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3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6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8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4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6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E19942-BE18-4B53-A4C2-8B6906C5DBA9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85DAD8-D850-40E5-A5DE-F14BAB4C0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1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0CE-391C-FF9F-CCB2-4C6E9066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457" y="1156916"/>
            <a:ext cx="12248914" cy="2821196"/>
          </a:xfrm>
        </p:spPr>
        <p:txBody>
          <a:bodyPr/>
          <a:lstStyle/>
          <a:p>
            <a:pPr algn="ctr"/>
            <a:r>
              <a:rPr lang="en-US" sz="7200" dirty="0"/>
              <a:t>CHATBOT FOR</a:t>
            </a:r>
            <a:br>
              <a:rPr lang="en-US" sz="7200" dirty="0"/>
            </a:br>
            <a:r>
              <a:rPr lang="en-US" sz="7200" dirty="0"/>
              <a:t>MENTAL HEALTH SUPPORT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37945-8EBA-A667-CE0F-5B987AAE9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37408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TEAM</a:t>
            </a:r>
            <a:r>
              <a:rPr lang="en-IN" b="1" dirty="0"/>
              <a:t> – Sreehar Sanisetty, Susendranath Reddy Musani, Sai krishna Turangi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948C9-5616-C88F-1C78-B8C0442A33A9}"/>
              </a:ext>
            </a:extLst>
          </p:cNvPr>
          <p:cNvSpPr txBox="1"/>
          <p:nvPr/>
        </p:nvSpPr>
        <p:spPr>
          <a:xfrm>
            <a:off x="809999" y="5772382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DATE</a:t>
            </a:r>
            <a:r>
              <a:rPr lang="en-IN" b="1" dirty="0"/>
              <a:t> – November 03, 2024 </a:t>
            </a:r>
          </a:p>
        </p:txBody>
      </p:sp>
    </p:spTree>
    <p:extLst>
      <p:ext uri="{BB962C8B-B14F-4D97-AF65-F5344CB8AC3E}">
        <p14:creationId xmlns:p14="http://schemas.microsoft.com/office/powerpoint/2010/main" val="42646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0766-0AD0-BCA3-038C-C0B56742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162579"/>
            <a:ext cx="4382521" cy="2007789"/>
          </a:xfrm>
        </p:spPr>
        <p:txBody>
          <a:bodyPr/>
          <a:lstStyle/>
          <a:p>
            <a:r>
              <a:rPr lang="en-IN" sz="2000" dirty="0"/>
              <a:t>Project Topic :</a:t>
            </a:r>
            <a:br>
              <a:rPr lang="en-IN" dirty="0"/>
            </a:br>
            <a:r>
              <a:rPr lang="en-US" dirty="0"/>
              <a:t>Chatbot for Mental Health Support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3289-F09B-8E37-FDE6-46425233F9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“Developing a Conversational Agent for Mental Health Support”</a:t>
            </a:r>
          </a:p>
          <a:p>
            <a:r>
              <a:rPr lang="en-US" b="1" dirty="0">
                <a:solidFill>
                  <a:srgbClr val="FF0000"/>
                </a:solidFill>
              </a:rPr>
              <a:t>Goal : </a:t>
            </a:r>
          </a:p>
          <a:p>
            <a:r>
              <a:rPr lang="en-US" dirty="0"/>
              <a:t>To create an empathetic, context-aware chatbot capable of providing initial mental health support, understanding user emotions, and referring users to resources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20497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1801-B011-2F49-4328-F82E1C5F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286000"/>
            <a:ext cx="4382521" cy="2007789"/>
          </a:xfrm>
        </p:spPr>
        <p:txBody>
          <a:bodyPr/>
          <a:lstStyle/>
          <a:p>
            <a:r>
              <a:rPr lang="en-IN" sz="5400" dirty="0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0E0A-7673-6CB9-E3BE-5D9109EBAC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 1: </a:t>
            </a:r>
            <a:r>
              <a:rPr lang="en-US" dirty="0"/>
              <a:t>Build a chatbot capable of recognizing user emotions and responding empathetically.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Objective 2: </a:t>
            </a:r>
            <a:r>
              <a:rPr lang="en-US" dirty="0"/>
              <a:t>Ensure conversations are sensitive, supportive, and avoid potentially harmful responses.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Objective 3: </a:t>
            </a:r>
            <a:r>
              <a:rPr lang="en-US" dirty="0"/>
              <a:t>Provide useful mental health resources or guidance as appropriate.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0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3337-6FB8-E3F9-6EFE-55AC2446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Statement of Value</a:t>
            </a:r>
            <a:br>
              <a:rPr lang="en-IN" dirty="0"/>
            </a:br>
            <a:r>
              <a:rPr lang="en-US" sz="2000" b="0" i="1" dirty="0">
                <a:solidFill>
                  <a:schemeClr val="bg1"/>
                </a:solidFill>
              </a:rPr>
              <a:t>Why this project is worth doing:</a:t>
            </a:r>
            <a:endParaRPr lang="en-IN" sz="2000" b="0" i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62AE1-77E8-2048-0295-C6D2A2FA9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280" y="1381027"/>
            <a:ext cx="4880300" cy="22955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Accessibility: </a:t>
            </a:r>
            <a:r>
              <a:rPr lang="en-US" dirty="0"/>
              <a:t>Mental health resources can be hard to access; an AI chatbot offers instant support.</a:t>
            </a:r>
          </a:p>
          <a:p>
            <a:r>
              <a:rPr lang="en-US" b="1" dirty="0">
                <a:solidFill>
                  <a:srgbClr val="FF0000"/>
                </a:solidFill>
              </a:rPr>
              <a:t>Empathy and Awareness: </a:t>
            </a:r>
            <a:r>
              <a:rPr lang="en-US" dirty="0"/>
              <a:t>Provides users with an empathetic ear in moments of stress, serving as a first line of support.</a:t>
            </a:r>
          </a:p>
          <a:p>
            <a:r>
              <a:rPr lang="en-US" b="1" dirty="0">
                <a:solidFill>
                  <a:srgbClr val="FF0000"/>
                </a:solidFill>
              </a:rPr>
              <a:t>Scalability: </a:t>
            </a:r>
            <a:r>
              <a:rPr lang="en-US" dirty="0"/>
              <a:t>Chatbots can assist more users simultaneously compared to traditional support systems, especially during high-demand periods.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Privacy: </a:t>
            </a:r>
            <a:r>
              <a:rPr lang="en-US" dirty="0"/>
              <a:t>Users may feel more comfortable discussing sensitive topics with a chatbot than with a person.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6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2E20-D1AC-5B6B-07E9-E388D40A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State of the Art and Relevant Works :</a:t>
            </a:r>
            <a:br>
              <a:rPr lang="en-US" dirty="0"/>
            </a:br>
            <a:r>
              <a:rPr lang="en-IN" sz="2000" b="1" i="1" dirty="0">
                <a:solidFill>
                  <a:schemeClr val="bg1"/>
                </a:solidFill>
                <a:effectLst/>
                <a:latin typeface="ui-sans-serif"/>
              </a:rPr>
              <a:t>State of the Art</a:t>
            </a:r>
            <a:r>
              <a:rPr lang="en-IN" sz="2000" b="0" i="1" dirty="0">
                <a:solidFill>
                  <a:schemeClr val="bg1"/>
                </a:solidFill>
                <a:effectLst/>
                <a:latin typeface="ui-sans-serif"/>
              </a:rPr>
              <a:t>: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B912-0A8E-B9FE-4801-4D078F569C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842" y="937967"/>
            <a:ext cx="4880300" cy="2295525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Empathetic Conversational Models:</a:t>
            </a:r>
          </a:p>
          <a:p>
            <a:r>
              <a:rPr lang="en-IN" dirty="0" err="1"/>
              <a:t>EmpatheticDialogues</a:t>
            </a:r>
            <a:r>
              <a:rPr lang="en-IN" dirty="0"/>
              <a:t> dataset used in various studies for training models that respond empathetically (</a:t>
            </a:r>
            <a:r>
              <a:rPr lang="en-IN" dirty="0" err="1"/>
              <a:t>Rashkin</a:t>
            </a:r>
            <a:r>
              <a:rPr lang="en-IN" dirty="0"/>
              <a:t> et al., 2019).</a:t>
            </a:r>
          </a:p>
          <a:p>
            <a:r>
              <a:rPr lang="en-IN" b="1" dirty="0">
                <a:solidFill>
                  <a:srgbClr val="FF0000"/>
                </a:solidFill>
              </a:rPr>
              <a:t>Transformer-Based Chatbots:</a:t>
            </a:r>
          </a:p>
          <a:p>
            <a:r>
              <a:rPr lang="en-IN" dirty="0"/>
              <a:t>GPT-2 and </a:t>
            </a:r>
            <a:r>
              <a:rPr lang="en-IN" dirty="0" err="1"/>
              <a:t>DialoGPT</a:t>
            </a:r>
            <a:r>
              <a:rPr lang="en-IN" dirty="0"/>
              <a:t> have shown high effectiveness in generating human-like conversations and can be fine-tuned for specific tones and topics (Zhang et al., 2020).</a:t>
            </a:r>
          </a:p>
          <a:p>
            <a:r>
              <a:rPr lang="en-IN" b="1" dirty="0">
                <a:solidFill>
                  <a:srgbClr val="FF0000"/>
                </a:solidFill>
              </a:rPr>
              <a:t>Mental Health Chatbots:</a:t>
            </a:r>
          </a:p>
          <a:p>
            <a:r>
              <a:rPr lang="en-IN" dirty="0"/>
              <a:t>Studies on chatbots like </a:t>
            </a:r>
            <a:r>
              <a:rPr lang="en-IN" dirty="0" err="1"/>
              <a:t>Woebot</a:t>
            </a:r>
            <a:r>
              <a:rPr lang="en-IN" dirty="0"/>
              <a:t> and </a:t>
            </a:r>
            <a:r>
              <a:rPr lang="en-IN" dirty="0" err="1"/>
              <a:t>Wysa</a:t>
            </a:r>
            <a:r>
              <a:rPr lang="en-IN" dirty="0"/>
              <a:t> show that empathetic bots can positively impact mental health support (Fitzpatrick et al., 2017).</a:t>
            </a:r>
          </a:p>
        </p:txBody>
      </p:sp>
    </p:spTree>
    <p:extLst>
      <p:ext uri="{BB962C8B-B14F-4D97-AF65-F5344CB8AC3E}">
        <p14:creationId xmlns:p14="http://schemas.microsoft.com/office/powerpoint/2010/main" val="70193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8EF2-3CCD-B91C-1842-357304DA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35" y="2963858"/>
            <a:ext cx="4382521" cy="2007789"/>
          </a:xfrm>
        </p:spPr>
        <p:txBody>
          <a:bodyPr/>
          <a:lstStyle/>
          <a:p>
            <a:r>
              <a:rPr lang="en-US" sz="3600" dirty="0"/>
              <a:t>Review of State of the Art and Relevant Works :</a:t>
            </a:r>
            <a:br>
              <a:rPr lang="en-US" dirty="0"/>
            </a:br>
            <a:r>
              <a:rPr lang="en-IN" sz="2000" i="1" dirty="0">
                <a:solidFill>
                  <a:schemeClr val="bg1"/>
                </a:solidFill>
                <a:effectLst/>
                <a:latin typeface="ui-sans-serif"/>
              </a:rPr>
              <a:t>Relevant Works</a:t>
            </a:r>
            <a:br>
              <a:rPr lang="en-IN" b="1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21BC6-6A2D-F041-A949-5632329556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35745" y="1602775"/>
            <a:ext cx="5762920" cy="2295525"/>
          </a:xfrm>
        </p:spPr>
        <p:txBody>
          <a:bodyPr>
            <a:no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     Citations:</a:t>
            </a:r>
          </a:p>
          <a:p>
            <a:pPr lvl="1" algn="just"/>
            <a:r>
              <a:rPr lang="en-IN" dirty="0" err="1"/>
              <a:t>Rashkin</a:t>
            </a:r>
            <a:r>
              <a:rPr lang="en-IN" dirty="0"/>
              <a:t>, H., et al., 2019. "Towards Empathetic Open-domain Conversation Models: A New Benchmark and Dataset." ACL.</a:t>
            </a:r>
          </a:p>
          <a:p>
            <a:pPr lvl="1" algn="just"/>
            <a:r>
              <a:rPr lang="en-IN" dirty="0"/>
              <a:t>Zhang, Y., et al., 2020. "</a:t>
            </a:r>
            <a:r>
              <a:rPr lang="en-IN" dirty="0" err="1"/>
              <a:t>DialoGPT</a:t>
            </a:r>
            <a:r>
              <a:rPr lang="en-IN" dirty="0"/>
              <a:t>: Large-Scale Generative Pre-training for Conversational Response Generation." ACL.</a:t>
            </a:r>
          </a:p>
          <a:p>
            <a:pPr lvl="1" algn="just"/>
            <a:r>
              <a:rPr lang="en-IN" dirty="0"/>
              <a:t>Fitzpatrick, K. K., et al., 2017. "Delivering Cognitive </a:t>
            </a:r>
            <a:r>
              <a:rPr lang="en-IN" dirty="0" err="1"/>
              <a:t>Behavior</a:t>
            </a:r>
            <a:r>
              <a:rPr lang="en-IN" dirty="0"/>
              <a:t> Therapy to Young Adults With Symptoms of Depression and Anxiety Using a Fully Automated Conversational Agent (</a:t>
            </a:r>
            <a:r>
              <a:rPr lang="en-IN" dirty="0" err="1"/>
              <a:t>Woebot</a:t>
            </a:r>
            <a:r>
              <a:rPr lang="en-IN" dirty="0"/>
              <a:t>)." JAMA.</a:t>
            </a:r>
          </a:p>
        </p:txBody>
      </p:sp>
    </p:spTree>
    <p:extLst>
      <p:ext uri="{BB962C8B-B14F-4D97-AF65-F5344CB8AC3E}">
        <p14:creationId xmlns:p14="http://schemas.microsoft.com/office/powerpoint/2010/main" val="27494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169F-2864-621F-2922-84382464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35" y="2425105"/>
            <a:ext cx="4382521" cy="2007789"/>
          </a:xfrm>
        </p:spPr>
        <p:txBody>
          <a:bodyPr/>
          <a:lstStyle/>
          <a:p>
            <a:r>
              <a:rPr lang="en-IN" sz="6000" dirty="0"/>
              <a:t>Approach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2313-41AE-751E-F52B-549E30EDE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64599"/>
            <a:ext cx="5759481" cy="2295525"/>
          </a:xfrm>
        </p:spPr>
        <p:txBody>
          <a:bodyPr>
            <a:noAutofit/>
          </a:bodyPr>
          <a:lstStyle/>
          <a:p>
            <a:r>
              <a:rPr lang="en-IN" sz="1500" b="1" dirty="0">
                <a:solidFill>
                  <a:srgbClr val="FF0000"/>
                </a:solidFill>
              </a:rPr>
              <a:t>Algorithms: </a:t>
            </a:r>
          </a:p>
          <a:p>
            <a:pPr lvl="1"/>
            <a:r>
              <a:rPr lang="en-IN" sz="1300" dirty="0"/>
              <a:t>Fine-tune transformer-based models (e.g., GPT-2, </a:t>
            </a:r>
            <a:r>
              <a:rPr lang="en-IN" sz="1300" dirty="0" err="1"/>
              <a:t>DialoGPT</a:t>
            </a:r>
            <a:r>
              <a:rPr lang="en-IN" sz="1300" dirty="0"/>
              <a:t>) for empathy.</a:t>
            </a:r>
          </a:p>
          <a:p>
            <a:r>
              <a:rPr lang="en-IN" sz="1500" b="1" dirty="0">
                <a:solidFill>
                  <a:srgbClr val="FF0000"/>
                </a:solidFill>
              </a:rPr>
              <a:t>Datasets: </a:t>
            </a:r>
          </a:p>
          <a:p>
            <a:pPr lvl="1"/>
            <a:r>
              <a:rPr lang="en-IN" sz="1500" dirty="0" err="1"/>
              <a:t>EmpatheticDialogues</a:t>
            </a:r>
            <a:r>
              <a:rPr lang="en-IN" sz="1500" dirty="0"/>
              <a:t> for empathy training.</a:t>
            </a:r>
          </a:p>
          <a:p>
            <a:pPr lvl="1"/>
            <a:r>
              <a:rPr lang="en-IN" sz="1500" dirty="0" err="1"/>
              <a:t>GoEmotions</a:t>
            </a:r>
            <a:r>
              <a:rPr lang="en-IN" sz="1500" dirty="0"/>
              <a:t> for emotion detection.</a:t>
            </a:r>
          </a:p>
          <a:p>
            <a:r>
              <a:rPr lang="en-IN" sz="1500" b="1" dirty="0">
                <a:solidFill>
                  <a:srgbClr val="FF0000"/>
                </a:solidFill>
              </a:rPr>
              <a:t>Models:</a:t>
            </a:r>
          </a:p>
          <a:p>
            <a:pPr lvl="1"/>
            <a:r>
              <a:rPr lang="en-IN" sz="1500" dirty="0"/>
              <a:t>GPT-2 or </a:t>
            </a:r>
            <a:r>
              <a:rPr lang="en-IN" sz="1500" dirty="0" err="1"/>
              <a:t>DialoGPT</a:t>
            </a:r>
            <a:r>
              <a:rPr lang="en-IN" sz="1500" dirty="0"/>
              <a:t> for generative conversational responses.</a:t>
            </a:r>
          </a:p>
          <a:p>
            <a:pPr lvl="1"/>
            <a:r>
              <a:rPr lang="en-IN" sz="1500" dirty="0"/>
              <a:t>BERT or other sentiment analysis models for emotion detection and context awareness.</a:t>
            </a:r>
          </a:p>
          <a:p>
            <a:r>
              <a:rPr lang="en-IN" sz="1500" b="1" dirty="0">
                <a:solidFill>
                  <a:srgbClr val="FF0000"/>
                </a:solidFill>
              </a:rPr>
              <a:t>Tools and Techniques:</a:t>
            </a:r>
          </a:p>
          <a:p>
            <a:pPr lvl="1"/>
            <a:r>
              <a:rPr lang="en-IN" sz="1500" dirty="0"/>
              <a:t>Hugging Face Transformers library for model fine-tuning.</a:t>
            </a:r>
          </a:p>
          <a:p>
            <a:pPr lvl="1"/>
            <a:r>
              <a:rPr lang="en-IN" sz="1500" dirty="0"/>
              <a:t>Sentiment analysis and emotion detection for adjusting responses based on user input.</a:t>
            </a:r>
          </a:p>
          <a:p>
            <a:pPr lvl="1"/>
            <a:r>
              <a:rPr lang="en-IN" sz="1500" dirty="0"/>
              <a:t>Filtering and moderation techniques to prevent harmful responses.</a:t>
            </a:r>
          </a:p>
        </p:txBody>
      </p:sp>
    </p:spTree>
    <p:extLst>
      <p:ext uri="{BB962C8B-B14F-4D97-AF65-F5344CB8AC3E}">
        <p14:creationId xmlns:p14="http://schemas.microsoft.com/office/powerpoint/2010/main" val="29924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675-6E4C-6AE4-CED0-87470732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6385-E414-8F30-0E8A-414E670C41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692112"/>
            <a:ext cx="4880300" cy="22955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Chatbot Model: </a:t>
            </a:r>
            <a:r>
              <a:rPr lang="en-US" dirty="0"/>
              <a:t>A fully functional chatbot capable of empathetic mental health conversations.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Codebase: </a:t>
            </a:r>
            <a:r>
              <a:rPr lang="en-US" dirty="0"/>
              <a:t>The Python code, </a:t>
            </a:r>
            <a:r>
              <a:rPr lang="en-US" dirty="0" err="1"/>
              <a:t>Jupyter</a:t>
            </a:r>
            <a:r>
              <a:rPr lang="en-US" dirty="0"/>
              <a:t> notebooks, and relevant scripts used in developing and training the chatbot.</a:t>
            </a:r>
          </a:p>
          <a:p>
            <a:r>
              <a:rPr lang="en-US" b="1" dirty="0">
                <a:solidFill>
                  <a:srgbClr val="FF0000"/>
                </a:solidFill>
              </a:rPr>
              <a:t>Project Report: </a:t>
            </a:r>
            <a:r>
              <a:rPr lang="en-US" dirty="0"/>
              <a:t>Detailed report outlining the design, implementation, and evaluation.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User Guide: </a:t>
            </a:r>
            <a:r>
              <a:rPr lang="en-US" dirty="0"/>
              <a:t>Documentation explaining usage, configuration, and limitations of the chatbot.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E19A-4BFF-C269-0890-21E1D2F1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Evaluation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84AD-016C-2051-35A3-891D0B160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8548" y="2040903"/>
            <a:ext cx="4880300" cy="2295525"/>
          </a:xfrm>
        </p:spPr>
        <p:txBody>
          <a:bodyPr>
            <a:no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Metrics: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BLEU Score: </a:t>
            </a:r>
            <a:r>
              <a:rPr lang="en-US" sz="1500" dirty="0"/>
              <a:t>Measures conversational fluency against reference responses.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Perplexity: </a:t>
            </a:r>
            <a:r>
              <a:rPr lang="en-US" sz="1500" dirty="0"/>
              <a:t>Evaluates the fluency and coherence of generated responses.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Emotion Detection Accuracy: </a:t>
            </a:r>
            <a:r>
              <a:rPr lang="en-US" sz="1500" dirty="0"/>
              <a:t>Assesses how accurately the chatbot detects and responds to user emotions.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Human Evaluation:</a:t>
            </a:r>
            <a:r>
              <a:rPr lang="en-US" sz="1500" b="1" dirty="0"/>
              <a:t> </a:t>
            </a:r>
            <a:r>
              <a:rPr lang="en-US" sz="1500" dirty="0"/>
              <a:t>Collect qualitative feedback on empathy, relevance, and conversational quality from mental health professionals and users.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5201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</TotalTime>
  <Words>618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ui-sans-serif</vt:lpstr>
      <vt:lpstr>Wingdings 2</vt:lpstr>
      <vt:lpstr>Quotable</vt:lpstr>
      <vt:lpstr>CHATBOT FOR MENTAL HEALTH SUPPORT</vt:lpstr>
      <vt:lpstr>Project Topic : Chatbot for Mental Health Support</vt:lpstr>
      <vt:lpstr>Project Objectives</vt:lpstr>
      <vt:lpstr>Statement of Value Why this project is worth doing:</vt:lpstr>
      <vt:lpstr>Review of State of the Art and Relevant Works : State of the Art:</vt:lpstr>
      <vt:lpstr>Review of State of the Art and Relevant Works : Relevant Works </vt:lpstr>
      <vt:lpstr>Approach :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 Turangi</dc:creator>
  <cp:lastModifiedBy>Sai Krishna Turangi</cp:lastModifiedBy>
  <cp:revision>10</cp:revision>
  <dcterms:created xsi:type="dcterms:W3CDTF">2024-11-03T19:53:57Z</dcterms:created>
  <dcterms:modified xsi:type="dcterms:W3CDTF">2024-11-03T20:27:18Z</dcterms:modified>
</cp:coreProperties>
</file>