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6.png" Type="http://schemas.openxmlformats.org/officeDocument/2006/relationships/image"/><Relationship Id="rId7" Target="../media/image37.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2.png" Type="http://schemas.openxmlformats.org/officeDocument/2006/relationships/image"/><Relationship Id="rId5" Target="../media/image43.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44.png" Type="http://schemas.openxmlformats.org/officeDocument/2006/relationships/image"/><Relationship Id="rId9" Target="../media/image4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9.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11" Target="../media/image25.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81200" y="-940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305630" y="3361052"/>
            <a:ext cx="10620170" cy="3241676"/>
          </a:xfrm>
          <a:prstGeom prst="rect">
            <a:avLst/>
          </a:prstGeom>
        </p:spPr>
        <p:txBody>
          <a:bodyPr anchor="t" rtlCol="false" tIns="0" lIns="0" bIns="0" rIns="0">
            <a:spAutoFit/>
          </a:bodyPr>
          <a:lstStyle/>
          <a:p>
            <a:pPr algn="r">
              <a:lnSpc>
                <a:spcPts val="12500"/>
              </a:lnSpc>
            </a:pPr>
            <a:r>
              <a:rPr lang="en-US" sz="12500">
                <a:solidFill>
                  <a:srgbClr val="FFFFFF"/>
                </a:solidFill>
                <a:latin typeface="DM Sans Bold"/>
              </a:rPr>
              <a:t>TIME SERIES ANALYSIS</a:t>
            </a:r>
          </a:p>
        </p:txBody>
      </p:sp>
      <p:sp>
        <p:nvSpPr>
          <p:cNvPr name="Freeform 7" id="7"/>
          <p:cNvSpPr/>
          <p:nvPr/>
        </p:nvSpPr>
        <p:spPr>
          <a:xfrm flipH="false" flipV="false" rot="-10800000">
            <a:off x="5623560" y="7673106"/>
            <a:ext cx="3422956" cy="2613894"/>
          </a:xfrm>
          <a:custGeom>
            <a:avLst/>
            <a:gdLst/>
            <a:ahLst/>
            <a:cxnLst/>
            <a:rect r="r" b="b" t="t" l="l"/>
            <a:pathLst>
              <a:path h="2613894" w="3422956">
                <a:moveTo>
                  <a:pt x="0" y="0"/>
                </a:moveTo>
                <a:lnTo>
                  <a:pt x="3422956" y="0"/>
                </a:lnTo>
                <a:lnTo>
                  <a:pt x="3422956" y="2613894"/>
                </a:lnTo>
                <a:lnTo>
                  <a:pt x="0" y="26138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28700" y="3122927"/>
            <a:ext cx="4935292" cy="4114800"/>
          </a:xfrm>
          <a:custGeom>
            <a:avLst/>
            <a:gdLst/>
            <a:ahLst/>
            <a:cxnLst/>
            <a:rect r="r" b="b" t="t" l="l"/>
            <a:pathLst>
              <a:path h="4114800" w="4935292">
                <a:moveTo>
                  <a:pt x="0" y="0"/>
                </a:moveTo>
                <a:lnTo>
                  <a:pt x="4935292" y="0"/>
                </a:lnTo>
                <a:lnTo>
                  <a:pt x="493529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893678" y="813557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8135576"/>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019427" y="6008969"/>
            <a:ext cx="2685217" cy="2685217"/>
          </a:xfrm>
          <a:custGeom>
            <a:avLst/>
            <a:gdLst/>
            <a:ahLst/>
            <a:cxnLst/>
            <a:rect r="r" b="b" t="t" l="l"/>
            <a:pathLst>
              <a:path h="2685217" w="2685217">
                <a:moveTo>
                  <a:pt x="0" y="0"/>
                </a:moveTo>
                <a:lnTo>
                  <a:pt x="2685217" y="0"/>
                </a:lnTo>
                <a:lnTo>
                  <a:pt x="2685217" y="2685217"/>
                </a:lnTo>
                <a:lnTo>
                  <a:pt x="0" y="26852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285768" y="2711086"/>
            <a:ext cx="12334581" cy="1066800"/>
          </a:xfrm>
          <a:prstGeom prst="rect">
            <a:avLst/>
          </a:prstGeom>
        </p:spPr>
        <p:txBody>
          <a:bodyPr anchor="t" rtlCol="false" tIns="0" lIns="0" bIns="0" rIns="0">
            <a:spAutoFit/>
          </a:bodyPr>
          <a:lstStyle/>
          <a:p>
            <a:pPr>
              <a:lnSpc>
                <a:spcPts val="8250"/>
              </a:lnSpc>
            </a:pPr>
            <a:r>
              <a:rPr lang="en-US" sz="7500">
                <a:solidFill>
                  <a:srgbClr val="FFFFFF"/>
                </a:solidFill>
                <a:latin typeface="DM Sans Bold"/>
              </a:rPr>
              <a:t>DATA PREPARTION:</a:t>
            </a:r>
          </a:p>
        </p:txBody>
      </p:sp>
      <p:sp>
        <p:nvSpPr>
          <p:cNvPr name="TextBox 9" id="9"/>
          <p:cNvSpPr txBox="true"/>
          <p:nvPr/>
        </p:nvSpPr>
        <p:spPr>
          <a:xfrm rot="0">
            <a:off x="1790700" y="2726953"/>
            <a:ext cx="1495068" cy="1003308"/>
          </a:xfrm>
          <a:prstGeom prst="rect">
            <a:avLst/>
          </a:prstGeom>
        </p:spPr>
        <p:txBody>
          <a:bodyPr anchor="t" rtlCol="false" tIns="0" lIns="0" bIns="0" rIns="0">
            <a:spAutoFit/>
          </a:bodyPr>
          <a:lstStyle/>
          <a:p>
            <a:pPr>
              <a:lnSpc>
                <a:spcPts val="7700"/>
              </a:lnSpc>
            </a:pPr>
            <a:r>
              <a:rPr lang="en-US" sz="7000">
                <a:solidFill>
                  <a:srgbClr val="FFFFFF"/>
                </a:solidFill>
                <a:latin typeface="DM Sans Bold"/>
              </a:rPr>
              <a:t>03.</a:t>
            </a:r>
          </a:p>
        </p:txBody>
      </p:sp>
      <p:sp>
        <p:nvSpPr>
          <p:cNvPr name="TextBox 10" id="10"/>
          <p:cNvSpPr txBox="true"/>
          <p:nvPr/>
        </p:nvSpPr>
        <p:spPr>
          <a:xfrm rot="0">
            <a:off x="1790700" y="4139403"/>
            <a:ext cx="11302343" cy="2114556"/>
          </a:xfrm>
          <a:prstGeom prst="rect">
            <a:avLst/>
          </a:prstGeom>
        </p:spPr>
        <p:txBody>
          <a:bodyPr anchor="t" rtlCol="false" tIns="0" lIns="0" bIns="0" rIns="0">
            <a:spAutoFit/>
          </a:bodyPr>
          <a:lstStyle/>
          <a:p>
            <a:pPr>
              <a:lnSpc>
                <a:spcPts val="3300"/>
              </a:lnSpc>
            </a:pPr>
            <a:r>
              <a:rPr lang="en-US" sz="3000">
                <a:solidFill>
                  <a:srgbClr val="FFFFFF"/>
                </a:solidFill>
                <a:latin typeface="DM Sans"/>
              </a:rPr>
              <a:t>The choice of tools and techniques depends on the nature of</a:t>
            </a:r>
            <a:r>
              <a:rPr lang="en-US" sz="3000">
                <a:solidFill>
                  <a:srgbClr val="FFFFFF"/>
                </a:solidFill>
                <a:latin typeface="DM Sans"/>
              </a:rPr>
              <a:t> time series data, the specific analysis conducting, and overall objectives. It's common to use a combination of Python libraries, statistical tools, and machine learning frameworks to prepare and analyze time series data effectively.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893678" y="813557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8135576"/>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3517420" y="6172239"/>
            <a:ext cx="3131434" cy="2489490"/>
          </a:xfrm>
          <a:custGeom>
            <a:avLst/>
            <a:gdLst/>
            <a:ahLst/>
            <a:cxnLst/>
            <a:rect r="r" b="b" t="t" l="l"/>
            <a:pathLst>
              <a:path h="2489490" w="3131434">
                <a:moveTo>
                  <a:pt x="0" y="0"/>
                </a:moveTo>
                <a:lnTo>
                  <a:pt x="3131434" y="0"/>
                </a:lnTo>
                <a:lnTo>
                  <a:pt x="3131434" y="2489490"/>
                </a:lnTo>
                <a:lnTo>
                  <a:pt x="0" y="24894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285768" y="2711086"/>
            <a:ext cx="12334581" cy="1066800"/>
          </a:xfrm>
          <a:prstGeom prst="rect">
            <a:avLst/>
          </a:prstGeom>
        </p:spPr>
        <p:txBody>
          <a:bodyPr anchor="t" rtlCol="false" tIns="0" lIns="0" bIns="0" rIns="0">
            <a:spAutoFit/>
          </a:bodyPr>
          <a:lstStyle/>
          <a:p>
            <a:pPr>
              <a:lnSpc>
                <a:spcPts val="8250"/>
              </a:lnSpc>
            </a:pPr>
            <a:r>
              <a:rPr lang="en-US" sz="7500">
                <a:solidFill>
                  <a:srgbClr val="FFFFFF"/>
                </a:solidFill>
                <a:latin typeface="DM Sans Bold"/>
              </a:rPr>
              <a:t>MODELLING:</a:t>
            </a:r>
          </a:p>
        </p:txBody>
      </p:sp>
      <p:sp>
        <p:nvSpPr>
          <p:cNvPr name="TextBox 9" id="9"/>
          <p:cNvSpPr txBox="true"/>
          <p:nvPr/>
        </p:nvSpPr>
        <p:spPr>
          <a:xfrm rot="0">
            <a:off x="1790700" y="2726953"/>
            <a:ext cx="1495068" cy="1003308"/>
          </a:xfrm>
          <a:prstGeom prst="rect">
            <a:avLst/>
          </a:prstGeom>
        </p:spPr>
        <p:txBody>
          <a:bodyPr anchor="t" rtlCol="false" tIns="0" lIns="0" bIns="0" rIns="0">
            <a:spAutoFit/>
          </a:bodyPr>
          <a:lstStyle/>
          <a:p>
            <a:pPr>
              <a:lnSpc>
                <a:spcPts val="7700"/>
              </a:lnSpc>
            </a:pPr>
            <a:r>
              <a:rPr lang="en-US" sz="7000">
                <a:solidFill>
                  <a:srgbClr val="FFFFFF"/>
                </a:solidFill>
                <a:latin typeface="DM Sans Bold"/>
              </a:rPr>
              <a:t>04.</a:t>
            </a:r>
          </a:p>
        </p:txBody>
      </p:sp>
      <p:sp>
        <p:nvSpPr>
          <p:cNvPr name="TextBox 10" id="10"/>
          <p:cNvSpPr txBox="true"/>
          <p:nvPr/>
        </p:nvSpPr>
        <p:spPr>
          <a:xfrm rot="0">
            <a:off x="1790700" y="4139403"/>
            <a:ext cx="11302343" cy="1695456"/>
          </a:xfrm>
          <a:prstGeom prst="rect">
            <a:avLst/>
          </a:prstGeom>
        </p:spPr>
        <p:txBody>
          <a:bodyPr anchor="t" rtlCol="false" tIns="0" lIns="0" bIns="0" rIns="0">
            <a:spAutoFit/>
          </a:bodyPr>
          <a:lstStyle/>
          <a:p>
            <a:pPr>
              <a:lnSpc>
                <a:spcPts val="3300"/>
              </a:lnSpc>
            </a:pPr>
            <a:r>
              <a:rPr lang="en-US" sz="3000">
                <a:solidFill>
                  <a:srgbClr val="FFFFFF"/>
                </a:solidFill>
                <a:latin typeface="DM Sans"/>
              </a:rPr>
              <a:t>It involves working on time (years, days, hours, minutes) based data, to derive hidden insights to make informed decision making. Time series models are very useful models when you have serially correlated data.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893678" y="813557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8135576"/>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022871" y="5815806"/>
            <a:ext cx="2687990" cy="2855766"/>
          </a:xfrm>
          <a:custGeom>
            <a:avLst/>
            <a:gdLst/>
            <a:ahLst/>
            <a:cxnLst/>
            <a:rect r="r" b="b" t="t" l="l"/>
            <a:pathLst>
              <a:path h="2855766" w="2687990">
                <a:moveTo>
                  <a:pt x="0" y="0"/>
                </a:moveTo>
                <a:lnTo>
                  <a:pt x="2687990" y="0"/>
                </a:lnTo>
                <a:lnTo>
                  <a:pt x="2687990" y="2855767"/>
                </a:lnTo>
                <a:lnTo>
                  <a:pt x="0" y="28557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285768" y="2711086"/>
            <a:ext cx="12334581" cy="1066800"/>
          </a:xfrm>
          <a:prstGeom prst="rect">
            <a:avLst/>
          </a:prstGeom>
        </p:spPr>
        <p:txBody>
          <a:bodyPr anchor="t" rtlCol="false" tIns="0" lIns="0" bIns="0" rIns="0">
            <a:spAutoFit/>
          </a:bodyPr>
          <a:lstStyle/>
          <a:p>
            <a:pPr>
              <a:lnSpc>
                <a:spcPts val="8250"/>
              </a:lnSpc>
            </a:pPr>
            <a:r>
              <a:rPr lang="en-US" sz="7500">
                <a:solidFill>
                  <a:srgbClr val="FFFFFF"/>
                </a:solidFill>
                <a:latin typeface="DM Sans Bold"/>
              </a:rPr>
              <a:t>EVULATION:</a:t>
            </a:r>
          </a:p>
        </p:txBody>
      </p:sp>
      <p:sp>
        <p:nvSpPr>
          <p:cNvPr name="TextBox 9" id="9"/>
          <p:cNvSpPr txBox="true"/>
          <p:nvPr/>
        </p:nvSpPr>
        <p:spPr>
          <a:xfrm rot="0">
            <a:off x="1790700" y="2726953"/>
            <a:ext cx="1495068" cy="1003308"/>
          </a:xfrm>
          <a:prstGeom prst="rect">
            <a:avLst/>
          </a:prstGeom>
        </p:spPr>
        <p:txBody>
          <a:bodyPr anchor="t" rtlCol="false" tIns="0" lIns="0" bIns="0" rIns="0">
            <a:spAutoFit/>
          </a:bodyPr>
          <a:lstStyle/>
          <a:p>
            <a:pPr>
              <a:lnSpc>
                <a:spcPts val="7700"/>
              </a:lnSpc>
            </a:pPr>
            <a:r>
              <a:rPr lang="en-US" sz="7000">
                <a:solidFill>
                  <a:srgbClr val="FFFFFF"/>
                </a:solidFill>
                <a:latin typeface="DM Sans Bold"/>
              </a:rPr>
              <a:t>05.</a:t>
            </a:r>
          </a:p>
        </p:txBody>
      </p:sp>
      <p:sp>
        <p:nvSpPr>
          <p:cNvPr name="TextBox 10" id="10"/>
          <p:cNvSpPr txBox="true"/>
          <p:nvPr/>
        </p:nvSpPr>
        <p:spPr>
          <a:xfrm rot="0">
            <a:off x="1790700" y="4139403"/>
            <a:ext cx="11302343" cy="3371856"/>
          </a:xfrm>
          <a:prstGeom prst="rect">
            <a:avLst/>
          </a:prstGeom>
        </p:spPr>
        <p:txBody>
          <a:bodyPr anchor="t" rtlCol="false" tIns="0" lIns="0" bIns="0" rIns="0">
            <a:spAutoFit/>
          </a:bodyPr>
          <a:lstStyle/>
          <a:p>
            <a:pPr>
              <a:lnSpc>
                <a:spcPts val="3300"/>
              </a:lnSpc>
            </a:pPr>
            <a:r>
              <a:rPr lang="en-US" sz="3000">
                <a:solidFill>
                  <a:srgbClr val="FFFFFF"/>
                </a:solidFill>
                <a:latin typeface="DM Sans"/>
              </a:rPr>
              <a:t>Time series analysis evaluation metrics, such as Mean Absolute Error (MAE), Mean Squared Error (MSE), Root Mean Squared Error (RMSE), Mean Absolute Percentage Error (MAPE), and others measure the disparities between predicted and actual values. This assessment is part of an iterative process in which models are refined, refreshed with new data, and periodically re-evaluated to maintain accuracy and relevance for decision-making.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893678" y="813557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790700" y="4139403"/>
            <a:ext cx="11302343" cy="4210056"/>
          </a:xfrm>
          <a:prstGeom prst="rect">
            <a:avLst/>
          </a:prstGeom>
        </p:spPr>
        <p:txBody>
          <a:bodyPr anchor="t" rtlCol="false" tIns="0" lIns="0" bIns="0" rIns="0">
            <a:spAutoFit/>
          </a:bodyPr>
          <a:lstStyle/>
          <a:p>
            <a:pPr>
              <a:lnSpc>
                <a:spcPts val="3300"/>
              </a:lnSpc>
            </a:pPr>
            <a:r>
              <a:rPr lang="en-US" sz="3000">
                <a:solidFill>
                  <a:srgbClr val="FFFFFF"/>
                </a:solidFill>
                <a:latin typeface="DM Sans"/>
              </a:rPr>
              <a:t>i.Cloud Platforms :</a:t>
            </a:r>
          </a:p>
          <a:p>
            <a:pPr marL="647805" indent="-323903" lvl="1">
              <a:lnSpc>
                <a:spcPts val="3300"/>
              </a:lnSpc>
              <a:buFont typeface="Arial"/>
              <a:buChar char="•"/>
            </a:pPr>
            <a:r>
              <a:rPr lang="en-US" sz="3000">
                <a:solidFill>
                  <a:srgbClr val="FFFFFF"/>
                </a:solidFill>
                <a:latin typeface="DM Sans"/>
              </a:rPr>
              <a:t>Amazon Web Services (AWS)</a:t>
            </a:r>
          </a:p>
          <a:p>
            <a:pPr marL="647805" indent="-323903" lvl="1">
              <a:lnSpc>
                <a:spcPts val="3300"/>
              </a:lnSpc>
              <a:buFont typeface="Arial"/>
              <a:buChar char="•"/>
            </a:pPr>
            <a:r>
              <a:rPr lang="en-US" sz="3000">
                <a:solidFill>
                  <a:srgbClr val="FFFFFF"/>
                </a:solidFill>
                <a:latin typeface="DM Sans"/>
              </a:rPr>
              <a:t>Google Cloud Platform (GCP)</a:t>
            </a:r>
          </a:p>
          <a:p>
            <a:pPr marL="647805" indent="-323903" lvl="1">
              <a:lnSpc>
                <a:spcPts val="3300"/>
              </a:lnSpc>
              <a:buFont typeface="Arial"/>
              <a:buChar char="•"/>
            </a:pPr>
            <a:r>
              <a:rPr lang="en-US" sz="3000">
                <a:solidFill>
                  <a:srgbClr val="FFFFFF"/>
                </a:solidFill>
                <a:latin typeface="DM Sans"/>
              </a:rPr>
              <a:t>Microsoft Azure</a:t>
            </a:r>
          </a:p>
          <a:p>
            <a:pPr>
              <a:lnSpc>
                <a:spcPts val="3300"/>
              </a:lnSpc>
            </a:pPr>
          </a:p>
          <a:p>
            <a:pPr>
              <a:lnSpc>
                <a:spcPts val="3300"/>
              </a:lnSpc>
            </a:pPr>
            <a:r>
              <a:rPr lang="en-US" sz="3000">
                <a:solidFill>
                  <a:srgbClr val="FFFFFF"/>
                </a:solidFill>
                <a:latin typeface="DM Sans"/>
              </a:rPr>
              <a:t>ii.Web Application Frameworks :</a:t>
            </a:r>
          </a:p>
          <a:p>
            <a:pPr marL="647805" indent="-323903" lvl="1">
              <a:lnSpc>
                <a:spcPts val="3300"/>
              </a:lnSpc>
              <a:buFont typeface="Arial"/>
              <a:buChar char="•"/>
            </a:pPr>
            <a:r>
              <a:rPr lang="en-US" sz="3000">
                <a:solidFill>
                  <a:srgbClr val="FFFFFF"/>
                </a:solidFill>
                <a:latin typeface="DM Sans"/>
              </a:rPr>
              <a:t>via web frameworks like Flask (Python), Django (Python), and Node.js (JavaScript) can be used for building interactive dashboards.</a:t>
            </a:r>
          </a:p>
          <a:p>
            <a:pPr>
              <a:lnSpc>
                <a:spcPts val="3300"/>
              </a:lnSpc>
            </a:pPr>
          </a:p>
        </p:txBody>
      </p:sp>
      <p:sp>
        <p:nvSpPr>
          <p:cNvPr name="Freeform 7" id="7"/>
          <p:cNvSpPr/>
          <p:nvPr/>
        </p:nvSpPr>
        <p:spPr>
          <a:xfrm flipH="false" flipV="false" rot="0">
            <a:off x="1028700" y="8135576"/>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031433" y="5822279"/>
            <a:ext cx="2620579" cy="2833058"/>
          </a:xfrm>
          <a:custGeom>
            <a:avLst/>
            <a:gdLst/>
            <a:ahLst/>
            <a:cxnLst/>
            <a:rect r="r" b="b" t="t" l="l"/>
            <a:pathLst>
              <a:path h="2833058" w="2620579">
                <a:moveTo>
                  <a:pt x="0" y="0"/>
                </a:moveTo>
                <a:lnTo>
                  <a:pt x="2620578" y="0"/>
                </a:lnTo>
                <a:lnTo>
                  <a:pt x="2620578" y="2833058"/>
                </a:lnTo>
                <a:lnTo>
                  <a:pt x="0" y="28330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3285768" y="2711086"/>
            <a:ext cx="12334581" cy="1066800"/>
          </a:xfrm>
          <a:prstGeom prst="rect">
            <a:avLst/>
          </a:prstGeom>
        </p:spPr>
        <p:txBody>
          <a:bodyPr anchor="t" rtlCol="false" tIns="0" lIns="0" bIns="0" rIns="0">
            <a:spAutoFit/>
          </a:bodyPr>
          <a:lstStyle/>
          <a:p>
            <a:pPr>
              <a:lnSpc>
                <a:spcPts val="8250"/>
              </a:lnSpc>
            </a:pPr>
            <a:r>
              <a:rPr lang="en-US" sz="7500">
                <a:solidFill>
                  <a:srgbClr val="FFFFFF"/>
                </a:solidFill>
                <a:latin typeface="DM Sans Bold"/>
              </a:rPr>
              <a:t>DEPLOYMENT:</a:t>
            </a:r>
          </a:p>
        </p:txBody>
      </p:sp>
      <p:sp>
        <p:nvSpPr>
          <p:cNvPr name="TextBox 10" id="10"/>
          <p:cNvSpPr txBox="true"/>
          <p:nvPr/>
        </p:nvSpPr>
        <p:spPr>
          <a:xfrm rot="0">
            <a:off x="1790700" y="2726953"/>
            <a:ext cx="1495068" cy="1003308"/>
          </a:xfrm>
          <a:prstGeom prst="rect">
            <a:avLst/>
          </a:prstGeom>
        </p:spPr>
        <p:txBody>
          <a:bodyPr anchor="t" rtlCol="false" tIns="0" lIns="0" bIns="0" rIns="0">
            <a:spAutoFit/>
          </a:bodyPr>
          <a:lstStyle/>
          <a:p>
            <a:pPr>
              <a:lnSpc>
                <a:spcPts val="7700"/>
              </a:lnSpc>
            </a:pPr>
            <a:r>
              <a:rPr lang="en-US" sz="7000">
                <a:solidFill>
                  <a:srgbClr val="FFFFFF"/>
                </a:solidFill>
                <a:latin typeface="DM Sans Bold"/>
              </a:rPr>
              <a:t>06.</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8041552"/>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845732" y="-1301217"/>
            <a:ext cx="4102978" cy="3133183"/>
          </a:xfrm>
          <a:custGeom>
            <a:avLst/>
            <a:gdLst/>
            <a:ahLst/>
            <a:cxnLst/>
            <a:rect r="r" b="b" t="t" l="l"/>
            <a:pathLst>
              <a:path h="3133183" w="4102978">
                <a:moveTo>
                  <a:pt x="0" y="0"/>
                </a:moveTo>
                <a:lnTo>
                  <a:pt x="4102979" y="0"/>
                </a:lnTo>
                <a:lnTo>
                  <a:pt x="4102979"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84140">
            <a:off x="7749287" y="-606958"/>
            <a:ext cx="3568059" cy="3563599"/>
          </a:xfrm>
          <a:custGeom>
            <a:avLst/>
            <a:gdLst/>
            <a:ahLst/>
            <a:cxnLst/>
            <a:rect r="r" b="b" t="t" l="l"/>
            <a:pathLst>
              <a:path h="3563599" w="3568059">
                <a:moveTo>
                  <a:pt x="0" y="0"/>
                </a:moveTo>
                <a:lnTo>
                  <a:pt x="3568059" y="0"/>
                </a:lnTo>
                <a:lnTo>
                  <a:pt x="3568059" y="3563599"/>
                </a:lnTo>
                <a:lnTo>
                  <a:pt x="0" y="35635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518089" y="7233066"/>
            <a:ext cx="3482422" cy="3482422"/>
          </a:xfrm>
          <a:custGeom>
            <a:avLst/>
            <a:gdLst/>
            <a:ahLst/>
            <a:cxnLst/>
            <a:rect r="r" b="b" t="t" l="l"/>
            <a:pathLst>
              <a:path h="3482422" w="3482422">
                <a:moveTo>
                  <a:pt x="0" y="0"/>
                </a:moveTo>
                <a:lnTo>
                  <a:pt x="3482422" y="0"/>
                </a:lnTo>
                <a:lnTo>
                  <a:pt x="3482422" y="3482421"/>
                </a:lnTo>
                <a:lnTo>
                  <a:pt x="0" y="348242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381920" y="1401415"/>
            <a:ext cx="6726444" cy="866780"/>
          </a:xfrm>
          <a:prstGeom prst="rect">
            <a:avLst/>
          </a:prstGeom>
        </p:spPr>
        <p:txBody>
          <a:bodyPr anchor="t" rtlCol="false" tIns="0" lIns="0" bIns="0" rIns="0">
            <a:spAutoFit/>
          </a:bodyPr>
          <a:lstStyle/>
          <a:p>
            <a:pPr>
              <a:lnSpc>
                <a:spcPts val="6600"/>
              </a:lnSpc>
            </a:pPr>
            <a:r>
              <a:rPr lang="en-US" sz="6000">
                <a:solidFill>
                  <a:srgbClr val="8CA9AD"/>
                </a:solidFill>
                <a:latin typeface="DM Sans Bold"/>
              </a:rPr>
              <a:t>PROS</a:t>
            </a:r>
          </a:p>
        </p:txBody>
      </p:sp>
      <p:sp>
        <p:nvSpPr>
          <p:cNvPr name="TextBox 7" id="7"/>
          <p:cNvSpPr txBox="true"/>
          <p:nvPr/>
        </p:nvSpPr>
        <p:spPr>
          <a:xfrm rot="0">
            <a:off x="8881436" y="4662115"/>
            <a:ext cx="6726444" cy="866780"/>
          </a:xfrm>
          <a:prstGeom prst="rect">
            <a:avLst/>
          </a:prstGeom>
        </p:spPr>
        <p:txBody>
          <a:bodyPr anchor="t" rtlCol="false" tIns="0" lIns="0" bIns="0" rIns="0">
            <a:spAutoFit/>
          </a:bodyPr>
          <a:lstStyle/>
          <a:p>
            <a:pPr algn="just">
              <a:lnSpc>
                <a:spcPts val="6600"/>
              </a:lnSpc>
            </a:pPr>
            <a:r>
              <a:rPr lang="en-US" sz="6000">
                <a:solidFill>
                  <a:srgbClr val="8CA9AD"/>
                </a:solidFill>
                <a:latin typeface="DM Sans Bold"/>
              </a:rPr>
              <a:t>CONS</a:t>
            </a:r>
          </a:p>
        </p:txBody>
      </p:sp>
      <p:sp>
        <p:nvSpPr>
          <p:cNvPr name="TextBox 8" id="8"/>
          <p:cNvSpPr txBox="true"/>
          <p:nvPr/>
        </p:nvSpPr>
        <p:spPr>
          <a:xfrm rot="0">
            <a:off x="1381920" y="2487270"/>
            <a:ext cx="7499516" cy="2444756"/>
          </a:xfrm>
          <a:prstGeom prst="rect">
            <a:avLst/>
          </a:prstGeom>
        </p:spPr>
        <p:txBody>
          <a:bodyPr anchor="t" rtlCol="false" tIns="0" lIns="0" bIns="0" rIns="0">
            <a:spAutoFit/>
          </a:bodyPr>
          <a:lstStyle/>
          <a:p>
            <a:pPr marL="755753" indent="-377876" lvl="1">
              <a:lnSpc>
                <a:spcPts val="3850"/>
              </a:lnSpc>
              <a:buFont typeface="Arial"/>
              <a:buChar char="•"/>
            </a:pPr>
            <a:r>
              <a:rPr lang="en-US" sz="3500">
                <a:solidFill>
                  <a:srgbClr val="737373"/>
                </a:solidFill>
                <a:latin typeface="DM Sans"/>
              </a:rPr>
              <a:t>Good for short-term forecasting</a:t>
            </a:r>
          </a:p>
          <a:p>
            <a:pPr>
              <a:lnSpc>
                <a:spcPts val="3850"/>
              </a:lnSpc>
            </a:pPr>
          </a:p>
          <a:p>
            <a:pPr marL="755753" indent="-377876" lvl="1">
              <a:lnSpc>
                <a:spcPts val="3850"/>
              </a:lnSpc>
              <a:buFont typeface="Arial"/>
              <a:buChar char="•"/>
            </a:pPr>
            <a:r>
              <a:rPr lang="en-US" sz="3500">
                <a:solidFill>
                  <a:srgbClr val="737373"/>
                </a:solidFill>
                <a:latin typeface="DM Sans"/>
              </a:rPr>
              <a:t>Only needs historical data</a:t>
            </a:r>
          </a:p>
          <a:p>
            <a:pPr>
              <a:lnSpc>
                <a:spcPts val="3850"/>
              </a:lnSpc>
            </a:pPr>
          </a:p>
          <a:p>
            <a:pPr marL="755753" indent="-377876" lvl="1">
              <a:lnSpc>
                <a:spcPts val="3850"/>
              </a:lnSpc>
              <a:buFont typeface="Arial"/>
              <a:buChar char="•"/>
            </a:pPr>
            <a:r>
              <a:rPr lang="en-US" sz="3500">
                <a:solidFill>
                  <a:srgbClr val="737373"/>
                </a:solidFill>
                <a:latin typeface="DM Sans"/>
              </a:rPr>
              <a:t>Models non-stationary data</a:t>
            </a:r>
          </a:p>
        </p:txBody>
      </p:sp>
      <p:sp>
        <p:nvSpPr>
          <p:cNvPr name="TextBox 9" id="9"/>
          <p:cNvSpPr txBox="true"/>
          <p:nvPr/>
        </p:nvSpPr>
        <p:spPr>
          <a:xfrm rot="0">
            <a:off x="8989523" y="5747970"/>
            <a:ext cx="8007213" cy="3416306"/>
          </a:xfrm>
          <a:prstGeom prst="rect">
            <a:avLst/>
          </a:prstGeom>
        </p:spPr>
        <p:txBody>
          <a:bodyPr anchor="t" rtlCol="false" tIns="0" lIns="0" bIns="0" rIns="0">
            <a:spAutoFit/>
          </a:bodyPr>
          <a:lstStyle/>
          <a:p>
            <a:pPr algn="just" marL="755753" indent="-377876" lvl="1">
              <a:lnSpc>
                <a:spcPts val="3850"/>
              </a:lnSpc>
              <a:buFont typeface="Arial"/>
              <a:buChar char="•"/>
            </a:pPr>
            <a:r>
              <a:rPr lang="en-US" sz="3500">
                <a:solidFill>
                  <a:srgbClr val="737373"/>
                </a:solidFill>
                <a:latin typeface="DM Sans"/>
              </a:rPr>
              <a:t>Not built for long-term forecasting</a:t>
            </a:r>
          </a:p>
          <a:p>
            <a:pPr algn="just">
              <a:lnSpc>
                <a:spcPts val="3850"/>
              </a:lnSpc>
            </a:pPr>
          </a:p>
          <a:p>
            <a:pPr algn="just" marL="755753" indent="-377876" lvl="1">
              <a:lnSpc>
                <a:spcPts val="3850"/>
              </a:lnSpc>
              <a:buFont typeface="Arial"/>
              <a:buChar char="•"/>
            </a:pPr>
            <a:r>
              <a:rPr lang="en-US" sz="3500">
                <a:solidFill>
                  <a:srgbClr val="737373"/>
                </a:solidFill>
                <a:latin typeface="DM Sans"/>
              </a:rPr>
              <a:t>Poor at predicting turning points</a:t>
            </a:r>
          </a:p>
          <a:p>
            <a:pPr algn="just">
              <a:lnSpc>
                <a:spcPts val="3850"/>
              </a:lnSpc>
            </a:pPr>
          </a:p>
          <a:p>
            <a:pPr algn="just" marL="755753" indent="-377876" lvl="1">
              <a:lnSpc>
                <a:spcPts val="3850"/>
              </a:lnSpc>
              <a:buFont typeface="Arial"/>
              <a:buChar char="•"/>
            </a:pPr>
            <a:r>
              <a:rPr lang="en-US" sz="3500">
                <a:solidFill>
                  <a:srgbClr val="737373"/>
                </a:solidFill>
                <a:latin typeface="DM Sans"/>
              </a:rPr>
              <a:t>Computationally expensive</a:t>
            </a:r>
          </a:p>
          <a:p>
            <a:pPr algn="just">
              <a:lnSpc>
                <a:spcPts val="3850"/>
              </a:lnSpc>
            </a:pPr>
          </a:p>
          <a:p>
            <a:pPr algn="just" marL="755753" indent="-377876" lvl="1">
              <a:lnSpc>
                <a:spcPts val="3850"/>
              </a:lnSpc>
              <a:buFont typeface="Arial"/>
              <a:buChar char="•"/>
            </a:pPr>
            <a:r>
              <a:rPr lang="en-US" sz="3500">
                <a:solidFill>
                  <a:srgbClr val="737373"/>
                </a:solidFill>
                <a:latin typeface="DM Sans"/>
              </a:rPr>
              <a:t>Parameters are subjective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81200" y="-940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981200" y="626745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0800000">
            <a:off x="5623560" y="7673106"/>
            <a:ext cx="3422956" cy="2613894"/>
          </a:xfrm>
          <a:custGeom>
            <a:avLst/>
            <a:gdLst/>
            <a:ahLst/>
            <a:cxnLst/>
            <a:rect r="r" b="b" t="t" l="l"/>
            <a:pathLst>
              <a:path h="2613894" w="3422956">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861560" y="4201065"/>
            <a:ext cx="10620170" cy="1660526"/>
          </a:xfrm>
          <a:prstGeom prst="rect">
            <a:avLst/>
          </a:prstGeom>
        </p:spPr>
        <p:txBody>
          <a:bodyPr anchor="t" rtlCol="false" tIns="0" lIns="0" bIns="0" rIns="0">
            <a:spAutoFit/>
          </a:bodyPr>
          <a:lstStyle/>
          <a:p>
            <a:pPr algn="r">
              <a:lnSpc>
                <a:spcPts val="12500"/>
              </a:lnSpc>
            </a:pPr>
            <a:r>
              <a:rPr lang="en-US" sz="12500">
                <a:solidFill>
                  <a:srgbClr val="FFFFFF"/>
                </a:solidFill>
                <a:latin typeface="DM Sans Bold"/>
              </a:rPr>
              <a:t>THANK YOU</a:t>
            </a:r>
          </a:p>
        </p:txBody>
      </p:sp>
      <p:sp>
        <p:nvSpPr>
          <p:cNvPr name="Freeform 9" id="9"/>
          <p:cNvSpPr/>
          <p:nvPr/>
        </p:nvSpPr>
        <p:spPr>
          <a:xfrm flipH="false" flipV="false" rot="-260949">
            <a:off x="10372796" y="5806295"/>
            <a:ext cx="5612188" cy="343747"/>
          </a:xfrm>
          <a:custGeom>
            <a:avLst/>
            <a:gdLst/>
            <a:ahLst/>
            <a:cxnLst/>
            <a:rect r="r" b="b" t="t" l="l"/>
            <a:pathLst>
              <a:path h="343747" w="5612188">
                <a:moveTo>
                  <a:pt x="0" y="0"/>
                </a:moveTo>
                <a:lnTo>
                  <a:pt x="5612189" y="0"/>
                </a:lnTo>
                <a:lnTo>
                  <a:pt x="5612189" y="343746"/>
                </a:lnTo>
                <a:lnTo>
                  <a:pt x="0" y="3437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13156322" y="916427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0"/>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505858" y="739504"/>
            <a:ext cx="11276283" cy="1778000"/>
          </a:xfrm>
          <a:prstGeom prst="rect">
            <a:avLst/>
          </a:prstGeom>
        </p:spPr>
        <p:txBody>
          <a:bodyPr anchor="t" rtlCol="false" tIns="0" lIns="0" bIns="0" rIns="0">
            <a:spAutoFit/>
          </a:bodyPr>
          <a:lstStyle/>
          <a:p>
            <a:pPr algn="ctr">
              <a:lnSpc>
                <a:spcPts val="13750"/>
              </a:lnSpc>
            </a:pPr>
            <a:r>
              <a:rPr lang="en-US" sz="12500">
                <a:solidFill>
                  <a:srgbClr val="FFFFFF"/>
                </a:solidFill>
                <a:latin typeface="DM Sans Bold"/>
              </a:rPr>
              <a:t>HELLO!</a:t>
            </a:r>
          </a:p>
        </p:txBody>
      </p:sp>
      <p:sp>
        <p:nvSpPr>
          <p:cNvPr name="TextBox 5" id="5"/>
          <p:cNvSpPr txBox="true"/>
          <p:nvPr/>
        </p:nvSpPr>
        <p:spPr>
          <a:xfrm rot="0">
            <a:off x="6149295" y="4409930"/>
            <a:ext cx="5989410" cy="1037596"/>
          </a:xfrm>
          <a:prstGeom prst="rect">
            <a:avLst/>
          </a:prstGeom>
        </p:spPr>
        <p:txBody>
          <a:bodyPr anchor="t" rtlCol="false" tIns="0" lIns="0" bIns="0" rIns="0">
            <a:spAutoFit/>
          </a:bodyPr>
          <a:lstStyle/>
          <a:p>
            <a:pPr algn="ctr">
              <a:lnSpc>
                <a:spcPts val="4070"/>
              </a:lnSpc>
            </a:pPr>
            <a:r>
              <a:rPr lang="en-US" sz="3700">
                <a:solidFill>
                  <a:srgbClr val="FFFFFF"/>
                </a:solidFill>
                <a:latin typeface="DM Sans"/>
              </a:rPr>
              <a:t>Venkata Thejaswi Mullapudi</a:t>
            </a:r>
          </a:p>
        </p:txBody>
      </p:sp>
      <p:sp>
        <p:nvSpPr>
          <p:cNvPr name="TextBox 6" id="6"/>
          <p:cNvSpPr txBox="true"/>
          <p:nvPr/>
        </p:nvSpPr>
        <p:spPr>
          <a:xfrm rot="0">
            <a:off x="7579226" y="7339951"/>
            <a:ext cx="3129547" cy="1037596"/>
          </a:xfrm>
          <a:prstGeom prst="rect">
            <a:avLst/>
          </a:prstGeom>
        </p:spPr>
        <p:txBody>
          <a:bodyPr anchor="t" rtlCol="false" tIns="0" lIns="0" bIns="0" rIns="0">
            <a:spAutoFit/>
          </a:bodyPr>
          <a:lstStyle/>
          <a:p>
            <a:pPr algn="ctr">
              <a:lnSpc>
                <a:spcPts val="4070"/>
              </a:lnSpc>
            </a:pPr>
            <a:r>
              <a:rPr lang="en-US" sz="3700">
                <a:solidFill>
                  <a:srgbClr val="FFFFFF"/>
                </a:solidFill>
                <a:latin typeface="DM Sans"/>
              </a:rPr>
              <a:t>Vikas Kumar Vejendla</a:t>
            </a:r>
          </a:p>
        </p:txBody>
      </p:sp>
      <p:sp>
        <p:nvSpPr>
          <p:cNvPr name="TextBox 7" id="7"/>
          <p:cNvSpPr txBox="true"/>
          <p:nvPr/>
        </p:nvSpPr>
        <p:spPr>
          <a:xfrm rot="0">
            <a:off x="1319061" y="7339951"/>
            <a:ext cx="4830234" cy="1037596"/>
          </a:xfrm>
          <a:prstGeom prst="rect">
            <a:avLst/>
          </a:prstGeom>
        </p:spPr>
        <p:txBody>
          <a:bodyPr anchor="t" rtlCol="false" tIns="0" lIns="0" bIns="0" rIns="0">
            <a:spAutoFit/>
          </a:bodyPr>
          <a:lstStyle/>
          <a:p>
            <a:pPr algn="ctr">
              <a:lnSpc>
                <a:spcPts val="4070"/>
              </a:lnSpc>
            </a:pPr>
            <a:r>
              <a:rPr lang="en-US" sz="3700">
                <a:solidFill>
                  <a:srgbClr val="FFFFFF"/>
                </a:solidFill>
                <a:latin typeface="DM Sans"/>
              </a:rPr>
              <a:t>Nandith Malyadheesh Kurra</a:t>
            </a:r>
          </a:p>
        </p:txBody>
      </p:sp>
      <p:sp>
        <p:nvSpPr>
          <p:cNvPr name="TextBox 8" id="8"/>
          <p:cNvSpPr txBox="true"/>
          <p:nvPr/>
        </p:nvSpPr>
        <p:spPr>
          <a:xfrm rot="0">
            <a:off x="12695764" y="7339951"/>
            <a:ext cx="4563536" cy="1037596"/>
          </a:xfrm>
          <a:prstGeom prst="rect">
            <a:avLst/>
          </a:prstGeom>
        </p:spPr>
        <p:txBody>
          <a:bodyPr anchor="t" rtlCol="false" tIns="0" lIns="0" bIns="0" rIns="0">
            <a:spAutoFit/>
          </a:bodyPr>
          <a:lstStyle/>
          <a:p>
            <a:pPr algn="ctr">
              <a:lnSpc>
                <a:spcPts val="4070"/>
              </a:lnSpc>
            </a:pPr>
            <a:r>
              <a:rPr lang="en-US" sz="3700">
                <a:solidFill>
                  <a:srgbClr val="FFFFFF"/>
                </a:solidFill>
                <a:latin typeface="DM Sans"/>
              </a:rPr>
              <a:t>Susendranath Reddy</a:t>
            </a:r>
          </a:p>
          <a:p>
            <a:pPr algn="ctr">
              <a:lnSpc>
                <a:spcPts val="4070"/>
              </a:lnSpc>
            </a:pPr>
            <a:r>
              <a:rPr lang="en-US" sz="3700">
                <a:solidFill>
                  <a:srgbClr val="FFFFFF"/>
                </a:solidFill>
                <a:latin typeface="DM Sans"/>
              </a:rPr>
              <a:t>Musani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893678" y="813557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8135576"/>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790700" y="4139403"/>
            <a:ext cx="12629708" cy="2114556"/>
          </a:xfrm>
          <a:prstGeom prst="rect">
            <a:avLst/>
          </a:prstGeom>
        </p:spPr>
        <p:txBody>
          <a:bodyPr anchor="t" rtlCol="false" tIns="0" lIns="0" bIns="0" rIns="0">
            <a:spAutoFit/>
          </a:bodyPr>
          <a:lstStyle/>
          <a:p>
            <a:pPr>
              <a:lnSpc>
                <a:spcPts val="3300"/>
              </a:lnSpc>
            </a:pPr>
            <a:r>
              <a:rPr lang="en-US" sz="3000">
                <a:solidFill>
                  <a:srgbClr val="FFFFFF"/>
                </a:solidFill>
                <a:latin typeface="DM Sans"/>
              </a:rPr>
              <a:t>Conduct time series analysis to explore historical data patterns, anomalies, and trends in a specific domain or industry. The objective is to derive actionable insights for informed decision-making without forecasting future values, ultimately improving strategies and operations based on data-driven findings.</a:t>
            </a:r>
          </a:p>
        </p:txBody>
      </p:sp>
      <p:sp>
        <p:nvSpPr>
          <p:cNvPr name="Freeform 8" id="8"/>
          <p:cNvSpPr/>
          <p:nvPr/>
        </p:nvSpPr>
        <p:spPr>
          <a:xfrm flipH="false" flipV="false" rot="0">
            <a:off x="14173113" y="5845336"/>
            <a:ext cx="2069395" cy="2280325"/>
          </a:xfrm>
          <a:custGeom>
            <a:avLst/>
            <a:gdLst/>
            <a:ahLst/>
            <a:cxnLst/>
            <a:rect r="r" b="b" t="t" l="l"/>
            <a:pathLst>
              <a:path h="2280325" w="2069395">
                <a:moveTo>
                  <a:pt x="0" y="0"/>
                </a:moveTo>
                <a:lnTo>
                  <a:pt x="2069395" y="0"/>
                </a:lnTo>
                <a:lnTo>
                  <a:pt x="2069395" y="2280325"/>
                </a:lnTo>
                <a:lnTo>
                  <a:pt x="0" y="22803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790700" y="2726953"/>
            <a:ext cx="10039982" cy="1003308"/>
          </a:xfrm>
          <a:prstGeom prst="rect">
            <a:avLst/>
          </a:prstGeom>
        </p:spPr>
        <p:txBody>
          <a:bodyPr anchor="t" rtlCol="false" tIns="0" lIns="0" bIns="0" rIns="0">
            <a:spAutoFit/>
          </a:bodyPr>
          <a:lstStyle/>
          <a:p>
            <a:pPr>
              <a:lnSpc>
                <a:spcPts val="7700"/>
              </a:lnSpc>
            </a:pPr>
            <a:r>
              <a:rPr lang="en-US" sz="7000">
                <a:solidFill>
                  <a:srgbClr val="FFFFFF"/>
                </a:solidFill>
                <a:latin typeface="DM Sans Bold"/>
              </a:rPr>
              <a:t>PROBLEM STATEMENT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0"/>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1121336" y="7143750"/>
            <a:ext cx="6137964" cy="2114550"/>
          </a:xfrm>
          <a:prstGeom prst="rect">
            <a:avLst/>
          </a:prstGeom>
        </p:spPr>
        <p:txBody>
          <a:bodyPr anchor="t" rtlCol="false" tIns="0" lIns="0" bIns="0" rIns="0">
            <a:spAutoFit/>
          </a:bodyPr>
          <a:lstStyle/>
          <a:p>
            <a:pPr algn="r">
              <a:lnSpc>
                <a:spcPts val="8250"/>
              </a:lnSpc>
            </a:pPr>
            <a:r>
              <a:rPr lang="en-US" sz="7500">
                <a:solidFill>
                  <a:srgbClr val="8CA9AD"/>
                </a:solidFill>
                <a:latin typeface="DM Sans Bold"/>
              </a:rPr>
              <a:t>PROBLEM</a:t>
            </a:r>
          </a:p>
          <a:p>
            <a:pPr algn="r">
              <a:lnSpc>
                <a:spcPts val="8250"/>
              </a:lnSpc>
            </a:pPr>
            <a:r>
              <a:rPr lang="en-US" sz="7500">
                <a:solidFill>
                  <a:srgbClr val="8CA9AD"/>
                </a:solidFill>
                <a:latin typeface="DM Sans Bold"/>
              </a:rPr>
              <a:t>BREAKDOWN</a:t>
            </a:r>
          </a:p>
        </p:txBody>
      </p:sp>
      <p:sp>
        <p:nvSpPr>
          <p:cNvPr name="TextBox 5" id="5"/>
          <p:cNvSpPr txBox="true"/>
          <p:nvPr/>
        </p:nvSpPr>
        <p:spPr>
          <a:xfrm rot="0">
            <a:off x="2417556" y="2333944"/>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01.</a:t>
            </a:r>
          </a:p>
        </p:txBody>
      </p:sp>
      <p:sp>
        <p:nvSpPr>
          <p:cNvPr name="TextBox 6" id="6"/>
          <p:cNvSpPr txBox="true"/>
          <p:nvPr/>
        </p:nvSpPr>
        <p:spPr>
          <a:xfrm rot="0">
            <a:off x="2417556" y="4331208"/>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02.</a:t>
            </a:r>
          </a:p>
        </p:txBody>
      </p:sp>
      <p:sp>
        <p:nvSpPr>
          <p:cNvPr name="TextBox 7" id="7"/>
          <p:cNvSpPr txBox="true"/>
          <p:nvPr/>
        </p:nvSpPr>
        <p:spPr>
          <a:xfrm rot="0">
            <a:off x="4355969" y="2341879"/>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ANOMALY DETECTION</a:t>
            </a:r>
          </a:p>
        </p:txBody>
      </p:sp>
      <p:sp>
        <p:nvSpPr>
          <p:cNvPr name="TextBox 8" id="8"/>
          <p:cNvSpPr txBox="true"/>
          <p:nvPr/>
        </p:nvSpPr>
        <p:spPr>
          <a:xfrm rot="0">
            <a:off x="4355969" y="4339144"/>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TREND ANALYSIS</a:t>
            </a:r>
          </a:p>
        </p:txBody>
      </p:sp>
      <p:sp>
        <p:nvSpPr>
          <p:cNvPr name="TextBox 9" id="9"/>
          <p:cNvSpPr txBox="true"/>
          <p:nvPr/>
        </p:nvSpPr>
        <p:spPr>
          <a:xfrm rot="0">
            <a:off x="4355969" y="2862585"/>
            <a:ext cx="7403241" cy="857256"/>
          </a:xfrm>
          <a:prstGeom prst="rect">
            <a:avLst/>
          </a:prstGeom>
        </p:spPr>
        <p:txBody>
          <a:bodyPr anchor="t" rtlCol="false" tIns="0" lIns="0" bIns="0" rIns="0">
            <a:spAutoFit/>
          </a:bodyPr>
          <a:lstStyle/>
          <a:p>
            <a:pPr>
              <a:lnSpc>
                <a:spcPts val="3300"/>
              </a:lnSpc>
            </a:pPr>
            <a:r>
              <a:rPr lang="en-US" sz="3000">
                <a:solidFill>
                  <a:srgbClr val="737373"/>
                </a:solidFill>
                <a:latin typeface="DM Sans Italics"/>
              </a:rPr>
              <a:t>Identify unusual patterns or outliers in time series data.</a:t>
            </a:r>
          </a:p>
        </p:txBody>
      </p:sp>
      <p:sp>
        <p:nvSpPr>
          <p:cNvPr name="TextBox 10" id="10"/>
          <p:cNvSpPr txBox="true"/>
          <p:nvPr/>
        </p:nvSpPr>
        <p:spPr>
          <a:xfrm rot="0">
            <a:off x="2456480" y="5982216"/>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03.</a:t>
            </a:r>
          </a:p>
        </p:txBody>
      </p:sp>
      <p:sp>
        <p:nvSpPr>
          <p:cNvPr name="TextBox 11" id="11"/>
          <p:cNvSpPr txBox="true"/>
          <p:nvPr/>
        </p:nvSpPr>
        <p:spPr>
          <a:xfrm rot="0">
            <a:off x="4394893" y="5990151"/>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SMOOTHING AND FILTERING</a:t>
            </a:r>
          </a:p>
        </p:txBody>
      </p:sp>
      <p:sp>
        <p:nvSpPr>
          <p:cNvPr name="TextBox 12" id="12"/>
          <p:cNvSpPr txBox="true"/>
          <p:nvPr/>
        </p:nvSpPr>
        <p:spPr>
          <a:xfrm rot="0">
            <a:off x="4355969" y="4859850"/>
            <a:ext cx="5542676" cy="438156"/>
          </a:xfrm>
          <a:prstGeom prst="rect">
            <a:avLst/>
          </a:prstGeom>
        </p:spPr>
        <p:txBody>
          <a:bodyPr anchor="t" rtlCol="false" tIns="0" lIns="0" bIns="0" rIns="0">
            <a:spAutoFit/>
          </a:bodyPr>
          <a:lstStyle/>
          <a:p>
            <a:pPr>
              <a:lnSpc>
                <a:spcPts val="3300"/>
              </a:lnSpc>
            </a:pPr>
            <a:r>
              <a:rPr lang="en-US" sz="3000">
                <a:solidFill>
                  <a:srgbClr val="737373"/>
                </a:solidFill>
                <a:latin typeface="DM Sans Italics"/>
              </a:rPr>
              <a:t>Inaccurate results in long term.</a:t>
            </a:r>
          </a:p>
        </p:txBody>
      </p:sp>
      <p:sp>
        <p:nvSpPr>
          <p:cNvPr name="TextBox 13" id="13"/>
          <p:cNvSpPr txBox="true"/>
          <p:nvPr/>
        </p:nvSpPr>
        <p:spPr>
          <a:xfrm rot="0">
            <a:off x="4394893" y="6510857"/>
            <a:ext cx="7403241" cy="857256"/>
          </a:xfrm>
          <a:prstGeom prst="rect">
            <a:avLst/>
          </a:prstGeom>
        </p:spPr>
        <p:txBody>
          <a:bodyPr anchor="t" rtlCol="false" tIns="0" lIns="0" bIns="0" rIns="0">
            <a:spAutoFit/>
          </a:bodyPr>
          <a:lstStyle/>
          <a:p>
            <a:pPr>
              <a:lnSpc>
                <a:spcPts val="3300"/>
              </a:lnSpc>
            </a:pPr>
            <a:r>
              <a:rPr lang="en-US" sz="3000">
                <a:solidFill>
                  <a:srgbClr val="737373"/>
                </a:solidFill>
                <a:latin typeface="DM Sans Italics"/>
              </a:rPr>
              <a:t>Reduce noise in a time series data to reveal underlying patterns.</a:t>
            </a:r>
          </a:p>
        </p:txBody>
      </p:sp>
      <p:sp>
        <p:nvSpPr>
          <p:cNvPr name="Freeform 14" id="14"/>
          <p:cNvSpPr/>
          <p:nvPr/>
        </p:nvSpPr>
        <p:spPr>
          <a:xfrm flipH="false" flipV="false" rot="0">
            <a:off x="14150786" y="4575684"/>
            <a:ext cx="2411961" cy="2792429"/>
          </a:xfrm>
          <a:custGeom>
            <a:avLst/>
            <a:gdLst/>
            <a:ahLst/>
            <a:cxnLst/>
            <a:rect r="r" b="b" t="t" l="l"/>
            <a:pathLst>
              <a:path h="2792429" w="2411961">
                <a:moveTo>
                  <a:pt x="0" y="0"/>
                </a:moveTo>
                <a:lnTo>
                  <a:pt x="2411961" y="0"/>
                </a:lnTo>
                <a:lnTo>
                  <a:pt x="2411961" y="2792430"/>
                </a:lnTo>
                <a:lnTo>
                  <a:pt x="0" y="2792430"/>
                </a:lnTo>
                <a:lnTo>
                  <a:pt x="0" y="0"/>
                </a:lnTo>
                <a:close/>
              </a:path>
            </a:pathLst>
          </a:custGeom>
          <a:blipFill>
            <a:blip r:embed="rId6"/>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3482016" y="-2080942"/>
            <a:ext cx="5450085" cy="4161883"/>
          </a:xfrm>
          <a:custGeom>
            <a:avLst/>
            <a:gdLst/>
            <a:ahLst/>
            <a:cxnLst/>
            <a:rect r="r" b="b" t="t" l="l"/>
            <a:pathLst>
              <a:path h="4161883" w="5450085">
                <a:moveTo>
                  <a:pt x="0" y="0"/>
                </a:moveTo>
                <a:lnTo>
                  <a:pt x="5450085" y="0"/>
                </a:lnTo>
                <a:lnTo>
                  <a:pt x="5450085" y="4161884"/>
                </a:lnTo>
                <a:lnTo>
                  <a:pt x="0" y="41618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77254" y="3693263"/>
            <a:ext cx="4046723" cy="1220292"/>
            <a:chOff x="0" y="0"/>
            <a:chExt cx="1065804" cy="321394"/>
          </a:xfrm>
        </p:grpSpPr>
        <p:sp>
          <p:nvSpPr>
            <p:cNvPr name="Freeform 7" id="7"/>
            <p:cNvSpPr/>
            <p:nvPr/>
          </p:nvSpPr>
          <p:spPr>
            <a:xfrm flipH="false" flipV="false" rot="0">
              <a:off x="0" y="0"/>
              <a:ext cx="1065804" cy="321394"/>
            </a:xfrm>
            <a:custGeom>
              <a:avLst/>
              <a:gdLst/>
              <a:ahLst/>
              <a:cxnLst/>
              <a:rect r="r" b="b" t="t" l="l"/>
              <a:pathLst>
                <a:path h="321394" w="1065804">
                  <a:moveTo>
                    <a:pt x="97570" y="0"/>
                  </a:moveTo>
                  <a:lnTo>
                    <a:pt x="968234" y="0"/>
                  </a:lnTo>
                  <a:cubicBezTo>
                    <a:pt x="1022120" y="0"/>
                    <a:pt x="1065804" y="43683"/>
                    <a:pt x="1065804" y="97570"/>
                  </a:cubicBezTo>
                  <a:lnTo>
                    <a:pt x="1065804" y="223824"/>
                  </a:lnTo>
                  <a:cubicBezTo>
                    <a:pt x="1065804" y="277710"/>
                    <a:pt x="1022120" y="321394"/>
                    <a:pt x="968234" y="321394"/>
                  </a:cubicBezTo>
                  <a:lnTo>
                    <a:pt x="97570" y="321394"/>
                  </a:lnTo>
                  <a:cubicBezTo>
                    <a:pt x="43683" y="321394"/>
                    <a:pt x="0" y="277710"/>
                    <a:pt x="0" y="223824"/>
                  </a:cubicBezTo>
                  <a:lnTo>
                    <a:pt x="0" y="97570"/>
                  </a:lnTo>
                  <a:cubicBezTo>
                    <a:pt x="0" y="43683"/>
                    <a:pt x="43683" y="0"/>
                    <a:pt x="97570" y="0"/>
                  </a:cubicBezTo>
                  <a:close/>
                </a:path>
              </a:pathLst>
            </a:custGeom>
            <a:solidFill>
              <a:srgbClr val="FFFFFF"/>
            </a:solidFill>
          </p:spPr>
        </p:sp>
        <p:sp>
          <p:nvSpPr>
            <p:cNvPr name="TextBox 8" id="8"/>
            <p:cNvSpPr txBox="true"/>
            <p:nvPr/>
          </p:nvSpPr>
          <p:spPr>
            <a:xfrm>
              <a:off x="0" y="-38100"/>
              <a:ext cx="1065804" cy="359494"/>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4744879" y="9258300"/>
            <a:ext cx="9489757" cy="10287000"/>
          </a:xfrm>
          <a:custGeom>
            <a:avLst/>
            <a:gdLst/>
            <a:ahLst/>
            <a:cxnLst/>
            <a:rect r="r" b="b" t="t" l="l"/>
            <a:pathLst>
              <a:path h="10287000" w="9489757">
                <a:moveTo>
                  <a:pt x="0" y="0"/>
                </a:moveTo>
                <a:lnTo>
                  <a:pt x="9489758" y="0"/>
                </a:lnTo>
                <a:lnTo>
                  <a:pt x="9489758"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7147952" y="3693263"/>
            <a:ext cx="4046723" cy="1220292"/>
            <a:chOff x="0" y="0"/>
            <a:chExt cx="1065804" cy="321394"/>
          </a:xfrm>
        </p:grpSpPr>
        <p:sp>
          <p:nvSpPr>
            <p:cNvPr name="Freeform 11" id="11"/>
            <p:cNvSpPr/>
            <p:nvPr/>
          </p:nvSpPr>
          <p:spPr>
            <a:xfrm flipH="false" flipV="false" rot="0">
              <a:off x="0" y="0"/>
              <a:ext cx="1065804" cy="321394"/>
            </a:xfrm>
            <a:custGeom>
              <a:avLst/>
              <a:gdLst/>
              <a:ahLst/>
              <a:cxnLst/>
              <a:rect r="r" b="b" t="t" l="l"/>
              <a:pathLst>
                <a:path h="321394" w="1065804">
                  <a:moveTo>
                    <a:pt x="97570" y="0"/>
                  </a:moveTo>
                  <a:lnTo>
                    <a:pt x="968234" y="0"/>
                  </a:lnTo>
                  <a:cubicBezTo>
                    <a:pt x="1022120" y="0"/>
                    <a:pt x="1065804" y="43683"/>
                    <a:pt x="1065804" y="97570"/>
                  </a:cubicBezTo>
                  <a:lnTo>
                    <a:pt x="1065804" y="223824"/>
                  </a:lnTo>
                  <a:cubicBezTo>
                    <a:pt x="1065804" y="277710"/>
                    <a:pt x="1022120" y="321394"/>
                    <a:pt x="968234" y="321394"/>
                  </a:cubicBezTo>
                  <a:lnTo>
                    <a:pt x="97570" y="321394"/>
                  </a:lnTo>
                  <a:cubicBezTo>
                    <a:pt x="43683" y="321394"/>
                    <a:pt x="0" y="277710"/>
                    <a:pt x="0" y="223824"/>
                  </a:cubicBezTo>
                  <a:lnTo>
                    <a:pt x="0" y="97570"/>
                  </a:lnTo>
                  <a:cubicBezTo>
                    <a:pt x="0" y="43683"/>
                    <a:pt x="43683" y="0"/>
                    <a:pt x="97570" y="0"/>
                  </a:cubicBezTo>
                  <a:close/>
                </a:path>
              </a:pathLst>
            </a:custGeom>
            <a:solidFill>
              <a:srgbClr val="FFFFFF"/>
            </a:solidFill>
          </p:spPr>
        </p:sp>
        <p:sp>
          <p:nvSpPr>
            <p:cNvPr name="TextBox 12" id="12"/>
            <p:cNvSpPr txBox="true"/>
            <p:nvPr/>
          </p:nvSpPr>
          <p:spPr>
            <a:xfrm>
              <a:off x="0" y="-38100"/>
              <a:ext cx="1065804" cy="359494"/>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2517122" y="3693263"/>
            <a:ext cx="4046723" cy="1220292"/>
            <a:chOff x="0" y="0"/>
            <a:chExt cx="1065804" cy="321394"/>
          </a:xfrm>
        </p:grpSpPr>
        <p:sp>
          <p:nvSpPr>
            <p:cNvPr name="Freeform 14" id="14"/>
            <p:cNvSpPr/>
            <p:nvPr/>
          </p:nvSpPr>
          <p:spPr>
            <a:xfrm flipH="false" flipV="false" rot="0">
              <a:off x="0" y="0"/>
              <a:ext cx="1065804" cy="321394"/>
            </a:xfrm>
            <a:custGeom>
              <a:avLst/>
              <a:gdLst/>
              <a:ahLst/>
              <a:cxnLst/>
              <a:rect r="r" b="b" t="t" l="l"/>
              <a:pathLst>
                <a:path h="321394" w="1065804">
                  <a:moveTo>
                    <a:pt x="97570" y="0"/>
                  </a:moveTo>
                  <a:lnTo>
                    <a:pt x="968234" y="0"/>
                  </a:lnTo>
                  <a:cubicBezTo>
                    <a:pt x="1022120" y="0"/>
                    <a:pt x="1065804" y="43683"/>
                    <a:pt x="1065804" y="97570"/>
                  </a:cubicBezTo>
                  <a:lnTo>
                    <a:pt x="1065804" y="223824"/>
                  </a:lnTo>
                  <a:cubicBezTo>
                    <a:pt x="1065804" y="277710"/>
                    <a:pt x="1022120" y="321394"/>
                    <a:pt x="968234" y="321394"/>
                  </a:cubicBezTo>
                  <a:lnTo>
                    <a:pt x="97570" y="321394"/>
                  </a:lnTo>
                  <a:cubicBezTo>
                    <a:pt x="43683" y="321394"/>
                    <a:pt x="0" y="277710"/>
                    <a:pt x="0" y="223824"/>
                  </a:cubicBezTo>
                  <a:lnTo>
                    <a:pt x="0" y="97570"/>
                  </a:lnTo>
                  <a:cubicBezTo>
                    <a:pt x="0" y="43683"/>
                    <a:pt x="43683" y="0"/>
                    <a:pt x="97570" y="0"/>
                  </a:cubicBezTo>
                  <a:close/>
                </a:path>
              </a:pathLst>
            </a:custGeom>
            <a:solidFill>
              <a:srgbClr val="FFFFFF"/>
            </a:solidFill>
          </p:spPr>
        </p:sp>
        <p:sp>
          <p:nvSpPr>
            <p:cNvPr name="TextBox 15" id="15"/>
            <p:cNvSpPr txBox="true"/>
            <p:nvPr/>
          </p:nvSpPr>
          <p:spPr>
            <a:xfrm>
              <a:off x="0" y="-38100"/>
              <a:ext cx="1065804" cy="359494"/>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2246624" y="5367260"/>
            <a:ext cx="4588119" cy="2533656"/>
          </a:xfrm>
          <a:prstGeom prst="rect">
            <a:avLst/>
          </a:prstGeom>
        </p:spPr>
        <p:txBody>
          <a:bodyPr anchor="t" rtlCol="false" tIns="0" lIns="0" bIns="0" rIns="0">
            <a:spAutoFit/>
          </a:bodyPr>
          <a:lstStyle/>
          <a:p>
            <a:pPr algn="ctr">
              <a:lnSpc>
                <a:spcPts val="3300"/>
              </a:lnSpc>
            </a:pPr>
            <a:r>
              <a:rPr lang="en-US" sz="3000">
                <a:solidFill>
                  <a:srgbClr val="FFFFFF"/>
                </a:solidFill>
                <a:latin typeface="DM Sans"/>
              </a:rPr>
              <a:t>Moving averages, Exponential Moving Averages (EMA), or Kalman filtering can be used for smoothing and noise reduction.</a:t>
            </a:r>
          </a:p>
        </p:txBody>
      </p:sp>
      <p:sp>
        <p:nvSpPr>
          <p:cNvPr name="Freeform 17" id="17"/>
          <p:cNvSpPr/>
          <p:nvPr/>
        </p:nvSpPr>
        <p:spPr>
          <a:xfrm flipH="false" flipV="false" rot="0">
            <a:off x="14454562" y="400764"/>
            <a:ext cx="2109283" cy="2324278"/>
          </a:xfrm>
          <a:custGeom>
            <a:avLst/>
            <a:gdLst/>
            <a:ahLst/>
            <a:cxnLst/>
            <a:rect r="r" b="b" t="t" l="l"/>
            <a:pathLst>
              <a:path h="2324278" w="2109283">
                <a:moveTo>
                  <a:pt x="0" y="0"/>
                </a:moveTo>
                <a:lnTo>
                  <a:pt x="2109283" y="0"/>
                </a:lnTo>
                <a:lnTo>
                  <a:pt x="2109283" y="2324279"/>
                </a:lnTo>
                <a:lnTo>
                  <a:pt x="0" y="23242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4687816" y="1771994"/>
            <a:ext cx="8912367" cy="982985"/>
          </a:xfrm>
          <a:prstGeom prst="rect">
            <a:avLst/>
          </a:prstGeom>
        </p:spPr>
        <p:txBody>
          <a:bodyPr anchor="t" rtlCol="false" tIns="0" lIns="0" bIns="0" rIns="0">
            <a:spAutoFit/>
          </a:bodyPr>
          <a:lstStyle/>
          <a:p>
            <a:pPr algn="ctr">
              <a:lnSpc>
                <a:spcPts val="7590"/>
              </a:lnSpc>
            </a:pPr>
            <a:r>
              <a:rPr lang="en-US" sz="6900">
                <a:solidFill>
                  <a:srgbClr val="FFFFFF"/>
                </a:solidFill>
                <a:latin typeface="DM Sans Bold"/>
              </a:rPr>
              <a:t>THE SOLUTION</a:t>
            </a:r>
          </a:p>
        </p:txBody>
      </p:sp>
      <p:sp>
        <p:nvSpPr>
          <p:cNvPr name="TextBox 19" id="19"/>
          <p:cNvSpPr txBox="true"/>
          <p:nvPr/>
        </p:nvSpPr>
        <p:spPr>
          <a:xfrm rot="0">
            <a:off x="2563108" y="3884309"/>
            <a:ext cx="2475015" cy="857250"/>
          </a:xfrm>
          <a:prstGeom prst="rect">
            <a:avLst/>
          </a:prstGeom>
        </p:spPr>
        <p:txBody>
          <a:bodyPr anchor="t" rtlCol="false" tIns="0" lIns="0" bIns="0" rIns="0">
            <a:spAutoFit/>
          </a:bodyPr>
          <a:lstStyle/>
          <a:p>
            <a:pPr algn="ctr">
              <a:lnSpc>
                <a:spcPts val="3300"/>
              </a:lnSpc>
            </a:pPr>
            <a:r>
              <a:rPr lang="en-US" sz="3000">
                <a:solidFill>
                  <a:srgbClr val="8CA9AD"/>
                </a:solidFill>
                <a:latin typeface="DM Sans Bold"/>
              </a:rPr>
              <a:t>ANOMALY DETECTION</a:t>
            </a:r>
          </a:p>
        </p:txBody>
      </p:sp>
      <p:sp>
        <p:nvSpPr>
          <p:cNvPr name="TextBox 20" id="20"/>
          <p:cNvSpPr txBox="true"/>
          <p:nvPr/>
        </p:nvSpPr>
        <p:spPr>
          <a:xfrm rot="0">
            <a:off x="1453257" y="5367260"/>
            <a:ext cx="4963645" cy="2952756"/>
          </a:xfrm>
          <a:prstGeom prst="rect">
            <a:avLst/>
          </a:prstGeom>
        </p:spPr>
        <p:txBody>
          <a:bodyPr anchor="t" rtlCol="false" tIns="0" lIns="0" bIns="0" rIns="0">
            <a:spAutoFit/>
          </a:bodyPr>
          <a:lstStyle/>
          <a:p>
            <a:pPr algn="ctr">
              <a:lnSpc>
                <a:spcPts val="3300"/>
              </a:lnSpc>
            </a:pPr>
            <a:r>
              <a:rPr lang="en-US" sz="3000">
                <a:solidFill>
                  <a:srgbClr val="FFFFFF"/>
                </a:solidFill>
                <a:latin typeface="DM Sans"/>
              </a:rPr>
              <a:t>Statistical methods like Z-score, machine learning models (e.g., Isolation Forest), or deep learning techniques (e.g., autoencoders) can be used for anomaly detection.</a:t>
            </a:r>
          </a:p>
        </p:txBody>
      </p:sp>
      <p:sp>
        <p:nvSpPr>
          <p:cNvPr name="TextBox 21" id="21"/>
          <p:cNvSpPr txBox="true"/>
          <p:nvPr/>
        </p:nvSpPr>
        <p:spPr>
          <a:xfrm rot="0">
            <a:off x="8102756" y="3884309"/>
            <a:ext cx="2186635" cy="857250"/>
          </a:xfrm>
          <a:prstGeom prst="rect">
            <a:avLst/>
          </a:prstGeom>
        </p:spPr>
        <p:txBody>
          <a:bodyPr anchor="t" rtlCol="false" tIns="0" lIns="0" bIns="0" rIns="0">
            <a:spAutoFit/>
          </a:bodyPr>
          <a:lstStyle/>
          <a:p>
            <a:pPr algn="ctr">
              <a:lnSpc>
                <a:spcPts val="3300"/>
              </a:lnSpc>
            </a:pPr>
            <a:r>
              <a:rPr lang="en-US" sz="3000">
                <a:solidFill>
                  <a:srgbClr val="8CA9AD"/>
                </a:solidFill>
                <a:latin typeface="DM Sans Bold"/>
              </a:rPr>
              <a:t>TREND ANALYSIS</a:t>
            </a:r>
          </a:p>
        </p:txBody>
      </p:sp>
      <p:sp>
        <p:nvSpPr>
          <p:cNvPr name="TextBox 22" id="22"/>
          <p:cNvSpPr txBox="true"/>
          <p:nvPr/>
        </p:nvSpPr>
        <p:spPr>
          <a:xfrm rot="0">
            <a:off x="6902013" y="5367260"/>
            <a:ext cx="4588119" cy="2533656"/>
          </a:xfrm>
          <a:prstGeom prst="rect">
            <a:avLst/>
          </a:prstGeom>
        </p:spPr>
        <p:txBody>
          <a:bodyPr anchor="t" rtlCol="false" tIns="0" lIns="0" bIns="0" rIns="0">
            <a:spAutoFit/>
          </a:bodyPr>
          <a:lstStyle/>
          <a:p>
            <a:pPr algn="ctr">
              <a:lnSpc>
                <a:spcPts val="3300"/>
              </a:lnSpc>
            </a:pPr>
            <a:r>
              <a:rPr lang="en-US" sz="3000">
                <a:solidFill>
                  <a:srgbClr val="FFFFFF"/>
                </a:solidFill>
                <a:latin typeface="DM Sans"/>
              </a:rPr>
              <a:t>Techniques like linear regression, polynomial regression, or exponential smoothing can be used to model and analyze trends</a:t>
            </a:r>
          </a:p>
        </p:txBody>
      </p:sp>
      <p:sp>
        <p:nvSpPr>
          <p:cNvPr name="TextBox 23" id="23"/>
          <p:cNvSpPr txBox="true"/>
          <p:nvPr/>
        </p:nvSpPr>
        <p:spPr>
          <a:xfrm rot="0">
            <a:off x="12846995" y="3884309"/>
            <a:ext cx="3387377" cy="857250"/>
          </a:xfrm>
          <a:prstGeom prst="rect">
            <a:avLst/>
          </a:prstGeom>
        </p:spPr>
        <p:txBody>
          <a:bodyPr anchor="t" rtlCol="false" tIns="0" lIns="0" bIns="0" rIns="0">
            <a:spAutoFit/>
          </a:bodyPr>
          <a:lstStyle/>
          <a:p>
            <a:pPr algn="ctr">
              <a:lnSpc>
                <a:spcPts val="3300"/>
              </a:lnSpc>
            </a:pPr>
            <a:r>
              <a:rPr lang="en-US" sz="3000">
                <a:solidFill>
                  <a:srgbClr val="8CA9AD"/>
                </a:solidFill>
                <a:latin typeface="DM Sans Bold"/>
              </a:rPr>
              <a:t>SMOOTHING AND FILTERING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19080" y="0"/>
                  </a:moveTo>
                  <a:lnTo>
                    <a:pt x="4255646" y="0"/>
                  </a:lnTo>
                  <a:cubicBezTo>
                    <a:pt x="4266183" y="0"/>
                    <a:pt x="4274726" y="8542"/>
                    <a:pt x="4274726" y="19080"/>
                  </a:cubicBezTo>
                  <a:lnTo>
                    <a:pt x="4274726" y="2148387"/>
                  </a:lnTo>
                  <a:cubicBezTo>
                    <a:pt x="4274726" y="2158924"/>
                    <a:pt x="4266183" y="2167467"/>
                    <a:pt x="4255646" y="2167467"/>
                  </a:cubicBezTo>
                  <a:lnTo>
                    <a:pt x="19080" y="2167467"/>
                  </a:lnTo>
                  <a:cubicBezTo>
                    <a:pt x="8542" y="2167467"/>
                    <a:pt x="0" y="2158924"/>
                    <a:pt x="0" y="2148387"/>
                  </a:cubicBezTo>
                  <a:lnTo>
                    <a:pt x="0" y="19080"/>
                  </a:lnTo>
                  <a:cubicBezTo>
                    <a:pt x="0" y="8542"/>
                    <a:pt x="8542" y="0"/>
                    <a:pt x="19080" y="0"/>
                  </a:cubicBezTo>
                  <a:close/>
                </a:path>
              </a:pathLst>
            </a:custGeom>
            <a:solidFill>
              <a:srgbClr val="000000">
                <a:alpha val="0"/>
              </a:srgbClr>
            </a:solidFill>
            <a:ln w="38100" cap="rnd">
              <a:solidFill>
                <a:srgbClr val="8CA9AD"/>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496034" y="1820880"/>
            <a:ext cx="2911875" cy="2911875"/>
          </a:xfrm>
          <a:custGeom>
            <a:avLst/>
            <a:gdLst/>
            <a:ahLst/>
            <a:cxnLst/>
            <a:rect r="r" b="b" t="t" l="l"/>
            <a:pathLst>
              <a:path h="2911875" w="2911875">
                <a:moveTo>
                  <a:pt x="0" y="0"/>
                </a:moveTo>
                <a:lnTo>
                  <a:pt x="2911875" y="0"/>
                </a:lnTo>
                <a:lnTo>
                  <a:pt x="2911875" y="2911876"/>
                </a:lnTo>
                <a:lnTo>
                  <a:pt x="0" y="29118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790700" y="2145495"/>
            <a:ext cx="1003998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DATA :</a:t>
            </a:r>
          </a:p>
        </p:txBody>
      </p:sp>
      <p:sp>
        <p:nvSpPr>
          <p:cNvPr name="TextBox 7" id="7"/>
          <p:cNvSpPr txBox="true"/>
          <p:nvPr/>
        </p:nvSpPr>
        <p:spPr>
          <a:xfrm rot="0">
            <a:off x="1790700" y="3456399"/>
            <a:ext cx="11705334" cy="1276356"/>
          </a:xfrm>
          <a:prstGeom prst="rect">
            <a:avLst/>
          </a:prstGeom>
        </p:spPr>
        <p:txBody>
          <a:bodyPr anchor="t" rtlCol="false" tIns="0" lIns="0" bIns="0" rIns="0">
            <a:spAutoFit/>
          </a:bodyPr>
          <a:lstStyle/>
          <a:p>
            <a:pPr>
              <a:lnSpc>
                <a:spcPts val="3300"/>
              </a:lnSpc>
            </a:pPr>
            <a:r>
              <a:rPr lang="en-US" sz="3000">
                <a:solidFill>
                  <a:srgbClr val="737373"/>
                </a:solidFill>
                <a:latin typeface="DM Sans"/>
              </a:rPr>
              <a:t>For this project, the dataset is sourced from</a:t>
            </a:r>
          </a:p>
          <a:p>
            <a:pPr>
              <a:lnSpc>
                <a:spcPts val="3300"/>
              </a:lnSpc>
            </a:pPr>
            <a:r>
              <a:rPr lang="en-US" sz="3000">
                <a:solidFill>
                  <a:srgbClr val="737373"/>
                </a:solidFill>
                <a:latin typeface="DM Sans"/>
              </a:rPr>
              <a:t>https://www.kaggle.com/datasets/shenba/time-series-datasets/data</a:t>
            </a:r>
          </a:p>
        </p:txBody>
      </p:sp>
      <p:sp>
        <p:nvSpPr>
          <p:cNvPr name="TextBox 8" id="8"/>
          <p:cNvSpPr txBox="true"/>
          <p:nvPr/>
        </p:nvSpPr>
        <p:spPr>
          <a:xfrm rot="0">
            <a:off x="1790700" y="5162550"/>
            <a:ext cx="3828058" cy="438156"/>
          </a:xfrm>
          <a:prstGeom prst="rect">
            <a:avLst/>
          </a:prstGeom>
        </p:spPr>
        <p:txBody>
          <a:bodyPr anchor="t" rtlCol="false" tIns="0" lIns="0" bIns="0" rIns="0">
            <a:spAutoFit/>
          </a:bodyPr>
          <a:lstStyle/>
          <a:p>
            <a:pPr>
              <a:lnSpc>
                <a:spcPts val="3300"/>
              </a:lnSpc>
            </a:pPr>
            <a:r>
              <a:rPr lang="en-US" sz="3000" u="sng">
                <a:solidFill>
                  <a:srgbClr val="737373"/>
                </a:solidFill>
                <a:latin typeface="DM Sans"/>
              </a:rPr>
              <a:t>Dataset Description :</a:t>
            </a:r>
          </a:p>
        </p:txBody>
      </p:sp>
      <p:sp>
        <p:nvSpPr>
          <p:cNvPr name="TextBox 9" id="9"/>
          <p:cNvSpPr txBox="true"/>
          <p:nvPr/>
        </p:nvSpPr>
        <p:spPr>
          <a:xfrm rot="0">
            <a:off x="1790700" y="5905506"/>
            <a:ext cx="12629708" cy="2533656"/>
          </a:xfrm>
          <a:prstGeom prst="rect">
            <a:avLst/>
          </a:prstGeom>
        </p:spPr>
        <p:txBody>
          <a:bodyPr anchor="t" rtlCol="false" tIns="0" lIns="0" bIns="0" rIns="0">
            <a:spAutoFit/>
          </a:bodyPr>
          <a:lstStyle/>
          <a:p>
            <a:pPr marL="647805" indent="-323903" lvl="1">
              <a:lnSpc>
                <a:spcPts val="3300"/>
              </a:lnSpc>
              <a:buFont typeface="Arial"/>
              <a:buChar char="•"/>
            </a:pPr>
            <a:r>
              <a:rPr lang="en-US" sz="3000">
                <a:solidFill>
                  <a:srgbClr val="737373"/>
                </a:solidFill>
                <a:latin typeface="DM Sans"/>
              </a:rPr>
              <a:t>This time series dataset contains records from the year 1985 to 2018.</a:t>
            </a:r>
          </a:p>
          <a:p>
            <a:pPr marL="647805" indent="-323903" lvl="1">
              <a:lnSpc>
                <a:spcPts val="3300"/>
              </a:lnSpc>
              <a:buFont typeface="Arial"/>
              <a:buChar char="•"/>
            </a:pPr>
            <a:r>
              <a:rPr lang="en-US" sz="3000">
                <a:solidFill>
                  <a:srgbClr val="737373"/>
                </a:solidFill>
                <a:latin typeface="DM Sans"/>
              </a:rPr>
              <a:t>The data is structured in CSV and is suitable for trend analysis, anomaly detection.</a:t>
            </a:r>
          </a:p>
          <a:p>
            <a:pPr marL="647805" indent="-323903" lvl="1">
              <a:lnSpc>
                <a:spcPts val="3300"/>
              </a:lnSpc>
              <a:buFont typeface="Arial"/>
              <a:buChar char="•"/>
            </a:pPr>
            <a:r>
              <a:rPr lang="en-US" sz="3000">
                <a:solidFill>
                  <a:srgbClr val="737373"/>
                </a:solidFill>
                <a:latin typeface="DM Sans"/>
              </a:rPr>
              <a:t>Access to this dataset is publicly available/proprietary, with details provided at source URL.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19080" y="0"/>
                  </a:moveTo>
                  <a:lnTo>
                    <a:pt x="4255646" y="0"/>
                  </a:lnTo>
                  <a:cubicBezTo>
                    <a:pt x="4266183" y="0"/>
                    <a:pt x="4274726" y="8542"/>
                    <a:pt x="4274726" y="19080"/>
                  </a:cubicBezTo>
                  <a:lnTo>
                    <a:pt x="4274726" y="2148387"/>
                  </a:lnTo>
                  <a:cubicBezTo>
                    <a:pt x="4274726" y="2158924"/>
                    <a:pt x="4266183" y="2167467"/>
                    <a:pt x="4255646" y="2167467"/>
                  </a:cubicBezTo>
                  <a:lnTo>
                    <a:pt x="19080" y="2167467"/>
                  </a:lnTo>
                  <a:cubicBezTo>
                    <a:pt x="8542" y="2167467"/>
                    <a:pt x="0" y="2158924"/>
                    <a:pt x="0" y="2148387"/>
                  </a:cubicBezTo>
                  <a:lnTo>
                    <a:pt x="0" y="19080"/>
                  </a:lnTo>
                  <a:cubicBezTo>
                    <a:pt x="0" y="8542"/>
                    <a:pt x="8542" y="0"/>
                    <a:pt x="19080" y="0"/>
                  </a:cubicBezTo>
                  <a:close/>
                </a:path>
              </a:pathLst>
            </a:custGeom>
            <a:solidFill>
              <a:srgbClr val="000000">
                <a:alpha val="0"/>
              </a:srgbClr>
            </a:solidFill>
            <a:ln w="38100" cap="rnd">
              <a:solidFill>
                <a:srgbClr val="8CA9AD"/>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701894" y="4283985"/>
            <a:ext cx="5957489" cy="1945010"/>
          </a:xfrm>
          <a:prstGeom prst="rect">
            <a:avLst/>
          </a:prstGeom>
        </p:spPr>
        <p:txBody>
          <a:bodyPr anchor="t" rtlCol="false" tIns="0" lIns="0" bIns="0" rIns="0">
            <a:spAutoFit/>
          </a:bodyPr>
          <a:lstStyle/>
          <a:p>
            <a:pPr algn="ctr">
              <a:lnSpc>
                <a:spcPts val="7590"/>
              </a:lnSpc>
            </a:pPr>
            <a:r>
              <a:rPr lang="en-US" sz="6900">
                <a:solidFill>
                  <a:srgbClr val="8CA9AD"/>
                </a:solidFill>
                <a:latin typeface="DM Sans Bold"/>
              </a:rPr>
              <a:t>BUSINESS</a:t>
            </a:r>
          </a:p>
          <a:p>
            <a:pPr algn="ctr">
              <a:lnSpc>
                <a:spcPts val="7590"/>
              </a:lnSpc>
            </a:pPr>
            <a:r>
              <a:rPr lang="en-US" sz="6900">
                <a:solidFill>
                  <a:srgbClr val="8CA9AD"/>
                </a:solidFill>
                <a:latin typeface="DM Sans Bold"/>
              </a:rPr>
              <a:t>MODEL</a:t>
            </a:r>
          </a:p>
        </p:txBody>
      </p:sp>
      <p:grpSp>
        <p:nvGrpSpPr>
          <p:cNvPr name="Group 6" id="6"/>
          <p:cNvGrpSpPr/>
          <p:nvPr/>
        </p:nvGrpSpPr>
        <p:grpSpPr>
          <a:xfrm rot="0">
            <a:off x="12938343" y="5615128"/>
            <a:ext cx="1740497" cy="1495739"/>
            <a:chOff x="0" y="0"/>
            <a:chExt cx="812800" cy="698500"/>
          </a:xfrm>
        </p:grpSpPr>
        <p:sp>
          <p:nvSpPr>
            <p:cNvPr name="Freeform 7" id="7"/>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8CA9AD"/>
            </a:solidFill>
          </p:spPr>
        </p:sp>
        <p:sp>
          <p:nvSpPr>
            <p:cNvPr name="TextBox 8" id="8"/>
            <p:cNvSpPr txBox="true"/>
            <p:nvPr/>
          </p:nvSpPr>
          <p:spPr>
            <a:xfrm>
              <a:off x="114300" y="-47625"/>
              <a:ext cx="584200" cy="746125"/>
            </a:xfrm>
            <a:prstGeom prst="rect">
              <a:avLst/>
            </a:prstGeom>
          </p:spPr>
          <p:txBody>
            <a:bodyPr anchor="ctr" rtlCol="false" tIns="50800" lIns="50800" bIns="50800" rIns="50800"/>
            <a:lstStyle/>
            <a:p>
              <a:pPr algn="ctr">
                <a:lnSpc>
                  <a:spcPts val="3311"/>
                </a:lnSpc>
              </a:pPr>
            </a:p>
          </p:txBody>
        </p:sp>
      </p:grpSp>
      <p:grpSp>
        <p:nvGrpSpPr>
          <p:cNvPr name="Group 9" id="9"/>
          <p:cNvGrpSpPr/>
          <p:nvPr/>
        </p:nvGrpSpPr>
        <p:grpSpPr>
          <a:xfrm rot="0">
            <a:off x="10914331" y="4276731"/>
            <a:ext cx="1868376" cy="1868376"/>
            <a:chOff x="0" y="0"/>
            <a:chExt cx="3530400" cy="3530400"/>
          </a:xfrm>
        </p:grpSpPr>
        <p:sp>
          <p:nvSpPr>
            <p:cNvPr name="Freeform 10" id="10"/>
            <p:cNvSpPr/>
            <p:nvPr/>
          </p:nvSpPr>
          <p:spPr>
            <a:xfrm flipH="false" flipV="false" rot="0">
              <a:off x="0" y="0"/>
              <a:ext cx="3530346" cy="3530346"/>
            </a:xfrm>
            <a:custGeom>
              <a:avLst/>
              <a:gdLst/>
              <a:ahLst/>
              <a:cxnLst/>
              <a:rect r="r" b="b" t="t" l="l"/>
              <a:pathLst>
                <a:path h="3530346" w="3530346">
                  <a:moveTo>
                    <a:pt x="0" y="1765173"/>
                  </a:moveTo>
                  <a:cubicBezTo>
                    <a:pt x="0" y="790321"/>
                    <a:pt x="790321" y="0"/>
                    <a:pt x="1765173" y="0"/>
                  </a:cubicBezTo>
                  <a:cubicBezTo>
                    <a:pt x="2740025" y="0"/>
                    <a:pt x="3530346" y="790321"/>
                    <a:pt x="3530346" y="1765173"/>
                  </a:cubicBezTo>
                  <a:cubicBezTo>
                    <a:pt x="3530346" y="2740025"/>
                    <a:pt x="2740152" y="3530346"/>
                    <a:pt x="1765173" y="3530346"/>
                  </a:cubicBezTo>
                  <a:cubicBezTo>
                    <a:pt x="790194" y="3530346"/>
                    <a:pt x="0" y="2740152"/>
                    <a:pt x="0" y="1765173"/>
                  </a:cubicBezTo>
                  <a:close/>
                </a:path>
              </a:pathLst>
            </a:custGeom>
            <a:solidFill>
              <a:srgbClr val="BBCBCD"/>
            </a:solidFill>
          </p:spPr>
        </p:sp>
      </p:grpSp>
      <p:grpSp>
        <p:nvGrpSpPr>
          <p:cNvPr name="Group 11" id="11"/>
          <p:cNvGrpSpPr/>
          <p:nvPr/>
        </p:nvGrpSpPr>
        <p:grpSpPr>
          <a:xfrm rot="0">
            <a:off x="12930562" y="3554728"/>
            <a:ext cx="1740497" cy="1495739"/>
            <a:chOff x="0" y="0"/>
            <a:chExt cx="812800" cy="698500"/>
          </a:xfrm>
        </p:grpSpPr>
        <p:sp>
          <p:nvSpPr>
            <p:cNvPr name="Freeform 12" id="12"/>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a:ln w="57150" cap="sq">
              <a:solidFill>
                <a:srgbClr val="8CA9AD"/>
              </a:solidFill>
              <a:prstDash val="solid"/>
              <a:miter/>
            </a:ln>
          </p:spPr>
        </p:sp>
        <p:sp>
          <p:nvSpPr>
            <p:cNvPr name="TextBox 13" id="13"/>
            <p:cNvSpPr txBox="true"/>
            <p:nvPr/>
          </p:nvSpPr>
          <p:spPr>
            <a:xfrm>
              <a:off x="114300" y="-47625"/>
              <a:ext cx="584200" cy="746125"/>
            </a:xfrm>
            <a:prstGeom prst="rect">
              <a:avLst/>
            </a:prstGeom>
          </p:spPr>
          <p:txBody>
            <a:bodyPr anchor="ctr" rtlCol="false" tIns="50800" lIns="50800" bIns="50800" rIns="50800"/>
            <a:lstStyle/>
            <a:p>
              <a:pPr algn="ctr">
                <a:lnSpc>
                  <a:spcPts val="3311"/>
                </a:lnSpc>
              </a:pPr>
            </a:p>
          </p:txBody>
        </p:sp>
      </p:grpSp>
      <p:grpSp>
        <p:nvGrpSpPr>
          <p:cNvPr name="Group 14" id="14"/>
          <p:cNvGrpSpPr/>
          <p:nvPr/>
        </p:nvGrpSpPr>
        <p:grpSpPr>
          <a:xfrm rot="0">
            <a:off x="10966496" y="2365786"/>
            <a:ext cx="1740497" cy="1495739"/>
            <a:chOff x="0" y="0"/>
            <a:chExt cx="812800" cy="698500"/>
          </a:xfrm>
        </p:grpSpPr>
        <p:sp>
          <p:nvSpPr>
            <p:cNvPr name="Freeform 15" id="1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8CA9AD"/>
            </a:solidFill>
          </p:spPr>
        </p:sp>
        <p:sp>
          <p:nvSpPr>
            <p:cNvPr name="TextBox 16" id="16"/>
            <p:cNvSpPr txBox="true"/>
            <p:nvPr/>
          </p:nvSpPr>
          <p:spPr>
            <a:xfrm>
              <a:off x="114300" y="-47625"/>
              <a:ext cx="584200" cy="746125"/>
            </a:xfrm>
            <a:prstGeom prst="rect">
              <a:avLst/>
            </a:prstGeom>
          </p:spPr>
          <p:txBody>
            <a:bodyPr anchor="ctr" rtlCol="false" tIns="50800" lIns="50800" bIns="50800" rIns="50800"/>
            <a:lstStyle/>
            <a:p>
              <a:pPr algn="ctr">
                <a:lnSpc>
                  <a:spcPts val="3311"/>
                </a:lnSpc>
              </a:pPr>
            </a:p>
          </p:txBody>
        </p:sp>
      </p:grpSp>
      <p:grpSp>
        <p:nvGrpSpPr>
          <p:cNvPr name="Group 17" id="17"/>
          <p:cNvGrpSpPr/>
          <p:nvPr/>
        </p:nvGrpSpPr>
        <p:grpSpPr>
          <a:xfrm rot="0">
            <a:off x="10988568" y="6432492"/>
            <a:ext cx="1740497" cy="1495739"/>
            <a:chOff x="0" y="0"/>
            <a:chExt cx="812800" cy="698500"/>
          </a:xfrm>
        </p:grpSpPr>
        <p:sp>
          <p:nvSpPr>
            <p:cNvPr name="Freeform 18" id="18"/>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a:ln w="57150" cap="sq">
              <a:solidFill>
                <a:srgbClr val="8CA9AD"/>
              </a:solidFill>
              <a:prstDash val="solid"/>
              <a:miter/>
            </a:ln>
          </p:spPr>
        </p:sp>
        <p:sp>
          <p:nvSpPr>
            <p:cNvPr name="TextBox 19" id="19"/>
            <p:cNvSpPr txBox="true"/>
            <p:nvPr/>
          </p:nvSpPr>
          <p:spPr>
            <a:xfrm>
              <a:off x="114300" y="-47625"/>
              <a:ext cx="584200" cy="746125"/>
            </a:xfrm>
            <a:prstGeom prst="rect">
              <a:avLst/>
            </a:prstGeom>
          </p:spPr>
          <p:txBody>
            <a:bodyPr anchor="ctr" rtlCol="false" tIns="50800" lIns="50800" bIns="50800" rIns="50800"/>
            <a:lstStyle/>
            <a:p>
              <a:pPr algn="ctr">
                <a:lnSpc>
                  <a:spcPts val="3311"/>
                </a:lnSpc>
              </a:pPr>
            </a:p>
          </p:txBody>
        </p:sp>
      </p:grpSp>
      <p:grpSp>
        <p:nvGrpSpPr>
          <p:cNvPr name="Group 20" id="20"/>
          <p:cNvGrpSpPr/>
          <p:nvPr/>
        </p:nvGrpSpPr>
        <p:grpSpPr>
          <a:xfrm rot="0">
            <a:off x="9096016" y="5506183"/>
            <a:ext cx="1740497" cy="1495739"/>
            <a:chOff x="0" y="0"/>
            <a:chExt cx="812800" cy="698500"/>
          </a:xfrm>
        </p:grpSpPr>
        <p:sp>
          <p:nvSpPr>
            <p:cNvPr name="Freeform 21" id="21"/>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8CA9AD"/>
            </a:solidFill>
          </p:spPr>
        </p:sp>
        <p:sp>
          <p:nvSpPr>
            <p:cNvPr name="TextBox 22" id="22"/>
            <p:cNvSpPr txBox="true"/>
            <p:nvPr/>
          </p:nvSpPr>
          <p:spPr>
            <a:xfrm>
              <a:off x="114300" y="-47625"/>
              <a:ext cx="584200" cy="746125"/>
            </a:xfrm>
            <a:prstGeom prst="rect">
              <a:avLst/>
            </a:prstGeom>
          </p:spPr>
          <p:txBody>
            <a:bodyPr anchor="ctr" rtlCol="false" tIns="50800" lIns="50800" bIns="50800" rIns="50800"/>
            <a:lstStyle/>
            <a:p>
              <a:pPr algn="ctr">
                <a:lnSpc>
                  <a:spcPts val="3311"/>
                </a:lnSpc>
              </a:pPr>
            </a:p>
          </p:txBody>
        </p:sp>
      </p:grpSp>
      <p:sp>
        <p:nvSpPr>
          <p:cNvPr name="Freeform 23" id="23"/>
          <p:cNvSpPr/>
          <p:nvPr/>
        </p:nvSpPr>
        <p:spPr>
          <a:xfrm flipH="false" flipV="false" rot="0">
            <a:off x="8436901" y="1747166"/>
            <a:ext cx="6799686" cy="6799686"/>
          </a:xfrm>
          <a:custGeom>
            <a:avLst/>
            <a:gdLst/>
            <a:ahLst/>
            <a:cxnLst/>
            <a:rect r="r" b="b" t="t" l="l"/>
            <a:pathLst>
              <a:path h="6799686" w="6799686">
                <a:moveTo>
                  <a:pt x="0" y="0"/>
                </a:moveTo>
                <a:lnTo>
                  <a:pt x="6799686" y="0"/>
                </a:lnTo>
                <a:lnTo>
                  <a:pt x="6799686" y="6799686"/>
                </a:lnTo>
                <a:lnTo>
                  <a:pt x="0" y="67996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4" id="24"/>
          <p:cNvGrpSpPr/>
          <p:nvPr/>
        </p:nvGrpSpPr>
        <p:grpSpPr>
          <a:xfrm rot="0">
            <a:off x="8833327" y="3499073"/>
            <a:ext cx="1740497" cy="1495739"/>
            <a:chOff x="0" y="0"/>
            <a:chExt cx="812800" cy="698500"/>
          </a:xfrm>
        </p:grpSpPr>
        <p:sp>
          <p:nvSpPr>
            <p:cNvPr name="Freeform 25" id="2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a:ln w="57150" cap="sq">
              <a:solidFill>
                <a:srgbClr val="8CA9AD"/>
              </a:solidFill>
              <a:prstDash val="solid"/>
              <a:miter/>
            </a:ln>
          </p:spPr>
        </p:sp>
        <p:sp>
          <p:nvSpPr>
            <p:cNvPr name="TextBox 26" id="26"/>
            <p:cNvSpPr txBox="true"/>
            <p:nvPr/>
          </p:nvSpPr>
          <p:spPr>
            <a:xfrm>
              <a:off x="114300" y="-47625"/>
              <a:ext cx="584200" cy="746125"/>
            </a:xfrm>
            <a:prstGeom prst="rect">
              <a:avLst/>
            </a:prstGeom>
          </p:spPr>
          <p:txBody>
            <a:bodyPr anchor="ctr" rtlCol="false" tIns="50800" lIns="50800" bIns="50800" rIns="50800"/>
            <a:lstStyle/>
            <a:p>
              <a:pPr algn="ctr">
                <a:lnSpc>
                  <a:spcPts val="3311"/>
                </a:lnSpc>
              </a:pPr>
            </a:p>
          </p:txBody>
        </p:sp>
      </p:grpSp>
      <p:sp>
        <p:nvSpPr>
          <p:cNvPr name="Freeform 27" id="27"/>
          <p:cNvSpPr/>
          <p:nvPr/>
        </p:nvSpPr>
        <p:spPr>
          <a:xfrm flipH="false" flipV="false" rot="1774978">
            <a:off x="12455039" y="3373970"/>
            <a:ext cx="645123" cy="709902"/>
          </a:xfrm>
          <a:custGeom>
            <a:avLst/>
            <a:gdLst/>
            <a:ahLst/>
            <a:cxnLst/>
            <a:rect r="r" b="b" t="t" l="l"/>
            <a:pathLst>
              <a:path h="709902" w="645123">
                <a:moveTo>
                  <a:pt x="0" y="0"/>
                </a:moveTo>
                <a:lnTo>
                  <a:pt x="645123" y="0"/>
                </a:lnTo>
                <a:lnTo>
                  <a:pt x="645123" y="709901"/>
                </a:lnTo>
                <a:lnTo>
                  <a:pt x="0" y="709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8" id="28"/>
          <p:cNvSpPr txBox="true"/>
          <p:nvPr/>
        </p:nvSpPr>
        <p:spPr>
          <a:xfrm rot="0">
            <a:off x="13086198" y="6149007"/>
            <a:ext cx="1451629" cy="427981"/>
          </a:xfrm>
          <a:prstGeom prst="rect">
            <a:avLst/>
          </a:prstGeom>
        </p:spPr>
        <p:txBody>
          <a:bodyPr anchor="t" rtlCol="false" tIns="0" lIns="0" bIns="0" rIns="0">
            <a:spAutoFit/>
          </a:bodyPr>
          <a:lstStyle/>
          <a:p>
            <a:pPr algn="ctr">
              <a:lnSpc>
                <a:spcPts val="1733"/>
              </a:lnSpc>
            </a:pPr>
            <a:r>
              <a:rPr lang="en-US" sz="1444">
                <a:solidFill>
                  <a:srgbClr val="FFFFFF"/>
                </a:solidFill>
                <a:latin typeface="DM Sans Bold"/>
              </a:rPr>
              <a:t>Data</a:t>
            </a:r>
          </a:p>
          <a:p>
            <a:pPr algn="ctr">
              <a:lnSpc>
                <a:spcPts val="1733"/>
              </a:lnSpc>
            </a:pPr>
            <a:r>
              <a:rPr lang="en-US" sz="1444">
                <a:solidFill>
                  <a:srgbClr val="FFFFFF"/>
                </a:solidFill>
                <a:latin typeface="DM Sans Bold"/>
              </a:rPr>
              <a:t>Preparation</a:t>
            </a:r>
          </a:p>
        </p:txBody>
      </p:sp>
      <p:sp>
        <p:nvSpPr>
          <p:cNvPr name="Freeform 29" id="29"/>
          <p:cNvSpPr/>
          <p:nvPr/>
        </p:nvSpPr>
        <p:spPr>
          <a:xfrm flipH="false" flipV="false" rot="-1720341">
            <a:off x="12538900" y="6456324"/>
            <a:ext cx="652494" cy="718013"/>
          </a:xfrm>
          <a:custGeom>
            <a:avLst/>
            <a:gdLst/>
            <a:ahLst/>
            <a:cxnLst/>
            <a:rect r="r" b="b" t="t" l="l"/>
            <a:pathLst>
              <a:path h="718013" w="652494">
                <a:moveTo>
                  <a:pt x="0" y="0"/>
                </a:moveTo>
                <a:lnTo>
                  <a:pt x="652495" y="0"/>
                </a:lnTo>
                <a:lnTo>
                  <a:pt x="652495" y="718012"/>
                </a:lnTo>
                <a:lnTo>
                  <a:pt x="0" y="7180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5400000">
            <a:off x="13482802" y="5114326"/>
            <a:ext cx="572345" cy="429259"/>
          </a:xfrm>
          <a:custGeom>
            <a:avLst/>
            <a:gdLst/>
            <a:ahLst/>
            <a:cxnLst/>
            <a:rect r="r" b="b" t="t" l="l"/>
            <a:pathLst>
              <a:path h="429259" w="572345">
                <a:moveTo>
                  <a:pt x="0" y="0"/>
                </a:moveTo>
                <a:lnTo>
                  <a:pt x="572345" y="0"/>
                </a:lnTo>
                <a:lnTo>
                  <a:pt x="572345" y="429259"/>
                </a:lnTo>
                <a:lnTo>
                  <a:pt x="0" y="4292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9060453">
            <a:off x="10581594" y="6507312"/>
            <a:ext cx="622682" cy="467012"/>
          </a:xfrm>
          <a:custGeom>
            <a:avLst/>
            <a:gdLst/>
            <a:ahLst/>
            <a:cxnLst/>
            <a:rect r="r" b="b" t="t" l="l"/>
            <a:pathLst>
              <a:path h="467012" w="622682">
                <a:moveTo>
                  <a:pt x="0" y="0"/>
                </a:moveTo>
                <a:lnTo>
                  <a:pt x="622683" y="0"/>
                </a:lnTo>
                <a:lnTo>
                  <a:pt x="622683" y="467012"/>
                </a:lnTo>
                <a:lnTo>
                  <a:pt x="0" y="4670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2" id="32"/>
          <p:cNvSpPr/>
          <p:nvPr/>
        </p:nvSpPr>
        <p:spPr>
          <a:xfrm flipH="false" flipV="false" rot="-5521445">
            <a:off x="9606704" y="5007196"/>
            <a:ext cx="560663" cy="420497"/>
          </a:xfrm>
          <a:custGeom>
            <a:avLst/>
            <a:gdLst/>
            <a:ahLst/>
            <a:cxnLst/>
            <a:rect r="r" b="b" t="t" l="l"/>
            <a:pathLst>
              <a:path h="420497" w="560663">
                <a:moveTo>
                  <a:pt x="0" y="0"/>
                </a:moveTo>
                <a:lnTo>
                  <a:pt x="560663" y="0"/>
                </a:lnTo>
                <a:lnTo>
                  <a:pt x="560663" y="420497"/>
                </a:lnTo>
                <a:lnTo>
                  <a:pt x="0" y="4204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6189939">
            <a:off x="10053839" y="4054156"/>
            <a:ext cx="1565346" cy="1332501"/>
          </a:xfrm>
          <a:custGeom>
            <a:avLst/>
            <a:gdLst/>
            <a:ahLst/>
            <a:cxnLst/>
            <a:rect r="r" b="b" t="t" l="l"/>
            <a:pathLst>
              <a:path h="1332501" w="1565346">
                <a:moveTo>
                  <a:pt x="0" y="0"/>
                </a:moveTo>
                <a:lnTo>
                  <a:pt x="1565346" y="0"/>
                </a:lnTo>
                <a:lnTo>
                  <a:pt x="1565346" y="1332500"/>
                </a:lnTo>
                <a:lnTo>
                  <a:pt x="0" y="13325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4" id="34"/>
          <p:cNvSpPr/>
          <p:nvPr/>
        </p:nvSpPr>
        <p:spPr>
          <a:xfrm flipH="false" flipV="false" rot="0">
            <a:off x="11836744" y="1358142"/>
            <a:ext cx="518374" cy="778047"/>
          </a:xfrm>
          <a:custGeom>
            <a:avLst/>
            <a:gdLst/>
            <a:ahLst/>
            <a:cxnLst/>
            <a:rect r="r" b="b" t="t" l="l"/>
            <a:pathLst>
              <a:path h="778047" w="518374">
                <a:moveTo>
                  <a:pt x="0" y="0"/>
                </a:moveTo>
                <a:lnTo>
                  <a:pt x="518374" y="0"/>
                </a:lnTo>
                <a:lnTo>
                  <a:pt x="518374" y="778047"/>
                </a:lnTo>
                <a:lnTo>
                  <a:pt x="0" y="77804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5" id="35"/>
          <p:cNvSpPr txBox="true"/>
          <p:nvPr/>
        </p:nvSpPr>
        <p:spPr>
          <a:xfrm rot="0">
            <a:off x="11044600" y="2899665"/>
            <a:ext cx="1584288" cy="427981"/>
          </a:xfrm>
          <a:prstGeom prst="rect">
            <a:avLst/>
          </a:prstGeom>
        </p:spPr>
        <p:txBody>
          <a:bodyPr anchor="t" rtlCol="false" tIns="0" lIns="0" bIns="0" rIns="0">
            <a:spAutoFit/>
          </a:bodyPr>
          <a:lstStyle/>
          <a:p>
            <a:pPr algn="ctr">
              <a:lnSpc>
                <a:spcPts val="1733"/>
              </a:lnSpc>
            </a:pPr>
            <a:r>
              <a:rPr lang="en-US" sz="1444">
                <a:solidFill>
                  <a:srgbClr val="FFFFFF"/>
                </a:solidFill>
                <a:latin typeface="DM Sans Bold"/>
              </a:rPr>
              <a:t>Business</a:t>
            </a:r>
          </a:p>
          <a:p>
            <a:pPr algn="ctr">
              <a:lnSpc>
                <a:spcPts val="1733"/>
              </a:lnSpc>
            </a:pPr>
            <a:r>
              <a:rPr lang="en-US" sz="1444">
                <a:solidFill>
                  <a:srgbClr val="FFFFFF"/>
                </a:solidFill>
                <a:latin typeface="DM Sans Bold"/>
              </a:rPr>
              <a:t>Understanding</a:t>
            </a:r>
          </a:p>
        </p:txBody>
      </p:sp>
      <p:sp>
        <p:nvSpPr>
          <p:cNvPr name="TextBox 36" id="36"/>
          <p:cNvSpPr txBox="true"/>
          <p:nvPr/>
        </p:nvSpPr>
        <p:spPr>
          <a:xfrm rot="0">
            <a:off x="11414262" y="5042783"/>
            <a:ext cx="844965" cy="336271"/>
          </a:xfrm>
          <a:prstGeom prst="rect">
            <a:avLst/>
          </a:prstGeom>
        </p:spPr>
        <p:txBody>
          <a:bodyPr anchor="t" rtlCol="false" tIns="0" lIns="0" bIns="0" rIns="0">
            <a:spAutoFit/>
          </a:bodyPr>
          <a:lstStyle/>
          <a:p>
            <a:pPr algn="ctr">
              <a:lnSpc>
                <a:spcPts val="2695"/>
              </a:lnSpc>
            </a:pPr>
            <a:r>
              <a:rPr lang="en-US" sz="2246">
                <a:solidFill>
                  <a:srgbClr val="000000"/>
                </a:solidFill>
                <a:latin typeface="DM Sans Bold"/>
              </a:rPr>
              <a:t>DATA</a:t>
            </a:r>
          </a:p>
        </p:txBody>
      </p:sp>
      <p:sp>
        <p:nvSpPr>
          <p:cNvPr name="TextBox 37" id="37"/>
          <p:cNvSpPr txBox="true"/>
          <p:nvPr/>
        </p:nvSpPr>
        <p:spPr>
          <a:xfrm rot="0">
            <a:off x="13108305" y="4062740"/>
            <a:ext cx="1385010" cy="427981"/>
          </a:xfrm>
          <a:prstGeom prst="rect">
            <a:avLst/>
          </a:prstGeom>
        </p:spPr>
        <p:txBody>
          <a:bodyPr anchor="t" rtlCol="false" tIns="0" lIns="0" bIns="0" rIns="0">
            <a:spAutoFit/>
          </a:bodyPr>
          <a:lstStyle/>
          <a:p>
            <a:pPr algn="ctr">
              <a:lnSpc>
                <a:spcPts val="1733"/>
              </a:lnSpc>
            </a:pPr>
            <a:r>
              <a:rPr lang="en-US" sz="1444">
                <a:solidFill>
                  <a:srgbClr val="8CA9AD"/>
                </a:solidFill>
                <a:latin typeface="DM Sans Bold"/>
              </a:rPr>
              <a:t>Data</a:t>
            </a:r>
          </a:p>
          <a:p>
            <a:pPr algn="ctr">
              <a:lnSpc>
                <a:spcPts val="1733"/>
              </a:lnSpc>
            </a:pPr>
            <a:r>
              <a:rPr lang="en-US" sz="1444">
                <a:solidFill>
                  <a:srgbClr val="8CA9AD"/>
                </a:solidFill>
                <a:latin typeface="DM Sans Bold"/>
              </a:rPr>
              <a:t>Understanding</a:t>
            </a:r>
          </a:p>
        </p:txBody>
      </p:sp>
      <p:sp>
        <p:nvSpPr>
          <p:cNvPr name="TextBox 38" id="38"/>
          <p:cNvSpPr txBox="true"/>
          <p:nvPr/>
        </p:nvSpPr>
        <p:spPr>
          <a:xfrm rot="0">
            <a:off x="11133002" y="7073367"/>
            <a:ext cx="1451629" cy="213991"/>
          </a:xfrm>
          <a:prstGeom prst="rect">
            <a:avLst/>
          </a:prstGeom>
        </p:spPr>
        <p:txBody>
          <a:bodyPr anchor="t" rtlCol="false" tIns="0" lIns="0" bIns="0" rIns="0">
            <a:spAutoFit/>
          </a:bodyPr>
          <a:lstStyle/>
          <a:p>
            <a:pPr algn="ctr">
              <a:lnSpc>
                <a:spcPts val="1733"/>
              </a:lnSpc>
            </a:pPr>
            <a:r>
              <a:rPr lang="en-US" sz="1444">
                <a:solidFill>
                  <a:srgbClr val="8CA9AD"/>
                </a:solidFill>
                <a:latin typeface="DM Sans Bold"/>
              </a:rPr>
              <a:t>Modelling</a:t>
            </a:r>
          </a:p>
        </p:txBody>
      </p:sp>
      <p:sp>
        <p:nvSpPr>
          <p:cNvPr name="TextBox 39" id="39"/>
          <p:cNvSpPr txBox="true"/>
          <p:nvPr/>
        </p:nvSpPr>
        <p:spPr>
          <a:xfrm rot="0">
            <a:off x="9240449" y="6156465"/>
            <a:ext cx="1451629" cy="213991"/>
          </a:xfrm>
          <a:prstGeom prst="rect">
            <a:avLst/>
          </a:prstGeom>
        </p:spPr>
        <p:txBody>
          <a:bodyPr anchor="t" rtlCol="false" tIns="0" lIns="0" bIns="0" rIns="0">
            <a:spAutoFit/>
          </a:bodyPr>
          <a:lstStyle/>
          <a:p>
            <a:pPr algn="ctr">
              <a:lnSpc>
                <a:spcPts val="1733"/>
              </a:lnSpc>
            </a:pPr>
            <a:r>
              <a:rPr lang="en-US" sz="1444">
                <a:solidFill>
                  <a:srgbClr val="FFFFFF"/>
                </a:solidFill>
                <a:latin typeface="DM Sans Bold"/>
              </a:rPr>
              <a:t>Evaluation</a:t>
            </a:r>
          </a:p>
        </p:txBody>
      </p:sp>
      <p:sp>
        <p:nvSpPr>
          <p:cNvPr name="TextBox 40" id="40"/>
          <p:cNvSpPr txBox="true"/>
          <p:nvPr/>
        </p:nvSpPr>
        <p:spPr>
          <a:xfrm rot="0">
            <a:off x="8977761" y="4121837"/>
            <a:ext cx="1451629" cy="213991"/>
          </a:xfrm>
          <a:prstGeom prst="rect">
            <a:avLst/>
          </a:prstGeom>
        </p:spPr>
        <p:txBody>
          <a:bodyPr anchor="t" rtlCol="false" tIns="0" lIns="0" bIns="0" rIns="0">
            <a:spAutoFit/>
          </a:bodyPr>
          <a:lstStyle/>
          <a:p>
            <a:pPr algn="ctr">
              <a:lnSpc>
                <a:spcPts val="1733"/>
              </a:lnSpc>
            </a:pPr>
            <a:r>
              <a:rPr lang="en-US" sz="1444">
                <a:solidFill>
                  <a:srgbClr val="8CA9AD"/>
                </a:solidFill>
                <a:latin typeface="DM Sans Bold"/>
              </a:rPr>
              <a:t>Deployment</a:t>
            </a:r>
          </a:p>
        </p:txBody>
      </p:sp>
      <p:sp>
        <p:nvSpPr>
          <p:cNvPr name="Freeform 41" id="41"/>
          <p:cNvSpPr/>
          <p:nvPr/>
        </p:nvSpPr>
        <p:spPr>
          <a:xfrm flipH="false" flipV="false" rot="5400000">
            <a:off x="14946103" y="4757985"/>
            <a:ext cx="518374" cy="778047"/>
          </a:xfrm>
          <a:custGeom>
            <a:avLst/>
            <a:gdLst/>
            <a:ahLst/>
            <a:cxnLst/>
            <a:rect r="r" b="b" t="t" l="l"/>
            <a:pathLst>
              <a:path h="778047" w="518374">
                <a:moveTo>
                  <a:pt x="0" y="0"/>
                </a:moveTo>
                <a:lnTo>
                  <a:pt x="518374" y="0"/>
                </a:lnTo>
                <a:lnTo>
                  <a:pt x="518374" y="778047"/>
                </a:lnTo>
                <a:lnTo>
                  <a:pt x="0" y="77804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42" id="42"/>
          <p:cNvSpPr/>
          <p:nvPr/>
        </p:nvSpPr>
        <p:spPr>
          <a:xfrm flipH="false" flipV="false" rot="5400000">
            <a:off x="8177714" y="4757985"/>
            <a:ext cx="518374" cy="778047"/>
          </a:xfrm>
          <a:custGeom>
            <a:avLst/>
            <a:gdLst/>
            <a:ahLst/>
            <a:cxnLst/>
            <a:rect r="r" b="b" t="t" l="l"/>
            <a:pathLst>
              <a:path h="778047" w="518374">
                <a:moveTo>
                  <a:pt x="0" y="0"/>
                </a:moveTo>
                <a:lnTo>
                  <a:pt x="518374" y="0"/>
                </a:lnTo>
                <a:lnTo>
                  <a:pt x="518374" y="778047"/>
                </a:lnTo>
                <a:lnTo>
                  <a:pt x="0" y="77804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43" id="43"/>
          <p:cNvSpPr/>
          <p:nvPr/>
        </p:nvSpPr>
        <p:spPr>
          <a:xfrm flipH="true" flipV="false" rot="0">
            <a:off x="11803481" y="8157507"/>
            <a:ext cx="518374" cy="778047"/>
          </a:xfrm>
          <a:custGeom>
            <a:avLst/>
            <a:gdLst/>
            <a:ahLst/>
            <a:cxnLst/>
            <a:rect r="r" b="b" t="t" l="l"/>
            <a:pathLst>
              <a:path h="778047" w="518374">
                <a:moveTo>
                  <a:pt x="518374" y="0"/>
                </a:moveTo>
                <a:lnTo>
                  <a:pt x="0" y="0"/>
                </a:lnTo>
                <a:lnTo>
                  <a:pt x="0" y="778048"/>
                </a:lnTo>
                <a:lnTo>
                  <a:pt x="518374" y="778048"/>
                </a:lnTo>
                <a:lnTo>
                  <a:pt x="518374"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080189" y="2704732"/>
            <a:ext cx="12334581" cy="1066800"/>
          </a:xfrm>
          <a:prstGeom prst="rect">
            <a:avLst/>
          </a:prstGeom>
        </p:spPr>
        <p:txBody>
          <a:bodyPr anchor="t" rtlCol="false" tIns="0" lIns="0" bIns="0" rIns="0">
            <a:spAutoFit/>
          </a:bodyPr>
          <a:lstStyle/>
          <a:p>
            <a:pPr>
              <a:lnSpc>
                <a:spcPts val="8250"/>
              </a:lnSpc>
            </a:pPr>
            <a:r>
              <a:rPr lang="en-US" sz="7500">
                <a:solidFill>
                  <a:srgbClr val="FFFFFF"/>
                </a:solidFill>
                <a:latin typeface="DM Sans Bold"/>
              </a:rPr>
              <a:t>BUSINESS UNDERSTADING:</a:t>
            </a:r>
          </a:p>
        </p:txBody>
      </p:sp>
      <p:sp>
        <p:nvSpPr>
          <p:cNvPr name="Freeform 6" id="6"/>
          <p:cNvSpPr/>
          <p:nvPr/>
        </p:nvSpPr>
        <p:spPr>
          <a:xfrm flipH="false" flipV="false" rot="0">
            <a:off x="5893678" y="813557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8700" y="8135576"/>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042702" y="5840555"/>
            <a:ext cx="2635865" cy="2834263"/>
          </a:xfrm>
          <a:custGeom>
            <a:avLst/>
            <a:gdLst/>
            <a:ahLst/>
            <a:cxnLst/>
            <a:rect r="r" b="b" t="t" l="l"/>
            <a:pathLst>
              <a:path h="2834263" w="2635865">
                <a:moveTo>
                  <a:pt x="0" y="0"/>
                </a:moveTo>
                <a:lnTo>
                  <a:pt x="2635865" y="0"/>
                </a:lnTo>
                <a:lnTo>
                  <a:pt x="2635865" y="2834263"/>
                </a:lnTo>
                <a:lnTo>
                  <a:pt x="0" y="28342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790700" y="2726953"/>
            <a:ext cx="1495068" cy="1003308"/>
          </a:xfrm>
          <a:prstGeom prst="rect">
            <a:avLst/>
          </a:prstGeom>
        </p:spPr>
        <p:txBody>
          <a:bodyPr anchor="t" rtlCol="false" tIns="0" lIns="0" bIns="0" rIns="0">
            <a:spAutoFit/>
          </a:bodyPr>
          <a:lstStyle/>
          <a:p>
            <a:pPr>
              <a:lnSpc>
                <a:spcPts val="7700"/>
              </a:lnSpc>
            </a:pPr>
            <a:r>
              <a:rPr lang="en-US" sz="7000">
                <a:solidFill>
                  <a:srgbClr val="FFFFFF"/>
                </a:solidFill>
                <a:latin typeface="DM Sans Bold"/>
              </a:rPr>
              <a:t>01.</a:t>
            </a:r>
          </a:p>
        </p:txBody>
      </p:sp>
      <p:sp>
        <p:nvSpPr>
          <p:cNvPr name="TextBox 10" id="10"/>
          <p:cNvSpPr txBox="true"/>
          <p:nvPr/>
        </p:nvSpPr>
        <p:spPr>
          <a:xfrm rot="0">
            <a:off x="1790700" y="4139403"/>
            <a:ext cx="11302343" cy="1276356"/>
          </a:xfrm>
          <a:prstGeom prst="rect">
            <a:avLst/>
          </a:prstGeom>
        </p:spPr>
        <p:txBody>
          <a:bodyPr anchor="t" rtlCol="false" tIns="0" lIns="0" bIns="0" rIns="0">
            <a:spAutoFit/>
          </a:bodyPr>
          <a:lstStyle/>
          <a:p>
            <a:pPr>
              <a:lnSpc>
                <a:spcPts val="3300"/>
              </a:lnSpc>
            </a:pPr>
            <a:r>
              <a:rPr lang="en-US" sz="3000">
                <a:solidFill>
                  <a:srgbClr val="FFFFFF"/>
                </a:solidFill>
                <a:latin typeface="DM Sans"/>
              </a:rPr>
              <a:t>Time series analysis is a tool used by businesses to examine and forecast trends, patterns, and future values using time-ordered data in order to make data-driven decisions.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285768" y="2711086"/>
            <a:ext cx="12334581" cy="1066800"/>
          </a:xfrm>
          <a:prstGeom prst="rect">
            <a:avLst/>
          </a:prstGeom>
        </p:spPr>
        <p:txBody>
          <a:bodyPr anchor="t" rtlCol="false" tIns="0" lIns="0" bIns="0" rIns="0">
            <a:spAutoFit/>
          </a:bodyPr>
          <a:lstStyle/>
          <a:p>
            <a:pPr>
              <a:lnSpc>
                <a:spcPts val="8250"/>
              </a:lnSpc>
            </a:pPr>
            <a:r>
              <a:rPr lang="en-US" sz="7500">
                <a:solidFill>
                  <a:srgbClr val="FFFFFF"/>
                </a:solidFill>
                <a:latin typeface="DM Sans Bold"/>
              </a:rPr>
              <a:t>DATA UNDERSTANDING:</a:t>
            </a:r>
          </a:p>
        </p:txBody>
      </p:sp>
      <p:sp>
        <p:nvSpPr>
          <p:cNvPr name="Freeform 6" id="6"/>
          <p:cNvSpPr/>
          <p:nvPr/>
        </p:nvSpPr>
        <p:spPr>
          <a:xfrm flipH="false" flipV="false" rot="0">
            <a:off x="5893678" y="813557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8700" y="8135576"/>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045523" y="6035095"/>
            <a:ext cx="2709029" cy="2709029"/>
          </a:xfrm>
          <a:custGeom>
            <a:avLst/>
            <a:gdLst/>
            <a:ahLst/>
            <a:cxnLst/>
            <a:rect r="r" b="b" t="t" l="l"/>
            <a:pathLst>
              <a:path h="2709029" w="2709029">
                <a:moveTo>
                  <a:pt x="0" y="0"/>
                </a:moveTo>
                <a:lnTo>
                  <a:pt x="2709029" y="0"/>
                </a:lnTo>
                <a:lnTo>
                  <a:pt x="2709029" y="2709028"/>
                </a:lnTo>
                <a:lnTo>
                  <a:pt x="0" y="27090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790700" y="2726953"/>
            <a:ext cx="1495068" cy="1003308"/>
          </a:xfrm>
          <a:prstGeom prst="rect">
            <a:avLst/>
          </a:prstGeom>
        </p:spPr>
        <p:txBody>
          <a:bodyPr anchor="t" rtlCol="false" tIns="0" lIns="0" bIns="0" rIns="0">
            <a:spAutoFit/>
          </a:bodyPr>
          <a:lstStyle/>
          <a:p>
            <a:pPr>
              <a:lnSpc>
                <a:spcPts val="7700"/>
              </a:lnSpc>
            </a:pPr>
            <a:r>
              <a:rPr lang="en-US" sz="7000">
                <a:solidFill>
                  <a:srgbClr val="FFFFFF"/>
                </a:solidFill>
                <a:latin typeface="DM Sans Bold"/>
              </a:rPr>
              <a:t>02.</a:t>
            </a:r>
          </a:p>
        </p:txBody>
      </p:sp>
      <p:sp>
        <p:nvSpPr>
          <p:cNvPr name="TextBox 10" id="10"/>
          <p:cNvSpPr txBox="true"/>
          <p:nvPr/>
        </p:nvSpPr>
        <p:spPr>
          <a:xfrm rot="0">
            <a:off x="1790700" y="4139403"/>
            <a:ext cx="11302343" cy="2533656"/>
          </a:xfrm>
          <a:prstGeom prst="rect">
            <a:avLst/>
          </a:prstGeom>
        </p:spPr>
        <p:txBody>
          <a:bodyPr anchor="t" rtlCol="false" tIns="0" lIns="0" bIns="0" rIns="0">
            <a:spAutoFit/>
          </a:bodyPr>
          <a:lstStyle/>
          <a:p>
            <a:pPr>
              <a:lnSpc>
                <a:spcPts val="3300"/>
              </a:lnSpc>
            </a:pPr>
            <a:r>
              <a:rPr lang="en-US" sz="3000">
                <a:solidFill>
                  <a:srgbClr val="FFFFFF"/>
                </a:solidFill>
                <a:latin typeface="DM Sans"/>
              </a:rPr>
              <a:t>The first step in the information understanding stage is gathering preliminary data. From there, exercises are conducted to establish common ground with the data, identify information quality issues, identify beginning points for experiences with the data subsets from which hypotheses about hidden data can be drawn.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DAFxjbzVgAE</dc:identifier>
  <dcterms:modified xsi:type="dcterms:W3CDTF">2011-08-01T06:04:30Z</dcterms:modified>
  <cp:revision>1</cp:revision>
  <dc:title>Time Series Analysis</dc:title>
</cp:coreProperties>
</file>