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05630" y="3361052"/>
            <a:ext cx="10620170" cy="324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TIME SERIES ANALYSIS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122927"/>
            <a:ext cx="4935292" cy="4114800"/>
          </a:xfrm>
          <a:custGeom>
            <a:avLst/>
            <a:gdLst/>
            <a:ahLst/>
            <a:cxnLst/>
            <a:rect r="r" b="b" t="t" l="l"/>
            <a:pathLst>
              <a:path h="4114800" w="4935292">
                <a:moveTo>
                  <a:pt x="0" y="0"/>
                </a:moveTo>
                <a:lnTo>
                  <a:pt x="4935292" y="0"/>
                </a:lnTo>
                <a:lnTo>
                  <a:pt x="49352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19427" y="6008969"/>
            <a:ext cx="2685217" cy="2685217"/>
          </a:xfrm>
          <a:custGeom>
            <a:avLst/>
            <a:gdLst/>
            <a:ahLst/>
            <a:cxnLst/>
            <a:rect r="r" b="b" t="t" l="l"/>
            <a:pathLst>
              <a:path h="2685217" w="2685217">
                <a:moveTo>
                  <a:pt x="0" y="0"/>
                </a:moveTo>
                <a:lnTo>
                  <a:pt x="2685217" y="0"/>
                </a:lnTo>
                <a:lnTo>
                  <a:pt x="2685217" y="2685217"/>
                </a:lnTo>
                <a:lnTo>
                  <a:pt x="0" y="26852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85768" y="2174503"/>
            <a:ext cx="1233458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DM Sans Bold"/>
              </a:rPr>
              <a:t>DATA PREPARTION: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0700" y="2237996"/>
            <a:ext cx="1495068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03.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90700" y="3708681"/>
            <a:ext cx="11302343" cy="3371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We have checked and removed NULL data.</a:t>
            </a:r>
          </a:p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Conversion of the ‘Date’ of data type object to datetime for segregating data to Quarter, Year, Month and Day.</a:t>
            </a:r>
          </a:p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Conversion of months and days from numerics to categories.</a:t>
            </a:r>
          </a:p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Classification of data into different seasons.</a:t>
            </a:r>
          </a:p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Moving mean and ADCF Test.</a:t>
            </a:r>
          </a:p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ACF/PACF charts.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17420" y="6172239"/>
            <a:ext cx="3131434" cy="2489490"/>
          </a:xfrm>
          <a:custGeom>
            <a:avLst/>
            <a:gdLst/>
            <a:ahLst/>
            <a:cxnLst/>
            <a:rect r="r" b="b" t="t" l="l"/>
            <a:pathLst>
              <a:path h="2489490" w="3131434">
                <a:moveTo>
                  <a:pt x="0" y="0"/>
                </a:moveTo>
                <a:lnTo>
                  <a:pt x="3131434" y="0"/>
                </a:lnTo>
                <a:lnTo>
                  <a:pt x="3131434" y="2489490"/>
                </a:lnTo>
                <a:lnTo>
                  <a:pt x="0" y="2489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85768" y="2309244"/>
            <a:ext cx="1233458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DM Sans Bold"/>
              </a:rPr>
              <a:t>MODELLING: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0700" y="2325111"/>
            <a:ext cx="1495068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04.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90700" y="4139403"/>
            <a:ext cx="11302343" cy="169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We have used ARIMA and SARIMA modelling techniques.</a:t>
            </a:r>
          </a:p>
          <a:p>
            <a:pPr>
              <a:lnSpc>
                <a:spcPts val="3300"/>
              </a:lnSpc>
            </a:pPr>
          </a:p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Prediction using SARIMA modelling resulted in more accuracy.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22871" y="5815806"/>
            <a:ext cx="2687990" cy="2855766"/>
          </a:xfrm>
          <a:custGeom>
            <a:avLst/>
            <a:gdLst/>
            <a:ahLst/>
            <a:cxnLst/>
            <a:rect r="r" b="b" t="t" l="l"/>
            <a:pathLst>
              <a:path h="2855766" w="2687990">
                <a:moveTo>
                  <a:pt x="0" y="0"/>
                </a:moveTo>
                <a:lnTo>
                  <a:pt x="2687990" y="0"/>
                </a:lnTo>
                <a:lnTo>
                  <a:pt x="2687990" y="2855767"/>
                </a:lnTo>
                <a:lnTo>
                  <a:pt x="0" y="28557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85768" y="2228876"/>
            <a:ext cx="1233458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DM Sans Bold"/>
              </a:rPr>
              <a:t>EVALUTION: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0700" y="2244743"/>
            <a:ext cx="1495068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05.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90700" y="3564723"/>
            <a:ext cx="11302343" cy="253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For the evaluation purpose we have used linear regression model.</a:t>
            </a:r>
          </a:p>
          <a:p>
            <a:pPr>
              <a:lnSpc>
                <a:spcPts val="3300"/>
              </a:lnSpc>
            </a:pPr>
          </a:p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We have defined data into training sets.</a:t>
            </a:r>
          </a:p>
          <a:p>
            <a:pPr>
              <a:lnSpc>
                <a:spcPts val="3300"/>
              </a:lnSpc>
            </a:pPr>
          </a:p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Got accuracy of 90.67%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90700" y="3539754"/>
            <a:ext cx="11302343" cy="253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Deployed the model in the web using Gradio.</a:t>
            </a:r>
          </a:p>
          <a:p>
            <a:pPr>
              <a:lnSpc>
                <a:spcPts val="3300"/>
              </a:lnSpc>
            </a:pPr>
          </a:p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The model can be accessed via http://127.0.0.1:7860</a:t>
            </a:r>
          </a:p>
          <a:p>
            <a:pPr>
              <a:lnSpc>
                <a:spcPts val="3300"/>
              </a:lnSpc>
            </a:pPr>
          </a:p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Taken inputs as start date, end date, item, store from users to predict the sales.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31433" y="5822279"/>
            <a:ext cx="2620579" cy="2833058"/>
          </a:xfrm>
          <a:custGeom>
            <a:avLst/>
            <a:gdLst/>
            <a:ahLst/>
            <a:cxnLst/>
            <a:rect r="r" b="b" t="t" l="l"/>
            <a:pathLst>
              <a:path h="2833058" w="2620579">
                <a:moveTo>
                  <a:pt x="0" y="0"/>
                </a:moveTo>
                <a:lnTo>
                  <a:pt x="2620578" y="0"/>
                </a:lnTo>
                <a:lnTo>
                  <a:pt x="2620578" y="2833058"/>
                </a:lnTo>
                <a:lnTo>
                  <a:pt x="0" y="2833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85768" y="2068139"/>
            <a:ext cx="1233458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DM Sans Bold"/>
              </a:rPr>
              <a:t>DEPLOYMENT: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90700" y="2084006"/>
            <a:ext cx="1495068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06.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148387"/>
                  </a:lnTo>
                  <a:cubicBezTo>
                    <a:pt x="4274726" y="2158924"/>
                    <a:pt x="4266183" y="2167467"/>
                    <a:pt x="4255646" y="2167467"/>
                  </a:cubicBezTo>
                  <a:lnTo>
                    <a:pt x="19080" y="2167467"/>
                  </a:lnTo>
                  <a:cubicBezTo>
                    <a:pt x="8542" y="2167467"/>
                    <a:pt x="0" y="2158924"/>
                    <a:pt x="0" y="2148387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CA9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820956" y="4670421"/>
            <a:ext cx="2646088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61560" y="4201065"/>
            <a:ext cx="10620170" cy="166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THANK YOU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260949">
            <a:off x="10372796" y="5806295"/>
            <a:ext cx="5612188" cy="343747"/>
          </a:xfrm>
          <a:custGeom>
            <a:avLst/>
            <a:gdLst/>
            <a:ahLst/>
            <a:cxnLst/>
            <a:rect r="r" b="b" t="t" l="l"/>
            <a:pathLst>
              <a:path h="343747" w="5612188">
                <a:moveTo>
                  <a:pt x="0" y="0"/>
                </a:moveTo>
                <a:lnTo>
                  <a:pt x="5612189" y="0"/>
                </a:lnTo>
                <a:lnTo>
                  <a:pt x="5612189" y="343746"/>
                </a:lnTo>
                <a:lnTo>
                  <a:pt x="0" y="3437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9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05858" y="1095375"/>
            <a:ext cx="11276283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>
                <a:solidFill>
                  <a:srgbClr val="FFFFFF"/>
                </a:solidFill>
                <a:latin typeface="DM Sans Bold"/>
              </a:rPr>
              <a:t>TEAM WORKING ON THIS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49295" y="4409930"/>
            <a:ext cx="5989410" cy="103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DM Sans"/>
              </a:rPr>
              <a:t>Venkata Thejaswi Mullapudi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79226" y="7339951"/>
            <a:ext cx="3129547" cy="103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DM Sans"/>
              </a:rPr>
              <a:t>Vikas Kumar Vejendla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9061" y="7339951"/>
            <a:ext cx="4830234" cy="103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DM Sans"/>
              </a:rPr>
              <a:t>Nandith Malyadheesh Kurra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95764" y="7339951"/>
            <a:ext cx="4563536" cy="103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DM Sans"/>
              </a:rPr>
              <a:t>Susendranath Reddy</a:t>
            </a: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DM Sans"/>
              </a:rPr>
              <a:t>Musani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90700" y="4139403"/>
            <a:ext cx="12629708" cy="2114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DM Sans"/>
              </a:rPr>
              <a:t>Conduct time series analysis to explore historical data patterns, anomalies, and trends in a specific domain or industry. The objective is to derive actionable insights for informed decision-making without forecasting future values, ultimately improving strategies and operations based on data-driven findings.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173113" y="5845336"/>
            <a:ext cx="2069395" cy="2280325"/>
          </a:xfrm>
          <a:custGeom>
            <a:avLst/>
            <a:gdLst/>
            <a:ahLst/>
            <a:cxnLst/>
            <a:rect r="r" b="b" t="t" l="l"/>
            <a:pathLst>
              <a:path h="2280325" w="2069395">
                <a:moveTo>
                  <a:pt x="0" y="0"/>
                </a:moveTo>
                <a:lnTo>
                  <a:pt x="2069395" y="0"/>
                </a:lnTo>
                <a:lnTo>
                  <a:pt x="2069395" y="2280325"/>
                </a:lnTo>
                <a:lnTo>
                  <a:pt x="0" y="22803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0700" y="2726953"/>
            <a:ext cx="1003998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PROBLEM STATEMENT 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121336" y="7143750"/>
            <a:ext cx="6137964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PROBLEM</a:t>
            </a:r>
          </a:p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BREAKDOWN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7556" y="2333944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01.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17556" y="4331208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02.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55969" y="2341879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ANOMALY DETECTION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55969" y="4339144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TREND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55969" y="2862585"/>
            <a:ext cx="7403241" cy="857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737373"/>
                </a:solidFill>
                <a:latin typeface="DM Sans Italics"/>
              </a:rPr>
              <a:t>Identify unusual patterns or outliers in time series data.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56480" y="5982216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03.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94893" y="5990151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SMOOTHING AND FILTERING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55969" y="4859850"/>
            <a:ext cx="5542676" cy="43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737373"/>
                </a:solidFill>
                <a:latin typeface="DM Sans Italics"/>
              </a:rPr>
              <a:t>Inaccurate results in long term.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94893" y="6510857"/>
            <a:ext cx="7403241" cy="857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737373"/>
                </a:solidFill>
                <a:latin typeface="DM Sans Italics"/>
              </a:rPr>
              <a:t>Reduce noise in a time series data to reveal underlying patterns.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150786" y="4575684"/>
            <a:ext cx="2411961" cy="2792429"/>
          </a:xfrm>
          <a:custGeom>
            <a:avLst/>
            <a:gdLst/>
            <a:ahLst/>
            <a:cxnLst/>
            <a:rect r="r" b="b" t="t" l="l"/>
            <a:pathLst>
              <a:path h="2792429" w="2411961">
                <a:moveTo>
                  <a:pt x="0" y="0"/>
                </a:moveTo>
                <a:lnTo>
                  <a:pt x="2411961" y="0"/>
                </a:lnTo>
                <a:lnTo>
                  <a:pt x="2411961" y="2792430"/>
                </a:lnTo>
                <a:lnTo>
                  <a:pt x="0" y="27924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3482016" y="-2080942"/>
            <a:ext cx="5450085" cy="4161883"/>
          </a:xfrm>
          <a:custGeom>
            <a:avLst/>
            <a:gdLst/>
            <a:ahLst/>
            <a:cxnLst/>
            <a:rect r="r" b="b" t="t" l="l"/>
            <a:pathLst>
              <a:path h="4161883" w="5450085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77254" y="3693263"/>
            <a:ext cx="4046723" cy="1220292"/>
            <a:chOff x="0" y="0"/>
            <a:chExt cx="1065804" cy="3213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5804" cy="321394"/>
            </a:xfrm>
            <a:custGeom>
              <a:avLst/>
              <a:gdLst/>
              <a:ahLst/>
              <a:cxnLst/>
              <a:rect r="r" b="b" t="t" l="l"/>
              <a:pathLst>
                <a:path h="321394" w="1065804">
                  <a:moveTo>
                    <a:pt x="97570" y="0"/>
                  </a:moveTo>
                  <a:lnTo>
                    <a:pt x="968234" y="0"/>
                  </a:lnTo>
                  <a:cubicBezTo>
                    <a:pt x="1022120" y="0"/>
                    <a:pt x="1065804" y="43683"/>
                    <a:pt x="1065804" y="97570"/>
                  </a:cubicBezTo>
                  <a:lnTo>
                    <a:pt x="1065804" y="223824"/>
                  </a:lnTo>
                  <a:cubicBezTo>
                    <a:pt x="1065804" y="277710"/>
                    <a:pt x="1022120" y="321394"/>
                    <a:pt x="968234" y="321394"/>
                  </a:cubicBezTo>
                  <a:lnTo>
                    <a:pt x="97570" y="321394"/>
                  </a:lnTo>
                  <a:cubicBezTo>
                    <a:pt x="43683" y="321394"/>
                    <a:pt x="0" y="277710"/>
                    <a:pt x="0" y="223824"/>
                  </a:cubicBezTo>
                  <a:lnTo>
                    <a:pt x="0" y="97570"/>
                  </a:lnTo>
                  <a:cubicBezTo>
                    <a:pt x="0" y="43683"/>
                    <a:pt x="43683" y="0"/>
                    <a:pt x="975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65804" cy="359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4744879" y="9258300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147952" y="3693263"/>
            <a:ext cx="4046723" cy="1220292"/>
            <a:chOff x="0" y="0"/>
            <a:chExt cx="1065804" cy="32139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65804" cy="321394"/>
            </a:xfrm>
            <a:custGeom>
              <a:avLst/>
              <a:gdLst/>
              <a:ahLst/>
              <a:cxnLst/>
              <a:rect r="r" b="b" t="t" l="l"/>
              <a:pathLst>
                <a:path h="321394" w="1065804">
                  <a:moveTo>
                    <a:pt x="97570" y="0"/>
                  </a:moveTo>
                  <a:lnTo>
                    <a:pt x="968234" y="0"/>
                  </a:lnTo>
                  <a:cubicBezTo>
                    <a:pt x="1022120" y="0"/>
                    <a:pt x="1065804" y="43683"/>
                    <a:pt x="1065804" y="97570"/>
                  </a:cubicBezTo>
                  <a:lnTo>
                    <a:pt x="1065804" y="223824"/>
                  </a:lnTo>
                  <a:cubicBezTo>
                    <a:pt x="1065804" y="277710"/>
                    <a:pt x="1022120" y="321394"/>
                    <a:pt x="968234" y="321394"/>
                  </a:cubicBezTo>
                  <a:lnTo>
                    <a:pt x="97570" y="321394"/>
                  </a:lnTo>
                  <a:cubicBezTo>
                    <a:pt x="43683" y="321394"/>
                    <a:pt x="0" y="277710"/>
                    <a:pt x="0" y="223824"/>
                  </a:cubicBezTo>
                  <a:lnTo>
                    <a:pt x="0" y="97570"/>
                  </a:lnTo>
                  <a:cubicBezTo>
                    <a:pt x="0" y="43683"/>
                    <a:pt x="43683" y="0"/>
                    <a:pt x="975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65804" cy="359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517122" y="3693263"/>
            <a:ext cx="4046723" cy="1220292"/>
            <a:chOff x="0" y="0"/>
            <a:chExt cx="1065804" cy="32139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65804" cy="321394"/>
            </a:xfrm>
            <a:custGeom>
              <a:avLst/>
              <a:gdLst/>
              <a:ahLst/>
              <a:cxnLst/>
              <a:rect r="r" b="b" t="t" l="l"/>
              <a:pathLst>
                <a:path h="321394" w="1065804">
                  <a:moveTo>
                    <a:pt x="97570" y="0"/>
                  </a:moveTo>
                  <a:lnTo>
                    <a:pt x="968234" y="0"/>
                  </a:lnTo>
                  <a:cubicBezTo>
                    <a:pt x="1022120" y="0"/>
                    <a:pt x="1065804" y="43683"/>
                    <a:pt x="1065804" y="97570"/>
                  </a:cubicBezTo>
                  <a:lnTo>
                    <a:pt x="1065804" y="223824"/>
                  </a:lnTo>
                  <a:cubicBezTo>
                    <a:pt x="1065804" y="277710"/>
                    <a:pt x="1022120" y="321394"/>
                    <a:pt x="968234" y="321394"/>
                  </a:cubicBezTo>
                  <a:lnTo>
                    <a:pt x="97570" y="321394"/>
                  </a:lnTo>
                  <a:cubicBezTo>
                    <a:pt x="43683" y="321394"/>
                    <a:pt x="0" y="277710"/>
                    <a:pt x="0" y="223824"/>
                  </a:cubicBezTo>
                  <a:lnTo>
                    <a:pt x="0" y="97570"/>
                  </a:lnTo>
                  <a:cubicBezTo>
                    <a:pt x="0" y="43683"/>
                    <a:pt x="43683" y="0"/>
                    <a:pt x="975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65804" cy="359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246624" y="5367260"/>
            <a:ext cx="4588119" cy="253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DM Sans"/>
              </a:rPr>
              <a:t>Moving averages, Exponential Moving Averages (EMA), or Kalman filtering can be used for smoothing and noise reduction.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454562" y="400764"/>
            <a:ext cx="2109283" cy="2324278"/>
          </a:xfrm>
          <a:custGeom>
            <a:avLst/>
            <a:gdLst/>
            <a:ahLst/>
            <a:cxnLst/>
            <a:rect r="r" b="b" t="t" l="l"/>
            <a:pathLst>
              <a:path h="2324278" w="2109283">
                <a:moveTo>
                  <a:pt x="0" y="0"/>
                </a:moveTo>
                <a:lnTo>
                  <a:pt x="2109283" y="0"/>
                </a:lnTo>
                <a:lnTo>
                  <a:pt x="2109283" y="2324279"/>
                </a:lnTo>
                <a:lnTo>
                  <a:pt x="0" y="2324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687816" y="1771994"/>
            <a:ext cx="8912367" cy="98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0"/>
              </a:lnSpc>
            </a:pPr>
            <a:r>
              <a:rPr lang="en-US" sz="6900">
                <a:solidFill>
                  <a:srgbClr val="FFFFFF"/>
                </a:solidFill>
                <a:latin typeface="DM Sans Bold"/>
              </a:rPr>
              <a:t>THE 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63108" y="3884309"/>
            <a:ext cx="2475015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8CA9AD"/>
                </a:solidFill>
                <a:latin typeface="DM Sans Bold"/>
              </a:rPr>
              <a:t>ANOMALY DETECTION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53257" y="5367260"/>
            <a:ext cx="4963645" cy="2952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DM Sans"/>
              </a:rPr>
              <a:t>Statistical methods like Z-score, machine learning models (e.g., Isolation Forest), or deep learning techniques (e.g., autoencoders) can be used for anomaly detection.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102756" y="3884309"/>
            <a:ext cx="2186635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8CA9AD"/>
                </a:solidFill>
                <a:latin typeface="DM Sans Bold"/>
              </a:rPr>
              <a:t>TREND ANALYSIS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902013" y="5367260"/>
            <a:ext cx="4588119" cy="253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DM Sans"/>
              </a:rPr>
              <a:t>Techniques like linear regression, polynomial regression, or exponential smoothing can be used to model and analyze trends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846995" y="3884309"/>
            <a:ext cx="338737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8CA9AD"/>
                </a:solidFill>
                <a:latin typeface="DM Sans Bold"/>
              </a:rPr>
              <a:t>SMOOTHING AND FILTERING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148387"/>
                  </a:lnTo>
                  <a:cubicBezTo>
                    <a:pt x="4274726" y="2158924"/>
                    <a:pt x="4266183" y="2167467"/>
                    <a:pt x="4255646" y="2167467"/>
                  </a:cubicBezTo>
                  <a:lnTo>
                    <a:pt x="19080" y="2167467"/>
                  </a:lnTo>
                  <a:cubicBezTo>
                    <a:pt x="8542" y="2167467"/>
                    <a:pt x="0" y="2158924"/>
                    <a:pt x="0" y="2148387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CA9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96034" y="1820880"/>
            <a:ext cx="2911875" cy="2911875"/>
          </a:xfrm>
          <a:custGeom>
            <a:avLst/>
            <a:gdLst/>
            <a:ahLst/>
            <a:cxnLst/>
            <a:rect r="r" b="b" t="t" l="l"/>
            <a:pathLst>
              <a:path h="2911875" w="2911875">
                <a:moveTo>
                  <a:pt x="0" y="0"/>
                </a:moveTo>
                <a:lnTo>
                  <a:pt x="2911875" y="0"/>
                </a:lnTo>
                <a:lnTo>
                  <a:pt x="2911875" y="2911876"/>
                </a:lnTo>
                <a:lnTo>
                  <a:pt x="0" y="2911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90700" y="2145495"/>
            <a:ext cx="1003998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DATA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90700" y="4227166"/>
            <a:ext cx="11705334" cy="253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737373"/>
                </a:solidFill>
                <a:latin typeface="DM Sans"/>
              </a:rPr>
              <a:t>For this project, the dataset is sourced from https://www.kaggle.com/code/lasm1984/storesales-eda-and-prophet-multi-models/input</a:t>
            </a:r>
          </a:p>
          <a:p>
            <a:pPr>
              <a:lnSpc>
                <a:spcPts val="3300"/>
              </a:lnSpc>
            </a:pPr>
          </a:p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737373"/>
                </a:solidFill>
                <a:latin typeface="DM Sans"/>
              </a:rPr>
              <a:t>This time series dataset contains records from the year 1-1-2013 to 12-31-2017.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148387"/>
                  </a:lnTo>
                  <a:cubicBezTo>
                    <a:pt x="4274726" y="2158924"/>
                    <a:pt x="4266183" y="2167467"/>
                    <a:pt x="4255646" y="2167467"/>
                  </a:cubicBezTo>
                  <a:lnTo>
                    <a:pt x="19080" y="2167467"/>
                  </a:lnTo>
                  <a:cubicBezTo>
                    <a:pt x="8542" y="2167467"/>
                    <a:pt x="0" y="2158924"/>
                    <a:pt x="0" y="2148387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CA9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01894" y="4283985"/>
            <a:ext cx="5957489" cy="194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0"/>
              </a:lnSpc>
            </a:pPr>
            <a:r>
              <a:rPr lang="en-US" sz="6900">
                <a:solidFill>
                  <a:srgbClr val="8CA9AD"/>
                </a:solidFill>
                <a:latin typeface="DM Sans Bold"/>
              </a:rPr>
              <a:t>BUSINESS</a:t>
            </a:r>
          </a:p>
          <a:p>
            <a:pPr algn="ctr">
              <a:lnSpc>
                <a:spcPts val="7590"/>
              </a:lnSpc>
            </a:pPr>
            <a:r>
              <a:rPr lang="en-US" sz="6900">
                <a:solidFill>
                  <a:srgbClr val="8CA9AD"/>
                </a:solidFill>
                <a:latin typeface="DM Sans Bold"/>
              </a:rPr>
              <a:t>MODEL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938343" y="5615128"/>
            <a:ext cx="1740497" cy="1495739"/>
            <a:chOff x="0" y="0"/>
            <a:chExt cx="812800" cy="698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914331" y="4276731"/>
            <a:ext cx="1868376" cy="1868376"/>
            <a:chOff x="0" y="0"/>
            <a:chExt cx="3530400" cy="3530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530346" cy="3530346"/>
            </a:xfrm>
            <a:custGeom>
              <a:avLst/>
              <a:gdLst/>
              <a:ahLst/>
              <a:cxnLst/>
              <a:rect r="r" b="b" t="t" l="l"/>
              <a:pathLst>
                <a:path h="3530346" w="3530346">
                  <a:moveTo>
                    <a:pt x="0" y="1765173"/>
                  </a:moveTo>
                  <a:cubicBezTo>
                    <a:pt x="0" y="790321"/>
                    <a:pt x="790321" y="0"/>
                    <a:pt x="1765173" y="0"/>
                  </a:cubicBezTo>
                  <a:cubicBezTo>
                    <a:pt x="2740025" y="0"/>
                    <a:pt x="3530346" y="790321"/>
                    <a:pt x="3530346" y="1765173"/>
                  </a:cubicBezTo>
                  <a:cubicBezTo>
                    <a:pt x="3530346" y="2740025"/>
                    <a:pt x="2740152" y="3530346"/>
                    <a:pt x="1765173" y="3530346"/>
                  </a:cubicBezTo>
                  <a:cubicBezTo>
                    <a:pt x="790194" y="3530346"/>
                    <a:pt x="0" y="2740152"/>
                    <a:pt x="0" y="1765173"/>
                  </a:cubicBezTo>
                  <a:close/>
                </a:path>
              </a:pathLst>
            </a:custGeom>
            <a:solidFill>
              <a:srgbClr val="BBCBCD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930562" y="3554728"/>
            <a:ext cx="1740497" cy="1495739"/>
            <a:chOff x="0" y="0"/>
            <a:chExt cx="812800" cy="698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966496" y="2365786"/>
            <a:ext cx="1740497" cy="1495739"/>
            <a:chOff x="0" y="0"/>
            <a:chExt cx="812800" cy="698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988568" y="6432492"/>
            <a:ext cx="1740497" cy="1495739"/>
            <a:chOff x="0" y="0"/>
            <a:chExt cx="812800" cy="698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096016" y="5506183"/>
            <a:ext cx="1740497" cy="1495739"/>
            <a:chOff x="0" y="0"/>
            <a:chExt cx="812800" cy="698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8436901" y="1747166"/>
            <a:ext cx="6799686" cy="6799686"/>
          </a:xfrm>
          <a:custGeom>
            <a:avLst/>
            <a:gdLst/>
            <a:ahLst/>
            <a:cxnLst/>
            <a:rect r="r" b="b" t="t" l="l"/>
            <a:pathLst>
              <a:path h="6799686" w="6799686">
                <a:moveTo>
                  <a:pt x="0" y="0"/>
                </a:moveTo>
                <a:lnTo>
                  <a:pt x="6799686" y="0"/>
                </a:lnTo>
                <a:lnTo>
                  <a:pt x="6799686" y="6799686"/>
                </a:lnTo>
                <a:lnTo>
                  <a:pt x="0" y="679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8833327" y="3499073"/>
            <a:ext cx="1740497" cy="1495739"/>
            <a:chOff x="0" y="0"/>
            <a:chExt cx="812800" cy="6985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1774978">
            <a:off x="12455039" y="3373970"/>
            <a:ext cx="645123" cy="709902"/>
          </a:xfrm>
          <a:custGeom>
            <a:avLst/>
            <a:gdLst/>
            <a:ahLst/>
            <a:cxnLst/>
            <a:rect r="r" b="b" t="t" l="l"/>
            <a:pathLst>
              <a:path h="709902" w="645123">
                <a:moveTo>
                  <a:pt x="0" y="0"/>
                </a:moveTo>
                <a:lnTo>
                  <a:pt x="645123" y="0"/>
                </a:lnTo>
                <a:lnTo>
                  <a:pt x="645123" y="709901"/>
                </a:lnTo>
                <a:lnTo>
                  <a:pt x="0" y="709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3086198" y="6149007"/>
            <a:ext cx="1451629" cy="427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3"/>
              </a:lnSpc>
            </a:pPr>
            <a:r>
              <a:rPr lang="en-US" sz="1444">
                <a:solidFill>
                  <a:srgbClr val="FFFFFF"/>
                </a:solidFill>
                <a:latin typeface="DM Sans Bold"/>
              </a:rPr>
              <a:t>Data</a:t>
            </a:r>
          </a:p>
          <a:p>
            <a:pPr algn="ctr">
              <a:lnSpc>
                <a:spcPts val="1733"/>
              </a:lnSpc>
            </a:pPr>
            <a:r>
              <a:rPr lang="en-US" sz="1444">
                <a:solidFill>
                  <a:srgbClr val="FFFFFF"/>
                </a:solidFill>
                <a:latin typeface="DM Sans Bold"/>
              </a:rPr>
              <a:t>Preparation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-1720341">
            <a:off x="12538900" y="6456324"/>
            <a:ext cx="652494" cy="718013"/>
          </a:xfrm>
          <a:custGeom>
            <a:avLst/>
            <a:gdLst/>
            <a:ahLst/>
            <a:cxnLst/>
            <a:rect r="r" b="b" t="t" l="l"/>
            <a:pathLst>
              <a:path h="718013" w="652494">
                <a:moveTo>
                  <a:pt x="0" y="0"/>
                </a:moveTo>
                <a:lnTo>
                  <a:pt x="652495" y="0"/>
                </a:lnTo>
                <a:lnTo>
                  <a:pt x="652495" y="718012"/>
                </a:lnTo>
                <a:lnTo>
                  <a:pt x="0" y="718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13482802" y="5114326"/>
            <a:ext cx="572345" cy="429259"/>
          </a:xfrm>
          <a:custGeom>
            <a:avLst/>
            <a:gdLst/>
            <a:ahLst/>
            <a:cxnLst/>
            <a:rect r="r" b="b" t="t" l="l"/>
            <a:pathLst>
              <a:path h="429259" w="572345">
                <a:moveTo>
                  <a:pt x="0" y="0"/>
                </a:moveTo>
                <a:lnTo>
                  <a:pt x="572345" y="0"/>
                </a:lnTo>
                <a:lnTo>
                  <a:pt x="572345" y="429259"/>
                </a:lnTo>
                <a:lnTo>
                  <a:pt x="0" y="4292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9060453">
            <a:off x="10581594" y="6507312"/>
            <a:ext cx="622682" cy="467012"/>
          </a:xfrm>
          <a:custGeom>
            <a:avLst/>
            <a:gdLst/>
            <a:ahLst/>
            <a:cxnLst/>
            <a:rect r="r" b="b" t="t" l="l"/>
            <a:pathLst>
              <a:path h="467012" w="622682">
                <a:moveTo>
                  <a:pt x="0" y="0"/>
                </a:moveTo>
                <a:lnTo>
                  <a:pt x="622683" y="0"/>
                </a:lnTo>
                <a:lnTo>
                  <a:pt x="622683" y="467012"/>
                </a:lnTo>
                <a:lnTo>
                  <a:pt x="0" y="4670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5521445">
            <a:off x="9606704" y="5007196"/>
            <a:ext cx="560663" cy="420497"/>
          </a:xfrm>
          <a:custGeom>
            <a:avLst/>
            <a:gdLst/>
            <a:ahLst/>
            <a:cxnLst/>
            <a:rect r="r" b="b" t="t" l="l"/>
            <a:pathLst>
              <a:path h="420497" w="560663">
                <a:moveTo>
                  <a:pt x="0" y="0"/>
                </a:moveTo>
                <a:lnTo>
                  <a:pt x="560663" y="0"/>
                </a:lnTo>
                <a:lnTo>
                  <a:pt x="560663" y="420497"/>
                </a:lnTo>
                <a:lnTo>
                  <a:pt x="0" y="420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6189939">
            <a:off x="10053839" y="4054156"/>
            <a:ext cx="1565346" cy="1332501"/>
          </a:xfrm>
          <a:custGeom>
            <a:avLst/>
            <a:gdLst/>
            <a:ahLst/>
            <a:cxnLst/>
            <a:rect r="r" b="b" t="t" l="l"/>
            <a:pathLst>
              <a:path h="1332501" w="1565346">
                <a:moveTo>
                  <a:pt x="0" y="0"/>
                </a:moveTo>
                <a:lnTo>
                  <a:pt x="1565346" y="0"/>
                </a:lnTo>
                <a:lnTo>
                  <a:pt x="1565346" y="1332500"/>
                </a:lnTo>
                <a:lnTo>
                  <a:pt x="0" y="13325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1836744" y="1358142"/>
            <a:ext cx="518374" cy="778047"/>
          </a:xfrm>
          <a:custGeom>
            <a:avLst/>
            <a:gdLst/>
            <a:ahLst/>
            <a:cxnLst/>
            <a:rect r="r" b="b" t="t" l="l"/>
            <a:pathLst>
              <a:path h="778047" w="518374">
                <a:moveTo>
                  <a:pt x="0" y="0"/>
                </a:moveTo>
                <a:lnTo>
                  <a:pt x="518374" y="0"/>
                </a:lnTo>
                <a:lnTo>
                  <a:pt x="518374" y="778047"/>
                </a:lnTo>
                <a:lnTo>
                  <a:pt x="0" y="7780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1044600" y="2899665"/>
            <a:ext cx="1584288" cy="427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3"/>
              </a:lnSpc>
            </a:pPr>
            <a:r>
              <a:rPr lang="en-US" sz="1444">
                <a:solidFill>
                  <a:srgbClr val="FFFFFF"/>
                </a:solidFill>
                <a:latin typeface="DM Sans Bold"/>
              </a:rPr>
              <a:t>Business</a:t>
            </a:r>
          </a:p>
          <a:p>
            <a:pPr algn="ctr">
              <a:lnSpc>
                <a:spcPts val="1733"/>
              </a:lnSpc>
            </a:pPr>
            <a:r>
              <a:rPr lang="en-US" sz="1444">
                <a:solidFill>
                  <a:srgbClr val="FFFFFF"/>
                </a:solidFill>
                <a:latin typeface="DM Sans Bold"/>
              </a:rPr>
              <a:t>Understanding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414262" y="5042783"/>
            <a:ext cx="844965" cy="33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</a:pPr>
            <a:r>
              <a:rPr lang="en-US" sz="2246">
                <a:solidFill>
                  <a:srgbClr val="000000"/>
                </a:solidFill>
                <a:latin typeface="DM Sans Bold"/>
              </a:rPr>
              <a:t>DATA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108305" y="4062740"/>
            <a:ext cx="1385010" cy="427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3"/>
              </a:lnSpc>
            </a:pPr>
            <a:r>
              <a:rPr lang="en-US" sz="1444">
                <a:solidFill>
                  <a:srgbClr val="8CA9AD"/>
                </a:solidFill>
                <a:latin typeface="DM Sans Bold"/>
              </a:rPr>
              <a:t>Data</a:t>
            </a:r>
          </a:p>
          <a:p>
            <a:pPr algn="ctr">
              <a:lnSpc>
                <a:spcPts val="1733"/>
              </a:lnSpc>
            </a:pPr>
            <a:r>
              <a:rPr lang="en-US" sz="1444">
                <a:solidFill>
                  <a:srgbClr val="8CA9AD"/>
                </a:solidFill>
                <a:latin typeface="DM Sans Bold"/>
              </a:rPr>
              <a:t>Understanding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133002" y="7073367"/>
            <a:ext cx="1451629" cy="213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3"/>
              </a:lnSpc>
            </a:pPr>
            <a:r>
              <a:rPr lang="en-US" sz="1444">
                <a:solidFill>
                  <a:srgbClr val="8CA9AD"/>
                </a:solidFill>
                <a:latin typeface="DM Sans Bold"/>
              </a:rPr>
              <a:t>Modelling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240449" y="6156465"/>
            <a:ext cx="1451629" cy="213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3"/>
              </a:lnSpc>
            </a:pPr>
            <a:r>
              <a:rPr lang="en-US" sz="1444">
                <a:solidFill>
                  <a:srgbClr val="FFFFFF"/>
                </a:solidFill>
                <a:latin typeface="DM Sans Bold"/>
              </a:rPr>
              <a:t>Evaluation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977761" y="4121837"/>
            <a:ext cx="1451629" cy="213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3"/>
              </a:lnSpc>
            </a:pPr>
            <a:r>
              <a:rPr lang="en-US" sz="1444">
                <a:solidFill>
                  <a:srgbClr val="8CA9AD"/>
                </a:solidFill>
                <a:latin typeface="DM Sans Bold"/>
              </a:rPr>
              <a:t>Deployment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5400000">
            <a:off x="14946103" y="4757985"/>
            <a:ext cx="518374" cy="778047"/>
          </a:xfrm>
          <a:custGeom>
            <a:avLst/>
            <a:gdLst/>
            <a:ahLst/>
            <a:cxnLst/>
            <a:rect r="r" b="b" t="t" l="l"/>
            <a:pathLst>
              <a:path h="778047" w="518374">
                <a:moveTo>
                  <a:pt x="0" y="0"/>
                </a:moveTo>
                <a:lnTo>
                  <a:pt x="518374" y="0"/>
                </a:lnTo>
                <a:lnTo>
                  <a:pt x="518374" y="778047"/>
                </a:lnTo>
                <a:lnTo>
                  <a:pt x="0" y="7780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5400000">
            <a:off x="8177714" y="4757985"/>
            <a:ext cx="518374" cy="778047"/>
          </a:xfrm>
          <a:custGeom>
            <a:avLst/>
            <a:gdLst/>
            <a:ahLst/>
            <a:cxnLst/>
            <a:rect r="r" b="b" t="t" l="l"/>
            <a:pathLst>
              <a:path h="778047" w="518374">
                <a:moveTo>
                  <a:pt x="0" y="0"/>
                </a:moveTo>
                <a:lnTo>
                  <a:pt x="518374" y="0"/>
                </a:lnTo>
                <a:lnTo>
                  <a:pt x="518374" y="778047"/>
                </a:lnTo>
                <a:lnTo>
                  <a:pt x="0" y="7780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true" flipV="false" rot="0">
            <a:off x="11803481" y="8157507"/>
            <a:ext cx="518374" cy="778047"/>
          </a:xfrm>
          <a:custGeom>
            <a:avLst/>
            <a:gdLst/>
            <a:ahLst/>
            <a:cxnLst/>
            <a:rect r="r" b="b" t="t" l="l"/>
            <a:pathLst>
              <a:path h="778047" w="518374">
                <a:moveTo>
                  <a:pt x="518374" y="0"/>
                </a:moveTo>
                <a:lnTo>
                  <a:pt x="0" y="0"/>
                </a:lnTo>
                <a:lnTo>
                  <a:pt x="0" y="778048"/>
                </a:lnTo>
                <a:lnTo>
                  <a:pt x="518374" y="778048"/>
                </a:lnTo>
                <a:lnTo>
                  <a:pt x="51837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80189" y="2174503"/>
            <a:ext cx="1233458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DM Sans Bold"/>
              </a:rPr>
              <a:t>BUSINESS UNDERSTADING: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42702" y="5840555"/>
            <a:ext cx="2635865" cy="2834263"/>
          </a:xfrm>
          <a:custGeom>
            <a:avLst/>
            <a:gdLst/>
            <a:ahLst/>
            <a:cxnLst/>
            <a:rect r="r" b="b" t="t" l="l"/>
            <a:pathLst>
              <a:path h="2834263" w="2635865">
                <a:moveTo>
                  <a:pt x="0" y="0"/>
                </a:moveTo>
                <a:lnTo>
                  <a:pt x="2635865" y="0"/>
                </a:lnTo>
                <a:lnTo>
                  <a:pt x="2635865" y="2834263"/>
                </a:lnTo>
                <a:lnTo>
                  <a:pt x="0" y="28342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0700" y="2237996"/>
            <a:ext cx="1495068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01.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90700" y="3676647"/>
            <a:ext cx="11302343" cy="2952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From the business perspective, if we are aware of what circumstances the sales fluctuate, we can predict the future sales and demand.</a:t>
            </a:r>
          </a:p>
          <a:p>
            <a:pPr>
              <a:lnSpc>
                <a:spcPts val="3300"/>
              </a:lnSpc>
            </a:pPr>
          </a:p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In our scenario, the business question could be “What could be the number sales of the store by considering a particular date, store id, item id.”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85768" y="2174503"/>
            <a:ext cx="1233458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DM Sans Bold"/>
              </a:rPr>
              <a:t>DATA UNDERSTANDING: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45523" y="6035095"/>
            <a:ext cx="2709029" cy="2709029"/>
          </a:xfrm>
          <a:custGeom>
            <a:avLst/>
            <a:gdLst/>
            <a:ahLst/>
            <a:cxnLst/>
            <a:rect r="r" b="b" t="t" l="l"/>
            <a:pathLst>
              <a:path h="2709029" w="2709029">
                <a:moveTo>
                  <a:pt x="0" y="0"/>
                </a:moveTo>
                <a:lnTo>
                  <a:pt x="2709029" y="0"/>
                </a:lnTo>
                <a:lnTo>
                  <a:pt x="2709029" y="2709028"/>
                </a:lnTo>
                <a:lnTo>
                  <a:pt x="0" y="2709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0700" y="2237996"/>
            <a:ext cx="1495068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02.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90700" y="3598653"/>
            <a:ext cx="11302343" cy="3790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DM Sans"/>
              </a:rPr>
              <a:t>The following fields can be found in the data :</a:t>
            </a:r>
          </a:p>
          <a:p>
            <a:pPr>
              <a:lnSpc>
                <a:spcPts val="3300"/>
              </a:lnSpc>
            </a:pPr>
          </a:p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Date - The week of sales.</a:t>
            </a:r>
          </a:p>
          <a:p>
            <a:pPr>
              <a:lnSpc>
                <a:spcPts val="3300"/>
              </a:lnSpc>
            </a:pPr>
          </a:p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Store ID - Unique ID of a particular store.</a:t>
            </a:r>
          </a:p>
          <a:p>
            <a:pPr>
              <a:lnSpc>
                <a:spcPts val="3300"/>
              </a:lnSpc>
            </a:pPr>
          </a:p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Item ID - Unique ID of a particular item.</a:t>
            </a:r>
          </a:p>
          <a:p>
            <a:pPr>
              <a:lnSpc>
                <a:spcPts val="3300"/>
              </a:lnSpc>
            </a:pPr>
          </a:p>
          <a:p>
            <a:pPr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Sales - Total no of sales.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DAF2PhsGoZ4</dc:identifier>
  <dcterms:modified xsi:type="dcterms:W3CDTF">2011-08-01T06:04:30Z</dcterms:modified>
  <cp:revision>1</cp:revision>
</cp:coreProperties>
</file>