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028699"/>
            <a:ext cx="16230597" cy="92539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9700" y="1028699"/>
            <a:ext cx="15847694" cy="340360"/>
          </a:xfrm>
          <a:custGeom>
            <a:avLst/>
            <a:gdLst/>
            <a:ahLst/>
            <a:cxnLst/>
            <a:rect l="l" t="t" r="r" b="b"/>
            <a:pathLst>
              <a:path w="15847694" h="340359">
                <a:moveTo>
                  <a:pt x="0" y="0"/>
                </a:moveTo>
                <a:lnTo>
                  <a:pt x="15468600" y="0"/>
                </a:lnTo>
                <a:lnTo>
                  <a:pt x="15516389" y="2968"/>
                </a:lnTo>
                <a:lnTo>
                  <a:pt x="15562408" y="11636"/>
                </a:lnTo>
                <a:lnTo>
                  <a:pt x="15606298" y="25645"/>
                </a:lnTo>
                <a:lnTo>
                  <a:pt x="15647704" y="44640"/>
                </a:lnTo>
                <a:lnTo>
                  <a:pt x="15686268" y="68262"/>
                </a:lnTo>
                <a:lnTo>
                  <a:pt x="15721632" y="96155"/>
                </a:lnTo>
                <a:lnTo>
                  <a:pt x="15753440" y="127962"/>
                </a:lnTo>
                <a:lnTo>
                  <a:pt x="15781334" y="163326"/>
                </a:lnTo>
                <a:lnTo>
                  <a:pt x="15804957" y="201889"/>
                </a:lnTo>
                <a:lnTo>
                  <a:pt x="15823953" y="243296"/>
                </a:lnTo>
                <a:lnTo>
                  <a:pt x="15837963" y="287187"/>
                </a:lnTo>
                <a:lnTo>
                  <a:pt x="15846631" y="333208"/>
                </a:lnTo>
                <a:lnTo>
                  <a:pt x="15847073" y="340324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96449" y="8906733"/>
            <a:ext cx="361315" cy="350520"/>
          </a:xfrm>
          <a:custGeom>
            <a:avLst/>
            <a:gdLst/>
            <a:ahLst/>
            <a:cxnLst/>
            <a:rect l="l" t="t" r="r" b="b"/>
            <a:pathLst>
              <a:path w="361315" h="350520">
                <a:moveTo>
                  <a:pt x="361023" y="0"/>
                </a:moveTo>
                <a:lnTo>
                  <a:pt x="351215" y="64377"/>
                </a:lnTo>
                <a:lnTo>
                  <a:pt x="337204" y="108268"/>
                </a:lnTo>
                <a:lnTo>
                  <a:pt x="318209" y="149674"/>
                </a:lnTo>
                <a:lnTo>
                  <a:pt x="294585" y="188238"/>
                </a:lnTo>
                <a:lnTo>
                  <a:pt x="266691" y="223602"/>
                </a:lnTo>
                <a:lnTo>
                  <a:pt x="234883" y="255409"/>
                </a:lnTo>
                <a:lnTo>
                  <a:pt x="199519" y="283302"/>
                </a:lnTo>
                <a:lnTo>
                  <a:pt x="160956" y="306925"/>
                </a:lnTo>
                <a:lnTo>
                  <a:pt x="119550" y="325920"/>
                </a:lnTo>
                <a:lnTo>
                  <a:pt x="75659" y="339930"/>
                </a:lnTo>
                <a:lnTo>
                  <a:pt x="29641" y="348597"/>
                </a:lnTo>
                <a:lnTo>
                  <a:pt x="0" y="350439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1266188"/>
            <a:ext cx="341630" cy="7990205"/>
          </a:xfrm>
          <a:custGeom>
            <a:avLst/>
            <a:gdLst/>
            <a:ahLst/>
            <a:cxnLst/>
            <a:rect l="l" t="t" r="r" b="b"/>
            <a:pathLst>
              <a:path w="341630" h="7990205">
                <a:moveTo>
                  <a:pt x="341598" y="7989663"/>
                </a:moveTo>
                <a:lnTo>
                  <a:pt x="287187" y="7980474"/>
                </a:lnTo>
                <a:lnTo>
                  <a:pt x="243296" y="7966464"/>
                </a:lnTo>
                <a:lnTo>
                  <a:pt x="201889" y="7947470"/>
                </a:lnTo>
                <a:lnTo>
                  <a:pt x="163326" y="7923847"/>
                </a:lnTo>
                <a:lnTo>
                  <a:pt x="127962" y="7895953"/>
                </a:lnTo>
                <a:lnTo>
                  <a:pt x="96155" y="7864146"/>
                </a:lnTo>
                <a:lnTo>
                  <a:pt x="68262" y="7828782"/>
                </a:lnTo>
                <a:lnTo>
                  <a:pt x="44640" y="7790219"/>
                </a:lnTo>
                <a:lnTo>
                  <a:pt x="25645" y="7748813"/>
                </a:lnTo>
                <a:lnTo>
                  <a:pt x="11636" y="7704921"/>
                </a:lnTo>
                <a:lnTo>
                  <a:pt x="2968" y="7658901"/>
                </a:lnTo>
                <a:lnTo>
                  <a:pt x="0" y="7611110"/>
                </a:lnTo>
                <a:lnTo>
                  <a:pt x="0" y="143510"/>
                </a:lnTo>
                <a:lnTo>
                  <a:pt x="2968" y="95718"/>
                </a:lnTo>
                <a:lnTo>
                  <a:pt x="8938" y="64018"/>
                </a:lnTo>
                <a:lnTo>
                  <a:pt x="11636" y="49698"/>
                </a:lnTo>
                <a:lnTo>
                  <a:pt x="17616" y="30963"/>
                </a:lnTo>
              </a:path>
              <a:path w="341630" h="7990205">
                <a:moveTo>
                  <a:pt x="25645" y="5806"/>
                </a:moveTo>
                <a:lnTo>
                  <a:pt x="28309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61908" y="1028699"/>
            <a:ext cx="48260" cy="3175"/>
          </a:xfrm>
          <a:custGeom>
            <a:avLst/>
            <a:gdLst/>
            <a:ahLst/>
            <a:cxnLst/>
            <a:rect l="l" t="t" r="r" b="b"/>
            <a:pathLst>
              <a:path w="48259" h="3175">
                <a:moveTo>
                  <a:pt x="0" y="2968"/>
                </a:moveTo>
                <a:lnTo>
                  <a:pt x="47791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000" y="2028453"/>
            <a:ext cx="1352423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5700" y="3479438"/>
            <a:ext cx="10409555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860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kaggle.com/code/lasm1984/storesales-eda-and-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495301"/>
            <a:ext cx="16230597" cy="899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3005528"/>
            <a:ext cx="13195425" cy="3301481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653539" marR="5080" indent="-1641475" algn="ctr">
              <a:lnSpc>
                <a:spcPts val="12450"/>
              </a:lnSpc>
              <a:spcBef>
                <a:spcPts val="2640"/>
              </a:spcBef>
            </a:pPr>
            <a:r>
              <a:rPr lang="en-US" sz="5400" spc="-270" dirty="0">
                <a:latin typeface="Arial"/>
                <a:cs typeface="Arial"/>
              </a:rPr>
              <a:t>Time Series Analysis on Store Item Demand Forecasting</a:t>
            </a:r>
            <a:endParaRPr lang="en-IN" sz="5400" dirty="0">
              <a:latin typeface="Arial"/>
              <a:cs typeface="Arial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F13A767-E25D-EA5A-32AE-9EECE08702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1" y="5143500"/>
            <a:ext cx="3390900" cy="20942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9428" y="6008979"/>
            <a:ext cx="2686049" cy="2686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-15" baseline="-1190" dirty="0"/>
              <a:t>03.</a:t>
            </a:r>
            <a:r>
              <a:rPr sz="10500" spc="-1725" baseline="-1190" dirty="0"/>
              <a:t> </a:t>
            </a:r>
            <a:r>
              <a:rPr sz="7500" spc="310" dirty="0"/>
              <a:t>DATA</a:t>
            </a:r>
            <a:r>
              <a:rPr sz="7500" spc="-459" dirty="0"/>
              <a:t> </a:t>
            </a:r>
            <a:r>
              <a:rPr sz="7500" spc="50" dirty="0"/>
              <a:t>PREPARTION:</a:t>
            </a:r>
            <a:endParaRPr sz="7500"/>
          </a:p>
        </p:txBody>
      </p:sp>
      <p:grpSp>
        <p:nvGrpSpPr>
          <p:cNvPr id="4" name="object 4"/>
          <p:cNvGrpSpPr/>
          <p:nvPr/>
        </p:nvGrpSpPr>
        <p:grpSpPr>
          <a:xfrm>
            <a:off x="2124075" y="3851559"/>
            <a:ext cx="123825" cy="3057525"/>
            <a:chOff x="2124075" y="3851559"/>
            <a:chExt cx="123825" cy="30575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3851559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4270659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5108859"/>
              <a:ext cx="12382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5947059"/>
              <a:ext cx="123825" cy="123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075" y="6366159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6785259"/>
              <a:ext cx="123825" cy="1238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25700" y="3648359"/>
            <a:ext cx="10538460" cy="34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spc="19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checked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removed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300"/>
              </a:lnSpc>
              <a:spcBef>
                <a:spcPts val="210"/>
              </a:spcBef>
            </a:pP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Conversion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‘Date’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datetime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segregating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Quarter,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Year,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Month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Day.</a:t>
            </a:r>
            <a:endParaRPr sz="3000">
              <a:latin typeface="Trebuchet MS"/>
              <a:cs typeface="Trebuchet MS"/>
            </a:endParaRPr>
          </a:p>
          <a:p>
            <a:pPr marL="12700" marR="1775460">
              <a:lnSpc>
                <a:spcPts val="3300"/>
              </a:lnSpc>
            </a:pP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Conversion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months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Trebuchet MS"/>
                <a:cs typeface="Trebuchet MS"/>
              </a:rPr>
              <a:t>days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numerics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categories.</a:t>
            </a:r>
            <a:endParaRPr sz="3000">
              <a:latin typeface="Trebuchet MS"/>
              <a:cs typeface="Trebuchet MS"/>
            </a:endParaRPr>
          </a:p>
          <a:p>
            <a:pPr marL="12700" marR="2785745">
              <a:lnSpc>
                <a:spcPts val="3300"/>
              </a:lnSpc>
            </a:pP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seasons.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mean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Trebuchet MS"/>
                <a:cs typeface="Trebuchet MS"/>
              </a:rPr>
              <a:t>ADCF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Test.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240"/>
              </a:lnSpc>
            </a:pP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ACF/PACF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charts.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422" y="6172245"/>
            <a:ext cx="3133709" cy="24860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0" y="2163193"/>
            <a:ext cx="72974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157" baseline="1587" dirty="0"/>
              <a:t>04.</a:t>
            </a:r>
            <a:r>
              <a:rPr sz="10500" spc="-2212" baseline="1587" dirty="0"/>
              <a:t> </a:t>
            </a:r>
            <a:r>
              <a:rPr sz="7500" spc="204" dirty="0"/>
              <a:t>MODELLING:</a:t>
            </a:r>
            <a:endParaRPr sz="7500"/>
          </a:p>
        </p:txBody>
      </p:sp>
      <p:grpSp>
        <p:nvGrpSpPr>
          <p:cNvPr id="4" name="object 4"/>
          <p:cNvGrpSpPr/>
          <p:nvPr/>
        </p:nvGrpSpPr>
        <p:grpSpPr>
          <a:xfrm>
            <a:off x="2124075" y="4282272"/>
            <a:ext cx="123825" cy="962025"/>
            <a:chOff x="2124075" y="4282272"/>
            <a:chExt cx="123825" cy="9620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4282272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5120472"/>
              <a:ext cx="123825" cy="1238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25700" y="4079072"/>
            <a:ext cx="994918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ARIMA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rebuchet MS"/>
                <a:cs typeface="Trebuchet MS"/>
              </a:rPr>
              <a:t>SARIMA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techniques.</a:t>
            </a:r>
            <a:endParaRPr sz="3000">
              <a:latin typeface="Trebuchet MS"/>
              <a:cs typeface="Trebuchet MS"/>
            </a:endParaRPr>
          </a:p>
          <a:p>
            <a:pPr marL="12700" marR="833119">
              <a:lnSpc>
                <a:spcPts val="3300"/>
              </a:lnSpc>
              <a:spcBef>
                <a:spcPts val="336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rebuchet MS"/>
                <a:cs typeface="Trebuchet MS"/>
              </a:rPr>
              <a:t>SARIMA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modelling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resulted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2872" y="5815797"/>
            <a:ext cx="2686049" cy="2857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0" y="2082824"/>
            <a:ext cx="70631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75" baseline="1587" dirty="0"/>
              <a:t>05.</a:t>
            </a:r>
            <a:r>
              <a:rPr sz="10500" spc="-1995" baseline="1587" dirty="0"/>
              <a:t> </a:t>
            </a:r>
            <a:r>
              <a:rPr sz="7500" spc="70" dirty="0"/>
              <a:t>EVALUTION:</a:t>
            </a:r>
            <a:endParaRPr sz="75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124075" y="3707602"/>
            <a:ext cx="123825" cy="2219325"/>
            <a:chOff x="2124075" y="3707602"/>
            <a:chExt cx="123825" cy="2219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3707602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4964902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5803102"/>
              <a:ext cx="123825" cy="1238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/>
              <a:t>For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evaluation</a:t>
            </a:r>
            <a:r>
              <a:rPr spc="-65" dirty="0"/>
              <a:t> </a:t>
            </a:r>
            <a:r>
              <a:rPr spc="125" dirty="0"/>
              <a:t>purpose</a:t>
            </a:r>
            <a:r>
              <a:rPr spc="-65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spc="60" dirty="0"/>
              <a:t>have</a:t>
            </a:r>
            <a:r>
              <a:rPr spc="-65" dirty="0"/>
              <a:t> </a:t>
            </a:r>
            <a:r>
              <a:rPr spc="150" dirty="0"/>
              <a:t>used</a:t>
            </a:r>
            <a:r>
              <a:rPr spc="-70" dirty="0"/>
              <a:t> </a:t>
            </a:r>
            <a:r>
              <a:rPr spc="-30" dirty="0"/>
              <a:t>linear</a:t>
            </a:r>
            <a:r>
              <a:rPr spc="-65" dirty="0"/>
              <a:t> </a:t>
            </a:r>
            <a:r>
              <a:rPr spc="65" dirty="0"/>
              <a:t>regression </a:t>
            </a:r>
            <a:r>
              <a:rPr spc="-10" dirty="0"/>
              <a:t>model.</a:t>
            </a:r>
          </a:p>
          <a:p>
            <a:pPr marL="12700" marR="3242310">
              <a:lnSpc>
                <a:spcPts val="6600"/>
              </a:lnSpc>
              <a:spcBef>
                <a:spcPts val="459"/>
              </a:spcBef>
            </a:pPr>
            <a:r>
              <a:rPr spc="195" dirty="0"/>
              <a:t>We</a:t>
            </a:r>
            <a:r>
              <a:rPr spc="-105" dirty="0"/>
              <a:t> </a:t>
            </a:r>
            <a:r>
              <a:rPr spc="60" dirty="0"/>
              <a:t>have</a:t>
            </a:r>
            <a:r>
              <a:rPr spc="-105" dirty="0"/>
              <a:t> </a:t>
            </a:r>
            <a:r>
              <a:rPr spc="45" dirty="0"/>
              <a:t>defined</a:t>
            </a:r>
            <a:r>
              <a:rPr spc="-105" dirty="0"/>
              <a:t> </a:t>
            </a:r>
            <a:r>
              <a:rPr spc="65" dirty="0"/>
              <a:t>data</a:t>
            </a:r>
            <a:r>
              <a:rPr spc="-100" dirty="0"/>
              <a:t> </a:t>
            </a:r>
            <a:r>
              <a:rPr dirty="0"/>
              <a:t>into</a:t>
            </a:r>
            <a:r>
              <a:rPr spc="-105" dirty="0"/>
              <a:t> </a:t>
            </a:r>
            <a:r>
              <a:rPr dirty="0"/>
              <a:t>training</a:t>
            </a:r>
            <a:r>
              <a:rPr spc="-105" dirty="0"/>
              <a:t> </a:t>
            </a:r>
            <a:r>
              <a:rPr spc="-10" dirty="0"/>
              <a:t>sets. </a:t>
            </a:r>
            <a:r>
              <a:rPr spc="120" dirty="0"/>
              <a:t>Got</a:t>
            </a:r>
            <a:r>
              <a:rPr spc="-90" dirty="0"/>
              <a:t> </a:t>
            </a:r>
            <a:r>
              <a:rPr spc="110" dirty="0"/>
              <a:t>accuracy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175" dirty="0"/>
              <a:t>90.67%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028699"/>
            <a:ext cx="16230597" cy="9253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25700" y="3479438"/>
            <a:ext cx="10409555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Deployed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75" dirty="0"/>
              <a:t>model</a:t>
            </a:r>
            <a:r>
              <a:rPr spc="-8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95" dirty="0"/>
              <a:t>web</a:t>
            </a:r>
            <a:r>
              <a:rPr spc="-85" dirty="0"/>
              <a:t> </a:t>
            </a:r>
            <a:r>
              <a:rPr spc="85" dirty="0"/>
              <a:t>using</a:t>
            </a:r>
            <a:r>
              <a:rPr spc="-90" dirty="0"/>
              <a:t> </a:t>
            </a:r>
            <a:r>
              <a:rPr spc="-10" dirty="0"/>
              <a:t>Gradio.</a:t>
            </a: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dirty="0"/>
              <a:t>The</a:t>
            </a:r>
            <a:r>
              <a:rPr spc="-95" dirty="0"/>
              <a:t> </a:t>
            </a:r>
            <a:r>
              <a:rPr spc="75" dirty="0"/>
              <a:t>model</a:t>
            </a:r>
            <a:r>
              <a:rPr spc="-95" dirty="0"/>
              <a:t> </a:t>
            </a:r>
            <a:r>
              <a:rPr spc="105" dirty="0"/>
              <a:t>can</a:t>
            </a:r>
            <a:r>
              <a:rPr spc="-95" dirty="0"/>
              <a:t> </a:t>
            </a:r>
            <a:r>
              <a:rPr spc="130" dirty="0"/>
              <a:t>be</a:t>
            </a:r>
            <a:r>
              <a:rPr spc="-95" dirty="0"/>
              <a:t> </a:t>
            </a:r>
            <a:r>
              <a:rPr spc="165" dirty="0"/>
              <a:t>accessed</a:t>
            </a:r>
            <a:r>
              <a:rPr spc="-95" dirty="0"/>
              <a:t> </a:t>
            </a:r>
            <a:r>
              <a:rPr dirty="0"/>
              <a:t>via</a:t>
            </a:r>
            <a:r>
              <a:rPr spc="-90" dirty="0"/>
              <a:t> </a:t>
            </a:r>
            <a:r>
              <a:rPr spc="-55" dirty="0">
                <a:hlinkClick r:id="rId3"/>
              </a:rPr>
              <a:t>http://127.0.0.1:7860</a:t>
            </a:r>
            <a:r>
              <a:rPr lang="en-IN" spc="-55" dirty="0"/>
              <a:t> or </a:t>
            </a:r>
            <a:r>
              <a:rPr lang="en-IN" u="sng" spc="-55" dirty="0"/>
              <a:t>https://6f3139f20cb107cdd7.gradio.live/</a:t>
            </a:r>
            <a:endParaRPr u="sng" spc="-55" dirty="0"/>
          </a:p>
          <a:p>
            <a:pPr marL="12700" marR="5080">
              <a:lnSpc>
                <a:spcPts val="3300"/>
              </a:lnSpc>
              <a:spcBef>
                <a:spcPts val="3360"/>
              </a:spcBef>
            </a:pPr>
            <a:r>
              <a:rPr dirty="0"/>
              <a:t>Taken</a:t>
            </a:r>
            <a:r>
              <a:rPr spc="-85" dirty="0"/>
              <a:t> </a:t>
            </a:r>
            <a:r>
              <a:rPr spc="70" dirty="0"/>
              <a:t>inputs</a:t>
            </a:r>
            <a:r>
              <a:rPr spc="-80" dirty="0"/>
              <a:t> </a:t>
            </a:r>
            <a:r>
              <a:rPr spc="160" dirty="0"/>
              <a:t>as</a:t>
            </a:r>
            <a:r>
              <a:rPr spc="-80" dirty="0"/>
              <a:t> </a:t>
            </a:r>
            <a:r>
              <a:rPr dirty="0"/>
              <a:t>start</a:t>
            </a:r>
            <a:r>
              <a:rPr spc="-80" dirty="0"/>
              <a:t> </a:t>
            </a:r>
            <a:r>
              <a:rPr spc="-45" dirty="0"/>
              <a:t>date,</a:t>
            </a:r>
            <a:r>
              <a:rPr spc="-80" dirty="0"/>
              <a:t> </a:t>
            </a:r>
            <a:r>
              <a:rPr spc="110" dirty="0"/>
              <a:t>end</a:t>
            </a:r>
            <a:r>
              <a:rPr spc="-85" dirty="0"/>
              <a:t> </a:t>
            </a:r>
            <a:r>
              <a:rPr spc="-45" dirty="0"/>
              <a:t>date,</a:t>
            </a:r>
            <a:r>
              <a:rPr spc="-80" dirty="0"/>
              <a:t> </a:t>
            </a:r>
            <a:r>
              <a:rPr spc="-100" dirty="0"/>
              <a:t>item,</a:t>
            </a:r>
            <a:r>
              <a:rPr spc="-80" dirty="0"/>
              <a:t> </a:t>
            </a:r>
            <a:r>
              <a:rPr spc="75" dirty="0"/>
              <a:t>store</a:t>
            </a:r>
            <a:r>
              <a:rPr spc="-80" dirty="0"/>
              <a:t> </a:t>
            </a:r>
            <a:r>
              <a:rPr dirty="0"/>
              <a:t>from</a:t>
            </a:r>
            <a:r>
              <a:rPr spc="-80" dirty="0"/>
              <a:t> </a:t>
            </a:r>
            <a:r>
              <a:rPr spc="110" dirty="0"/>
              <a:t>users </a:t>
            </a:r>
            <a:r>
              <a:rPr spc="60" dirty="0"/>
              <a:t>to</a:t>
            </a:r>
            <a:r>
              <a:rPr spc="-80" dirty="0"/>
              <a:t> </a:t>
            </a:r>
            <a:r>
              <a:rPr spc="60" dirty="0"/>
              <a:t>predict</a:t>
            </a:r>
            <a:r>
              <a:rPr spc="-7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sales.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1438" y="5822289"/>
            <a:ext cx="2619374" cy="28289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8000" y="1922088"/>
            <a:ext cx="80721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135" baseline="1587" dirty="0"/>
              <a:t>06.</a:t>
            </a:r>
            <a:r>
              <a:rPr sz="10500" spc="-2129" baseline="1587" dirty="0"/>
              <a:t> </a:t>
            </a:r>
            <a:r>
              <a:rPr sz="7500" spc="135" dirty="0"/>
              <a:t>DEPLOYMENT:</a:t>
            </a:r>
            <a:endParaRPr sz="7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0" y="1028699"/>
            <a:ext cx="15847694" cy="340360"/>
          </a:xfrm>
          <a:custGeom>
            <a:avLst/>
            <a:gdLst/>
            <a:ahLst/>
            <a:cxnLst/>
            <a:rect l="l" t="t" r="r" b="b"/>
            <a:pathLst>
              <a:path w="15847694" h="340359">
                <a:moveTo>
                  <a:pt x="0" y="0"/>
                </a:moveTo>
                <a:lnTo>
                  <a:pt x="15468600" y="0"/>
                </a:lnTo>
                <a:lnTo>
                  <a:pt x="15516389" y="2968"/>
                </a:lnTo>
                <a:lnTo>
                  <a:pt x="15562408" y="11636"/>
                </a:lnTo>
                <a:lnTo>
                  <a:pt x="15606298" y="25645"/>
                </a:lnTo>
                <a:lnTo>
                  <a:pt x="15647704" y="44640"/>
                </a:lnTo>
                <a:lnTo>
                  <a:pt x="15686268" y="68262"/>
                </a:lnTo>
                <a:lnTo>
                  <a:pt x="15721632" y="96155"/>
                </a:lnTo>
                <a:lnTo>
                  <a:pt x="15753440" y="127962"/>
                </a:lnTo>
                <a:lnTo>
                  <a:pt x="15781334" y="163326"/>
                </a:lnTo>
                <a:lnTo>
                  <a:pt x="15804957" y="201889"/>
                </a:lnTo>
                <a:lnTo>
                  <a:pt x="15823953" y="243296"/>
                </a:lnTo>
                <a:lnTo>
                  <a:pt x="15837963" y="287187"/>
                </a:lnTo>
                <a:lnTo>
                  <a:pt x="15846631" y="333208"/>
                </a:lnTo>
                <a:lnTo>
                  <a:pt x="15847073" y="340324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96449" y="8906733"/>
            <a:ext cx="361315" cy="350520"/>
          </a:xfrm>
          <a:custGeom>
            <a:avLst/>
            <a:gdLst/>
            <a:ahLst/>
            <a:cxnLst/>
            <a:rect l="l" t="t" r="r" b="b"/>
            <a:pathLst>
              <a:path w="361315" h="350520">
                <a:moveTo>
                  <a:pt x="361023" y="0"/>
                </a:moveTo>
                <a:lnTo>
                  <a:pt x="351215" y="64377"/>
                </a:lnTo>
                <a:lnTo>
                  <a:pt x="337204" y="108268"/>
                </a:lnTo>
                <a:lnTo>
                  <a:pt x="318209" y="149674"/>
                </a:lnTo>
                <a:lnTo>
                  <a:pt x="294585" y="188238"/>
                </a:lnTo>
                <a:lnTo>
                  <a:pt x="266691" y="223602"/>
                </a:lnTo>
                <a:lnTo>
                  <a:pt x="234883" y="255409"/>
                </a:lnTo>
                <a:lnTo>
                  <a:pt x="199519" y="283302"/>
                </a:lnTo>
                <a:lnTo>
                  <a:pt x="160956" y="306925"/>
                </a:lnTo>
                <a:lnTo>
                  <a:pt x="119550" y="325920"/>
                </a:lnTo>
                <a:lnTo>
                  <a:pt x="75659" y="339930"/>
                </a:lnTo>
                <a:lnTo>
                  <a:pt x="29641" y="348597"/>
                </a:lnTo>
                <a:lnTo>
                  <a:pt x="0" y="350439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1266188"/>
            <a:ext cx="341630" cy="7990205"/>
          </a:xfrm>
          <a:custGeom>
            <a:avLst/>
            <a:gdLst/>
            <a:ahLst/>
            <a:cxnLst/>
            <a:rect l="l" t="t" r="r" b="b"/>
            <a:pathLst>
              <a:path w="341630" h="7990205">
                <a:moveTo>
                  <a:pt x="341598" y="7989663"/>
                </a:moveTo>
                <a:lnTo>
                  <a:pt x="287187" y="7980474"/>
                </a:lnTo>
                <a:lnTo>
                  <a:pt x="243296" y="7966464"/>
                </a:lnTo>
                <a:lnTo>
                  <a:pt x="201889" y="7947470"/>
                </a:lnTo>
                <a:lnTo>
                  <a:pt x="163326" y="7923847"/>
                </a:lnTo>
                <a:lnTo>
                  <a:pt x="127962" y="7895953"/>
                </a:lnTo>
                <a:lnTo>
                  <a:pt x="96155" y="7864146"/>
                </a:lnTo>
                <a:lnTo>
                  <a:pt x="68262" y="7828782"/>
                </a:lnTo>
                <a:lnTo>
                  <a:pt x="44640" y="7790219"/>
                </a:lnTo>
                <a:lnTo>
                  <a:pt x="25645" y="7748813"/>
                </a:lnTo>
                <a:lnTo>
                  <a:pt x="11636" y="7704921"/>
                </a:lnTo>
                <a:lnTo>
                  <a:pt x="2968" y="7658901"/>
                </a:lnTo>
                <a:lnTo>
                  <a:pt x="0" y="7611110"/>
                </a:lnTo>
                <a:lnTo>
                  <a:pt x="0" y="143510"/>
                </a:lnTo>
                <a:lnTo>
                  <a:pt x="2968" y="95718"/>
                </a:lnTo>
                <a:lnTo>
                  <a:pt x="8938" y="64018"/>
                </a:lnTo>
                <a:lnTo>
                  <a:pt x="11636" y="49698"/>
                </a:lnTo>
                <a:lnTo>
                  <a:pt x="17616" y="30963"/>
                </a:lnTo>
              </a:path>
              <a:path w="341630" h="7990205">
                <a:moveTo>
                  <a:pt x="25645" y="5806"/>
                </a:moveTo>
                <a:lnTo>
                  <a:pt x="28309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1908" y="1028699"/>
            <a:ext cx="48260" cy="3175"/>
          </a:xfrm>
          <a:custGeom>
            <a:avLst/>
            <a:gdLst/>
            <a:ahLst/>
            <a:cxnLst/>
            <a:rect l="l" t="t" r="r" b="b"/>
            <a:pathLst>
              <a:path w="48259" h="3175">
                <a:moveTo>
                  <a:pt x="0" y="2968"/>
                </a:moveTo>
                <a:lnTo>
                  <a:pt x="47791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08254" y="4546520"/>
            <a:ext cx="266001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480" dirty="0">
                <a:solidFill>
                  <a:srgbClr val="8BA8AC"/>
                </a:solidFill>
              </a:rPr>
              <a:t>DEMO</a:t>
            </a:r>
            <a:endParaRPr sz="7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339886"/>
            <a:ext cx="16230597" cy="9947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0162" y="3845526"/>
            <a:ext cx="906462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spc="320" dirty="0"/>
              <a:t>THANK</a:t>
            </a:r>
            <a:r>
              <a:rPr sz="12500" spc="-775" dirty="0"/>
              <a:t> </a:t>
            </a:r>
            <a:r>
              <a:rPr sz="12500" spc="345" dirty="0"/>
              <a:t>YOU</a:t>
            </a:r>
            <a:endParaRPr sz="1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978" y="9167382"/>
            <a:ext cx="4092815" cy="946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815"/>
            <a:ext cx="4102593" cy="312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5681" y="962055"/>
            <a:ext cx="106565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45" dirty="0">
                <a:latin typeface="Arial"/>
                <a:cs typeface="Arial"/>
              </a:rPr>
              <a:t>TEAM</a:t>
            </a:r>
            <a:r>
              <a:rPr sz="7000" spc="-310" dirty="0">
                <a:latin typeface="Arial"/>
                <a:cs typeface="Arial"/>
              </a:rPr>
              <a:t> </a:t>
            </a:r>
            <a:r>
              <a:rPr sz="7000" spc="-155" dirty="0">
                <a:latin typeface="Arial"/>
                <a:cs typeface="Arial"/>
              </a:rPr>
              <a:t>WORKING</a:t>
            </a:r>
            <a:r>
              <a:rPr sz="7000" spc="-310" dirty="0">
                <a:latin typeface="Arial"/>
                <a:cs typeface="Arial"/>
              </a:rPr>
              <a:t> </a:t>
            </a:r>
            <a:r>
              <a:rPr sz="7000" dirty="0">
                <a:latin typeface="Arial"/>
                <a:cs typeface="Arial"/>
              </a:rPr>
              <a:t>ON</a:t>
            </a:r>
            <a:r>
              <a:rPr sz="7000" spc="-310" dirty="0">
                <a:latin typeface="Arial"/>
                <a:cs typeface="Arial"/>
              </a:rPr>
              <a:t> </a:t>
            </a:r>
            <a:r>
              <a:rPr sz="7000" spc="-105" dirty="0">
                <a:latin typeface="Arial"/>
                <a:cs typeface="Arial"/>
              </a:rPr>
              <a:t>THIS</a:t>
            </a:r>
            <a:endParaRPr sz="7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6119" y="4322344"/>
            <a:ext cx="3796029" cy="11036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847090" marR="5080" indent="-835025">
              <a:lnSpc>
                <a:spcPts val="4050"/>
              </a:lnSpc>
              <a:spcBef>
                <a:spcPts val="560"/>
              </a:spcBef>
            </a:pPr>
            <a:r>
              <a:rPr sz="3700" spc="60" dirty="0">
                <a:solidFill>
                  <a:srgbClr val="FFFFFF"/>
                </a:solidFill>
                <a:latin typeface="Trebuchet MS"/>
                <a:cs typeface="Trebuchet MS"/>
              </a:rPr>
              <a:t>Venkata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Thejaswi </a:t>
            </a:r>
            <a:r>
              <a:rPr sz="3700" spc="40" dirty="0">
                <a:solidFill>
                  <a:srgbClr val="FFFFFF"/>
                </a:solidFill>
                <a:latin typeface="Trebuchet MS"/>
                <a:cs typeface="Trebuchet MS"/>
              </a:rPr>
              <a:t>Mullapudi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9136" y="7252356"/>
            <a:ext cx="2689860" cy="11036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01955" marR="5080" indent="-389890">
              <a:lnSpc>
                <a:spcPts val="4050"/>
              </a:lnSpc>
              <a:spcBef>
                <a:spcPts val="560"/>
              </a:spcBef>
            </a:pPr>
            <a:r>
              <a:rPr sz="3700" spc="95" dirty="0">
                <a:solidFill>
                  <a:srgbClr val="FFFFFF"/>
                </a:solidFill>
                <a:latin typeface="Trebuchet MS"/>
                <a:cs typeface="Trebuchet MS"/>
              </a:rPr>
              <a:t>Vikas</a:t>
            </a:r>
            <a:r>
              <a:rPr sz="3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Kumar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Vejendla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762" y="7252356"/>
            <a:ext cx="4728845" cy="11036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95145" marR="5080" indent="-1783080">
              <a:lnSpc>
                <a:spcPts val="4050"/>
              </a:lnSpc>
              <a:spcBef>
                <a:spcPts val="560"/>
              </a:spcBef>
            </a:pPr>
            <a:r>
              <a:rPr sz="3700" spc="50" dirty="0">
                <a:solidFill>
                  <a:srgbClr val="FFFFFF"/>
                </a:solidFill>
                <a:latin typeface="Trebuchet MS"/>
                <a:cs typeface="Trebuchet MS"/>
              </a:rPr>
              <a:t>Nandith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Trebuchet MS"/>
                <a:cs typeface="Trebuchet MS"/>
              </a:rPr>
              <a:t>Malyadheesh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Kurra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1527" y="7252356"/>
            <a:ext cx="4552315" cy="11036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07490" marR="5080" indent="-1495425">
              <a:lnSpc>
                <a:spcPts val="4050"/>
              </a:lnSpc>
              <a:spcBef>
                <a:spcPts val="560"/>
              </a:spcBef>
            </a:pPr>
            <a:r>
              <a:rPr sz="3700" spc="100" dirty="0">
                <a:solidFill>
                  <a:srgbClr val="FFFFFF"/>
                </a:solidFill>
                <a:latin typeface="Trebuchet MS"/>
                <a:cs typeface="Trebuchet MS"/>
              </a:rPr>
              <a:t>Susendranath</a:t>
            </a:r>
            <a:r>
              <a:rPr sz="3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FFFFFF"/>
                </a:solidFill>
                <a:latin typeface="Trebuchet MS"/>
                <a:cs typeface="Trebuchet MS"/>
              </a:rPr>
              <a:t>Reddy </a:t>
            </a:r>
            <a:r>
              <a:rPr sz="3700" spc="130" dirty="0">
                <a:solidFill>
                  <a:srgbClr val="FFFFFF"/>
                </a:solidFill>
                <a:latin typeface="Trebuchet MS"/>
                <a:cs typeface="Trebuchet MS"/>
              </a:rPr>
              <a:t>Musani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028699"/>
            <a:ext cx="16230597" cy="92539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8000" y="4079072"/>
            <a:ext cx="12489815" cy="2159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patterns,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anomalies,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industry.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derive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actionable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decision-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values,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ultimately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strategies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data-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driven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findings.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000" y="2603067"/>
            <a:ext cx="999363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65" dirty="0">
                <a:latin typeface="Arial"/>
                <a:cs typeface="Arial"/>
              </a:rPr>
              <a:t>PROBLEM</a:t>
            </a:r>
            <a:r>
              <a:rPr sz="7000" spc="-240" dirty="0">
                <a:latin typeface="Arial"/>
                <a:cs typeface="Arial"/>
              </a:rPr>
              <a:t> </a:t>
            </a:r>
            <a:r>
              <a:rPr sz="7000" spc="-254" dirty="0">
                <a:latin typeface="Arial"/>
                <a:cs typeface="Arial"/>
              </a:rPr>
              <a:t>STATEMENT</a:t>
            </a:r>
            <a:r>
              <a:rPr sz="7000" spc="-240" dirty="0">
                <a:latin typeface="Arial"/>
                <a:cs typeface="Arial"/>
              </a:rPr>
              <a:t> </a:t>
            </a:r>
            <a:r>
              <a:rPr sz="7000" spc="-705" dirty="0">
                <a:latin typeface="Arial"/>
                <a:cs typeface="Arial"/>
              </a:rPr>
              <a:t>: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5" y="815"/>
            <a:ext cx="4102593" cy="3124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2221" y="9167382"/>
            <a:ext cx="4092815" cy="946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44645" y="6997715"/>
            <a:ext cx="6127750" cy="22161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indent="1659255">
              <a:lnSpc>
                <a:spcPts val="8250"/>
              </a:lnSpc>
              <a:spcBef>
                <a:spcPts val="950"/>
              </a:spcBef>
            </a:pPr>
            <a:r>
              <a:rPr sz="7500" b="1" spc="-400" dirty="0">
                <a:solidFill>
                  <a:srgbClr val="8BA8AC"/>
                </a:solidFill>
                <a:latin typeface="Arial"/>
                <a:cs typeface="Arial"/>
              </a:rPr>
              <a:t>PROBLEM </a:t>
            </a:r>
            <a:r>
              <a:rPr sz="7500" b="1" spc="-300" dirty="0">
                <a:solidFill>
                  <a:srgbClr val="8BA8AC"/>
                </a:solidFill>
                <a:latin typeface="Arial"/>
                <a:cs typeface="Arial"/>
              </a:rPr>
              <a:t>BREAKDOWN</a:t>
            </a:r>
            <a:endParaRPr sz="7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4857" y="2210055"/>
            <a:ext cx="117665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10" dirty="0">
                <a:solidFill>
                  <a:srgbClr val="8BA8AC"/>
                </a:solidFill>
                <a:latin typeface="Arial"/>
                <a:cs typeface="Arial"/>
              </a:rPr>
              <a:t>01.</a:t>
            </a:r>
            <a:endParaRPr sz="7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857" y="3623175"/>
            <a:ext cx="1438910" cy="3328035"/>
          </a:xfrm>
          <a:prstGeom prst="rect">
            <a:avLst/>
          </a:prstGeom>
        </p:spPr>
        <p:txBody>
          <a:bodyPr vert="horz" wrap="square" lIns="0" tIns="596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0"/>
              </a:spcBef>
            </a:pPr>
            <a:r>
              <a:rPr sz="7000" b="1" spc="254" dirty="0">
                <a:solidFill>
                  <a:srgbClr val="8BA8AC"/>
                </a:solidFill>
                <a:latin typeface="Arial"/>
                <a:cs typeface="Arial"/>
              </a:rPr>
              <a:t>02.</a:t>
            </a:r>
            <a:endParaRPr sz="70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4600"/>
              </a:spcBef>
            </a:pPr>
            <a:r>
              <a:rPr sz="7000" b="1" spc="320" dirty="0">
                <a:solidFill>
                  <a:srgbClr val="8BA8AC"/>
                </a:solidFill>
                <a:latin typeface="Arial"/>
                <a:cs typeface="Arial"/>
              </a:rPr>
              <a:t>03.</a:t>
            </a:r>
            <a:endParaRPr sz="7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257" y="2259300"/>
            <a:ext cx="6747509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0" dirty="0">
                <a:solidFill>
                  <a:srgbClr val="737373"/>
                </a:solidFill>
                <a:latin typeface="Arial"/>
                <a:cs typeface="Arial"/>
              </a:rPr>
              <a:t>ANOMALY</a:t>
            </a:r>
            <a:r>
              <a:rPr sz="3500" b="1" spc="-18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500" b="1" spc="-10" dirty="0">
                <a:solidFill>
                  <a:srgbClr val="737373"/>
                </a:solidFill>
                <a:latin typeface="Arial"/>
                <a:cs typeface="Arial"/>
              </a:rPr>
              <a:t>DETECTION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  <a:spcBef>
                <a:spcPts val="434"/>
              </a:spcBef>
            </a:pPr>
            <a:r>
              <a:rPr sz="3000" i="1" spc="95" dirty="0">
                <a:solidFill>
                  <a:srgbClr val="737373"/>
                </a:solidFill>
                <a:latin typeface="Arial"/>
                <a:cs typeface="Arial"/>
              </a:rPr>
              <a:t>Identify</a:t>
            </a:r>
            <a:r>
              <a:rPr sz="3000" i="1" spc="6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unusual</a:t>
            </a:r>
            <a:r>
              <a:rPr sz="3000" i="1" spc="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110" dirty="0">
                <a:solidFill>
                  <a:srgbClr val="737373"/>
                </a:solidFill>
                <a:latin typeface="Arial"/>
                <a:cs typeface="Arial"/>
              </a:rPr>
              <a:t>patterns</a:t>
            </a:r>
            <a:r>
              <a:rPr sz="3000" i="1" spc="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105" dirty="0">
                <a:solidFill>
                  <a:srgbClr val="737373"/>
                </a:solidFill>
                <a:latin typeface="Arial"/>
                <a:cs typeface="Arial"/>
              </a:rPr>
              <a:t>or</a:t>
            </a:r>
            <a:r>
              <a:rPr sz="3000" i="1" spc="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80" dirty="0">
                <a:solidFill>
                  <a:srgbClr val="737373"/>
                </a:solidFill>
                <a:latin typeface="Arial"/>
                <a:cs typeface="Arial"/>
              </a:rPr>
              <a:t>outliers</a:t>
            </a:r>
            <a:r>
              <a:rPr sz="3000" i="1" spc="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25" dirty="0">
                <a:solidFill>
                  <a:srgbClr val="737373"/>
                </a:solidFill>
                <a:latin typeface="Arial"/>
                <a:cs typeface="Arial"/>
              </a:rPr>
              <a:t>in </a:t>
            </a:r>
            <a:r>
              <a:rPr sz="3000" i="1" spc="125" dirty="0">
                <a:solidFill>
                  <a:srgbClr val="737373"/>
                </a:solidFill>
                <a:latin typeface="Arial"/>
                <a:cs typeface="Arial"/>
              </a:rPr>
              <a:t>time</a:t>
            </a:r>
            <a:r>
              <a:rPr sz="3000" i="1" spc="1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series</a:t>
            </a:r>
            <a:r>
              <a:rPr sz="3000" i="1" spc="17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-20" dirty="0">
                <a:solidFill>
                  <a:srgbClr val="737373"/>
                </a:solidFill>
                <a:latin typeface="Arial"/>
                <a:cs typeface="Arial"/>
              </a:rPr>
              <a:t>data.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257" y="4256561"/>
            <a:ext cx="5480685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80" dirty="0">
                <a:solidFill>
                  <a:srgbClr val="737373"/>
                </a:solidFill>
                <a:latin typeface="Arial"/>
                <a:cs typeface="Arial"/>
              </a:rPr>
              <a:t>TREND</a:t>
            </a:r>
            <a:r>
              <a:rPr sz="3500" b="1" spc="-11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500" b="1" spc="-10" dirty="0">
                <a:solidFill>
                  <a:srgbClr val="737373"/>
                </a:solidFill>
                <a:latin typeface="Arial"/>
                <a:cs typeface="Arial"/>
              </a:rPr>
              <a:t>ANALYSIS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3000" i="1" spc="60" dirty="0">
                <a:solidFill>
                  <a:srgbClr val="737373"/>
                </a:solidFill>
                <a:latin typeface="Arial"/>
                <a:cs typeface="Arial"/>
              </a:rPr>
              <a:t>Inaccurate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70" dirty="0">
                <a:solidFill>
                  <a:srgbClr val="737373"/>
                </a:solidFill>
                <a:latin typeface="Arial"/>
                <a:cs typeface="Arial"/>
              </a:rPr>
              <a:t>results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50" dirty="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sz="3000" i="1" spc="8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long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50" dirty="0">
                <a:solidFill>
                  <a:srgbClr val="737373"/>
                </a:solidFill>
                <a:latin typeface="Arial"/>
                <a:cs typeface="Arial"/>
              </a:rPr>
              <a:t>term.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2180" y="5907571"/>
            <a:ext cx="6580505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5" dirty="0">
                <a:solidFill>
                  <a:srgbClr val="737373"/>
                </a:solidFill>
                <a:latin typeface="Arial"/>
                <a:cs typeface="Arial"/>
              </a:rPr>
              <a:t>SMOOTHING</a:t>
            </a:r>
            <a:r>
              <a:rPr sz="3500" b="1" spc="-18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500" b="1" spc="-40" dirty="0">
                <a:solidFill>
                  <a:srgbClr val="737373"/>
                </a:solidFill>
                <a:latin typeface="Arial"/>
                <a:cs typeface="Arial"/>
              </a:rPr>
              <a:t>AND</a:t>
            </a:r>
            <a:r>
              <a:rPr sz="3500" b="1" spc="-18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500" b="1" spc="-30" dirty="0">
                <a:solidFill>
                  <a:srgbClr val="737373"/>
                </a:solidFill>
                <a:latin typeface="Arial"/>
                <a:cs typeface="Arial"/>
              </a:rPr>
              <a:t>FILTERING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  <a:spcBef>
                <a:spcPts val="434"/>
              </a:spcBef>
            </a:pP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Reduce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55" dirty="0">
                <a:solidFill>
                  <a:srgbClr val="737373"/>
                </a:solidFill>
                <a:latin typeface="Arial"/>
                <a:cs typeface="Arial"/>
              </a:rPr>
              <a:t>noise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50" dirty="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125" dirty="0">
                <a:solidFill>
                  <a:srgbClr val="737373"/>
                </a:solidFill>
                <a:latin typeface="Arial"/>
                <a:cs typeface="Arial"/>
              </a:rPr>
              <a:t>time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series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85" dirty="0">
                <a:solidFill>
                  <a:srgbClr val="737373"/>
                </a:solidFill>
                <a:latin typeface="Arial"/>
                <a:cs typeface="Arial"/>
              </a:rPr>
              <a:t>data</a:t>
            </a:r>
            <a:r>
              <a:rPr sz="3000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165" dirty="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sz="3000" i="1" dirty="0">
                <a:solidFill>
                  <a:srgbClr val="737373"/>
                </a:solidFill>
                <a:latin typeface="Arial"/>
                <a:cs typeface="Arial"/>
              </a:rPr>
              <a:t>reveal</a:t>
            </a:r>
            <a:r>
              <a:rPr sz="3000" i="1" spc="1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65" dirty="0">
                <a:solidFill>
                  <a:srgbClr val="737373"/>
                </a:solidFill>
                <a:latin typeface="Arial"/>
                <a:cs typeface="Arial"/>
              </a:rPr>
              <a:t>underlying</a:t>
            </a:r>
            <a:r>
              <a:rPr sz="3000" i="1" spc="1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000" i="1" spc="60" dirty="0">
                <a:solidFill>
                  <a:srgbClr val="737373"/>
                </a:solidFill>
                <a:latin typeface="Arial"/>
                <a:cs typeface="Arial"/>
              </a:rPr>
              <a:t>patterns.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0796" y="4575687"/>
            <a:ext cx="2409824" cy="2790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7365" cy="10287000"/>
            <a:chOff x="0" y="0"/>
            <a:chExt cx="1828736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0"/>
              <a:ext cx="17258080" cy="9258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258299"/>
              <a:ext cx="4742017" cy="10286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7954" y="3693273"/>
              <a:ext cx="9416415" cy="1220470"/>
            </a:xfrm>
            <a:custGeom>
              <a:avLst/>
              <a:gdLst/>
              <a:ahLst/>
              <a:cxnLst/>
              <a:rect l="l" t="t" r="r" b="b"/>
              <a:pathLst>
                <a:path w="9416415" h="1220470">
                  <a:moveTo>
                    <a:pt x="4046702" y="485775"/>
                  </a:moveTo>
                  <a:lnTo>
                    <a:pt x="4044327" y="437769"/>
                  </a:lnTo>
                  <a:lnTo>
                    <a:pt x="4037279" y="390563"/>
                  </a:lnTo>
                  <a:lnTo>
                    <a:pt x="4025709" y="344500"/>
                  </a:lnTo>
                  <a:lnTo>
                    <a:pt x="4009733" y="299872"/>
                  </a:lnTo>
                  <a:lnTo>
                    <a:pt x="3989476" y="257022"/>
                  </a:lnTo>
                  <a:lnTo>
                    <a:pt x="3965092" y="216268"/>
                  </a:lnTo>
                  <a:lnTo>
                    <a:pt x="3936695" y="177901"/>
                  </a:lnTo>
                  <a:lnTo>
                    <a:pt x="3904424" y="142278"/>
                  </a:lnTo>
                  <a:lnTo>
                    <a:pt x="3868801" y="110007"/>
                  </a:lnTo>
                  <a:lnTo>
                    <a:pt x="3830447" y="81610"/>
                  </a:lnTo>
                  <a:lnTo>
                    <a:pt x="3789692" y="57213"/>
                  </a:lnTo>
                  <a:lnTo>
                    <a:pt x="3746843" y="36969"/>
                  </a:lnTo>
                  <a:lnTo>
                    <a:pt x="3702227" y="20993"/>
                  </a:lnTo>
                  <a:lnTo>
                    <a:pt x="3656165" y="9410"/>
                  </a:lnTo>
                  <a:lnTo>
                    <a:pt x="3608959" y="2374"/>
                  </a:lnTo>
                  <a:lnTo>
                    <a:pt x="3560940" y="0"/>
                  </a:lnTo>
                  <a:lnTo>
                    <a:pt x="485749" y="0"/>
                  </a:lnTo>
                  <a:lnTo>
                    <a:pt x="437743" y="2374"/>
                  </a:lnTo>
                  <a:lnTo>
                    <a:pt x="390550" y="9410"/>
                  </a:lnTo>
                  <a:lnTo>
                    <a:pt x="344474" y="20993"/>
                  </a:lnTo>
                  <a:lnTo>
                    <a:pt x="299859" y="36969"/>
                  </a:lnTo>
                  <a:lnTo>
                    <a:pt x="257022" y="57213"/>
                  </a:lnTo>
                  <a:lnTo>
                    <a:pt x="216268" y="81610"/>
                  </a:lnTo>
                  <a:lnTo>
                    <a:pt x="177914" y="110007"/>
                  </a:lnTo>
                  <a:lnTo>
                    <a:pt x="142278" y="142278"/>
                  </a:lnTo>
                  <a:lnTo>
                    <a:pt x="110007" y="177901"/>
                  </a:lnTo>
                  <a:lnTo>
                    <a:pt x="81610" y="216268"/>
                  </a:lnTo>
                  <a:lnTo>
                    <a:pt x="57226" y="257022"/>
                  </a:lnTo>
                  <a:lnTo>
                    <a:pt x="36969" y="299872"/>
                  </a:lnTo>
                  <a:lnTo>
                    <a:pt x="20993" y="344500"/>
                  </a:lnTo>
                  <a:lnTo>
                    <a:pt x="9410" y="390563"/>
                  </a:lnTo>
                  <a:lnTo>
                    <a:pt x="2374" y="437769"/>
                  </a:lnTo>
                  <a:lnTo>
                    <a:pt x="0" y="485775"/>
                  </a:lnTo>
                  <a:lnTo>
                    <a:pt x="0" y="734504"/>
                  </a:lnTo>
                  <a:lnTo>
                    <a:pt x="2374" y="782510"/>
                  </a:lnTo>
                  <a:lnTo>
                    <a:pt x="9410" y="829716"/>
                  </a:lnTo>
                  <a:lnTo>
                    <a:pt x="20993" y="875792"/>
                  </a:lnTo>
                  <a:lnTo>
                    <a:pt x="36969" y="920407"/>
                  </a:lnTo>
                  <a:lnTo>
                    <a:pt x="57226" y="963256"/>
                  </a:lnTo>
                  <a:lnTo>
                    <a:pt x="81610" y="1004023"/>
                  </a:lnTo>
                  <a:lnTo>
                    <a:pt x="110007" y="1042377"/>
                  </a:lnTo>
                  <a:lnTo>
                    <a:pt x="142278" y="1078014"/>
                  </a:lnTo>
                  <a:lnTo>
                    <a:pt x="177914" y="1110284"/>
                  </a:lnTo>
                  <a:lnTo>
                    <a:pt x="216268" y="1138682"/>
                  </a:lnTo>
                  <a:lnTo>
                    <a:pt x="257022" y="1163066"/>
                  </a:lnTo>
                  <a:lnTo>
                    <a:pt x="299859" y="1183309"/>
                  </a:lnTo>
                  <a:lnTo>
                    <a:pt x="344474" y="1199299"/>
                  </a:lnTo>
                  <a:lnTo>
                    <a:pt x="390550" y="1210868"/>
                  </a:lnTo>
                  <a:lnTo>
                    <a:pt x="437743" y="1217917"/>
                  </a:lnTo>
                  <a:lnTo>
                    <a:pt x="485635" y="1220279"/>
                  </a:lnTo>
                  <a:lnTo>
                    <a:pt x="3561067" y="1220279"/>
                  </a:lnTo>
                  <a:lnTo>
                    <a:pt x="3608959" y="1217917"/>
                  </a:lnTo>
                  <a:lnTo>
                    <a:pt x="3656165" y="1210868"/>
                  </a:lnTo>
                  <a:lnTo>
                    <a:pt x="3702227" y="1199299"/>
                  </a:lnTo>
                  <a:lnTo>
                    <a:pt x="3746843" y="1183309"/>
                  </a:lnTo>
                  <a:lnTo>
                    <a:pt x="3789692" y="1163066"/>
                  </a:lnTo>
                  <a:lnTo>
                    <a:pt x="3830447" y="1138682"/>
                  </a:lnTo>
                  <a:lnTo>
                    <a:pt x="3868801" y="1110284"/>
                  </a:lnTo>
                  <a:lnTo>
                    <a:pt x="3904424" y="1078014"/>
                  </a:lnTo>
                  <a:lnTo>
                    <a:pt x="3936695" y="1042377"/>
                  </a:lnTo>
                  <a:lnTo>
                    <a:pt x="3965092" y="1004023"/>
                  </a:lnTo>
                  <a:lnTo>
                    <a:pt x="3989476" y="963256"/>
                  </a:lnTo>
                  <a:lnTo>
                    <a:pt x="4009733" y="920407"/>
                  </a:lnTo>
                  <a:lnTo>
                    <a:pt x="4025709" y="875792"/>
                  </a:lnTo>
                  <a:lnTo>
                    <a:pt x="4037279" y="829716"/>
                  </a:lnTo>
                  <a:lnTo>
                    <a:pt x="4044327" y="782510"/>
                  </a:lnTo>
                  <a:lnTo>
                    <a:pt x="4046702" y="734504"/>
                  </a:lnTo>
                  <a:lnTo>
                    <a:pt x="4046702" y="485775"/>
                  </a:lnTo>
                  <a:close/>
                </a:path>
                <a:path w="9416415" h="1220470">
                  <a:moveTo>
                    <a:pt x="9415882" y="485775"/>
                  </a:moveTo>
                  <a:lnTo>
                    <a:pt x="9413494" y="437769"/>
                  </a:lnTo>
                  <a:lnTo>
                    <a:pt x="9406458" y="390563"/>
                  </a:lnTo>
                  <a:lnTo>
                    <a:pt x="9394876" y="344500"/>
                  </a:lnTo>
                  <a:lnTo>
                    <a:pt x="9378899" y="299872"/>
                  </a:lnTo>
                  <a:lnTo>
                    <a:pt x="9358655" y="257022"/>
                  </a:lnTo>
                  <a:lnTo>
                    <a:pt x="9334259" y="216268"/>
                  </a:lnTo>
                  <a:lnTo>
                    <a:pt x="9305861" y="177901"/>
                  </a:lnTo>
                  <a:lnTo>
                    <a:pt x="9273591" y="142278"/>
                  </a:lnTo>
                  <a:lnTo>
                    <a:pt x="9237967" y="110007"/>
                  </a:lnTo>
                  <a:lnTo>
                    <a:pt x="9199613" y="81610"/>
                  </a:lnTo>
                  <a:lnTo>
                    <a:pt x="9158846" y="57213"/>
                  </a:lnTo>
                  <a:lnTo>
                    <a:pt x="9116009" y="36969"/>
                  </a:lnTo>
                  <a:lnTo>
                    <a:pt x="9071394" y="20993"/>
                  </a:lnTo>
                  <a:lnTo>
                    <a:pt x="9025331" y="9410"/>
                  </a:lnTo>
                  <a:lnTo>
                    <a:pt x="8978125" y="2374"/>
                  </a:lnTo>
                  <a:lnTo>
                    <a:pt x="8930119" y="0"/>
                  </a:lnTo>
                  <a:lnTo>
                    <a:pt x="5854928" y="0"/>
                  </a:lnTo>
                  <a:lnTo>
                    <a:pt x="5806910" y="2374"/>
                  </a:lnTo>
                  <a:lnTo>
                    <a:pt x="5759716" y="9410"/>
                  </a:lnTo>
                  <a:lnTo>
                    <a:pt x="5713654" y="20993"/>
                  </a:lnTo>
                  <a:lnTo>
                    <a:pt x="5669038" y="36969"/>
                  </a:lnTo>
                  <a:lnTo>
                    <a:pt x="5626189" y="57213"/>
                  </a:lnTo>
                  <a:lnTo>
                    <a:pt x="5585434" y="81610"/>
                  </a:lnTo>
                  <a:lnTo>
                    <a:pt x="5547080" y="110007"/>
                  </a:lnTo>
                  <a:lnTo>
                    <a:pt x="5511444" y="142278"/>
                  </a:lnTo>
                  <a:lnTo>
                    <a:pt x="5479173" y="177901"/>
                  </a:lnTo>
                  <a:lnTo>
                    <a:pt x="5450789" y="216268"/>
                  </a:lnTo>
                  <a:lnTo>
                    <a:pt x="5426392" y="257022"/>
                  </a:lnTo>
                  <a:lnTo>
                    <a:pt x="5406148" y="299872"/>
                  </a:lnTo>
                  <a:lnTo>
                    <a:pt x="5390172" y="344500"/>
                  </a:lnTo>
                  <a:lnTo>
                    <a:pt x="5378589" y="390563"/>
                  </a:lnTo>
                  <a:lnTo>
                    <a:pt x="5371541" y="437769"/>
                  </a:lnTo>
                  <a:lnTo>
                    <a:pt x="5369166" y="485775"/>
                  </a:lnTo>
                  <a:lnTo>
                    <a:pt x="5369166" y="734504"/>
                  </a:lnTo>
                  <a:lnTo>
                    <a:pt x="5371541" y="782510"/>
                  </a:lnTo>
                  <a:lnTo>
                    <a:pt x="5378589" y="829716"/>
                  </a:lnTo>
                  <a:lnTo>
                    <a:pt x="5390172" y="875792"/>
                  </a:lnTo>
                  <a:lnTo>
                    <a:pt x="5406148" y="920407"/>
                  </a:lnTo>
                  <a:lnTo>
                    <a:pt x="5426392" y="963256"/>
                  </a:lnTo>
                  <a:lnTo>
                    <a:pt x="5450789" y="1004023"/>
                  </a:lnTo>
                  <a:lnTo>
                    <a:pt x="5479173" y="1042377"/>
                  </a:lnTo>
                  <a:lnTo>
                    <a:pt x="5511444" y="1078014"/>
                  </a:lnTo>
                  <a:lnTo>
                    <a:pt x="5547080" y="1110284"/>
                  </a:lnTo>
                  <a:lnTo>
                    <a:pt x="5585434" y="1138682"/>
                  </a:lnTo>
                  <a:lnTo>
                    <a:pt x="5626189" y="1163066"/>
                  </a:lnTo>
                  <a:lnTo>
                    <a:pt x="5669038" y="1183309"/>
                  </a:lnTo>
                  <a:lnTo>
                    <a:pt x="5713654" y="1199299"/>
                  </a:lnTo>
                  <a:lnTo>
                    <a:pt x="5759716" y="1210868"/>
                  </a:lnTo>
                  <a:lnTo>
                    <a:pt x="5806910" y="1217917"/>
                  </a:lnTo>
                  <a:lnTo>
                    <a:pt x="5854801" y="1220279"/>
                  </a:lnTo>
                  <a:lnTo>
                    <a:pt x="8930234" y="1220279"/>
                  </a:lnTo>
                  <a:lnTo>
                    <a:pt x="8978125" y="1217917"/>
                  </a:lnTo>
                  <a:lnTo>
                    <a:pt x="9025331" y="1210868"/>
                  </a:lnTo>
                  <a:lnTo>
                    <a:pt x="9071394" y="1199299"/>
                  </a:lnTo>
                  <a:lnTo>
                    <a:pt x="9116009" y="1183309"/>
                  </a:lnTo>
                  <a:lnTo>
                    <a:pt x="9158846" y="1163066"/>
                  </a:lnTo>
                  <a:lnTo>
                    <a:pt x="9199613" y="1138682"/>
                  </a:lnTo>
                  <a:lnTo>
                    <a:pt x="9237967" y="1110284"/>
                  </a:lnTo>
                  <a:lnTo>
                    <a:pt x="9273591" y="1078014"/>
                  </a:lnTo>
                  <a:lnTo>
                    <a:pt x="9305861" y="1042377"/>
                  </a:lnTo>
                  <a:lnTo>
                    <a:pt x="9334259" y="1004023"/>
                  </a:lnTo>
                  <a:lnTo>
                    <a:pt x="9358655" y="963256"/>
                  </a:lnTo>
                  <a:lnTo>
                    <a:pt x="9378899" y="920407"/>
                  </a:lnTo>
                  <a:lnTo>
                    <a:pt x="9394876" y="875792"/>
                  </a:lnTo>
                  <a:lnTo>
                    <a:pt x="9406458" y="829716"/>
                  </a:lnTo>
                  <a:lnTo>
                    <a:pt x="9413494" y="782510"/>
                  </a:lnTo>
                  <a:lnTo>
                    <a:pt x="9415882" y="734504"/>
                  </a:lnTo>
                  <a:lnTo>
                    <a:pt x="9415882" y="485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33498" y="5306928"/>
            <a:ext cx="421449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635" algn="ctr">
              <a:lnSpc>
                <a:spcPts val="3300"/>
              </a:lnSpc>
              <a:spcBef>
                <a:spcPts val="459"/>
              </a:spcBef>
            </a:pP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averages,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Exponential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Moving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Averages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(EMA),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Kalman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smoothing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noise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reduction.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6634" y="419618"/>
            <a:ext cx="2085587" cy="22766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20377" y="1631659"/>
            <a:ext cx="624713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-325" dirty="0">
                <a:latin typeface="Arial"/>
                <a:cs typeface="Arial"/>
              </a:rPr>
              <a:t>THE</a:t>
            </a:r>
            <a:r>
              <a:rPr sz="6900" spc="-265" dirty="0">
                <a:latin typeface="Arial"/>
                <a:cs typeface="Arial"/>
              </a:rPr>
              <a:t> </a:t>
            </a:r>
            <a:r>
              <a:rPr sz="6900" spc="-140" dirty="0">
                <a:latin typeface="Arial"/>
                <a:cs typeface="Arial"/>
              </a:rPr>
              <a:t>SOLUTION</a:t>
            </a:r>
            <a:endParaRPr sz="6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8258" y="3823985"/>
            <a:ext cx="2145030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111760">
              <a:lnSpc>
                <a:spcPts val="3300"/>
              </a:lnSpc>
              <a:spcBef>
                <a:spcPts val="459"/>
              </a:spcBef>
            </a:pPr>
            <a:r>
              <a:rPr sz="3000" b="1" spc="-10" dirty="0">
                <a:solidFill>
                  <a:srgbClr val="8BA8AC"/>
                </a:solidFill>
                <a:latin typeface="Arial"/>
                <a:cs typeface="Arial"/>
              </a:rPr>
              <a:t>ANOMALY </a:t>
            </a:r>
            <a:r>
              <a:rPr sz="3000" b="1" spc="-85" dirty="0">
                <a:solidFill>
                  <a:srgbClr val="8BA8AC"/>
                </a:solidFill>
                <a:latin typeface="Arial"/>
                <a:cs typeface="Arial"/>
              </a:rPr>
              <a:t>DETECTION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9371" y="5306928"/>
            <a:ext cx="4891405" cy="2997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" marR="5080" algn="ctr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Statistical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Z-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score,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3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Isolation Forest),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(e.g.,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autoencoders)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anomaly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7118" y="3823985"/>
            <a:ext cx="1838325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91465">
              <a:lnSpc>
                <a:spcPts val="3300"/>
              </a:lnSpc>
              <a:spcBef>
                <a:spcPts val="459"/>
              </a:spcBef>
            </a:pPr>
            <a:r>
              <a:rPr sz="3000" b="1" spc="-10" dirty="0">
                <a:solidFill>
                  <a:srgbClr val="8BA8AC"/>
                </a:solidFill>
                <a:latin typeface="Arial"/>
                <a:cs typeface="Arial"/>
              </a:rPr>
              <a:t>TREND </a:t>
            </a:r>
            <a:r>
              <a:rPr sz="3000" b="1" spc="-125" dirty="0">
                <a:solidFill>
                  <a:srgbClr val="8BA8AC"/>
                </a:solidFill>
                <a:latin typeface="Arial"/>
                <a:cs typeface="Arial"/>
              </a:rPr>
              <a:t>ANALYSIS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906" y="5306928"/>
            <a:ext cx="454850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ctr">
              <a:lnSpc>
                <a:spcPts val="3300"/>
              </a:lnSpc>
              <a:spcBef>
                <a:spcPts val="459"/>
              </a:spcBef>
            </a:pP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linear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regression,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polynomial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regression,</a:t>
            </a:r>
            <a:r>
              <a:rPr sz="3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exponential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smoothing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analyze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10931" y="3823985"/>
            <a:ext cx="3259454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92785" marR="5080" indent="-680720">
              <a:lnSpc>
                <a:spcPts val="3300"/>
              </a:lnSpc>
              <a:spcBef>
                <a:spcPts val="459"/>
              </a:spcBef>
            </a:pPr>
            <a:r>
              <a:rPr sz="3000" b="1" spc="-25" dirty="0">
                <a:solidFill>
                  <a:srgbClr val="8BA8AC"/>
                </a:solidFill>
                <a:latin typeface="Arial"/>
                <a:cs typeface="Arial"/>
              </a:rPr>
              <a:t>SMOOTHING</a:t>
            </a:r>
            <a:r>
              <a:rPr sz="3000" b="1" spc="-160" dirty="0">
                <a:solidFill>
                  <a:srgbClr val="8BA8AC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8BA8AC"/>
                </a:solidFill>
                <a:latin typeface="Arial"/>
                <a:cs typeface="Arial"/>
              </a:rPr>
              <a:t>AND FILTERING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0" y="1028699"/>
            <a:ext cx="15847694" cy="340360"/>
          </a:xfrm>
          <a:custGeom>
            <a:avLst/>
            <a:gdLst/>
            <a:ahLst/>
            <a:cxnLst/>
            <a:rect l="l" t="t" r="r" b="b"/>
            <a:pathLst>
              <a:path w="15847694" h="340359">
                <a:moveTo>
                  <a:pt x="0" y="0"/>
                </a:moveTo>
                <a:lnTo>
                  <a:pt x="15468600" y="0"/>
                </a:lnTo>
                <a:lnTo>
                  <a:pt x="15516389" y="2968"/>
                </a:lnTo>
                <a:lnTo>
                  <a:pt x="15562408" y="11636"/>
                </a:lnTo>
                <a:lnTo>
                  <a:pt x="15606298" y="25645"/>
                </a:lnTo>
                <a:lnTo>
                  <a:pt x="15647704" y="44640"/>
                </a:lnTo>
                <a:lnTo>
                  <a:pt x="15686268" y="68262"/>
                </a:lnTo>
                <a:lnTo>
                  <a:pt x="15721632" y="96155"/>
                </a:lnTo>
                <a:lnTo>
                  <a:pt x="15753440" y="127962"/>
                </a:lnTo>
                <a:lnTo>
                  <a:pt x="15781334" y="163326"/>
                </a:lnTo>
                <a:lnTo>
                  <a:pt x="15804957" y="201889"/>
                </a:lnTo>
                <a:lnTo>
                  <a:pt x="15823953" y="243296"/>
                </a:lnTo>
                <a:lnTo>
                  <a:pt x="15837963" y="287187"/>
                </a:lnTo>
                <a:lnTo>
                  <a:pt x="15846631" y="333208"/>
                </a:lnTo>
                <a:lnTo>
                  <a:pt x="15847073" y="340324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96449" y="8906733"/>
            <a:ext cx="361315" cy="350520"/>
          </a:xfrm>
          <a:custGeom>
            <a:avLst/>
            <a:gdLst/>
            <a:ahLst/>
            <a:cxnLst/>
            <a:rect l="l" t="t" r="r" b="b"/>
            <a:pathLst>
              <a:path w="361315" h="350520">
                <a:moveTo>
                  <a:pt x="361023" y="0"/>
                </a:moveTo>
                <a:lnTo>
                  <a:pt x="351215" y="64377"/>
                </a:lnTo>
                <a:lnTo>
                  <a:pt x="337204" y="108268"/>
                </a:lnTo>
                <a:lnTo>
                  <a:pt x="318209" y="149674"/>
                </a:lnTo>
                <a:lnTo>
                  <a:pt x="294585" y="188238"/>
                </a:lnTo>
                <a:lnTo>
                  <a:pt x="266691" y="223602"/>
                </a:lnTo>
                <a:lnTo>
                  <a:pt x="234883" y="255409"/>
                </a:lnTo>
                <a:lnTo>
                  <a:pt x="199519" y="283302"/>
                </a:lnTo>
                <a:lnTo>
                  <a:pt x="160956" y="306925"/>
                </a:lnTo>
                <a:lnTo>
                  <a:pt x="119550" y="325920"/>
                </a:lnTo>
                <a:lnTo>
                  <a:pt x="75659" y="339930"/>
                </a:lnTo>
                <a:lnTo>
                  <a:pt x="29641" y="348597"/>
                </a:lnTo>
                <a:lnTo>
                  <a:pt x="0" y="350439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1266188"/>
            <a:ext cx="341630" cy="7990205"/>
          </a:xfrm>
          <a:custGeom>
            <a:avLst/>
            <a:gdLst/>
            <a:ahLst/>
            <a:cxnLst/>
            <a:rect l="l" t="t" r="r" b="b"/>
            <a:pathLst>
              <a:path w="341630" h="7990205">
                <a:moveTo>
                  <a:pt x="341598" y="7989663"/>
                </a:moveTo>
                <a:lnTo>
                  <a:pt x="287187" y="7980474"/>
                </a:lnTo>
                <a:lnTo>
                  <a:pt x="243296" y="7966464"/>
                </a:lnTo>
                <a:lnTo>
                  <a:pt x="201889" y="7947470"/>
                </a:lnTo>
                <a:lnTo>
                  <a:pt x="163326" y="7923847"/>
                </a:lnTo>
                <a:lnTo>
                  <a:pt x="127962" y="7895953"/>
                </a:lnTo>
                <a:lnTo>
                  <a:pt x="96155" y="7864146"/>
                </a:lnTo>
                <a:lnTo>
                  <a:pt x="68262" y="7828782"/>
                </a:lnTo>
                <a:lnTo>
                  <a:pt x="44640" y="7790219"/>
                </a:lnTo>
                <a:lnTo>
                  <a:pt x="25645" y="7748813"/>
                </a:lnTo>
                <a:lnTo>
                  <a:pt x="11636" y="7704921"/>
                </a:lnTo>
                <a:lnTo>
                  <a:pt x="2968" y="7658901"/>
                </a:lnTo>
                <a:lnTo>
                  <a:pt x="0" y="7611110"/>
                </a:lnTo>
                <a:lnTo>
                  <a:pt x="0" y="143510"/>
                </a:lnTo>
                <a:lnTo>
                  <a:pt x="2968" y="95718"/>
                </a:lnTo>
                <a:lnTo>
                  <a:pt x="8938" y="64018"/>
                </a:lnTo>
                <a:lnTo>
                  <a:pt x="11636" y="49698"/>
                </a:lnTo>
                <a:lnTo>
                  <a:pt x="17616" y="30963"/>
                </a:lnTo>
              </a:path>
              <a:path w="341630" h="7990205">
                <a:moveTo>
                  <a:pt x="25645" y="5806"/>
                </a:moveTo>
                <a:lnTo>
                  <a:pt x="28309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1908" y="1028699"/>
            <a:ext cx="48260" cy="3175"/>
          </a:xfrm>
          <a:custGeom>
            <a:avLst/>
            <a:gdLst/>
            <a:ahLst/>
            <a:cxnLst/>
            <a:rect l="l" t="t" r="r" b="b"/>
            <a:pathLst>
              <a:path w="48259" h="3175">
                <a:moveTo>
                  <a:pt x="0" y="2968"/>
                </a:moveTo>
                <a:lnTo>
                  <a:pt x="47791" y="0"/>
                </a:lnTo>
              </a:path>
            </a:pathLst>
          </a:custGeom>
          <a:ln w="76200">
            <a:solidFill>
              <a:srgbClr val="8B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6025" y="1820881"/>
            <a:ext cx="2914649" cy="29146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85" dirty="0">
                <a:solidFill>
                  <a:srgbClr val="8BA8AC"/>
                </a:solidFill>
              </a:rPr>
              <a:t>DATA</a:t>
            </a:r>
            <a:r>
              <a:rPr sz="7000" spc="-434" dirty="0">
                <a:solidFill>
                  <a:srgbClr val="8BA8AC"/>
                </a:solidFill>
              </a:rPr>
              <a:t> </a:t>
            </a:r>
            <a:r>
              <a:rPr sz="7000" spc="-955" dirty="0">
                <a:solidFill>
                  <a:srgbClr val="8BA8AC"/>
                </a:solidFill>
              </a:rPr>
              <a:t>:</a:t>
            </a:r>
            <a:endParaRPr sz="7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075" y="4370054"/>
            <a:ext cx="123825" cy="123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34655" y="3972240"/>
            <a:ext cx="10961370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For</a:t>
            </a:r>
            <a:r>
              <a:rPr sz="30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this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737373"/>
                </a:solidFill>
                <a:latin typeface="Trebuchet MS"/>
                <a:cs typeface="Trebuchet MS"/>
              </a:rPr>
              <a:t>project,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the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737373"/>
                </a:solidFill>
                <a:latin typeface="Trebuchet MS"/>
                <a:cs typeface="Trebuchet MS"/>
              </a:rPr>
              <a:t>dataset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737373"/>
                </a:solidFill>
                <a:latin typeface="Trebuchet MS"/>
                <a:cs typeface="Trebuchet MS"/>
              </a:rPr>
              <a:t>is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737373"/>
                </a:solidFill>
                <a:latin typeface="Trebuchet MS"/>
                <a:cs typeface="Trebuchet MS"/>
              </a:rPr>
              <a:t>sourced</a:t>
            </a:r>
            <a:r>
              <a:rPr sz="30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737373"/>
                </a:solidFill>
                <a:latin typeface="Trebuchet MS"/>
                <a:cs typeface="Trebuchet MS"/>
              </a:rPr>
              <a:t>from </a:t>
            </a:r>
            <a:r>
              <a:rPr sz="3000" u="sng" dirty="0">
                <a:solidFill>
                  <a:srgbClr val="737373"/>
                </a:solidFill>
                <a:latin typeface="Trebuchet MS"/>
                <a:cs typeface="Trebuchet MS"/>
              </a:rPr>
              <a:t>https://</a:t>
            </a:r>
            <a:r>
              <a:rPr sz="3000" u="sng" dirty="0">
                <a:solidFill>
                  <a:srgbClr val="737373"/>
                </a:solidFill>
                <a:latin typeface="Trebuchet MS"/>
                <a:cs typeface="Trebuchet MS"/>
                <a:hlinkClick r:id="rId4"/>
              </a:rPr>
              <a:t>www.kaggle.com/code/lasm1984/storesales-</a:t>
            </a:r>
            <a:r>
              <a:rPr sz="3000" u="sng" spc="185" dirty="0">
                <a:solidFill>
                  <a:srgbClr val="737373"/>
                </a:solidFill>
                <a:latin typeface="Trebuchet MS"/>
                <a:cs typeface="Trebuchet MS"/>
                <a:hlinkClick r:id="rId4"/>
              </a:rPr>
              <a:t>eda-</a:t>
            </a:r>
            <a:r>
              <a:rPr sz="3000" u="sng" spc="165" dirty="0">
                <a:solidFill>
                  <a:srgbClr val="737373"/>
                </a:solidFill>
                <a:latin typeface="Trebuchet MS"/>
                <a:cs typeface="Trebuchet MS"/>
                <a:hlinkClick r:id="rId4"/>
              </a:rPr>
              <a:t>and-</a:t>
            </a:r>
            <a:r>
              <a:rPr sz="3000" u="sng" spc="1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u="sng" spc="125" dirty="0">
                <a:solidFill>
                  <a:srgbClr val="737373"/>
                </a:solidFill>
                <a:latin typeface="Trebuchet MS"/>
                <a:cs typeface="Trebuchet MS"/>
              </a:rPr>
              <a:t>prophet-</a:t>
            </a:r>
            <a:r>
              <a:rPr sz="3000" u="sng" dirty="0">
                <a:solidFill>
                  <a:srgbClr val="737373"/>
                </a:solidFill>
                <a:latin typeface="Trebuchet MS"/>
                <a:cs typeface="Trebuchet MS"/>
              </a:rPr>
              <a:t>multi-</a:t>
            </a:r>
            <a:r>
              <a:rPr sz="3000" u="sng" spc="-10" dirty="0">
                <a:solidFill>
                  <a:srgbClr val="737373"/>
                </a:solidFill>
                <a:latin typeface="Trebuchet MS"/>
                <a:cs typeface="Trebuchet MS"/>
              </a:rPr>
              <a:t>models/input</a:t>
            </a:r>
            <a:endParaRPr sz="3000" u="sng" dirty="0">
              <a:latin typeface="Trebuchet MS"/>
              <a:cs typeface="Trebuchet MS"/>
            </a:endParaRPr>
          </a:p>
          <a:p>
            <a:pPr marL="12700" marR="437515">
              <a:lnSpc>
                <a:spcPts val="3300"/>
              </a:lnSpc>
              <a:spcBef>
                <a:spcPts val="3300"/>
              </a:spcBef>
            </a:pP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This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time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737373"/>
                </a:solidFill>
                <a:latin typeface="Trebuchet MS"/>
                <a:cs typeface="Trebuchet MS"/>
              </a:rPr>
              <a:t>series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737373"/>
                </a:solidFill>
                <a:latin typeface="Trebuchet MS"/>
                <a:cs typeface="Trebuchet MS"/>
              </a:rPr>
              <a:t>dataset</a:t>
            </a:r>
            <a:r>
              <a:rPr sz="3000" spc="-5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737373"/>
                </a:solidFill>
                <a:latin typeface="Trebuchet MS"/>
                <a:cs typeface="Trebuchet MS"/>
              </a:rPr>
              <a:t>contains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737373"/>
                </a:solidFill>
                <a:latin typeface="Trebuchet MS"/>
                <a:cs typeface="Trebuchet MS"/>
              </a:rPr>
              <a:t>records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from</a:t>
            </a:r>
            <a:r>
              <a:rPr sz="3000" spc="-5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the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737373"/>
                </a:solidFill>
                <a:latin typeface="Trebuchet MS"/>
                <a:cs typeface="Trebuchet MS"/>
              </a:rPr>
              <a:t>year</a:t>
            </a:r>
            <a:r>
              <a:rPr sz="3000" spc="-5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737373"/>
                </a:solidFill>
                <a:latin typeface="Trebuchet MS"/>
                <a:cs typeface="Trebuchet MS"/>
              </a:rPr>
              <a:t>1-</a:t>
            </a:r>
            <a:r>
              <a:rPr sz="3000" spc="-25" dirty="0">
                <a:solidFill>
                  <a:srgbClr val="737373"/>
                </a:solidFill>
                <a:latin typeface="Trebuchet MS"/>
                <a:cs typeface="Trebuchet MS"/>
              </a:rPr>
              <a:t>1- </a:t>
            </a:r>
            <a:r>
              <a:rPr sz="3000" dirty="0">
                <a:solidFill>
                  <a:srgbClr val="737373"/>
                </a:solidFill>
                <a:latin typeface="Trebuchet MS"/>
                <a:cs typeface="Trebuchet MS"/>
              </a:rPr>
              <a:t>2013</a:t>
            </a:r>
            <a:r>
              <a:rPr sz="3000" spc="-1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737373"/>
                </a:solidFill>
                <a:latin typeface="Trebuchet MS"/>
                <a:cs typeface="Trebuchet MS"/>
              </a:rPr>
              <a:t>to</a:t>
            </a:r>
            <a:r>
              <a:rPr sz="3000" spc="-1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737373"/>
                </a:solidFill>
                <a:latin typeface="Trebuchet MS"/>
                <a:cs typeface="Trebuchet MS"/>
              </a:rPr>
              <a:t>12-</a:t>
            </a:r>
            <a:r>
              <a:rPr sz="3000" spc="-25" dirty="0">
                <a:solidFill>
                  <a:srgbClr val="737373"/>
                </a:solidFill>
                <a:latin typeface="Trebuchet MS"/>
                <a:cs typeface="Trebuchet MS"/>
              </a:rPr>
              <a:t>31-</a:t>
            </a:r>
            <a:r>
              <a:rPr sz="3000" spc="-10" dirty="0">
                <a:solidFill>
                  <a:srgbClr val="737373"/>
                </a:solidFill>
                <a:latin typeface="Trebuchet MS"/>
                <a:cs typeface="Trebuchet MS"/>
              </a:rPr>
              <a:t>2017.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4075" y="6046454"/>
            <a:ext cx="123825" cy="123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87" y="4143659"/>
            <a:ext cx="4114800" cy="20389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16890" marR="5080" indent="-504825">
              <a:lnSpc>
                <a:spcPts val="7580"/>
              </a:lnSpc>
              <a:spcBef>
                <a:spcPts val="895"/>
              </a:spcBef>
            </a:pPr>
            <a:r>
              <a:rPr sz="6900" b="1" spc="270" dirty="0">
                <a:solidFill>
                  <a:srgbClr val="8BA8AC"/>
                </a:solidFill>
                <a:latin typeface="Trebuchet MS"/>
                <a:cs typeface="Trebuchet MS"/>
              </a:rPr>
              <a:t>BUSINESS </a:t>
            </a:r>
            <a:r>
              <a:rPr sz="6900" b="1" spc="375" dirty="0">
                <a:solidFill>
                  <a:srgbClr val="8BA8AC"/>
                </a:solidFill>
                <a:latin typeface="Trebuchet MS"/>
                <a:cs typeface="Trebuchet MS"/>
              </a:rPr>
              <a:t>MODEL</a:t>
            </a:r>
            <a:endParaRPr sz="6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36894" y="1747174"/>
            <a:ext cx="6800850" cy="6800850"/>
            <a:chOff x="8436894" y="1747174"/>
            <a:chExt cx="6800850" cy="6800850"/>
          </a:xfrm>
        </p:grpSpPr>
        <p:sp>
          <p:nvSpPr>
            <p:cNvPr id="4" name="object 4"/>
            <p:cNvSpPr/>
            <p:nvPr/>
          </p:nvSpPr>
          <p:spPr>
            <a:xfrm>
              <a:off x="12938337" y="5615116"/>
              <a:ext cx="1740535" cy="1496060"/>
            </a:xfrm>
            <a:custGeom>
              <a:avLst/>
              <a:gdLst/>
              <a:ahLst/>
              <a:cxnLst/>
              <a:rect l="l" t="t" r="r" b="b"/>
              <a:pathLst>
                <a:path w="1740534" h="1496059">
                  <a:moveTo>
                    <a:pt x="1305396" y="1495738"/>
                  </a:moveTo>
                  <a:lnTo>
                    <a:pt x="435124" y="1495738"/>
                  </a:lnTo>
                  <a:lnTo>
                    <a:pt x="0" y="747880"/>
                  </a:lnTo>
                  <a:lnTo>
                    <a:pt x="435128" y="0"/>
                  </a:lnTo>
                  <a:lnTo>
                    <a:pt x="1305393" y="0"/>
                  </a:lnTo>
                  <a:lnTo>
                    <a:pt x="1740485" y="747888"/>
                  </a:lnTo>
                  <a:lnTo>
                    <a:pt x="1305396" y="1495738"/>
                  </a:lnTo>
                  <a:close/>
                </a:path>
              </a:pathLst>
            </a:custGeom>
            <a:solidFill>
              <a:srgbClr val="8B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14339" y="4276740"/>
              <a:ext cx="1868805" cy="1868805"/>
            </a:xfrm>
            <a:custGeom>
              <a:avLst/>
              <a:gdLst/>
              <a:ahLst/>
              <a:cxnLst/>
              <a:rect l="l" t="t" r="r" b="b"/>
              <a:pathLst>
                <a:path w="1868804" h="1868804">
                  <a:moveTo>
                    <a:pt x="934150" y="1868332"/>
                  </a:moveTo>
                  <a:lnTo>
                    <a:pt x="886073" y="1867116"/>
                  </a:lnTo>
                  <a:lnTo>
                    <a:pt x="838626" y="1863509"/>
                  </a:lnTo>
                  <a:lnTo>
                    <a:pt x="791869" y="1857568"/>
                  </a:lnTo>
                  <a:lnTo>
                    <a:pt x="745862" y="1849353"/>
                  </a:lnTo>
                  <a:lnTo>
                    <a:pt x="700662" y="1838922"/>
                  </a:lnTo>
                  <a:lnTo>
                    <a:pt x="656329" y="1826333"/>
                  </a:lnTo>
                  <a:lnTo>
                    <a:pt x="612921" y="1811646"/>
                  </a:lnTo>
                  <a:lnTo>
                    <a:pt x="570497" y="1794919"/>
                  </a:lnTo>
                  <a:lnTo>
                    <a:pt x="529116" y="1776212"/>
                  </a:lnTo>
                  <a:lnTo>
                    <a:pt x="488836" y="1755581"/>
                  </a:lnTo>
                  <a:lnTo>
                    <a:pt x="449716" y="1733088"/>
                  </a:lnTo>
                  <a:lnTo>
                    <a:pt x="411814" y="1708789"/>
                  </a:lnTo>
                  <a:lnTo>
                    <a:pt x="375189" y="1682743"/>
                  </a:lnTo>
                  <a:lnTo>
                    <a:pt x="339901" y="1655011"/>
                  </a:lnTo>
                  <a:lnTo>
                    <a:pt x="306007" y="1625649"/>
                  </a:lnTo>
                  <a:lnTo>
                    <a:pt x="273566" y="1594717"/>
                  </a:lnTo>
                  <a:lnTo>
                    <a:pt x="242637" y="1562273"/>
                  </a:lnTo>
                  <a:lnTo>
                    <a:pt x="213279" y="1528377"/>
                  </a:lnTo>
                  <a:lnTo>
                    <a:pt x="185549" y="1493087"/>
                  </a:lnTo>
                  <a:lnTo>
                    <a:pt x="159508" y="1456461"/>
                  </a:lnTo>
                  <a:lnTo>
                    <a:pt x="135213" y="1418558"/>
                  </a:lnTo>
                  <a:lnTo>
                    <a:pt x="112723" y="1379437"/>
                  </a:lnTo>
                  <a:lnTo>
                    <a:pt x="92096" y="1339157"/>
                  </a:lnTo>
                  <a:lnTo>
                    <a:pt x="73393" y="1297776"/>
                  </a:lnTo>
                  <a:lnTo>
                    <a:pt x="56670" y="1255354"/>
                  </a:lnTo>
                  <a:lnTo>
                    <a:pt x="41986" y="1211948"/>
                  </a:lnTo>
                  <a:lnTo>
                    <a:pt x="29401" y="1167617"/>
                  </a:lnTo>
                  <a:lnTo>
                    <a:pt x="18973" y="1122421"/>
                  </a:lnTo>
                  <a:lnTo>
                    <a:pt x="10760" y="1076417"/>
                  </a:lnTo>
                  <a:lnTo>
                    <a:pt x="4821" y="1029665"/>
                  </a:lnTo>
                  <a:lnTo>
                    <a:pt x="1214" y="982223"/>
                  </a:lnTo>
                  <a:lnTo>
                    <a:pt x="0" y="934160"/>
                  </a:lnTo>
                  <a:lnTo>
                    <a:pt x="1215" y="886080"/>
                  </a:lnTo>
                  <a:lnTo>
                    <a:pt x="4822" y="838641"/>
                  </a:lnTo>
                  <a:lnTo>
                    <a:pt x="10763" y="791891"/>
                  </a:lnTo>
                  <a:lnTo>
                    <a:pt x="18978" y="745890"/>
                  </a:lnTo>
                  <a:lnTo>
                    <a:pt x="29410" y="700696"/>
                  </a:lnTo>
                  <a:lnTo>
                    <a:pt x="41998" y="656367"/>
                  </a:lnTo>
                  <a:lnTo>
                    <a:pt x="56685" y="612963"/>
                  </a:lnTo>
                  <a:lnTo>
                    <a:pt x="73411" y="570542"/>
                  </a:lnTo>
                  <a:lnTo>
                    <a:pt x="92119" y="529163"/>
                  </a:lnTo>
                  <a:lnTo>
                    <a:pt x="112749" y="488884"/>
                  </a:lnTo>
                  <a:lnTo>
                    <a:pt x="135242" y="449765"/>
                  </a:lnTo>
                  <a:lnTo>
                    <a:pt x="159541" y="411863"/>
                  </a:lnTo>
                  <a:lnTo>
                    <a:pt x="185586" y="375239"/>
                  </a:lnTo>
                  <a:lnTo>
                    <a:pt x="213318" y="339949"/>
                  </a:lnTo>
                  <a:lnTo>
                    <a:pt x="242679" y="306054"/>
                  </a:lnTo>
                  <a:lnTo>
                    <a:pt x="273611" y="273611"/>
                  </a:lnTo>
                  <a:lnTo>
                    <a:pt x="306053" y="242679"/>
                  </a:lnTo>
                  <a:lnTo>
                    <a:pt x="339949" y="213318"/>
                  </a:lnTo>
                  <a:lnTo>
                    <a:pt x="375238" y="185586"/>
                  </a:lnTo>
                  <a:lnTo>
                    <a:pt x="411863" y="159541"/>
                  </a:lnTo>
                  <a:lnTo>
                    <a:pt x="449765" y="135243"/>
                  </a:lnTo>
                  <a:lnTo>
                    <a:pt x="488884" y="112749"/>
                  </a:lnTo>
                  <a:lnTo>
                    <a:pt x="529163" y="92119"/>
                  </a:lnTo>
                  <a:lnTo>
                    <a:pt x="570542" y="73411"/>
                  </a:lnTo>
                  <a:lnTo>
                    <a:pt x="612963" y="56685"/>
                  </a:lnTo>
                  <a:lnTo>
                    <a:pt x="656367" y="41998"/>
                  </a:lnTo>
                  <a:lnTo>
                    <a:pt x="700696" y="29410"/>
                  </a:lnTo>
                  <a:lnTo>
                    <a:pt x="745890" y="18979"/>
                  </a:lnTo>
                  <a:lnTo>
                    <a:pt x="791891" y="10763"/>
                  </a:lnTo>
                  <a:lnTo>
                    <a:pt x="838641" y="4822"/>
                  </a:lnTo>
                  <a:lnTo>
                    <a:pt x="886080" y="1215"/>
                  </a:lnTo>
                  <a:lnTo>
                    <a:pt x="934147" y="0"/>
                  </a:lnTo>
                  <a:lnTo>
                    <a:pt x="982223" y="1215"/>
                  </a:lnTo>
                  <a:lnTo>
                    <a:pt x="1029665" y="4822"/>
                  </a:lnTo>
                  <a:lnTo>
                    <a:pt x="1076417" y="10763"/>
                  </a:lnTo>
                  <a:lnTo>
                    <a:pt x="1122421" y="18979"/>
                  </a:lnTo>
                  <a:lnTo>
                    <a:pt x="1167617" y="29410"/>
                  </a:lnTo>
                  <a:lnTo>
                    <a:pt x="1211948" y="41998"/>
                  </a:lnTo>
                  <a:lnTo>
                    <a:pt x="1255354" y="56685"/>
                  </a:lnTo>
                  <a:lnTo>
                    <a:pt x="1297776" y="73411"/>
                  </a:lnTo>
                  <a:lnTo>
                    <a:pt x="1339157" y="92119"/>
                  </a:lnTo>
                  <a:lnTo>
                    <a:pt x="1379437" y="112749"/>
                  </a:lnTo>
                  <a:lnTo>
                    <a:pt x="1418558" y="135243"/>
                  </a:lnTo>
                  <a:lnTo>
                    <a:pt x="1456460" y="159541"/>
                  </a:lnTo>
                  <a:lnTo>
                    <a:pt x="1493086" y="185586"/>
                  </a:lnTo>
                  <a:lnTo>
                    <a:pt x="1528377" y="213318"/>
                  </a:lnTo>
                  <a:lnTo>
                    <a:pt x="1562273" y="242679"/>
                  </a:lnTo>
                  <a:lnTo>
                    <a:pt x="1594717" y="273611"/>
                  </a:lnTo>
                  <a:lnTo>
                    <a:pt x="1625649" y="306054"/>
                  </a:lnTo>
                  <a:lnTo>
                    <a:pt x="1655010" y="339949"/>
                  </a:lnTo>
                  <a:lnTo>
                    <a:pt x="1682743" y="375239"/>
                  </a:lnTo>
                  <a:lnTo>
                    <a:pt x="1708789" y="411863"/>
                  </a:lnTo>
                  <a:lnTo>
                    <a:pt x="1733087" y="449765"/>
                  </a:lnTo>
                  <a:lnTo>
                    <a:pt x="1755581" y="488884"/>
                  </a:lnTo>
                  <a:lnTo>
                    <a:pt x="1776212" y="529163"/>
                  </a:lnTo>
                  <a:lnTo>
                    <a:pt x="1794919" y="570542"/>
                  </a:lnTo>
                  <a:lnTo>
                    <a:pt x="1811646" y="612963"/>
                  </a:lnTo>
                  <a:lnTo>
                    <a:pt x="1826333" y="656367"/>
                  </a:lnTo>
                  <a:lnTo>
                    <a:pt x="1838921" y="700696"/>
                  </a:lnTo>
                  <a:lnTo>
                    <a:pt x="1849353" y="745890"/>
                  </a:lnTo>
                  <a:lnTo>
                    <a:pt x="1857568" y="791891"/>
                  </a:lnTo>
                  <a:lnTo>
                    <a:pt x="1863509" y="838641"/>
                  </a:lnTo>
                  <a:lnTo>
                    <a:pt x="1867116" y="886080"/>
                  </a:lnTo>
                  <a:lnTo>
                    <a:pt x="1868332" y="934141"/>
                  </a:lnTo>
                  <a:lnTo>
                    <a:pt x="1867116" y="982229"/>
                  </a:lnTo>
                  <a:lnTo>
                    <a:pt x="1863508" y="1029675"/>
                  </a:lnTo>
                  <a:lnTo>
                    <a:pt x="1857567" y="1076431"/>
                  </a:lnTo>
                  <a:lnTo>
                    <a:pt x="1849351" y="1122438"/>
                  </a:lnTo>
                  <a:lnTo>
                    <a:pt x="1838919" y="1167638"/>
                  </a:lnTo>
                  <a:lnTo>
                    <a:pt x="1826331" y="1211970"/>
                  </a:lnTo>
                  <a:lnTo>
                    <a:pt x="1811643" y="1255378"/>
                  </a:lnTo>
                  <a:lnTo>
                    <a:pt x="1794916" y="1297802"/>
                  </a:lnTo>
                  <a:lnTo>
                    <a:pt x="1776208" y="1339184"/>
                  </a:lnTo>
                  <a:lnTo>
                    <a:pt x="1755578" y="1379464"/>
                  </a:lnTo>
                  <a:lnTo>
                    <a:pt x="1733084" y="1418585"/>
                  </a:lnTo>
                  <a:lnTo>
                    <a:pt x="1708786" y="1456487"/>
                  </a:lnTo>
                  <a:lnTo>
                    <a:pt x="1682741" y="1493113"/>
                  </a:lnTo>
                  <a:lnTo>
                    <a:pt x="1655008" y="1528402"/>
                  </a:lnTo>
                  <a:lnTo>
                    <a:pt x="1625647" y="1562298"/>
                  </a:lnTo>
                  <a:lnTo>
                    <a:pt x="1594716" y="1594740"/>
                  </a:lnTo>
                  <a:lnTo>
                    <a:pt x="1562273" y="1625670"/>
                  </a:lnTo>
                  <a:lnTo>
                    <a:pt x="1528377" y="1655030"/>
                  </a:lnTo>
                  <a:lnTo>
                    <a:pt x="1493087" y="1682761"/>
                  </a:lnTo>
                  <a:lnTo>
                    <a:pt x="1456462" y="1708805"/>
                  </a:lnTo>
                  <a:lnTo>
                    <a:pt x="1418560" y="1733102"/>
                  </a:lnTo>
                  <a:lnTo>
                    <a:pt x="1379440" y="1755594"/>
                  </a:lnTo>
                  <a:lnTo>
                    <a:pt x="1339161" y="1776222"/>
                  </a:lnTo>
                  <a:lnTo>
                    <a:pt x="1297780" y="1794928"/>
                  </a:lnTo>
                  <a:lnTo>
                    <a:pt x="1255358" y="1811653"/>
                  </a:lnTo>
                  <a:lnTo>
                    <a:pt x="1211952" y="1826338"/>
                  </a:lnTo>
                  <a:lnTo>
                    <a:pt x="1167621" y="1838925"/>
                  </a:lnTo>
                  <a:lnTo>
                    <a:pt x="1122424" y="1849355"/>
                  </a:lnTo>
                  <a:lnTo>
                    <a:pt x="1076420" y="1857570"/>
                  </a:lnTo>
                  <a:lnTo>
                    <a:pt x="1029666" y="1863510"/>
                  </a:lnTo>
                  <a:lnTo>
                    <a:pt x="982222" y="1867117"/>
                  </a:lnTo>
                  <a:lnTo>
                    <a:pt x="934150" y="1868332"/>
                  </a:lnTo>
                  <a:close/>
                </a:path>
              </a:pathLst>
            </a:custGeom>
            <a:solidFill>
              <a:srgbClr val="BAC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30560" y="3554759"/>
              <a:ext cx="1740535" cy="1495425"/>
            </a:xfrm>
            <a:custGeom>
              <a:avLst/>
              <a:gdLst/>
              <a:ahLst/>
              <a:cxnLst/>
              <a:rect l="l" t="t" r="r" b="b"/>
              <a:pathLst>
                <a:path w="1740534" h="1495425">
                  <a:moveTo>
                    <a:pt x="1740395" y="747831"/>
                  </a:moveTo>
                  <a:lnTo>
                    <a:pt x="1305447" y="1495394"/>
                  </a:lnTo>
                </a:path>
                <a:path w="1740534" h="1495425">
                  <a:moveTo>
                    <a:pt x="434948" y="1495394"/>
                  </a:moveTo>
                  <a:lnTo>
                    <a:pt x="0" y="747826"/>
                  </a:lnTo>
                  <a:lnTo>
                    <a:pt x="9619" y="731292"/>
                  </a:lnTo>
                </a:path>
                <a:path w="1740534" h="1495425">
                  <a:moveTo>
                    <a:pt x="435114" y="0"/>
                  </a:moveTo>
                  <a:lnTo>
                    <a:pt x="1305296" y="0"/>
                  </a:lnTo>
                  <a:lnTo>
                    <a:pt x="1740395" y="747821"/>
                  </a:lnTo>
                </a:path>
              </a:pathLst>
            </a:custGeom>
            <a:ln w="114300">
              <a:solidFill>
                <a:srgbClr val="8B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66495" y="2365784"/>
              <a:ext cx="1740535" cy="1496060"/>
            </a:xfrm>
            <a:custGeom>
              <a:avLst/>
              <a:gdLst/>
              <a:ahLst/>
              <a:cxnLst/>
              <a:rect l="l" t="t" r="r" b="b"/>
              <a:pathLst>
                <a:path w="1740534" h="1496060">
                  <a:moveTo>
                    <a:pt x="1305362" y="1495726"/>
                  </a:moveTo>
                  <a:lnTo>
                    <a:pt x="435128" y="1495726"/>
                  </a:lnTo>
                  <a:lnTo>
                    <a:pt x="0" y="747861"/>
                  </a:lnTo>
                  <a:lnTo>
                    <a:pt x="435128" y="0"/>
                  </a:lnTo>
                  <a:lnTo>
                    <a:pt x="1305362" y="0"/>
                  </a:lnTo>
                  <a:lnTo>
                    <a:pt x="1740485" y="747869"/>
                  </a:lnTo>
                  <a:lnTo>
                    <a:pt x="1305362" y="1495726"/>
                  </a:lnTo>
                  <a:close/>
                </a:path>
              </a:pathLst>
            </a:custGeom>
            <a:solidFill>
              <a:srgbClr val="8B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88558" y="6432529"/>
              <a:ext cx="1740535" cy="1495425"/>
            </a:xfrm>
            <a:custGeom>
              <a:avLst/>
              <a:gdLst/>
              <a:ahLst/>
              <a:cxnLst/>
              <a:rect l="l" t="t" r="r" b="b"/>
              <a:pathLst>
                <a:path w="1740534" h="1495425">
                  <a:moveTo>
                    <a:pt x="1740395" y="747831"/>
                  </a:moveTo>
                  <a:lnTo>
                    <a:pt x="1305447" y="1495394"/>
                  </a:lnTo>
                </a:path>
                <a:path w="1740534" h="1495425">
                  <a:moveTo>
                    <a:pt x="434948" y="1495394"/>
                  </a:moveTo>
                  <a:lnTo>
                    <a:pt x="0" y="747826"/>
                  </a:lnTo>
                  <a:lnTo>
                    <a:pt x="9453" y="731579"/>
                  </a:lnTo>
                </a:path>
                <a:path w="1740534" h="1495425">
                  <a:moveTo>
                    <a:pt x="435114" y="0"/>
                  </a:moveTo>
                  <a:lnTo>
                    <a:pt x="1305296" y="0"/>
                  </a:lnTo>
                  <a:lnTo>
                    <a:pt x="1740395" y="747821"/>
                  </a:lnTo>
                </a:path>
              </a:pathLst>
            </a:custGeom>
            <a:ln w="114300">
              <a:solidFill>
                <a:srgbClr val="8B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6028" y="5506181"/>
              <a:ext cx="1740535" cy="1496060"/>
            </a:xfrm>
            <a:custGeom>
              <a:avLst/>
              <a:gdLst/>
              <a:ahLst/>
              <a:cxnLst/>
              <a:rect l="l" t="t" r="r" b="b"/>
              <a:pathLst>
                <a:path w="1740534" h="1496059">
                  <a:moveTo>
                    <a:pt x="1305366" y="1495738"/>
                  </a:moveTo>
                  <a:lnTo>
                    <a:pt x="435093" y="1495738"/>
                  </a:lnTo>
                  <a:lnTo>
                    <a:pt x="0" y="747849"/>
                  </a:lnTo>
                  <a:lnTo>
                    <a:pt x="435097" y="0"/>
                  </a:lnTo>
                  <a:lnTo>
                    <a:pt x="1305362" y="0"/>
                  </a:lnTo>
                  <a:lnTo>
                    <a:pt x="1740485" y="747857"/>
                  </a:lnTo>
                  <a:lnTo>
                    <a:pt x="1305366" y="1495738"/>
                  </a:lnTo>
                  <a:close/>
                </a:path>
              </a:pathLst>
            </a:custGeom>
            <a:solidFill>
              <a:srgbClr val="8BA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6894" y="1747174"/>
              <a:ext cx="6800849" cy="68008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3321" y="3499073"/>
              <a:ext cx="1740535" cy="1496060"/>
            </a:xfrm>
            <a:custGeom>
              <a:avLst/>
              <a:gdLst/>
              <a:ahLst/>
              <a:cxnLst/>
              <a:rect l="l" t="t" r="r" b="b"/>
              <a:pathLst>
                <a:path w="1740534" h="1496060">
                  <a:moveTo>
                    <a:pt x="1305396" y="1495738"/>
                  </a:moveTo>
                  <a:lnTo>
                    <a:pt x="435124" y="1495738"/>
                  </a:lnTo>
                  <a:lnTo>
                    <a:pt x="0" y="747849"/>
                  </a:lnTo>
                  <a:lnTo>
                    <a:pt x="435127" y="0"/>
                  </a:lnTo>
                  <a:lnTo>
                    <a:pt x="1305392" y="0"/>
                  </a:lnTo>
                  <a:lnTo>
                    <a:pt x="1740485" y="747857"/>
                  </a:lnTo>
                  <a:lnTo>
                    <a:pt x="1305396" y="14957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33317" y="3499103"/>
              <a:ext cx="1740535" cy="1495425"/>
            </a:xfrm>
            <a:custGeom>
              <a:avLst/>
              <a:gdLst/>
              <a:ahLst/>
              <a:cxnLst/>
              <a:rect l="l" t="t" r="r" b="b"/>
              <a:pathLst>
                <a:path w="1740534" h="1495425">
                  <a:moveTo>
                    <a:pt x="1740395" y="747831"/>
                  </a:moveTo>
                  <a:lnTo>
                    <a:pt x="1305447" y="1495394"/>
                  </a:lnTo>
                </a:path>
                <a:path w="1740534" h="1495425">
                  <a:moveTo>
                    <a:pt x="434948" y="1495394"/>
                  </a:moveTo>
                  <a:lnTo>
                    <a:pt x="0" y="747826"/>
                  </a:lnTo>
                  <a:lnTo>
                    <a:pt x="7045" y="735716"/>
                  </a:lnTo>
                </a:path>
                <a:path w="1740534" h="1495425">
                  <a:moveTo>
                    <a:pt x="435114" y="0"/>
                  </a:moveTo>
                  <a:lnTo>
                    <a:pt x="1305296" y="0"/>
                  </a:lnTo>
                  <a:lnTo>
                    <a:pt x="1740395" y="747821"/>
                  </a:lnTo>
                </a:path>
              </a:pathLst>
            </a:custGeom>
            <a:ln w="114300">
              <a:solidFill>
                <a:srgbClr val="8BA8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9619" y="3261024"/>
              <a:ext cx="915923" cy="9410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276019" y="6113376"/>
            <a:ext cx="1071880" cy="4597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13055">
              <a:lnSpc>
                <a:spcPts val="1680"/>
              </a:lnSpc>
              <a:spcBef>
                <a:spcPts val="200"/>
              </a:spcBef>
            </a:pPr>
            <a:r>
              <a:rPr sz="1450" b="1" spc="3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50" b="1" spc="-10" dirty="0">
                <a:solidFill>
                  <a:srgbClr val="FFFFFF"/>
                </a:solidFill>
                <a:latin typeface="Trebuchet MS"/>
                <a:cs typeface="Trebuchet MS"/>
              </a:rPr>
              <a:t>Preparation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666988" y="1358139"/>
            <a:ext cx="4316730" cy="5925820"/>
            <a:chOff x="9666988" y="1358139"/>
            <a:chExt cx="4316730" cy="592582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6670" y="6341540"/>
              <a:ext cx="919383" cy="942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4913" y="5042824"/>
              <a:ext cx="428624" cy="571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0452" y="6387479"/>
              <a:ext cx="767756" cy="7083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66988" y="4928554"/>
              <a:ext cx="438686" cy="5764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10205" y="3809393"/>
              <a:ext cx="1654246" cy="1824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6755" y="1358139"/>
              <a:ext cx="514349" cy="7810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167207" y="2864035"/>
            <a:ext cx="1339215" cy="4597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63525">
              <a:lnSpc>
                <a:spcPts val="1680"/>
              </a:lnSpc>
              <a:spcBef>
                <a:spcPts val="200"/>
              </a:spcBef>
            </a:pPr>
            <a:r>
              <a:rPr sz="1450" b="1" spc="45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1450" b="1" spc="-1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8232" y="5004644"/>
            <a:ext cx="79692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70" dirty="0">
                <a:latin typeface="Trebuchet MS"/>
                <a:cs typeface="Trebuchet MS"/>
              </a:rPr>
              <a:t>DATA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1206" y="4027112"/>
            <a:ext cx="1339215" cy="4597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447040">
              <a:lnSpc>
                <a:spcPts val="1680"/>
              </a:lnSpc>
              <a:spcBef>
                <a:spcPts val="200"/>
              </a:spcBef>
            </a:pPr>
            <a:r>
              <a:rPr sz="1450" b="1" spc="35" dirty="0">
                <a:solidFill>
                  <a:srgbClr val="8BA8AC"/>
                </a:solidFill>
                <a:latin typeface="Trebuchet MS"/>
                <a:cs typeface="Trebuchet MS"/>
              </a:rPr>
              <a:t>Data </a:t>
            </a:r>
            <a:r>
              <a:rPr sz="1450" b="1" spc="-10" dirty="0">
                <a:solidFill>
                  <a:srgbClr val="8BA8AC"/>
                </a:solidFill>
                <a:latin typeface="Trebuchet MS"/>
                <a:cs typeface="Trebuchet MS"/>
              </a:rPr>
              <a:t>Understanding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14898" y="7037744"/>
            <a:ext cx="8877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solidFill>
                  <a:srgbClr val="8BA8AC"/>
                </a:solidFill>
                <a:latin typeface="Trebuchet MS"/>
                <a:cs typeface="Trebuchet MS"/>
              </a:rPr>
              <a:t>Modelling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9972" y="6120844"/>
            <a:ext cx="9525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1676" y="4086212"/>
            <a:ext cx="11239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35" dirty="0">
                <a:solidFill>
                  <a:srgbClr val="8BA8AC"/>
                </a:solidFill>
                <a:latin typeface="Trebuchet MS"/>
                <a:cs typeface="Trebuchet MS"/>
              </a:rPr>
              <a:t>Deployment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44799" y="4887772"/>
            <a:ext cx="7549515" cy="4051300"/>
            <a:chOff x="8044799" y="4887772"/>
            <a:chExt cx="7549515" cy="405130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3188" y="4887772"/>
              <a:ext cx="781049" cy="5143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4799" y="4887772"/>
              <a:ext cx="781049" cy="5143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07494" y="8157514"/>
              <a:ext cx="510326" cy="781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2714" y="5840546"/>
            <a:ext cx="2638424" cy="2838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-892" baseline="-1190" dirty="0"/>
              <a:t>01.</a:t>
            </a:r>
            <a:r>
              <a:rPr sz="10500" spc="-1514" baseline="-1190" dirty="0"/>
              <a:t> </a:t>
            </a:r>
            <a:r>
              <a:rPr sz="7500" spc="300" dirty="0"/>
              <a:t>BUSINESS</a:t>
            </a:r>
            <a:r>
              <a:rPr sz="7500" spc="-455" dirty="0"/>
              <a:t> </a:t>
            </a:r>
            <a:r>
              <a:rPr sz="7500" spc="175" dirty="0"/>
              <a:t>UNDERSTADING:</a:t>
            </a:r>
            <a:endParaRPr sz="7500"/>
          </a:p>
        </p:txBody>
      </p:sp>
      <p:grpSp>
        <p:nvGrpSpPr>
          <p:cNvPr id="4" name="object 4"/>
          <p:cNvGrpSpPr/>
          <p:nvPr/>
        </p:nvGrpSpPr>
        <p:grpSpPr>
          <a:xfrm>
            <a:off x="2124075" y="3819524"/>
            <a:ext cx="123825" cy="1800225"/>
            <a:chOff x="2124075" y="3819524"/>
            <a:chExt cx="123825" cy="1800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3819524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5495924"/>
              <a:ext cx="123825" cy="1238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25700" y="3616324"/>
            <a:ext cx="10645140" cy="2997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perspective,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aware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circumstances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fluctuate,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demand.</a:t>
            </a:r>
            <a:endParaRPr sz="3000">
              <a:latin typeface="Trebuchet MS"/>
              <a:cs typeface="Trebuchet MS"/>
            </a:endParaRPr>
          </a:p>
          <a:p>
            <a:pPr marL="12700" marR="64135" algn="just">
              <a:lnSpc>
                <a:spcPts val="3300"/>
              </a:lnSpc>
              <a:spcBef>
                <a:spcPts val="33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scenario,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“What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could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considering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particular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id.”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5519" y="6035100"/>
            <a:ext cx="2705099" cy="2705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spc="-97" baseline="-1190" dirty="0"/>
              <a:t>02.</a:t>
            </a:r>
            <a:r>
              <a:rPr sz="10500" spc="-1462" baseline="-1190" dirty="0"/>
              <a:t> </a:t>
            </a:r>
            <a:r>
              <a:rPr sz="7500" spc="310" dirty="0"/>
              <a:t>DATA</a:t>
            </a:r>
            <a:r>
              <a:rPr sz="7500" spc="-455" dirty="0"/>
              <a:t> </a:t>
            </a:r>
            <a:r>
              <a:rPr sz="7500" spc="190" dirty="0"/>
              <a:t>UNDERSTANDING:</a:t>
            </a:r>
            <a:endParaRPr sz="7500"/>
          </a:p>
        </p:txBody>
      </p:sp>
      <p:grpSp>
        <p:nvGrpSpPr>
          <p:cNvPr id="4" name="object 4"/>
          <p:cNvGrpSpPr/>
          <p:nvPr/>
        </p:nvGrpSpPr>
        <p:grpSpPr>
          <a:xfrm>
            <a:off x="2124075" y="4579726"/>
            <a:ext cx="123825" cy="2638425"/>
            <a:chOff x="2124075" y="4579726"/>
            <a:chExt cx="123825" cy="26384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4579726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5417926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5" y="6256126"/>
              <a:ext cx="12382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075" y="7094326"/>
              <a:ext cx="123825" cy="1238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8000" y="3538326"/>
            <a:ext cx="7976234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found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6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660400">
              <a:lnSpc>
                <a:spcPct val="100000"/>
              </a:lnSpc>
              <a:spcBef>
                <a:spcPts val="3000"/>
              </a:spcBef>
            </a:pP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sales.</a:t>
            </a:r>
            <a:endParaRPr sz="3000">
              <a:latin typeface="Trebuchet MS"/>
              <a:cs typeface="Trebuchet MS"/>
            </a:endParaRPr>
          </a:p>
          <a:p>
            <a:pPr marL="660400" marR="179070">
              <a:lnSpc>
                <a:spcPct val="183300"/>
              </a:lnSpc>
            </a:pP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store.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item.</a:t>
            </a:r>
            <a:endParaRPr sz="3000">
              <a:latin typeface="Trebuchet MS"/>
              <a:cs typeface="Trebuchet MS"/>
            </a:endParaRPr>
          </a:p>
          <a:p>
            <a:pPr marL="660400">
              <a:lnSpc>
                <a:spcPct val="100000"/>
              </a:lnSpc>
              <a:spcBef>
                <a:spcPts val="3000"/>
              </a:spcBef>
            </a:pP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sales.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3737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531</Words>
  <Application>Microsoft Office PowerPoint</Application>
  <PresentationFormat>Custom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Office Theme</vt:lpstr>
      <vt:lpstr>Time Series Analysis on Store Item Demand Forecasting</vt:lpstr>
      <vt:lpstr>TEAM WORKING ON THIS</vt:lpstr>
      <vt:lpstr>PROBLEM STATEMENT :</vt:lpstr>
      <vt:lpstr>01.</vt:lpstr>
      <vt:lpstr>THE SOLUTION</vt:lpstr>
      <vt:lpstr>DATA :</vt:lpstr>
      <vt:lpstr>PowerPoint Presentation</vt:lpstr>
      <vt:lpstr>01. BUSINESS UNDERSTADING:</vt:lpstr>
      <vt:lpstr>02. DATA UNDERSTANDING:</vt:lpstr>
      <vt:lpstr>03. DATA PREPARTION:</vt:lpstr>
      <vt:lpstr>04. MODELLING:</vt:lpstr>
      <vt:lpstr>05. EVALUTION:</vt:lpstr>
      <vt:lpstr>06. DEPLOYMENT: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Nandith Kurra</dc:creator>
  <cp:keywords>DAFxjbzVgAE,BADxjsitHss</cp:keywords>
  <cp:lastModifiedBy>musani susendra</cp:lastModifiedBy>
  <cp:revision>3</cp:revision>
  <dcterms:created xsi:type="dcterms:W3CDTF">2023-12-07T00:19:30Z</dcterms:created>
  <dcterms:modified xsi:type="dcterms:W3CDTF">2023-12-07T00:37:12Z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2023-12-07T00:00:00Z</vt:filetime>
  </property>
  <property fmtid="{D5CDD505-2E9C-101B-9397-08002B2CF9AE}" pid="5" name="Producer">
    <vt:lpwstr>3-Heights(TM) PDF Security Shell 4.8.25.2 (http://www.pdf-tools.com)</vt:lpwstr>
  </property>
</Properties>
</file>