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205F6-93A6-4344-B5C1-B2FF8A9C7230}" v="5" dt="2024-12-30T07:34:35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1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0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9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6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2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2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3198B2-D029-49D1-84D3-08B330F88DA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B87C08-96B0-43D2-9E86-13A688026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2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9F23-453A-E0DC-FB24-D920B1AE5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652268" cy="1164272"/>
          </a:xfrm>
        </p:spPr>
        <p:txBody>
          <a:bodyPr/>
          <a:lstStyle/>
          <a:p>
            <a:r>
              <a:rPr lang="en-IN" dirty="0"/>
              <a:t>Loan Approval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6D1C4-7616-E7CE-985C-045644B27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434348"/>
            <a:ext cx="5062451" cy="1164272"/>
          </a:xfrm>
        </p:spPr>
        <p:txBody>
          <a:bodyPr/>
          <a:lstStyle/>
          <a:p>
            <a:r>
              <a:rPr lang="en-IN" dirty="0"/>
              <a:t>Created By: Sushil </a:t>
            </a:r>
            <a:r>
              <a:rPr lang="en-IN" dirty="0" err="1"/>
              <a:t>gangavati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8AC5E-DD89-EF41-8051-02BF5EBC2CD9}"/>
              </a:ext>
            </a:extLst>
          </p:cNvPr>
          <p:cNvSpPr txBox="1"/>
          <p:nvPr/>
        </p:nvSpPr>
        <p:spPr>
          <a:xfrm>
            <a:off x="1659353" y="2393956"/>
            <a:ext cx="9528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 Machine Learning for Automated Loan Approval Decisions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702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6828-FB66-5F17-FDA4-483DF2BA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C63B-A947-27C0-A058-49EB6A6E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58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595F-390E-F99E-844F-A4AE21BE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5A2A-4DC4-6F45-1C7C-8571DC64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Inter-Bold"/>
              </a:rPr>
              <a:t>Dataset Dependency</a:t>
            </a:r>
            <a:r>
              <a:rPr lang="en-US" sz="1800" b="0" i="0" u="none" strike="noStrike" baseline="0" dirty="0">
                <a:latin typeface="Inter-Regular"/>
              </a:rPr>
              <a:t>: Predictions are only as accurate as the training data.</a:t>
            </a:r>
          </a:p>
          <a:p>
            <a:pPr algn="l"/>
            <a:endParaRPr lang="en-US" sz="1800" b="1" i="0" u="none" strike="noStrike" baseline="0" dirty="0">
              <a:latin typeface="Inter-Bold"/>
            </a:endParaRPr>
          </a:p>
          <a:p>
            <a:pPr algn="l"/>
            <a:r>
              <a:rPr lang="en-US" sz="1800" b="1" i="0" u="none" strike="noStrike" baseline="0" dirty="0">
                <a:latin typeface="Inter-Bold"/>
              </a:rPr>
              <a:t>Bias in Data</a:t>
            </a:r>
            <a:r>
              <a:rPr lang="en-US" sz="1800" b="0" i="0" u="none" strike="noStrike" baseline="0" dirty="0">
                <a:latin typeface="Inter-Regular"/>
              </a:rPr>
              <a:t>: Any bias in historical approvals may influence the model.</a:t>
            </a:r>
          </a:p>
          <a:p>
            <a:pPr algn="l"/>
            <a:endParaRPr lang="en-US" sz="1800" b="1" i="0" u="none" strike="noStrike" baseline="0" dirty="0">
              <a:latin typeface="Inter-Bold"/>
            </a:endParaRPr>
          </a:p>
          <a:p>
            <a:pPr algn="l"/>
            <a:r>
              <a:rPr lang="en-US" sz="1800" b="1" i="0" u="none" strike="noStrike" baseline="0" dirty="0">
                <a:latin typeface="Inter-Bold"/>
              </a:rPr>
              <a:t>Feature Scope</a:t>
            </a:r>
            <a:r>
              <a:rPr lang="en-US" sz="1800" b="0" i="0" u="none" strike="noStrike" baseline="0" dirty="0">
                <a:latin typeface="Inter-Regular"/>
              </a:rPr>
              <a:t>: Additional features like loan history or co-applicant data</a:t>
            </a:r>
          </a:p>
          <a:p>
            <a:pPr algn="l"/>
            <a:r>
              <a:rPr lang="en-IN" sz="1800" b="0" i="0" u="none" strike="noStrike" baseline="0" dirty="0">
                <a:latin typeface="Inter-Regular"/>
              </a:rPr>
              <a:t>could improve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94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486D-2D6A-1D62-E6D6-E04F42379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460" y="2980266"/>
            <a:ext cx="5085080" cy="1794933"/>
          </a:xfrm>
        </p:spPr>
        <p:txBody>
          <a:bodyPr>
            <a:no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44398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FAC2-6F8A-D81D-4AD7-9D45983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286603"/>
            <a:ext cx="10801719" cy="145075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25EE-24BE-96BB-B0D3-6CC52D97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1845734"/>
            <a:ext cx="11651226" cy="438791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Transforming the Loan Approval Process with Machine Learning</a:t>
            </a:r>
            <a:endParaRPr lang="en-US" dirty="0"/>
          </a:p>
          <a:p>
            <a:pPr algn="just"/>
            <a:r>
              <a:rPr lang="en-US" dirty="0"/>
              <a:t>In today’s fast-paced financial world, loan approval is a critical process for banks and lending institutions. However, traditional methods of loan approval can be slow, inefficient, and prone to human error.</a:t>
            </a:r>
          </a:p>
          <a:p>
            <a:pPr algn="just"/>
            <a:r>
              <a:rPr lang="en-US" dirty="0"/>
              <a:t>The challenge is clear: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How can we streamline this process?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How can we ensure fairness and consistency?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And most importantly, how can we make it faster and more reliable?</a:t>
            </a:r>
          </a:p>
          <a:p>
            <a:r>
              <a:rPr lang="en-US" b="1" dirty="0"/>
              <a:t>Our Solution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This project leverages </a:t>
            </a:r>
            <a:r>
              <a:rPr lang="en-US" b="1" dirty="0"/>
              <a:t>machine learning</a:t>
            </a:r>
            <a:r>
              <a:rPr lang="en-US" dirty="0"/>
              <a:t> to automate the loan approval process, making it faster, more accurate, and scalable. By predicting loan approval outcomes based on key applicant data, we aim to eliminate human biases and inefficiencies.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7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175A-6107-ED5D-680B-212FD9F9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Loan Approval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14A2E-DDAF-FFF9-0D63-B6790EB3AD1F}"/>
              </a:ext>
            </a:extLst>
          </p:cNvPr>
          <p:cNvSpPr txBox="1"/>
          <p:nvPr/>
        </p:nvSpPr>
        <p:spPr>
          <a:xfrm>
            <a:off x="397223" y="2014359"/>
            <a:ext cx="4155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Definition of Loan Approval Prediction</a:t>
            </a:r>
          </a:p>
          <a:p>
            <a:pPr algn="just"/>
            <a:r>
              <a:rPr lang="en-US" b="0" i="0" dirty="0">
                <a:effectLst/>
                <a:latin typeface="Inter"/>
              </a:rPr>
              <a:t>Loan approval prediction is a method to forecast the chance of loan approval.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8E4EF-3C1A-AC90-759D-D928012B84E3}"/>
              </a:ext>
            </a:extLst>
          </p:cNvPr>
          <p:cNvSpPr txBox="1"/>
          <p:nvPr/>
        </p:nvSpPr>
        <p:spPr>
          <a:xfrm>
            <a:off x="4796174" y="2014358"/>
            <a:ext cx="3195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IN" b="1" dirty="0"/>
              <a:t>Data-Driven Models</a:t>
            </a:r>
          </a:p>
          <a:p>
            <a:pPr algn="just"/>
            <a:r>
              <a:rPr lang="en-US" dirty="0"/>
              <a:t>Utilizes statistical models to analyze applicant data for better accuracy.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D6DA5-2578-F47C-4C7F-85322F0F828A}"/>
              </a:ext>
            </a:extLst>
          </p:cNvPr>
          <p:cNvSpPr txBox="1"/>
          <p:nvPr/>
        </p:nvSpPr>
        <p:spPr>
          <a:xfrm>
            <a:off x="8235497" y="2014357"/>
            <a:ext cx="374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r>
              <a:rPr lang="en-IN" b="1" dirty="0"/>
              <a:t>. Assessment of Approval likelihood</a:t>
            </a:r>
          </a:p>
          <a:p>
            <a:pPr algn="just"/>
            <a:r>
              <a:rPr lang="en-US" b="0" i="0" dirty="0">
                <a:effectLst/>
                <a:latin typeface="Inter"/>
              </a:rPr>
              <a:t>Evaluates various factors to estimate the probability of loan approval.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163ED-71E7-EBD4-C90F-68445AF363E1}"/>
              </a:ext>
            </a:extLst>
          </p:cNvPr>
          <p:cNvSpPr txBox="1"/>
          <p:nvPr/>
        </p:nvSpPr>
        <p:spPr>
          <a:xfrm>
            <a:off x="397223" y="4522378"/>
            <a:ext cx="4076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Applicant Attributes Considered</a:t>
            </a:r>
          </a:p>
          <a:p>
            <a:pPr algn="just"/>
            <a:r>
              <a:rPr lang="en-US" i="0" dirty="0">
                <a:solidFill>
                  <a:srgbClr val="07071B"/>
                </a:solidFill>
                <a:effectLst/>
                <a:latin typeface="Inter"/>
              </a:rPr>
              <a:t>Considers income, credit score, and employment and education status and more.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8A2E5-79E7-F3C5-EA1A-B6FD6FCD2FA7}"/>
              </a:ext>
            </a:extLst>
          </p:cNvPr>
          <p:cNvSpPr txBox="1"/>
          <p:nvPr/>
        </p:nvSpPr>
        <p:spPr>
          <a:xfrm>
            <a:off x="4796174" y="4522378"/>
            <a:ext cx="3195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 Automated Decision Making</a:t>
            </a:r>
          </a:p>
          <a:p>
            <a:pPr algn="just"/>
            <a:r>
              <a:rPr lang="en-US" b="0" i="0" dirty="0">
                <a:solidFill>
                  <a:srgbClr val="07071B"/>
                </a:solidFill>
                <a:effectLst/>
                <a:latin typeface="Inter"/>
              </a:rPr>
              <a:t>Aims to streamline the loan decision-making process through automation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3A86C-2B6B-B9D0-1CEF-DEB964C50907}"/>
              </a:ext>
            </a:extLst>
          </p:cNvPr>
          <p:cNvSpPr txBox="1"/>
          <p:nvPr/>
        </p:nvSpPr>
        <p:spPr>
          <a:xfrm>
            <a:off x="8314155" y="4522378"/>
            <a:ext cx="3480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 Improved Customer Experience</a:t>
            </a:r>
          </a:p>
          <a:p>
            <a:pPr algn="just"/>
            <a:r>
              <a:rPr lang="en-US" b="0" i="0" dirty="0">
                <a:effectLst/>
                <a:latin typeface="Inter"/>
              </a:rPr>
              <a:t>Enhances user experience by providing quicker loan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56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E38F-A947-578B-5CC6-C01D2E15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CEEE-0F55-CA06-3C50-6589FDE9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Dataset</a:t>
            </a:r>
            <a:r>
              <a:rPr lang="en-US" dirty="0"/>
              <a:t>: I used a publicly available dataset from Kaggle, which includes key features such as income, loan amount, education, and other categorical variables like education and self-employment status.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dataset contains 1000 records with features that simulate real-life loan application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1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D32E-87BB-43D2-F9F3-499E2D6A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4F40-F3B0-1587-E6B3-53373AD2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Applicant Features:</a:t>
            </a:r>
          </a:p>
          <a:p>
            <a:pPr lvl="1"/>
            <a:r>
              <a:rPr lang="en-US" dirty="0" err="1"/>
              <a:t>no_of_dependents</a:t>
            </a:r>
            <a:r>
              <a:rPr lang="en-US" dirty="0"/>
              <a:t>: Number of dependents.</a:t>
            </a:r>
          </a:p>
          <a:p>
            <a:pPr lvl="1"/>
            <a:r>
              <a:rPr lang="en-US" dirty="0"/>
              <a:t>education: Graduate or Not Graduate.</a:t>
            </a:r>
          </a:p>
          <a:p>
            <a:pPr lvl="1"/>
            <a:r>
              <a:rPr lang="en-US" dirty="0" err="1"/>
              <a:t>self_employed</a:t>
            </a:r>
            <a:r>
              <a:rPr lang="en-US" dirty="0"/>
              <a:t>: Yes or No.</a:t>
            </a:r>
          </a:p>
          <a:p>
            <a:pPr lvl="1"/>
            <a:r>
              <a:rPr lang="en-US" dirty="0" err="1"/>
              <a:t>income_annum</a:t>
            </a:r>
            <a:r>
              <a:rPr lang="en-US" dirty="0"/>
              <a:t>: Annual income.</a:t>
            </a:r>
          </a:p>
          <a:p>
            <a:pPr lvl="1"/>
            <a:r>
              <a:rPr lang="en-US" dirty="0" err="1"/>
              <a:t>loan_amount</a:t>
            </a:r>
            <a:r>
              <a:rPr lang="en-US" dirty="0"/>
              <a:t>: Amount requested.</a:t>
            </a:r>
          </a:p>
          <a:p>
            <a:pPr lvl="1"/>
            <a:r>
              <a:rPr lang="en-US" dirty="0" err="1"/>
              <a:t>loan_term</a:t>
            </a:r>
            <a:r>
              <a:rPr lang="en-US" dirty="0"/>
              <a:t>: Term in months.</a:t>
            </a:r>
          </a:p>
          <a:p>
            <a:pPr lvl="1"/>
            <a:r>
              <a:rPr lang="en-US" dirty="0" err="1"/>
              <a:t>cibil_score</a:t>
            </a:r>
            <a:r>
              <a:rPr lang="en-US" dirty="0"/>
              <a:t>: Credit score.</a:t>
            </a:r>
          </a:p>
          <a:p>
            <a:pPr lvl="1"/>
            <a:r>
              <a:rPr lang="en-US" dirty="0"/>
              <a:t>Asset values (Residential, Commercial, Luxury, Bank).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Target Variable: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loan_status</a:t>
            </a:r>
            <a:r>
              <a:rPr lang="en-US" dirty="0"/>
              <a:t>: Whether the loan is approved (1) or rejected (0).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72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559F-15BC-3B27-DD9D-F961C72D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4A78-F395-F078-1AC1-13766AB1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Algorithm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Random Forest Classifier was selected due to its ability to handle both categorical and numerical data, as well as its robustness in classification tasks.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was trained using the features mentioned above and evaluated on a test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91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F4D4-8249-AB28-8DF2-9B185AF8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 Forest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386C-BFD8-0317-B54E-5297BC19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Selected for its ability to handle both categorical and numerical data seamlessly.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in classification tasks with high accuracy and generalization 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overfitting by averaging multiple decision trees.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Performs well even with imbalanced datasets and missing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3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0ADD-16A0-4C20-4234-2AAC1F83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 and Evaluation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09A08AE-FF0B-71DF-4887-58BCCB972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8403" y="1842821"/>
            <a:ext cx="10075194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split into 80% training and 20% testing.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was trained using the training dataset.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precision, recall, F1 score (optional to include depending on your evaluation metrics).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trained model provides predictions based on the input features from users (loan applicants).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3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0CE-02E6-2759-9C9B-E5CEA69E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59FA-0A19-A5AA-B3E6-2B865512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0" i="0" u="none" strike="noStrike" baseline="0" dirty="0">
                <a:latin typeface="Inter-Regular"/>
              </a:rPr>
              <a:t>1. </a:t>
            </a:r>
            <a:r>
              <a:rPr lang="en-IN" sz="1800" b="1" i="0" u="none" strike="noStrike" baseline="0" dirty="0">
                <a:latin typeface="Inter-Bold"/>
              </a:rPr>
              <a:t>Backend (Model Training):</a:t>
            </a:r>
          </a:p>
          <a:p>
            <a:pPr lvl="1" algn="just">
              <a:lnSpc>
                <a:spcPct val="150000"/>
              </a:lnSpc>
            </a:pPr>
            <a:r>
              <a:rPr lang="en-US" b="0" i="0" u="none" strike="noStrike" baseline="0" dirty="0">
                <a:latin typeface="Inter-Regular"/>
              </a:rPr>
              <a:t>Python libraries like pandas, </a:t>
            </a:r>
            <a:r>
              <a:rPr lang="en-US" b="0" i="0" u="none" strike="noStrike" baseline="0" dirty="0" err="1">
                <a:latin typeface="Inter-Regular"/>
              </a:rPr>
              <a:t>numpy</a:t>
            </a:r>
            <a:r>
              <a:rPr lang="en-US" b="0" i="0" u="none" strike="noStrike" baseline="0" dirty="0">
                <a:latin typeface="Inter-Regular"/>
              </a:rPr>
              <a:t>, </a:t>
            </a:r>
            <a:r>
              <a:rPr lang="en-US" b="0" i="0" u="none" strike="noStrike" baseline="0" dirty="0" err="1">
                <a:latin typeface="Inter-Regular"/>
              </a:rPr>
              <a:t>sklearn</a:t>
            </a:r>
            <a:r>
              <a:rPr lang="en-US" b="0" i="0" u="none" strike="noStrike" baseline="0" dirty="0">
                <a:latin typeface="Inter-Regular"/>
              </a:rPr>
              <a:t> were used to preprocess the data and train the Random Forest Model.</a:t>
            </a:r>
          </a:p>
          <a:p>
            <a:pPr lvl="1" algn="just">
              <a:lnSpc>
                <a:spcPct val="150000"/>
              </a:lnSpc>
            </a:pPr>
            <a:r>
              <a:rPr lang="en-US" b="0" i="0" u="none" strike="noStrike" baseline="0" dirty="0">
                <a:latin typeface="Inter-Regular"/>
              </a:rPr>
              <a:t>The trained model was serialized using </a:t>
            </a:r>
            <a:r>
              <a:rPr lang="en-US" b="0" i="0" u="none" strike="noStrike" baseline="0" dirty="0" err="1">
                <a:latin typeface="Inter-Regular"/>
              </a:rPr>
              <a:t>joblib</a:t>
            </a:r>
            <a:r>
              <a:rPr lang="en-US" b="0" i="0" u="none" strike="noStrike" baseline="0" dirty="0">
                <a:latin typeface="Inter-Regular"/>
              </a:rPr>
              <a:t> for deployment</a:t>
            </a:r>
            <a:r>
              <a:rPr lang="en-US" sz="1600" b="0" i="0" u="none" strike="noStrike" baseline="0" dirty="0">
                <a:latin typeface="Inter-Regular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b="0" i="0" u="none" strike="noStrike" baseline="0" dirty="0">
                <a:latin typeface="Inter-Regular"/>
              </a:rPr>
              <a:t>2. </a:t>
            </a:r>
            <a:r>
              <a:rPr lang="en-IN" sz="1800" b="1" i="0" u="none" strike="noStrike" baseline="0" dirty="0">
                <a:latin typeface="Inter-Bold"/>
              </a:rPr>
              <a:t>Frontend (</a:t>
            </a:r>
            <a:r>
              <a:rPr lang="en-IN" sz="1800" b="1" i="0" u="none" strike="noStrike" baseline="0" dirty="0" err="1">
                <a:latin typeface="Inter-Bold"/>
              </a:rPr>
              <a:t>Streamlit</a:t>
            </a:r>
            <a:r>
              <a:rPr lang="en-IN" sz="1800" b="1" i="0" u="none" strike="noStrike" baseline="0" dirty="0">
                <a:latin typeface="Inter-Bold"/>
              </a:rPr>
              <a:t> UI):</a:t>
            </a:r>
          </a:p>
          <a:p>
            <a:pPr lvl="1" algn="just">
              <a:lnSpc>
                <a:spcPct val="150000"/>
              </a:lnSpc>
            </a:pPr>
            <a:r>
              <a:rPr lang="en-US" b="0" i="0" u="none" strike="noStrike" baseline="0" dirty="0">
                <a:latin typeface="Inter-Regular"/>
              </a:rPr>
              <a:t>A </a:t>
            </a:r>
            <a:r>
              <a:rPr lang="en-US" b="0" i="0" u="none" strike="noStrike" baseline="0" dirty="0" err="1">
                <a:latin typeface="Inter-Regular"/>
              </a:rPr>
              <a:t>Streamlit</a:t>
            </a:r>
            <a:r>
              <a:rPr lang="en-US" b="0" i="0" u="none" strike="noStrike" baseline="0" dirty="0">
                <a:latin typeface="Inter-Regular"/>
              </a:rPr>
              <a:t>-based web app collets user inputs and sends them to the </a:t>
            </a:r>
            <a:r>
              <a:rPr lang="en-IN" b="0" i="0" u="none" strike="noStrike" baseline="0" dirty="0">
                <a:latin typeface="Inter-Regular"/>
              </a:rPr>
              <a:t>model for prediction.</a:t>
            </a:r>
          </a:p>
          <a:p>
            <a:pPr lvl="1" algn="just">
              <a:lnSpc>
                <a:spcPct val="150000"/>
              </a:lnSpc>
            </a:pPr>
            <a:r>
              <a:rPr lang="en-US" b="0" i="0" u="none" strike="noStrike" baseline="0" dirty="0">
                <a:latin typeface="Inter-Regular"/>
              </a:rPr>
              <a:t>Features include input validation, prediction visualization, and an </a:t>
            </a:r>
            <a:r>
              <a:rPr lang="en-IN" b="0" i="0" u="none" strike="noStrike" baseline="0" dirty="0">
                <a:latin typeface="Inter-Regular"/>
              </a:rPr>
              <a:t>intuitive layout.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913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674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Inter</vt:lpstr>
      <vt:lpstr>Inter-Bold</vt:lpstr>
      <vt:lpstr>Inter-Regular</vt:lpstr>
      <vt:lpstr>Retrospect</vt:lpstr>
      <vt:lpstr>Loan Approval Prediction</vt:lpstr>
      <vt:lpstr>Introduction</vt:lpstr>
      <vt:lpstr>Overview of Loan Approval Prediction</vt:lpstr>
      <vt:lpstr>Data Collection</vt:lpstr>
      <vt:lpstr>Features in the Dataset</vt:lpstr>
      <vt:lpstr>Model Selection</vt:lpstr>
      <vt:lpstr>Why Random Forest Classifier</vt:lpstr>
      <vt:lpstr>Model Training and Evaluation</vt:lpstr>
      <vt:lpstr>Tools And Technologies Used</vt:lpstr>
      <vt:lpstr>Demo</vt:lpstr>
      <vt:lpstr>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SUSHIL GANGAVATI</dc:creator>
  <cp:lastModifiedBy>SUSHIL GANGAVATI</cp:lastModifiedBy>
  <cp:revision>2</cp:revision>
  <dcterms:created xsi:type="dcterms:W3CDTF">2024-12-27T15:04:29Z</dcterms:created>
  <dcterms:modified xsi:type="dcterms:W3CDTF">2024-12-30T11:40:08Z</dcterms:modified>
</cp:coreProperties>
</file>