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72D5F5-F448-45CB-A9DF-01760DF1BBF3}" v="86" dt="2019-12-12T06:08:56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732C6-71CA-49DE-B1CA-283BF211B875}" type="doc">
      <dgm:prSet loTypeId="urn:microsoft.com/office/officeart/2005/8/layout/process4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1533165-DB61-4850-A844-3E2085A7DDB1}">
      <dgm:prSet/>
      <dgm:spPr/>
      <dgm:t>
        <a:bodyPr/>
        <a:lstStyle/>
        <a:p>
          <a:r>
            <a:rPr lang="en-US" dirty="0"/>
            <a:t>CRISA has 600 records and 46 attributes and CRISA is segmenting the market based on two key sets of variables. </a:t>
          </a:r>
        </a:p>
      </dgm:t>
    </dgm:pt>
    <dgm:pt modelId="{B95932FB-367D-46EA-A19B-F01583476CA5}" type="parTrans" cxnId="{9C1BB808-13AE-43EA-8917-369003F0E936}">
      <dgm:prSet/>
      <dgm:spPr/>
      <dgm:t>
        <a:bodyPr/>
        <a:lstStyle/>
        <a:p>
          <a:endParaRPr lang="en-US"/>
        </a:p>
      </dgm:t>
    </dgm:pt>
    <dgm:pt modelId="{ACB8C1BF-AAF1-433C-A6C3-56AD036D1743}" type="sibTrans" cxnId="{9C1BB808-13AE-43EA-8917-369003F0E936}">
      <dgm:prSet/>
      <dgm:spPr/>
      <dgm:t>
        <a:bodyPr/>
        <a:lstStyle/>
        <a:p>
          <a:endParaRPr lang="en-US"/>
        </a:p>
      </dgm:t>
    </dgm:pt>
    <dgm:pt modelId="{397136A3-12C6-4284-AB5F-FC01032EED13}">
      <dgm:prSet/>
      <dgm:spPr/>
      <dgm:t>
        <a:bodyPr/>
        <a:lstStyle/>
        <a:p>
          <a:r>
            <a:rPr lang="en-US"/>
            <a:t>Purchase behavior (based on volume and frequency of purchase and brand loyalty)</a:t>
          </a:r>
        </a:p>
      </dgm:t>
    </dgm:pt>
    <dgm:pt modelId="{C126DB19-38B8-4D71-8785-4ED94818C6F9}" type="parTrans" cxnId="{DA9FB93C-4CD9-4DED-AA57-D245503C19B9}">
      <dgm:prSet/>
      <dgm:spPr/>
      <dgm:t>
        <a:bodyPr/>
        <a:lstStyle/>
        <a:p>
          <a:endParaRPr lang="en-US"/>
        </a:p>
      </dgm:t>
    </dgm:pt>
    <dgm:pt modelId="{2F56D6A5-B85A-4CD4-916A-A369344F3F06}" type="sibTrans" cxnId="{DA9FB93C-4CD9-4DED-AA57-D245503C19B9}">
      <dgm:prSet/>
      <dgm:spPr/>
      <dgm:t>
        <a:bodyPr/>
        <a:lstStyle/>
        <a:p>
          <a:endParaRPr lang="en-US"/>
        </a:p>
      </dgm:t>
    </dgm:pt>
    <dgm:pt modelId="{5B6E7024-6AB5-4BB1-A771-C02DFAC61BD2}">
      <dgm:prSet/>
      <dgm:spPr/>
      <dgm:t>
        <a:bodyPr/>
        <a:lstStyle/>
        <a:p>
          <a:r>
            <a:rPr lang="en-US" dirty="0"/>
            <a:t>Basis of purchase (response to price, selling proposition and promotion)</a:t>
          </a:r>
        </a:p>
      </dgm:t>
    </dgm:pt>
    <dgm:pt modelId="{FD1D4932-9B78-4650-A3D1-694C05FFEDDB}" type="parTrans" cxnId="{10D3AAB6-74F8-4AE3-A84E-50681E021D40}">
      <dgm:prSet/>
      <dgm:spPr/>
      <dgm:t>
        <a:bodyPr/>
        <a:lstStyle/>
        <a:p>
          <a:endParaRPr lang="en-US"/>
        </a:p>
      </dgm:t>
    </dgm:pt>
    <dgm:pt modelId="{266899C0-5734-4FA3-A430-7772F6AA2A2C}" type="sibTrans" cxnId="{10D3AAB6-74F8-4AE3-A84E-50681E021D40}">
      <dgm:prSet/>
      <dgm:spPr/>
      <dgm:t>
        <a:bodyPr/>
        <a:lstStyle/>
        <a:p>
          <a:endParaRPr lang="en-US"/>
        </a:p>
      </dgm:t>
    </dgm:pt>
    <dgm:pt modelId="{E07B598A-380F-4A2B-B47C-2CB1ADE19ED5}">
      <dgm:prSet/>
      <dgm:spPr/>
      <dgm:t>
        <a:bodyPr/>
        <a:lstStyle/>
        <a:p>
          <a:r>
            <a:rPr lang="en-US" dirty="0"/>
            <a:t>The objective is to gain information of different segment to target customer more effectively and run offers and promotion to increase brand loyalty</a:t>
          </a:r>
        </a:p>
      </dgm:t>
    </dgm:pt>
    <dgm:pt modelId="{9B55813F-8AE2-4C95-AB4F-4DC9C976058C}" type="parTrans" cxnId="{B36CCF5D-66AD-45A4-A355-0F49520A4664}">
      <dgm:prSet/>
      <dgm:spPr/>
      <dgm:t>
        <a:bodyPr/>
        <a:lstStyle/>
        <a:p>
          <a:endParaRPr lang="en-US"/>
        </a:p>
      </dgm:t>
    </dgm:pt>
    <dgm:pt modelId="{6FB79117-EA1C-44B7-ABCB-7FEB3FBC7DDC}" type="sibTrans" cxnId="{B36CCF5D-66AD-45A4-A355-0F49520A4664}">
      <dgm:prSet/>
      <dgm:spPr/>
      <dgm:t>
        <a:bodyPr/>
        <a:lstStyle/>
        <a:p>
          <a:endParaRPr lang="en-US"/>
        </a:p>
      </dgm:t>
    </dgm:pt>
    <dgm:pt modelId="{84E96C14-34F8-4848-AD9F-3B6AD273FE4F}">
      <dgm:prSet/>
      <dgm:spPr/>
      <dgm:t>
        <a:bodyPr/>
        <a:lstStyle/>
        <a:p>
          <a:r>
            <a:rPr lang="en-US" dirty="0"/>
            <a:t>Demographic data</a:t>
          </a:r>
        </a:p>
      </dgm:t>
    </dgm:pt>
    <dgm:pt modelId="{0AAED5B1-1B27-49E9-812E-659FDBDAEC24}" type="parTrans" cxnId="{E350A73A-B36F-4DEB-8ADE-6054B0F06ED7}">
      <dgm:prSet/>
      <dgm:spPr/>
      <dgm:t>
        <a:bodyPr/>
        <a:lstStyle/>
        <a:p>
          <a:endParaRPr lang="en-US"/>
        </a:p>
      </dgm:t>
    </dgm:pt>
    <dgm:pt modelId="{A1D91378-BBA0-4537-BAED-6CC039B51F79}" type="sibTrans" cxnId="{E350A73A-B36F-4DEB-8ADE-6054B0F06ED7}">
      <dgm:prSet/>
      <dgm:spPr/>
      <dgm:t>
        <a:bodyPr/>
        <a:lstStyle/>
        <a:p>
          <a:endParaRPr lang="en-US"/>
        </a:p>
      </dgm:t>
    </dgm:pt>
    <dgm:pt modelId="{329B1F02-89DF-4476-BD81-F8A05A0A9A2C}" type="pres">
      <dgm:prSet presAssocID="{76A732C6-71CA-49DE-B1CA-283BF211B875}" presName="Name0" presStyleCnt="0">
        <dgm:presLayoutVars>
          <dgm:dir/>
          <dgm:animLvl val="lvl"/>
          <dgm:resizeHandles val="exact"/>
        </dgm:presLayoutVars>
      </dgm:prSet>
      <dgm:spPr/>
    </dgm:pt>
    <dgm:pt modelId="{19A7B58B-3784-49CA-B418-577459ACC020}" type="pres">
      <dgm:prSet presAssocID="{E07B598A-380F-4A2B-B47C-2CB1ADE19ED5}" presName="boxAndChildren" presStyleCnt="0"/>
      <dgm:spPr/>
    </dgm:pt>
    <dgm:pt modelId="{890CA43E-FAE6-4F6C-A679-6EC8267B5A7A}" type="pres">
      <dgm:prSet presAssocID="{E07B598A-380F-4A2B-B47C-2CB1ADE19ED5}" presName="parentTextBox" presStyleLbl="node1" presStyleIdx="0" presStyleCnt="2"/>
      <dgm:spPr/>
    </dgm:pt>
    <dgm:pt modelId="{9BD75442-F393-44FF-8589-D8586418DCCC}" type="pres">
      <dgm:prSet presAssocID="{ACB8C1BF-AAF1-433C-A6C3-56AD036D1743}" presName="sp" presStyleCnt="0"/>
      <dgm:spPr/>
    </dgm:pt>
    <dgm:pt modelId="{2210CD46-1320-4954-8A28-FF1371640EEE}" type="pres">
      <dgm:prSet presAssocID="{C1533165-DB61-4850-A844-3E2085A7DDB1}" presName="arrowAndChildren" presStyleCnt="0"/>
      <dgm:spPr/>
    </dgm:pt>
    <dgm:pt modelId="{85C81C76-7130-44A8-8924-572A98A24A4A}" type="pres">
      <dgm:prSet presAssocID="{C1533165-DB61-4850-A844-3E2085A7DDB1}" presName="parentTextArrow" presStyleLbl="node1" presStyleIdx="0" presStyleCnt="2"/>
      <dgm:spPr/>
    </dgm:pt>
    <dgm:pt modelId="{BA33FE00-4C79-4CC5-9C9D-E4F970D1A106}" type="pres">
      <dgm:prSet presAssocID="{C1533165-DB61-4850-A844-3E2085A7DDB1}" presName="arrow" presStyleLbl="node1" presStyleIdx="1" presStyleCnt="2"/>
      <dgm:spPr/>
    </dgm:pt>
    <dgm:pt modelId="{5A9DFAA7-2FA6-45A9-A92E-87199BE33B94}" type="pres">
      <dgm:prSet presAssocID="{C1533165-DB61-4850-A844-3E2085A7DDB1}" presName="descendantArrow" presStyleCnt="0"/>
      <dgm:spPr/>
    </dgm:pt>
    <dgm:pt modelId="{6F367B01-DE9E-4F08-B2DF-1397004E894B}" type="pres">
      <dgm:prSet presAssocID="{397136A3-12C6-4284-AB5F-FC01032EED13}" presName="childTextArrow" presStyleLbl="fgAccFollowNode1" presStyleIdx="0" presStyleCnt="3">
        <dgm:presLayoutVars>
          <dgm:bulletEnabled val="1"/>
        </dgm:presLayoutVars>
      </dgm:prSet>
      <dgm:spPr/>
    </dgm:pt>
    <dgm:pt modelId="{6351DB5F-7160-4B92-B9BA-147D55BE939D}" type="pres">
      <dgm:prSet presAssocID="{5B6E7024-6AB5-4BB1-A771-C02DFAC61BD2}" presName="childTextArrow" presStyleLbl="fgAccFollowNode1" presStyleIdx="1" presStyleCnt="3">
        <dgm:presLayoutVars>
          <dgm:bulletEnabled val="1"/>
        </dgm:presLayoutVars>
      </dgm:prSet>
      <dgm:spPr/>
    </dgm:pt>
    <dgm:pt modelId="{8BFAC89F-DF27-42C5-9047-8C28496B363D}" type="pres">
      <dgm:prSet presAssocID="{84E96C14-34F8-4848-AD9F-3B6AD273FE4F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9C1BB808-13AE-43EA-8917-369003F0E936}" srcId="{76A732C6-71CA-49DE-B1CA-283BF211B875}" destId="{C1533165-DB61-4850-A844-3E2085A7DDB1}" srcOrd="0" destOrd="0" parTransId="{B95932FB-367D-46EA-A19B-F01583476CA5}" sibTransId="{ACB8C1BF-AAF1-433C-A6C3-56AD036D1743}"/>
    <dgm:cxn modelId="{6B3D6B0E-6624-4351-BCC9-95E87B61DFAB}" type="presOf" srcId="{C1533165-DB61-4850-A844-3E2085A7DDB1}" destId="{85C81C76-7130-44A8-8924-572A98A24A4A}" srcOrd="0" destOrd="0" presId="urn:microsoft.com/office/officeart/2005/8/layout/process4"/>
    <dgm:cxn modelId="{73913325-5B8C-456C-9338-9420332F6106}" type="presOf" srcId="{84E96C14-34F8-4848-AD9F-3B6AD273FE4F}" destId="{8BFAC89F-DF27-42C5-9047-8C28496B363D}" srcOrd="0" destOrd="0" presId="urn:microsoft.com/office/officeart/2005/8/layout/process4"/>
    <dgm:cxn modelId="{E350A73A-B36F-4DEB-8ADE-6054B0F06ED7}" srcId="{C1533165-DB61-4850-A844-3E2085A7DDB1}" destId="{84E96C14-34F8-4848-AD9F-3B6AD273FE4F}" srcOrd="2" destOrd="0" parTransId="{0AAED5B1-1B27-49E9-812E-659FDBDAEC24}" sibTransId="{A1D91378-BBA0-4537-BAED-6CC039B51F79}"/>
    <dgm:cxn modelId="{DA9FB93C-4CD9-4DED-AA57-D245503C19B9}" srcId="{C1533165-DB61-4850-A844-3E2085A7DDB1}" destId="{397136A3-12C6-4284-AB5F-FC01032EED13}" srcOrd="0" destOrd="0" parTransId="{C126DB19-38B8-4D71-8785-4ED94818C6F9}" sibTransId="{2F56D6A5-B85A-4CD4-916A-A369344F3F06}"/>
    <dgm:cxn modelId="{B36CCF5D-66AD-45A4-A355-0F49520A4664}" srcId="{76A732C6-71CA-49DE-B1CA-283BF211B875}" destId="{E07B598A-380F-4A2B-B47C-2CB1ADE19ED5}" srcOrd="1" destOrd="0" parTransId="{9B55813F-8AE2-4C95-AB4F-4DC9C976058C}" sibTransId="{6FB79117-EA1C-44B7-ABCB-7FEB3FBC7DDC}"/>
    <dgm:cxn modelId="{A40D8F47-00BB-4E35-8CC3-2210D69004E4}" type="presOf" srcId="{C1533165-DB61-4850-A844-3E2085A7DDB1}" destId="{BA33FE00-4C79-4CC5-9C9D-E4F970D1A106}" srcOrd="1" destOrd="0" presId="urn:microsoft.com/office/officeart/2005/8/layout/process4"/>
    <dgm:cxn modelId="{E8FA296A-347D-4C39-BB6A-E7680A143D0B}" type="presOf" srcId="{76A732C6-71CA-49DE-B1CA-283BF211B875}" destId="{329B1F02-89DF-4476-BD81-F8A05A0A9A2C}" srcOrd="0" destOrd="0" presId="urn:microsoft.com/office/officeart/2005/8/layout/process4"/>
    <dgm:cxn modelId="{8CA7604C-935A-4ECD-9809-129CB29DB394}" type="presOf" srcId="{E07B598A-380F-4A2B-B47C-2CB1ADE19ED5}" destId="{890CA43E-FAE6-4F6C-A679-6EC8267B5A7A}" srcOrd="0" destOrd="0" presId="urn:microsoft.com/office/officeart/2005/8/layout/process4"/>
    <dgm:cxn modelId="{FCB31C8E-511A-4C1F-AA5B-263F14E3B5B8}" type="presOf" srcId="{397136A3-12C6-4284-AB5F-FC01032EED13}" destId="{6F367B01-DE9E-4F08-B2DF-1397004E894B}" srcOrd="0" destOrd="0" presId="urn:microsoft.com/office/officeart/2005/8/layout/process4"/>
    <dgm:cxn modelId="{10D3AAB6-74F8-4AE3-A84E-50681E021D40}" srcId="{C1533165-DB61-4850-A844-3E2085A7DDB1}" destId="{5B6E7024-6AB5-4BB1-A771-C02DFAC61BD2}" srcOrd="1" destOrd="0" parTransId="{FD1D4932-9B78-4650-A3D1-694C05FFEDDB}" sibTransId="{266899C0-5734-4FA3-A430-7772F6AA2A2C}"/>
    <dgm:cxn modelId="{6F8EDFB6-8144-4BE5-86C6-7D7C9176B06C}" type="presOf" srcId="{5B6E7024-6AB5-4BB1-A771-C02DFAC61BD2}" destId="{6351DB5F-7160-4B92-B9BA-147D55BE939D}" srcOrd="0" destOrd="0" presId="urn:microsoft.com/office/officeart/2005/8/layout/process4"/>
    <dgm:cxn modelId="{43BD9A01-5084-45EA-87D0-060CAAA9AEBD}" type="presParOf" srcId="{329B1F02-89DF-4476-BD81-F8A05A0A9A2C}" destId="{19A7B58B-3784-49CA-B418-577459ACC020}" srcOrd="0" destOrd="0" presId="urn:microsoft.com/office/officeart/2005/8/layout/process4"/>
    <dgm:cxn modelId="{81CF748D-684A-4DDB-919D-6F04FEFD7C27}" type="presParOf" srcId="{19A7B58B-3784-49CA-B418-577459ACC020}" destId="{890CA43E-FAE6-4F6C-A679-6EC8267B5A7A}" srcOrd="0" destOrd="0" presId="urn:microsoft.com/office/officeart/2005/8/layout/process4"/>
    <dgm:cxn modelId="{12620462-C552-4AD0-8A22-D304B5B82B0D}" type="presParOf" srcId="{329B1F02-89DF-4476-BD81-F8A05A0A9A2C}" destId="{9BD75442-F393-44FF-8589-D8586418DCCC}" srcOrd="1" destOrd="0" presId="urn:microsoft.com/office/officeart/2005/8/layout/process4"/>
    <dgm:cxn modelId="{BD8631F4-85FE-4E1F-ABCC-9F106F0AF3C1}" type="presParOf" srcId="{329B1F02-89DF-4476-BD81-F8A05A0A9A2C}" destId="{2210CD46-1320-4954-8A28-FF1371640EEE}" srcOrd="2" destOrd="0" presId="urn:microsoft.com/office/officeart/2005/8/layout/process4"/>
    <dgm:cxn modelId="{7C5DA88E-CF59-42B2-A425-5DD2E851910C}" type="presParOf" srcId="{2210CD46-1320-4954-8A28-FF1371640EEE}" destId="{85C81C76-7130-44A8-8924-572A98A24A4A}" srcOrd="0" destOrd="0" presId="urn:microsoft.com/office/officeart/2005/8/layout/process4"/>
    <dgm:cxn modelId="{2B2BE59D-1D92-47EE-B596-F3C29F3BCE71}" type="presParOf" srcId="{2210CD46-1320-4954-8A28-FF1371640EEE}" destId="{BA33FE00-4C79-4CC5-9C9D-E4F970D1A106}" srcOrd="1" destOrd="0" presId="urn:microsoft.com/office/officeart/2005/8/layout/process4"/>
    <dgm:cxn modelId="{B6A09329-B0C0-4E15-8182-9E52763EAF38}" type="presParOf" srcId="{2210CD46-1320-4954-8A28-FF1371640EEE}" destId="{5A9DFAA7-2FA6-45A9-A92E-87199BE33B94}" srcOrd="2" destOrd="0" presId="urn:microsoft.com/office/officeart/2005/8/layout/process4"/>
    <dgm:cxn modelId="{C768A9C9-69D5-421B-902E-1D23AA4DA271}" type="presParOf" srcId="{5A9DFAA7-2FA6-45A9-A92E-87199BE33B94}" destId="{6F367B01-DE9E-4F08-B2DF-1397004E894B}" srcOrd="0" destOrd="0" presId="urn:microsoft.com/office/officeart/2005/8/layout/process4"/>
    <dgm:cxn modelId="{88302411-63A2-4039-A9AD-44099CA619DE}" type="presParOf" srcId="{5A9DFAA7-2FA6-45A9-A92E-87199BE33B94}" destId="{6351DB5F-7160-4B92-B9BA-147D55BE939D}" srcOrd="1" destOrd="0" presId="urn:microsoft.com/office/officeart/2005/8/layout/process4"/>
    <dgm:cxn modelId="{C99DF67A-46E7-4EB8-9580-63D8F6F71CE9}" type="presParOf" srcId="{5A9DFAA7-2FA6-45A9-A92E-87199BE33B94}" destId="{8BFAC89F-DF27-42C5-9047-8C28496B363D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89E48F-B9E9-4797-863F-6633F9F669D3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56F342-0A45-4EFA-BF99-5AB6791D01E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High socioeconomic class  </a:t>
          </a:r>
          <a:endParaRPr lang="en-US"/>
        </a:p>
      </dgm:t>
    </dgm:pt>
    <dgm:pt modelId="{BF73FC0F-FE82-435D-BB56-8E8CD8EEF097}" type="parTrans" cxnId="{51E368A7-53D0-46E8-A64D-5C28783DAB20}">
      <dgm:prSet/>
      <dgm:spPr/>
      <dgm:t>
        <a:bodyPr/>
        <a:lstStyle/>
        <a:p>
          <a:endParaRPr lang="en-US"/>
        </a:p>
      </dgm:t>
    </dgm:pt>
    <dgm:pt modelId="{970A6AE4-5D05-4061-92DC-DEA702D16091}" type="sibTrans" cxnId="{51E368A7-53D0-46E8-A64D-5C28783DAB20}">
      <dgm:prSet/>
      <dgm:spPr/>
      <dgm:t>
        <a:bodyPr/>
        <a:lstStyle/>
        <a:p>
          <a:endParaRPr lang="en-US"/>
        </a:p>
      </dgm:t>
    </dgm:pt>
    <dgm:pt modelId="{E145798C-74C3-41D6-BB02-A6A0E9FB467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Low Affluence Index </a:t>
          </a:r>
        </a:p>
      </dgm:t>
    </dgm:pt>
    <dgm:pt modelId="{864C70A6-7293-476A-9F0A-F428D7E50D9D}" type="parTrans" cxnId="{A6400DEF-87FB-4C0A-90E8-0580BC6910E4}">
      <dgm:prSet/>
      <dgm:spPr/>
      <dgm:t>
        <a:bodyPr/>
        <a:lstStyle/>
        <a:p>
          <a:endParaRPr lang="en-US"/>
        </a:p>
      </dgm:t>
    </dgm:pt>
    <dgm:pt modelId="{EF088D7B-B022-4623-949D-388D611EA266}" type="sibTrans" cxnId="{A6400DEF-87FB-4C0A-90E8-0580BC6910E4}">
      <dgm:prSet/>
      <dgm:spPr/>
      <dgm:t>
        <a:bodyPr/>
        <a:lstStyle/>
        <a:p>
          <a:endParaRPr lang="en-US"/>
        </a:p>
      </dgm:t>
    </dgm:pt>
    <dgm:pt modelId="{B34681F8-4AD2-4BB9-9D4B-EF4E39A343C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Customer have average loyalty, highest number of brand runs, and Demographically it has low affluence index and education and it has relatively small family size. </a:t>
          </a:r>
        </a:p>
      </dgm:t>
    </dgm:pt>
    <dgm:pt modelId="{BB379252-A4BF-4870-9FD5-4C683039F00D}" type="parTrans" cxnId="{7CF74F4F-D4B5-41AD-A63A-294BC837D1E1}">
      <dgm:prSet/>
      <dgm:spPr/>
      <dgm:t>
        <a:bodyPr/>
        <a:lstStyle/>
        <a:p>
          <a:endParaRPr lang="en-US"/>
        </a:p>
      </dgm:t>
    </dgm:pt>
    <dgm:pt modelId="{C4C770C1-F09B-4712-90C8-2E11B88B67BE}" type="sibTrans" cxnId="{7CF74F4F-D4B5-41AD-A63A-294BC837D1E1}">
      <dgm:prSet/>
      <dgm:spPr/>
      <dgm:t>
        <a:bodyPr/>
        <a:lstStyle/>
        <a:p>
          <a:endParaRPr lang="en-US"/>
        </a:p>
      </dgm:t>
    </dgm:pt>
    <dgm:pt modelId="{D39215BA-05EC-438E-8DBC-CD531BC99E4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High Brand Loyalty</a:t>
          </a:r>
        </a:p>
      </dgm:t>
    </dgm:pt>
    <dgm:pt modelId="{261C96D5-65EE-4F9D-89B6-1E36A6FEA6C4}" type="parTrans" cxnId="{670CAAA4-7ADB-460B-B43B-DBB3CF62A93B}">
      <dgm:prSet/>
      <dgm:spPr/>
      <dgm:t>
        <a:bodyPr/>
        <a:lstStyle/>
        <a:p>
          <a:endParaRPr lang="en-US"/>
        </a:p>
      </dgm:t>
    </dgm:pt>
    <dgm:pt modelId="{EC0611D0-0143-4C34-A949-4F6F8BAE2D87}" type="sibTrans" cxnId="{670CAAA4-7ADB-460B-B43B-DBB3CF62A93B}">
      <dgm:prSet/>
      <dgm:spPr/>
      <dgm:t>
        <a:bodyPr/>
        <a:lstStyle/>
        <a:p>
          <a:endParaRPr lang="en-US"/>
        </a:p>
      </dgm:t>
    </dgm:pt>
    <dgm:pt modelId="{2187ABA5-A815-438B-97D3-3D8D5FDC171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Customer is characterized by highest brand loyalty, with highest volume of transaction. </a:t>
          </a:r>
        </a:p>
      </dgm:t>
    </dgm:pt>
    <dgm:pt modelId="{EB9AD970-DA96-4D90-B7D1-BCC996326142}" type="parTrans" cxnId="{FAADA352-227D-4F2C-A72C-D266449DCBA7}">
      <dgm:prSet/>
      <dgm:spPr/>
      <dgm:t>
        <a:bodyPr/>
        <a:lstStyle/>
        <a:p>
          <a:endParaRPr lang="en-US"/>
        </a:p>
      </dgm:t>
    </dgm:pt>
    <dgm:pt modelId="{E8CEE017-AFEB-4262-BCB4-E5FE0AFC32A8}" type="sibTrans" cxnId="{FAADA352-227D-4F2C-A72C-D266449DCBA7}">
      <dgm:prSet/>
      <dgm:spPr/>
      <dgm:t>
        <a:bodyPr/>
        <a:lstStyle/>
        <a:p>
          <a:endParaRPr lang="en-US"/>
        </a:p>
      </dgm:t>
    </dgm:pt>
    <dgm:pt modelId="{4500438D-C484-4F9D-BD22-5C1B8188E32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can target them by giving promotions and offers</a:t>
          </a:r>
        </a:p>
      </dgm:t>
    </dgm:pt>
    <dgm:pt modelId="{275F2F5B-6403-4B30-A3A0-EB5FDCD0525C}" type="parTrans" cxnId="{B5B6DB1A-74D5-4D7A-9CBE-0AF3654BEEEF}">
      <dgm:prSet/>
      <dgm:spPr/>
      <dgm:t>
        <a:bodyPr/>
        <a:lstStyle/>
        <a:p>
          <a:endParaRPr lang="en-US"/>
        </a:p>
      </dgm:t>
    </dgm:pt>
    <dgm:pt modelId="{C6D5B3A4-2676-4D25-AE33-047E7FC43EDB}" type="sibTrans" cxnId="{B5B6DB1A-74D5-4D7A-9CBE-0AF3654BEEEF}">
      <dgm:prSet/>
      <dgm:spPr/>
      <dgm:t>
        <a:bodyPr/>
        <a:lstStyle/>
        <a:p>
          <a:endParaRPr lang="en-US"/>
        </a:p>
      </dgm:t>
    </dgm:pt>
    <dgm:pt modelId="{E3C69833-B4E3-4585-B1AC-1A6344BF133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Demographically it has high socioeconomic class with maximum household member. </a:t>
          </a:r>
        </a:p>
      </dgm:t>
    </dgm:pt>
    <dgm:pt modelId="{56707447-EFCC-4B5F-BA71-8848EDC031C3}" type="parTrans" cxnId="{9C2492AE-E076-408F-9C2C-EF367079E9B5}">
      <dgm:prSet/>
      <dgm:spPr/>
      <dgm:t>
        <a:bodyPr/>
        <a:lstStyle/>
        <a:p>
          <a:endParaRPr lang="en-US"/>
        </a:p>
      </dgm:t>
    </dgm:pt>
    <dgm:pt modelId="{62C1329C-FF75-413E-9E1E-C7C234276CD7}" type="sibTrans" cxnId="{9C2492AE-E076-408F-9C2C-EF367079E9B5}">
      <dgm:prSet/>
      <dgm:spPr/>
      <dgm:t>
        <a:bodyPr/>
        <a:lstStyle/>
        <a:p>
          <a:endParaRPr lang="en-US"/>
        </a:p>
      </dgm:t>
    </dgm:pt>
    <dgm:pt modelId="{25CEC37E-F802-4116-ABE7-5DC80A56F6D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can target them with bulk deals.</a:t>
          </a:r>
        </a:p>
      </dgm:t>
    </dgm:pt>
    <dgm:pt modelId="{93DB642F-A47F-4DF7-B550-B83D49AA0EBB}" type="parTrans" cxnId="{15ED147B-E2F6-474F-9E46-14585AAE4ED6}">
      <dgm:prSet/>
      <dgm:spPr/>
      <dgm:t>
        <a:bodyPr/>
        <a:lstStyle/>
        <a:p>
          <a:endParaRPr lang="en-US"/>
        </a:p>
      </dgm:t>
    </dgm:pt>
    <dgm:pt modelId="{1634046F-0EE7-4622-BD01-9AADE338EF50}" type="sibTrans" cxnId="{15ED147B-E2F6-474F-9E46-14585AAE4ED6}">
      <dgm:prSet/>
      <dgm:spPr/>
      <dgm:t>
        <a:bodyPr/>
        <a:lstStyle/>
        <a:p>
          <a:endParaRPr lang="en-US"/>
        </a:p>
      </dgm:t>
    </dgm:pt>
    <dgm:pt modelId="{5518C536-86B3-42F7-8EFE-D3FE56459ED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Customer have lowest brand loyalty together with highest volume and frequency of transaction and lowest number of brand as well </a:t>
          </a:r>
        </a:p>
      </dgm:t>
    </dgm:pt>
    <dgm:pt modelId="{B64B16A8-5935-4CDE-A8E6-5929F5AC8CD4}" type="sibTrans" cxnId="{D6E145F2-F36E-4BA3-8538-A96FEC10ED84}">
      <dgm:prSet/>
      <dgm:spPr/>
      <dgm:t>
        <a:bodyPr/>
        <a:lstStyle/>
        <a:p>
          <a:endParaRPr lang="en-US"/>
        </a:p>
      </dgm:t>
    </dgm:pt>
    <dgm:pt modelId="{2B9526D8-95F9-4A7B-A631-5040BFB0155B}" type="parTrans" cxnId="{D6E145F2-F36E-4BA3-8538-A96FEC10ED84}">
      <dgm:prSet/>
      <dgm:spPr/>
      <dgm:t>
        <a:bodyPr/>
        <a:lstStyle/>
        <a:p>
          <a:endParaRPr lang="en-US"/>
        </a:p>
      </dgm:t>
    </dgm:pt>
    <dgm:pt modelId="{230F9795-AC57-4DDA-857C-FA76EB423F1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"Down market" campaign to build a "value" brand for less affluent consumers, much as Dollar General seems to work here.</a:t>
          </a:r>
        </a:p>
      </dgm:t>
    </dgm:pt>
    <dgm:pt modelId="{603FD933-6192-49AC-90C5-907AC75857B5}" type="sibTrans" cxnId="{4E957CD3-538A-4F08-A2E2-8F04F57DED3D}">
      <dgm:prSet/>
      <dgm:spPr/>
      <dgm:t>
        <a:bodyPr/>
        <a:lstStyle/>
        <a:p>
          <a:endParaRPr lang="en-US"/>
        </a:p>
      </dgm:t>
    </dgm:pt>
    <dgm:pt modelId="{05E70F0B-B82B-4C95-96F3-4ACAC691DBC3}" type="parTrans" cxnId="{4E957CD3-538A-4F08-A2E2-8F04F57DED3D}">
      <dgm:prSet/>
      <dgm:spPr/>
      <dgm:t>
        <a:bodyPr/>
        <a:lstStyle/>
        <a:p>
          <a:endParaRPr lang="en-US"/>
        </a:p>
      </dgm:t>
    </dgm:pt>
    <dgm:pt modelId="{3A4A1E1A-6D2D-4072-8AB8-967C3DC87CA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Highly responsive to selling proposition and promotion.</a:t>
          </a:r>
        </a:p>
      </dgm:t>
    </dgm:pt>
    <dgm:pt modelId="{E034DC31-C4B2-4BDB-BA9D-C5F893369CE5}" type="parTrans" cxnId="{9FA98B29-1290-4574-8229-24A843911EC4}">
      <dgm:prSet/>
      <dgm:spPr/>
      <dgm:t>
        <a:bodyPr/>
        <a:lstStyle/>
        <a:p>
          <a:endParaRPr lang="en-US"/>
        </a:p>
      </dgm:t>
    </dgm:pt>
    <dgm:pt modelId="{C6794AA3-81AD-4EA8-9A3A-F191BA309B1F}" type="sibTrans" cxnId="{9FA98B29-1290-4574-8229-24A843911EC4}">
      <dgm:prSet/>
      <dgm:spPr/>
      <dgm:t>
        <a:bodyPr/>
        <a:lstStyle/>
        <a:p>
          <a:endParaRPr lang="en-US"/>
        </a:p>
      </dgm:t>
    </dgm:pt>
    <dgm:pt modelId="{C29609AF-6A72-4ACA-B26D-CC0273342F36}" type="pres">
      <dgm:prSet presAssocID="{A789E48F-B9E9-4797-863F-6633F9F669D3}" presName="Name0" presStyleCnt="0">
        <dgm:presLayoutVars>
          <dgm:dir/>
          <dgm:animLvl val="lvl"/>
          <dgm:resizeHandles val="exact"/>
        </dgm:presLayoutVars>
      </dgm:prSet>
      <dgm:spPr/>
    </dgm:pt>
    <dgm:pt modelId="{783569D5-854B-4D5D-874A-FE9FB519ACE7}" type="pres">
      <dgm:prSet presAssocID="{1B56F342-0A45-4EFA-BF99-5AB6791D01E7}" presName="linNode" presStyleCnt="0"/>
      <dgm:spPr/>
    </dgm:pt>
    <dgm:pt modelId="{33F4961C-145D-455D-AE7E-E6D2B25A890E}" type="pres">
      <dgm:prSet presAssocID="{1B56F342-0A45-4EFA-BF99-5AB6791D01E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4CC8AB6-5296-461F-B720-DB8329B4F839}" type="pres">
      <dgm:prSet presAssocID="{1B56F342-0A45-4EFA-BF99-5AB6791D01E7}" presName="descendantText" presStyleLbl="alignAccFollowNode1" presStyleIdx="0" presStyleCnt="3">
        <dgm:presLayoutVars>
          <dgm:bulletEnabled val="1"/>
        </dgm:presLayoutVars>
      </dgm:prSet>
      <dgm:spPr/>
    </dgm:pt>
    <dgm:pt modelId="{84BA5CFD-6EBE-4270-9C14-20E732E5547E}" type="pres">
      <dgm:prSet presAssocID="{970A6AE4-5D05-4061-92DC-DEA702D16091}" presName="sp" presStyleCnt="0"/>
      <dgm:spPr/>
    </dgm:pt>
    <dgm:pt modelId="{5B810DA5-434C-4569-9009-7F2310652E04}" type="pres">
      <dgm:prSet presAssocID="{E145798C-74C3-41D6-BB02-A6A0E9FB4671}" presName="linNode" presStyleCnt="0"/>
      <dgm:spPr/>
    </dgm:pt>
    <dgm:pt modelId="{DEAA4B43-D459-4D19-AE5A-F1CCEBCB6BF3}" type="pres">
      <dgm:prSet presAssocID="{E145798C-74C3-41D6-BB02-A6A0E9FB467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7EB5EE6-2135-49B2-B5BA-8EEAD097CF47}" type="pres">
      <dgm:prSet presAssocID="{E145798C-74C3-41D6-BB02-A6A0E9FB4671}" presName="descendantText" presStyleLbl="alignAccFollowNode1" presStyleIdx="1" presStyleCnt="3">
        <dgm:presLayoutVars>
          <dgm:bulletEnabled val="1"/>
        </dgm:presLayoutVars>
      </dgm:prSet>
      <dgm:spPr/>
    </dgm:pt>
    <dgm:pt modelId="{79E8C8F8-DCB0-4B89-8044-A97AF3C143F1}" type="pres">
      <dgm:prSet presAssocID="{EF088D7B-B022-4623-949D-388D611EA266}" presName="sp" presStyleCnt="0"/>
      <dgm:spPr/>
    </dgm:pt>
    <dgm:pt modelId="{4F424760-9489-4277-A870-3654429BC354}" type="pres">
      <dgm:prSet presAssocID="{D39215BA-05EC-438E-8DBC-CD531BC99E45}" presName="linNode" presStyleCnt="0"/>
      <dgm:spPr/>
    </dgm:pt>
    <dgm:pt modelId="{7E748F76-E7B4-4B44-8907-9A6939E5E6F7}" type="pres">
      <dgm:prSet presAssocID="{D39215BA-05EC-438E-8DBC-CD531BC99E4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E3A62FA-CBE2-423B-9768-223A1C6C2379}" type="pres">
      <dgm:prSet presAssocID="{D39215BA-05EC-438E-8DBC-CD531BC99E4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F9D0D09-1B69-451E-8F31-3BEB36E5787C}" type="presOf" srcId="{D39215BA-05EC-438E-8DBC-CD531BC99E45}" destId="{7E748F76-E7B4-4B44-8907-9A6939E5E6F7}" srcOrd="0" destOrd="0" presId="urn:microsoft.com/office/officeart/2005/8/layout/vList5"/>
    <dgm:cxn modelId="{19C40415-6AD1-42D7-A647-AE66D791538D}" type="presOf" srcId="{4500438D-C484-4F9D-BD22-5C1B8188E320}" destId="{4E3A62FA-CBE2-423B-9768-223A1C6C2379}" srcOrd="0" destOrd="2" presId="urn:microsoft.com/office/officeart/2005/8/layout/vList5"/>
    <dgm:cxn modelId="{B5B6DB1A-74D5-4D7A-9CBE-0AF3654BEEEF}" srcId="{D39215BA-05EC-438E-8DBC-CD531BC99E45}" destId="{4500438D-C484-4F9D-BD22-5C1B8188E320}" srcOrd="2" destOrd="0" parTransId="{275F2F5B-6403-4B30-A3A0-EB5FDCD0525C}" sibTransId="{C6D5B3A4-2676-4D25-AE33-047E7FC43EDB}"/>
    <dgm:cxn modelId="{9FA98B29-1290-4574-8229-24A843911EC4}" srcId="{D39215BA-05EC-438E-8DBC-CD531BC99E45}" destId="{3A4A1E1A-6D2D-4072-8AB8-967C3DC87CA6}" srcOrd="1" destOrd="0" parTransId="{E034DC31-C4B2-4BDB-BA9D-C5F893369CE5}" sibTransId="{C6794AA3-81AD-4EA8-9A3A-F191BA309B1F}"/>
    <dgm:cxn modelId="{72482461-63AB-4E74-9220-72C41A3D7ABD}" type="presOf" srcId="{230F9795-AC57-4DDA-857C-FA76EB423F1D}" destId="{87EB5EE6-2135-49B2-B5BA-8EEAD097CF47}" srcOrd="0" destOrd="1" presId="urn:microsoft.com/office/officeart/2005/8/layout/vList5"/>
    <dgm:cxn modelId="{5A5F9062-2DD3-4A66-B242-E5ED832EF7F9}" type="presOf" srcId="{3A4A1E1A-6D2D-4072-8AB8-967C3DC87CA6}" destId="{4E3A62FA-CBE2-423B-9768-223A1C6C2379}" srcOrd="0" destOrd="1" presId="urn:microsoft.com/office/officeart/2005/8/layout/vList5"/>
    <dgm:cxn modelId="{B746AD65-94F5-471A-AAF0-EFDA9E4E0E55}" type="presOf" srcId="{E145798C-74C3-41D6-BB02-A6A0E9FB4671}" destId="{DEAA4B43-D459-4D19-AE5A-F1CCEBCB6BF3}" srcOrd="0" destOrd="0" presId="urn:microsoft.com/office/officeart/2005/8/layout/vList5"/>
    <dgm:cxn modelId="{7CF74F4F-D4B5-41AD-A63A-294BC837D1E1}" srcId="{E145798C-74C3-41D6-BB02-A6A0E9FB4671}" destId="{B34681F8-4AD2-4BB9-9D4B-EF4E39A343C5}" srcOrd="0" destOrd="0" parTransId="{BB379252-A4BF-4870-9FD5-4C683039F00D}" sibTransId="{C4C770C1-F09B-4712-90C8-2E11B88B67BE}"/>
    <dgm:cxn modelId="{FAADA352-227D-4F2C-A72C-D266449DCBA7}" srcId="{D39215BA-05EC-438E-8DBC-CD531BC99E45}" destId="{2187ABA5-A815-438B-97D3-3D8D5FDC1712}" srcOrd="0" destOrd="0" parTransId="{EB9AD970-DA96-4D90-B7D1-BCC996326142}" sibTransId="{E8CEE017-AFEB-4262-BCB4-E5FE0AFC32A8}"/>
    <dgm:cxn modelId="{FDE3D376-B722-4B97-B717-F4D1EFA09D15}" type="presOf" srcId="{A789E48F-B9E9-4797-863F-6633F9F669D3}" destId="{C29609AF-6A72-4ACA-B26D-CC0273342F36}" srcOrd="0" destOrd="0" presId="urn:microsoft.com/office/officeart/2005/8/layout/vList5"/>
    <dgm:cxn modelId="{15ED147B-E2F6-474F-9E46-14585AAE4ED6}" srcId="{1B56F342-0A45-4EFA-BF99-5AB6791D01E7}" destId="{25CEC37E-F802-4116-ABE7-5DC80A56F6D4}" srcOrd="2" destOrd="0" parTransId="{93DB642F-A47F-4DF7-B550-B83D49AA0EBB}" sibTransId="{1634046F-0EE7-4622-BD01-9AADE338EF50}"/>
    <dgm:cxn modelId="{363B2B7E-64F4-4D2F-B262-DAE1CFF9DB9D}" type="presOf" srcId="{25CEC37E-F802-4116-ABE7-5DC80A56F6D4}" destId="{F4CC8AB6-5296-461F-B720-DB8329B4F839}" srcOrd="0" destOrd="2" presId="urn:microsoft.com/office/officeart/2005/8/layout/vList5"/>
    <dgm:cxn modelId="{670CAAA4-7ADB-460B-B43B-DBB3CF62A93B}" srcId="{A789E48F-B9E9-4797-863F-6633F9F669D3}" destId="{D39215BA-05EC-438E-8DBC-CD531BC99E45}" srcOrd="2" destOrd="0" parTransId="{261C96D5-65EE-4F9D-89B6-1E36A6FEA6C4}" sibTransId="{EC0611D0-0143-4C34-A949-4F6F8BAE2D87}"/>
    <dgm:cxn modelId="{51E368A7-53D0-46E8-A64D-5C28783DAB20}" srcId="{A789E48F-B9E9-4797-863F-6633F9F669D3}" destId="{1B56F342-0A45-4EFA-BF99-5AB6791D01E7}" srcOrd="0" destOrd="0" parTransId="{BF73FC0F-FE82-435D-BB56-8E8CD8EEF097}" sibTransId="{970A6AE4-5D05-4061-92DC-DEA702D16091}"/>
    <dgm:cxn modelId="{0E1B06A9-F46B-441F-A25A-53E48E7198EF}" type="presOf" srcId="{E3C69833-B4E3-4585-B1AC-1A6344BF133E}" destId="{F4CC8AB6-5296-461F-B720-DB8329B4F839}" srcOrd="0" destOrd="1" presId="urn:microsoft.com/office/officeart/2005/8/layout/vList5"/>
    <dgm:cxn modelId="{5A1953AE-23E5-42E5-AD5C-8F7C26E852B5}" type="presOf" srcId="{B34681F8-4AD2-4BB9-9D4B-EF4E39A343C5}" destId="{87EB5EE6-2135-49B2-B5BA-8EEAD097CF47}" srcOrd="0" destOrd="0" presId="urn:microsoft.com/office/officeart/2005/8/layout/vList5"/>
    <dgm:cxn modelId="{9C2492AE-E076-408F-9C2C-EF367079E9B5}" srcId="{1B56F342-0A45-4EFA-BF99-5AB6791D01E7}" destId="{E3C69833-B4E3-4585-B1AC-1A6344BF133E}" srcOrd="1" destOrd="0" parTransId="{56707447-EFCC-4B5F-BA71-8848EDC031C3}" sibTransId="{62C1329C-FF75-413E-9E1E-C7C234276CD7}"/>
    <dgm:cxn modelId="{78DB3DB7-553A-4726-8F14-CF50E57E5108}" type="presOf" srcId="{2187ABA5-A815-438B-97D3-3D8D5FDC1712}" destId="{4E3A62FA-CBE2-423B-9768-223A1C6C2379}" srcOrd="0" destOrd="0" presId="urn:microsoft.com/office/officeart/2005/8/layout/vList5"/>
    <dgm:cxn modelId="{B2B7C9BA-5E92-4FA7-8894-D93567B6643E}" type="presOf" srcId="{5518C536-86B3-42F7-8EFE-D3FE56459ED9}" destId="{F4CC8AB6-5296-461F-B720-DB8329B4F839}" srcOrd="0" destOrd="0" presId="urn:microsoft.com/office/officeart/2005/8/layout/vList5"/>
    <dgm:cxn modelId="{15370FD0-2EF5-4CE6-A70F-D8B850ABFE88}" type="presOf" srcId="{1B56F342-0A45-4EFA-BF99-5AB6791D01E7}" destId="{33F4961C-145D-455D-AE7E-E6D2B25A890E}" srcOrd="0" destOrd="0" presId="urn:microsoft.com/office/officeart/2005/8/layout/vList5"/>
    <dgm:cxn modelId="{4E957CD3-538A-4F08-A2E2-8F04F57DED3D}" srcId="{E145798C-74C3-41D6-BB02-A6A0E9FB4671}" destId="{230F9795-AC57-4DDA-857C-FA76EB423F1D}" srcOrd="1" destOrd="0" parTransId="{05E70F0B-B82B-4C95-96F3-4ACAC691DBC3}" sibTransId="{603FD933-6192-49AC-90C5-907AC75857B5}"/>
    <dgm:cxn modelId="{A6400DEF-87FB-4C0A-90E8-0580BC6910E4}" srcId="{A789E48F-B9E9-4797-863F-6633F9F669D3}" destId="{E145798C-74C3-41D6-BB02-A6A0E9FB4671}" srcOrd="1" destOrd="0" parTransId="{864C70A6-7293-476A-9F0A-F428D7E50D9D}" sibTransId="{EF088D7B-B022-4623-949D-388D611EA266}"/>
    <dgm:cxn modelId="{D6E145F2-F36E-4BA3-8538-A96FEC10ED84}" srcId="{1B56F342-0A45-4EFA-BF99-5AB6791D01E7}" destId="{5518C536-86B3-42F7-8EFE-D3FE56459ED9}" srcOrd="0" destOrd="0" parTransId="{2B9526D8-95F9-4A7B-A631-5040BFB0155B}" sibTransId="{B64B16A8-5935-4CDE-A8E6-5929F5AC8CD4}"/>
    <dgm:cxn modelId="{F9787DD9-2B9E-453A-81AA-2F6AE8340874}" type="presParOf" srcId="{C29609AF-6A72-4ACA-B26D-CC0273342F36}" destId="{783569D5-854B-4D5D-874A-FE9FB519ACE7}" srcOrd="0" destOrd="0" presId="urn:microsoft.com/office/officeart/2005/8/layout/vList5"/>
    <dgm:cxn modelId="{10407761-612A-4B22-8958-8E9307546D94}" type="presParOf" srcId="{783569D5-854B-4D5D-874A-FE9FB519ACE7}" destId="{33F4961C-145D-455D-AE7E-E6D2B25A890E}" srcOrd="0" destOrd="0" presId="urn:microsoft.com/office/officeart/2005/8/layout/vList5"/>
    <dgm:cxn modelId="{A7DA7C90-D02F-4417-8D4E-62EE45040ABF}" type="presParOf" srcId="{783569D5-854B-4D5D-874A-FE9FB519ACE7}" destId="{F4CC8AB6-5296-461F-B720-DB8329B4F839}" srcOrd="1" destOrd="0" presId="urn:microsoft.com/office/officeart/2005/8/layout/vList5"/>
    <dgm:cxn modelId="{42A31301-DB96-48E3-A5FB-3752201145D9}" type="presParOf" srcId="{C29609AF-6A72-4ACA-B26D-CC0273342F36}" destId="{84BA5CFD-6EBE-4270-9C14-20E732E5547E}" srcOrd="1" destOrd="0" presId="urn:microsoft.com/office/officeart/2005/8/layout/vList5"/>
    <dgm:cxn modelId="{39FA7E39-8D4D-4039-9062-62B67EB94106}" type="presParOf" srcId="{C29609AF-6A72-4ACA-B26D-CC0273342F36}" destId="{5B810DA5-434C-4569-9009-7F2310652E04}" srcOrd="2" destOrd="0" presId="urn:microsoft.com/office/officeart/2005/8/layout/vList5"/>
    <dgm:cxn modelId="{338B9E01-3D33-455C-8DC9-EBB98491B6F1}" type="presParOf" srcId="{5B810DA5-434C-4569-9009-7F2310652E04}" destId="{DEAA4B43-D459-4D19-AE5A-F1CCEBCB6BF3}" srcOrd="0" destOrd="0" presId="urn:microsoft.com/office/officeart/2005/8/layout/vList5"/>
    <dgm:cxn modelId="{74B64F3A-D54A-4B49-A76F-AA3F4596A264}" type="presParOf" srcId="{5B810DA5-434C-4569-9009-7F2310652E04}" destId="{87EB5EE6-2135-49B2-B5BA-8EEAD097CF47}" srcOrd="1" destOrd="0" presId="urn:microsoft.com/office/officeart/2005/8/layout/vList5"/>
    <dgm:cxn modelId="{DC39D601-76C2-4F7B-9E52-F11EB8762959}" type="presParOf" srcId="{C29609AF-6A72-4ACA-B26D-CC0273342F36}" destId="{79E8C8F8-DCB0-4B89-8044-A97AF3C143F1}" srcOrd="3" destOrd="0" presId="urn:microsoft.com/office/officeart/2005/8/layout/vList5"/>
    <dgm:cxn modelId="{A0BF07DA-76EC-4566-869A-5CB832884DF1}" type="presParOf" srcId="{C29609AF-6A72-4ACA-B26D-CC0273342F36}" destId="{4F424760-9489-4277-A870-3654429BC354}" srcOrd="4" destOrd="0" presId="urn:microsoft.com/office/officeart/2005/8/layout/vList5"/>
    <dgm:cxn modelId="{CED590F0-457B-413D-A434-C44F879C6316}" type="presParOf" srcId="{4F424760-9489-4277-A870-3654429BC354}" destId="{7E748F76-E7B4-4B44-8907-9A6939E5E6F7}" srcOrd="0" destOrd="0" presId="urn:microsoft.com/office/officeart/2005/8/layout/vList5"/>
    <dgm:cxn modelId="{DB97E323-B9CF-49A7-8AF9-94CC9E4C0340}" type="presParOf" srcId="{4F424760-9489-4277-A870-3654429BC354}" destId="{4E3A62FA-CBE2-423B-9768-223A1C6C237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2299AB-C975-41E0-9B4A-BA2930435B41}" type="doc">
      <dgm:prSet loTypeId="urn:microsoft.com/office/officeart/2005/8/layout/matrix2" loCatId="matrix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071B2C-444D-4B73-81ED-78B70B343033}">
      <dgm:prSet phldrT="[Text]"/>
      <dgm:spPr/>
      <dgm:t>
        <a:bodyPr/>
        <a:lstStyle/>
        <a:p>
          <a:r>
            <a:rPr lang="en-US" dirty="0"/>
            <a:t>We can establish  customer "personas," corresponding to the segments, for  use by a client's sales and marketing teams. </a:t>
          </a:r>
        </a:p>
      </dgm:t>
    </dgm:pt>
    <dgm:pt modelId="{24A42895-3C9E-4038-8027-7218F84C144C}" type="parTrans" cxnId="{CE357D76-0A21-4083-B72D-5830340A84E4}">
      <dgm:prSet/>
      <dgm:spPr/>
      <dgm:t>
        <a:bodyPr/>
        <a:lstStyle/>
        <a:p>
          <a:endParaRPr lang="en-US"/>
        </a:p>
      </dgm:t>
    </dgm:pt>
    <dgm:pt modelId="{95FD69EA-919D-4486-8505-51EC684AD31B}" type="sibTrans" cxnId="{CE357D76-0A21-4083-B72D-5830340A84E4}">
      <dgm:prSet/>
      <dgm:spPr/>
      <dgm:t>
        <a:bodyPr/>
        <a:lstStyle/>
        <a:p>
          <a:endParaRPr lang="en-US"/>
        </a:p>
      </dgm:t>
    </dgm:pt>
    <dgm:pt modelId="{A7F4337B-3B86-4B01-BDC0-6C06EABFBA18}">
      <dgm:prSet phldrT="[Text]"/>
      <dgm:spPr/>
      <dgm:t>
        <a:bodyPr/>
        <a:lstStyle/>
        <a:p>
          <a:r>
            <a:rPr lang="en-US" dirty="0"/>
            <a:t>We can use "Down market" campaign to build a "value" brand for less affluent consumers, much as Dollar General.</a:t>
          </a:r>
        </a:p>
      </dgm:t>
    </dgm:pt>
    <dgm:pt modelId="{AD4B95DE-4B76-412C-B173-15036A6C579F}" type="parTrans" cxnId="{554712F1-326F-4CDF-91A3-031DB72948E6}">
      <dgm:prSet/>
      <dgm:spPr/>
      <dgm:t>
        <a:bodyPr/>
        <a:lstStyle/>
        <a:p>
          <a:endParaRPr lang="en-US"/>
        </a:p>
      </dgm:t>
    </dgm:pt>
    <dgm:pt modelId="{08A8E0C9-6712-458E-9A3C-EEA2A3C3373B}" type="sibTrans" cxnId="{554712F1-326F-4CDF-91A3-031DB72948E6}">
      <dgm:prSet/>
      <dgm:spPr/>
      <dgm:t>
        <a:bodyPr/>
        <a:lstStyle/>
        <a:p>
          <a:endParaRPr lang="en-US"/>
        </a:p>
      </dgm:t>
    </dgm:pt>
    <dgm:pt modelId="{0F924E6A-E882-436F-B95C-1E9C57532EC6}">
      <dgm:prSet phldrT="[Text]"/>
      <dgm:spPr/>
      <dgm:t>
        <a:bodyPr/>
        <a:lstStyle/>
        <a:p>
          <a:r>
            <a:rPr lang="en-US" dirty="0"/>
            <a:t>We can capture affluent market share campaign to target more affluent customers who are not wedded to their current brand,  and secure more brand share. </a:t>
          </a:r>
        </a:p>
      </dgm:t>
    </dgm:pt>
    <dgm:pt modelId="{A2CEC03F-E9DA-4802-A931-71EB6F3D0A51}" type="parTrans" cxnId="{7B2B188A-D1DD-4067-92B8-C0234E5B781C}">
      <dgm:prSet/>
      <dgm:spPr/>
      <dgm:t>
        <a:bodyPr/>
        <a:lstStyle/>
        <a:p>
          <a:endParaRPr lang="en-US"/>
        </a:p>
      </dgm:t>
    </dgm:pt>
    <dgm:pt modelId="{2103C40B-9271-4A28-A0D0-F4B4CDA38782}" type="sibTrans" cxnId="{7B2B188A-D1DD-4067-92B8-C0234E5B781C}">
      <dgm:prSet/>
      <dgm:spPr/>
      <dgm:t>
        <a:bodyPr/>
        <a:lstStyle/>
        <a:p>
          <a:endParaRPr lang="en-US"/>
        </a:p>
      </dgm:t>
    </dgm:pt>
    <dgm:pt modelId="{998CD170-9D0F-4278-8AF3-48523C3263CB}">
      <dgm:prSet phldrT="[Text]" phldr="1"/>
      <dgm:spPr/>
      <dgm:t>
        <a:bodyPr/>
        <a:lstStyle/>
        <a:p>
          <a:endParaRPr lang="en-US"/>
        </a:p>
      </dgm:t>
    </dgm:pt>
    <dgm:pt modelId="{D90426A6-BFCD-45B0-AB61-BA6443CEAC53}" type="parTrans" cxnId="{FE105FF9-8DF2-4521-AB06-F1939C83FAA6}">
      <dgm:prSet/>
      <dgm:spPr/>
      <dgm:t>
        <a:bodyPr/>
        <a:lstStyle/>
        <a:p>
          <a:endParaRPr lang="en-US"/>
        </a:p>
      </dgm:t>
    </dgm:pt>
    <dgm:pt modelId="{D9E92B3E-82C8-4C93-A149-07AEFD646B70}" type="sibTrans" cxnId="{FE105FF9-8DF2-4521-AB06-F1939C83FAA6}">
      <dgm:prSet/>
      <dgm:spPr/>
      <dgm:t>
        <a:bodyPr/>
        <a:lstStyle/>
        <a:p>
          <a:endParaRPr lang="en-US"/>
        </a:p>
      </dgm:t>
    </dgm:pt>
    <dgm:pt modelId="{362074FA-0100-4769-A729-6550796A6992}">
      <dgm:prSet/>
      <dgm:spPr/>
      <dgm:t>
        <a:bodyPr/>
        <a:lstStyle/>
        <a:p>
          <a:endParaRPr lang="en-US"/>
        </a:p>
      </dgm:t>
    </dgm:pt>
    <dgm:pt modelId="{9599C319-0BD9-44EA-9EFA-01FF2087522C}" type="parTrans" cxnId="{7DFA61F2-5902-402B-95AB-56E9FA282D81}">
      <dgm:prSet/>
      <dgm:spPr/>
      <dgm:t>
        <a:bodyPr/>
        <a:lstStyle/>
        <a:p>
          <a:endParaRPr lang="en-US"/>
        </a:p>
      </dgm:t>
    </dgm:pt>
    <dgm:pt modelId="{158AB0BA-F525-46BF-8DDA-966111E33EB8}" type="sibTrans" cxnId="{7DFA61F2-5902-402B-95AB-56E9FA282D81}">
      <dgm:prSet/>
      <dgm:spPr/>
      <dgm:t>
        <a:bodyPr/>
        <a:lstStyle/>
        <a:p>
          <a:endParaRPr lang="en-US"/>
        </a:p>
      </dgm:t>
    </dgm:pt>
    <dgm:pt modelId="{6888F952-A3EE-4F34-86A4-6F639B576D9C}">
      <dgm:prSet/>
      <dgm:spPr/>
      <dgm:t>
        <a:bodyPr/>
        <a:lstStyle/>
        <a:p>
          <a:r>
            <a:rPr lang="en-US" dirty="0"/>
            <a:t>We can provide marketing services to clients based on our segments. </a:t>
          </a:r>
        </a:p>
      </dgm:t>
    </dgm:pt>
    <dgm:pt modelId="{4856E78B-B65B-4D22-B03E-CA2BEEDB7DCE}" type="parTrans" cxnId="{734585F8-6FC0-4140-92D9-686C2AD9A561}">
      <dgm:prSet/>
      <dgm:spPr/>
      <dgm:t>
        <a:bodyPr/>
        <a:lstStyle/>
        <a:p>
          <a:endParaRPr lang="en-US"/>
        </a:p>
      </dgm:t>
    </dgm:pt>
    <dgm:pt modelId="{17F7F6B2-707A-411F-9E29-8D32023E83BC}" type="sibTrans" cxnId="{734585F8-6FC0-4140-92D9-686C2AD9A561}">
      <dgm:prSet/>
      <dgm:spPr/>
      <dgm:t>
        <a:bodyPr/>
        <a:lstStyle/>
        <a:p>
          <a:endParaRPr lang="en-US"/>
        </a:p>
      </dgm:t>
    </dgm:pt>
    <dgm:pt modelId="{9B322E5C-86B5-41E8-B097-9A8F48A6BA9B}">
      <dgm:prSet/>
      <dgm:spPr/>
      <dgm:t>
        <a:bodyPr/>
        <a:lstStyle/>
        <a:p>
          <a:endParaRPr lang="en-US"/>
        </a:p>
      </dgm:t>
    </dgm:pt>
    <dgm:pt modelId="{11ED48FE-E249-4DC7-8906-785ECCF696D1}" type="parTrans" cxnId="{564D2E32-3F99-443F-A279-EC7B8DCE8D4B}">
      <dgm:prSet/>
      <dgm:spPr/>
      <dgm:t>
        <a:bodyPr/>
        <a:lstStyle/>
        <a:p>
          <a:endParaRPr lang="en-US"/>
        </a:p>
      </dgm:t>
    </dgm:pt>
    <dgm:pt modelId="{67E663CE-9D10-4C42-A87F-1A26089B6BC7}" type="sibTrans" cxnId="{564D2E32-3F99-443F-A279-EC7B8DCE8D4B}">
      <dgm:prSet/>
      <dgm:spPr/>
      <dgm:t>
        <a:bodyPr/>
        <a:lstStyle/>
        <a:p>
          <a:endParaRPr lang="en-US"/>
        </a:p>
      </dgm:t>
    </dgm:pt>
    <dgm:pt modelId="{9B2EE202-2C74-40DD-9C15-26D89471D2D5}" type="pres">
      <dgm:prSet presAssocID="{B02299AB-C975-41E0-9B4A-BA2930435B41}" presName="matrix" presStyleCnt="0">
        <dgm:presLayoutVars>
          <dgm:chMax val="1"/>
          <dgm:dir/>
          <dgm:resizeHandles val="exact"/>
        </dgm:presLayoutVars>
      </dgm:prSet>
      <dgm:spPr/>
    </dgm:pt>
    <dgm:pt modelId="{BDF0B277-BC62-491D-BB53-A988192FA21B}" type="pres">
      <dgm:prSet presAssocID="{B02299AB-C975-41E0-9B4A-BA2930435B41}" presName="axisShape" presStyleLbl="bgShp" presStyleIdx="0" presStyleCnt="1" custAng="0" custScaleX="202459" custLinFactNeighborX="519" custLinFactNeighborY="692"/>
      <dgm:spPr/>
    </dgm:pt>
    <dgm:pt modelId="{8F4DACE9-4DB7-4848-B12F-68F053BABEA6}" type="pres">
      <dgm:prSet presAssocID="{B02299AB-C975-41E0-9B4A-BA2930435B41}" presName="rect1" presStyleLbl="node1" presStyleIdx="0" presStyleCnt="4" custScaleX="251968" custScaleY="90783" custLinFactNeighborX="-72697" custLinFactNeighborY="3894">
        <dgm:presLayoutVars>
          <dgm:chMax val="0"/>
          <dgm:chPref val="0"/>
          <dgm:bulletEnabled val="1"/>
        </dgm:presLayoutVars>
      </dgm:prSet>
      <dgm:spPr/>
    </dgm:pt>
    <dgm:pt modelId="{47BDBAB3-7DC3-4A2D-9500-87A06EF6EFFD}" type="pres">
      <dgm:prSet presAssocID="{B02299AB-C975-41E0-9B4A-BA2930435B41}" presName="rect2" presStyleLbl="node1" presStyleIdx="1" presStyleCnt="4" custScaleX="235072" custScaleY="91825" custLinFactNeighborX="66881" custLinFactNeighborY="4895">
        <dgm:presLayoutVars>
          <dgm:chMax val="0"/>
          <dgm:chPref val="0"/>
          <dgm:bulletEnabled val="1"/>
        </dgm:presLayoutVars>
      </dgm:prSet>
      <dgm:spPr/>
    </dgm:pt>
    <dgm:pt modelId="{4E9EBD62-7D3D-48D6-8D3E-E33F60E8468B}" type="pres">
      <dgm:prSet presAssocID="{B02299AB-C975-41E0-9B4A-BA2930435B41}" presName="rect3" presStyleLbl="node1" presStyleIdx="2" presStyleCnt="4" custScaleX="249925" custLinFactNeighborX="-69498" custLinFactNeighborY="-3838">
        <dgm:presLayoutVars>
          <dgm:chMax val="0"/>
          <dgm:chPref val="0"/>
          <dgm:bulletEnabled val="1"/>
        </dgm:presLayoutVars>
      </dgm:prSet>
      <dgm:spPr/>
    </dgm:pt>
    <dgm:pt modelId="{F0808885-D238-47A7-A5BD-D143C140F1D9}" type="pres">
      <dgm:prSet presAssocID="{B02299AB-C975-41E0-9B4A-BA2930435B41}" presName="rect4" presStyleLbl="node1" presStyleIdx="3" presStyleCnt="4" custScaleX="237258" custLinFactNeighborX="67364" custLinFactNeighborY="-3838">
        <dgm:presLayoutVars>
          <dgm:chMax val="0"/>
          <dgm:chPref val="0"/>
          <dgm:bulletEnabled val="1"/>
        </dgm:presLayoutVars>
      </dgm:prSet>
      <dgm:spPr/>
    </dgm:pt>
  </dgm:ptLst>
  <dgm:cxnLst>
    <dgm:cxn modelId="{FDE9DC02-6959-4E0A-A6D9-BD04245EC1F0}" type="presOf" srcId="{0F924E6A-E882-436F-B95C-1E9C57532EC6}" destId="{4E9EBD62-7D3D-48D6-8D3E-E33F60E8468B}" srcOrd="0" destOrd="0" presId="urn:microsoft.com/office/officeart/2005/8/layout/matrix2"/>
    <dgm:cxn modelId="{BB9B770E-A2D5-47AB-9894-BC7153AA4CB3}" type="presOf" srcId="{B02299AB-C975-41E0-9B4A-BA2930435B41}" destId="{9B2EE202-2C74-40DD-9C15-26D89471D2D5}" srcOrd="0" destOrd="0" presId="urn:microsoft.com/office/officeart/2005/8/layout/matrix2"/>
    <dgm:cxn modelId="{735BFC20-BE00-475B-B483-FFE689DB918A}" type="presOf" srcId="{6888F952-A3EE-4F34-86A4-6F639B576D9C}" destId="{F0808885-D238-47A7-A5BD-D143C140F1D9}" srcOrd="0" destOrd="0" presId="urn:microsoft.com/office/officeart/2005/8/layout/matrix2"/>
    <dgm:cxn modelId="{564D2E32-3F99-443F-A279-EC7B8DCE8D4B}" srcId="{B02299AB-C975-41E0-9B4A-BA2930435B41}" destId="{9B322E5C-86B5-41E8-B097-9A8F48A6BA9B}" srcOrd="4" destOrd="0" parTransId="{11ED48FE-E249-4DC7-8906-785ECCF696D1}" sibTransId="{67E663CE-9D10-4C42-A87F-1A26089B6BC7}"/>
    <dgm:cxn modelId="{359F9175-56CA-4B8D-9473-F761B848A427}" type="presOf" srcId="{B0071B2C-444D-4B73-81ED-78B70B343033}" destId="{8F4DACE9-4DB7-4848-B12F-68F053BABEA6}" srcOrd="0" destOrd="0" presId="urn:microsoft.com/office/officeart/2005/8/layout/matrix2"/>
    <dgm:cxn modelId="{CE357D76-0A21-4083-B72D-5830340A84E4}" srcId="{B02299AB-C975-41E0-9B4A-BA2930435B41}" destId="{B0071B2C-444D-4B73-81ED-78B70B343033}" srcOrd="0" destOrd="0" parTransId="{24A42895-3C9E-4038-8027-7218F84C144C}" sibTransId="{95FD69EA-919D-4486-8505-51EC684AD31B}"/>
    <dgm:cxn modelId="{7B2B188A-D1DD-4067-92B8-C0234E5B781C}" srcId="{B02299AB-C975-41E0-9B4A-BA2930435B41}" destId="{0F924E6A-E882-436F-B95C-1E9C57532EC6}" srcOrd="2" destOrd="0" parTransId="{A2CEC03F-E9DA-4802-A931-71EB6F3D0A51}" sibTransId="{2103C40B-9271-4A28-A0D0-F4B4CDA38782}"/>
    <dgm:cxn modelId="{EF6ED7C6-6BE0-419A-B733-63A55F6450D7}" type="presOf" srcId="{A7F4337B-3B86-4B01-BDC0-6C06EABFBA18}" destId="{47BDBAB3-7DC3-4A2D-9500-87A06EF6EFFD}" srcOrd="0" destOrd="0" presId="urn:microsoft.com/office/officeart/2005/8/layout/matrix2"/>
    <dgm:cxn modelId="{554712F1-326F-4CDF-91A3-031DB72948E6}" srcId="{B02299AB-C975-41E0-9B4A-BA2930435B41}" destId="{A7F4337B-3B86-4B01-BDC0-6C06EABFBA18}" srcOrd="1" destOrd="0" parTransId="{AD4B95DE-4B76-412C-B173-15036A6C579F}" sibTransId="{08A8E0C9-6712-458E-9A3C-EEA2A3C3373B}"/>
    <dgm:cxn modelId="{7DFA61F2-5902-402B-95AB-56E9FA282D81}" srcId="{B02299AB-C975-41E0-9B4A-BA2930435B41}" destId="{362074FA-0100-4769-A729-6550796A6992}" srcOrd="5" destOrd="0" parTransId="{9599C319-0BD9-44EA-9EFA-01FF2087522C}" sibTransId="{158AB0BA-F525-46BF-8DDA-966111E33EB8}"/>
    <dgm:cxn modelId="{734585F8-6FC0-4140-92D9-686C2AD9A561}" srcId="{B02299AB-C975-41E0-9B4A-BA2930435B41}" destId="{6888F952-A3EE-4F34-86A4-6F639B576D9C}" srcOrd="3" destOrd="0" parTransId="{4856E78B-B65B-4D22-B03E-CA2BEEDB7DCE}" sibTransId="{17F7F6B2-707A-411F-9E29-8D32023E83BC}"/>
    <dgm:cxn modelId="{FE105FF9-8DF2-4521-AB06-F1939C83FAA6}" srcId="{B02299AB-C975-41E0-9B4A-BA2930435B41}" destId="{998CD170-9D0F-4278-8AF3-48523C3263CB}" srcOrd="6" destOrd="0" parTransId="{D90426A6-BFCD-45B0-AB61-BA6443CEAC53}" sibTransId="{D9E92B3E-82C8-4C93-A149-07AEFD646B70}"/>
    <dgm:cxn modelId="{5E441BA5-1372-4075-A736-2E36FC935B17}" type="presParOf" srcId="{9B2EE202-2C74-40DD-9C15-26D89471D2D5}" destId="{BDF0B277-BC62-491D-BB53-A988192FA21B}" srcOrd="0" destOrd="0" presId="urn:microsoft.com/office/officeart/2005/8/layout/matrix2"/>
    <dgm:cxn modelId="{67C0046A-B6C6-4CCA-AF86-64F8765C0B30}" type="presParOf" srcId="{9B2EE202-2C74-40DD-9C15-26D89471D2D5}" destId="{8F4DACE9-4DB7-4848-B12F-68F053BABEA6}" srcOrd="1" destOrd="0" presId="urn:microsoft.com/office/officeart/2005/8/layout/matrix2"/>
    <dgm:cxn modelId="{3FF0A4F5-7EAE-4E33-98DE-953A7C1DC178}" type="presParOf" srcId="{9B2EE202-2C74-40DD-9C15-26D89471D2D5}" destId="{47BDBAB3-7DC3-4A2D-9500-87A06EF6EFFD}" srcOrd="2" destOrd="0" presId="urn:microsoft.com/office/officeart/2005/8/layout/matrix2"/>
    <dgm:cxn modelId="{5194305E-BF76-4A03-A7D3-40910DDCCCC3}" type="presParOf" srcId="{9B2EE202-2C74-40DD-9C15-26D89471D2D5}" destId="{4E9EBD62-7D3D-48D6-8D3E-E33F60E8468B}" srcOrd="3" destOrd="0" presId="urn:microsoft.com/office/officeart/2005/8/layout/matrix2"/>
    <dgm:cxn modelId="{9E3DA170-C921-456B-B8E7-9D38BC0FEC43}" type="presParOf" srcId="{9B2EE202-2C74-40DD-9C15-26D89471D2D5}" destId="{F0808885-D238-47A7-A5BD-D143C140F1D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CA43E-FAE6-4F6C-A679-6EC8267B5A7A}">
      <dsp:nvSpPr>
        <dsp:cNvPr id="0" name=""/>
        <dsp:cNvSpPr/>
      </dsp:nvSpPr>
      <dsp:spPr>
        <a:xfrm>
          <a:off x="0" y="1888764"/>
          <a:ext cx="9520237" cy="12392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objective is to gain information of different segment to target customer more effectively and run offers and promotion to increase brand loyalty</a:t>
          </a:r>
        </a:p>
      </dsp:txBody>
      <dsp:txXfrm>
        <a:off x="0" y="1888764"/>
        <a:ext cx="9520237" cy="1239233"/>
      </dsp:txXfrm>
    </dsp:sp>
    <dsp:sp modelId="{BA33FE00-4C79-4CC5-9C9D-E4F970D1A106}">
      <dsp:nvSpPr>
        <dsp:cNvPr id="0" name=""/>
        <dsp:cNvSpPr/>
      </dsp:nvSpPr>
      <dsp:spPr>
        <a:xfrm rot="10800000">
          <a:off x="0" y="1411"/>
          <a:ext cx="9520237" cy="1905941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CRISA has 600 records and 46 attributes and CRISA is segmenting the market based on two key sets of variables. </a:t>
          </a:r>
        </a:p>
      </dsp:txBody>
      <dsp:txXfrm rot="-10800000">
        <a:off x="0" y="1411"/>
        <a:ext cx="9520237" cy="668985"/>
      </dsp:txXfrm>
    </dsp:sp>
    <dsp:sp modelId="{6F367B01-DE9E-4F08-B2DF-1397004E894B}">
      <dsp:nvSpPr>
        <dsp:cNvPr id="0" name=""/>
        <dsp:cNvSpPr/>
      </dsp:nvSpPr>
      <dsp:spPr>
        <a:xfrm>
          <a:off x="4648" y="670396"/>
          <a:ext cx="3170313" cy="56987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Purchase behavior (based on volume and frequency of purchase and brand loyalty)</a:t>
          </a:r>
        </a:p>
      </dsp:txBody>
      <dsp:txXfrm>
        <a:off x="4648" y="670396"/>
        <a:ext cx="3170313" cy="569876"/>
      </dsp:txXfrm>
    </dsp:sp>
    <dsp:sp modelId="{6351DB5F-7160-4B92-B9BA-147D55BE939D}">
      <dsp:nvSpPr>
        <dsp:cNvPr id="0" name=""/>
        <dsp:cNvSpPr/>
      </dsp:nvSpPr>
      <dsp:spPr>
        <a:xfrm>
          <a:off x="3174961" y="670396"/>
          <a:ext cx="3170313" cy="56987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Basis of purchase (response to price, selling proposition and promotion)</a:t>
          </a:r>
        </a:p>
      </dsp:txBody>
      <dsp:txXfrm>
        <a:off x="3174961" y="670396"/>
        <a:ext cx="3170313" cy="569876"/>
      </dsp:txXfrm>
    </dsp:sp>
    <dsp:sp modelId="{8BFAC89F-DF27-42C5-9047-8C28496B363D}">
      <dsp:nvSpPr>
        <dsp:cNvPr id="0" name=""/>
        <dsp:cNvSpPr/>
      </dsp:nvSpPr>
      <dsp:spPr>
        <a:xfrm>
          <a:off x="6345275" y="670396"/>
          <a:ext cx="3170313" cy="56987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Demographic data</a:t>
          </a:r>
        </a:p>
      </dsp:txBody>
      <dsp:txXfrm>
        <a:off x="6345275" y="670396"/>
        <a:ext cx="3170313" cy="569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C8AB6-5296-461F-B720-DB8329B4F839}">
      <dsp:nvSpPr>
        <dsp:cNvPr id="0" name=""/>
        <dsp:cNvSpPr/>
      </dsp:nvSpPr>
      <dsp:spPr>
        <a:xfrm rot="5400000">
          <a:off x="3386160" y="-1096173"/>
          <a:ext cx="1269954" cy="378459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Customer have lowest brand loyalty together with highest volume and frequency of transaction and lowest number of brand as well </a:t>
          </a: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Demographically it has high socioeconomic class with maximum household member. </a:t>
          </a: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We can target them with bulk deals.</a:t>
          </a:r>
        </a:p>
      </dsp:txBody>
      <dsp:txXfrm rot="-5400000">
        <a:off x="2128838" y="223143"/>
        <a:ext cx="3722605" cy="1145966"/>
      </dsp:txXfrm>
    </dsp:sp>
    <dsp:sp modelId="{33F4961C-145D-455D-AE7E-E6D2B25A890E}">
      <dsp:nvSpPr>
        <dsp:cNvPr id="0" name=""/>
        <dsp:cNvSpPr/>
      </dsp:nvSpPr>
      <dsp:spPr>
        <a:xfrm>
          <a:off x="0" y="2405"/>
          <a:ext cx="2128837" cy="158744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High socioeconomic class  </a:t>
          </a:r>
          <a:endParaRPr lang="en-US" sz="2000" kern="1200"/>
        </a:p>
      </dsp:txBody>
      <dsp:txXfrm>
        <a:off x="77493" y="79898"/>
        <a:ext cx="1973851" cy="1432456"/>
      </dsp:txXfrm>
    </dsp:sp>
    <dsp:sp modelId="{87EB5EE6-2135-49B2-B5BA-8EEAD097CF47}">
      <dsp:nvSpPr>
        <dsp:cNvPr id="0" name=""/>
        <dsp:cNvSpPr/>
      </dsp:nvSpPr>
      <dsp:spPr>
        <a:xfrm rot="5400000">
          <a:off x="3386160" y="570641"/>
          <a:ext cx="1269954" cy="3784599"/>
        </a:xfrm>
        <a:prstGeom prst="round2SameRect">
          <a:avLst/>
        </a:prstGeom>
        <a:solidFill>
          <a:schemeClr val="accent2">
            <a:tint val="40000"/>
            <a:alpha val="90000"/>
            <a:hueOff val="-609467"/>
            <a:satOff val="-3734"/>
            <a:lumOff val="-44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609467"/>
              <a:satOff val="-3734"/>
              <a:lumOff val="-4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Customer have average loyalty, highest number of brand runs, and Demographically it has low affluence index and education and it has relatively small family size. </a:t>
          </a: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"Down market" campaign to build a "value" brand for less affluent consumers, much as Dollar General seems to work here.</a:t>
          </a:r>
        </a:p>
      </dsp:txBody>
      <dsp:txXfrm rot="-5400000">
        <a:off x="2128838" y="1889957"/>
        <a:ext cx="3722605" cy="1145966"/>
      </dsp:txXfrm>
    </dsp:sp>
    <dsp:sp modelId="{DEAA4B43-D459-4D19-AE5A-F1CCEBCB6BF3}">
      <dsp:nvSpPr>
        <dsp:cNvPr id="0" name=""/>
        <dsp:cNvSpPr/>
      </dsp:nvSpPr>
      <dsp:spPr>
        <a:xfrm>
          <a:off x="0" y="1669220"/>
          <a:ext cx="2128837" cy="1587442"/>
        </a:xfrm>
        <a:prstGeom prst="roundRect">
          <a:avLst/>
        </a:prstGeom>
        <a:gradFill rotWithShape="0">
          <a:gsLst>
            <a:gs pos="0">
              <a:schemeClr val="accent2">
                <a:hueOff val="-513866"/>
                <a:satOff val="419"/>
                <a:lumOff val="-264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513866"/>
                <a:satOff val="419"/>
                <a:lumOff val="-264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513866"/>
                <a:satOff val="419"/>
                <a:lumOff val="-264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Low Affluence Index </a:t>
          </a:r>
        </a:p>
      </dsp:txBody>
      <dsp:txXfrm>
        <a:off x="77493" y="1746713"/>
        <a:ext cx="1973851" cy="1432456"/>
      </dsp:txXfrm>
    </dsp:sp>
    <dsp:sp modelId="{4E3A62FA-CBE2-423B-9768-223A1C6C2379}">
      <dsp:nvSpPr>
        <dsp:cNvPr id="0" name=""/>
        <dsp:cNvSpPr/>
      </dsp:nvSpPr>
      <dsp:spPr>
        <a:xfrm rot="5400000">
          <a:off x="3386160" y="2237456"/>
          <a:ext cx="1269954" cy="3784599"/>
        </a:xfrm>
        <a:prstGeom prst="round2SameRect">
          <a:avLst/>
        </a:prstGeom>
        <a:solidFill>
          <a:schemeClr val="accent2">
            <a:tint val="40000"/>
            <a:alpha val="90000"/>
            <a:hueOff val="-1218934"/>
            <a:satOff val="-7469"/>
            <a:lumOff val="-88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218934"/>
              <a:satOff val="-7469"/>
              <a:lumOff val="-8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Customer is characterized by highest brand loyalty, with highest volume of transaction. </a:t>
          </a: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Highly responsive to selling proposition and promotion.</a:t>
          </a: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We can target them by giving promotions and offers</a:t>
          </a:r>
        </a:p>
      </dsp:txBody>
      <dsp:txXfrm rot="-5400000">
        <a:off x="2128838" y="3556772"/>
        <a:ext cx="3722605" cy="1145966"/>
      </dsp:txXfrm>
    </dsp:sp>
    <dsp:sp modelId="{7E748F76-E7B4-4B44-8907-9A6939E5E6F7}">
      <dsp:nvSpPr>
        <dsp:cNvPr id="0" name=""/>
        <dsp:cNvSpPr/>
      </dsp:nvSpPr>
      <dsp:spPr>
        <a:xfrm>
          <a:off x="0" y="3336035"/>
          <a:ext cx="2128837" cy="1587442"/>
        </a:xfrm>
        <a:prstGeom prst="roundRect">
          <a:avLst/>
        </a:prstGeom>
        <a:gradFill rotWithShape="0">
          <a:gsLst>
            <a:gs pos="0">
              <a:schemeClr val="accent2">
                <a:hueOff val="-1027731"/>
                <a:satOff val="838"/>
                <a:lumOff val="-529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027731"/>
                <a:satOff val="838"/>
                <a:lumOff val="-529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027731"/>
                <a:satOff val="838"/>
                <a:lumOff val="-529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High Brand Loyalty</a:t>
          </a:r>
        </a:p>
      </dsp:txBody>
      <dsp:txXfrm>
        <a:off x="77493" y="3413528"/>
        <a:ext cx="1973851" cy="14324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0B277-BC62-491D-BB53-A988192FA21B}">
      <dsp:nvSpPr>
        <dsp:cNvPr id="0" name=""/>
        <dsp:cNvSpPr/>
      </dsp:nvSpPr>
      <dsp:spPr>
        <a:xfrm>
          <a:off x="969883" y="0"/>
          <a:ext cx="9252236" cy="4569931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4DACE9-4DB7-4848-B12F-68F053BABEA6}">
      <dsp:nvSpPr>
        <dsp:cNvPr id="0" name=""/>
        <dsp:cNvSpPr/>
      </dsp:nvSpPr>
      <dsp:spPr>
        <a:xfrm>
          <a:off x="866515" y="452468"/>
          <a:ext cx="4605905" cy="165948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 can establish  customer "personas," corresponding to the segments, for  use by a client's sales and marketing teams. </a:t>
          </a:r>
        </a:p>
      </dsp:txBody>
      <dsp:txXfrm>
        <a:off x="947525" y="533478"/>
        <a:ext cx="4443885" cy="1497468"/>
      </dsp:txXfrm>
    </dsp:sp>
    <dsp:sp modelId="{47BDBAB3-7DC3-4A2D-9500-87A06EF6EFFD}">
      <dsp:nvSpPr>
        <dsp:cNvPr id="0" name=""/>
        <dsp:cNvSpPr/>
      </dsp:nvSpPr>
      <dsp:spPr>
        <a:xfrm>
          <a:off x="5720257" y="461243"/>
          <a:ext cx="4297051" cy="1678535"/>
        </a:xfrm>
        <a:prstGeom prst="roundRect">
          <a:avLst/>
        </a:prstGeom>
        <a:gradFill rotWithShape="0">
          <a:gsLst>
            <a:gs pos="0">
              <a:schemeClr val="accent2">
                <a:hueOff val="-342577"/>
                <a:satOff val="279"/>
                <a:lumOff val="-176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42577"/>
                <a:satOff val="279"/>
                <a:lumOff val="-176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42577"/>
                <a:satOff val="279"/>
                <a:lumOff val="-176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 can use "Down market" campaign to build a "value" brand for less affluent consumers, much as Dollar General.</a:t>
          </a:r>
        </a:p>
      </dsp:txBody>
      <dsp:txXfrm>
        <a:off x="5802196" y="543182"/>
        <a:ext cx="4133173" cy="1514657"/>
      </dsp:txXfrm>
    </dsp:sp>
    <dsp:sp modelId="{4E9EBD62-7D3D-48D6-8D3E-E33F60E8468B}">
      <dsp:nvSpPr>
        <dsp:cNvPr id="0" name=""/>
        <dsp:cNvSpPr/>
      </dsp:nvSpPr>
      <dsp:spPr>
        <a:xfrm>
          <a:off x="943665" y="2374755"/>
          <a:ext cx="4568560" cy="1827972"/>
        </a:xfrm>
        <a:prstGeom prst="roundRect">
          <a:avLst/>
        </a:prstGeom>
        <a:gradFill rotWithShape="0">
          <a:gsLst>
            <a:gs pos="0">
              <a:schemeClr val="accent2">
                <a:hueOff val="-685154"/>
                <a:satOff val="559"/>
                <a:lumOff val="-352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685154"/>
                <a:satOff val="559"/>
                <a:lumOff val="-3529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685154"/>
                <a:satOff val="559"/>
                <a:lumOff val="-3529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can capture affluent market share campaign to target more affluent customers who are not wedded to their current brand,  and secure more brand share. </a:t>
          </a:r>
        </a:p>
      </dsp:txBody>
      <dsp:txXfrm>
        <a:off x="1032899" y="2463989"/>
        <a:ext cx="4390092" cy="1649504"/>
      </dsp:txXfrm>
    </dsp:sp>
    <dsp:sp modelId="{F0808885-D238-47A7-A5BD-D143C140F1D9}">
      <dsp:nvSpPr>
        <dsp:cNvPr id="0" name=""/>
        <dsp:cNvSpPr/>
      </dsp:nvSpPr>
      <dsp:spPr>
        <a:xfrm>
          <a:off x="5709107" y="2374755"/>
          <a:ext cx="4337010" cy="1827972"/>
        </a:xfrm>
        <a:prstGeom prst="roundRect">
          <a:avLst/>
        </a:prstGeom>
        <a:gradFill rotWithShape="0">
          <a:gsLst>
            <a:gs pos="0">
              <a:schemeClr val="accent2">
                <a:hueOff val="-1027731"/>
                <a:satOff val="838"/>
                <a:lumOff val="-529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027731"/>
                <a:satOff val="838"/>
                <a:lumOff val="-529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027731"/>
                <a:satOff val="838"/>
                <a:lumOff val="-529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can provide marketing services to clients based on our segments. </a:t>
          </a:r>
        </a:p>
      </dsp:txBody>
      <dsp:txXfrm>
        <a:off x="5798341" y="2463989"/>
        <a:ext cx="4158542" cy="1649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F57F-F090-45A6-9E83-DA5D69EB6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Market Segmentation                      of Bath Soap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D9905-02BC-41DB-8293-A9B756695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SusHMITA</a:t>
            </a:r>
            <a:r>
              <a:rPr lang="en-US" dirty="0"/>
              <a:t> </a:t>
            </a:r>
            <a:r>
              <a:rPr lang="en-US" dirty="0" err="1"/>
              <a:t>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8060-2169-414A-BD8D-4E3D445B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en-US" dirty="0"/>
              <a:t>Problem Statement and Objective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71BE35D-2485-40B7-9794-BE809CE18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97797"/>
              </p:ext>
            </p:extLst>
          </p:nvPr>
        </p:nvGraphicFramePr>
        <p:xfrm>
          <a:off x="1535113" y="2336353"/>
          <a:ext cx="9520237" cy="3129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35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E94E3B-CFA4-455A-9673-F46D27D1F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71B8AF-24E1-4CE5-BB2F-6872EEC22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64C00-8942-4693-9695-42E5AC8D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Observation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3E6928-1881-40F9-942A-64C25008A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9EE85D1E-6AE6-45FB-8F62-424732BE3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9DAD0-4276-4BDF-80D8-C985DFED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6827CF0-2230-41FD-8518-1B5AD4769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7E39AC-232D-43F1-B098-4DEA1A4F5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199866"/>
              </p:ext>
            </p:extLst>
          </p:nvPr>
        </p:nvGraphicFramePr>
        <p:xfrm>
          <a:off x="5141913" y="803274"/>
          <a:ext cx="5913437" cy="4925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7" name="Picture 6" descr="PE01511_">
            <a:extLst>
              <a:ext uri="{FF2B5EF4-FFF2-40B4-BE49-F238E27FC236}">
                <a16:creationId xmlns:a16="http://schemas.microsoft.com/office/drawing/2014/main" id="{1025FA71-3B0D-4405-949E-E804FD95D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3514" y="2885537"/>
            <a:ext cx="2134193" cy="36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57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1FF2-888E-4828-9540-2D1711E2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en-US" dirty="0"/>
              <a:t>Conclusion &amp; Recommendations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725E11-4A17-4EF9-8C9F-E48FE4D97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798336"/>
              </p:ext>
            </p:extLst>
          </p:nvPr>
        </p:nvGraphicFramePr>
        <p:xfrm>
          <a:off x="782554" y="1715511"/>
          <a:ext cx="11144567" cy="4569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B19B2D5-9432-4576-9254-87458A17814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916" b="8762"/>
          <a:stretch/>
        </p:blipFill>
        <p:spPr>
          <a:xfrm>
            <a:off x="10063579" y="-58695"/>
            <a:ext cx="1982549" cy="191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055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Palatino Linotype</vt:lpstr>
      <vt:lpstr>Gallery</vt:lpstr>
      <vt:lpstr>Market Segmentation                      of Bath Soap </vt:lpstr>
      <vt:lpstr>Problem Statement and Objective</vt:lpstr>
      <vt:lpstr>Observation</vt:lpstr>
      <vt:lpstr>Conclusion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Segmentation                      of Bath Soap</dc:title>
  <dc:creator>Sushmita Singh</dc:creator>
  <cp:lastModifiedBy>Sushmita Singh</cp:lastModifiedBy>
  <cp:revision>1</cp:revision>
  <dcterms:created xsi:type="dcterms:W3CDTF">2019-12-12T05:48:22Z</dcterms:created>
  <dcterms:modified xsi:type="dcterms:W3CDTF">2019-12-12T06:09:45Z</dcterms:modified>
</cp:coreProperties>
</file>