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atinder Sharma"/>
  <p:cmAuthor clrIdx="1" id="1" initials="" lastIdx="2" name="sushma tiwa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17T01:41:07.205">
    <p:pos x="6000" y="0"/>
    <p:text>You should say unknown where you don’t know .. also reword to make Future state to be a tick mark.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17T01:43:37.591">
    <p:pos x="6000" y="0"/>
    <p:text>You should remove the text below each heading .. you should rather try to remember it and make it part of what you say</p:text>
  </p:cm>
  <p:cm authorId="1" idx="1" dt="2022-12-17T01:43:37.591">
    <p:pos x="6000" y="0"/>
    <p:text>ok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2-17T01:48:11.246">
    <p:pos x="6000" y="0"/>
    <p:text>Use a template that keeps the text straight</p:text>
  </p:cm>
  <p:cm authorId="1" idx="2" dt="2022-12-17T01:48:11.246">
    <p:pos x="6000" y="0"/>
    <p:text>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b66894044_0_2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b66894044_0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b66894044_0_2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b66894044_0_2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b66894044_0_5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b66894044_0_5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875711e3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875711e3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875711e3e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875711e3e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875711e3e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875711e3e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b66894044_0_2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b66894044_0_2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5534"/>
              <a:t>Data</a:t>
            </a:r>
            <a:r>
              <a:rPr b="1" lang="en" sz="3534"/>
              <a:t> and </a:t>
            </a:r>
            <a:r>
              <a:rPr b="1" lang="en" sz="5734"/>
              <a:t>Analytics</a:t>
            </a:r>
            <a:r>
              <a:rPr b="1" lang="en" sz="3534"/>
              <a:t> Program Roadmap</a:t>
            </a:r>
            <a:endParaRPr b="1" sz="3534"/>
          </a:p>
          <a:p>
            <a:pPr indent="457200" lvl="0" marL="5029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1" lang="en" sz="2440"/>
              <a:t>       Assumption: Current State Vs Future State</a:t>
            </a:r>
            <a:endParaRPr b="1" sz="2440"/>
          </a:p>
        </p:txBody>
      </p:sp>
      <p:sp>
        <p:nvSpPr>
          <p:cNvPr id="65" name="Google Shape;65;p14"/>
          <p:cNvSpPr/>
          <p:nvPr/>
        </p:nvSpPr>
        <p:spPr>
          <a:xfrm>
            <a:off x="3335463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54429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73412" y="708412"/>
            <a:ext cx="2827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Future Data &amp; Analytics Team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942788" y="708412"/>
            <a:ext cx="2380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943723" y="1019550"/>
            <a:ext cx="7257489" cy="674450"/>
            <a:chOff x="943723" y="3098500"/>
            <a:chExt cx="7257489" cy="674450"/>
          </a:xfrm>
        </p:grpSpPr>
        <p:sp>
          <p:nvSpPr>
            <p:cNvPr id="70" name="Google Shape;70;p14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Centralized</a:t>
              </a: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System for everybody to use data pipeline and visualization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2700000">
              <a:off x="3620931" y="33215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652775" y="3230525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Teams work in Silos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943723" y="1704825"/>
            <a:ext cx="7257489" cy="674450"/>
            <a:chOff x="943723" y="3783775"/>
            <a:chExt cx="7257489" cy="674450"/>
          </a:xfrm>
        </p:grpSpPr>
        <p:sp>
          <p:nvSpPr>
            <p:cNvPr id="81" name="Google Shape;81;p14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Centralized Data Dictionary , Acting as Source of truth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2700000">
              <a:off x="3620931" y="4062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652775" y="39716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Unclear Name and Definitions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943723" y="2390100"/>
            <a:ext cx="7257489" cy="674450"/>
            <a:chOff x="943723" y="4469050"/>
            <a:chExt cx="7257489" cy="674450"/>
          </a:xfrm>
        </p:grpSpPr>
        <p:sp>
          <p:nvSpPr>
            <p:cNvPr id="92" name="Google Shape;92;p14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Load will be shared between different data departments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2700000">
              <a:off x="3620931" y="4747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652775" y="46010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Overhead on each Department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943723" y="3075375"/>
            <a:ext cx="7257489" cy="674450"/>
            <a:chOff x="943723" y="4469050"/>
            <a:chExt cx="7257489" cy="674450"/>
          </a:xfrm>
        </p:grpSpPr>
        <p:sp>
          <p:nvSpPr>
            <p:cNvPr id="103" name="Google Shape;103;p14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is clear and available with 100%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2700000">
              <a:off x="3620931" y="4747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652775" y="46568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Quality is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compromised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3335479" y="3760662"/>
            <a:ext cx="1007100" cy="6744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943723" y="3760650"/>
            <a:ext cx="7257489" cy="674450"/>
            <a:chOff x="943723" y="4469050"/>
            <a:chExt cx="7257489" cy="674450"/>
          </a:xfrm>
        </p:grpSpPr>
        <p:sp>
          <p:nvSpPr>
            <p:cNvPr id="115" name="Google Shape;115;p14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Analytics Tools start making Business Impact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Analytics Tools Available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4"/>
          <p:cNvSpPr/>
          <p:nvPr/>
        </p:nvSpPr>
        <p:spPr>
          <a:xfrm rot="-2700000">
            <a:off x="3686081" y="4039516"/>
            <a:ext cx="305894" cy="116673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99875" y="661675"/>
            <a:ext cx="7852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  </a:t>
            </a:r>
            <a:r>
              <a:rPr b="1" lang="en" sz="1900">
                <a:solidFill>
                  <a:schemeClr val="dk1"/>
                </a:solidFill>
              </a:rPr>
              <a:t>Approach to Implement Data and Analytics Program</a:t>
            </a:r>
            <a:endParaRPr b="1"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311700" y="1189815"/>
            <a:ext cx="1903006" cy="3217957"/>
            <a:chOff x="0" y="1189989"/>
            <a:chExt cx="2214600" cy="3217636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Roboto"/>
                  <a:ea typeface="Roboto"/>
                  <a:cs typeface="Roboto"/>
                  <a:sym typeface="Roboto"/>
                </a:rPr>
                <a:t>SWOT Analysis</a:t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Start with understanding what is going well in current system, what’s not working and how can this be improved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34" name="Google Shape;134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Roboto"/>
                  <a:ea typeface="Roboto"/>
                  <a:cs typeface="Roboto"/>
                  <a:sym typeface="Roboto"/>
                </a:rPr>
                <a:t>Create a Vision</a:t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All Data teams to align to one common vision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37" name="Google Shape;137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Roboto"/>
                  <a:ea typeface="Roboto"/>
                  <a:cs typeface="Roboto"/>
                  <a:sym typeface="Roboto"/>
                </a:rPr>
                <a:t>Establish Governance Process Plan</a:t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Set  internal standard, policies on how data will be gathered, stored and processed and disposed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40" name="Google Shape;140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Roboto"/>
                  <a:ea typeface="Roboto"/>
                  <a:cs typeface="Roboto"/>
                  <a:sym typeface="Roboto"/>
                </a:rPr>
                <a:t>Document and Review every year</a:t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Retrospect the process and outcomes every year to understand how the process and policies can improve with changing technology and Environment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43" name="Google Shape;143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latin typeface="Roboto"/>
                  <a:ea typeface="Roboto"/>
                  <a:cs typeface="Roboto"/>
                  <a:sym typeface="Roboto"/>
                </a:rPr>
                <a:t>Create Roadmap</a:t>
              </a:r>
              <a:endParaRPr b="1" sz="1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Define objective to achieve the goal within a defined timeline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0" y="56000"/>
            <a:ext cx="87090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/>
              <a:t>Program Roadmap (OKRs) - 2023</a:t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4572075" y="537810"/>
            <a:ext cx="2286025" cy="4504887"/>
            <a:chOff x="0" y="2295575"/>
            <a:chExt cx="2286025" cy="2847950"/>
          </a:xfrm>
        </p:grpSpPr>
        <p:grpSp>
          <p:nvGrpSpPr>
            <p:cNvPr id="151" name="Google Shape;151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b="1" sz="30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151175" y="2891510"/>
              <a:ext cx="2134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Management and Insights is Established</a:t>
              </a:r>
              <a:endParaRPr b="1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25" y="3251821"/>
              <a:ext cx="2286000" cy="18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Centralized System is 100% available for use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100% Pipeline development started and 25% of Planned Visualization is in use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Milestones: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Master data management is established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Reporting established and Presented to different stakeholders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58" name="Google Shape;158;p16"/>
          <p:cNvGrpSpPr/>
          <p:nvPr/>
        </p:nvGrpSpPr>
        <p:grpSpPr>
          <a:xfrm>
            <a:off x="2286075" y="537685"/>
            <a:ext cx="2286000" cy="4504887"/>
            <a:chOff x="0" y="2295575"/>
            <a:chExt cx="2286000" cy="2847950"/>
          </a:xfrm>
        </p:grpSpPr>
        <p:grpSp>
          <p:nvGrpSpPr>
            <p:cNvPr id="159" name="Google Shape;159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b="1" sz="1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72675" y="2823922"/>
              <a:ext cx="2118000" cy="23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" sz="11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Governance</a:t>
              </a:r>
              <a:r>
                <a:rPr b="1" lang="en" sz="11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11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and Resources are Established</a:t>
              </a:r>
              <a:endParaRPr b="1" sz="11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100% POC is done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100% Data Governance  Process is Established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Milestone: 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takeholders are aware of new process and system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Analyst Hired, Engineers or experts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Architecture is defined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Modeling is done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Dictionary for reporting is prepared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5" name="Google Shape;165;p16"/>
          <p:cNvGrpSpPr/>
          <p:nvPr/>
        </p:nvGrpSpPr>
        <p:grpSpPr>
          <a:xfrm>
            <a:off x="268950" y="537873"/>
            <a:ext cx="2017166" cy="4504887"/>
            <a:chOff x="0" y="2295575"/>
            <a:chExt cx="2286000" cy="284795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b="1" sz="1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126983" y="2890658"/>
              <a:ext cx="1942800" cy="20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SWOT Analysis</a:t>
              </a:r>
              <a:endParaRPr b="1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100% understanding of current system and Process are documented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Milestone: 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Resource requirement is documents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Team’s SWOT is documented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Common Vision for data and Analytics is Established</a:t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2" name="Google Shape;172;p16"/>
          <p:cNvGrpSpPr/>
          <p:nvPr/>
        </p:nvGrpSpPr>
        <p:grpSpPr>
          <a:xfrm>
            <a:off x="6858050" y="537685"/>
            <a:ext cx="2286025" cy="4504887"/>
            <a:chOff x="-25" y="2295575"/>
            <a:chExt cx="2286025" cy="2847950"/>
          </a:xfrm>
        </p:grpSpPr>
        <p:grpSp>
          <p:nvGrpSpPr>
            <p:cNvPr id="173" name="Google Shape;173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b="1" sz="30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-25" y="2876868"/>
              <a:ext cx="2069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User Support and </a:t>
              </a:r>
              <a:r>
                <a:rPr b="1"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Maintenance</a:t>
              </a:r>
              <a:endParaRPr b="1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2525" y="3251821"/>
              <a:ext cx="2017200" cy="16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95-100% Stakeholders or user of the dashboards/reports are aware of usage of tools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Milestones: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User are trained to use new reporting or data visualization Solutions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Reports are in Production and refreshed time to time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9" name="Google Shape;179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1680836" y="1315124"/>
            <a:ext cx="1931633" cy="669600"/>
            <a:chOff x="1680836" y="1315124"/>
            <a:chExt cx="1931633" cy="669600"/>
          </a:xfrm>
        </p:grpSpPr>
        <p:cxnSp>
          <p:nvCxnSpPr>
            <p:cNvPr id="186" name="Google Shape;186;p1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7" name="Google Shape;187;p17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Facilitate</a:t>
              </a: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 Innovation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5517319" y="1315127"/>
            <a:ext cx="2898206" cy="1545600"/>
            <a:chOff x="5517319" y="1315127"/>
            <a:chExt cx="2898206" cy="1545600"/>
          </a:xfrm>
        </p:grpSpPr>
        <p:cxnSp>
          <p:nvCxnSpPr>
            <p:cNvPr id="189" name="Google Shape;189;p1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0" name="Google Shape;190;p17"/>
            <p:cNvSpPr txBox="1"/>
            <p:nvPr/>
          </p:nvSpPr>
          <p:spPr>
            <a:xfrm>
              <a:off x="5962125" y="1315127"/>
              <a:ext cx="2453400" cy="15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Share the Knowledge, information clearly in the meetings</a:t>
              </a:r>
              <a:endParaRPr b="1" sz="1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3808224" y="3535140"/>
            <a:ext cx="2478300" cy="1143785"/>
            <a:chOff x="3808224" y="3535140"/>
            <a:chExt cx="2478300" cy="1143785"/>
          </a:xfrm>
        </p:grpSpPr>
        <p:cxnSp>
          <p:nvCxnSpPr>
            <p:cNvPr id="192" name="Google Shape;192;p1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3" name="Google Shape;193;p17"/>
            <p:cNvSpPr txBox="1"/>
            <p:nvPr/>
          </p:nvSpPr>
          <p:spPr>
            <a:xfrm>
              <a:off x="3808224" y="4009325"/>
              <a:ext cx="2478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Encourage Disagreement 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17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Success</a:t>
            </a:r>
            <a:endParaRPr sz="1200"/>
          </a:p>
        </p:txBody>
      </p:sp>
      <p:sp>
        <p:nvSpPr>
          <p:cNvPr id="195" name="Google Shape;195;p17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302550" y="268950"/>
            <a:ext cx="84714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33">
                <a:solidFill>
                  <a:schemeClr val="dk1"/>
                </a:solidFill>
              </a:rPr>
              <a:t>Communication Strategy for Success of the Program</a:t>
            </a:r>
            <a:endParaRPr b="1" sz="4133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8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207" name="Google Shape;207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Timeline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Challenge :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Lot of Process might need to be implemented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Overcome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: Align all data leader to one Vision to make Data Analytics Strategy Successful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210" name="Google Shape;210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Budget Issues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Challenge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: There is possibility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the proposal made in the plan may not get approval on time which can lead to delay or failure of the program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Overcome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: Set clear and precise budget so that there is no chance of not getting the approval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213" name="Google Shape;213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Resource Crunch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Challenge: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Resources, People and technology may delay to join the organization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Overcome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: Hire internal people and have backups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Do POC with free Resources or Trial versions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p18"/>
          <p:cNvSpPr txBox="1"/>
          <p:nvPr/>
        </p:nvSpPr>
        <p:spPr>
          <a:xfrm>
            <a:off x="302550" y="437025"/>
            <a:ext cx="80235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Challenges and Opportunities to learn and grow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3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9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221" name="Google Shape;221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Iterate through  Process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225" name="Google Shape;225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F887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1F887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Timely Implementation of New System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229" name="Google Shape;229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Teams Support and Collaboration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1776626" y="1318143"/>
            <a:ext cx="2604522" cy="2460300"/>
            <a:chOff x="1776626" y="1318143"/>
            <a:chExt cx="2604522" cy="2460300"/>
          </a:xfrm>
        </p:grpSpPr>
        <p:grpSp>
          <p:nvGrpSpPr>
            <p:cNvPr id="233" name="Google Shape;233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234" name="Google Shape;234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Budget to hire  and test resources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6" name="Google Shape;236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7" name="Google Shape;237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239" name="Google Shape;239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Current State Documentation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" name="Google Shape;242;p19"/>
          <p:cNvSpPr txBox="1"/>
          <p:nvPr/>
        </p:nvSpPr>
        <p:spPr>
          <a:xfrm>
            <a:off x="437025" y="414625"/>
            <a:ext cx="5972700" cy="52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Program Execution Foundational Elements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806" y="0"/>
            <a:ext cx="9270806" cy="5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