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71744E-01B8-467F-A896-A893F8E3E5C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4028538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71744E-01B8-467F-A896-A893F8E3E5C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153440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71744E-01B8-467F-A896-A893F8E3E5C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82339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71744E-01B8-467F-A896-A893F8E3E5C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38205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1744E-01B8-467F-A896-A893F8E3E5C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83128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71744E-01B8-467F-A896-A893F8E3E5C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74910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71744E-01B8-467F-A896-A893F8E3E5C4}"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266374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71744E-01B8-467F-A896-A893F8E3E5C4}"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90160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1744E-01B8-467F-A896-A893F8E3E5C4}"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93911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1744E-01B8-467F-A896-A893F8E3E5C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72296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1744E-01B8-467F-A896-A893F8E3E5C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7368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1744E-01B8-467F-A896-A893F8E3E5C4}" type="datetimeFigureOut">
              <a:rPr lang="en-IN" smtClean="0"/>
              <a:t>18-01-2023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28197-5BD7-4226-A7B3-B5E6AF3E3D25}" type="slidenum">
              <a:rPr lang="en-IN" smtClean="0"/>
              <a:t>‹#›</a:t>
            </a:fld>
            <a:endParaRPr lang="en-IN"/>
          </a:p>
        </p:txBody>
      </p:sp>
    </p:spTree>
    <p:extLst>
      <p:ext uri="{BB962C8B-B14F-4D97-AF65-F5344CB8AC3E}">
        <p14:creationId xmlns:p14="http://schemas.microsoft.com/office/powerpoint/2010/main" val="279656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31" y="130691"/>
            <a:ext cx="11887199" cy="1698110"/>
          </a:xfrm>
        </p:spPr>
        <p:txBody>
          <a:bodyPr>
            <a:normAutofit fontScale="90000"/>
          </a:bodyPr>
          <a:lstStyle/>
          <a:p>
            <a:r>
              <a:rPr lang="en-IN" dirty="0" smtClean="0"/>
              <a:t>1. Difference between data and Information</a:t>
            </a:r>
            <a:endParaRPr lang="en-IN" dirty="0"/>
          </a:p>
        </p:txBody>
      </p:sp>
      <p:sp>
        <p:nvSpPr>
          <p:cNvPr id="3" name="Subtitle 2"/>
          <p:cNvSpPr>
            <a:spLocks noGrp="1"/>
          </p:cNvSpPr>
          <p:nvPr>
            <p:ph type="subTitle" idx="1"/>
          </p:nvPr>
        </p:nvSpPr>
        <p:spPr>
          <a:xfrm>
            <a:off x="0" y="1828801"/>
            <a:ext cx="11990230" cy="4636393"/>
          </a:xfrm>
        </p:spPr>
        <p:txBody>
          <a:bodyPr>
            <a:normAutofit/>
          </a:bodyPr>
          <a:lstStyle/>
          <a:p>
            <a:pPr marL="342900" indent="-342900" algn="l">
              <a:buFont typeface="Arial" panose="020B0604020202020204" pitchFamily="34" charset="0"/>
              <a:buChar char="•"/>
            </a:pPr>
            <a:r>
              <a:rPr lang="en-US" sz="2800" dirty="0"/>
              <a:t>Data is a collection of facts, while information puts those facts into context.</a:t>
            </a:r>
          </a:p>
          <a:p>
            <a:pPr marL="342900" indent="-342900" algn="l">
              <a:buFont typeface="Arial" panose="020B0604020202020204" pitchFamily="34" charset="0"/>
              <a:buChar char="•"/>
            </a:pPr>
            <a:r>
              <a:rPr lang="en-US" sz="2800" dirty="0"/>
              <a:t>While data is raw and unorganized, information is organized.</a:t>
            </a:r>
          </a:p>
          <a:p>
            <a:pPr marL="342900" indent="-342900" algn="l">
              <a:buFont typeface="Arial" panose="020B0604020202020204" pitchFamily="34" charset="0"/>
              <a:buChar char="•"/>
            </a:pPr>
            <a:r>
              <a:rPr lang="en-US" sz="2800" dirty="0" smtClean="0"/>
              <a:t>Data</a:t>
            </a:r>
            <a:r>
              <a:rPr lang="en-US" sz="2800" dirty="0"/>
              <a:t>, on its own, is meaningless. When it’s analyzed and interpreted, it becomes meaningful information. </a:t>
            </a:r>
          </a:p>
          <a:p>
            <a:pPr marL="342900" indent="-342900" algn="l">
              <a:buFont typeface="Arial" panose="020B0604020202020204" pitchFamily="34" charset="0"/>
              <a:buChar char="•"/>
            </a:pPr>
            <a:r>
              <a:rPr lang="en-US" sz="2800" dirty="0"/>
              <a:t>Data does not depend on information; however, information depends on data.</a:t>
            </a:r>
          </a:p>
          <a:p>
            <a:pPr marL="342900" indent="-342900" algn="l">
              <a:buFont typeface="Arial" panose="020B0604020202020204" pitchFamily="34" charset="0"/>
              <a:buChar char="•"/>
            </a:pPr>
            <a:r>
              <a:rPr lang="en-US" sz="2800" dirty="0"/>
              <a:t>Data typically comes in the form of graphs, numbers, figures, or statistics. Information is typically presented through words, language, thoughts, and ideas.</a:t>
            </a:r>
          </a:p>
          <a:p>
            <a:pPr marL="342900" indent="-342900" algn="l">
              <a:buFont typeface="Arial" panose="020B0604020202020204" pitchFamily="34" charset="0"/>
              <a:buChar char="•"/>
            </a:pPr>
            <a:r>
              <a:rPr lang="en-US" sz="2800" dirty="0"/>
              <a:t>Data isn’t sufficient for decision-making, but you can make decisions based on information.</a:t>
            </a:r>
          </a:p>
          <a:p>
            <a:pPr algn="l"/>
            <a:endParaRPr lang="en-IN" sz="2800" dirty="0"/>
          </a:p>
        </p:txBody>
      </p:sp>
    </p:spTree>
    <p:extLst>
      <p:ext uri="{BB962C8B-B14F-4D97-AF65-F5344CB8AC3E}">
        <p14:creationId xmlns:p14="http://schemas.microsoft.com/office/powerpoint/2010/main" val="103771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How data is useful for us?</a:t>
            </a:r>
            <a:endParaRPr lang="en-IN" dirty="0"/>
          </a:p>
        </p:txBody>
      </p:sp>
      <p:sp>
        <p:nvSpPr>
          <p:cNvPr id="3" name="Content Placeholder 2"/>
          <p:cNvSpPr>
            <a:spLocks noGrp="1"/>
          </p:cNvSpPr>
          <p:nvPr>
            <p:ph idx="1"/>
          </p:nvPr>
        </p:nvSpPr>
        <p:spPr/>
        <p:txBody>
          <a:bodyPr/>
          <a:lstStyle/>
          <a:p>
            <a:r>
              <a:rPr lang="en-IN" dirty="0" smtClean="0"/>
              <a:t>It helps to predict future and forecast based on previous trends.</a:t>
            </a:r>
          </a:p>
          <a:p>
            <a:r>
              <a:rPr lang="en-IN" dirty="0" smtClean="0"/>
              <a:t>It helps to understand more about data.</a:t>
            </a:r>
          </a:p>
          <a:p>
            <a:r>
              <a:rPr lang="en-IN" dirty="0" smtClean="0"/>
              <a:t>It also helps to determine patterns.</a:t>
            </a:r>
          </a:p>
          <a:p>
            <a:r>
              <a:rPr lang="en-IN" dirty="0" smtClean="0"/>
              <a:t>It empowers us to make informed decisions.</a:t>
            </a:r>
          </a:p>
          <a:p>
            <a:r>
              <a:rPr lang="en-IN" dirty="0" smtClean="0"/>
              <a:t>It helps to analyse problems and develop accurate theories.</a:t>
            </a:r>
          </a:p>
          <a:p>
            <a:r>
              <a:rPr lang="en-IN" dirty="0" smtClean="0"/>
              <a:t>It helps to back our arguments.</a:t>
            </a:r>
          </a:p>
          <a:p>
            <a:r>
              <a:rPr lang="en-IN" dirty="0" smtClean="0"/>
              <a:t>It helps to make our approach strategic.</a:t>
            </a:r>
          </a:p>
        </p:txBody>
      </p:sp>
    </p:spTree>
    <p:extLst>
      <p:ext uri="{BB962C8B-B14F-4D97-AF65-F5344CB8AC3E}">
        <p14:creationId xmlns:p14="http://schemas.microsoft.com/office/powerpoint/2010/main" val="129991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What is Big Data?</a:t>
            </a:r>
            <a:endParaRPr lang="en-IN" dirty="0"/>
          </a:p>
        </p:txBody>
      </p:sp>
      <p:sp>
        <p:nvSpPr>
          <p:cNvPr id="3" name="Content Placeholder 2"/>
          <p:cNvSpPr>
            <a:spLocks noGrp="1"/>
          </p:cNvSpPr>
          <p:nvPr>
            <p:ph idx="1"/>
          </p:nvPr>
        </p:nvSpPr>
        <p:spPr/>
        <p:txBody>
          <a:bodyPr/>
          <a:lstStyle/>
          <a:p>
            <a:r>
              <a:rPr lang="en-US" dirty="0" smtClean="0"/>
              <a:t>Big data is a combination of structured, semi structured and unstructured data collected by organizations that can be mined for information and used in machine learning projects, predictive modeling and other advanced analytics applications.</a:t>
            </a:r>
          </a:p>
          <a:p>
            <a:r>
              <a:rPr lang="en-US" dirty="0"/>
              <a:t>Big data is most often stored in computer databases and is analyzed using software specifically designed to handle large, complex data sets.</a:t>
            </a:r>
            <a:endParaRPr lang="en-IN" dirty="0"/>
          </a:p>
        </p:txBody>
      </p:sp>
    </p:spTree>
    <p:extLst>
      <p:ext uri="{BB962C8B-B14F-4D97-AF65-F5344CB8AC3E}">
        <p14:creationId xmlns:p14="http://schemas.microsoft.com/office/powerpoint/2010/main" val="397764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1" y="365125"/>
            <a:ext cx="11874321" cy="1325563"/>
          </a:xfrm>
        </p:spPr>
        <p:txBody>
          <a:bodyPr/>
          <a:lstStyle/>
          <a:p>
            <a:pPr algn="ctr"/>
            <a:r>
              <a:rPr lang="en-IN" dirty="0" smtClean="0"/>
              <a:t>4. Difference between Structured, Semi Structured and Unstructured data.</a:t>
            </a:r>
            <a:endParaRPr lang="en-IN" dirty="0"/>
          </a:p>
        </p:txBody>
      </p:sp>
      <p:sp>
        <p:nvSpPr>
          <p:cNvPr id="3" name="Content Placeholder 2"/>
          <p:cNvSpPr>
            <a:spLocks noGrp="1"/>
          </p:cNvSpPr>
          <p:nvPr>
            <p:ph idx="1"/>
          </p:nvPr>
        </p:nvSpPr>
        <p:spPr>
          <a:xfrm>
            <a:off x="0" y="1825625"/>
            <a:ext cx="12192000" cy="4420630"/>
          </a:xfrm>
        </p:spPr>
        <p:txBody>
          <a:bodyPr>
            <a:noAutofit/>
          </a:bodyPr>
          <a:lstStyle/>
          <a:p>
            <a:r>
              <a:rPr lang="en-US" sz="2000" b="1" dirty="0" smtClean="0"/>
              <a:t>Structured Data</a:t>
            </a:r>
          </a:p>
          <a:p>
            <a:pPr marL="0" indent="0">
              <a:buNone/>
            </a:pPr>
            <a:r>
              <a:rPr lang="en-US" sz="2000" dirty="0" smtClean="0"/>
              <a:t>It is information that has been formatted and transformed into a well-defined data model. SQL relational databases, consisting of tables with rows and columns, are the perfect example of structured data.</a:t>
            </a:r>
          </a:p>
          <a:p>
            <a:r>
              <a:rPr lang="en-US" sz="2000" b="1" dirty="0" smtClean="0"/>
              <a:t>Semi-structured data </a:t>
            </a:r>
          </a:p>
          <a:p>
            <a:pPr marL="0" indent="0">
              <a:buNone/>
            </a:pPr>
            <a:r>
              <a:rPr lang="en-US" sz="2000" dirty="0" smtClean="0"/>
              <a:t>It is a type of data that has some consistent and definite characteristics. It is rigidly formatted as Structured data but not as unorganized as Unstructured and does not confine into a rigid structure such as that needed for relational databases. Organizational properties like metadata or semantics tags are used with semi-structured data to make it more manageable; however, it still contains some variability and inconsistency.</a:t>
            </a:r>
          </a:p>
          <a:p>
            <a:r>
              <a:rPr lang="en-US" sz="2000" b="1" dirty="0" smtClean="0"/>
              <a:t>Unstructured data </a:t>
            </a:r>
          </a:p>
          <a:p>
            <a:pPr marL="0" indent="0">
              <a:buNone/>
            </a:pPr>
            <a:r>
              <a:rPr lang="en-US" sz="2000" dirty="0" smtClean="0"/>
              <a:t>It is defined as data present in absolute raw form. This data is difficult to process due to its complex arrangement and formatting. Unstructured data management may take data from many forms, including social media posts, chats, satellite imagery, emails, and presentations, to organize it in a logical, predefined manner in a data storage.</a:t>
            </a:r>
            <a:endParaRPr lang="en-IN" sz="2000" dirty="0"/>
          </a:p>
        </p:txBody>
      </p:sp>
    </p:spTree>
    <p:extLst>
      <p:ext uri="{BB962C8B-B14F-4D97-AF65-F5344CB8AC3E}">
        <p14:creationId xmlns:p14="http://schemas.microsoft.com/office/powerpoint/2010/main" val="176826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9361868" cy="1056067"/>
          </a:xfrm>
        </p:spPr>
        <p:txBody>
          <a:bodyPr/>
          <a:lstStyle/>
          <a:p>
            <a:pPr algn="ctr"/>
            <a:r>
              <a:rPr lang="en-IN" dirty="0" smtClean="0"/>
              <a:t>5. Quantitative and Qualitative Data</a:t>
            </a:r>
            <a:endParaRPr lang="en-IN" dirty="0"/>
          </a:p>
        </p:txBody>
      </p:sp>
      <p:sp>
        <p:nvSpPr>
          <p:cNvPr id="3" name="Content Placeholder 2"/>
          <p:cNvSpPr>
            <a:spLocks noGrp="1"/>
          </p:cNvSpPr>
          <p:nvPr>
            <p:ph idx="1"/>
          </p:nvPr>
        </p:nvSpPr>
        <p:spPr>
          <a:xfrm>
            <a:off x="115910" y="1056068"/>
            <a:ext cx="11289405" cy="5801932"/>
          </a:xfrm>
        </p:spPr>
        <p:txBody>
          <a:bodyPr>
            <a:normAutofit fontScale="70000" lnSpcReduction="20000"/>
          </a:bodyPr>
          <a:lstStyle/>
          <a:p>
            <a:pPr>
              <a:spcBef>
                <a:spcPts val="600"/>
              </a:spcBef>
            </a:pPr>
            <a:r>
              <a:rPr lang="en-US" b="1" dirty="0"/>
              <a:t>Quantitative data </a:t>
            </a:r>
            <a:endParaRPr lang="en-US" b="1" dirty="0" smtClean="0"/>
          </a:p>
          <a:p>
            <a:pPr marL="0" indent="0">
              <a:spcBef>
                <a:spcPts val="600"/>
              </a:spcBef>
              <a:buNone/>
            </a:pPr>
            <a:r>
              <a:rPr lang="en-US" sz="2600" dirty="0" smtClean="0"/>
              <a:t>It is </a:t>
            </a:r>
            <a:r>
              <a:rPr lang="en-US" sz="2600" dirty="0"/>
              <a:t>anything that can be counted or measured; it refers to numerical data. </a:t>
            </a:r>
            <a:endParaRPr lang="en-US" sz="2600" dirty="0" smtClean="0"/>
          </a:p>
          <a:p>
            <a:pPr marL="0" indent="0">
              <a:spcBef>
                <a:spcPts val="600"/>
              </a:spcBef>
              <a:buNone/>
            </a:pPr>
            <a:endParaRPr lang="en-US" sz="2600" dirty="0" smtClean="0"/>
          </a:p>
          <a:p>
            <a:pPr marL="0" indent="0">
              <a:spcBef>
                <a:spcPts val="600"/>
              </a:spcBef>
              <a:buNone/>
            </a:pPr>
            <a:r>
              <a:rPr lang="en-US" sz="2600" dirty="0" smtClean="0"/>
              <a:t>Quantitative data is either </a:t>
            </a:r>
            <a:r>
              <a:rPr lang="en-US" sz="2600" b="1" dirty="0" smtClean="0"/>
              <a:t>discrete</a:t>
            </a:r>
            <a:r>
              <a:rPr lang="en-US" sz="2600" dirty="0" smtClean="0"/>
              <a:t> or </a:t>
            </a:r>
            <a:r>
              <a:rPr lang="en-US" sz="2600" b="1" dirty="0" smtClean="0"/>
              <a:t>continuous</a:t>
            </a:r>
            <a:r>
              <a:rPr lang="en-US" sz="2600" dirty="0" smtClean="0"/>
              <a:t>:</a:t>
            </a:r>
          </a:p>
          <a:p>
            <a:pPr marL="0" indent="0">
              <a:spcBef>
                <a:spcPts val="600"/>
              </a:spcBef>
              <a:buNone/>
            </a:pPr>
            <a:endParaRPr lang="en-US" sz="2600" dirty="0" smtClean="0"/>
          </a:p>
          <a:p>
            <a:pPr>
              <a:spcBef>
                <a:spcPts val="600"/>
              </a:spcBef>
              <a:buFont typeface="Wingdings" panose="05000000000000000000" pitchFamily="2" charset="2"/>
              <a:buChar char="Ø"/>
            </a:pPr>
            <a:r>
              <a:rPr lang="en-US" sz="2600" b="1" dirty="0" smtClean="0"/>
              <a:t>Discrete</a:t>
            </a:r>
            <a:r>
              <a:rPr lang="en-US" sz="2600" dirty="0" smtClean="0"/>
              <a:t> quantitative data takes on fixed numerical values and cannot be broken down further. </a:t>
            </a:r>
          </a:p>
          <a:p>
            <a:pPr marL="0" indent="0">
              <a:spcBef>
                <a:spcPts val="600"/>
              </a:spcBef>
              <a:buNone/>
            </a:pPr>
            <a:endParaRPr lang="en-US" sz="2600" dirty="0" smtClean="0"/>
          </a:p>
          <a:p>
            <a:pPr>
              <a:spcBef>
                <a:spcPts val="600"/>
              </a:spcBef>
              <a:buFont typeface="Wingdings" panose="05000000000000000000" pitchFamily="2" charset="2"/>
              <a:buChar char="Ø"/>
            </a:pPr>
            <a:r>
              <a:rPr lang="en-US" sz="2600" b="1" dirty="0" smtClean="0"/>
              <a:t>Continuous</a:t>
            </a:r>
            <a:r>
              <a:rPr lang="en-US" sz="2600" dirty="0" smtClean="0"/>
              <a:t> quantitative data can be placed on a continuum and infinitely broken down into smaller units</a:t>
            </a:r>
          </a:p>
          <a:p>
            <a:pPr>
              <a:spcBef>
                <a:spcPts val="600"/>
              </a:spcBef>
            </a:pPr>
            <a:endParaRPr lang="en-US" sz="2600" dirty="0" smtClean="0"/>
          </a:p>
          <a:p>
            <a:pPr marL="108000">
              <a:spcBef>
                <a:spcPts val="600"/>
              </a:spcBef>
            </a:pPr>
            <a:r>
              <a:rPr lang="en-US" b="1" dirty="0" smtClean="0"/>
              <a:t>Qualitative data </a:t>
            </a:r>
          </a:p>
          <a:p>
            <a:pPr marL="108000">
              <a:spcBef>
                <a:spcPts val="600"/>
              </a:spcBef>
            </a:pPr>
            <a:r>
              <a:rPr lang="en-US" dirty="0" smtClean="0"/>
              <a:t>It is descriptive, referring to things that can be observed but not measured—such as colors or emotions.</a:t>
            </a:r>
          </a:p>
          <a:p>
            <a:pPr marL="0" indent="0">
              <a:spcBef>
                <a:spcPts val="600"/>
              </a:spcBef>
              <a:buNone/>
            </a:pPr>
            <a:endParaRPr lang="en-US" dirty="0" smtClean="0"/>
          </a:p>
          <a:p>
            <a:pPr marL="0" indent="0">
              <a:spcBef>
                <a:spcPts val="600"/>
              </a:spcBef>
              <a:buNone/>
            </a:pPr>
            <a:r>
              <a:rPr lang="en-US" dirty="0" smtClean="0"/>
              <a:t>Qualitative data is either </a:t>
            </a:r>
            <a:r>
              <a:rPr lang="en-US" b="1" dirty="0" smtClean="0"/>
              <a:t>nominal</a:t>
            </a:r>
            <a:r>
              <a:rPr lang="en-US" dirty="0" smtClean="0"/>
              <a:t> or </a:t>
            </a:r>
            <a:r>
              <a:rPr lang="en-US" b="1" dirty="0" smtClean="0"/>
              <a:t>ordinal</a:t>
            </a:r>
          </a:p>
          <a:p>
            <a:pPr marL="108000">
              <a:spcBef>
                <a:spcPts val="600"/>
              </a:spcBef>
            </a:pPr>
            <a:endParaRPr lang="en-US" b="1" dirty="0"/>
          </a:p>
          <a:p>
            <a:pPr>
              <a:buFont typeface="Wingdings" panose="05000000000000000000" pitchFamily="2" charset="2"/>
              <a:buChar char="Ø"/>
            </a:pPr>
            <a:r>
              <a:rPr lang="en-US" b="1" dirty="0" smtClean="0"/>
              <a:t>Nominal</a:t>
            </a:r>
            <a:r>
              <a:rPr lang="en-US" dirty="0" smtClean="0"/>
              <a:t> data is used to label or categorize certain variables without giving them any type of quantitative value.</a:t>
            </a:r>
          </a:p>
          <a:p>
            <a:pPr>
              <a:spcBef>
                <a:spcPts val="600"/>
              </a:spcBef>
            </a:pPr>
            <a:endParaRPr lang="en-US" dirty="0" smtClean="0"/>
          </a:p>
          <a:p>
            <a:pPr>
              <a:buFont typeface="Wingdings" panose="05000000000000000000" pitchFamily="2" charset="2"/>
              <a:buChar char="Ø"/>
            </a:pPr>
            <a:r>
              <a:rPr lang="en-US" b="1" dirty="0" smtClean="0"/>
              <a:t>Ordinal</a:t>
            </a:r>
            <a:r>
              <a:rPr lang="en-US" dirty="0" smtClean="0"/>
              <a:t> data is when the categories used to classify your qualitative data fall into a natural order or hierarchy. </a:t>
            </a:r>
            <a:endParaRPr lang="en-IN" dirty="0"/>
          </a:p>
        </p:txBody>
      </p:sp>
    </p:spTree>
    <p:extLst>
      <p:ext uri="{BB962C8B-B14F-4D97-AF65-F5344CB8AC3E}">
        <p14:creationId xmlns:p14="http://schemas.microsoft.com/office/powerpoint/2010/main" val="194085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5" y="0"/>
            <a:ext cx="10515600" cy="1325563"/>
          </a:xfrm>
        </p:spPr>
        <p:txBody>
          <a:bodyPr/>
          <a:lstStyle/>
          <a:p>
            <a:pPr algn="ctr"/>
            <a:r>
              <a:rPr lang="en-IN" dirty="0" smtClean="0"/>
              <a:t>6. Different V’s in Big Data</a:t>
            </a:r>
            <a:endParaRPr lang="en-IN" dirty="0"/>
          </a:p>
        </p:txBody>
      </p:sp>
      <p:sp>
        <p:nvSpPr>
          <p:cNvPr id="3" name="Content Placeholder 2"/>
          <p:cNvSpPr>
            <a:spLocks noGrp="1"/>
          </p:cNvSpPr>
          <p:nvPr>
            <p:ph idx="1"/>
          </p:nvPr>
        </p:nvSpPr>
        <p:spPr>
          <a:xfrm>
            <a:off x="270455" y="1133341"/>
            <a:ext cx="11539471" cy="5615189"/>
          </a:xfrm>
        </p:spPr>
        <p:txBody>
          <a:bodyPr>
            <a:normAutofit/>
          </a:bodyPr>
          <a:lstStyle/>
          <a:p>
            <a:pPr marL="0" indent="0">
              <a:buNone/>
            </a:pPr>
            <a:r>
              <a:rPr lang="en-US" sz="2400" dirty="0" smtClean="0"/>
              <a:t>Big data</a:t>
            </a:r>
            <a:r>
              <a:rPr lang="en-US" sz="2400" dirty="0"/>
              <a:t> is a collection of data from many different sources and is often describe by five characteristics: volume, value, variety, velocity, and veracity.</a:t>
            </a:r>
          </a:p>
          <a:p>
            <a:r>
              <a:rPr lang="en-US" sz="2400" b="1" dirty="0"/>
              <a:t>Volume: </a:t>
            </a:r>
            <a:r>
              <a:rPr lang="en-US" sz="2400" dirty="0"/>
              <a:t>the size and amounts of big data that companies manage and analyze</a:t>
            </a:r>
          </a:p>
          <a:p>
            <a:r>
              <a:rPr lang="en-US" sz="2400" b="1" dirty="0"/>
              <a:t>Value: </a:t>
            </a:r>
            <a:r>
              <a:rPr lang="en-US" sz="2400" dirty="0"/>
              <a:t>the most important “V” from the perspective of the business, the value of big data usually comes from insight discovery and pattern recognition that lead to more effective operations, stronger customer relationships and other clear and quantifiable business benefits</a:t>
            </a:r>
          </a:p>
          <a:p>
            <a:r>
              <a:rPr lang="en-US" sz="2400" b="1" dirty="0"/>
              <a:t>Variety: </a:t>
            </a:r>
            <a:r>
              <a:rPr lang="en-US" sz="2400" dirty="0"/>
              <a:t>the diversity and range of different data types, including unstructured data, semi-structured data and raw data</a:t>
            </a:r>
          </a:p>
          <a:p>
            <a:r>
              <a:rPr lang="en-US" sz="2400" b="1" dirty="0"/>
              <a:t>Velocity: </a:t>
            </a:r>
            <a:r>
              <a:rPr lang="en-US" sz="2400" dirty="0"/>
              <a:t>the speed at which companies receive, store and manage data – e.g., the specific number of social media posts or search queries received within a day, hour or other unit of time</a:t>
            </a:r>
          </a:p>
          <a:p>
            <a:r>
              <a:rPr lang="en-US" sz="2400" b="1" dirty="0"/>
              <a:t>Veracity: </a:t>
            </a:r>
            <a:r>
              <a:rPr lang="en-US" sz="2400" dirty="0"/>
              <a:t>the “truth” or accuracy of data and information assets, which often determines executive-level confidence</a:t>
            </a:r>
          </a:p>
        </p:txBody>
      </p:sp>
    </p:spTree>
    <p:extLst>
      <p:ext uri="{BB962C8B-B14F-4D97-AF65-F5344CB8AC3E}">
        <p14:creationId xmlns:p14="http://schemas.microsoft.com/office/powerpoint/2010/main" val="100285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690688"/>
          </a:xfrm>
        </p:spPr>
        <p:txBody>
          <a:bodyPr/>
          <a:lstStyle/>
          <a:p>
            <a:r>
              <a:rPr lang="en-IN" dirty="0" smtClean="0"/>
              <a:t>7. Name some popular tools used in Big data.</a:t>
            </a:r>
            <a:endParaRPr lang="en-IN" dirty="0"/>
          </a:p>
        </p:txBody>
      </p:sp>
      <p:sp>
        <p:nvSpPr>
          <p:cNvPr id="3" name="Content Placeholder 2"/>
          <p:cNvSpPr>
            <a:spLocks noGrp="1"/>
          </p:cNvSpPr>
          <p:nvPr>
            <p:ph idx="1"/>
          </p:nvPr>
        </p:nvSpPr>
        <p:spPr>
          <a:xfrm>
            <a:off x="0" y="1690689"/>
            <a:ext cx="12192000" cy="5167310"/>
          </a:xfrm>
        </p:spPr>
        <p:txBody>
          <a:bodyPr>
            <a:normAutofit fontScale="92500" lnSpcReduction="20000"/>
          </a:bodyPr>
          <a:lstStyle/>
          <a:p>
            <a:pPr>
              <a:lnSpc>
                <a:spcPct val="200000"/>
              </a:lnSpc>
            </a:pPr>
            <a:r>
              <a:rPr lang="en-IN" dirty="0" smtClean="0"/>
              <a:t>1. Apache Storm</a:t>
            </a:r>
          </a:p>
          <a:p>
            <a:pPr>
              <a:lnSpc>
                <a:spcPct val="200000"/>
              </a:lnSpc>
            </a:pPr>
            <a:r>
              <a:rPr lang="en-IN" dirty="0"/>
              <a:t>2. </a:t>
            </a:r>
            <a:r>
              <a:rPr lang="en-IN" dirty="0" err="1" smtClean="0"/>
              <a:t>MongoDB</a:t>
            </a:r>
            <a:endParaRPr lang="en-IN" dirty="0" smtClean="0"/>
          </a:p>
          <a:p>
            <a:pPr>
              <a:lnSpc>
                <a:spcPct val="200000"/>
              </a:lnSpc>
            </a:pPr>
            <a:r>
              <a:rPr lang="en-IN" dirty="0"/>
              <a:t>3. </a:t>
            </a:r>
            <a:r>
              <a:rPr lang="en-IN" dirty="0" smtClean="0"/>
              <a:t>Cassandra</a:t>
            </a:r>
            <a:endParaRPr lang="en-IN" dirty="0"/>
          </a:p>
          <a:p>
            <a:pPr>
              <a:lnSpc>
                <a:spcPct val="200000"/>
              </a:lnSpc>
            </a:pPr>
            <a:r>
              <a:rPr lang="en-IN" dirty="0" smtClean="0"/>
              <a:t>4. </a:t>
            </a:r>
            <a:r>
              <a:rPr lang="en-IN" dirty="0" err="1" smtClean="0"/>
              <a:t>Cloudera</a:t>
            </a:r>
            <a:endParaRPr lang="en-IN" dirty="0" smtClean="0"/>
          </a:p>
          <a:p>
            <a:pPr>
              <a:lnSpc>
                <a:spcPct val="200000"/>
              </a:lnSpc>
            </a:pPr>
            <a:r>
              <a:rPr lang="en-IN" dirty="0"/>
              <a:t>5. </a:t>
            </a:r>
            <a:r>
              <a:rPr lang="en-IN" dirty="0" err="1" smtClean="0"/>
              <a:t>OpenRefine</a:t>
            </a:r>
            <a:endParaRPr lang="en-IN" dirty="0" smtClean="0"/>
          </a:p>
          <a:p>
            <a:pPr>
              <a:lnSpc>
                <a:spcPct val="200000"/>
              </a:lnSpc>
            </a:pPr>
            <a:r>
              <a:rPr lang="en-IN" dirty="0" smtClean="0"/>
              <a:t>6. Hadoop</a:t>
            </a:r>
            <a:endParaRPr lang="en-IN" dirty="0"/>
          </a:p>
          <a:p>
            <a:endParaRPr lang="en-IN" dirty="0"/>
          </a:p>
        </p:txBody>
      </p:sp>
    </p:spTree>
    <p:extLst>
      <p:ext uri="{BB962C8B-B14F-4D97-AF65-F5344CB8AC3E}">
        <p14:creationId xmlns:p14="http://schemas.microsoft.com/office/powerpoint/2010/main" val="308772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50" y="1"/>
            <a:ext cx="10515600" cy="978794"/>
          </a:xfrm>
        </p:spPr>
        <p:txBody>
          <a:bodyPr/>
          <a:lstStyle/>
          <a:p>
            <a:pPr algn="ctr"/>
            <a:r>
              <a:rPr lang="en-IN" dirty="0" smtClean="0"/>
              <a:t>8. Different types of data</a:t>
            </a:r>
            <a:endParaRPr lang="en-IN" dirty="0"/>
          </a:p>
        </p:txBody>
      </p:sp>
      <p:sp>
        <p:nvSpPr>
          <p:cNvPr id="3" name="Content Placeholder 2"/>
          <p:cNvSpPr>
            <a:spLocks noGrp="1"/>
          </p:cNvSpPr>
          <p:nvPr>
            <p:ph idx="1"/>
          </p:nvPr>
        </p:nvSpPr>
        <p:spPr>
          <a:xfrm>
            <a:off x="91226" y="859708"/>
            <a:ext cx="11486882" cy="5998292"/>
          </a:xfrm>
        </p:spPr>
        <p:txBody>
          <a:bodyPr>
            <a:normAutofit fontScale="62500" lnSpcReduction="20000"/>
          </a:bodyPr>
          <a:lstStyle/>
          <a:p>
            <a:pPr marL="0" indent="0">
              <a:spcBef>
                <a:spcPts val="600"/>
              </a:spcBef>
              <a:buNone/>
            </a:pPr>
            <a:r>
              <a:rPr lang="en-US" dirty="0" smtClean="0"/>
              <a:t>Data is basically divided into Quantitative and Quality:</a:t>
            </a:r>
          </a:p>
          <a:p>
            <a:pPr marL="0" indent="0">
              <a:spcBef>
                <a:spcPts val="600"/>
              </a:spcBef>
              <a:buNone/>
            </a:pPr>
            <a:endParaRPr lang="en-US" dirty="0"/>
          </a:p>
          <a:p>
            <a:pPr marL="0" indent="0">
              <a:spcBef>
                <a:spcPts val="600"/>
              </a:spcBef>
              <a:buNone/>
            </a:pPr>
            <a:r>
              <a:rPr lang="en-US" b="1" dirty="0" smtClean="0"/>
              <a:t>Quantitative data </a:t>
            </a:r>
          </a:p>
          <a:p>
            <a:pPr marL="0" indent="0">
              <a:spcBef>
                <a:spcPts val="600"/>
              </a:spcBef>
              <a:buNone/>
            </a:pPr>
            <a:endParaRPr lang="en-US" dirty="0" smtClean="0"/>
          </a:p>
          <a:p>
            <a:pPr>
              <a:spcBef>
                <a:spcPts val="600"/>
              </a:spcBef>
            </a:pPr>
            <a:r>
              <a:rPr lang="en-US" dirty="0" smtClean="0"/>
              <a:t>It is anything that can be counted or measured; it refers to numerical data. </a:t>
            </a:r>
          </a:p>
          <a:p>
            <a:pPr>
              <a:spcBef>
                <a:spcPts val="600"/>
              </a:spcBef>
            </a:pPr>
            <a:endParaRPr lang="en-US" dirty="0" smtClean="0"/>
          </a:p>
          <a:p>
            <a:pPr marL="0" indent="0">
              <a:spcBef>
                <a:spcPts val="600"/>
              </a:spcBef>
              <a:buNone/>
            </a:pPr>
            <a:r>
              <a:rPr lang="en-US" dirty="0" smtClean="0"/>
              <a:t>   Quantitative data is either </a:t>
            </a:r>
            <a:r>
              <a:rPr lang="en-US" b="1" dirty="0" smtClean="0"/>
              <a:t>discrete</a:t>
            </a:r>
            <a:r>
              <a:rPr lang="en-US" dirty="0" smtClean="0"/>
              <a:t> or </a:t>
            </a:r>
            <a:r>
              <a:rPr lang="en-US" b="1" dirty="0" smtClean="0"/>
              <a:t>continuous</a:t>
            </a:r>
            <a:r>
              <a:rPr lang="en-US" dirty="0" smtClean="0"/>
              <a:t>:</a:t>
            </a:r>
          </a:p>
          <a:p>
            <a:pPr>
              <a:spcBef>
                <a:spcPts val="600"/>
              </a:spcBef>
            </a:pPr>
            <a:endParaRPr lang="en-US" dirty="0" smtClean="0"/>
          </a:p>
          <a:p>
            <a:pPr>
              <a:spcBef>
                <a:spcPts val="600"/>
              </a:spcBef>
              <a:buFont typeface="Wingdings" panose="05000000000000000000" pitchFamily="2" charset="2"/>
              <a:buChar char="v"/>
            </a:pPr>
            <a:r>
              <a:rPr lang="en-US" b="1" dirty="0" smtClean="0"/>
              <a:t>Discrete</a:t>
            </a:r>
            <a:r>
              <a:rPr lang="en-US" dirty="0" smtClean="0"/>
              <a:t> quantitative data takes on fixed numerical values and cannot be broken down further. </a:t>
            </a:r>
          </a:p>
          <a:p>
            <a:pPr>
              <a:spcBef>
                <a:spcPts val="600"/>
              </a:spcBef>
              <a:buFont typeface="Wingdings" panose="05000000000000000000" pitchFamily="2" charset="2"/>
              <a:buChar char="v"/>
            </a:pPr>
            <a:endParaRPr lang="en-US" dirty="0" smtClean="0"/>
          </a:p>
          <a:p>
            <a:pPr>
              <a:spcBef>
                <a:spcPts val="600"/>
              </a:spcBef>
              <a:buFont typeface="Wingdings" panose="05000000000000000000" pitchFamily="2" charset="2"/>
              <a:buChar char="v"/>
            </a:pPr>
            <a:r>
              <a:rPr lang="en-US" b="1" dirty="0" smtClean="0"/>
              <a:t>Continuous</a:t>
            </a:r>
            <a:r>
              <a:rPr lang="en-US" dirty="0" smtClean="0"/>
              <a:t> quantitative data can be placed on a continuum and infinitely broken down into smaller units</a:t>
            </a:r>
          </a:p>
          <a:p>
            <a:pPr>
              <a:spcBef>
                <a:spcPts val="600"/>
              </a:spcBef>
              <a:buFont typeface="Wingdings" panose="05000000000000000000" pitchFamily="2" charset="2"/>
              <a:buChar char="v"/>
            </a:pPr>
            <a:endParaRPr lang="en-US" dirty="0" smtClean="0"/>
          </a:p>
          <a:p>
            <a:pPr marL="0" indent="0">
              <a:spcBef>
                <a:spcPts val="600"/>
              </a:spcBef>
              <a:buNone/>
            </a:pPr>
            <a:r>
              <a:rPr lang="en-US" b="1" dirty="0" smtClean="0"/>
              <a:t>Qualitative data </a:t>
            </a:r>
          </a:p>
          <a:p>
            <a:pPr marL="0" indent="0">
              <a:spcBef>
                <a:spcPts val="600"/>
              </a:spcBef>
              <a:buNone/>
            </a:pPr>
            <a:endParaRPr lang="en-US" dirty="0" smtClean="0"/>
          </a:p>
          <a:p>
            <a:pPr>
              <a:spcBef>
                <a:spcPts val="600"/>
              </a:spcBef>
            </a:pPr>
            <a:r>
              <a:rPr lang="en-US" dirty="0" smtClean="0"/>
              <a:t>It is descriptive, referring to things that can be observed but not measured—such as colors or emotions.</a:t>
            </a:r>
          </a:p>
          <a:p>
            <a:pPr>
              <a:spcBef>
                <a:spcPts val="600"/>
              </a:spcBef>
            </a:pPr>
            <a:endParaRPr lang="en-US" dirty="0" smtClean="0"/>
          </a:p>
          <a:p>
            <a:pPr marL="0" indent="0">
              <a:spcBef>
                <a:spcPts val="600"/>
              </a:spcBef>
              <a:buNone/>
            </a:pPr>
            <a:r>
              <a:rPr lang="en-US" dirty="0" smtClean="0"/>
              <a:t>   Qualitative data is either </a:t>
            </a:r>
            <a:r>
              <a:rPr lang="en-US" b="1" dirty="0" smtClean="0"/>
              <a:t>nominal</a:t>
            </a:r>
            <a:r>
              <a:rPr lang="en-US" dirty="0" smtClean="0"/>
              <a:t> or </a:t>
            </a:r>
            <a:r>
              <a:rPr lang="en-US" b="1" dirty="0" smtClean="0"/>
              <a:t>ordinal</a:t>
            </a:r>
          </a:p>
          <a:p>
            <a:pPr>
              <a:spcBef>
                <a:spcPts val="600"/>
              </a:spcBef>
            </a:pPr>
            <a:endParaRPr lang="en-US" dirty="0" smtClean="0"/>
          </a:p>
          <a:p>
            <a:pPr>
              <a:spcBef>
                <a:spcPts val="600"/>
              </a:spcBef>
              <a:buFont typeface="Wingdings" panose="05000000000000000000" pitchFamily="2" charset="2"/>
              <a:buChar char="v"/>
            </a:pPr>
            <a:r>
              <a:rPr lang="en-US" b="1" dirty="0" smtClean="0"/>
              <a:t>Nominal</a:t>
            </a:r>
            <a:r>
              <a:rPr lang="en-US" dirty="0" smtClean="0"/>
              <a:t> data is used to label or categorize certain variables without giving them any type of quantitative value.</a:t>
            </a:r>
          </a:p>
          <a:p>
            <a:pPr>
              <a:spcBef>
                <a:spcPts val="600"/>
              </a:spcBef>
              <a:buFont typeface="Wingdings" panose="05000000000000000000" pitchFamily="2" charset="2"/>
              <a:buChar char="v"/>
            </a:pPr>
            <a:endParaRPr lang="en-US" dirty="0" smtClean="0"/>
          </a:p>
          <a:p>
            <a:pPr>
              <a:spcBef>
                <a:spcPts val="600"/>
              </a:spcBef>
              <a:buFont typeface="Wingdings" panose="05000000000000000000" pitchFamily="2" charset="2"/>
              <a:buChar char="v"/>
            </a:pPr>
            <a:r>
              <a:rPr lang="en-US" b="1" dirty="0" smtClean="0"/>
              <a:t>Ordinal</a:t>
            </a:r>
            <a:r>
              <a:rPr lang="en-US" dirty="0" smtClean="0"/>
              <a:t> data is when the categories used to classify your qualitative data fall into a natural order or hierarchy. </a:t>
            </a:r>
          </a:p>
          <a:p>
            <a:pPr>
              <a:spcBef>
                <a:spcPts val="600"/>
              </a:spcBef>
            </a:pPr>
            <a:endParaRPr lang="en-IN" dirty="0"/>
          </a:p>
        </p:txBody>
      </p:sp>
    </p:spTree>
    <p:extLst>
      <p:ext uri="{BB962C8B-B14F-4D97-AF65-F5344CB8AC3E}">
        <p14:creationId xmlns:p14="http://schemas.microsoft.com/office/powerpoint/2010/main" val="3597849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459</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1. Difference between data and Information</vt:lpstr>
      <vt:lpstr>2. How data is useful for us?</vt:lpstr>
      <vt:lpstr>3. What is Big Data?</vt:lpstr>
      <vt:lpstr>4. Difference between Structured, Semi Structured and Unstructured data.</vt:lpstr>
      <vt:lpstr>5. Quantitative and Qualitative Data</vt:lpstr>
      <vt:lpstr>6. Different V’s in Big Data</vt:lpstr>
      <vt:lpstr>7. Name some popular tools used in Big data.</vt:lpstr>
      <vt:lpstr>8. Different types of data</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Difference between data and Information</dc:title>
  <dc:creator>KAMALPADMA</dc:creator>
  <cp:lastModifiedBy>KAMALPADMA</cp:lastModifiedBy>
  <cp:revision>8</cp:revision>
  <dcterms:created xsi:type="dcterms:W3CDTF">2023-01-18T02:32:34Z</dcterms:created>
  <dcterms:modified xsi:type="dcterms:W3CDTF">2023-01-18T05:12:37Z</dcterms:modified>
</cp:coreProperties>
</file>