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C9B538-6560-4740-8CB0-E393562BBED6}"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259333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C9B538-6560-4740-8CB0-E393562BBED6}"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125982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C9B538-6560-4740-8CB0-E393562BBED6}"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285266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C9B538-6560-4740-8CB0-E393562BBED6}"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130323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C9B538-6560-4740-8CB0-E393562BBED6}"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247994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C9B538-6560-4740-8CB0-E393562BBED6}" type="datetimeFigureOut">
              <a:rPr lang="en-IN" smtClean="0"/>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186573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C9B538-6560-4740-8CB0-E393562BBED6}" type="datetimeFigureOut">
              <a:rPr lang="en-IN" smtClean="0"/>
              <a:t>06-02-2023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330436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C9B538-6560-4740-8CB0-E393562BBED6}" type="datetimeFigureOut">
              <a:rPr lang="en-IN" smtClean="0"/>
              <a:t>06-02-2023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178003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9B538-6560-4740-8CB0-E393562BBED6}" type="datetimeFigureOut">
              <a:rPr lang="en-IN" smtClean="0"/>
              <a:t>06-02-2023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313874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9B538-6560-4740-8CB0-E393562BBED6}" type="datetimeFigureOut">
              <a:rPr lang="en-IN" smtClean="0"/>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397607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9B538-6560-4740-8CB0-E393562BBED6}" type="datetimeFigureOut">
              <a:rPr lang="en-IN" smtClean="0"/>
              <a:t>06-02-2023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58347-AEAB-48C6-8483-D56AF9A73630}" type="slidenum">
              <a:rPr lang="en-IN" smtClean="0"/>
              <a:t>‹#›</a:t>
            </a:fld>
            <a:endParaRPr lang="en-IN"/>
          </a:p>
        </p:txBody>
      </p:sp>
    </p:spTree>
    <p:extLst>
      <p:ext uri="{BB962C8B-B14F-4D97-AF65-F5344CB8AC3E}">
        <p14:creationId xmlns:p14="http://schemas.microsoft.com/office/powerpoint/2010/main" val="151980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9B538-6560-4740-8CB0-E393562BBED6}" type="datetimeFigureOut">
              <a:rPr lang="en-IN" smtClean="0"/>
              <a:t>06-02-2023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58347-AEAB-48C6-8483-D56AF9A73630}" type="slidenum">
              <a:rPr lang="en-IN" smtClean="0"/>
              <a:t>‹#›</a:t>
            </a:fld>
            <a:endParaRPr lang="en-IN"/>
          </a:p>
        </p:txBody>
      </p:sp>
    </p:spTree>
    <p:extLst>
      <p:ext uri="{BB962C8B-B14F-4D97-AF65-F5344CB8AC3E}">
        <p14:creationId xmlns:p14="http://schemas.microsoft.com/office/powerpoint/2010/main" val="99134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53" y="0"/>
            <a:ext cx="10276268" cy="953037"/>
          </a:xfrm>
        </p:spPr>
        <p:txBody>
          <a:bodyPr/>
          <a:lstStyle/>
          <a:p>
            <a:pPr algn="ctr"/>
            <a:r>
              <a:rPr lang="en-IN" dirty="0" smtClean="0"/>
              <a:t>What is Data Analysis?</a:t>
            </a:r>
            <a:endParaRPr lang="en-IN" dirty="0"/>
          </a:p>
        </p:txBody>
      </p:sp>
      <p:sp>
        <p:nvSpPr>
          <p:cNvPr id="5" name="Content Placeholder 4"/>
          <p:cNvSpPr>
            <a:spLocks noGrp="1"/>
          </p:cNvSpPr>
          <p:nvPr>
            <p:ph idx="1"/>
          </p:nvPr>
        </p:nvSpPr>
        <p:spPr>
          <a:xfrm>
            <a:off x="-1" y="1210614"/>
            <a:ext cx="12080383" cy="5647386"/>
          </a:xfrm>
        </p:spPr>
        <p:txBody>
          <a:bodyPr>
            <a:normAutofit lnSpcReduction="10000"/>
          </a:bodyPr>
          <a:lstStyle/>
          <a:p>
            <a:pPr marL="0" indent="0">
              <a:buNone/>
            </a:pPr>
            <a:r>
              <a:rPr lang="en-US" dirty="0" smtClean="0"/>
              <a:t>Data analysis is the process of cleaning, changing, and processing raw data and extracting actionable, relevant information that helps businesses make informed decisions. The procedure helps reduce the risks inherent in decision-making by providing useful insights and statistics, often presented in charts, images, tables, and graphs.</a:t>
            </a:r>
          </a:p>
          <a:p>
            <a:pPr marL="0" indent="0">
              <a:buNone/>
            </a:pPr>
            <a:endParaRPr lang="en-US" dirty="0" smtClean="0"/>
          </a:p>
          <a:p>
            <a:pPr marL="0" indent="0">
              <a:buNone/>
            </a:pPr>
            <a:r>
              <a:rPr lang="en-US" dirty="0"/>
              <a:t>Data Analysis consists of the following phases:</a:t>
            </a:r>
          </a:p>
          <a:p>
            <a:r>
              <a:rPr lang="en-US" dirty="0"/>
              <a:t>Data Requirement Gathering</a:t>
            </a:r>
          </a:p>
          <a:p>
            <a:r>
              <a:rPr lang="en-US" dirty="0"/>
              <a:t>Data Collection</a:t>
            </a:r>
          </a:p>
          <a:p>
            <a:r>
              <a:rPr lang="en-US" dirty="0"/>
              <a:t>Data Cleaning</a:t>
            </a:r>
          </a:p>
          <a:p>
            <a:r>
              <a:rPr lang="en-US" dirty="0"/>
              <a:t>Data Analysis</a:t>
            </a:r>
          </a:p>
          <a:p>
            <a:r>
              <a:rPr lang="en-US" dirty="0"/>
              <a:t>Data Interpretation</a:t>
            </a:r>
          </a:p>
          <a:p>
            <a:r>
              <a:rPr lang="en-US" dirty="0"/>
              <a:t>Data Visualization</a:t>
            </a:r>
          </a:p>
          <a:p>
            <a:endParaRPr lang="en-US" dirty="0"/>
          </a:p>
        </p:txBody>
      </p:sp>
    </p:spTree>
    <p:extLst>
      <p:ext uri="{BB962C8B-B14F-4D97-AF65-F5344CB8AC3E}">
        <p14:creationId xmlns:p14="http://schemas.microsoft.com/office/powerpoint/2010/main" val="71077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8868" cy="965915"/>
          </a:xfrm>
        </p:spPr>
        <p:txBody>
          <a:bodyPr/>
          <a:lstStyle/>
          <a:p>
            <a:pPr algn="ctr"/>
            <a:r>
              <a:rPr lang="en-IN" dirty="0" smtClean="0"/>
              <a:t>What are the tools used for Data Analysis?</a:t>
            </a:r>
            <a:endParaRPr lang="en-IN" dirty="0"/>
          </a:p>
        </p:txBody>
      </p:sp>
      <p:sp>
        <p:nvSpPr>
          <p:cNvPr id="3" name="Content Placeholder 2"/>
          <p:cNvSpPr>
            <a:spLocks noGrp="1"/>
          </p:cNvSpPr>
          <p:nvPr>
            <p:ph idx="1"/>
          </p:nvPr>
        </p:nvSpPr>
        <p:spPr>
          <a:xfrm>
            <a:off x="231820" y="965914"/>
            <a:ext cx="11797048" cy="5892085"/>
          </a:xfrm>
        </p:spPr>
        <p:txBody>
          <a:bodyPr/>
          <a:lstStyle/>
          <a:p>
            <a:pPr marL="0" indent="0">
              <a:buNone/>
            </a:pPr>
            <a:r>
              <a:rPr lang="en-IN" dirty="0" smtClean="0"/>
              <a:t>The </a:t>
            </a:r>
            <a:r>
              <a:rPr lang="en-IN" smtClean="0"/>
              <a:t>Tools used for </a:t>
            </a:r>
            <a:r>
              <a:rPr lang="en-IN" dirty="0" smtClean="0"/>
              <a:t>Data Analysis are as follows:</a:t>
            </a:r>
          </a:p>
          <a:p>
            <a:r>
              <a:rPr lang="en-IN" dirty="0" smtClean="0"/>
              <a:t>Microsoft Excel.</a:t>
            </a:r>
          </a:p>
          <a:p>
            <a:r>
              <a:rPr lang="en-IN" dirty="0" smtClean="0"/>
              <a:t>Python.</a:t>
            </a:r>
          </a:p>
          <a:p>
            <a:r>
              <a:rPr lang="en-IN" dirty="0" smtClean="0"/>
              <a:t>R.</a:t>
            </a:r>
          </a:p>
          <a:p>
            <a:r>
              <a:rPr lang="en-IN" dirty="0" err="1" smtClean="0"/>
              <a:t>Jupyter</a:t>
            </a:r>
            <a:r>
              <a:rPr lang="en-IN" dirty="0" smtClean="0"/>
              <a:t> Notebook.</a:t>
            </a:r>
          </a:p>
          <a:p>
            <a:r>
              <a:rPr lang="en-IN" dirty="0" smtClean="0"/>
              <a:t>Apache Spark.</a:t>
            </a:r>
          </a:p>
          <a:p>
            <a:r>
              <a:rPr lang="en-IN" dirty="0" smtClean="0"/>
              <a:t>SAS.</a:t>
            </a:r>
          </a:p>
          <a:p>
            <a:r>
              <a:rPr lang="en-IN" dirty="0" smtClean="0"/>
              <a:t>Microsoft Power BI.</a:t>
            </a:r>
          </a:p>
          <a:p>
            <a:r>
              <a:rPr lang="en-IN" dirty="0" smtClean="0"/>
              <a:t>Tableau.</a:t>
            </a:r>
            <a:endParaRPr lang="en-IN" dirty="0"/>
          </a:p>
        </p:txBody>
      </p:sp>
    </p:spTree>
    <p:extLst>
      <p:ext uri="{BB962C8B-B14F-4D97-AF65-F5344CB8AC3E}">
        <p14:creationId xmlns:p14="http://schemas.microsoft.com/office/powerpoint/2010/main" val="177040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6" y="0"/>
            <a:ext cx="10735614" cy="837127"/>
          </a:xfrm>
        </p:spPr>
        <p:txBody>
          <a:bodyPr/>
          <a:lstStyle/>
          <a:p>
            <a:pPr algn="ctr"/>
            <a:r>
              <a:rPr lang="en-IN" dirty="0" smtClean="0"/>
              <a:t>Various steps involved in Data Analytics</a:t>
            </a:r>
            <a:endParaRPr lang="en-IN" dirty="0"/>
          </a:p>
        </p:txBody>
      </p:sp>
      <p:pic>
        <p:nvPicPr>
          <p:cNvPr id="4" name="Content Placeholder 3"/>
          <p:cNvPicPr>
            <a:picLocks noGrp="1" noChangeAspect="1"/>
          </p:cNvPicPr>
          <p:nvPr>
            <p:ph idx="1"/>
          </p:nvPr>
        </p:nvPicPr>
        <p:blipFill>
          <a:blip r:embed="rId2"/>
          <a:stretch>
            <a:fillRect/>
          </a:stretch>
        </p:blipFill>
        <p:spPr>
          <a:xfrm>
            <a:off x="2398952" y="949325"/>
            <a:ext cx="7394096" cy="5908675"/>
          </a:xfrm>
          <a:prstGeom prst="rect">
            <a:avLst/>
          </a:prstGeom>
        </p:spPr>
      </p:pic>
    </p:spTree>
    <p:extLst>
      <p:ext uri="{BB962C8B-B14F-4D97-AF65-F5344CB8AC3E}">
        <p14:creationId xmlns:p14="http://schemas.microsoft.com/office/powerpoint/2010/main" val="145926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40"/>
            <a:ext cx="10302025" cy="849045"/>
          </a:xfrm>
        </p:spPr>
        <p:txBody>
          <a:bodyPr/>
          <a:lstStyle/>
          <a:p>
            <a:pPr algn="ctr"/>
            <a:r>
              <a:rPr lang="en-IN" dirty="0" smtClean="0"/>
              <a:t>Responsibilities of a Data Analyst</a:t>
            </a:r>
            <a:endParaRPr lang="en-IN" dirty="0"/>
          </a:p>
        </p:txBody>
      </p:sp>
      <p:sp>
        <p:nvSpPr>
          <p:cNvPr id="3" name="Content Placeholder 2"/>
          <p:cNvSpPr>
            <a:spLocks noGrp="1"/>
          </p:cNvSpPr>
          <p:nvPr>
            <p:ph idx="1"/>
          </p:nvPr>
        </p:nvSpPr>
        <p:spPr>
          <a:xfrm>
            <a:off x="0" y="772732"/>
            <a:ext cx="12192000" cy="6085267"/>
          </a:xfrm>
        </p:spPr>
        <p:txBody>
          <a:bodyPr>
            <a:noAutofit/>
          </a:bodyPr>
          <a:lstStyle/>
          <a:p>
            <a:pPr marL="0" indent="0">
              <a:buNone/>
            </a:pPr>
            <a:r>
              <a:rPr lang="en-US" sz="1400" dirty="0"/>
              <a:t>The following is a list of some of the data analyst roles and responsibilities</a:t>
            </a:r>
            <a:r>
              <a:rPr lang="en-US" sz="1400" dirty="0" smtClean="0"/>
              <a:t>:</a:t>
            </a:r>
            <a:endParaRPr lang="en-US" sz="1400" dirty="0"/>
          </a:p>
          <a:p>
            <a:r>
              <a:rPr lang="en-US" sz="1400" dirty="0"/>
              <a:t>A data analyst oversees organizing data related to sales figures, market research, logistics, linguistics, or other </a:t>
            </a:r>
            <a:r>
              <a:rPr lang="en-US" sz="1400" dirty="0" smtClean="0"/>
              <a:t>behaviors. </a:t>
            </a:r>
            <a:r>
              <a:rPr lang="en-US" sz="1400" dirty="0"/>
              <a:t>They use technical expertise to ensure that data is accurate and of high quality. Data is then analyzed, designed, and presented in a way that helps individuals, businesses, and organizations make better decisions.</a:t>
            </a:r>
          </a:p>
          <a:p>
            <a:r>
              <a:rPr lang="en-US" sz="1400" dirty="0"/>
              <a:t>Using automated technologies for data extraction from primary and secondary sources.</a:t>
            </a:r>
          </a:p>
          <a:p>
            <a:r>
              <a:rPr lang="en-US" sz="1400" dirty="0"/>
              <a:t>Eliminating damaged data, fixing coding difficulties, and other problems.</a:t>
            </a:r>
          </a:p>
          <a:p>
            <a:r>
              <a:rPr lang="en-US" sz="1400" dirty="0"/>
              <a:t>Creating and managing databases and data systems involves reorganizing data into a format that is readable.</a:t>
            </a:r>
          </a:p>
          <a:p>
            <a:r>
              <a:rPr lang="en-US" sz="1400" dirty="0"/>
              <a:t>Evaluating data to establish its value and quality.</a:t>
            </a:r>
          </a:p>
          <a:p>
            <a:r>
              <a:rPr lang="en-US" sz="1400" dirty="0"/>
              <a:t>Examine reports and performance metrics to spot and fix coding errors.</a:t>
            </a:r>
          </a:p>
          <a:p>
            <a:r>
              <a:rPr lang="en-US" sz="1400" dirty="0"/>
              <a:t>Using statistical tools to identify, </a:t>
            </a:r>
            <a:r>
              <a:rPr lang="en-US" sz="1400" dirty="0" smtClean="0"/>
              <a:t>analyze, </a:t>
            </a:r>
            <a:r>
              <a:rPr lang="en-US" sz="1400" dirty="0"/>
              <a:t>and interpret patterns and trends in large data sets that could aid in diagnosis and prediction.</a:t>
            </a:r>
          </a:p>
          <a:p>
            <a:r>
              <a:rPr lang="en-US" sz="1400" dirty="0"/>
              <a:t>Assigning numerical values to essential business functions in order to assess and compare business performance over time.</a:t>
            </a:r>
          </a:p>
          <a:p>
            <a:r>
              <a:rPr lang="en-US" sz="1400" dirty="0"/>
              <a:t>Analyzing trends at the local, national, and global levels that affect both the organization and the industry.</a:t>
            </a:r>
          </a:p>
          <a:p>
            <a:r>
              <a:rPr lang="en-US" sz="1400" dirty="0"/>
              <a:t>Creating reports for management that include trends, patterns, and predictions based on relevant data.</a:t>
            </a:r>
          </a:p>
          <a:p>
            <a:r>
              <a:rPr lang="en-US" sz="1400" dirty="0"/>
              <a:t>Working with programmers, engineers, and management to identify process improvement opportunities, recommend system changes, and develop data governance strategies. This is one of the important roles of a data analyst.</a:t>
            </a:r>
          </a:p>
          <a:p>
            <a:r>
              <a:rPr lang="en-US" sz="1400" dirty="0"/>
              <a:t>Preparing final analysis reports to assist stakeholders in comprehending the data-analysis steps and making critical decisions based on various patterns and facts.</a:t>
            </a:r>
          </a:p>
          <a:p>
            <a:r>
              <a:rPr lang="en-US" sz="1400" dirty="0"/>
              <a:t>An important part of a data analyst’s job description is the exploratory data analysis project (EDA). The data analyst for these efforts must thoroughly review the data to identify trends. The next stage for data analysts is to implement data modelling techniques to encompass the key facets of data analysis.</a:t>
            </a:r>
            <a:endParaRPr lang="en-IN" sz="1400" dirty="0"/>
          </a:p>
        </p:txBody>
      </p:sp>
    </p:spTree>
    <p:extLst>
      <p:ext uri="{BB962C8B-B14F-4D97-AF65-F5344CB8AC3E}">
        <p14:creationId xmlns:p14="http://schemas.microsoft.com/office/powerpoint/2010/main" val="65018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lstStyle/>
          <a:p>
            <a:pPr algn="ctr"/>
            <a:r>
              <a:rPr lang="en-IN" dirty="0" smtClean="0"/>
              <a:t>Key skills required for a Data Analyst</a:t>
            </a:r>
            <a:endParaRPr lang="en-IN" dirty="0"/>
          </a:p>
        </p:txBody>
      </p:sp>
      <p:sp>
        <p:nvSpPr>
          <p:cNvPr id="3" name="Content Placeholder 2"/>
          <p:cNvSpPr>
            <a:spLocks noGrp="1"/>
          </p:cNvSpPr>
          <p:nvPr>
            <p:ph idx="1"/>
          </p:nvPr>
        </p:nvSpPr>
        <p:spPr>
          <a:xfrm>
            <a:off x="529107" y="1104408"/>
            <a:ext cx="10515600" cy="5502454"/>
          </a:xfrm>
        </p:spPr>
        <p:txBody>
          <a:bodyPr>
            <a:normAutofit/>
          </a:bodyPr>
          <a:lstStyle/>
          <a:p>
            <a:pPr marL="0" indent="0">
              <a:buNone/>
            </a:pPr>
            <a:r>
              <a:rPr lang="en-US" dirty="0"/>
              <a:t>Here are the eight most important data analyst skills:</a:t>
            </a:r>
          </a:p>
          <a:p>
            <a:endParaRPr lang="en-US" dirty="0"/>
          </a:p>
          <a:p>
            <a:r>
              <a:rPr lang="en-US" dirty="0"/>
              <a:t>Data cleaning and preparation</a:t>
            </a:r>
          </a:p>
          <a:p>
            <a:r>
              <a:rPr lang="en-US" dirty="0"/>
              <a:t>Data analysis and exploration</a:t>
            </a:r>
          </a:p>
          <a:p>
            <a:r>
              <a:rPr lang="en-US" dirty="0"/>
              <a:t>Statistical knowledge</a:t>
            </a:r>
          </a:p>
          <a:p>
            <a:r>
              <a:rPr lang="en-US" dirty="0"/>
              <a:t>Creating data visualizations</a:t>
            </a:r>
          </a:p>
          <a:p>
            <a:r>
              <a:rPr lang="en-US" dirty="0"/>
              <a:t>Creating dashboards and reports</a:t>
            </a:r>
          </a:p>
          <a:p>
            <a:r>
              <a:rPr lang="en-US" dirty="0"/>
              <a:t>Writing and communication</a:t>
            </a:r>
          </a:p>
          <a:p>
            <a:r>
              <a:rPr lang="en-US" dirty="0"/>
              <a:t>Domain knowledge</a:t>
            </a:r>
          </a:p>
          <a:p>
            <a:r>
              <a:rPr lang="en-US" dirty="0"/>
              <a:t>Problem solving</a:t>
            </a:r>
            <a:endParaRPr lang="en-IN" dirty="0"/>
          </a:p>
        </p:txBody>
      </p:sp>
    </p:spTree>
    <p:extLst>
      <p:ext uri="{BB962C8B-B14F-4D97-AF65-F5344CB8AC3E}">
        <p14:creationId xmlns:p14="http://schemas.microsoft.com/office/powerpoint/2010/main" val="277802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365125"/>
            <a:ext cx="11964473" cy="1325563"/>
          </a:xfrm>
        </p:spPr>
        <p:txBody>
          <a:bodyPr/>
          <a:lstStyle/>
          <a:p>
            <a:pPr algn="ctr"/>
            <a:r>
              <a:rPr lang="en-IN" dirty="0" smtClean="0"/>
              <a:t>Common Problems that Data Analysts encounter during analysis</a:t>
            </a:r>
            <a:endParaRPr lang="en-IN" dirty="0"/>
          </a:p>
        </p:txBody>
      </p:sp>
      <p:sp>
        <p:nvSpPr>
          <p:cNvPr id="3" name="Content Placeholder 2"/>
          <p:cNvSpPr>
            <a:spLocks noGrp="1"/>
          </p:cNvSpPr>
          <p:nvPr>
            <p:ph idx="1"/>
          </p:nvPr>
        </p:nvSpPr>
        <p:spPr/>
        <p:txBody>
          <a:bodyPr/>
          <a:lstStyle/>
          <a:p>
            <a:r>
              <a:rPr lang="en-US" dirty="0"/>
              <a:t>Lack of skilled resources with understanding of Big Data Analytics. </a:t>
            </a:r>
          </a:p>
          <a:p>
            <a:r>
              <a:rPr lang="en-US" dirty="0"/>
              <a:t>Gaining meaningful insights using Big Data Analytics. </a:t>
            </a:r>
            <a:endParaRPr lang="en-US" dirty="0" smtClean="0"/>
          </a:p>
          <a:p>
            <a:r>
              <a:rPr lang="en-US" dirty="0" smtClean="0"/>
              <a:t>Bringing </a:t>
            </a:r>
            <a:r>
              <a:rPr lang="en-US" dirty="0"/>
              <a:t>extensive data to big data platform. </a:t>
            </a:r>
            <a:endParaRPr lang="en-US" dirty="0" smtClean="0"/>
          </a:p>
          <a:p>
            <a:r>
              <a:rPr lang="en-US" dirty="0" smtClean="0"/>
              <a:t>Uncertainty </a:t>
            </a:r>
            <a:r>
              <a:rPr lang="en-US" dirty="0"/>
              <a:t>of Data Management Landscape. </a:t>
            </a:r>
            <a:endParaRPr lang="en-US" dirty="0" smtClean="0"/>
          </a:p>
          <a:p>
            <a:r>
              <a:rPr lang="en-US" dirty="0" smtClean="0"/>
              <a:t>Data </a:t>
            </a:r>
            <a:r>
              <a:rPr lang="en-US" dirty="0"/>
              <a:t>Storage and fast retrieval.</a:t>
            </a:r>
            <a:endParaRPr lang="en-IN" dirty="0"/>
          </a:p>
        </p:txBody>
      </p:sp>
    </p:spTree>
    <p:extLst>
      <p:ext uri="{BB962C8B-B14F-4D97-AF65-F5344CB8AC3E}">
        <p14:creationId xmlns:p14="http://schemas.microsoft.com/office/powerpoint/2010/main" val="11959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IN" dirty="0" smtClean="0"/>
              <a:t>Difference between Data Analytics and Data Science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4766955"/>
              </p:ext>
            </p:extLst>
          </p:nvPr>
        </p:nvGraphicFramePr>
        <p:xfrm>
          <a:off x="965915" y="1197738"/>
          <a:ext cx="9427335" cy="5660262"/>
        </p:xfrm>
        <a:graphic>
          <a:graphicData uri="http://schemas.openxmlformats.org/drawingml/2006/table">
            <a:tbl>
              <a:tblPr/>
              <a:tblGrid>
                <a:gridCol w="1885385"/>
                <a:gridCol w="3770759"/>
                <a:gridCol w="3771191"/>
              </a:tblGrid>
              <a:tr h="423721">
                <a:tc>
                  <a:txBody>
                    <a:bodyPr/>
                    <a:lstStyle/>
                    <a:p>
                      <a:pPr algn="l" fontAlgn="ctr"/>
                      <a:r>
                        <a:rPr lang="en-IN" sz="1100" b="0">
                          <a:effectLst/>
                        </a:rPr>
                        <a:t>Feature</a:t>
                      </a:r>
                    </a:p>
                  </a:txBody>
                  <a:tcPr marL="76824" marR="76824" marT="76824" marB="7682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ctr"/>
                      <a:r>
                        <a:rPr lang="en-IN" sz="1100" b="0">
                          <a:effectLst/>
                        </a:rPr>
                        <a:t>Data Science</a:t>
                      </a:r>
                    </a:p>
                  </a:txBody>
                  <a:tcPr marL="76824" marR="76824" marT="76824" marB="7682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ctr"/>
                      <a:r>
                        <a:rPr lang="en-IN" sz="1100" b="0">
                          <a:effectLst/>
                        </a:rPr>
                        <a:t>Data Analytics</a:t>
                      </a:r>
                    </a:p>
                  </a:txBody>
                  <a:tcPr marL="76824" marR="76824" marT="76824" marB="7682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r>
              <a:tr h="879420">
                <a:tc>
                  <a:txBody>
                    <a:bodyPr/>
                    <a:lstStyle/>
                    <a:p>
                      <a:pPr algn="l" fontAlgn="base"/>
                      <a:r>
                        <a:rPr lang="en-IN" sz="1000" b="0">
                          <a:effectLst/>
                        </a:rPr>
                        <a:t>Coding Language</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Python is the most commonly used language for data science along with the use of other languages such as C++, Java, Perl, etc.</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The Knowledge of Python and R Language is essential for Data Analytics.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r>
              <a:tr h="679551">
                <a:tc>
                  <a:txBody>
                    <a:bodyPr/>
                    <a:lstStyle/>
                    <a:p>
                      <a:pPr algn="l" fontAlgn="base"/>
                      <a:r>
                        <a:rPr lang="en-IN" sz="1000" b="0">
                          <a:effectLst/>
                        </a:rPr>
                        <a:t>Programming Skills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In- depth knowledge of programming is required for data science.</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Basic Programming skills is necessary for data analytics.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r>
              <a:tr h="679551">
                <a:tc>
                  <a:txBody>
                    <a:bodyPr/>
                    <a:lstStyle/>
                    <a:p>
                      <a:pPr algn="l" fontAlgn="base"/>
                      <a:r>
                        <a:rPr lang="en-IN" sz="1000" b="0">
                          <a:effectLst/>
                        </a:rPr>
                        <a:t>Use of Machine Learning</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Data Science makes use of machine learning algorithms to get insights.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Data Analytics doesn’t makes use of machine learning.</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r>
              <a:tr h="679551">
                <a:tc>
                  <a:txBody>
                    <a:bodyPr/>
                    <a:lstStyle/>
                    <a:p>
                      <a:pPr algn="l" fontAlgn="base"/>
                      <a:r>
                        <a:rPr lang="en-IN" sz="1000" b="0">
                          <a:effectLst/>
                        </a:rPr>
                        <a:t>Other Skills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Data Science makes use of Data mining activities for getting meaningful insights.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Hadoop Based analysis is used for getting conclusions from raw data.</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r>
              <a:tr h="479683">
                <a:tc>
                  <a:txBody>
                    <a:bodyPr/>
                    <a:lstStyle/>
                    <a:p>
                      <a:pPr algn="l" fontAlgn="base"/>
                      <a:r>
                        <a:rPr lang="en-IN" sz="1000" b="0">
                          <a:effectLst/>
                        </a:rPr>
                        <a:t>Scope</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The scope of data science is large.</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The Scope of data analysis is micro i.e., small.</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r>
              <a:tr h="679551">
                <a:tc>
                  <a:txBody>
                    <a:bodyPr/>
                    <a:lstStyle/>
                    <a:p>
                      <a:pPr algn="l" fontAlgn="base"/>
                      <a:r>
                        <a:rPr lang="en-IN" sz="1000" b="0">
                          <a:effectLst/>
                        </a:rPr>
                        <a:t>Goals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Data science deals with explorations and new innovations.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Data Analysis makes use of existing resources.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r>
              <a:tr h="479683">
                <a:tc>
                  <a:txBody>
                    <a:bodyPr/>
                    <a:lstStyle/>
                    <a:p>
                      <a:pPr algn="l" fontAlgn="base"/>
                      <a:r>
                        <a:rPr lang="en-IN" sz="1000" b="0">
                          <a:effectLst/>
                        </a:rPr>
                        <a:t>Data Type</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Data Science mostly deals with unstructured data.</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Data Analytics deals with structured data.</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r>
              <a:tr h="679551">
                <a:tc>
                  <a:txBody>
                    <a:bodyPr/>
                    <a:lstStyle/>
                    <a:p>
                      <a:pPr algn="l" fontAlgn="base"/>
                      <a:r>
                        <a:rPr lang="en-IN" sz="1000" b="0">
                          <a:effectLst/>
                        </a:rPr>
                        <a:t>Statistical Skills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a:effectLst/>
                        </a:rPr>
                        <a:t>The statistical skills are necessary in the field of Data Science..</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000" b="0" dirty="0">
                          <a:effectLst/>
                        </a:rPr>
                        <a:t>The statistical skills are of minimal or no use in data analytics.</a:t>
                      </a:r>
                    </a:p>
                  </a:txBody>
                  <a:tcPr marL="76824" marR="76824" marT="107554" marB="107554"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5061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761</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What is Data Analysis?</vt:lpstr>
      <vt:lpstr>What are the tools used for Data Analysis?</vt:lpstr>
      <vt:lpstr>Various steps involved in Data Analytics</vt:lpstr>
      <vt:lpstr>Responsibilities of a Data Analyst</vt:lpstr>
      <vt:lpstr>Key skills required for a Data Analyst</vt:lpstr>
      <vt:lpstr>Common Problems that Data Analysts encounter during analysis</vt:lpstr>
      <vt:lpstr>Difference between Data Analytics and Data Science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2023-02-01T01:48:56Z</dcterms:created>
  <dcterms:modified xsi:type="dcterms:W3CDTF">2023-02-06T01:43:41Z</dcterms:modified>
</cp:coreProperties>
</file>