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593E0A-39A2-49A5-82B4-78ACE964CA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A0236BF-ABEF-4292-87FF-28B3BB7CA3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36E546B-B72B-436C-B579-E8FED5957D78}"/>
              </a:ext>
            </a:extLst>
          </p:cNvPr>
          <p:cNvSpPr>
            <a:spLocks noGrp="1"/>
          </p:cNvSpPr>
          <p:nvPr>
            <p:ph type="dt" sz="half" idx="10"/>
          </p:nvPr>
        </p:nvSpPr>
        <p:spPr/>
        <p:txBody>
          <a:bodyPr/>
          <a:lstStyle/>
          <a:p>
            <a:fld id="{59D0DA26-55EE-40C4-9855-830AC406D6C7}" type="datetimeFigureOut">
              <a:rPr lang="en-US" smtClean="0"/>
              <a:t>1/27/2023</a:t>
            </a:fld>
            <a:endParaRPr lang="en-US"/>
          </a:p>
        </p:txBody>
      </p:sp>
      <p:sp>
        <p:nvSpPr>
          <p:cNvPr id="5" name="Footer Placeholder 4">
            <a:extLst>
              <a:ext uri="{FF2B5EF4-FFF2-40B4-BE49-F238E27FC236}">
                <a16:creationId xmlns:a16="http://schemas.microsoft.com/office/drawing/2014/main" xmlns="" id="{8B4DC9C8-B1AD-4DD5-813E-F73D7A309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168699E-6D2D-435C-9558-B877CD8DE235}"/>
              </a:ext>
            </a:extLst>
          </p:cNvPr>
          <p:cNvSpPr>
            <a:spLocks noGrp="1"/>
          </p:cNvSpPr>
          <p:nvPr>
            <p:ph type="sldNum" sz="quarter" idx="12"/>
          </p:nvPr>
        </p:nvSpPr>
        <p:spPr/>
        <p:txBody>
          <a:bodyPr/>
          <a:lstStyle/>
          <a:p>
            <a:fld id="{44229165-80B2-4E0B-8AEE-F2F21F17BCAB}" type="slidenum">
              <a:rPr lang="en-US" smtClean="0"/>
              <a:t>‹#›</a:t>
            </a:fld>
            <a:endParaRPr lang="en-US"/>
          </a:p>
        </p:txBody>
      </p:sp>
    </p:spTree>
    <p:extLst>
      <p:ext uri="{BB962C8B-B14F-4D97-AF65-F5344CB8AC3E}">
        <p14:creationId xmlns:p14="http://schemas.microsoft.com/office/powerpoint/2010/main" val="29728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1442B0-2ACE-4887-ACB3-F21F7B0988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E8EA7B4-87B6-497D-88A9-606D54FDC9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FDD7C26-9E68-49D3-B8AE-66461A173314}"/>
              </a:ext>
            </a:extLst>
          </p:cNvPr>
          <p:cNvSpPr>
            <a:spLocks noGrp="1"/>
          </p:cNvSpPr>
          <p:nvPr>
            <p:ph type="dt" sz="half" idx="10"/>
          </p:nvPr>
        </p:nvSpPr>
        <p:spPr/>
        <p:txBody>
          <a:bodyPr/>
          <a:lstStyle/>
          <a:p>
            <a:fld id="{59D0DA26-55EE-40C4-9855-830AC406D6C7}" type="datetimeFigureOut">
              <a:rPr lang="en-US" smtClean="0"/>
              <a:t>1/27/2023</a:t>
            </a:fld>
            <a:endParaRPr lang="en-US"/>
          </a:p>
        </p:txBody>
      </p:sp>
      <p:sp>
        <p:nvSpPr>
          <p:cNvPr id="5" name="Footer Placeholder 4">
            <a:extLst>
              <a:ext uri="{FF2B5EF4-FFF2-40B4-BE49-F238E27FC236}">
                <a16:creationId xmlns:a16="http://schemas.microsoft.com/office/drawing/2014/main" xmlns="" id="{5AB3452F-4B7D-45B2-B1F5-CD4ADF85F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CA143E0-88F3-4C06-B843-E9BA71C99668}"/>
              </a:ext>
            </a:extLst>
          </p:cNvPr>
          <p:cNvSpPr>
            <a:spLocks noGrp="1"/>
          </p:cNvSpPr>
          <p:nvPr>
            <p:ph type="sldNum" sz="quarter" idx="12"/>
          </p:nvPr>
        </p:nvSpPr>
        <p:spPr/>
        <p:txBody>
          <a:bodyPr/>
          <a:lstStyle/>
          <a:p>
            <a:fld id="{44229165-80B2-4E0B-8AEE-F2F21F17BCAB}" type="slidenum">
              <a:rPr lang="en-US" smtClean="0"/>
              <a:t>‹#›</a:t>
            </a:fld>
            <a:endParaRPr lang="en-US"/>
          </a:p>
        </p:txBody>
      </p:sp>
    </p:spTree>
    <p:extLst>
      <p:ext uri="{BB962C8B-B14F-4D97-AF65-F5344CB8AC3E}">
        <p14:creationId xmlns:p14="http://schemas.microsoft.com/office/powerpoint/2010/main" val="3803529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3FF20C3-2071-4E63-8D88-79855E71FC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73D748A-7616-4997-A40B-EF6BEF66E6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E707340-9FCD-48FB-9AFD-5547733A8389}"/>
              </a:ext>
            </a:extLst>
          </p:cNvPr>
          <p:cNvSpPr>
            <a:spLocks noGrp="1"/>
          </p:cNvSpPr>
          <p:nvPr>
            <p:ph type="dt" sz="half" idx="10"/>
          </p:nvPr>
        </p:nvSpPr>
        <p:spPr/>
        <p:txBody>
          <a:bodyPr/>
          <a:lstStyle/>
          <a:p>
            <a:fld id="{59D0DA26-55EE-40C4-9855-830AC406D6C7}" type="datetimeFigureOut">
              <a:rPr lang="en-US" smtClean="0"/>
              <a:t>1/27/2023</a:t>
            </a:fld>
            <a:endParaRPr lang="en-US"/>
          </a:p>
        </p:txBody>
      </p:sp>
      <p:sp>
        <p:nvSpPr>
          <p:cNvPr id="5" name="Footer Placeholder 4">
            <a:extLst>
              <a:ext uri="{FF2B5EF4-FFF2-40B4-BE49-F238E27FC236}">
                <a16:creationId xmlns:a16="http://schemas.microsoft.com/office/drawing/2014/main" xmlns="" id="{614AC7D0-1149-491C-A181-9044C393A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F21FA7A-754D-4235-83E7-F5649AEBED72}"/>
              </a:ext>
            </a:extLst>
          </p:cNvPr>
          <p:cNvSpPr>
            <a:spLocks noGrp="1"/>
          </p:cNvSpPr>
          <p:nvPr>
            <p:ph type="sldNum" sz="quarter" idx="12"/>
          </p:nvPr>
        </p:nvSpPr>
        <p:spPr/>
        <p:txBody>
          <a:bodyPr/>
          <a:lstStyle/>
          <a:p>
            <a:fld id="{44229165-80B2-4E0B-8AEE-F2F21F17BCAB}" type="slidenum">
              <a:rPr lang="en-US" smtClean="0"/>
              <a:t>‹#›</a:t>
            </a:fld>
            <a:endParaRPr lang="en-US"/>
          </a:p>
        </p:txBody>
      </p:sp>
    </p:spTree>
    <p:extLst>
      <p:ext uri="{BB962C8B-B14F-4D97-AF65-F5344CB8AC3E}">
        <p14:creationId xmlns:p14="http://schemas.microsoft.com/office/powerpoint/2010/main" val="134233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91E406-1DFD-4925-9AB9-86682A7EE8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27EA066-3655-4BC6-83F4-A525CF93F1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9D2F93F-C82E-4800-B41B-3BCDA902D739}"/>
              </a:ext>
            </a:extLst>
          </p:cNvPr>
          <p:cNvSpPr>
            <a:spLocks noGrp="1"/>
          </p:cNvSpPr>
          <p:nvPr>
            <p:ph type="dt" sz="half" idx="10"/>
          </p:nvPr>
        </p:nvSpPr>
        <p:spPr/>
        <p:txBody>
          <a:bodyPr/>
          <a:lstStyle/>
          <a:p>
            <a:fld id="{59D0DA26-55EE-40C4-9855-830AC406D6C7}" type="datetimeFigureOut">
              <a:rPr lang="en-US" smtClean="0"/>
              <a:t>1/27/2023</a:t>
            </a:fld>
            <a:endParaRPr lang="en-US"/>
          </a:p>
        </p:txBody>
      </p:sp>
      <p:sp>
        <p:nvSpPr>
          <p:cNvPr id="5" name="Footer Placeholder 4">
            <a:extLst>
              <a:ext uri="{FF2B5EF4-FFF2-40B4-BE49-F238E27FC236}">
                <a16:creationId xmlns:a16="http://schemas.microsoft.com/office/drawing/2014/main" xmlns="" id="{5F7EE638-3644-4995-83B9-7EC94AE81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A57111-7394-4EBA-88F3-8762839AF884}"/>
              </a:ext>
            </a:extLst>
          </p:cNvPr>
          <p:cNvSpPr>
            <a:spLocks noGrp="1"/>
          </p:cNvSpPr>
          <p:nvPr>
            <p:ph type="sldNum" sz="quarter" idx="12"/>
          </p:nvPr>
        </p:nvSpPr>
        <p:spPr/>
        <p:txBody>
          <a:bodyPr/>
          <a:lstStyle/>
          <a:p>
            <a:fld id="{44229165-80B2-4E0B-8AEE-F2F21F17BCAB}" type="slidenum">
              <a:rPr lang="en-US" smtClean="0"/>
              <a:t>‹#›</a:t>
            </a:fld>
            <a:endParaRPr lang="en-US"/>
          </a:p>
        </p:txBody>
      </p:sp>
    </p:spTree>
    <p:extLst>
      <p:ext uri="{BB962C8B-B14F-4D97-AF65-F5344CB8AC3E}">
        <p14:creationId xmlns:p14="http://schemas.microsoft.com/office/powerpoint/2010/main" val="251209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F8A02D-1E72-46CE-AF52-60B3633EC6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EEFC655-1E45-48C1-9BD7-8CC7DA69DF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892F4408-F577-469A-94C3-88349B406444}"/>
              </a:ext>
            </a:extLst>
          </p:cNvPr>
          <p:cNvSpPr>
            <a:spLocks noGrp="1"/>
          </p:cNvSpPr>
          <p:nvPr>
            <p:ph type="dt" sz="half" idx="10"/>
          </p:nvPr>
        </p:nvSpPr>
        <p:spPr/>
        <p:txBody>
          <a:bodyPr/>
          <a:lstStyle/>
          <a:p>
            <a:fld id="{59D0DA26-55EE-40C4-9855-830AC406D6C7}" type="datetimeFigureOut">
              <a:rPr lang="en-US" smtClean="0"/>
              <a:t>1/27/2023</a:t>
            </a:fld>
            <a:endParaRPr lang="en-US"/>
          </a:p>
        </p:txBody>
      </p:sp>
      <p:sp>
        <p:nvSpPr>
          <p:cNvPr id="5" name="Footer Placeholder 4">
            <a:extLst>
              <a:ext uri="{FF2B5EF4-FFF2-40B4-BE49-F238E27FC236}">
                <a16:creationId xmlns:a16="http://schemas.microsoft.com/office/drawing/2014/main" xmlns="" id="{58E15D37-FB0A-4E28-A20E-3AACE093B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6550D8E-3844-417C-8538-3E648EFCFE45}"/>
              </a:ext>
            </a:extLst>
          </p:cNvPr>
          <p:cNvSpPr>
            <a:spLocks noGrp="1"/>
          </p:cNvSpPr>
          <p:nvPr>
            <p:ph type="sldNum" sz="quarter" idx="12"/>
          </p:nvPr>
        </p:nvSpPr>
        <p:spPr/>
        <p:txBody>
          <a:bodyPr/>
          <a:lstStyle/>
          <a:p>
            <a:fld id="{44229165-80B2-4E0B-8AEE-F2F21F17BCAB}" type="slidenum">
              <a:rPr lang="en-US" smtClean="0"/>
              <a:t>‹#›</a:t>
            </a:fld>
            <a:endParaRPr lang="en-US"/>
          </a:p>
        </p:txBody>
      </p:sp>
    </p:spTree>
    <p:extLst>
      <p:ext uri="{BB962C8B-B14F-4D97-AF65-F5344CB8AC3E}">
        <p14:creationId xmlns:p14="http://schemas.microsoft.com/office/powerpoint/2010/main" val="2999849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10DD2E-3447-421E-94B8-7D562821D7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B20964F-87F0-43EC-9EE7-2CA4845D0E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6FA3D36-8060-4D85-980A-5B0EEF46907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662AFD5-F1BD-41B0-A030-0256742814B3}"/>
              </a:ext>
            </a:extLst>
          </p:cNvPr>
          <p:cNvSpPr>
            <a:spLocks noGrp="1"/>
          </p:cNvSpPr>
          <p:nvPr>
            <p:ph type="dt" sz="half" idx="10"/>
          </p:nvPr>
        </p:nvSpPr>
        <p:spPr/>
        <p:txBody>
          <a:bodyPr/>
          <a:lstStyle/>
          <a:p>
            <a:fld id="{59D0DA26-55EE-40C4-9855-830AC406D6C7}" type="datetimeFigureOut">
              <a:rPr lang="en-US" smtClean="0"/>
              <a:t>1/27/2023</a:t>
            </a:fld>
            <a:endParaRPr lang="en-US"/>
          </a:p>
        </p:txBody>
      </p:sp>
      <p:sp>
        <p:nvSpPr>
          <p:cNvPr id="6" name="Footer Placeholder 5">
            <a:extLst>
              <a:ext uri="{FF2B5EF4-FFF2-40B4-BE49-F238E27FC236}">
                <a16:creationId xmlns:a16="http://schemas.microsoft.com/office/drawing/2014/main" xmlns="" id="{EF1F666B-FECE-4121-91EA-3D9D5F3B3E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8EF20F7-3492-4E4F-AF3A-176901EB8F4A}"/>
              </a:ext>
            </a:extLst>
          </p:cNvPr>
          <p:cNvSpPr>
            <a:spLocks noGrp="1"/>
          </p:cNvSpPr>
          <p:nvPr>
            <p:ph type="sldNum" sz="quarter" idx="12"/>
          </p:nvPr>
        </p:nvSpPr>
        <p:spPr/>
        <p:txBody>
          <a:bodyPr/>
          <a:lstStyle/>
          <a:p>
            <a:fld id="{44229165-80B2-4E0B-8AEE-F2F21F17BCAB}" type="slidenum">
              <a:rPr lang="en-US" smtClean="0"/>
              <a:t>‹#›</a:t>
            </a:fld>
            <a:endParaRPr lang="en-US"/>
          </a:p>
        </p:txBody>
      </p:sp>
    </p:spTree>
    <p:extLst>
      <p:ext uri="{BB962C8B-B14F-4D97-AF65-F5344CB8AC3E}">
        <p14:creationId xmlns:p14="http://schemas.microsoft.com/office/powerpoint/2010/main" val="132760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0984B-47CE-4620-B3B6-6FC7FB6C17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FA077F0-2739-433B-A1C0-9F1ABBA77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A170FC9-0664-4984-9BAF-D370386E0E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DE5EDF4-1E36-4F03-8CC3-7928D0AE3E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F2BD5E7C-0DE0-4AEB-BFD8-41C0C03DB7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ADFF3C3-96A2-4F23-BAF0-D8A9123BCB33}"/>
              </a:ext>
            </a:extLst>
          </p:cNvPr>
          <p:cNvSpPr>
            <a:spLocks noGrp="1"/>
          </p:cNvSpPr>
          <p:nvPr>
            <p:ph type="dt" sz="half" idx="10"/>
          </p:nvPr>
        </p:nvSpPr>
        <p:spPr/>
        <p:txBody>
          <a:bodyPr/>
          <a:lstStyle/>
          <a:p>
            <a:fld id="{59D0DA26-55EE-40C4-9855-830AC406D6C7}" type="datetimeFigureOut">
              <a:rPr lang="en-US" smtClean="0"/>
              <a:t>1/27/2023</a:t>
            </a:fld>
            <a:endParaRPr lang="en-US"/>
          </a:p>
        </p:txBody>
      </p:sp>
      <p:sp>
        <p:nvSpPr>
          <p:cNvPr id="8" name="Footer Placeholder 7">
            <a:extLst>
              <a:ext uri="{FF2B5EF4-FFF2-40B4-BE49-F238E27FC236}">
                <a16:creationId xmlns:a16="http://schemas.microsoft.com/office/drawing/2014/main" xmlns="" id="{9D3F6864-CF5C-44C6-A3BE-638C0AA71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35016E1-EE03-411D-8F1D-BDF130205D2F}"/>
              </a:ext>
            </a:extLst>
          </p:cNvPr>
          <p:cNvSpPr>
            <a:spLocks noGrp="1"/>
          </p:cNvSpPr>
          <p:nvPr>
            <p:ph type="sldNum" sz="quarter" idx="12"/>
          </p:nvPr>
        </p:nvSpPr>
        <p:spPr/>
        <p:txBody>
          <a:bodyPr/>
          <a:lstStyle/>
          <a:p>
            <a:fld id="{44229165-80B2-4E0B-8AEE-F2F21F17BCAB}" type="slidenum">
              <a:rPr lang="en-US" smtClean="0"/>
              <a:t>‹#›</a:t>
            </a:fld>
            <a:endParaRPr lang="en-US"/>
          </a:p>
        </p:txBody>
      </p:sp>
    </p:spTree>
    <p:extLst>
      <p:ext uri="{BB962C8B-B14F-4D97-AF65-F5344CB8AC3E}">
        <p14:creationId xmlns:p14="http://schemas.microsoft.com/office/powerpoint/2010/main" val="4106763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07308-213F-4AFD-AA8D-F3AE669685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239CF96-37F5-44FD-9F12-6E02F79F8359}"/>
              </a:ext>
            </a:extLst>
          </p:cNvPr>
          <p:cNvSpPr>
            <a:spLocks noGrp="1"/>
          </p:cNvSpPr>
          <p:nvPr>
            <p:ph type="dt" sz="half" idx="10"/>
          </p:nvPr>
        </p:nvSpPr>
        <p:spPr/>
        <p:txBody>
          <a:bodyPr/>
          <a:lstStyle/>
          <a:p>
            <a:fld id="{59D0DA26-55EE-40C4-9855-830AC406D6C7}" type="datetimeFigureOut">
              <a:rPr lang="en-US" smtClean="0"/>
              <a:t>1/27/2023</a:t>
            </a:fld>
            <a:endParaRPr lang="en-US"/>
          </a:p>
        </p:txBody>
      </p:sp>
      <p:sp>
        <p:nvSpPr>
          <p:cNvPr id="4" name="Footer Placeholder 3">
            <a:extLst>
              <a:ext uri="{FF2B5EF4-FFF2-40B4-BE49-F238E27FC236}">
                <a16:creationId xmlns:a16="http://schemas.microsoft.com/office/drawing/2014/main" xmlns="" id="{E5FE3A7E-B16E-4186-BCA0-531E7713FC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593CCEE-72BE-4BB7-9787-368BF924D051}"/>
              </a:ext>
            </a:extLst>
          </p:cNvPr>
          <p:cNvSpPr>
            <a:spLocks noGrp="1"/>
          </p:cNvSpPr>
          <p:nvPr>
            <p:ph type="sldNum" sz="quarter" idx="12"/>
          </p:nvPr>
        </p:nvSpPr>
        <p:spPr/>
        <p:txBody>
          <a:bodyPr/>
          <a:lstStyle/>
          <a:p>
            <a:fld id="{44229165-80B2-4E0B-8AEE-F2F21F17BCAB}" type="slidenum">
              <a:rPr lang="en-US" smtClean="0"/>
              <a:t>‹#›</a:t>
            </a:fld>
            <a:endParaRPr lang="en-US"/>
          </a:p>
        </p:txBody>
      </p:sp>
    </p:spTree>
    <p:extLst>
      <p:ext uri="{BB962C8B-B14F-4D97-AF65-F5344CB8AC3E}">
        <p14:creationId xmlns:p14="http://schemas.microsoft.com/office/powerpoint/2010/main" val="1011830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2338F7C-64D0-443C-AF87-EBEB2175EB18}"/>
              </a:ext>
            </a:extLst>
          </p:cNvPr>
          <p:cNvSpPr>
            <a:spLocks noGrp="1"/>
          </p:cNvSpPr>
          <p:nvPr>
            <p:ph type="dt" sz="half" idx="10"/>
          </p:nvPr>
        </p:nvSpPr>
        <p:spPr/>
        <p:txBody>
          <a:bodyPr/>
          <a:lstStyle/>
          <a:p>
            <a:fld id="{59D0DA26-55EE-40C4-9855-830AC406D6C7}" type="datetimeFigureOut">
              <a:rPr lang="en-US" smtClean="0"/>
              <a:t>1/27/2023</a:t>
            </a:fld>
            <a:endParaRPr lang="en-US"/>
          </a:p>
        </p:txBody>
      </p:sp>
      <p:sp>
        <p:nvSpPr>
          <p:cNvPr id="3" name="Footer Placeholder 2">
            <a:extLst>
              <a:ext uri="{FF2B5EF4-FFF2-40B4-BE49-F238E27FC236}">
                <a16:creationId xmlns:a16="http://schemas.microsoft.com/office/drawing/2014/main" xmlns="" id="{C78B97DE-1381-4801-8F7F-5EA8263CD6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26662EB-2F78-4F56-B123-411E766DB55C}"/>
              </a:ext>
            </a:extLst>
          </p:cNvPr>
          <p:cNvSpPr>
            <a:spLocks noGrp="1"/>
          </p:cNvSpPr>
          <p:nvPr>
            <p:ph type="sldNum" sz="quarter" idx="12"/>
          </p:nvPr>
        </p:nvSpPr>
        <p:spPr/>
        <p:txBody>
          <a:bodyPr/>
          <a:lstStyle/>
          <a:p>
            <a:fld id="{44229165-80B2-4E0B-8AEE-F2F21F17BCAB}" type="slidenum">
              <a:rPr lang="en-US" smtClean="0"/>
              <a:t>‹#›</a:t>
            </a:fld>
            <a:endParaRPr lang="en-US"/>
          </a:p>
        </p:txBody>
      </p:sp>
    </p:spTree>
    <p:extLst>
      <p:ext uri="{BB962C8B-B14F-4D97-AF65-F5344CB8AC3E}">
        <p14:creationId xmlns:p14="http://schemas.microsoft.com/office/powerpoint/2010/main" val="52421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1619A-824B-4931-8E60-05A0C075D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C62EED0-10E7-4CD0-8B3A-8F299E0DC2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3B6BF6D-79DA-4230-B390-ED56693B7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1525676-67A0-49F0-8903-3D6C4F60EF23}"/>
              </a:ext>
            </a:extLst>
          </p:cNvPr>
          <p:cNvSpPr>
            <a:spLocks noGrp="1"/>
          </p:cNvSpPr>
          <p:nvPr>
            <p:ph type="dt" sz="half" idx="10"/>
          </p:nvPr>
        </p:nvSpPr>
        <p:spPr/>
        <p:txBody>
          <a:bodyPr/>
          <a:lstStyle/>
          <a:p>
            <a:fld id="{59D0DA26-55EE-40C4-9855-830AC406D6C7}" type="datetimeFigureOut">
              <a:rPr lang="en-US" smtClean="0"/>
              <a:t>1/27/2023</a:t>
            </a:fld>
            <a:endParaRPr lang="en-US"/>
          </a:p>
        </p:txBody>
      </p:sp>
      <p:sp>
        <p:nvSpPr>
          <p:cNvPr id="6" name="Footer Placeholder 5">
            <a:extLst>
              <a:ext uri="{FF2B5EF4-FFF2-40B4-BE49-F238E27FC236}">
                <a16:creationId xmlns:a16="http://schemas.microsoft.com/office/drawing/2014/main" xmlns="" id="{920056F1-1C21-4370-BB81-41AE022A36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E818893-656C-4652-B277-B0F7E7AED91C}"/>
              </a:ext>
            </a:extLst>
          </p:cNvPr>
          <p:cNvSpPr>
            <a:spLocks noGrp="1"/>
          </p:cNvSpPr>
          <p:nvPr>
            <p:ph type="sldNum" sz="quarter" idx="12"/>
          </p:nvPr>
        </p:nvSpPr>
        <p:spPr/>
        <p:txBody>
          <a:bodyPr/>
          <a:lstStyle/>
          <a:p>
            <a:fld id="{44229165-80B2-4E0B-8AEE-F2F21F17BCAB}" type="slidenum">
              <a:rPr lang="en-US" smtClean="0"/>
              <a:t>‹#›</a:t>
            </a:fld>
            <a:endParaRPr lang="en-US"/>
          </a:p>
        </p:txBody>
      </p:sp>
    </p:spTree>
    <p:extLst>
      <p:ext uri="{BB962C8B-B14F-4D97-AF65-F5344CB8AC3E}">
        <p14:creationId xmlns:p14="http://schemas.microsoft.com/office/powerpoint/2010/main" val="914792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0B0C3D-7DBE-402E-8816-81E080548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C68B180-9777-4063-A584-EC807B1BA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DC22022-2988-4EAA-BF98-05E6D7B09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E05A4EF-649D-45AB-B5BB-A6B6ADB094F4}"/>
              </a:ext>
            </a:extLst>
          </p:cNvPr>
          <p:cNvSpPr>
            <a:spLocks noGrp="1"/>
          </p:cNvSpPr>
          <p:nvPr>
            <p:ph type="dt" sz="half" idx="10"/>
          </p:nvPr>
        </p:nvSpPr>
        <p:spPr/>
        <p:txBody>
          <a:bodyPr/>
          <a:lstStyle/>
          <a:p>
            <a:fld id="{59D0DA26-55EE-40C4-9855-830AC406D6C7}" type="datetimeFigureOut">
              <a:rPr lang="en-US" smtClean="0"/>
              <a:t>1/27/2023</a:t>
            </a:fld>
            <a:endParaRPr lang="en-US"/>
          </a:p>
        </p:txBody>
      </p:sp>
      <p:sp>
        <p:nvSpPr>
          <p:cNvPr id="6" name="Footer Placeholder 5">
            <a:extLst>
              <a:ext uri="{FF2B5EF4-FFF2-40B4-BE49-F238E27FC236}">
                <a16:creationId xmlns:a16="http://schemas.microsoft.com/office/drawing/2014/main" xmlns="" id="{A87B17A1-8FED-4AAB-B9C2-76228BC44C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808F9A7-AC63-4BB9-9D7E-BEB7163B9E8B}"/>
              </a:ext>
            </a:extLst>
          </p:cNvPr>
          <p:cNvSpPr>
            <a:spLocks noGrp="1"/>
          </p:cNvSpPr>
          <p:nvPr>
            <p:ph type="sldNum" sz="quarter" idx="12"/>
          </p:nvPr>
        </p:nvSpPr>
        <p:spPr/>
        <p:txBody>
          <a:bodyPr/>
          <a:lstStyle/>
          <a:p>
            <a:fld id="{44229165-80B2-4E0B-8AEE-F2F21F17BCAB}" type="slidenum">
              <a:rPr lang="en-US" smtClean="0"/>
              <a:t>‹#›</a:t>
            </a:fld>
            <a:endParaRPr lang="en-US"/>
          </a:p>
        </p:txBody>
      </p:sp>
    </p:spTree>
    <p:extLst>
      <p:ext uri="{BB962C8B-B14F-4D97-AF65-F5344CB8AC3E}">
        <p14:creationId xmlns:p14="http://schemas.microsoft.com/office/powerpoint/2010/main" val="2655128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74484EA-A548-4E2E-A2EF-925DDEC95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5F68669-07E3-465D-909A-AB77635CBA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F471E6A-E32F-4D4E-A013-0B51910B8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0DA26-55EE-40C4-9855-830AC406D6C7}" type="datetimeFigureOut">
              <a:rPr lang="en-US" smtClean="0"/>
              <a:t>1/27/2023</a:t>
            </a:fld>
            <a:endParaRPr lang="en-US"/>
          </a:p>
        </p:txBody>
      </p:sp>
      <p:sp>
        <p:nvSpPr>
          <p:cNvPr id="5" name="Footer Placeholder 4">
            <a:extLst>
              <a:ext uri="{FF2B5EF4-FFF2-40B4-BE49-F238E27FC236}">
                <a16:creationId xmlns:a16="http://schemas.microsoft.com/office/drawing/2014/main" xmlns="" id="{B7FD1C84-BD4C-429E-A1FF-8A4B66E3E4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2E7B555-6556-47F8-9420-4C43A672E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229165-80B2-4E0B-8AEE-F2F21F17BCAB}" type="slidenum">
              <a:rPr lang="en-US" smtClean="0"/>
              <a:t>‹#›</a:t>
            </a:fld>
            <a:endParaRPr lang="en-US"/>
          </a:p>
        </p:txBody>
      </p:sp>
    </p:spTree>
    <p:extLst>
      <p:ext uri="{BB962C8B-B14F-4D97-AF65-F5344CB8AC3E}">
        <p14:creationId xmlns:p14="http://schemas.microsoft.com/office/powerpoint/2010/main" val="220965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B91E9A0-719C-4936-B705-BF127FC5F04D}"/>
              </a:ext>
            </a:extLst>
          </p:cNvPr>
          <p:cNvSpPr>
            <a:spLocks noGrp="1"/>
          </p:cNvSpPr>
          <p:nvPr>
            <p:ph type="title"/>
          </p:nvPr>
        </p:nvSpPr>
        <p:spPr>
          <a:xfrm>
            <a:off x="113123" y="0"/>
            <a:ext cx="12126012" cy="1253764"/>
          </a:xfrm>
        </p:spPr>
        <p:txBody>
          <a:bodyPr>
            <a:normAutofit/>
          </a:bodyPr>
          <a:lstStyle/>
          <a:p>
            <a:r>
              <a:rPr lang="en-US" sz="4000" dirty="0"/>
              <a:t>How is the Statistical significance of an insight assessed?</a:t>
            </a:r>
          </a:p>
        </p:txBody>
      </p:sp>
      <p:sp>
        <p:nvSpPr>
          <p:cNvPr id="5" name="Content Placeholder 4">
            <a:extLst>
              <a:ext uri="{FF2B5EF4-FFF2-40B4-BE49-F238E27FC236}">
                <a16:creationId xmlns:a16="http://schemas.microsoft.com/office/drawing/2014/main" xmlns="" id="{97175626-C91E-47EC-B793-305BB2FBB71F}"/>
              </a:ext>
            </a:extLst>
          </p:cNvPr>
          <p:cNvSpPr>
            <a:spLocks noGrp="1"/>
          </p:cNvSpPr>
          <p:nvPr>
            <p:ph idx="1"/>
          </p:nvPr>
        </p:nvSpPr>
        <p:spPr>
          <a:xfrm>
            <a:off x="65988" y="1414021"/>
            <a:ext cx="12060024" cy="5373278"/>
          </a:xfrm>
        </p:spPr>
        <p:txBody>
          <a:bodyPr/>
          <a:lstStyle/>
          <a:p>
            <a:pPr marL="0" indent="0">
              <a:buNone/>
            </a:pPr>
            <a:r>
              <a:rPr lang="en-US" dirty="0"/>
              <a:t>To assess statistical significance, we would use hypothesis testing. </a:t>
            </a:r>
          </a:p>
          <a:p>
            <a:endParaRPr lang="en-US" dirty="0"/>
          </a:p>
          <a:p>
            <a:pPr marL="0" indent="0">
              <a:buNone/>
            </a:pPr>
            <a:r>
              <a:rPr lang="en-US" dirty="0"/>
              <a:t>The null hypothesis and alternate hypothesis would be stated first. </a:t>
            </a:r>
          </a:p>
          <a:p>
            <a:pPr marL="0" indent="0">
              <a:buNone/>
            </a:pPr>
            <a:endParaRPr lang="en-US" dirty="0"/>
          </a:p>
          <a:p>
            <a:pPr marL="0" indent="0">
              <a:buNone/>
            </a:pPr>
            <a:r>
              <a:rPr lang="en-US" dirty="0"/>
              <a:t>Second, we’d calculate the p-value, which is the likelihood of getting the test’s observed findings if the null hypothesis is true. </a:t>
            </a:r>
          </a:p>
          <a:p>
            <a:pPr marL="0" indent="0">
              <a:buNone/>
            </a:pPr>
            <a:endParaRPr lang="en-US" dirty="0"/>
          </a:p>
          <a:p>
            <a:pPr marL="0" indent="0">
              <a:buNone/>
            </a:pPr>
            <a:r>
              <a:rPr lang="en-US" dirty="0"/>
              <a:t>Finally, we would select the threshold of significance (alpha) and reject the null hypothesis if the p-value is smaller than the alpha — in other words, the result is statistically significant.</a:t>
            </a:r>
          </a:p>
        </p:txBody>
      </p:sp>
    </p:spTree>
    <p:extLst>
      <p:ext uri="{BB962C8B-B14F-4D97-AF65-F5344CB8AC3E}">
        <p14:creationId xmlns:p14="http://schemas.microsoft.com/office/powerpoint/2010/main" val="3533094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47C4B4-ACB3-487C-86A6-76D6EC9A4E8F}"/>
              </a:ext>
            </a:extLst>
          </p:cNvPr>
          <p:cNvSpPr>
            <a:spLocks noGrp="1"/>
          </p:cNvSpPr>
          <p:nvPr>
            <p:ph type="title"/>
          </p:nvPr>
        </p:nvSpPr>
        <p:spPr/>
        <p:txBody>
          <a:bodyPr/>
          <a:lstStyle/>
          <a:p>
            <a:r>
              <a:rPr lang="en-US" dirty="0"/>
              <a:t>What is Mean?</a:t>
            </a:r>
          </a:p>
        </p:txBody>
      </p:sp>
      <p:sp>
        <p:nvSpPr>
          <p:cNvPr id="3" name="Content Placeholder 2">
            <a:extLst>
              <a:ext uri="{FF2B5EF4-FFF2-40B4-BE49-F238E27FC236}">
                <a16:creationId xmlns:a16="http://schemas.microsoft.com/office/drawing/2014/main" xmlns="" id="{523CAC09-37C8-4015-BD20-818F672E1CA9}"/>
              </a:ext>
            </a:extLst>
          </p:cNvPr>
          <p:cNvSpPr>
            <a:spLocks noGrp="1"/>
          </p:cNvSpPr>
          <p:nvPr>
            <p:ph idx="1"/>
          </p:nvPr>
        </p:nvSpPr>
        <p:spPr/>
        <p:txBody>
          <a:bodyPr>
            <a:normAutofit lnSpcReduction="10000"/>
          </a:bodyPr>
          <a:lstStyle/>
          <a:p>
            <a:pPr marL="0" indent="0">
              <a:buNone/>
            </a:pPr>
            <a:r>
              <a:rPr lang="en-US" dirty="0"/>
              <a:t>In statistics, the mean is one of the measures of central tendency, apart from the mode and median. </a:t>
            </a:r>
          </a:p>
          <a:p>
            <a:endParaRPr lang="en-US" dirty="0"/>
          </a:p>
          <a:p>
            <a:pPr marL="0" indent="0">
              <a:buNone/>
            </a:pPr>
            <a:r>
              <a:rPr lang="en-US" dirty="0"/>
              <a:t>Mean is nothing but the average of the given set of values. It denotes the equal distribution of values for a given data set.</a:t>
            </a:r>
          </a:p>
          <a:p>
            <a:pPr marL="0" indent="0">
              <a:buNone/>
            </a:pPr>
            <a:endParaRPr lang="en-US" dirty="0"/>
          </a:p>
          <a:p>
            <a:pPr marL="0" indent="0">
              <a:buNone/>
            </a:pPr>
            <a:r>
              <a:rPr lang="en-US" dirty="0"/>
              <a:t>To calculate the mean, we need to add the total values given in a datasheet and divide the sum by the total number of values. </a:t>
            </a:r>
          </a:p>
          <a:p>
            <a:pPr marL="0" indent="0">
              <a:buNone/>
            </a:pPr>
            <a:endParaRPr lang="en-US" dirty="0"/>
          </a:p>
          <a:p>
            <a:pPr marL="0" indent="0">
              <a:buNone/>
            </a:pPr>
            <a:r>
              <a:rPr lang="en-US" dirty="0"/>
              <a:t>Mean = (Sum of all the observations/Total number of observations)</a:t>
            </a:r>
          </a:p>
        </p:txBody>
      </p:sp>
    </p:spTree>
    <p:extLst>
      <p:ext uri="{BB962C8B-B14F-4D97-AF65-F5344CB8AC3E}">
        <p14:creationId xmlns:p14="http://schemas.microsoft.com/office/powerpoint/2010/main" val="356160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8E6AE0-9EED-43D5-80A7-EC978C5B4A2B}"/>
              </a:ext>
            </a:extLst>
          </p:cNvPr>
          <p:cNvSpPr>
            <a:spLocks noGrp="1"/>
          </p:cNvSpPr>
          <p:nvPr>
            <p:ph type="title"/>
          </p:nvPr>
        </p:nvSpPr>
        <p:spPr>
          <a:xfrm>
            <a:off x="838200" y="126165"/>
            <a:ext cx="10515600" cy="1325563"/>
          </a:xfrm>
        </p:spPr>
        <p:txBody>
          <a:bodyPr/>
          <a:lstStyle/>
          <a:p>
            <a:pPr algn="ctr"/>
            <a:r>
              <a:rPr lang="en-US" dirty="0"/>
              <a:t>Standard Deviation</a:t>
            </a:r>
          </a:p>
        </p:txBody>
      </p:sp>
      <p:sp>
        <p:nvSpPr>
          <p:cNvPr id="3" name="Content Placeholder 2">
            <a:extLst>
              <a:ext uri="{FF2B5EF4-FFF2-40B4-BE49-F238E27FC236}">
                <a16:creationId xmlns:a16="http://schemas.microsoft.com/office/drawing/2014/main" xmlns="" id="{31A7F42B-CFE9-42B0-9736-B52F2D5F4E62}"/>
              </a:ext>
            </a:extLst>
          </p:cNvPr>
          <p:cNvSpPr>
            <a:spLocks noGrp="1"/>
          </p:cNvSpPr>
          <p:nvPr>
            <p:ph idx="1"/>
          </p:nvPr>
        </p:nvSpPr>
        <p:spPr>
          <a:xfrm>
            <a:off x="188536" y="1451728"/>
            <a:ext cx="11840066" cy="4725235"/>
          </a:xfrm>
        </p:spPr>
        <p:txBody>
          <a:bodyPr>
            <a:normAutofit/>
          </a:bodyPr>
          <a:lstStyle/>
          <a:p>
            <a:r>
              <a:rPr lang="en-US" dirty="0"/>
              <a:t>Standard Deviation is a measure which shows how much variation (such as spread, dispersion, spread,) from the mean exists. The standard deviation indicates a “typical” deviation from the mean. It is a popular measure of variability because it returns to the original units of measure of the data set.</a:t>
            </a:r>
          </a:p>
          <a:p>
            <a:endParaRPr lang="en-US" dirty="0"/>
          </a:p>
          <a:p>
            <a:r>
              <a:rPr lang="en-US" dirty="0"/>
              <a:t> Like the variance, if the data points are close to the mean, there is a small variation whereas the data points are highly spread out from the mean, then it has a high variance. Standard deviation calculates the extent to which the values differ from the average. Standard Deviation, the most widely used measure of dispersion, is based on all values. Therefore a change in even one value affects the value of standard deviation.</a:t>
            </a:r>
          </a:p>
        </p:txBody>
      </p:sp>
    </p:spTree>
    <p:extLst>
      <p:ext uri="{BB962C8B-B14F-4D97-AF65-F5344CB8AC3E}">
        <p14:creationId xmlns:p14="http://schemas.microsoft.com/office/powerpoint/2010/main" val="401675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B01B1C-A7D9-4D90-8B30-0DE3852F42B9}"/>
              </a:ext>
            </a:extLst>
          </p:cNvPr>
          <p:cNvSpPr>
            <a:spLocks noGrp="1"/>
          </p:cNvSpPr>
          <p:nvPr>
            <p:ph type="title"/>
          </p:nvPr>
        </p:nvSpPr>
        <p:spPr>
          <a:xfrm>
            <a:off x="649664" y="0"/>
            <a:ext cx="10515600" cy="1325563"/>
          </a:xfrm>
        </p:spPr>
        <p:txBody>
          <a:bodyPr/>
          <a:lstStyle/>
          <a:p>
            <a:pPr algn="ctr"/>
            <a:r>
              <a:rPr lang="en-US" dirty="0"/>
              <a:t>Correlation</a:t>
            </a:r>
          </a:p>
        </p:txBody>
      </p:sp>
      <p:sp>
        <p:nvSpPr>
          <p:cNvPr id="3" name="Content Placeholder 2">
            <a:extLst>
              <a:ext uri="{FF2B5EF4-FFF2-40B4-BE49-F238E27FC236}">
                <a16:creationId xmlns:a16="http://schemas.microsoft.com/office/drawing/2014/main" xmlns="" id="{2E68B211-4957-4EF8-9016-DA3FE1BA5E9E}"/>
              </a:ext>
            </a:extLst>
          </p:cNvPr>
          <p:cNvSpPr>
            <a:spLocks noGrp="1"/>
          </p:cNvSpPr>
          <p:nvPr>
            <p:ph idx="1"/>
          </p:nvPr>
        </p:nvSpPr>
        <p:spPr>
          <a:xfrm>
            <a:off x="142973" y="1046374"/>
            <a:ext cx="11906054" cy="5712645"/>
          </a:xfrm>
        </p:spPr>
        <p:txBody>
          <a:bodyPr>
            <a:normAutofit/>
          </a:bodyPr>
          <a:lstStyle/>
          <a:p>
            <a:r>
              <a:rPr lang="en-US" dirty="0"/>
              <a:t>Correlation refers to the statistical relationship between the two entities. It measures the extent to which two variables are linearly related. For example, the height and weight of a person are related, and taller people tend to be heavier than shorter people.</a:t>
            </a:r>
          </a:p>
          <a:p>
            <a:r>
              <a:rPr lang="en-US" dirty="0"/>
              <a:t>There are three types of correlation:</a:t>
            </a:r>
          </a:p>
          <a:p>
            <a:r>
              <a:rPr lang="en-US" dirty="0"/>
              <a:t>Positive Correlation: A positive correlation means that this linear relationship is positive, and the two variables increase or decrease in the same direction.</a:t>
            </a:r>
          </a:p>
          <a:p>
            <a:r>
              <a:rPr lang="en-US" dirty="0"/>
              <a:t>Negative Correlation: A negative correlation is just the opposite. The relationship line has a negative slope, and the variables change in opposite directions, i.e., one variable decreases while the other increases.</a:t>
            </a:r>
          </a:p>
          <a:p>
            <a:r>
              <a:rPr lang="en-US" dirty="0"/>
              <a:t>No Correlation: No correlation simply means that the variables behave very differently and thus, have no linear relationship.</a:t>
            </a:r>
          </a:p>
          <a:p>
            <a:endParaRPr lang="en-US" dirty="0"/>
          </a:p>
        </p:txBody>
      </p:sp>
    </p:spTree>
    <p:extLst>
      <p:ext uri="{BB962C8B-B14F-4D97-AF65-F5344CB8AC3E}">
        <p14:creationId xmlns:p14="http://schemas.microsoft.com/office/powerpoint/2010/main" val="4182442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44A6F6-6A8B-4B3A-92C1-B02C0E1D0827}"/>
              </a:ext>
            </a:extLst>
          </p:cNvPr>
          <p:cNvSpPr>
            <a:spLocks noGrp="1"/>
          </p:cNvSpPr>
          <p:nvPr>
            <p:ph type="title"/>
          </p:nvPr>
        </p:nvSpPr>
        <p:spPr>
          <a:xfrm>
            <a:off x="611956" y="-5810"/>
            <a:ext cx="10515600" cy="1325563"/>
          </a:xfrm>
        </p:spPr>
        <p:txBody>
          <a:bodyPr/>
          <a:lstStyle/>
          <a:p>
            <a:pPr algn="ctr"/>
            <a:r>
              <a:rPr lang="en-US" dirty="0"/>
              <a:t>Covariance</a:t>
            </a:r>
          </a:p>
        </p:txBody>
      </p:sp>
      <p:sp>
        <p:nvSpPr>
          <p:cNvPr id="3" name="Content Placeholder 2">
            <a:extLst>
              <a:ext uri="{FF2B5EF4-FFF2-40B4-BE49-F238E27FC236}">
                <a16:creationId xmlns:a16="http://schemas.microsoft.com/office/drawing/2014/main" xmlns="" id="{70D4F753-EA1B-4A67-BDB3-53C582A81E6C}"/>
              </a:ext>
            </a:extLst>
          </p:cNvPr>
          <p:cNvSpPr>
            <a:spLocks noGrp="1"/>
          </p:cNvSpPr>
          <p:nvPr>
            <p:ph idx="1"/>
          </p:nvPr>
        </p:nvSpPr>
        <p:spPr>
          <a:xfrm>
            <a:off x="207390" y="952106"/>
            <a:ext cx="11146410" cy="5905893"/>
          </a:xfrm>
        </p:spPr>
        <p:txBody>
          <a:bodyPr>
            <a:normAutofit fontScale="85000" lnSpcReduction="20000"/>
          </a:bodyPr>
          <a:lstStyle/>
          <a:p>
            <a:r>
              <a:rPr lang="en-US" dirty="0"/>
              <a:t>Covariance is a measure of the relationship between two random variables and to what extent, they change together. Or we can say, in other words, it defines the changes between the two variables, such that change in one variable is equal to change in another variable. </a:t>
            </a:r>
          </a:p>
          <a:p>
            <a:endParaRPr lang="en-US" dirty="0"/>
          </a:p>
          <a:p>
            <a:r>
              <a:rPr lang="en-US" dirty="0"/>
              <a:t>Covariance can have both positive and negative values. Based on this, it has two types:</a:t>
            </a:r>
          </a:p>
          <a:p>
            <a:pPr>
              <a:buFont typeface="Wingdings" panose="05000000000000000000" pitchFamily="2" charset="2"/>
              <a:buChar char="Ø"/>
            </a:pPr>
            <a:r>
              <a:rPr lang="en-US" dirty="0"/>
              <a:t>Positive Covariance</a:t>
            </a:r>
          </a:p>
          <a:p>
            <a:pPr>
              <a:buFont typeface="Wingdings" panose="05000000000000000000" pitchFamily="2" charset="2"/>
              <a:buChar char="Ø"/>
            </a:pPr>
            <a:r>
              <a:rPr lang="en-US" dirty="0"/>
              <a:t>Negative Covariance</a:t>
            </a:r>
          </a:p>
          <a:p>
            <a:r>
              <a:rPr lang="en-US" dirty="0"/>
              <a:t>Positive Covariance</a:t>
            </a:r>
          </a:p>
          <a:p>
            <a:pPr marL="0" indent="0">
              <a:buNone/>
            </a:pPr>
            <a:r>
              <a:rPr lang="en-US" dirty="0"/>
              <a:t> If the covariance for any two variables is positive, that means, both the variables move in the same direction. Here, the variables show similar behavior. That means, if the values (greater or lesser) of one variable corresponds to the values of another variable, then they are said to be in positive covariance.</a:t>
            </a:r>
          </a:p>
          <a:p>
            <a:r>
              <a:rPr lang="en-US" dirty="0"/>
              <a:t>Negative Covariance</a:t>
            </a:r>
          </a:p>
          <a:p>
            <a:pPr marL="0" indent="0">
              <a:buNone/>
            </a:pPr>
            <a:r>
              <a:rPr lang="en-US" dirty="0"/>
              <a:t> If the covariance for any two variables is negative, that means, both the variables move in the opposite direction. It is the opposite case of positive covariance, where greater values of one variable correspond to lesser values of another variable and vice-versa.</a:t>
            </a:r>
          </a:p>
          <a:p>
            <a:endParaRPr lang="en-US" dirty="0"/>
          </a:p>
        </p:txBody>
      </p:sp>
    </p:spTree>
    <p:extLst>
      <p:ext uri="{BB962C8B-B14F-4D97-AF65-F5344CB8AC3E}">
        <p14:creationId xmlns:p14="http://schemas.microsoft.com/office/powerpoint/2010/main" val="438420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D6F853-ED5A-4EB8-A84B-45F951BBA3E1}"/>
              </a:ext>
            </a:extLst>
          </p:cNvPr>
          <p:cNvSpPr>
            <a:spLocks noGrp="1"/>
          </p:cNvSpPr>
          <p:nvPr>
            <p:ph type="title"/>
          </p:nvPr>
        </p:nvSpPr>
        <p:spPr>
          <a:xfrm>
            <a:off x="602530" y="0"/>
            <a:ext cx="10515600" cy="1325563"/>
          </a:xfrm>
        </p:spPr>
        <p:txBody>
          <a:bodyPr/>
          <a:lstStyle/>
          <a:p>
            <a:pPr algn="ctr"/>
            <a:r>
              <a:rPr lang="en-US" dirty="0"/>
              <a:t>Where is Inferential Statistics used?</a:t>
            </a:r>
          </a:p>
        </p:txBody>
      </p:sp>
      <p:sp>
        <p:nvSpPr>
          <p:cNvPr id="3" name="Content Placeholder 2">
            <a:extLst>
              <a:ext uri="{FF2B5EF4-FFF2-40B4-BE49-F238E27FC236}">
                <a16:creationId xmlns:a16="http://schemas.microsoft.com/office/drawing/2014/main" xmlns="" id="{DF752D2A-6055-4C5D-8AB7-631354BEC58E}"/>
              </a:ext>
            </a:extLst>
          </p:cNvPr>
          <p:cNvSpPr>
            <a:spLocks noGrp="1"/>
          </p:cNvSpPr>
          <p:nvPr>
            <p:ph idx="1"/>
          </p:nvPr>
        </p:nvSpPr>
        <p:spPr>
          <a:xfrm>
            <a:off x="131975" y="1008668"/>
            <a:ext cx="12060025" cy="5849332"/>
          </a:xfrm>
        </p:spPr>
        <p:txBody>
          <a:bodyPr>
            <a:normAutofit fontScale="92500" lnSpcReduction="10000"/>
          </a:bodyPr>
          <a:lstStyle/>
          <a:p>
            <a:r>
              <a:rPr lang="en-US" dirty="0"/>
              <a:t>Inferential statistics is that branch of statistics which creates and uses techniques for using data to either explain current situations or to predict what events will happen, or occasionally both.</a:t>
            </a:r>
          </a:p>
          <a:p>
            <a:endParaRPr lang="en-US" dirty="0"/>
          </a:p>
          <a:p>
            <a:r>
              <a:rPr lang="en-US" dirty="0"/>
              <a:t>This makes it useful in almost every field known to man. It's used in publishing to predict the success of a new work, in e-commerce to detect click fraud, in government to guide public policy, and so forth. It's the basis for data mining, machine learning, and everything from simple spam filters to IBM's Jeopardy champion Watson. Business uses it in innumerable ways to predict sales, analyze supply chains, market to customers, find new markets, evaluate risks, vet prospective employees, and improve the efficiency of operations. Major sports leagues use it extensively nowadays to find good cheap athletes and decide what plays to use.</a:t>
            </a:r>
          </a:p>
          <a:p>
            <a:endParaRPr lang="en-US" dirty="0"/>
          </a:p>
          <a:p>
            <a:r>
              <a:rPr lang="en-US" dirty="0"/>
              <a:t>And that's not to mention the massive usage by scientists, engineers, academics, pharmaceutical companies, business analysts, and IT personnel.</a:t>
            </a:r>
          </a:p>
        </p:txBody>
      </p:sp>
    </p:spTree>
    <p:extLst>
      <p:ext uri="{BB962C8B-B14F-4D97-AF65-F5344CB8AC3E}">
        <p14:creationId xmlns:p14="http://schemas.microsoft.com/office/powerpoint/2010/main" val="1704006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C84696-2C4A-4918-80D4-95AB3C40A8E3}"/>
              </a:ext>
            </a:extLst>
          </p:cNvPr>
          <p:cNvSpPr>
            <a:spLocks noGrp="1"/>
          </p:cNvSpPr>
          <p:nvPr>
            <p:ph type="title"/>
          </p:nvPr>
        </p:nvSpPr>
        <p:spPr>
          <a:xfrm>
            <a:off x="659090" y="-68508"/>
            <a:ext cx="10515600" cy="1325563"/>
          </a:xfrm>
        </p:spPr>
        <p:txBody>
          <a:bodyPr/>
          <a:lstStyle/>
          <a:p>
            <a:pPr algn="ctr"/>
            <a:r>
              <a:rPr lang="en-US" dirty="0"/>
              <a:t>What is One sample t-test?</a:t>
            </a:r>
          </a:p>
        </p:txBody>
      </p:sp>
      <p:sp>
        <p:nvSpPr>
          <p:cNvPr id="3" name="Content Placeholder 2">
            <a:extLst>
              <a:ext uri="{FF2B5EF4-FFF2-40B4-BE49-F238E27FC236}">
                <a16:creationId xmlns:a16="http://schemas.microsoft.com/office/drawing/2014/main" xmlns="" id="{8DC23219-AD92-4946-9430-17BAF1DBED44}"/>
              </a:ext>
            </a:extLst>
          </p:cNvPr>
          <p:cNvSpPr>
            <a:spLocks noGrp="1"/>
          </p:cNvSpPr>
          <p:nvPr>
            <p:ph idx="1"/>
          </p:nvPr>
        </p:nvSpPr>
        <p:spPr>
          <a:xfrm>
            <a:off x="0" y="1046374"/>
            <a:ext cx="12122870" cy="5811625"/>
          </a:xfrm>
        </p:spPr>
        <p:txBody>
          <a:bodyPr>
            <a:normAutofit fontScale="92500"/>
          </a:bodyPr>
          <a:lstStyle/>
          <a:p>
            <a:r>
              <a:rPr lang="en-US" dirty="0"/>
              <a:t>The One Sample </a:t>
            </a:r>
            <a:r>
              <a:rPr lang="en-US" i="1" dirty="0"/>
              <a:t>t</a:t>
            </a:r>
            <a:r>
              <a:rPr lang="en-US" dirty="0"/>
              <a:t> Test examines whether the mean of a population is statistically different from a known or hypothesized value. The One Sample </a:t>
            </a:r>
            <a:r>
              <a:rPr lang="en-US" i="1" dirty="0"/>
              <a:t>t</a:t>
            </a:r>
            <a:r>
              <a:rPr lang="en-US" dirty="0"/>
              <a:t> Test is a parametric test.</a:t>
            </a:r>
          </a:p>
          <a:p>
            <a:r>
              <a:rPr lang="en-US" dirty="0"/>
              <a:t>In a One Sample </a:t>
            </a:r>
            <a:r>
              <a:rPr lang="en-US" i="1" dirty="0"/>
              <a:t>t</a:t>
            </a:r>
            <a:r>
              <a:rPr lang="en-US" dirty="0"/>
              <a:t> Test, the test variable's mean is compared against a "test value", which is a known or hypothesized value of the mean in the population. </a:t>
            </a:r>
          </a:p>
          <a:p>
            <a:r>
              <a:rPr lang="en-US" dirty="0"/>
              <a:t>The One Sample </a:t>
            </a:r>
            <a:r>
              <a:rPr lang="en-US" i="1" dirty="0"/>
              <a:t>t</a:t>
            </a:r>
            <a:r>
              <a:rPr lang="en-US" dirty="0"/>
              <a:t> Test is commonly used to test the Statistical difference between a mean and a known or hypothesized value of the mean in the population.</a:t>
            </a:r>
          </a:p>
          <a:p>
            <a:r>
              <a:rPr lang="en-US" dirty="0"/>
              <a:t>The null hypothesis (</a:t>
            </a:r>
            <a:r>
              <a:rPr lang="en-US" i="1" dirty="0"/>
              <a:t>H</a:t>
            </a:r>
            <a:r>
              <a:rPr lang="en-US" baseline="-25000" dirty="0"/>
              <a:t>0</a:t>
            </a:r>
            <a:r>
              <a:rPr lang="en-US" dirty="0"/>
              <a:t>) and (two-tailed) alternative hypothesis (</a:t>
            </a:r>
            <a:r>
              <a:rPr lang="en-US" i="1" dirty="0"/>
              <a:t>H</a:t>
            </a:r>
            <a:r>
              <a:rPr lang="en-US" baseline="-25000" dirty="0"/>
              <a:t>1</a:t>
            </a:r>
            <a:r>
              <a:rPr lang="en-US" dirty="0"/>
              <a:t>) of the one sample </a:t>
            </a:r>
            <a:r>
              <a:rPr lang="en-US" i="1" dirty="0"/>
              <a:t>T</a:t>
            </a:r>
            <a:r>
              <a:rPr lang="en-US" dirty="0"/>
              <a:t> test can be expressed as:</a:t>
            </a:r>
          </a:p>
          <a:p>
            <a:r>
              <a:rPr lang="en-US" i="1" dirty="0"/>
              <a:t>H</a:t>
            </a:r>
            <a:r>
              <a:rPr lang="en-US" baseline="-25000" dirty="0"/>
              <a:t>0</a:t>
            </a:r>
            <a:r>
              <a:rPr lang="en-US" dirty="0"/>
              <a:t>: µ =  µ</a:t>
            </a:r>
            <a:r>
              <a:rPr lang="en-US" baseline="-25000" dirty="0"/>
              <a:t>0</a:t>
            </a:r>
            <a:r>
              <a:rPr lang="en-US" dirty="0"/>
              <a:t>  ("the population mean is equal to the [proposed] population mean")</a:t>
            </a:r>
            <a:br>
              <a:rPr lang="en-US" dirty="0"/>
            </a:br>
            <a:r>
              <a:rPr lang="en-US" i="1" dirty="0"/>
              <a:t>H</a:t>
            </a:r>
            <a:r>
              <a:rPr lang="en-US" baseline="-25000" dirty="0"/>
              <a:t>1</a:t>
            </a:r>
            <a:r>
              <a:rPr lang="en-US" dirty="0"/>
              <a:t>: µ ≠  µ</a:t>
            </a:r>
            <a:r>
              <a:rPr lang="en-US" baseline="-25000" dirty="0"/>
              <a:t>0</a:t>
            </a:r>
            <a:r>
              <a:rPr lang="en-US" dirty="0"/>
              <a:t>  ("the population mean is not equal to the [proposed] population mean")</a:t>
            </a:r>
          </a:p>
          <a:p>
            <a:r>
              <a:rPr lang="en-US" dirty="0"/>
              <a:t>where µ is the "true" population mean and µ</a:t>
            </a:r>
            <a:r>
              <a:rPr lang="en-US" baseline="-25000" dirty="0"/>
              <a:t>0</a:t>
            </a:r>
            <a:r>
              <a:rPr lang="en-US" dirty="0"/>
              <a:t> is the proposed value of the population mean.</a:t>
            </a:r>
          </a:p>
          <a:p>
            <a:pPr marL="0" indent="0">
              <a:buNone/>
            </a:pPr>
            <a:endParaRPr lang="en-US" dirty="0"/>
          </a:p>
        </p:txBody>
      </p:sp>
    </p:spTree>
    <p:extLst>
      <p:ext uri="{BB962C8B-B14F-4D97-AF65-F5344CB8AC3E}">
        <p14:creationId xmlns:p14="http://schemas.microsoft.com/office/powerpoint/2010/main" val="56859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DBB530-FA8F-4329-8834-3F2FCBFD4A1A}"/>
              </a:ext>
            </a:extLst>
          </p:cNvPr>
          <p:cNvSpPr>
            <a:spLocks noGrp="1"/>
          </p:cNvSpPr>
          <p:nvPr>
            <p:ph type="title"/>
          </p:nvPr>
        </p:nvSpPr>
        <p:spPr>
          <a:xfrm>
            <a:off x="0" y="18255"/>
            <a:ext cx="11953188" cy="1325563"/>
          </a:xfrm>
        </p:spPr>
        <p:txBody>
          <a:bodyPr>
            <a:normAutofit/>
          </a:bodyPr>
          <a:lstStyle/>
          <a:p>
            <a:pPr algn="ctr"/>
            <a:r>
              <a:rPr lang="en-US" sz="3200" b="1" dirty="0"/>
              <a:t>Relationship between Standard deviation and Standard Variance</a:t>
            </a:r>
          </a:p>
        </p:txBody>
      </p:sp>
      <p:sp>
        <p:nvSpPr>
          <p:cNvPr id="3" name="Content Placeholder 2">
            <a:extLst>
              <a:ext uri="{FF2B5EF4-FFF2-40B4-BE49-F238E27FC236}">
                <a16:creationId xmlns:a16="http://schemas.microsoft.com/office/drawing/2014/main" xmlns="" id="{CF2398EC-AF77-4053-8BE5-A6DA968BD6DD}"/>
              </a:ext>
            </a:extLst>
          </p:cNvPr>
          <p:cNvSpPr>
            <a:spLocks noGrp="1"/>
          </p:cNvSpPr>
          <p:nvPr>
            <p:ph idx="1"/>
          </p:nvPr>
        </p:nvSpPr>
        <p:spPr>
          <a:xfrm>
            <a:off x="273377" y="1225486"/>
            <a:ext cx="11679811" cy="5614260"/>
          </a:xfrm>
        </p:spPr>
        <p:txBody>
          <a:bodyPr>
            <a:normAutofit fontScale="92500" lnSpcReduction="20000"/>
          </a:bodyPr>
          <a:lstStyle/>
          <a:p>
            <a:pPr marL="0" indent="0">
              <a:buNone/>
            </a:pPr>
            <a:r>
              <a:rPr lang="en-US" dirty="0"/>
              <a:t>Variance is equal to the average squared deviations from the mean, while standard deviation is the number’s square root. </a:t>
            </a:r>
          </a:p>
          <a:p>
            <a:pPr marL="0" indent="0">
              <a:buNone/>
            </a:pPr>
            <a:endParaRPr lang="en-US" dirty="0"/>
          </a:p>
          <a:p>
            <a:pPr marL="0" indent="0">
              <a:buNone/>
            </a:pPr>
            <a:r>
              <a:rPr lang="en-US" dirty="0"/>
              <a:t>Also, the standard deviation is a square root of variance. Both measures exhibit variability in distribution, but their units vary: Standard deviation is expressed in the same units as the original values, whereas the variance is expressed in squared units.</a:t>
            </a:r>
          </a:p>
          <a:p>
            <a:pPr marL="0" indent="0">
              <a:buNone/>
            </a:pPr>
            <a:endParaRPr lang="en-US" dirty="0"/>
          </a:p>
          <a:p>
            <a:pPr marL="0" indent="0" fontAlgn="base">
              <a:buNone/>
            </a:pPr>
            <a:r>
              <a:rPr lang="en-US" dirty="0"/>
              <a:t>Generally, "the variance is equal to the square of the standard deviation" is widely used as the relationship between the variance and the standard deviation for a sample data set.</a:t>
            </a:r>
          </a:p>
          <a:p>
            <a:pPr marL="0" indent="0" fontAlgn="base">
              <a:buNone/>
            </a:pPr>
            <a:r>
              <a:rPr lang="en-US" dirty="0"/>
              <a:t>So, according to the formula,</a:t>
            </a:r>
          </a:p>
          <a:p>
            <a:pPr marL="0" indent="0" fontAlgn="base">
              <a:buNone/>
            </a:pPr>
            <a:r>
              <a:rPr lang="en-US" dirty="0"/>
              <a:t>Variance = Square of Standard Deviation or</a:t>
            </a:r>
            <a:br>
              <a:rPr lang="en-US" dirty="0"/>
            </a:br>
            <a:r>
              <a:rPr lang="en-US" dirty="0"/>
              <a:t>V = σ</a:t>
            </a:r>
            <a:r>
              <a:rPr lang="en-US" baseline="30000" dirty="0"/>
              <a:t>2</a:t>
            </a:r>
            <a:r>
              <a:rPr lang="en-US" dirty="0"/>
              <a:t/>
            </a:r>
            <a:br>
              <a:rPr lang="en-US" dirty="0"/>
            </a:br>
            <a:r>
              <a:rPr lang="en-US" dirty="0"/>
              <a:t>Where, V = Variance and σ = Standard Deviation</a:t>
            </a:r>
          </a:p>
          <a:p>
            <a:pPr marL="0" indent="0" fontAlgn="base">
              <a:buNone/>
            </a:pPr>
            <a:r>
              <a:rPr lang="en-US" dirty="0"/>
              <a:t>Hence, the variance is equal to the square of standard deviation.</a:t>
            </a:r>
          </a:p>
          <a:p>
            <a:pPr marL="0" indent="0">
              <a:buNone/>
            </a:pPr>
            <a:endParaRPr lang="en-US" dirty="0"/>
          </a:p>
        </p:txBody>
      </p:sp>
    </p:spTree>
    <p:extLst>
      <p:ext uri="{BB962C8B-B14F-4D97-AF65-F5344CB8AC3E}">
        <p14:creationId xmlns:p14="http://schemas.microsoft.com/office/powerpoint/2010/main" val="307938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9E00ED-6073-43E8-864F-660CB9296EBE}"/>
              </a:ext>
            </a:extLst>
          </p:cNvPr>
          <p:cNvSpPr>
            <a:spLocks noGrp="1"/>
          </p:cNvSpPr>
          <p:nvPr>
            <p:ph type="title"/>
          </p:nvPr>
        </p:nvSpPr>
        <p:spPr>
          <a:xfrm>
            <a:off x="743932" y="18255"/>
            <a:ext cx="10515600" cy="1325563"/>
          </a:xfrm>
        </p:spPr>
        <p:txBody>
          <a:bodyPr/>
          <a:lstStyle/>
          <a:p>
            <a:pPr algn="ctr"/>
            <a:r>
              <a:rPr lang="en-US" dirty="0"/>
              <a:t>What is a one way ANOVA test?</a:t>
            </a:r>
          </a:p>
        </p:txBody>
      </p:sp>
      <p:sp>
        <p:nvSpPr>
          <p:cNvPr id="3" name="Content Placeholder 2">
            <a:extLst>
              <a:ext uri="{FF2B5EF4-FFF2-40B4-BE49-F238E27FC236}">
                <a16:creationId xmlns:a16="http://schemas.microsoft.com/office/drawing/2014/main" xmlns="" id="{4B5935D1-EC5F-4539-BDC5-BA953B34FCF5}"/>
              </a:ext>
            </a:extLst>
          </p:cNvPr>
          <p:cNvSpPr>
            <a:spLocks noGrp="1"/>
          </p:cNvSpPr>
          <p:nvPr>
            <p:ph idx="1"/>
          </p:nvPr>
        </p:nvSpPr>
        <p:spPr>
          <a:xfrm>
            <a:off x="103695" y="1244338"/>
            <a:ext cx="12009748" cy="5595407"/>
          </a:xfrm>
        </p:spPr>
        <p:txBody>
          <a:bodyPr/>
          <a:lstStyle/>
          <a:p>
            <a:r>
              <a:rPr lang="en-US" dirty="0"/>
              <a:t>ANOVA, which stands for Analysis of Variance, is a statistical test used to analyze the difference between the means of more than two groups.</a:t>
            </a:r>
          </a:p>
          <a:p>
            <a:r>
              <a:rPr lang="en-US" dirty="0"/>
              <a:t>A one-way ANOVA uses one independent variable, while a two-way ANOVA uses two independent variables.</a:t>
            </a:r>
          </a:p>
          <a:p>
            <a:r>
              <a:rPr lang="en-US" dirty="0"/>
              <a:t>Use a one-way ANOVA when you have collected data about one categorical independent variable and one quantitative dependent variable. The independent variable should have at least three levels (i.e. at least three different groups or categories).</a:t>
            </a:r>
          </a:p>
          <a:p>
            <a:r>
              <a:rPr lang="en-US" dirty="0"/>
              <a:t>The null hypothesis (</a:t>
            </a:r>
            <a:r>
              <a:rPr lang="en-US" i="1" dirty="0"/>
              <a:t>H</a:t>
            </a:r>
            <a:r>
              <a:rPr lang="en-US" baseline="-25000" dirty="0"/>
              <a:t>0</a:t>
            </a:r>
            <a:r>
              <a:rPr lang="en-US" dirty="0"/>
              <a:t>) of ANOVA is that there is no difference among group means. The alternative hypothesis (</a:t>
            </a:r>
            <a:r>
              <a:rPr lang="en-US" i="1" dirty="0"/>
              <a:t>H</a:t>
            </a:r>
            <a:r>
              <a:rPr lang="en-US" baseline="-25000" dirty="0"/>
              <a:t>a</a:t>
            </a:r>
            <a:r>
              <a:rPr lang="en-US" dirty="0"/>
              <a:t>) is that at least one group differs significantly from the overall mean of the dependent variable.</a:t>
            </a:r>
          </a:p>
        </p:txBody>
      </p:sp>
    </p:spTree>
    <p:extLst>
      <p:ext uri="{BB962C8B-B14F-4D97-AF65-F5344CB8AC3E}">
        <p14:creationId xmlns:p14="http://schemas.microsoft.com/office/powerpoint/2010/main" val="826955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837</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How is the Statistical significance of an insight assessed?</vt:lpstr>
      <vt:lpstr>What is Mean?</vt:lpstr>
      <vt:lpstr>Standard Deviation</vt:lpstr>
      <vt:lpstr>Correlation</vt:lpstr>
      <vt:lpstr>Covariance</vt:lpstr>
      <vt:lpstr>Where is Inferential Statistics used?</vt:lpstr>
      <vt:lpstr>What is One sample t-test?</vt:lpstr>
      <vt:lpstr>Relationship between Standard deviation and Standard Variance</vt:lpstr>
      <vt:lpstr>What is a one way ANOVA test?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is the Statistical significance of an insight assessed?</dc:title>
  <dc:creator>Nath, Sushmita</dc:creator>
  <cp:lastModifiedBy>Microsoft account</cp:lastModifiedBy>
  <cp:revision>4</cp:revision>
  <dcterms:created xsi:type="dcterms:W3CDTF">2023-01-26T08:29:38Z</dcterms:created>
  <dcterms:modified xsi:type="dcterms:W3CDTF">2023-01-27T01:29:30Z</dcterms:modified>
</cp:coreProperties>
</file>