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88999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99ACF-F1A3-4CC8-8969-8228E1AD8EC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164808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383352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6669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192296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365168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2911488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508532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293900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337355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221273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99ACF-F1A3-4CC8-8969-8228E1AD8EC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95152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99ACF-F1A3-4CC8-8969-8228E1AD8EC0}"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7058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104939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152721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B99ACF-F1A3-4CC8-8969-8228E1AD8EC0}" type="datetimeFigureOut">
              <a:rPr lang="en-IN" smtClean="0"/>
              <a:t>28-09-2023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295800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99ACF-F1A3-4CC8-8969-8228E1AD8EC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F06F2-FF91-4103-9BD8-A396FE4C0FCA}" type="slidenum">
              <a:rPr lang="en-IN" smtClean="0"/>
              <a:t>‹#›</a:t>
            </a:fld>
            <a:endParaRPr lang="en-IN"/>
          </a:p>
        </p:txBody>
      </p:sp>
    </p:spTree>
    <p:extLst>
      <p:ext uri="{BB962C8B-B14F-4D97-AF65-F5344CB8AC3E}">
        <p14:creationId xmlns:p14="http://schemas.microsoft.com/office/powerpoint/2010/main" val="255843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B99ACF-F1A3-4CC8-8969-8228E1AD8EC0}" type="datetimeFigureOut">
              <a:rPr lang="en-IN" smtClean="0"/>
              <a:t>28-09-2023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CF06F2-FF91-4103-9BD8-A396FE4C0FCA}" type="slidenum">
              <a:rPr lang="en-IN" smtClean="0"/>
              <a:t>‹#›</a:t>
            </a:fld>
            <a:endParaRPr lang="en-IN"/>
          </a:p>
        </p:txBody>
      </p:sp>
    </p:spTree>
    <p:extLst>
      <p:ext uri="{BB962C8B-B14F-4D97-AF65-F5344CB8AC3E}">
        <p14:creationId xmlns:p14="http://schemas.microsoft.com/office/powerpoint/2010/main" val="21088081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C78C-BA18-B97B-1A55-7933733984C9}"/>
              </a:ext>
            </a:extLst>
          </p:cNvPr>
          <p:cNvSpPr>
            <a:spLocks noGrp="1"/>
          </p:cNvSpPr>
          <p:nvPr>
            <p:ph type="ctrTitle"/>
          </p:nvPr>
        </p:nvSpPr>
        <p:spPr>
          <a:xfrm>
            <a:off x="1154955" y="1447800"/>
            <a:ext cx="8825658" cy="1507671"/>
          </a:xfrm>
        </p:spPr>
        <p:txBody>
          <a:bodyPr/>
          <a:lstStyle/>
          <a:p>
            <a:r>
              <a:rPr lang="en-US" sz="5400" dirty="0" err="1"/>
              <a:t>Taskmanagment</a:t>
            </a:r>
            <a:r>
              <a:rPr lang="en-US" sz="5400" dirty="0"/>
              <a:t> system</a:t>
            </a:r>
            <a:endParaRPr lang="en-IN" sz="5400" dirty="0"/>
          </a:p>
        </p:txBody>
      </p:sp>
      <p:sp>
        <p:nvSpPr>
          <p:cNvPr id="3" name="Subtitle 2">
            <a:extLst>
              <a:ext uri="{FF2B5EF4-FFF2-40B4-BE49-F238E27FC236}">
                <a16:creationId xmlns:a16="http://schemas.microsoft.com/office/drawing/2014/main" id="{4DA331B8-46A9-6B38-F77B-2C533A961B33}"/>
              </a:ext>
            </a:extLst>
          </p:cNvPr>
          <p:cNvSpPr>
            <a:spLocks noGrp="1"/>
          </p:cNvSpPr>
          <p:nvPr>
            <p:ph type="subTitle" idx="1"/>
          </p:nvPr>
        </p:nvSpPr>
        <p:spPr>
          <a:xfrm>
            <a:off x="1154955" y="3505200"/>
            <a:ext cx="8825658" cy="2133600"/>
          </a:xfrm>
        </p:spPr>
        <p:txBody>
          <a:bodyPr/>
          <a:lstStyle/>
          <a:p>
            <a:r>
              <a:rPr lang="en-US" dirty="0"/>
              <a:t>Presented by  :</a:t>
            </a:r>
          </a:p>
          <a:p>
            <a:r>
              <a:rPr lang="en-US" dirty="0" err="1"/>
              <a:t>P.sushaalsai</a:t>
            </a:r>
            <a:r>
              <a:rPr lang="en-US" dirty="0"/>
              <a:t>(bbpbv002)</a:t>
            </a:r>
          </a:p>
          <a:p>
            <a:r>
              <a:rPr lang="en-US" dirty="0" err="1"/>
              <a:t>g.Vamsi</a:t>
            </a:r>
            <a:r>
              <a:rPr lang="en-US" dirty="0"/>
              <a:t> </a:t>
            </a:r>
            <a:r>
              <a:rPr lang="en-US" dirty="0" err="1"/>
              <a:t>krishna</a:t>
            </a:r>
            <a:r>
              <a:rPr lang="en-US" dirty="0"/>
              <a:t>(bbpbv010)</a:t>
            </a:r>
          </a:p>
          <a:p>
            <a:r>
              <a:rPr lang="en-US" dirty="0" err="1"/>
              <a:t>P.Arya</a:t>
            </a:r>
            <a:r>
              <a:rPr lang="en-US" dirty="0"/>
              <a:t> </a:t>
            </a:r>
            <a:r>
              <a:rPr lang="en-US" dirty="0" err="1"/>
              <a:t>teja</a:t>
            </a:r>
            <a:r>
              <a:rPr lang="en-US" dirty="0"/>
              <a:t>(bbpbv004)</a:t>
            </a:r>
          </a:p>
          <a:p>
            <a:r>
              <a:rPr lang="en-US" dirty="0" err="1"/>
              <a:t>Ch.poorna</a:t>
            </a:r>
            <a:r>
              <a:rPr lang="en-US" dirty="0"/>
              <a:t> sai </a:t>
            </a:r>
            <a:r>
              <a:rPr lang="en-US" dirty="0" err="1"/>
              <a:t>tejA</a:t>
            </a:r>
            <a:r>
              <a:rPr lang="en-US" dirty="0"/>
              <a:t>(BBPBV001)</a:t>
            </a:r>
          </a:p>
          <a:p>
            <a:endParaRPr lang="en-IN" dirty="0"/>
          </a:p>
        </p:txBody>
      </p:sp>
    </p:spTree>
    <p:extLst>
      <p:ext uri="{BB962C8B-B14F-4D97-AF65-F5344CB8AC3E}">
        <p14:creationId xmlns:p14="http://schemas.microsoft.com/office/powerpoint/2010/main" val="14470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A927-E4B4-611C-4C9E-340E23F619B2}"/>
              </a:ext>
            </a:extLst>
          </p:cNvPr>
          <p:cNvSpPr>
            <a:spLocks noGrp="1"/>
          </p:cNvSpPr>
          <p:nvPr>
            <p:ph type="title"/>
          </p:nvPr>
        </p:nvSpPr>
        <p:spPr/>
        <p:txBody>
          <a:bodyPr/>
          <a:lstStyle/>
          <a:p>
            <a:r>
              <a:rPr lang="en-US" dirty="0"/>
              <a:t>Deletion of Data:</a:t>
            </a:r>
            <a:endParaRPr lang="en-IN" dirty="0"/>
          </a:p>
        </p:txBody>
      </p:sp>
      <p:sp>
        <p:nvSpPr>
          <p:cNvPr id="4" name="Text Placeholder 3">
            <a:extLst>
              <a:ext uri="{FF2B5EF4-FFF2-40B4-BE49-F238E27FC236}">
                <a16:creationId xmlns:a16="http://schemas.microsoft.com/office/drawing/2014/main" id="{40C63F94-9932-4619-2152-76E5D22ADE10}"/>
              </a:ext>
            </a:extLst>
          </p:cNvPr>
          <p:cNvSpPr>
            <a:spLocks noGrp="1"/>
          </p:cNvSpPr>
          <p:nvPr>
            <p:ph type="body" sz="half" idx="2"/>
          </p:nvPr>
        </p:nvSpPr>
        <p:spPr/>
        <p:txBody>
          <a:bodyPr>
            <a:normAutofit/>
          </a:bodyPr>
          <a:lstStyle/>
          <a:p>
            <a:r>
              <a:rPr lang="en-US" sz="2000" dirty="0"/>
              <a:t>To delete the data we use the delete mapping </a:t>
            </a:r>
            <a:r>
              <a:rPr lang="en-US" sz="2000" dirty="0" err="1"/>
              <a:t>methd</a:t>
            </a:r>
            <a:r>
              <a:rPr lang="en-US" sz="2000" dirty="0"/>
              <a:t>.</a:t>
            </a:r>
          </a:p>
          <a:p>
            <a:r>
              <a:rPr lang="en-US" sz="2000" dirty="0"/>
              <a:t>By giving the </a:t>
            </a:r>
            <a:r>
              <a:rPr lang="en-US" sz="2000" dirty="0" err="1"/>
              <a:t>api</a:t>
            </a:r>
            <a:r>
              <a:rPr lang="en-US" sz="2000" dirty="0"/>
              <a:t> “localhost:7863/</a:t>
            </a:r>
            <a:r>
              <a:rPr lang="en-US" sz="2000" dirty="0" err="1"/>
              <a:t>api</a:t>
            </a:r>
            <a:r>
              <a:rPr lang="en-US" sz="2000" dirty="0"/>
              <a:t>/v1/task/1”we can delete the task which has the id 1</a:t>
            </a:r>
            <a:endParaRPr lang="en-IN" sz="2000" dirty="0"/>
          </a:p>
        </p:txBody>
      </p:sp>
      <p:pic>
        <p:nvPicPr>
          <p:cNvPr id="10" name="Content Placeholder 9">
            <a:extLst>
              <a:ext uri="{FF2B5EF4-FFF2-40B4-BE49-F238E27FC236}">
                <a16:creationId xmlns:a16="http://schemas.microsoft.com/office/drawing/2014/main" id="{76BF1140-BCAC-8E7C-AA57-F64C955E2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279070"/>
            <a:ext cx="6400346" cy="4702629"/>
          </a:xfrm>
        </p:spPr>
      </p:pic>
    </p:spTree>
    <p:extLst>
      <p:ext uri="{BB962C8B-B14F-4D97-AF65-F5344CB8AC3E}">
        <p14:creationId xmlns:p14="http://schemas.microsoft.com/office/powerpoint/2010/main" val="264333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87D5-B169-46D0-DB90-D3205AFBE1E7}"/>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4EB14895-160B-8541-12CE-70699CFF3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947057"/>
            <a:ext cx="6688818" cy="5132614"/>
          </a:xfrm>
        </p:spPr>
      </p:pic>
      <p:sp>
        <p:nvSpPr>
          <p:cNvPr id="4" name="Text Placeholder 3">
            <a:extLst>
              <a:ext uri="{FF2B5EF4-FFF2-40B4-BE49-F238E27FC236}">
                <a16:creationId xmlns:a16="http://schemas.microsoft.com/office/drawing/2014/main" id="{0811AE01-F04F-2913-A576-840D7BC22947}"/>
              </a:ext>
            </a:extLst>
          </p:cNvPr>
          <p:cNvSpPr>
            <a:spLocks noGrp="1"/>
          </p:cNvSpPr>
          <p:nvPr>
            <p:ph type="body" sz="half" idx="2"/>
          </p:nvPr>
        </p:nvSpPr>
        <p:spPr/>
        <p:txBody>
          <a:bodyPr>
            <a:normAutofit/>
          </a:bodyPr>
          <a:lstStyle/>
          <a:p>
            <a:r>
              <a:rPr lang="en-US" sz="2400" dirty="0"/>
              <a:t>We can check the data base after sending the </a:t>
            </a:r>
            <a:r>
              <a:rPr lang="en-US" sz="2400" dirty="0" err="1"/>
              <a:t>api</a:t>
            </a:r>
            <a:r>
              <a:rPr lang="en-US" sz="2400" dirty="0"/>
              <a:t> in the post man</a:t>
            </a:r>
          </a:p>
          <a:p>
            <a:r>
              <a:rPr lang="en-US" sz="2400" dirty="0"/>
              <a:t>The record with </a:t>
            </a:r>
            <a:r>
              <a:rPr lang="en-US" sz="2400" dirty="0" err="1"/>
              <a:t>th</a:t>
            </a:r>
            <a:r>
              <a:rPr lang="en-US" sz="2400" dirty="0"/>
              <a:t> id 1 gets deleted.</a:t>
            </a:r>
            <a:endParaRPr lang="en-IN" sz="2400" dirty="0"/>
          </a:p>
        </p:txBody>
      </p:sp>
    </p:spTree>
    <p:extLst>
      <p:ext uri="{BB962C8B-B14F-4D97-AF65-F5344CB8AC3E}">
        <p14:creationId xmlns:p14="http://schemas.microsoft.com/office/powerpoint/2010/main" val="304234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A3C8-56A1-1205-4650-8FD26E506CF6}"/>
              </a:ext>
            </a:extLst>
          </p:cNvPr>
          <p:cNvSpPr>
            <a:spLocks noGrp="1"/>
          </p:cNvSpPr>
          <p:nvPr>
            <p:ph type="title"/>
          </p:nvPr>
        </p:nvSpPr>
        <p:spPr/>
        <p:txBody>
          <a:bodyPr/>
          <a:lstStyle/>
          <a:p>
            <a:r>
              <a:rPr lang="en-US" dirty="0"/>
              <a:t>Getting all tasks:</a:t>
            </a:r>
            <a:endParaRPr lang="en-IN" dirty="0"/>
          </a:p>
        </p:txBody>
      </p:sp>
      <p:pic>
        <p:nvPicPr>
          <p:cNvPr id="6" name="Content Placeholder 5">
            <a:extLst>
              <a:ext uri="{FF2B5EF4-FFF2-40B4-BE49-F238E27FC236}">
                <a16:creationId xmlns:a16="http://schemas.microsoft.com/office/drawing/2014/main" id="{DA6BCF82-560C-8180-63A0-5C6D82CB1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4" y="669470"/>
            <a:ext cx="6977289" cy="5578929"/>
          </a:xfrm>
        </p:spPr>
      </p:pic>
      <p:sp>
        <p:nvSpPr>
          <p:cNvPr id="4" name="Text Placeholder 3">
            <a:extLst>
              <a:ext uri="{FF2B5EF4-FFF2-40B4-BE49-F238E27FC236}">
                <a16:creationId xmlns:a16="http://schemas.microsoft.com/office/drawing/2014/main" id="{9ECE9364-6B0D-EA28-86DB-D94943A9957D}"/>
              </a:ext>
            </a:extLst>
          </p:cNvPr>
          <p:cNvSpPr>
            <a:spLocks noGrp="1"/>
          </p:cNvSpPr>
          <p:nvPr>
            <p:ph type="body" sz="half" idx="2"/>
          </p:nvPr>
        </p:nvSpPr>
        <p:spPr/>
        <p:txBody>
          <a:bodyPr>
            <a:normAutofit/>
          </a:bodyPr>
          <a:lstStyle/>
          <a:p>
            <a:r>
              <a:rPr lang="en-US" sz="2000" dirty="0"/>
              <a:t>To get the all tasks in the data base we use the get mapping method.</a:t>
            </a:r>
          </a:p>
          <a:p>
            <a:r>
              <a:rPr lang="en-US" sz="2000" dirty="0"/>
              <a:t>By giving the </a:t>
            </a:r>
            <a:r>
              <a:rPr lang="en-US" sz="2000" dirty="0" err="1"/>
              <a:t>api</a:t>
            </a:r>
            <a:r>
              <a:rPr lang="en-US" sz="2000" dirty="0"/>
              <a:t> “localhost:77863/</a:t>
            </a:r>
            <a:r>
              <a:rPr lang="en-US" sz="2000" dirty="0" err="1"/>
              <a:t>api</a:t>
            </a:r>
            <a:r>
              <a:rPr lang="en-US" sz="2000" dirty="0"/>
              <a:t>/v1/tasks</a:t>
            </a:r>
            <a:r>
              <a:rPr lang="en-IN" sz="2000" dirty="0"/>
              <a:t>”</a:t>
            </a:r>
          </a:p>
          <a:p>
            <a:r>
              <a:rPr lang="en-IN" sz="2000" dirty="0"/>
              <a:t>We can get all the tasks in the database</a:t>
            </a:r>
            <a:endParaRPr lang="en-US" sz="2000" dirty="0"/>
          </a:p>
        </p:txBody>
      </p:sp>
    </p:spTree>
    <p:extLst>
      <p:ext uri="{BB962C8B-B14F-4D97-AF65-F5344CB8AC3E}">
        <p14:creationId xmlns:p14="http://schemas.microsoft.com/office/powerpoint/2010/main" val="84299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2408-78DA-645F-B3A8-6F48B97A34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C1F38EE-5A8E-0F8C-7772-3CF9E89AB3EE}"/>
              </a:ext>
            </a:extLst>
          </p:cNvPr>
          <p:cNvSpPr>
            <a:spLocks noGrp="1"/>
          </p:cNvSpPr>
          <p:nvPr>
            <p:ph idx="1"/>
          </p:nvPr>
        </p:nvSpPr>
        <p:spPr>
          <a:xfrm>
            <a:off x="1103312" y="1240972"/>
            <a:ext cx="8946541" cy="5007428"/>
          </a:xfrm>
        </p:spPr>
        <p:txBody>
          <a:bodyPr>
            <a:normAutofit/>
          </a:bodyPr>
          <a:lstStyle/>
          <a:p>
            <a:pPr algn="just">
              <a:spcBef>
                <a:spcPts val="20"/>
              </a:spcBef>
            </a:pPr>
            <a:r>
              <a:rPr lang="en-US" dirty="0">
                <a:effectLst/>
                <a:latin typeface="Times New Roman" panose="02020603050405020304" pitchFamily="18" charset="0"/>
                <a:ea typeface="Times New Roman" panose="02020603050405020304" pitchFamily="18" charset="0"/>
              </a:rPr>
              <a:t>In conclusion, the Task Management System is a powerful and versatile tool designed to streamline and enhance task management within organizations. Throughout this documentation, we have explored the system's architecture, technology stack, database design, user interfaces, and a wide range of functionalities. </a:t>
            </a:r>
            <a:endParaRPr lang="en-IN" dirty="0">
              <a:effectLst/>
              <a:latin typeface="Times New Roman" panose="02020603050405020304" pitchFamily="18" charset="0"/>
              <a:ea typeface="Times New Roman" panose="02020603050405020304" pitchFamily="18" charset="0"/>
            </a:endParaRPr>
          </a:p>
          <a:p>
            <a:pPr algn="just">
              <a:spcBef>
                <a:spcPts val="20"/>
              </a:spcBef>
            </a:pPr>
            <a:r>
              <a:rPr lang="en-US" dirty="0">
                <a:effectLst/>
                <a:latin typeface="Times New Roman" panose="02020603050405020304" pitchFamily="18" charset="0"/>
                <a:ea typeface="Times New Roman" panose="02020603050405020304" pitchFamily="18" charset="0"/>
              </a:rPr>
              <a:t>The system's architecture, built on the Spring Boot framework, ensures scalability, robustness, and flexibility. With its user-friendly interfaces, the system offers an intuitive experience for both administrators and end-users.</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Users can efficiently create, assign, prioritize, and track tasks, facilitating improved collaboration and productivity. The notification system keeps all stakeholders informed, while reporting and analytics provide valuable insights into task management and team performance</a:t>
            </a:r>
            <a:endParaRPr lang="en-IN" dirty="0"/>
          </a:p>
        </p:txBody>
      </p:sp>
    </p:spTree>
    <p:extLst>
      <p:ext uri="{BB962C8B-B14F-4D97-AF65-F5344CB8AC3E}">
        <p14:creationId xmlns:p14="http://schemas.microsoft.com/office/powerpoint/2010/main" val="298017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61B7-DC39-FB74-3152-EEF723E968C7}"/>
              </a:ext>
            </a:extLst>
          </p:cNvPr>
          <p:cNvSpPr>
            <a:spLocks noGrp="1"/>
          </p:cNvSpPr>
          <p:nvPr>
            <p:ph type="title"/>
          </p:nvPr>
        </p:nvSpPr>
        <p:spPr>
          <a:xfrm>
            <a:off x="646111" y="452718"/>
            <a:ext cx="9404723" cy="880782"/>
          </a:xfrm>
        </p:spPr>
        <p:txBody>
          <a:bodyPr/>
          <a:lstStyle/>
          <a:p>
            <a:r>
              <a:rPr lang="en-US" dirty="0"/>
              <a:t>TASK MANAGEMENT:Is It For Me?</a:t>
            </a:r>
            <a:endParaRPr lang="en-IN" dirty="0"/>
          </a:p>
        </p:txBody>
      </p:sp>
      <p:sp>
        <p:nvSpPr>
          <p:cNvPr id="3" name="Content Placeholder 2">
            <a:extLst>
              <a:ext uri="{FF2B5EF4-FFF2-40B4-BE49-F238E27FC236}">
                <a16:creationId xmlns:a16="http://schemas.microsoft.com/office/drawing/2014/main" id="{B9B15F0B-67C4-BFAF-A035-1996C5791F99}"/>
              </a:ext>
            </a:extLst>
          </p:cNvPr>
          <p:cNvSpPr>
            <a:spLocks noGrp="1"/>
          </p:cNvSpPr>
          <p:nvPr>
            <p:ph idx="1"/>
          </p:nvPr>
        </p:nvSpPr>
        <p:spPr>
          <a:xfrm>
            <a:off x="1103312" y="1240972"/>
            <a:ext cx="8946541" cy="5007428"/>
          </a:xfrm>
        </p:spPr>
        <p:txBody>
          <a:bodyPr>
            <a:normAutofit/>
          </a:bodyPr>
          <a:lstStyle/>
          <a:p>
            <a:r>
              <a:rPr lang="en-US" sz="2800" dirty="0"/>
              <a:t>How some people managed to be so organized!!!</a:t>
            </a:r>
          </a:p>
          <a:p>
            <a:r>
              <a:rPr lang="en-US" sz="2800" dirty="0"/>
              <a:t>Fed up managing works with repeated schedule??</a:t>
            </a:r>
          </a:p>
          <a:p>
            <a:r>
              <a:rPr lang="en-US" sz="2800" dirty="0"/>
              <a:t>Looking to increase your company’s productivity</a:t>
            </a:r>
          </a:p>
          <a:p>
            <a:r>
              <a:rPr lang="en-US" sz="2800" dirty="0"/>
              <a:t>Then</a:t>
            </a:r>
          </a:p>
          <a:p>
            <a:endParaRPr lang="en-IN" sz="3200" dirty="0"/>
          </a:p>
        </p:txBody>
      </p:sp>
      <p:sp>
        <p:nvSpPr>
          <p:cNvPr id="4" name="Cloud 3">
            <a:extLst>
              <a:ext uri="{FF2B5EF4-FFF2-40B4-BE49-F238E27FC236}">
                <a16:creationId xmlns:a16="http://schemas.microsoft.com/office/drawing/2014/main" id="{081907A3-DF75-FED0-F4CF-5258AF4AB8A5}"/>
              </a:ext>
            </a:extLst>
          </p:cNvPr>
          <p:cNvSpPr/>
          <p:nvPr/>
        </p:nvSpPr>
        <p:spPr>
          <a:xfrm>
            <a:off x="3537857" y="4131130"/>
            <a:ext cx="4142014" cy="2345870"/>
          </a:xfrm>
          <a:prstGeom prst="cloud">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solidFill>
                  <a:schemeClr val="tx1"/>
                </a:solidFill>
              </a:rPr>
              <a:t>Task management is meant for</a:t>
            </a:r>
          </a:p>
          <a:p>
            <a:pPr algn="ctr"/>
            <a:r>
              <a:rPr lang="en-US" dirty="0">
                <a:solidFill>
                  <a:schemeClr val="tx1"/>
                </a:solidFill>
              </a:rPr>
              <a:t> you………</a:t>
            </a:r>
            <a:endParaRPr lang="en-IN" dirty="0">
              <a:solidFill>
                <a:schemeClr val="tx1"/>
              </a:solidFill>
            </a:endParaRPr>
          </a:p>
        </p:txBody>
      </p:sp>
    </p:spTree>
    <p:extLst>
      <p:ext uri="{BB962C8B-B14F-4D97-AF65-F5344CB8AC3E}">
        <p14:creationId xmlns:p14="http://schemas.microsoft.com/office/powerpoint/2010/main" val="203974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EF45-38D2-7189-DA76-913CAC01893B}"/>
              </a:ext>
            </a:extLst>
          </p:cNvPr>
          <p:cNvSpPr>
            <a:spLocks noGrp="1"/>
          </p:cNvSpPr>
          <p:nvPr>
            <p:ph type="title"/>
          </p:nvPr>
        </p:nvSpPr>
        <p:spPr>
          <a:xfrm>
            <a:off x="646111" y="452718"/>
            <a:ext cx="9404723" cy="891668"/>
          </a:xfrm>
        </p:spPr>
        <p:txBody>
          <a:bodyPr/>
          <a:lstStyle/>
          <a:p>
            <a:r>
              <a:rPr lang="en-US" dirty="0"/>
              <a:t>It is a complete solution for</a:t>
            </a:r>
            <a:endParaRPr lang="en-IN" dirty="0"/>
          </a:p>
        </p:txBody>
      </p:sp>
      <p:sp>
        <p:nvSpPr>
          <p:cNvPr id="3" name="Content Placeholder 2">
            <a:extLst>
              <a:ext uri="{FF2B5EF4-FFF2-40B4-BE49-F238E27FC236}">
                <a16:creationId xmlns:a16="http://schemas.microsoft.com/office/drawing/2014/main" id="{B1E9A1FC-EACE-2EDB-FCC6-B39920E1BA1F}"/>
              </a:ext>
            </a:extLst>
          </p:cNvPr>
          <p:cNvSpPr>
            <a:spLocks noGrp="1"/>
          </p:cNvSpPr>
          <p:nvPr>
            <p:ph idx="1"/>
          </p:nvPr>
        </p:nvSpPr>
        <p:spPr>
          <a:xfrm>
            <a:off x="1103312" y="1518558"/>
            <a:ext cx="8946541" cy="4729842"/>
          </a:xfrm>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C0EDABF5-C5C8-BA2C-AD18-BEFF1FC1894A}"/>
              </a:ext>
            </a:extLst>
          </p:cNvPr>
          <p:cNvSpPr/>
          <p:nvPr/>
        </p:nvSpPr>
        <p:spPr>
          <a:xfrm>
            <a:off x="1578429" y="2035629"/>
            <a:ext cx="2503714" cy="106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PROJECT PLANNING</a:t>
            </a:r>
            <a:endParaRPr lang="en-IN" dirty="0">
              <a:solidFill>
                <a:schemeClr val="bg1"/>
              </a:solidFill>
            </a:endParaRPr>
          </a:p>
        </p:txBody>
      </p:sp>
      <p:sp>
        <p:nvSpPr>
          <p:cNvPr id="5" name="Rectangle: Rounded Corners 4">
            <a:extLst>
              <a:ext uri="{FF2B5EF4-FFF2-40B4-BE49-F238E27FC236}">
                <a16:creationId xmlns:a16="http://schemas.microsoft.com/office/drawing/2014/main" id="{32FFC506-B860-AD8A-9D82-E69F3E42B0ED}"/>
              </a:ext>
            </a:extLst>
          </p:cNvPr>
          <p:cNvSpPr/>
          <p:nvPr/>
        </p:nvSpPr>
        <p:spPr>
          <a:xfrm>
            <a:off x="1540330" y="4163786"/>
            <a:ext cx="2667000" cy="11756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OFFICE AND WORK MANAGEMENT </a:t>
            </a:r>
            <a:endParaRPr lang="en-IN" dirty="0"/>
          </a:p>
        </p:txBody>
      </p:sp>
      <p:sp>
        <p:nvSpPr>
          <p:cNvPr id="6" name="Rectangle: Rounded Corners 5">
            <a:extLst>
              <a:ext uri="{FF2B5EF4-FFF2-40B4-BE49-F238E27FC236}">
                <a16:creationId xmlns:a16="http://schemas.microsoft.com/office/drawing/2014/main" id="{2771C1F3-CE08-CF36-3224-9F644A2D5581}"/>
              </a:ext>
            </a:extLst>
          </p:cNvPr>
          <p:cNvSpPr/>
          <p:nvPr/>
        </p:nvSpPr>
        <p:spPr>
          <a:xfrm>
            <a:off x="6411686" y="2035630"/>
            <a:ext cx="2547257" cy="106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DOCUMENT SHARING</a:t>
            </a:r>
            <a:endParaRPr lang="en-IN" dirty="0"/>
          </a:p>
        </p:txBody>
      </p:sp>
      <p:sp>
        <p:nvSpPr>
          <p:cNvPr id="7" name="Rectangle: Rounded Corners 6">
            <a:extLst>
              <a:ext uri="{FF2B5EF4-FFF2-40B4-BE49-F238E27FC236}">
                <a16:creationId xmlns:a16="http://schemas.microsoft.com/office/drawing/2014/main" id="{223D4DEC-4EC6-6A6E-63E2-5FA4AB9F59E1}"/>
              </a:ext>
            </a:extLst>
          </p:cNvPr>
          <p:cNvSpPr/>
          <p:nvPr/>
        </p:nvSpPr>
        <p:spPr>
          <a:xfrm>
            <a:off x="6455229" y="4163787"/>
            <a:ext cx="2547257" cy="11756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REMAINDERS&amp;</a:t>
            </a:r>
          </a:p>
          <a:p>
            <a:pPr algn="ctr"/>
            <a:r>
              <a:rPr lang="en-US" dirty="0"/>
              <a:t>ACCOUNTABILITY</a:t>
            </a:r>
            <a:endParaRPr lang="en-IN" dirty="0"/>
          </a:p>
        </p:txBody>
      </p:sp>
    </p:spTree>
    <p:extLst>
      <p:ext uri="{BB962C8B-B14F-4D97-AF65-F5344CB8AC3E}">
        <p14:creationId xmlns:p14="http://schemas.microsoft.com/office/powerpoint/2010/main" val="186731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1A6B-2B46-94E3-708B-D55250C2D068}"/>
              </a:ext>
            </a:extLst>
          </p:cNvPr>
          <p:cNvSpPr>
            <a:spLocks noGrp="1"/>
          </p:cNvSpPr>
          <p:nvPr>
            <p:ph type="title"/>
          </p:nvPr>
        </p:nvSpPr>
        <p:spPr>
          <a:xfrm>
            <a:off x="646111" y="452718"/>
            <a:ext cx="9404723" cy="880782"/>
          </a:xfrm>
        </p:spPr>
        <p:txBody>
          <a:bodyPr/>
          <a:lstStyle/>
          <a:p>
            <a:r>
              <a:rPr lang="en-US" dirty="0" err="1"/>
              <a:t>Objectivies</a:t>
            </a:r>
            <a:r>
              <a:rPr lang="en-US" dirty="0"/>
              <a:t> of task </a:t>
            </a:r>
            <a:r>
              <a:rPr lang="en-US" dirty="0" err="1"/>
              <a:t>managment</a:t>
            </a:r>
            <a:endParaRPr lang="en-IN" dirty="0"/>
          </a:p>
        </p:txBody>
      </p:sp>
      <p:sp>
        <p:nvSpPr>
          <p:cNvPr id="3" name="Content Placeholder 2">
            <a:extLst>
              <a:ext uri="{FF2B5EF4-FFF2-40B4-BE49-F238E27FC236}">
                <a16:creationId xmlns:a16="http://schemas.microsoft.com/office/drawing/2014/main" id="{367BFA84-0F44-A525-2053-3A858B7481D3}"/>
              </a:ext>
            </a:extLst>
          </p:cNvPr>
          <p:cNvSpPr>
            <a:spLocks noGrp="1"/>
          </p:cNvSpPr>
          <p:nvPr>
            <p:ph idx="1"/>
          </p:nvPr>
        </p:nvSpPr>
        <p:spPr>
          <a:xfrm>
            <a:off x="1103312" y="1464130"/>
            <a:ext cx="8946541" cy="4784270"/>
          </a:xfrm>
        </p:spPr>
        <p:txBody>
          <a:bodyPr>
            <a:normAutofit/>
          </a:bodyPr>
          <a:lstStyle/>
          <a:p>
            <a:r>
              <a:rPr lang="en-US" sz="2800" dirty="0"/>
              <a:t>An effective and efficient Task Management includes principle of “</a:t>
            </a:r>
            <a:r>
              <a:rPr lang="en-US" sz="2800" dirty="0" err="1"/>
              <a:t>Gettings</a:t>
            </a:r>
            <a:r>
              <a:rPr lang="en-US" sz="2800" dirty="0"/>
              <a:t> Things Done”.</a:t>
            </a:r>
          </a:p>
          <a:p>
            <a:r>
              <a:rPr lang="en-US" sz="2800" dirty="0"/>
              <a:t>Highly configured work flow</a:t>
            </a:r>
          </a:p>
          <a:p>
            <a:r>
              <a:rPr lang="en-US" sz="2800" dirty="0"/>
              <a:t>Can be deployed in house through Cloud</a:t>
            </a:r>
          </a:p>
          <a:p>
            <a:r>
              <a:rPr lang="en-US" sz="2800" dirty="0"/>
              <a:t>Design your own process and put control over them</a:t>
            </a:r>
            <a:endParaRPr lang="en-IN" sz="2800" dirty="0"/>
          </a:p>
        </p:txBody>
      </p:sp>
    </p:spTree>
    <p:extLst>
      <p:ext uri="{BB962C8B-B14F-4D97-AF65-F5344CB8AC3E}">
        <p14:creationId xmlns:p14="http://schemas.microsoft.com/office/powerpoint/2010/main" val="305902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E6FA-C0D2-6F47-4F6B-036221B5A978}"/>
              </a:ext>
            </a:extLst>
          </p:cNvPr>
          <p:cNvSpPr>
            <a:spLocks noGrp="1"/>
          </p:cNvSpPr>
          <p:nvPr>
            <p:ph type="title"/>
          </p:nvPr>
        </p:nvSpPr>
        <p:spPr>
          <a:xfrm>
            <a:off x="646111" y="59871"/>
            <a:ext cx="9404723" cy="903515"/>
          </a:xfrm>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9D8A0A5C-FEE6-088A-2AAF-6062540FF80C}"/>
              </a:ext>
            </a:extLst>
          </p:cNvPr>
          <p:cNvSpPr>
            <a:spLocks noGrp="1"/>
          </p:cNvSpPr>
          <p:nvPr>
            <p:ph idx="1"/>
          </p:nvPr>
        </p:nvSpPr>
        <p:spPr>
          <a:xfrm>
            <a:off x="1103312" y="854530"/>
            <a:ext cx="8946541" cy="5943600"/>
          </a:xfrm>
        </p:spPr>
        <p:txBody>
          <a:bodyPr>
            <a:normAutofit/>
          </a:bodyPr>
          <a:lstStyle/>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Operating System:</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Windows, Linux, or macOS </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Java Development Kit (JDK):</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JDK 8 or later for Spring Boot application development. </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Integrated Development Environment (IDE):</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Spring Tool Suite (STS), IntelliJ IDEA, or Eclipse with Spring Boot support for coding and development.</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Database Management System (DBMS):</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MySQL, PostgreSQL, Oracle, or another relational database system for storing task and user data.</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Web Server</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Apache Tomcat or another compatible web server for deploying the Spring Boot application.</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Version Control System:</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Git for source code version control and collaboration.</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Build Tool:</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Apache Maven or Gradle for managing project dependencies and building the application.</a:t>
            </a:r>
            <a:endParaRPr lang="en-IN"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Task Management System Framework</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Spring Boot framework for developing the Task Management System.</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078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3A286-0EE9-B6E1-AB42-5CB300F36A1F}"/>
              </a:ext>
            </a:extLst>
          </p:cNvPr>
          <p:cNvSpPr>
            <a:spLocks noGrp="1"/>
          </p:cNvSpPr>
          <p:nvPr>
            <p:ph idx="1"/>
          </p:nvPr>
        </p:nvSpPr>
        <p:spPr>
          <a:xfrm>
            <a:off x="1103312" y="930730"/>
            <a:ext cx="8946541" cy="5317670"/>
          </a:xfrm>
        </p:spPr>
        <p:txBody>
          <a:bodyPr/>
          <a:lstStyle/>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Frontend Technologies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HTML, CSS, JavaScript, and a frontend framework (e.g., Angular, React, or Vue.js) for building user interfaces.</a:t>
            </a:r>
            <a:endParaRPr lang="en-IN" dirty="0">
              <a:effectLst/>
              <a:latin typeface="Times New Roman" panose="02020603050405020304" pitchFamily="18" charset="0"/>
              <a:ea typeface="Times New Roman" panose="02020603050405020304" pitchFamily="18" charset="0"/>
            </a:endParaRPr>
          </a:p>
          <a:p>
            <a:pPr marL="914400"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RESTful API Documentation</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Tools like Swagger or Postman for documenting and testing RESTful APIs.</a:t>
            </a:r>
            <a:endParaRPr lang="en-IN" dirty="0">
              <a:effectLst/>
              <a:latin typeface="Times New Roman" panose="02020603050405020304" pitchFamily="18" charset="0"/>
              <a:ea typeface="Times New Roman" panose="02020603050405020304" pitchFamily="18" charset="0"/>
            </a:endParaRPr>
          </a:p>
          <a:p>
            <a:pPr marL="914400"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Testing Frameworks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JUnit, TestNG, or another testing framework for unit and integration testing.</a:t>
            </a:r>
            <a:endParaRPr lang="en-IN" dirty="0">
              <a:effectLst/>
              <a:latin typeface="Times New Roman" panose="02020603050405020304" pitchFamily="18" charset="0"/>
              <a:ea typeface="Times New Roman" panose="02020603050405020304" pitchFamily="18" charset="0"/>
            </a:endParaRPr>
          </a:p>
          <a:p>
            <a:pPr marL="914400"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Continuous Integration/Continuous Deployment (CI/CD) Tools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Jenkins, Travis CI, or another CI/CD tool for automated testing and deployment.</a:t>
            </a:r>
            <a:endParaRPr lang="en-IN" dirty="0">
              <a:effectLst/>
              <a:latin typeface="Times New Roman" panose="02020603050405020304" pitchFamily="18" charset="0"/>
              <a:ea typeface="Times New Roman" panose="02020603050405020304" pitchFamily="18" charset="0"/>
            </a:endParaRPr>
          </a:p>
          <a:p>
            <a:pPr marL="914400"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20"/>
              </a:spcBef>
              <a:spcAft>
                <a:spcPts val="0"/>
              </a:spcAft>
              <a:tabLst>
                <a:tab pos="457200" algn="l"/>
              </a:tabLst>
            </a:pPr>
            <a:r>
              <a:rPr lang="en-US" sz="1800" b="1" dirty="0">
                <a:effectLst/>
                <a:latin typeface="Times New Roman" panose="02020603050405020304" pitchFamily="18" charset="0"/>
                <a:ea typeface="Times New Roman" panose="02020603050405020304" pitchFamily="18" charset="0"/>
              </a:rPr>
              <a:t>Project Management and Issue Tracking:</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20"/>
              </a:spcBef>
              <a:spcAft>
                <a:spcPts val="0"/>
              </a:spcAft>
              <a:buSzPts val="1000"/>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Jira, Trello, Asana, or another project management tool for tracking tasks and issues.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782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DF6D-41DD-A1D4-E19D-6AE6B3CE1D05}"/>
              </a:ext>
            </a:extLst>
          </p:cNvPr>
          <p:cNvSpPr>
            <a:spLocks noGrp="1"/>
          </p:cNvSpPr>
          <p:nvPr>
            <p:ph type="title"/>
          </p:nvPr>
        </p:nvSpPr>
        <p:spPr>
          <a:xfrm>
            <a:off x="646111" y="38100"/>
            <a:ext cx="9404723" cy="816429"/>
          </a:xfrm>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9987DAFF-1CEC-86A0-503C-F513430D7F77}"/>
              </a:ext>
            </a:extLst>
          </p:cNvPr>
          <p:cNvSpPr>
            <a:spLocks noGrp="1"/>
          </p:cNvSpPr>
          <p:nvPr>
            <p:ph idx="1"/>
          </p:nvPr>
        </p:nvSpPr>
        <p:spPr>
          <a:xfrm>
            <a:off x="1103312" y="816429"/>
            <a:ext cx="8946541" cy="6003471"/>
          </a:xfrm>
        </p:spPr>
        <p:txBody>
          <a:bodyPr>
            <a:normAutofit fontScale="85000" lnSpcReduction="20000"/>
          </a:bodyPr>
          <a:lstStyle/>
          <a:p>
            <a:pPr algn="l"/>
            <a:r>
              <a:rPr lang="en-US" sz="1500" dirty="0">
                <a:effectLst/>
                <a:latin typeface="Times New Roman" panose="02020603050405020304" pitchFamily="18" charset="0"/>
                <a:ea typeface="Times New Roman" panose="02020603050405020304" pitchFamily="18" charset="0"/>
              </a:rPr>
              <a:t>The architecture of the Task Management System built with Spring Boot typically follows a layered architecture pattern, often referred to as a "three-tier architecture." Here's an overview of the architectural components:</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457200" algn="l"/>
              </a:tabLst>
            </a:pPr>
            <a:r>
              <a:rPr lang="en-US" sz="1500" b="1" dirty="0">
                <a:effectLst/>
                <a:latin typeface="Times New Roman" panose="02020603050405020304" pitchFamily="18" charset="0"/>
                <a:ea typeface="Times New Roman" panose="02020603050405020304" pitchFamily="18" charset="0"/>
              </a:rPr>
              <a:t>Presentation Layer</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Contains RESTful controllers responsible for handling HTTP requests and responses.</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Handles user authentication and authorization.</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Communicates with the service layer to process user requests.</a:t>
            </a:r>
            <a:endParaRPr lang="en-IN" sz="1500" dirty="0">
              <a:effectLst/>
              <a:latin typeface="Times New Roman" panose="02020603050405020304" pitchFamily="18" charset="0"/>
              <a:ea typeface="Times New Roman" panose="02020603050405020304" pitchFamily="18" charset="0"/>
            </a:endParaRPr>
          </a:p>
          <a:p>
            <a:pPr marL="914400" algn="l"/>
            <a:r>
              <a:rPr lang="en-US" sz="1500" dirty="0">
                <a:effectLst/>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startAt="2"/>
              <a:tabLst>
                <a:tab pos="457200" algn="l"/>
              </a:tabLst>
            </a:pPr>
            <a:r>
              <a:rPr lang="en-US" sz="1500" b="1" dirty="0">
                <a:effectLst/>
                <a:latin typeface="Times New Roman" panose="02020603050405020304" pitchFamily="18" charset="0"/>
                <a:ea typeface="Times New Roman" panose="02020603050405020304" pitchFamily="18" charset="0"/>
              </a:rPr>
              <a:t>Service Layer</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Contains service classes that encapsulate business logic and application-specific functionality.</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Orchestrates interactions with the data access layer (repositories) for CRUD operations.</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Implements task management, user authentication, and other application services.</a:t>
            </a:r>
            <a:endParaRPr lang="en-IN" sz="1500" dirty="0">
              <a:effectLst/>
              <a:latin typeface="Times New Roman" panose="02020603050405020304" pitchFamily="18" charset="0"/>
              <a:ea typeface="Times New Roman" panose="02020603050405020304" pitchFamily="18" charset="0"/>
            </a:endParaRPr>
          </a:p>
          <a:p>
            <a:pPr marL="914400" algn="l"/>
            <a:r>
              <a:rPr lang="en-US" sz="1500" dirty="0">
                <a:effectLst/>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startAt="3"/>
              <a:tabLst>
                <a:tab pos="457200" algn="l"/>
              </a:tabLst>
            </a:pPr>
            <a:r>
              <a:rPr lang="en-US" sz="1500" b="1" dirty="0">
                <a:effectLst/>
                <a:latin typeface="Times New Roman" panose="02020603050405020304" pitchFamily="18" charset="0"/>
                <a:ea typeface="Times New Roman" panose="02020603050405020304" pitchFamily="18" charset="0"/>
              </a:rPr>
              <a:t>Data Access Layer</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Utilizes Spring Data JPA to interact with the database.</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Defines entity classes that represent data objects (e.g., tasks, users).</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Provides repositories for performing database operations.</a:t>
            </a:r>
            <a:endParaRPr lang="en-IN" sz="1500" dirty="0">
              <a:effectLst/>
              <a:latin typeface="Times New Roman" panose="02020603050405020304" pitchFamily="18" charset="0"/>
              <a:ea typeface="Times New Roman" panose="02020603050405020304" pitchFamily="18" charset="0"/>
            </a:endParaRPr>
          </a:p>
          <a:p>
            <a:pPr marL="914400" algn="l"/>
            <a:r>
              <a:rPr lang="en-US" sz="1500" dirty="0">
                <a:effectLst/>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startAt="4"/>
              <a:tabLst>
                <a:tab pos="457200" algn="l"/>
              </a:tabLst>
            </a:pPr>
            <a:r>
              <a:rPr lang="en-US" sz="1500" b="1" dirty="0">
                <a:effectLst/>
                <a:latin typeface="Times New Roman" panose="02020603050405020304" pitchFamily="18" charset="0"/>
                <a:ea typeface="Times New Roman" panose="02020603050405020304" pitchFamily="18" charset="0"/>
              </a:rPr>
              <a:t>Security Layer</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Enforces security measures, including authentication and authorization.</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Implements role-based access control to protect resources.</a:t>
            </a:r>
            <a:endParaRPr lang="en-IN" sz="1500" dirty="0">
              <a:effectLst/>
              <a:latin typeface="Times New Roman" panose="02020603050405020304" pitchFamily="18" charset="0"/>
              <a:ea typeface="Times New Roman" panose="02020603050405020304" pitchFamily="18" charset="0"/>
            </a:endParaRPr>
          </a:p>
          <a:p>
            <a:pPr marL="742950" lvl="1" indent="-285750" algn="l">
              <a:buSzPts val="1000"/>
              <a:buFont typeface="Symbol" panose="05050102010706020507" pitchFamily="18" charset="2"/>
              <a:buChar char=""/>
              <a:tabLst>
                <a:tab pos="914400" algn="l"/>
              </a:tabLst>
            </a:pPr>
            <a:r>
              <a:rPr lang="en-US" sz="1500" dirty="0">
                <a:effectLst/>
                <a:latin typeface="Times New Roman" panose="02020603050405020304" pitchFamily="18" charset="0"/>
                <a:ea typeface="Times New Roman" panose="02020603050405020304" pitchFamily="18" charset="0"/>
              </a:rPr>
              <a:t>Collaborates with the presentation and service layers to secure endpoints. </a:t>
            </a:r>
            <a:endParaRPr lang="en-IN" sz="15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6840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47FC-E13B-0585-CB7F-CA6DCBAA230F}"/>
              </a:ext>
            </a:extLst>
          </p:cNvPr>
          <p:cNvSpPr>
            <a:spLocks noGrp="1"/>
          </p:cNvSpPr>
          <p:nvPr>
            <p:ph type="title"/>
          </p:nvPr>
        </p:nvSpPr>
        <p:spPr/>
        <p:txBody>
          <a:bodyPr/>
          <a:lstStyle/>
          <a:p>
            <a:r>
              <a:rPr lang="en-US" dirty="0"/>
              <a:t>Insertion of data:</a:t>
            </a:r>
            <a:endParaRPr lang="en-IN" dirty="0"/>
          </a:p>
        </p:txBody>
      </p:sp>
      <p:sp>
        <p:nvSpPr>
          <p:cNvPr id="5" name="Text Placeholder 4">
            <a:extLst>
              <a:ext uri="{FF2B5EF4-FFF2-40B4-BE49-F238E27FC236}">
                <a16:creationId xmlns:a16="http://schemas.microsoft.com/office/drawing/2014/main" id="{8DAF4514-C442-AE33-D234-58D5F4E239F1}"/>
              </a:ext>
            </a:extLst>
          </p:cNvPr>
          <p:cNvSpPr>
            <a:spLocks noGrp="1"/>
          </p:cNvSpPr>
          <p:nvPr>
            <p:ph type="body" sz="half" idx="2"/>
          </p:nvPr>
        </p:nvSpPr>
        <p:spPr/>
        <p:txBody>
          <a:bodyPr/>
          <a:lstStyle/>
          <a:p>
            <a:r>
              <a:rPr lang="en-US" dirty="0"/>
              <a:t>To insert the data into the data base we use the post method </a:t>
            </a:r>
          </a:p>
          <a:p>
            <a:r>
              <a:rPr lang="en-US" dirty="0"/>
              <a:t>By giving the </a:t>
            </a:r>
            <a:r>
              <a:rPr lang="en-US" dirty="0" err="1"/>
              <a:t>api</a:t>
            </a:r>
            <a:r>
              <a:rPr lang="en-US" dirty="0"/>
              <a:t> “localhost:7683/</a:t>
            </a:r>
            <a:r>
              <a:rPr lang="en-US" dirty="0" err="1"/>
              <a:t>api</a:t>
            </a:r>
            <a:r>
              <a:rPr lang="en-US" dirty="0"/>
              <a:t>/v1/task”</a:t>
            </a:r>
            <a:r>
              <a:rPr lang="en-IN" dirty="0"/>
              <a:t> we can insert the data into the database</a:t>
            </a:r>
            <a:endParaRPr lang="en-US" dirty="0"/>
          </a:p>
        </p:txBody>
      </p:sp>
      <p:pic>
        <p:nvPicPr>
          <p:cNvPr id="11" name="Content Placeholder 10">
            <a:extLst>
              <a:ext uri="{FF2B5EF4-FFF2-40B4-BE49-F238E27FC236}">
                <a16:creationId xmlns:a16="http://schemas.microsoft.com/office/drawing/2014/main" id="{0FA3253A-6C90-1FBD-17E9-44FAE7ACC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513114"/>
            <a:ext cx="7076738" cy="5236029"/>
          </a:xfrm>
        </p:spPr>
      </p:pic>
    </p:spTree>
    <p:extLst>
      <p:ext uri="{BB962C8B-B14F-4D97-AF65-F5344CB8AC3E}">
        <p14:creationId xmlns:p14="http://schemas.microsoft.com/office/powerpoint/2010/main" val="378932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B6F928-2352-6673-E581-D5947E3B6FC1}"/>
              </a:ext>
            </a:extLst>
          </p:cNvPr>
          <p:cNvSpPr>
            <a:spLocks noGrp="1"/>
          </p:cNvSpPr>
          <p:nvPr>
            <p:ph type="body" sz="half" idx="2"/>
          </p:nvPr>
        </p:nvSpPr>
        <p:spPr/>
        <p:txBody>
          <a:bodyPr/>
          <a:lstStyle/>
          <a:p>
            <a:r>
              <a:rPr lang="en-US" sz="2000" dirty="0"/>
              <a:t>In the data base the table gets created by the </a:t>
            </a:r>
            <a:r>
              <a:rPr lang="en-US" sz="2000" dirty="0" err="1"/>
              <a:t>hibnerate</a:t>
            </a:r>
            <a:r>
              <a:rPr lang="en-US" sz="2000" dirty="0"/>
              <a:t>.</a:t>
            </a:r>
          </a:p>
          <a:p>
            <a:r>
              <a:rPr lang="en-US" sz="2000" dirty="0"/>
              <a:t>When ever we try to send the data from the postman the data gets inserted in the table</a:t>
            </a:r>
          </a:p>
          <a:p>
            <a:endParaRPr lang="en-IN" dirty="0"/>
          </a:p>
        </p:txBody>
      </p:sp>
      <p:pic>
        <p:nvPicPr>
          <p:cNvPr id="10" name="Content Placeholder 9">
            <a:extLst>
              <a:ext uri="{FF2B5EF4-FFF2-40B4-BE49-F238E27FC236}">
                <a16:creationId xmlns:a16="http://schemas.microsoft.com/office/drawing/2014/main" id="{AE6D4B6B-FE1F-7DE7-C842-2B998746D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4" y="865414"/>
            <a:ext cx="7015389" cy="5334000"/>
          </a:xfrm>
        </p:spPr>
      </p:pic>
    </p:spTree>
    <p:extLst>
      <p:ext uri="{BB962C8B-B14F-4D97-AF65-F5344CB8AC3E}">
        <p14:creationId xmlns:p14="http://schemas.microsoft.com/office/powerpoint/2010/main" val="3967201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873</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Symbol</vt:lpstr>
      <vt:lpstr>Times New Roman</vt:lpstr>
      <vt:lpstr>Wingdings 3</vt:lpstr>
      <vt:lpstr>Ion</vt:lpstr>
      <vt:lpstr>Taskmanagment system</vt:lpstr>
      <vt:lpstr>TASK MANAGEMENT:Is It For Me?</vt:lpstr>
      <vt:lpstr>It is a complete solution for</vt:lpstr>
      <vt:lpstr>Objectivies of task managment</vt:lpstr>
      <vt:lpstr>Technologies Used:</vt:lpstr>
      <vt:lpstr>PowerPoint Presentation</vt:lpstr>
      <vt:lpstr>Architecture:</vt:lpstr>
      <vt:lpstr>Insertion of data:</vt:lpstr>
      <vt:lpstr>PowerPoint Presentation</vt:lpstr>
      <vt:lpstr>Deletion of Data:</vt:lpstr>
      <vt:lpstr>PowerPoint Presentation</vt:lpstr>
      <vt:lpstr>Getting all tasks: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Taskmanagment system</dc:title>
  <dc:creator>velamuri sai jaswanth</dc:creator>
  <cp:lastModifiedBy>velamuri sai jaswanth</cp:lastModifiedBy>
  <cp:revision>1</cp:revision>
  <dcterms:created xsi:type="dcterms:W3CDTF">2023-09-28T09:35:48Z</dcterms:created>
  <dcterms:modified xsi:type="dcterms:W3CDTF">2023-09-28T10:54:19Z</dcterms:modified>
</cp:coreProperties>
</file>