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8" r:id="rId7"/>
    <p:sldId id="260" r:id="rId8"/>
    <p:sldId id="265" r:id="rId9"/>
    <p:sldId id="261" r:id="rId10"/>
    <p:sldId id="266" r:id="rId11"/>
    <p:sldId id="262" r:id="rId12"/>
    <p:sldId id="269" r:id="rId13"/>
    <p:sldId id="263" r:id="rId14"/>
    <p:sldId id="267" r:id="rId15"/>
    <p:sldId id="270" r:id="rId16"/>
    <p:sldId id="271" r:id="rId17"/>
  </p:sldIdLst>
  <p:sldSz cx="5854700" cy="3295650"/>
  <p:notesSz cx="5854700" cy="32956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1061" y="3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sz="1700" b="1" i="0">
                <a:solidFill>
                  <a:schemeClr val="tx1"/>
                </a:solidFill>
                <a:latin typeface="Cambria"/>
                <a:cs typeface="Cambria"/>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sz="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2924175" cy="3288029"/>
          </a:xfrm>
          <a:custGeom>
            <a:avLst/>
            <a:gdLst/>
            <a:ahLst/>
            <a:cxnLst/>
            <a:rect l="l" t="t" r="r" b="b"/>
            <a:pathLst>
              <a:path w="2924175" h="3288029">
                <a:moveTo>
                  <a:pt x="2923757" y="0"/>
                </a:moveTo>
                <a:lnTo>
                  <a:pt x="0" y="0"/>
                </a:lnTo>
                <a:lnTo>
                  <a:pt x="0" y="3287938"/>
                </a:lnTo>
                <a:lnTo>
                  <a:pt x="2923757" y="3287938"/>
                </a:lnTo>
                <a:lnTo>
                  <a:pt x="2923757"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7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5897" y="471974"/>
            <a:ext cx="2012314" cy="288925"/>
          </a:xfrm>
          <a:prstGeom prst="rect">
            <a:avLst/>
          </a:prstGeom>
        </p:spPr>
        <p:txBody>
          <a:bodyPr wrap="square" lIns="0" tIns="0" rIns="0" bIns="0">
            <a:spAutoFit/>
          </a:bodyPr>
          <a:lstStyle>
            <a:lvl1pPr>
              <a:defRPr sz="1700" b="1" i="0">
                <a:solidFill>
                  <a:schemeClr val="tx1"/>
                </a:solidFill>
                <a:latin typeface="Cambria"/>
                <a:cs typeface="Cambria"/>
              </a:defRPr>
            </a:lvl1pPr>
          </a:lstStyle>
          <a:p>
            <a:endParaRPr/>
          </a:p>
        </p:txBody>
      </p:sp>
      <p:sp>
        <p:nvSpPr>
          <p:cNvPr id="3" name="Holder 3"/>
          <p:cNvSpPr>
            <a:spLocks noGrp="1"/>
          </p:cNvSpPr>
          <p:nvPr>
            <p:ph type="body" idx="1"/>
          </p:nvPr>
        </p:nvSpPr>
        <p:spPr>
          <a:xfrm>
            <a:off x="2974421" y="1045441"/>
            <a:ext cx="2481579" cy="1009014"/>
          </a:xfrm>
          <a:prstGeom prst="rect">
            <a:avLst/>
          </a:prstGeom>
        </p:spPr>
        <p:txBody>
          <a:bodyPr wrap="square" lIns="0" tIns="0" rIns="0" bIns="0">
            <a:spAutoFit/>
          </a:bodyPr>
          <a:lstStyle>
            <a:lvl1pPr>
              <a:defRPr sz="8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56357" y="-28575"/>
            <a:ext cx="3352165" cy="3241040"/>
          </a:xfrm>
          <a:custGeom>
            <a:avLst/>
            <a:gdLst/>
            <a:ahLst/>
            <a:cxnLst/>
            <a:rect l="l" t="t" r="r" b="b"/>
            <a:pathLst>
              <a:path w="3352165" h="3241040">
                <a:moveTo>
                  <a:pt x="3351885" y="0"/>
                </a:moveTo>
                <a:lnTo>
                  <a:pt x="0" y="0"/>
                </a:lnTo>
                <a:lnTo>
                  <a:pt x="0" y="3240833"/>
                </a:lnTo>
                <a:lnTo>
                  <a:pt x="3351885" y="3240833"/>
                </a:lnTo>
                <a:lnTo>
                  <a:pt x="3351885"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2572513" y="236451"/>
            <a:ext cx="3247390" cy="1196546"/>
          </a:xfrm>
          <a:prstGeom prst="rect">
            <a:avLst/>
          </a:prstGeom>
        </p:spPr>
        <p:txBody>
          <a:bodyPr vert="horz" wrap="square" lIns="0" tIns="16510" rIns="0" bIns="0" rtlCol="0">
            <a:spAutoFit/>
          </a:bodyPr>
          <a:lstStyle/>
          <a:p>
            <a:pPr algn="ctr">
              <a:lnSpc>
                <a:spcPct val="100000"/>
              </a:lnSpc>
              <a:spcBef>
                <a:spcPts val="130"/>
              </a:spcBef>
            </a:pPr>
            <a:r>
              <a:rPr sz="1300" spc="65" dirty="0">
                <a:solidFill>
                  <a:srgbClr val="FFFFFF"/>
                </a:solidFill>
                <a:latin typeface="Times New Roman"/>
                <a:cs typeface="Times New Roman"/>
              </a:rPr>
              <a:t>Building</a:t>
            </a:r>
            <a:r>
              <a:rPr sz="1300" spc="-10" dirty="0">
                <a:solidFill>
                  <a:srgbClr val="FFFFFF"/>
                </a:solidFill>
                <a:latin typeface="Times New Roman"/>
                <a:cs typeface="Times New Roman"/>
              </a:rPr>
              <a:t> </a:t>
            </a:r>
            <a:r>
              <a:rPr sz="1300" spc="70" dirty="0">
                <a:solidFill>
                  <a:srgbClr val="FFFFFF"/>
                </a:solidFill>
                <a:latin typeface="Times New Roman"/>
                <a:cs typeface="Times New Roman"/>
              </a:rPr>
              <a:t>an</a:t>
            </a:r>
            <a:r>
              <a:rPr sz="1300" spc="-10" dirty="0">
                <a:solidFill>
                  <a:srgbClr val="FFFFFF"/>
                </a:solidFill>
                <a:latin typeface="Times New Roman"/>
                <a:cs typeface="Times New Roman"/>
              </a:rPr>
              <a:t> </a:t>
            </a:r>
            <a:r>
              <a:rPr sz="1300" spc="185" dirty="0">
                <a:solidFill>
                  <a:srgbClr val="FFFFFF"/>
                </a:solidFill>
                <a:latin typeface="Times New Roman"/>
                <a:cs typeface="Times New Roman"/>
              </a:rPr>
              <a:t>c</a:t>
            </a:r>
            <a:r>
              <a:rPr lang="en-US" sz="1300" spc="185" dirty="0">
                <a:solidFill>
                  <a:srgbClr val="FFFFFF"/>
                </a:solidFill>
                <a:latin typeface="Times New Roman"/>
                <a:cs typeface="Times New Roman"/>
              </a:rPr>
              <a:t>l</a:t>
            </a:r>
            <a:r>
              <a:rPr sz="1300" spc="185" dirty="0">
                <a:solidFill>
                  <a:srgbClr val="FFFFFF"/>
                </a:solidFill>
                <a:latin typeface="Times New Roman"/>
                <a:cs typeface="Times New Roman"/>
              </a:rPr>
              <a:t>ient</a:t>
            </a:r>
            <a:r>
              <a:rPr sz="1300" spc="-20" dirty="0">
                <a:solidFill>
                  <a:srgbClr val="FFFFFF"/>
                </a:solidFill>
                <a:latin typeface="Times New Roman"/>
                <a:cs typeface="Times New Roman"/>
              </a:rPr>
              <a:t> </a:t>
            </a:r>
            <a:r>
              <a:rPr sz="1300" spc="80" dirty="0">
                <a:solidFill>
                  <a:srgbClr val="FFFFFF"/>
                </a:solidFill>
                <a:latin typeface="Times New Roman"/>
                <a:cs typeface="Times New Roman"/>
              </a:rPr>
              <a:t>Online</a:t>
            </a:r>
            <a:r>
              <a:rPr sz="1300" spc="-10" dirty="0">
                <a:solidFill>
                  <a:srgbClr val="FFFFFF"/>
                </a:solidFill>
                <a:latin typeface="Times New Roman"/>
                <a:cs typeface="Times New Roman"/>
              </a:rPr>
              <a:t> Librar</a:t>
            </a:r>
            <a:r>
              <a:rPr lang="en-US" sz="1300" spc="-10" dirty="0">
                <a:solidFill>
                  <a:srgbClr val="FFFFFF"/>
                </a:solidFill>
                <a:latin typeface="Times New Roman"/>
                <a:cs typeface="Times New Roman"/>
              </a:rPr>
              <a:t>y</a:t>
            </a:r>
            <a:endParaRPr sz="1300" dirty="0">
              <a:latin typeface="Times New Roman"/>
              <a:cs typeface="Times New Roman"/>
            </a:endParaRPr>
          </a:p>
          <a:p>
            <a:pPr marL="208915" marR="97155" algn="ctr">
              <a:lnSpc>
                <a:spcPct val="170800"/>
              </a:lnSpc>
              <a:spcBef>
                <a:spcPts val="10"/>
              </a:spcBef>
            </a:pPr>
            <a:r>
              <a:rPr sz="1300" dirty="0">
                <a:solidFill>
                  <a:srgbClr val="FFFFFF"/>
                </a:solidFill>
                <a:latin typeface="Times New Roman"/>
                <a:cs typeface="Times New Roman"/>
              </a:rPr>
              <a:t>Website:</a:t>
            </a:r>
            <a:r>
              <a:rPr sz="1300" spc="-5" dirty="0">
                <a:solidFill>
                  <a:srgbClr val="FFFFFF"/>
                </a:solidFill>
                <a:latin typeface="Times New Roman"/>
                <a:cs typeface="Times New Roman"/>
              </a:rPr>
              <a:t> </a:t>
            </a:r>
            <a:r>
              <a:rPr sz="1300" dirty="0">
                <a:solidFill>
                  <a:srgbClr val="FFFFFF"/>
                </a:solidFill>
                <a:latin typeface="Times New Roman"/>
                <a:cs typeface="Times New Roman"/>
              </a:rPr>
              <a:t>An</a:t>
            </a:r>
            <a:r>
              <a:rPr sz="1300" spc="75" dirty="0">
                <a:solidFill>
                  <a:srgbClr val="FFFFFF"/>
                </a:solidFill>
                <a:latin typeface="Times New Roman"/>
                <a:cs typeface="Times New Roman"/>
              </a:rPr>
              <a:t> </a:t>
            </a:r>
            <a:r>
              <a:rPr sz="1300" spc="55" dirty="0">
                <a:solidFill>
                  <a:srgbClr val="FFFFFF"/>
                </a:solidFill>
                <a:latin typeface="Times New Roman"/>
                <a:cs typeface="Times New Roman"/>
              </a:rPr>
              <a:t>Overview</a:t>
            </a:r>
            <a:r>
              <a:rPr sz="1300" spc="20" dirty="0">
                <a:solidFill>
                  <a:srgbClr val="FFFFFF"/>
                </a:solidFill>
                <a:latin typeface="Times New Roman"/>
                <a:cs typeface="Times New Roman"/>
              </a:rPr>
              <a:t> </a:t>
            </a:r>
            <a:r>
              <a:rPr sz="1300" spc="75" dirty="0">
                <a:solidFill>
                  <a:srgbClr val="FFFFFF"/>
                </a:solidFill>
                <a:latin typeface="Times New Roman"/>
                <a:cs typeface="Times New Roman"/>
              </a:rPr>
              <a:t>of </a:t>
            </a:r>
            <a:r>
              <a:rPr lang="en-IN" sz="1300" spc="-10" dirty="0">
                <a:solidFill>
                  <a:srgbClr val="FFFFFF"/>
                </a:solidFill>
                <a:latin typeface="Times New Roman"/>
                <a:cs typeface="Times New Roman"/>
              </a:rPr>
              <a:t>HTML</a:t>
            </a:r>
            <a:r>
              <a:rPr lang="en-US" sz="1300" spc="-10" dirty="0">
                <a:solidFill>
                  <a:srgbClr val="FFFFFF"/>
                </a:solidFill>
                <a:latin typeface="Times New Roman"/>
                <a:cs typeface="Times New Roman"/>
              </a:rPr>
              <a:t> </a:t>
            </a:r>
            <a:r>
              <a:rPr sz="1300" spc="-10" dirty="0">
                <a:solidFill>
                  <a:srgbClr val="FFFFFF"/>
                </a:solidFill>
                <a:latin typeface="Times New Roman"/>
                <a:cs typeface="Times New Roman"/>
              </a:rPr>
              <a:t>, </a:t>
            </a:r>
            <a:r>
              <a:rPr sz="1300" dirty="0">
                <a:solidFill>
                  <a:srgbClr val="FFFFFF"/>
                </a:solidFill>
                <a:latin typeface="Times New Roman"/>
                <a:cs typeface="Times New Roman"/>
              </a:rPr>
              <a:t>CSS,</a:t>
            </a:r>
            <a:r>
              <a:rPr sz="1300" spc="110" dirty="0">
                <a:solidFill>
                  <a:srgbClr val="FFFFFF"/>
                </a:solidFill>
                <a:latin typeface="Times New Roman"/>
                <a:cs typeface="Times New Roman"/>
              </a:rPr>
              <a:t> </a:t>
            </a:r>
            <a:r>
              <a:rPr sz="1300" dirty="0">
                <a:solidFill>
                  <a:srgbClr val="FFFFFF"/>
                </a:solidFill>
                <a:latin typeface="Times New Roman"/>
                <a:cs typeface="Times New Roman"/>
              </a:rPr>
              <a:t>JavaScript,</a:t>
            </a:r>
            <a:r>
              <a:rPr sz="1300" spc="114" dirty="0">
                <a:solidFill>
                  <a:srgbClr val="FFFFFF"/>
                </a:solidFill>
                <a:latin typeface="Times New Roman"/>
                <a:cs typeface="Times New Roman"/>
              </a:rPr>
              <a:t> </a:t>
            </a:r>
            <a:r>
              <a:rPr sz="1300" spc="65" dirty="0">
                <a:solidFill>
                  <a:srgbClr val="FFFFFF"/>
                </a:solidFill>
                <a:latin typeface="Times New Roman"/>
                <a:cs typeface="Times New Roman"/>
              </a:rPr>
              <a:t>Node.js,</a:t>
            </a:r>
            <a:r>
              <a:rPr sz="1300" spc="110" dirty="0">
                <a:solidFill>
                  <a:srgbClr val="FFFFFF"/>
                </a:solidFill>
                <a:latin typeface="Times New Roman"/>
                <a:cs typeface="Times New Roman"/>
              </a:rPr>
              <a:t> </a:t>
            </a:r>
            <a:r>
              <a:rPr sz="1300" spc="45" dirty="0">
                <a:solidFill>
                  <a:srgbClr val="FFFFFF"/>
                </a:solidFill>
                <a:latin typeface="Times New Roman"/>
                <a:cs typeface="Times New Roman"/>
              </a:rPr>
              <a:t>and </a:t>
            </a:r>
            <a:r>
              <a:rPr sz="1300" spc="55" dirty="0">
                <a:solidFill>
                  <a:srgbClr val="FFFFFF"/>
                </a:solidFill>
                <a:latin typeface="Times New Roman"/>
                <a:cs typeface="Times New Roman"/>
              </a:rPr>
              <a:t>MongoDB</a:t>
            </a:r>
            <a:r>
              <a:rPr sz="1300" spc="5" dirty="0">
                <a:solidFill>
                  <a:srgbClr val="FFFFFF"/>
                </a:solidFill>
                <a:latin typeface="Times New Roman"/>
                <a:cs typeface="Times New Roman"/>
              </a:rPr>
              <a:t> </a:t>
            </a:r>
            <a:r>
              <a:rPr sz="1300" spc="55" dirty="0">
                <a:solidFill>
                  <a:srgbClr val="FFFFFF"/>
                </a:solidFill>
                <a:latin typeface="Times New Roman"/>
                <a:cs typeface="Times New Roman"/>
              </a:rPr>
              <a:t>Integration</a:t>
            </a:r>
            <a:r>
              <a:rPr lang="en-US" sz="1300" spc="55" dirty="0">
                <a:solidFill>
                  <a:srgbClr val="FFFFFF"/>
                </a:solidFill>
                <a:latin typeface="Times New Roman"/>
                <a:cs typeface="Times New Roman"/>
              </a:rPr>
              <a:t>:</a:t>
            </a:r>
            <a:endParaRPr sz="1300" dirty="0">
              <a:latin typeface="Times New Roman"/>
              <a:cs typeface="Times New Roman"/>
            </a:endParaRPr>
          </a:p>
        </p:txBody>
      </p:sp>
      <p:sp>
        <p:nvSpPr>
          <p:cNvPr id="4" name="object 4"/>
          <p:cNvSpPr txBox="1"/>
          <p:nvPr/>
        </p:nvSpPr>
        <p:spPr>
          <a:xfrm>
            <a:off x="3372118" y="1648282"/>
            <a:ext cx="1648180" cy="791883"/>
          </a:xfrm>
          <a:prstGeom prst="rect">
            <a:avLst/>
          </a:prstGeom>
        </p:spPr>
        <p:txBody>
          <a:bodyPr vert="horz" wrap="square" lIns="0" tIns="14605" rIns="0" bIns="0" rtlCol="0">
            <a:spAutoFit/>
          </a:bodyPr>
          <a:lstStyle/>
          <a:p>
            <a:pPr marR="33655" algn="ctr">
              <a:lnSpc>
                <a:spcPct val="100000"/>
              </a:lnSpc>
              <a:spcBef>
                <a:spcPts val="115"/>
              </a:spcBef>
            </a:pPr>
            <a:r>
              <a:rPr lang="en-IN" sz="1200" dirty="0">
                <a:solidFill>
                  <a:schemeClr val="bg1"/>
                </a:solidFill>
                <a:latin typeface="Times New Roman"/>
                <a:cs typeface="Times New Roman"/>
              </a:rPr>
              <a:t>Om Patel 16</a:t>
            </a:r>
          </a:p>
          <a:p>
            <a:pPr marR="33655" algn="ctr">
              <a:lnSpc>
                <a:spcPct val="100000"/>
              </a:lnSpc>
              <a:spcBef>
                <a:spcPts val="115"/>
              </a:spcBef>
            </a:pPr>
            <a:r>
              <a:rPr lang="en-IN" sz="1200" dirty="0">
                <a:solidFill>
                  <a:schemeClr val="bg1"/>
                </a:solidFill>
                <a:latin typeface="Times New Roman"/>
                <a:cs typeface="Times New Roman"/>
              </a:rPr>
              <a:t>Shreyas Kalate 23</a:t>
            </a:r>
          </a:p>
          <a:p>
            <a:pPr marR="33655" algn="ctr">
              <a:lnSpc>
                <a:spcPct val="100000"/>
              </a:lnSpc>
              <a:spcBef>
                <a:spcPts val="115"/>
              </a:spcBef>
            </a:pPr>
            <a:r>
              <a:rPr lang="en-IN" sz="1200" dirty="0">
                <a:solidFill>
                  <a:schemeClr val="bg1"/>
                </a:solidFill>
                <a:latin typeface="Times New Roman"/>
                <a:cs typeface="Times New Roman"/>
              </a:rPr>
              <a:t>Sushain Devi 25</a:t>
            </a:r>
          </a:p>
          <a:p>
            <a:pPr marR="33655" algn="ctr">
              <a:lnSpc>
                <a:spcPct val="100000"/>
              </a:lnSpc>
              <a:spcBef>
                <a:spcPts val="115"/>
              </a:spcBef>
            </a:pPr>
            <a:r>
              <a:rPr lang="en-IN" sz="1200" dirty="0">
                <a:solidFill>
                  <a:schemeClr val="bg1"/>
                </a:solidFill>
                <a:latin typeface="Times New Roman"/>
                <a:cs typeface="Times New Roman"/>
              </a:rPr>
              <a:t>Dev Desai 29</a:t>
            </a:r>
            <a:endParaRPr sz="1200" dirty="0">
              <a:solidFill>
                <a:schemeClr val="bg1"/>
              </a:solidFill>
              <a:latin typeface="Times New Roman"/>
              <a:cs typeface="Times New Roman"/>
            </a:endParaRPr>
          </a:p>
        </p:txBody>
      </p:sp>
      <p:pic>
        <p:nvPicPr>
          <p:cNvPr id="5" name="object 5"/>
          <p:cNvPicPr/>
          <p:nvPr/>
        </p:nvPicPr>
        <p:blipFill>
          <a:blip r:embed="rId2" cstate="print"/>
          <a:stretch>
            <a:fillRect/>
          </a:stretch>
        </p:blipFill>
        <p:spPr>
          <a:xfrm>
            <a:off x="428207" y="365330"/>
            <a:ext cx="1637120" cy="25572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5F233-2F0E-4FCB-A2B0-3A67C6628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950" y="123825"/>
            <a:ext cx="3276599" cy="304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07" y="365330"/>
            <a:ext cx="2067138" cy="2557284"/>
          </a:xfrm>
          <a:prstGeom prst="rect">
            <a:avLst/>
          </a:prstGeom>
        </p:spPr>
      </p:pic>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MongoDB</a:t>
            </a:r>
            <a:r>
              <a:rPr spc="335" dirty="0"/>
              <a:t> </a:t>
            </a:r>
            <a:r>
              <a:rPr spc="-10" dirty="0"/>
              <a:t>Database</a:t>
            </a:r>
          </a:p>
        </p:txBody>
      </p:sp>
      <p:sp>
        <p:nvSpPr>
          <p:cNvPr id="6" name="Rectangle 5">
            <a:extLst>
              <a:ext uri="{FF2B5EF4-FFF2-40B4-BE49-F238E27FC236}">
                <a16:creationId xmlns:a16="http://schemas.microsoft.com/office/drawing/2014/main" id="{58603D72-675F-47A8-8D1E-586C36DD3720}"/>
              </a:ext>
            </a:extLst>
          </p:cNvPr>
          <p:cNvSpPr/>
          <p:nvPr/>
        </p:nvSpPr>
        <p:spPr>
          <a:xfrm>
            <a:off x="3079750" y="962025"/>
            <a:ext cx="2927350" cy="2123658"/>
          </a:xfrm>
          <a:prstGeom prst="rect">
            <a:avLst/>
          </a:prstGeom>
        </p:spPr>
        <p:txBody>
          <a:bodyPr>
            <a:spAutoFit/>
          </a:bodyPr>
          <a:lstStyle/>
          <a:p>
            <a:r>
              <a:rPr lang="en-US" sz="1200" b="0" i="0" dirty="0">
                <a:solidFill>
                  <a:schemeClr val="tx1"/>
                </a:solidFill>
                <a:effectLst/>
                <a:latin typeface="Lucida Sans Typewriter" panose="020B0509030504030204" pitchFamily="49" charset="0"/>
              </a:rPr>
              <a:t>In the realm of data management, MongoDB takes center stage. The seamless integration of this NoSQL database allows for efficient storage and retrieval of book data. Its scalability and flexibility afford us the capability to adapt to the evolving demands of our digital library seamlessly.</a:t>
            </a:r>
            <a:endParaRPr lang="en-IN" sz="1200" dirty="0">
              <a:solidFill>
                <a:schemeClr val="tx1"/>
              </a:solidFill>
              <a:latin typeface="Lucida Sans Typewriter" panose="020B05090305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2125" y="306875"/>
            <a:ext cx="4670084" cy="2675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2815" y="352425"/>
            <a:ext cx="2764790" cy="560705"/>
          </a:xfrm>
          <a:prstGeom prst="rect">
            <a:avLst/>
          </a:prstGeom>
          <a:solidFill>
            <a:srgbClr val="000000"/>
          </a:solidFill>
        </p:spPr>
        <p:txBody>
          <a:bodyPr vert="horz" wrap="square" lIns="0" tIns="80010" rIns="0" bIns="0" rtlCol="0">
            <a:spAutoFit/>
          </a:bodyPr>
          <a:lstStyle/>
          <a:p>
            <a:pPr marL="86360">
              <a:lnSpc>
                <a:spcPct val="100000"/>
              </a:lnSpc>
              <a:spcBef>
                <a:spcPts val="630"/>
              </a:spcBef>
            </a:pPr>
            <a:r>
              <a:rPr sz="1750" dirty="0">
                <a:solidFill>
                  <a:srgbClr val="FFFFFF"/>
                </a:solidFill>
              </a:rPr>
              <a:t>Optimizing</a:t>
            </a:r>
            <a:r>
              <a:rPr sz="1750" spc="335" dirty="0">
                <a:solidFill>
                  <a:srgbClr val="FFFFFF"/>
                </a:solidFill>
              </a:rPr>
              <a:t> </a:t>
            </a:r>
            <a:r>
              <a:rPr sz="1750" spc="-10" dirty="0">
                <a:solidFill>
                  <a:srgbClr val="FFFFFF"/>
                </a:solidFill>
              </a:rPr>
              <a:t>Performance</a:t>
            </a:r>
            <a:endParaRPr sz="1750" dirty="0"/>
          </a:p>
        </p:txBody>
      </p:sp>
      <p:sp>
        <p:nvSpPr>
          <p:cNvPr id="4" name="object 4"/>
          <p:cNvSpPr txBox="1">
            <a:spLocks noGrp="1"/>
          </p:cNvSpPr>
          <p:nvPr>
            <p:ph type="body" idx="1"/>
          </p:nvPr>
        </p:nvSpPr>
        <p:spPr>
          <a:xfrm>
            <a:off x="2974421" y="1045441"/>
            <a:ext cx="2481579" cy="2135521"/>
          </a:xfrm>
          <a:prstGeom prst="rect">
            <a:avLst/>
          </a:prstGeom>
        </p:spPr>
        <p:txBody>
          <a:bodyPr vert="horz" wrap="square" lIns="0" tIns="12065" rIns="0" bIns="0" rtlCol="0">
            <a:spAutoFit/>
          </a:bodyPr>
          <a:lstStyle/>
          <a:p>
            <a:pPr marL="12700" marR="5080" indent="-635" algn="ctr">
              <a:lnSpc>
                <a:spcPct val="115300"/>
              </a:lnSpc>
              <a:spcBef>
                <a:spcPts val="95"/>
              </a:spcBef>
            </a:pPr>
            <a:r>
              <a:rPr lang="en-US" sz="1100" dirty="0">
                <a:latin typeface="Lucida Sans Typewriter" panose="020B0509030504030204" pitchFamily="49" charset="0"/>
              </a:rPr>
              <a:t>The pursuit of optimal performance is foundational to our project. Rigorous strategies have been employed to minimize load times and streamline database queries. Every facet of our online library has been meticulously optimized to deliver a seamless and gratifying user experience.</a:t>
            </a:r>
            <a:endParaRPr sz="1100" spc="-10" dirty="0">
              <a:latin typeface="Lucida Sans Typewriter" panose="020B05090305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4093"/>
          <a:stretch/>
        </p:blipFill>
        <p:spPr>
          <a:xfrm>
            <a:off x="1038858" y="657225"/>
            <a:ext cx="3817677" cy="2063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11" y="0"/>
            <a:ext cx="5845810" cy="3288029"/>
          </a:xfrm>
          <a:custGeom>
            <a:avLst/>
            <a:gdLst/>
            <a:ahLst/>
            <a:cxnLst/>
            <a:rect l="l" t="t" r="r" b="b"/>
            <a:pathLst>
              <a:path w="5845810" h="3288029">
                <a:moveTo>
                  <a:pt x="5845213" y="0"/>
                </a:moveTo>
                <a:lnTo>
                  <a:pt x="5453367" y="0"/>
                </a:lnTo>
                <a:lnTo>
                  <a:pt x="5453367" y="391160"/>
                </a:lnTo>
                <a:lnTo>
                  <a:pt x="5453367" y="2895600"/>
                </a:lnTo>
                <a:lnTo>
                  <a:pt x="3865029" y="2895600"/>
                </a:lnTo>
                <a:lnTo>
                  <a:pt x="3865029" y="2894457"/>
                </a:lnTo>
                <a:lnTo>
                  <a:pt x="1980222" y="2894457"/>
                </a:lnTo>
                <a:lnTo>
                  <a:pt x="1980222" y="2895600"/>
                </a:lnTo>
                <a:lnTo>
                  <a:pt x="391858" y="2895600"/>
                </a:lnTo>
                <a:lnTo>
                  <a:pt x="391858" y="391160"/>
                </a:lnTo>
                <a:lnTo>
                  <a:pt x="1980222" y="391160"/>
                </a:lnTo>
                <a:lnTo>
                  <a:pt x="1980222" y="392595"/>
                </a:lnTo>
                <a:lnTo>
                  <a:pt x="3865029" y="392595"/>
                </a:lnTo>
                <a:lnTo>
                  <a:pt x="3865029" y="391160"/>
                </a:lnTo>
                <a:lnTo>
                  <a:pt x="5453367" y="391160"/>
                </a:lnTo>
                <a:lnTo>
                  <a:pt x="5453367" y="0"/>
                </a:lnTo>
                <a:lnTo>
                  <a:pt x="3776573" y="0"/>
                </a:lnTo>
                <a:lnTo>
                  <a:pt x="2068664" y="25"/>
                </a:lnTo>
                <a:lnTo>
                  <a:pt x="0" y="0"/>
                </a:lnTo>
                <a:lnTo>
                  <a:pt x="0" y="391160"/>
                </a:lnTo>
                <a:lnTo>
                  <a:pt x="0" y="2895600"/>
                </a:lnTo>
                <a:lnTo>
                  <a:pt x="0" y="3288030"/>
                </a:lnTo>
                <a:lnTo>
                  <a:pt x="2068664" y="3288030"/>
                </a:lnTo>
                <a:lnTo>
                  <a:pt x="2068664" y="3287014"/>
                </a:lnTo>
                <a:lnTo>
                  <a:pt x="3776573" y="3287014"/>
                </a:lnTo>
                <a:lnTo>
                  <a:pt x="3776573" y="3288030"/>
                </a:lnTo>
                <a:lnTo>
                  <a:pt x="5845213" y="3288030"/>
                </a:lnTo>
                <a:lnTo>
                  <a:pt x="5845213" y="2895600"/>
                </a:lnTo>
                <a:lnTo>
                  <a:pt x="5845213" y="391160"/>
                </a:lnTo>
                <a:lnTo>
                  <a:pt x="5845213" y="0"/>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1839642" y="504825"/>
            <a:ext cx="2165985" cy="514984"/>
          </a:xfrm>
          <a:prstGeom prst="rect">
            <a:avLst/>
          </a:prstGeom>
        </p:spPr>
        <p:txBody>
          <a:bodyPr vert="horz" wrap="square" lIns="0" tIns="13335" rIns="0" bIns="0" rtlCol="0">
            <a:spAutoFit/>
          </a:bodyPr>
          <a:lstStyle/>
          <a:p>
            <a:pPr marL="12700">
              <a:lnSpc>
                <a:spcPct val="100000"/>
              </a:lnSpc>
              <a:spcBef>
                <a:spcPts val="105"/>
              </a:spcBef>
            </a:pPr>
            <a:r>
              <a:rPr sz="3200" spc="35" dirty="0"/>
              <a:t>Conclusion</a:t>
            </a:r>
            <a:endParaRPr sz="3200" dirty="0"/>
          </a:p>
        </p:txBody>
      </p:sp>
      <p:sp>
        <p:nvSpPr>
          <p:cNvPr id="7" name="object 7"/>
          <p:cNvSpPr txBox="1"/>
          <p:nvPr/>
        </p:nvSpPr>
        <p:spPr>
          <a:xfrm>
            <a:off x="4394838" y="1486919"/>
            <a:ext cx="46990" cy="146050"/>
          </a:xfrm>
          <a:prstGeom prst="rect">
            <a:avLst/>
          </a:prstGeom>
        </p:spPr>
        <p:txBody>
          <a:bodyPr vert="horz" wrap="square" lIns="0" tIns="11430" rIns="0" bIns="0" rtlCol="0">
            <a:spAutoFit/>
          </a:bodyPr>
          <a:lstStyle/>
          <a:p>
            <a:pPr marL="12700">
              <a:lnSpc>
                <a:spcPct val="100000"/>
              </a:lnSpc>
              <a:spcBef>
                <a:spcPts val="90"/>
              </a:spcBef>
            </a:pPr>
            <a:r>
              <a:rPr sz="800" spc="-75" dirty="0">
                <a:latin typeface="Verdana"/>
                <a:cs typeface="Verdana"/>
              </a:rPr>
              <a:t>,</a:t>
            </a:r>
            <a:endParaRPr sz="800">
              <a:latin typeface="Verdana"/>
              <a:cs typeface="Verdana"/>
            </a:endParaRPr>
          </a:p>
        </p:txBody>
      </p:sp>
      <p:sp>
        <p:nvSpPr>
          <p:cNvPr id="9" name="object 9"/>
          <p:cNvSpPr txBox="1"/>
          <p:nvPr/>
        </p:nvSpPr>
        <p:spPr>
          <a:xfrm>
            <a:off x="1348786" y="990151"/>
            <a:ext cx="3147695" cy="1812035"/>
          </a:xfrm>
          <a:prstGeom prst="rect">
            <a:avLst/>
          </a:prstGeom>
        </p:spPr>
        <p:txBody>
          <a:bodyPr vert="horz" wrap="square" lIns="0" tIns="11430" rIns="0" bIns="0" rtlCol="0">
            <a:spAutoFit/>
          </a:bodyPr>
          <a:lstStyle/>
          <a:p>
            <a:pPr marL="94615" marR="5080" indent="-82550">
              <a:lnSpc>
                <a:spcPct val="100000"/>
              </a:lnSpc>
              <a:spcBef>
                <a:spcPts val="90"/>
              </a:spcBef>
            </a:pPr>
            <a:br>
              <a:rPr lang="en-US" sz="900" dirty="0">
                <a:latin typeface="Lucida Sans Typewriter" panose="020B0509030504030204" pitchFamily="49" charset="0"/>
              </a:rPr>
            </a:br>
            <a:r>
              <a:rPr lang="en-US" sz="900" dirty="0">
                <a:latin typeface="Lucida Sans Typewriter" panose="020B0509030504030204" pitchFamily="49" charset="0"/>
              </a:rPr>
              <a:t>In summary, our online library issue system seamlessly integrates HTML, CSS, JavaScript, Node.js, and MongoDB to create a sophisticated user experience. From the foundational structure to aesthetic refinement, each component plays a crucial role. The server-side prowess of Node.js ensures responsiveness, while MongoDB's efficiency manages our extensive book database. Meticulous performance optimization underscores our commitment to excellence</a:t>
            </a:r>
            <a:endParaRPr sz="900" dirty="0">
              <a:latin typeface="Lucida Sans Typewriter" panose="020B0509030504030204" pitchFamily="49" charset="0"/>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5689" y="2500539"/>
            <a:ext cx="219206" cy="219193"/>
          </a:xfrm>
          <a:prstGeom prst="rect">
            <a:avLst/>
          </a:prstGeom>
        </p:spPr>
      </p:pic>
      <p:pic>
        <p:nvPicPr>
          <p:cNvPr id="4" name="object 4"/>
          <p:cNvPicPr/>
          <p:nvPr/>
        </p:nvPicPr>
        <p:blipFill>
          <a:blip r:embed="rId3" cstate="print"/>
          <a:stretch>
            <a:fillRect/>
          </a:stretch>
        </p:blipFill>
        <p:spPr>
          <a:xfrm>
            <a:off x="861809" y="2499015"/>
            <a:ext cx="219193" cy="219193"/>
          </a:xfrm>
          <a:prstGeom prst="rect">
            <a:avLst/>
          </a:prstGeom>
        </p:spPr>
      </p:pic>
      <p:pic>
        <p:nvPicPr>
          <p:cNvPr id="5" name="object 5"/>
          <p:cNvPicPr/>
          <p:nvPr/>
        </p:nvPicPr>
        <p:blipFill>
          <a:blip r:embed="rId4" cstate="print"/>
          <a:stretch>
            <a:fillRect/>
          </a:stretch>
        </p:blipFill>
        <p:spPr>
          <a:xfrm>
            <a:off x="484619" y="2499015"/>
            <a:ext cx="219193" cy="219193"/>
          </a:xfrm>
          <a:prstGeom prst="rect">
            <a:avLst/>
          </a:prstGeom>
        </p:spPr>
      </p:pic>
      <p:sp>
        <p:nvSpPr>
          <p:cNvPr id="6" name="object 6"/>
          <p:cNvSpPr txBox="1">
            <a:spLocks noGrp="1"/>
          </p:cNvSpPr>
          <p:nvPr>
            <p:ph type="title"/>
          </p:nvPr>
        </p:nvSpPr>
        <p:spPr>
          <a:xfrm>
            <a:off x="473968" y="806370"/>
            <a:ext cx="2294890" cy="754380"/>
          </a:xfrm>
          <a:prstGeom prst="rect">
            <a:avLst/>
          </a:prstGeom>
        </p:spPr>
        <p:txBody>
          <a:bodyPr vert="horz" wrap="square" lIns="0" tIns="16510" rIns="0" bIns="0" rtlCol="0">
            <a:spAutoFit/>
          </a:bodyPr>
          <a:lstStyle/>
          <a:p>
            <a:pPr marL="12700">
              <a:lnSpc>
                <a:spcPct val="100000"/>
              </a:lnSpc>
              <a:spcBef>
                <a:spcPts val="130"/>
              </a:spcBef>
            </a:pPr>
            <a:r>
              <a:rPr sz="4750" spc="-10" dirty="0">
                <a:solidFill>
                  <a:srgbClr val="FFFFFF"/>
                </a:solidFill>
              </a:rPr>
              <a:t>Thanks!</a:t>
            </a:r>
            <a:endParaRPr sz="4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9375" rIns="0" bIns="0" rtlCol="0">
            <a:spAutoFit/>
          </a:bodyPr>
          <a:lstStyle/>
          <a:p>
            <a:pPr marL="675005">
              <a:lnSpc>
                <a:spcPct val="100000"/>
              </a:lnSpc>
              <a:spcBef>
                <a:spcPts val="625"/>
              </a:spcBef>
            </a:pPr>
            <a:r>
              <a:rPr sz="1850" spc="-10" dirty="0">
                <a:solidFill>
                  <a:srgbClr val="FFFFFF"/>
                </a:solidFill>
              </a:rPr>
              <a:t>Introduction</a:t>
            </a:r>
            <a:endParaRPr sz="1850"/>
          </a:p>
        </p:txBody>
      </p:sp>
      <p:sp>
        <p:nvSpPr>
          <p:cNvPr id="5" name="object 5"/>
          <p:cNvSpPr txBox="1"/>
          <p:nvPr/>
        </p:nvSpPr>
        <p:spPr>
          <a:xfrm>
            <a:off x="3105182" y="1114425"/>
            <a:ext cx="2232660" cy="150682"/>
          </a:xfrm>
          <a:prstGeom prst="rect">
            <a:avLst/>
          </a:prstGeom>
        </p:spPr>
        <p:txBody>
          <a:bodyPr vert="horz" wrap="square" lIns="0" tIns="27305" rIns="0" bIns="0" rtlCol="0">
            <a:spAutoFit/>
          </a:bodyPr>
          <a:lstStyle/>
          <a:p>
            <a:pPr algn="ctr">
              <a:lnSpc>
                <a:spcPct val="100000"/>
              </a:lnSpc>
              <a:spcBef>
                <a:spcPts val="215"/>
              </a:spcBef>
            </a:pPr>
            <a:endParaRPr sz="800" dirty="0">
              <a:latin typeface="Verdana"/>
              <a:cs typeface="Verdana"/>
            </a:endParaRPr>
          </a:p>
        </p:txBody>
      </p:sp>
      <p:sp>
        <p:nvSpPr>
          <p:cNvPr id="15" name="Rectangle 14">
            <a:extLst>
              <a:ext uri="{FF2B5EF4-FFF2-40B4-BE49-F238E27FC236}">
                <a16:creationId xmlns:a16="http://schemas.microsoft.com/office/drawing/2014/main" id="{1C612008-ACE4-4BB6-B3B8-E349723128D9}"/>
              </a:ext>
            </a:extLst>
          </p:cNvPr>
          <p:cNvSpPr/>
          <p:nvPr/>
        </p:nvSpPr>
        <p:spPr>
          <a:xfrm>
            <a:off x="2839117" y="1038225"/>
            <a:ext cx="2927350" cy="1954381"/>
          </a:xfrm>
          <a:prstGeom prst="rect">
            <a:avLst/>
          </a:prstGeom>
        </p:spPr>
        <p:txBody>
          <a:bodyPr>
            <a:spAutoFit/>
          </a:bodyPr>
          <a:lstStyle/>
          <a:p>
            <a:r>
              <a:rPr lang="en-US" sz="1100" dirty="0">
                <a:solidFill>
                  <a:schemeClr val="tx1"/>
                </a:solidFill>
                <a:latin typeface="Lucida Sans Typewriter" panose="020B0509030504030204" pitchFamily="49" charset="0"/>
              </a:rPr>
              <a:t>O</a:t>
            </a:r>
            <a:r>
              <a:rPr lang="en-US" sz="1100" b="0" i="0" dirty="0">
                <a:solidFill>
                  <a:schemeClr val="tx1"/>
                </a:solidFill>
                <a:effectLst/>
                <a:latin typeface="Lucida Sans Typewriter" panose="020B0509030504030204" pitchFamily="49" charset="0"/>
              </a:rPr>
              <a:t>nline library issue system—a convergence of advanced technologies and design principles.</a:t>
            </a:r>
          </a:p>
          <a:p>
            <a:endParaRPr lang="en-US" sz="1100" dirty="0">
              <a:solidFill>
                <a:schemeClr val="tx1"/>
              </a:solidFill>
              <a:latin typeface="Lucida Sans Typewriter" panose="020B0509030504030204" pitchFamily="49" charset="0"/>
            </a:endParaRPr>
          </a:p>
          <a:p>
            <a:r>
              <a:rPr lang="en-US" sz="1100" b="0" i="0" dirty="0">
                <a:solidFill>
                  <a:schemeClr val="tx1"/>
                </a:solidFill>
                <a:effectLst/>
                <a:latin typeface="Lucida Sans Typewriter" panose="020B0509030504030204" pitchFamily="49" charset="0"/>
              </a:rPr>
              <a:t>This project harmoniously incorporates HTML, CSS, JavaScript, Node.js, and MongoDB to deliver a sophisticated and user-centric digital library experience.</a:t>
            </a:r>
            <a:endParaRPr lang="en-IN" sz="1100" dirty="0">
              <a:solidFill>
                <a:schemeClr val="tx1"/>
              </a:solidFill>
              <a:latin typeface="Lucida Sans Typewriter" panose="020B05090305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9375" rIns="0" bIns="0" rtlCol="0">
            <a:spAutoFit/>
          </a:bodyPr>
          <a:lstStyle/>
          <a:p>
            <a:pPr marL="645795">
              <a:lnSpc>
                <a:spcPct val="100000"/>
              </a:lnSpc>
              <a:spcBef>
                <a:spcPts val="625"/>
              </a:spcBef>
            </a:pPr>
            <a:r>
              <a:rPr sz="1850" dirty="0">
                <a:solidFill>
                  <a:srgbClr val="FFFFFF"/>
                </a:solidFill>
                <a:latin typeface="Times New Roman"/>
                <a:cs typeface="Times New Roman"/>
              </a:rPr>
              <a:t>HTML</a:t>
            </a:r>
            <a:r>
              <a:rPr sz="1850" spc="-114" dirty="0">
                <a:solidFill>
                  <a:srgbClr val="FFFFFF"/>
                </a:solidFill>
                <a:latin typeface="Times New Roman"/>
                <a:cs typeface="Times New Roman"/>
              </a:rPr>
              <a:t> </a:t>
            </a:r>
            <a:r>
              <a:rPr sz="1850" spc="70" dirty="0">
                <a:solidFill>
                  <a:srgbClr val="FFFFFF"/>
                </a:solidFill>
                <a:latin typeface="Times New Roman"/>
                <a:cs typeface="Times New Roman"/>
              </a:rPr>
              <a:t>Basics</a:t>
            </a:r>
            <a:endParaRPr sz="1850" dirty="0">
              <a:latin typeface="Times New Roman"/>
              <a:cs typeface="Times New Roman"/>
            </a:endParaRPr>
          </a:p>
        </p:txBody>
      </p:sp>
      <p:sp>
        <p:nvSpPr>
          <p:cNvPr id="5" name="object 5"/>
          <p:cNvSpPr txBox="1"/>
          <p:nvPr/>
        </p:nvSpPr>
        <p:spPr>
          <a:xfrm>
            <a:off x="2965759" y="1045442"/>
            <a:ext cx="2498725" cy="1764650"/>
          </a:xfrm>
          <a:prstGeom prst="rect">
            <a:avLst/>
          </a:prstGeom>
        </p:spPr>
        <p:txBody>
          <a:bodyPr vert="horz" wrap="square" lIns="0" tIns="12065" rIns="0" bIns="0" rtlCol="0">
            <a:spAutoFit/>
          </a:bodyPr>
          <a:lstStyle/>
          <a:p>
            <a:pPr marL="12065" marR="5080" algn="ctr">
              <a:lnSpc>
                <a:spcPct val="115500"/>
              </a:lnSpc>
              <a:spcBef>
                <a:spcPts val="95"/>
              </a:spcBef>
              <a:tabLst>
                <a:tab pos="2180590" algn="l"/>
              </a:tabLst>
            </a:pPr>
            <a:r>
              <a:rPr lang="en-US" sz="900" dirty="0">
                <a:latin typeface="Lucida Sans Typewriter" panose="020B0509030504030204" pitchFamily="49" charset="0"/>
              </a:rPr>
              <a:t>At the core of our digital architecture lies HTML, meticulously employed to structure and organize our online library. This foundational language is instrumental in creating a seamless and intuitive user interface. From the structural integrity of headers to the intricacies of form elements, HTML forms the basis of our digital landscape.</a:t>
            </a:r>
            <a:endParaRPr sz="900" dirty="0">
              <a:latin typeface="Lucida Sans Typewriter" panose="020B0509030504030204" pitchFamily="49" charset="0"/>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2766" b="-2766"/>
          <a:stretch/>
        </p:blipFill>
        <p:spPr>
          <a:xfrm>
            <a:off x="793750" y="466725"/>
            <a:ext cx="4191000" cy="2362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07" y="365330"/>
            <a:ext cx="2067138" cy="2557284"/>
          </a:xfrm>
          <a:prstGeom prst="rect">
            <a:avLst/>
          </a:prstGeom>
        </p:spPr>
      </p:pic>
      <p:sp>
        <p:nvSpPr>
          <p:cNvPr id="3" name="object 3"/>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z="1900" spc="180" dirty="0"/>
              <a:t>CSS</a:t>
            </a:r>
            <a:r>
              <a:rPr sz="1900" spc="30" dirty="0"/>
              <a:t> </a:t>
            </a:r>
            <a:r>
              <a:rPr sz="1900" spc="-10" dirty="0"/>
              <a:t>Styling</a:t>
            </a:r>
            <a:endParaRPr sz="1900" dirty="0"/>
          </a:p>
        </p:txBody>
      </p:sp>
      <p:sp>
        <p:nvSpPr>
          <p:cNvPr id="5" name="object 5"/>
          <p:cNvSpPr txBox="1"/>
          <p:nvPr/>
        </p:nvSpPr>
        <p:spPr>
          <a:xfrm>
            <a:off x="3336254" y="885825"/>
            <a:ext cx="2304645" cy="2130702"/>
          </a:xfrm>
          <a:prstGeom prst="rect">
            <a:avLst/>
          </a:prstGeom>
        </p:spPr>
        <p:txBody>
          <a:bodyPr vert="horz" wrap="square" lIns="0" tIns="11430" rIns="0" bIns="0" rtlCol="0">
            <a:spAutoFit/>
          </a:bodyPr>
          <a:lstStyle/>
          <a:p>
            <a:pPr marL="12700" marR="5080">
              <a:lnSpc>
                <a:spcPct val="100000"/>
              </a:lnSpc>
              <a:spcBef>
                <a:spcPts val="90"/>
              </a:spcBef>
              <a:tabLst>
                <a:tab pos="677545" algn="l"/>
              </a:tabLst>
            </a:pPr>
            <a:endParaRPr sz="800" dirty="0">
              <a:latin typeface="Verdana"/>
              <a:cs typeface="Verdana"/>
            </a:endParaRPr>
          </a:p>
        </p:txBody>
      </p:sp>
      <p:sp>
        <p:nvSpPr>
          <p:cNvPr id="6" name="Rectangle 5">
            <a:extLst>
              <a:ext uri="{FF2B5EF4-FFF2-40B4-BE49-F238E27FC236}">
                <a16:creationId xmlns:a16="http://schemas.microsoft.com/office/drawing/2014/main" id="{C6EF6349-6AAF-4914-97FF-F9E80C519B82}"/>
              </a:ext>
            </a:extLst>
          </p:cNvPr>
          <p:cNvSpPr/>
          <p:nvPr/>
        </p:nvSpPr>
        <p:spPr>
          <a:xfrm>
            <a:off x="3003550" y="809625"/>
            <a:ext cx="2927350" cy="2123658"/>
          </a:xfrm>
          <a:prstGeom prst="rect">
            <a:avLst/>
          </a:prstGeom>
        </p:spPr>
        <p:txBody>
          <a:bodyPr>
            <a:spAutoFit/>
          </a:bodyPr>
          <a:lstStyle/>
          <a:p>
            <a:r>
              <a:rPr lang="en-US" sz="1200" b="0" i="0" dirty="0">
                <a:solidFill>
                  <a:schemeClr val="tx1"/>
                </a:solidFill>
                <a:effectLst/>
                <a:latin typeface="Lucida Sans Typewriter" panose="020B0509030504030204" pitchFamily="49" charset="0"/>
              </a:rPr>
              <a:t>Elevating aesthetics to a paramount level, CSS plays a pivotal role in shaping the visual identity of our online library. Through meticulous styling, we have imbued the interface with a harmonious blend of colors, fonts, and layouts, enhancing the user experience and fostering engagement.</a:t>
            </a:r>
            <a:endParaRPr lang="en-IN" sz="1200" dirty="0">
              <a:solidFill>
                <a:schemeClr val="tx1"/>
              </a:solidFill>
              <a:latin typeface="Lucida Sans Typewriter" panose="020B05090305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95E26D-2FE4-4404-9BC1-CCA85D7E56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734" y="0"/>
            <a:ext cx="3977232" cy="3295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919847" y="7621"/>
            <a:ext cx="2922905" cy="3288029"/>
            <a:chOff x="2924126" y="8"/>
            <a:chExt cx="2922905" cy="3288029"/>
          </a:xfrm>
        </p:grpSpPr>
        <p:sp>
          <p:nvSpPr>
            <p:cNvPr id="3" name="object 3"/>
            <p:cNvSpPr/>
            <p:nvPr/>
          </p:nvSpPr>
          <p:spPr>
            <a:xfrm>
              <a:off x="2924126" y="8"/>
              <a:ext cx="2922905" cy="3288029"/>
            </a:xfrm>
            <a:custGeom>
              <a:avLst/>
              <a:gdLst/>
              <a:ahLst/>
              <a:cxnLst/>
              <a:rect l="l" t="t" r="r" b="b"/>
              <a:pathLst>
                <a:path w="2922904" h="3288029">
                  <a:moveTo>
                    <a:pt x="2922614" y="0"/>
                  </a:moveTo>
                  <a:lnTo>
                    <a:pt x="0" y="0"/>
                  </a:lnTo>
                  <a:lnTo>
                    <a:pt x="0" y="3287938"/>
                  </a:lnTo>
                  <a:lnTo>
                    <a:pt x="2922614" y="3287938"/>
                  </a:lnTo>
                  <a:lnTo>
                    <a:pt x="2922614"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3342589" y="365330"/>
              <a:ext cx="2076270" cy="2545104"/>
            </a:xfrm>
            <a:prstGeom prst="rect">
              <a:avLst/>
            </a:prstGeom>
          </p:spPr>
        </p:pic>
      </p:grpSp>
      <p:sp>
        <p:nvSpPr>
          <p:cNvPr id="5" name="object 5"/>
          <p:cNvSpPr txBox="1">
            <a:spLocks noGrp="1"/>
          </p:cNvSpPr>
          <p:nvPr>
            <p:ph type="title"/>
          </p:nvPr>
        </p:nvSpPr>
        <p:spPr>
          <a:xfrm>
            <a:off x="452510" y="610982"/>
            <a:ext cx="2049145" cy="245110"/>
          </a:xfrm>
          <a:prstGeom prst="rect">
            <a:avLst/>
          </a:prstGeom>
        </p:spPr>
        <p:txBody>
          <a:bodyPr vert="horz" wrap="square" lIns="0" tIns="17145" rIns="0" bIns="0" rtlCol="0">
            <a:spAutoFit/>
          </a:bodyPr>
          <a:lstStyle/>
          <a:p>
            <a:pPr marL="12700">
              <a:lnSpc>
                <a:spcPct val="100000"/>
              </a:lnSpc>
              <a:spcBef>
                <a:spcPts val="135"/>
              </a:spcBef>
            </a:pPr>
            <a:r>
              <a:rPr sz="1400" spc="85" dirty="0">
                <a:latin typeface="Calibri"/>
                <a:cs typeface="Calibri"/>
              </a:rPr>
              <a:t>JavaScript</a:t>
            </a:r>
            <a:r>
              <a:rPr sz="1400" spc="5" dirty="0">
                <a:latin typeface="Calibri"/>
                <a:cs typeface="Calibri"/>
              </a:rPr>
              <a:t> </a:t>
            </a:r>
            <a:r>
              <a:rPr sz="1400" spc="80" dirty="0">
                <a:latin typeface="Calibri"/>
                <a:cs typeface="Calibri"/>
              </a:rPr>
              <a:t>Functionality</a:t>
            </a:r>
            <a:endParaRPr sz="1400" dirty="0">
              <a:latin typeface="Calibri"/>
              <a:cs typeface="Calibri"/>
            </a:endParaRPr>
          </a:p>
        </p:txBody>
      </p:sp>
      <p:sp>
        <p:nvSpPr>
          <p:cNvPr id="8" name="Rectangle 7">
            <a:extLst>
              <a:ext uri="{FF2B5EF4-FFF2-40B4-BE49-F238E27FC236}">
                <a16:creationId xmlns:a16="http://schemas.microsoft.com/office/drawing/2014/main" id="{77FD3AE4-7221-4C1A-9C13-6632EE90D574}"/>
              </a:ext>
            </a:extLst>
          </p:cNvPr>
          <p:cNvSpPr/>
          <p:nvPr/>
        </p:nvSpPr>
        <p:spPr>
          <a:xfrm>
            <a:off x="107950" y="856092"/>
            <a:ext cx="2911475" cy="2308324"/>
          </a:xfrm>
          <a:prstGeom prst="rect">
            <a:avLst/>
          </a:prstGeom>
        </p:spPr>
        <p:txBody>
          <a:bodyPr wrap="square">
            <a:spAutoFit/>
          </a:bodyPr>
          <a:lstStyle/>
          <a:p>
            <a:r>
              <a:rPr lang="en-US" sz="1200" b="0" i="0" dirty="0">
                <a:solidFill>
                  <a:schemeClr val="tx1"/>
                </a:solidFill>
                <a:effectLst/>
                <a:latin typeface="Lucida Sans Typewriter" panose="020B0509030504030204" pitchFamily="49" charset="0"/>
              </a:rPr>
              <a:t>Beyond mere aesthetics, the functionality of our system is orchestrated by JavaScript. This dynamic scripting language empowers our digital library with interactive features, real-time updates, and seamless user interactions. JavaScript ensures a responsive and immersive experience for our users.</a:t>
            </a:r>
            <a:endParaRPr lang="en-IN" sz="1200" dirty="0">
              <a:solidFill>
                <a:schemeClr val="tx1"/>
              </a:solidFill>
              <a:latin typeface="Lucida Sans Typewriter" panose="020B05090305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6528A-CF7E-44EF-81D4-8A90F42C52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50" y="138112"/>
            <a:ext cx="3972400" cy="3019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2" y="8"/>
            <a:ext cx="2596871" cy="3287935"/>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9375" rIns="0" bIns="0" rtlCol="0">
            <a:spAutoFit/>
          </a:bodyPr>
          <a:lstStyle/>
          <a:p>
            <a:pPr marL="314960">
              <a:lnSpc>
                <a:spcPct val="100000"/>
              </a:lnSpc>
              <a:spcBef>
                <a:spcPts val="625"/>
              </a:spcBef>
            </a:pPr>
            <a:r>
              <a:rPr sz="1850" dirty="0">
                <a:solidFill>
                  <a:srgbClr val="FFFFFF"/>
                </a:solidFill>
              </a:rPr>
              <a:t>Node.js</a:t>
            </a:r>
            <a:r>
              <a:rPr sz="1850" spc="240" dirty="0">
                <a:solidFill>
                  <a:srgbClr val="FFFFFF"/>
                </a:solidFill>
              </a:rPr>
              <a:t> </a:t>
            </a:r>
            <a:r>
              <a:rPr sz="1850" spc="-10" dirty="0">
                <a:solidFill>
                  <a:srgbClr val="FFFFFF"/>
                </a:solidFill>
              </a:rPr>
              <a:t>Integration</a:t>
            </a:r>
            <a:endParaRPr sz="1850" dirty="0"/>
          </a:p>
        </p:txBody>
      </p:sp>
      <p:sp>
        <p:nvSpPr>
          <p:cNvPr id="6" name="Rectangle 5">
            <a:extLst>
              <a:ext uri="{FF2B5EF4-FFF2-40B4-BE49-F238E27FC236}">
                <a16:creationId xmlns:a16="http://schemas.microsoft.com/office/drawing/2014/main" id="{B42CA7B2-ABDB-4B0F-9756-99ED55E2354C}"/>
              </a:ext>
            </a:extLst>
          </p:cNvPr>
          <p:cNvSpPr/>
          <p:nvPr/>
        </p:nvSpPr>
        <p:spPr>
          <a:xfrm>
            <a:off x="2839117" y="1038225"/>
            <a:ext cx="2927350" cy="2123658"/>
          </a:xfrm>
          <a:prstGeom prst="rect">
            <a:avLst/>
          </a:prstGeom>
        </p:spPr>
        <p:txBody>
          <a:bodyPr>
            <a:spAutoFit/>
          </a:bodyPr>
          <a:lstStyle/>
          <a:p>
            <a:r>
              <a:rPr lang="en-US" sz="1200" b="0" i="0" dirty="0">
                <a:solidFill>
                  <a:schemeClr val="tx1"/>
                </a:solidFill>
                <a:effectLst/>
                <a:latin typeface="Lucida Sans Typewriter" panose="020B0509030504030204" pitchFamily="49" charset="0"/>
              </a:rPr>
              <a:t>Transitioning to the server-side paradigm, Node.js assumes a central role in our project. This runtime environment facilitates the execution of server-side scripts, adeptly handling requests and managing data flow. Node.js ensures the stability and responsiveness of our online library.</a:t>
            </a:r>
            <a:endParaRPr lang="en-IN" sz="1200" dirty="0">
              <a:solidFill>
                <a:schemeClr val="tx1"/>
              </a:solidFill>
              <a:latin typeface="Lucida Sans Typewriter" panose="020B05090305040302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149</TotalTime>
  <Words>391</Words>
  <Application>Microsoft Office PowerPoint</Application>
  <PresentationFormat>Custom</PresentationFormat>
  <Paragraphs>26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Cambria</vt:lpstr>
      <vt:lpstr>Lucida Sans Typewriter</vt:lpstr>
      <vt:lpstr>Times New Roman</vt:lpstr>
      <vt:lpstr>Verdana</vt:lpstr>
      <vt:lpstr>Office Theme</vt:lpstr>
      <vt:lpstr>Building an client Online Library Website: An Overview of HTML , CSS, JavaScript, Node.js, and MongoDB Integration:</vt:lpstr>
      <vt:lpstr>Introduction</vt:lpstr>
      <vt:lpstr>HTML Basics</vt:lpstr>
      <vt:lpstr>PowerPoint Presentation</vt:lpstr>
      <vt:lpstr>CSS Styling</vt:lpstr>
      <vt:lpstr>PowerPoint Presentation</vt:lpstr>
      <vt:lpstr>JavaScript Functionality</vt:lpstr>
      <vt:lpstr>PowerPoint Presentation</vt:lpstr>
      <vt:lpstr>Node.js Integration</vt:lpstr>
      <vt:lpstr>PowerPoint Presentation</vt:lpstr>
      <vt:lpstr>MongoDB Database</vt:lpstr>
      <vt:lpstr>PowerPoint Presentation</vt:lpstr>
      <vt:lpstr>Optimizing Performance</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client Online Library Website: An Overview of HTMl, CSS, JavaScript, Node.js, and MongoDB Integration</dc:title>
  <cp:lastModifiedBy>sushain devi</cp:lastModifiedBy>
  <cp:revision>10</cp:revision>
  <dcterms:created xsi:type="dcterms:W3CDTF">2023-12-02T09:39:06Z</dcterms:created>
  <dcterms:modified xsi:type="dcterms:W3CDTF">2023-12-06T05:51:22Z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2023-12-02T00:00:00Z</vt:filetime>
  </property>
  <property fmtid="{D5CDD505-2E9C-101B-9397-08002B2CF9AE}" pid="3" name="LastSaved">
    <vt:filetime>2023-12-02T00:00:00Z</vt:filetime>
  </property>
  <property fmtid="{D5CDD505-2E9C-101B-9397-08002B2CF9AE}" pid="4" name="Producer">
    <vt:lpwstr>GPL Ghostscript 10.02.0</vt:lpwstr>
  </property>
</Properties>
</file>