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8216e617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8216e617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8216e617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8216e617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8216e61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8216e61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8216e617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8216e617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8216e617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8216e617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8216e617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8216e617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8216e617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8216e617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8216e617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8216e617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8216e617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8216e617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8216e617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8216e617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475550"/>
            <a:ext cx="7688700" cy="102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77"/>
              <a:t>AdapterSoup: Weight Averaging to Improve Generalization of Pretrained Language Models</a:t>
            </a:r>
            <a:r>
              <a:rPr lang="en"/>
              <a:t> </a:t>
            </a:r>
            <a:endParaRPr/>
          </a:p>
        </p:txBody>
      </p:sp>
      <p:sp>
        <p:nvSpPr>
          <p:cNvPr id="87" name="Google Shape;87;p13"/>
          <p:cNvSpPr txBox="1"/>
          <p:nvPr>
            <p:ph idx="1" type="body"/>
          </p:nvPr>
        </p:nvSpPr>
        <p:spPr>
          <a:xfrm>
            <a:off x="729450" y="2825050"/>
            <a:ext cx="7688700" cy="151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NAME-Sushana Islam Mim</a:t>
            </a:r>
            <a:endParaRPr/>
          </a:p>
          <a:p>
            <a:pPr indent="0" lvl="0" marL="0" rtl="0" algn="l">
              <a:spcBef>
                <a:spcPts val="1200"/>
              </a:spcBef>
              <a:spcAft>
                <a:spcPts val="0"/>
              </a:spcAft>
              <a:buNone/>
            </a:pPr>
            <a:r>
              <a:rPr lang="en"/>
              <a:t>ID- 22273001</a:t>
            </a:r>
            <a:endParaRPr/>
          </a:p>
          <a:p>
            <a:pPr indent="0" lvl="0" marL="0" rtl="0" algn="l">
              <a:spcBef>
                <a:spcPts val="1200"/>
              </a:spcBef>
              <a:spcAft>
                <a:spcPts val="1200"/>
              </a:spcAft>
              <a:buNone/>
            </a:pPr>
            <a:r>
              <a:rPr lang="en"/>
              <a:t>CSE713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sz="1400">
                <a:solidFill>
                  <a:srgbClr val="252525"/>
                </a:solidFill>
                <a:highlight>
                  <a:srgbClr val="FFFFFF"/>
                </a:highlight>
                <a:latin typeface="Arial"/>
                <a:ea typeface="Arial"/>
                <a:cs typeface="Arial"/>
                <a:sym typeface="Arial"/>
              </a:rPr>
              <a:t>The conclusions we draw in this work about how our approach compares to other approaches (e.g., our baselines) are only supported by evidence onthe task of language modeling, with textual domains taken from the C4 dataset.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sz="3300"/>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sz="1400"/>
              <a:t>A text clustering technique enhances PLM performance in new domains by selecting adapters and weight-space averaging them without changing parameters or increasing inference cost. Future research should explore more complex selection techniques.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0" y="1087475"/>
            <a:ext cx="8520600" cy="5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 INTRODUCTION:</a:t>
            </a:r>
            <a:endParaRPr sz="2600"/>
          </a:p>
        </p:txBody>
      </p:sp>
      <p:sp>
        <p:nvSpPr>
          <p:cNvPr id="93" name="Google Shape;93;p14"/>
          <p:cNvSpPr txBox="1"/>
          <p:nvPr>
            <p:ph idx="1" type="subTitle"/>
          </p:nvPr>
        </p:nvSpPr>
        <p:spPr>
          <a:xfrm>
            <a:off x="0" y="2117125"/>
            <a:ext cx="8520600" cy="2378100"/>
          </a:xfrm>
          <a:prstGeom prst="rect">
            <a:avLst/>
          </a:prstGeom>
        </p:spPr>
        <p:txBody>
          <a:bodyPr anchorCtr="0" anchor="t" bIns="91425" lIns="91425" spcFirstLastPara="1" rIns="91425" wrap="square" tIns="91425">
            <a:normAutofit/>
          </a:bodyPr>
          <a:lstStyle/>
          <a:p>
            <a:pPr indent="0" lvl="0" marL="0" rtl="0" algn="just">
              <a:lnSpc>
                <a:spcPct val="140000"/>
              </a:lnSpc>
              <a:spcBef>
                <a:spcPts val="0"/>
              </a:spcBef>
              <a:spcAft>
                <a:spcPts val="0"/>
              </a:spcAft>
              <a:buNone/>
            </a:pPr>
            <a:r>
              <a:rPr lang="en" sz="1400"/>
              <a:t>To adapt to new domains, large machine learning models (LMs) need constant training.Massive corpora are used to train pre-trained language models (PLMs), although they frequently need to be specialized for certain domains. An method called AdapterSoup ensembles adapters in the weight space to boost performance without updating parameters. Competitive in-domain scores are obtained by combining high learning rates with averaging models with low learning rates.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96725" y="732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99" name="Google Shape;99;p15"/>
          <p:cNvSpPr txBox="1"/>
          <p:nvPr>
            <p:ph idx="1" type="body"/>
          </p:nvPr>
        </p:nvSpPr>
        <p:spPr>
          <a:xfrm>
            <a:off x="729450" y="1718925"/>
            <a:ext cx="7688700" cy="2621100"/>
          </a:xfrm>
          <a:prstGeom prst="rect">
            <a:avLst/>
          </a:prstGeom>
        </p:spPr>
        <p:txBody>
          <a:bodyPr anchorCtr="0" anchor="t" bIns="91425" lIns="91425" spcFirstLastPara="1" rIns="91425" wrap="square" tIns="91425">
            <a:normAutofit fontScale="55000"/>
          </a:bodyPr>
          <a:lstStyle/>
          <a:p>
            <a:pPr indent="-314901" lvl="0" marL="457200" rtl="0" algn="just">
              <a:lnSpc>
                <a:spcPct val="150000"/>
              </a:lnSpc>
              <a:spcBef>
                <a:spcPts val="0"/>
              </a:spcBef>
              <a:spcAft>
                <a:spcPts val="0"/>
              </a:spcAft>
              <a:buClr>
                <a:srgbClr val="252525"/>
              </a:buClr>
              <a:buSzPct val="100000"/>
              <a:buFont typeface="Arial"/>
              <a:buChar char="●"/>
            </a:pPr>
            <a:r>
              <a:rPr lang="en" sz="2471">
                <a:solidFill>
                  <a:srgbClr val="252525"/>
                </a:solidFill>
                <a:highlight>
                  <a:srgbClr val="FFFFFF"/>
                </a:highlight>
                <a:latin typeface="Arial"/>
                <a:ea typeface="Arial"/>
                <a:cs typeface="Arial"/>
                <a:sym typeface="Arial"/>
              </a:rPr>
              <a:t>Training large models from scratch has severe computational and environmental costs.</a:t>
            </a:r>
            <a:endParaRPr sz="2471">
              <a:solidFill>
                <a:srgbClr val="252525"/>
              </a:solidFill>
              <a:highlight>
                <a:srgbClr val="FFFFFF"/>
              </a:highlight>
              <a:latin typeface="Arial"/>
              <a:ea typeface="Arial"/>
              <a:cs typeface="Arial"/>
              <a:sym typeface="Arial"/>
            </a:endParaRPr>
          </a:p>
          <a:p>
            <a:pPr indent="-314901" lvl="0" marL="457200" rtl="0" algn="just">
              <a:lnSpc>
                <a:spcPct val="150000"/>
              </a:lnSpc>
              <a:spcBef>
                <a:spcPts val="0"/>
              </a:spcBef>
              <a:spcAft>
                <a:spcPts val="0"/>
              </a:spcAft>
              <a:buClr>
                <a:srgbClr val="252525"/>
              </a:buClr>
              <a:buSzPct val="100000"/>
              <a:buFont typeface="Arial"/>
              <a:buChar char="●"/>
            </a:pPr>
            <a:r>
              <a:rPr lang="en" sz="2471">
                <a:solidFill>
                  <a:srgbClr val="252525"/>
                </a:solidFill>
                <a:highlight>
                  <a:srgbClr val="FFFFFF"/>
                </a:highlight>
                <a:latin typeface="Arial"/>
                <a:ea typeface="Arial"/>
                <a:cs typeface="Arial"/>
                <a:sym typeface="Arial"/>
              </a:rPr>
              <a:t>Efficient methods such as mixtures-of-experts (MoE), adapters, and LoRA layers have been proposed for domain adaptation.</a:t>
            </a:r>
            <a:endParaRPr sz="2471">
              <a:solidFill>
                <a:srgbClr val="252525"/>
              </a:solidFill>
              <a:highlight>
                <a:srgbClr val="FFFFFF"/>
              </a:highlight>
              <a:latin typeface="Arial"/>
              <a:ea typeface="Arial"/>
              <a:cs typeface="Arial"/>
              <a:sym typeface="Arial"/>
            </a:endParaRPr>
          </a:p>
          <a:p>
            <a:pPr indent="-314901" lvl="0" marL="457200" rtl="0" algn="just">
              <a:lnSpc>
                <a:spcPct val="150000"/>
              </a:lnSpc>
              <a:spcBef>
                <a:spcPts val="0"/>
              </a:spcBef>
              <a:spcAft>
                <a:spcPts val="0"/>
              </a:spcAft>
              <a:buClr>
                <a:srgbClr val="252525"/>
              </a:buClr>
              <a:buSzPct val="100000"/>
              <a:buFont typeface="Arial"/>
              <a:buChar char="●"/>
            </a:pPr>
            <a:r>
              <a:rPr lang="en" sz="2471">
                <a:solidFill>
                  <a:srgbClr val="252525"/>
                </a:solidFill>
                <a:highlight>
                  <a:srgbClr val="FFFFFF"/>
                </a:highlight>
                <a:latin typeface="Arial"/>
                <a:ea typeface="Arial"/>
                <a:cs typeface="Arial"/>
                <a:sym typeface="Arial"/>
              </a:rPr>
              <a:t>Averaging weights of models independently finetuned on the same task has shown to improve in-domain performance.</a:t>
            </a:r>
            <a:endParaRPr sz="2471">
              <a:solidFill>
                <a:srgbClr val="252525"/>
              </a:solidFill>
              <a:highlight>
                <a:srgbClr val="FFFFFF"/>
              </a:highlight>
              <a:latin typeface="Arial"/>
              <a:ea typeface="Arial"/>
              <a:cs typeface="Arial"/>
              <a:sym typeface="Arial"/>
            </a:endParaRPr>
          </a:p>
          <a:p>
            <a:pPr indent="-314901" lvl="0" marL="457200" rtl="0" algn="just">
              <a:lnSpc>
                <a:spcPct val="150000"/>
              </a:lnSpc>
              <a:spcBef>
                <a:spcPts val="0"/>
              </a:spcBef>
              <a:spcAft>
                <a:spcPts val="0"/>
              </a:spcAft>
              <a:buClr>
                <a:srgbClr val="252525"/>
              </a:buClr>
              <a:buSzPct val="100000"/>
              <a:buFont typeface="Arial"/>
              <a:buChar char="●"/>
            </a:pPr>
            <a:r>
              <a:rPr lang="en" sz="2471">
                <a:solidFill>
                  <a:srgbClr val="252525"/>
                </a:solidFill>
                <a:highlight>
                  <a:srgbClr val="FFFFFF"/>
                </a:highlight>
                <a:latin typeface="Arial"/>
                <a:ea typeface="Arial"/>
                <a:cs typeface="Arial"/>
                <a:sym typeface="Arial"/>
              </a:rPr>
              <a:t>(2022) fine-tune MoEs using adapters on a downstream task and average their weights at test time.</a:t>
            </a:r>
            <a:endParaRPr sz="2471">
              <a:solidFill>
                <a:srgbClr val="252525"/>
              </a:solidFill>
              <a:highlight>
                <a:srgbClr val="FFFFFF"/>
              </a:highlight>
              <a:latin typeface="Arial"/>
              <a:ea typeface="Arial"/>
              <a:cs typeface="Arial"/>
              <a:sym typeface="Arial"/>
            </a:endParaRPr>
          </a:p>
          <a:p>
            <a:pPr indent="-314901" lvl="0" marL="457200" rtl="0" algn="just">
              <a:lnSpc>
                <a:spcPct val="150000"/>
              </a:lnSpc>
              <a:spcBef>
                <a:spcPts val="0"/>
              </a:spcBef>
              <a:spcAft>
                <a:spcPts val="0"/>
              </a:spcAft>
              <a:buClr>
                <a:srgbClr val="252525"/>
              </a:buClr>
              <a:buSzPct val="100000"/>
              <a:buFont typeface="Arial"/>
              <a:buChar char="●"/>
            </a:pPr>
            <a:r>
              <a:rPr lang="en" sz="2471">
                <a:solidFill>
                  <a:srgbClr val="252525"/>
                </a:solidFill>
                <a:highlight>
                  <a:srgbClr val="FFFFFF"/>
                </a:highlight>
                <a:latin typeface="Arial"/>
                <a:ea typeface="Arial"/>
                <a:cs typeface="Arial"/>
                <a:sym typeface="Arial"/>
              </a:rPr>
              <a:t>This paper focuses on improving test-time scores of a model on novel domains.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0" y="446875"/>
            <a:ext cx="3136850" cy="4696626"/>
          </a:xfrm>
          <a:prstGeom prst="rect">
            <a:avLst/>
          </a:prstGeom>
          <a:noFill/>
          <a:ln>
            <a:noFill/>
          </a:ln>
        </p:spPr>
      </p:pic>
      <p:pic>
        <p:nvPicPr>
          <p:cNvPr id="105" name="Google Shape;105;p16"/>
          <p:cNvPicPr preferRelativeResize="0"/>
          <p:nvPr/>
        </p:nvPicPr>
        <p:blipFill>
          <a:blip r:embed="rId4">
            <a:alphaModFix/>
          </a:blip>
          <a:stretch>
            <a:fillRect/>
          </a:stretch>
        </p:blipFill>
        <p:spPr>
          <a:xfrm>
            <a:off x="3327825" y="602450"/>
            <a:ext cx="5702350" cy="2335997"/>
          </a:xfrm>
          <a:prstGeom prst="rect">
            <a:avLst/>
          </a:prstGeom>
          <a:noFill/>
          <a:ln>
            <a:noFill/>
          </a:ln>
        </p:spPr>
      </p:pic>
      <p:sp>
        <p:nvSpPr>
          <p:cNvPr id="106" name="Google Shape;106;p16"/>
          <p:cNvSpPr txBox="1"/>
          <p:nvPr/>
        </p:nvSpPr>
        <p:spPr>
          <a:xfrm>
            <a:off x="3098950" y="4114800"/>
            <a:ext cx="60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Adapter soup illustration</a:t>
            </a:r>
            <a:endParaRPr>
              <a:latin typeface="Lato"/>
              <a:ea typeface="Lato"/>
              <a:cs typeface="Lato"/>
              <a:sym typeface="Lato"/>
            </a:endParaRPr>
          </a:p>
        </p:txBody>
      </p:sp>
      <p:sp>
        <p:nvSpPr>
          <p:cNvPr id="107" name="Google Shape;107;p16"/>
          <p:cNvSpPr txBox="1"/>
          <p:nvPr/>
        </p:nvSpPr>
        <p:spPr>
          <a:xfrm>
            <a:off x="3677900" y="3021800"/>
            <a:ext cx="500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Evaluation domains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800">
                <a:solidFill>
                  <a:srgbClr val="252525"/>
                </a:solidFill>
              </a:rPr>
              <a:t>Cross-Domain AdapterSoup</a:t>
            </a:r>
            <a:r>
              <a:rPr lang="en">
                <a:solidFill>
                  <a:srgbClr val="252525"/>
                </a:solidFill>
              </a:rPr>
              <a:t> </a:t>
            </a:r>
            <a:r>
              <a:rPr lang="en"/>
              <a:t>:</a:t>
            </a:r>
            <a:r>
              <a:rPr lang="en" sz="1400"/>
              <a:t> </a:t>
            </a:r>
            <a:r>
              <a:rPr lang="en" sz="1500">
                <a:solidFill>
                  <a:srgbClr val="252525"/>
                </a:solidFill>
                <a:highlight>
                  <a:srgbClr val="FFFFFF"/>
                </a:highlight>
                <a:latin typeface="Arial"/>
                <a:ea typeface="Arial"/>
                <a:cs typeface="Arial"/>
                <a:sym typeface="Arial"/>
              </a:rPr>
              <a:t>We only finetune the adapters, without updating the parameters θm of the PLM, for language modeling using cross-entropy loss.</a:t>
            </a:r>
            <a:endParaRPr sz="1500">
              <a:solidFill>
                <a:srgbClr val="252525"/>
              </a:solidFill>
              <a:highlight>
                <a:srgbClr val="FFFFFF"/>
              </a:highlight>
              <a:latin typeface="Arial"/>
              <a:ea typeface="Arial"/>
              <a:cs typeface="Arial"/>
              <a:sym typeface="Arial"/>
            </a:endParaRPr>
          </a:p>
          <a:p>
            <a:pPr indent="0" lvl="0" marL="0" rtl="0" algn="just">
              <a:lnSpc>
                <a:spcPct val="150000"/>
              </a:lnSpc>
              <a:spcBef>
                <a:spcPts val="1200"/>
              </a:spcBef>
              <a:spcAft>
                <a:spcPts val="0"/>
              </a:spcAft>
              <a:buClr>
                <a:srgbClr val="252525"/>
              </a:buClr>
              <a:buSzPts val="1200"/>
              <a:buFont typeface="Arial"/>
              <a:buNone/>
            </a:pPr>
            <a:r>
              <a:rPr lang="en" sz="1500">
                <a:solidFill>
                  <a:srgbClr val="252525"/>
                </a:solidFill>
                <a:highlight>
                  <a:srgbClr val="FFFFFF"/>
                </a:highlight>
                <a:latin typeface="Arial"/>
                <a:ea typeface="Arial"/>
                <a:cs typeface="Arial"/>
                <a:sym typeface="Arial"/>
              </a:rPr>
              <a:t>Let us assume that θ = FineTune(θm, θα, φ, D) denote the parameters obtained by fine-tuning a PLM with adapters in a domain D, using hyper-parameters φ.</a:t>
            </a:r>
            <a:endParaRPr sz="1500">
              <a:solidFill>
                <a:srgbClr val="252525"/>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sz="1800"/>
              <a:t>Single-Domain AdapterSoup:</a:t>
            </a:r>
            <a:r>
              <a:rPr lang="en" sz="1400"/>
              <a:t> </a:t>
            </a:r>
            <a:r>
              <a:rPr lang="en" sz="1400">
                <a:solidFill>
                  <a:srgbClr val="252525"/>
                </a:solidFill>
                <a:highlight>
                  <a:srgbClr val="FFFFFF"/>
                </a:highlight>
                <a:latin typeface="Arial"/>
                <a:ea typeface="Arial"/>
                <a:cs typeface="Arial"/>
                <a:sym typeface="Arial"/>
              </a:rPr>
              <a:t>This is similar to logit ensembling, but only adds to the PLM the inference cost of a single adapter, while the added inference cost of logit ensembling scales linearly with the number of adapters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a:t>
            </a:r>
            <a:endParaRPr/>
          </a:p>
          <a:p>
            <a:pPr indent="0" lvl="0" marL="0" rtl="0" algn="l">
              <a:spcBef>
                <a:spcPts val="0"/>
              </a:spcBef>
              <a:spcAft>
                <a:spcPts val="0"/>
              </a:spcAft>
              <a:buNone/>
            </a:pPr>
            <a:r>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 sz="1800"/>
              <a:t> Model Selection for AdapterSoup:</a:t>
            </a:r>
            <a:r>
              <a:rPr lang="en" sz="1400"/>
              <a:t>  </a:t>
            </a:r>
            <a:r>
              <a:rPr lang="en" sz="1400">
                <a:solidFill>
                  <a:srgbClr val="252525"/>
                </a:solidFill>
                <a:highlight>
                  <a:srgbClr val="FFFFFF"/>
                </a:highlight>
                <a:latin typeface="Arial"/>
                <a:ea typeface="Arial"/>
                <a:cs typeface="Arial"/>
                <a:sym typeface="Arial"/>
              </a:rPr>
              <a:t>In this section we describe two methods for selecting the combination of models to create our AdapterSoup (by weight-space averaging) which will be evaluated on a novel domain Dk+1.</a:t>
            </a:r>
            <a:endParaRPr sz="1400">
              <a:solidFill>
                <a:srgbClr val="252525"/>
              </a:solidFill>
              <a:highlight>
                <a:srgbClr val="FFFFFF"/>
              </a:highlight>
              <a:latin typeface="Arial"/>
              <a:ea typeface="Arial"/>
              <a:cs typeface="Arial"/>
              <a:sym typeface="Arial"/>
            </a:endParaRPr>
          </a:p>
          <a:p>
            <a:pPr indent="0" lvl="0" marL="0" rtl="0" algn="just">
              <a:lnSpc>
                <a:spcPct val="150000"/>
              </a:lnSpc>
              <a:spcBef>
                <a:spcPts val="1200"/>
              </a:spcBef>
              <a:spcAft>
                <a:spcPts val="0"/>
              </a:spcAft>
              <a:buClr>
                <a:srgbClr val="252525"/>
              </a:buClr>
              <a:buSzPts val="1200"/>
              <a:buFont typeface="Arial"/>
              <a:buNone/>
            </a:pPr>
            <a:r>
              <a:rPr lang="en" sz="1400">
                <a:solidFill>
                  <a:srgbClr val="252525"/>
                </a:solidFill>
                <a:highlight>
                  <a:srgbClr val="FFFFFF"/>
                </a:highlight>
                <a:latin typeface="Arial"/>
                <a:ea typeface="Arial"/>
                <a:cs typeface="Arial"/>
                <a:sym typeface="Arial"/>
              </a:rPr>
              <a:t>We add up to 5 adapters to the AdapterSoup in order of highest cosine similarity (only considering models</a:t>
            </a:r>
            <a:endParaRPr sz="1400">
              <a:solidFill>
                <a:srgbClr val="252525"/>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300"/>
              <a:t>Cross-domain: </a:t>
            </a:r>
            <a:r>
              <a:rPr lang="en" sz="4300">
                <a:solidFill>
                  <a:srgbClr val="252525"/>
                </a:solidFill>
                <a:highlight>
                  <a:srgbClr val="FFFFFF"/>
                </a:highlight>
                <a:latin typeface="Arial"/>
                <a:ea typeface="Arial"/>
                <a:cs typeface="Arial"/>
                <a:sym typeface="Arial"/>
              </a:rPr>
              <a:t> </a:t>
            </a:r>
            <a:endParaRPr sz="4300">
              <a:solidFill>
                <a:srgbClr val="252525"/>
              </a:solidFill>
              <a:highlight>
                <a:srgbClr val="FFFFFF"/>
              </a:highlight>
              <a:latin typeface="Arial"/>
              <a:ea typeface="Arial"/>
              <a:cs typeface="Arial"/>
              <a:sym typeface="Arial"/>
            </a:endParaRPr>
          </a:p>
          <a:p>
            <a:pPr indent="0" lvl="0" marL="0" rtl="0" algn="l">
              <a:spcBef>
                <a:spcPts val="1200"/>
              </a:spcBef>
              <a:spcAft>
                <a:spcPts val="0"/>
              </a:spcAft>
              <a:buClr>
                <a:srgbClr val="252525"/>
              </a:buClr>
              <a:buSzPts val="300"/>
              <a:buFont typeface="Arial"/>
              <a:buNone/>
            </a:pPr>
            <a:r>
              <a:rPr lang="en" sz="5100">
                <a:solidFill>
                  <a:srgbClr val="252525"/>
                </a:solidFill>
                <a:highlight>
                  <a:srgbClr val="FFFFFF"/>
                </a:highlight>
                <a:latin typeface="Arial"/>
                <a:ea typeface="Arial"/>
                <a:cs typeface="Arial"/>
                <a:sym typeface="Arial"/>
              </a:rPr>
              <a:t>This is an evaluation of how well these two approaches measure similarity between the novel domain Dk+1 and the training domains; this baseline shows the performance of a single model which can be directlycompared to AdapterSoups.</a:t>
            </a:r>
            <a:endParaRPr sz="5100">
              <a:solidFill>
                <a:srgbClr val="252525"/>
              </a:solidFill>
              <a:highlight>
                <a:srgbClr val="FFFFFF"/>
              </a:highlight>
              <a:latin typeface="Arial"/>
              <a:ea typeface="Arial"/>
              <a:cs typeface="Arial"/>
              <a:sym typeface="Arial"/>
            </a:endParaRPr>
          </a:p>
          <a:p>
            <a:pPr indent="0" lvl="0" marL="0" rtl="0" algn="l">
              <a:spcBef>
                <a:spcPts val="1500"/>
              </a:spcBef>
              <a:spcAft>
                <a:spcPts val="0"/>
              </a:spcAft>
              <a:buClr>
                <a:srgbClr val="252525"/>
              </a:buClr>
              <a:buSzPts val="300"/>
              <a:buFont typeface="Arial"/>
              <a:buNone/>
            </a:pPr>
            <a:r>
              <a:rPr lang="en" sz="5100">
                <a:solidFill>
                  <a:srgbClr val="252525"/>
                </a:solidFill>
                <a:highlight>
                  <a:srgbClr val="FFFFFF"/>
                </a:highlight>
                <a:latin typeface="Arial"/>
                <a:ea typeface="Arial"/>
                <a:cs typeface="Arial"/>
                <a:sym typeface="Arial"/>
              </a:rPr>
              <a:t>Both approaches are significantly better than GPT-2 (zero-shot), and Clustering outperforms Sentence similarity, suggesting it is better at identifying related domains.</a:t>
            </a:r>
            <a:endParaRPr sz="5100">
              <a:solidFill>
                <a:srgbClr val="252525"/>
              </a:solidFill>
              <a:highlight>
                <a:srgbClr val="FFFFFF"/>
              </a:highlight>
              <a:latin typeface="Arial"/>
              <a:ea typeface="Arial"/>
              <a:cs typeface="Arial"/>
              <a:sym typeface="Arial"/>
            </a:endParaRPr>
          </a:p>
          <a:p>
            <a:pPr indent="0" lvl="0" marL="0" rtl="0" algn="l">
              <a:spcBef>
                <a:spcPts val="1500"/>
              </a:spcBef>
              <a:spcAft>
                <a:spcPts val="0"/>
              </a:spcAft>
              <a:buClr>
                <a:srgbClr val="252525"/>
              </a:buClr>
              <a:buSzPts val="300"/>
              <a:buFont typeface="Arial"/>
              <a:buNone/>
            </a:pPr>
            <a:r>
              <a:rPr lang="en" sz="5100">
                <a:solidFill>
                  <a:srgbClr val="252525"/>
                </a:solidFill>
                <a:highlight>
                  <a:srgbClr val="FFFFFF"/>
                </a:highlight>
                <a:latin typeface="Arial"/>
                <a:ea typeface="Arial"/>
                <a:cs typeface="Arial"/>
                <a:sym typeface="Arial"/>
              </a:rPr>
              <a:t>All three are equally as efficient at inference as using a single adapter.</a:t>
            </a:r>
            <a:endParaRPr sz="5100">
              <a:solidFill>
                <a:srgbClr val="252525"/>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Single-domain:  </a:t>
            </a:r>
            <a:r>
              <a:rPr lang="en" sz="1500">
                <a:solidFill>
                  <a:srgbClr val="252525"/>
                </a:solidFill>
                <a:highlight>
                  <a:srgbClr val="FFFFFF"/>
                </a:highlight>
                <a:latin typeface="Arial"/>
                <a:ea typeface="Arial"/>
                <a:cs typeface="Arial"/>
                <a:sym typeface="Arial"/>
              </a:rPr>
              <a:t>The number of updates for each adapter is the same, and they all have the same initialization, so we hypothesize that AdapterSoups made from small learning rates act similarly to averaging across steps in gradient descent, leading to a model that is closer to a local optimum</a:t>
            </a:r>
            <a:r>
              <a:rPr lang="en" sz="1200">
                <a:solidFill>
                  <a:srgbClr val="252525"/>
                </a:solidFill>
                <a:highlight>
                  <a:srgbClr val="FFFFFF"/>
                </a:highlight>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