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14ea5c27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14ea5c27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14ea5c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14ea5c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14ea5c27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14ea5c27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14ea5c27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14ea5c27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4ea5c27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4ea5c2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14ea5c27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14ea5c2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14ea5c27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14ea5c27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14ea5c27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14ea5c27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14ea5c27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14ea5c27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0"/>
            <a:ext cx="8520600" cy="226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288"/>
              <a:t>Numerical Simulation of the Lunar Polar Environment:</a:t>
            </a:r>
            <a:endParaRPr sz="3288"/>
          </a:p>
          <a:p>
            <a:pPr indent="0" lvl="0" marL="0" rtl="0" algn="ctr">
              <a:spcBef>
                <a:spcPts val="0"/>
              </a:spcBef>
              <a:spcAft>
                <a:spcPts val="0"/>
              </a:spcAft>
              <a:buNone/>
            </a:pPr>
            <a:r>
              <a:rPr lang="en" sz="3288"/>
              <a:t>Implications for Rover Exploration Challenge</a:t>
            </a:r>
            <a:endParaRPr sz="3288"/>
          </a:p>
          <a:p>
            <a:pPr indent="0" lvl="0" marL="0" rtl="0" algn="ctr">
              <a:spcBef>
                <a:spcPts val="0"/>
              </a:spcBef>
              <a:spcAft>
                <a:spcPts val="0"/>
              </a:spcAft>
              <a:buNone/>
            </a:pPr>
            <a:r>
              <a:t/>
            </a:r>
            <a:endParaRPr/>
          </a:p>
        </p:txBody>
      </p:sp>
      <p:sp>
        <p:nvSpPr>
          <p:cNvPr id="57" name="Google Shape;57;p13"/>
          <p:cNvSpPr txBox="1"/>
          <p:nvPr>
            <p:ph idx="1" type="subTitle"/>
          </p:nvPr>
        </p:nvSpPr>
        <p:spPr>
          <a:xfrm>
            <a:off x="311700" y="1742800"/>
            <a:ext cx="8520600" cy="3219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NAME:Sushana Islam Mim</a:t>
            </a:r>
            <a:endParaRPr/>
          </a:p>
          <a:p>
            <a:pPr indent="0" lvl="0" marL="0" rtl="0" algn="ctr">
              <a:spcBef>
                <a:spcPts val="0"/>
              </a:spcBef>
              <a:spcAft>
                <a:spcPts val="0"/>
              </a:spcAft>
              <a:buNone/>
            </a:pPr>
            <a:r>
              <a:rPr lang="en"/>
              <a:t>ID:22273001</a:t>
            </a:r>
            <a:endParaRPr/>
          </a:p>
          <a:p>
            <a:pPr indent="0" lvl="0" marL="0" rtl="0" algn="ctr">
              <a:spcBef>
                <a:spcPts val="0"/>
              </a:spcBef>
              <a:spcAft>
                <a:spcPts val="0"/>
              </a:spcAft>
              <a:buNone/>
            </a:pPr>
            <a:r>
              <a:rPr lang="en"/>
              <a:t>COURSE:CSE717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64500" y="182150"/>
            <a:ext cx="7553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6" name="Google Shape;116;p22"/>
          <p:cNvSpPr txBox="1"/>
          <p:nvPr>
            <p:ph idx="1" type="body"/>
          </p:nvPr>
        </p:nvSpPr>
        <p:spPr>
          <a:xfrm>
            <a:off x="311700" y="1080750"/>
            <a:ext cx="8741700" cy="38535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sz="2620">
                <a:solidFill>
                  <a:schemeClr val="accent1"/>
                </a:solidFill>
              </a:rPr>
              <a:t>We found that the complex terrain in terms of</a:t>
            </a:r>
            <a:endParaRPr b="1" sz="2620">
              <a:solidFill>
                <a:schemeClr val="accent1"/>
              </a:solidFill>
            </a:endParaRPr>
          </a:p>
          <a:p>
            <a:pPr indent="0" lvl="0" marL="0" rtl="0" algn="l">
              <a:spcBef>
                <a:spcPts val="1200"/>
              </a:spcBef>
              <a:spcAft>
                <a:spcPts val="0"/>
              </a:spcAft>
              <a:buNone/>
            </a:pPr>
            <a:r>
              <a:rPr b="1" lang="en" sz="2620">
                <a:solidFill>
                  <a:schemeClr val="accent1"/>
                </a:solidFill>
              </a:rPr>
              <a:t> slope affects the local solar altitude angle, which influences the amount of solar energy</a:t>
            </a:r>
            <a:endParaRPr b="1" sz="2620">
              <a:solidFill>
                <a:schemeClr val="accent1"/>
              </a:solidFill>
            </a:endParaRPr>
          </a:p>
          <a:p>
            <a:pPr indent="0" lvl="0" marL="0" rtl="0" algn="l">
              <a:spcBef>
                <a:spcPts val="1200"/>
              </a:spcBef>
              <a:spcAft>
                <a:spcPts val="0"/>
              </a:spcAft>
              <a:buNone/>
            </a:pPr>
            <a:r>
              <a:rPr b="1" lang="en" sz="2620">
                <a:solidFill>
                  <a:schemeClr val="accent1"/>
                </a:solidFill>
              </a:rPr>
              <a:t> received by the rover.</a:t>
            </a:r>
            <a:endParaRPr b="1" sz="2620">
              <a:solidFill>
                <a:schemeClr val="accent1"/>
              </a:solidFill>
            </a:endParaRPr>
          </a:p>
          <a:p>
            <a:pPr indent="0" lvl="0" marL="0" rtl="0" algn="l">
              <a:spcBef>
                <a:spcPts val="1200"/>
              </a:spcBef>
              <a:spcAft>
                <a:spcPts val="0"/>
              </a:spcAft>
              <a:buNone/>
            </a:pPr>
            <a:r>
              <a:rPr b="1" lang="en" sz="2620">
                <a:solidFill>
                  <a:schemeClr val="accent1"/>
                </a:solidFill>
              </a:rPr>
              <a:t>The result showed that the rover can be charged</a:t>
            </a:r>
            <a:endParaRPr b="1" sz="2620">
              <a:solidFill>
                <a:schemeClr val="accent1"/>
              </a:solidFill>
            </a:endParaRPr>
          </a:p>
          <a:p>
            <a:pPr indent="0" lvl="0" marL="0" rtl="0" algn="l">
              <a:spcBef>
                <a:spcPts val="1200"/>
              </a:spcBef>
              <a:spcAft>
                <a:spcPts val="0"/>
              </a:spcAft>
              <a:buNone/>
            </a:pPr>
            <a:r>
              <a:rPr b="1" lang="en" sz="2620">
                <a:solidFill>
                  <a:schemeClr val="accent1"/>
                </a:solidFill>
              </a:rPr>
              <a:t> to different magnitudes when traversing and/or sampling on a flat surface, in a shadow,</a:t>
            </a:r>
            <a:endParaRPr b="1" sz="2620">
              <a:solidFill>
                <a:schemeClr val="accent1"/>
              </a:solidFill>
            </a:endParaRPr>
          </a:p>
          <a:p>
            <a:pPr indent="0" lvl="0" marL="0" rtl="0" algn="l">
              <a:spcBef>
                <a:spcPts val="1200"/>
              </a:spcBef>
              <a:spcAft>
                <a:spcPts val="0"/>
              </a:spcAft>
              <a:buNone/>
            </a:pPr>
            <a:r>
              <a:rPr b="1" lang="en" sz="2620">
                <a:solidFill>
                  <a:schemeClr val="accent1"/>
                </a:solidFill>
              </a:rPr>
              <a:t> and near a meter-scale crater.</a:t>
            </a:r>
            <a:endParaRPr b="1" sz="2620">
              <a:solidFill>
                <a:schemeClr val="accent1"/>
              </a:solidFill>
            </a:endParaRPr>
          </a:p>
          <a:p>
            <a:pPr indent="0" lvl="0" marL="0" rtl="0" algn="l">
              <a:spcBef>
                <a:spcPts val="1200"/>
              </a:spcBef>
              <a:spcAft>
                <a:spcPts val="0"/>
              </a:spcAft>
              <a:buNone/>
            </a:pPr>
            <a:r>
              <a:rPr b="1" lang="en" sz="2620">
                <a:solidFill>
                  <a:schemeClr val="accent1"/>
                </a:solidFill>
              </a:rPr>
              <a:t>We also find that a favorable traversing and/or sampling site</a:t>
            </a:r>
            <a:endParaRPr b="1" sz="2620">
              <a:solidFill>
                <a:schemeClr val="accent1"/>
              </a:solidFill>
            </a:endParaRPr>
          </a:p>
          <a:p>
            <a:pPr indent="0" lvl="0" marL="0" rtl="0" algn="l">
              <a:spcBef>
                <a:spcPts val="1200"/>
              </a:spcBef>
              <a:spcAft>
                <a:spcPts val="0"/>
              </a:spcAft>
              <a:buNone/>
            </a:pPr>
            <a:r>
              <a:rPr b="1" lang="en" sz="2620">
                <a:solidFill>
                  <a:schemeClr val="accent1"/>
                </a:solidFill>
              </a:rPr>
              <a:t> of the rover for future polar exploration is in the upwind direction of a bulge and crater</a:t>
            </a:r>
            <a:endParaRPr b="1" sz="2620">
              <a:solidFill>
                <a:schemeClr val="accent1"/>
              </a:solidFill>
            </a:endParaRPr>
          </a:p>
          <a:p>
            <a:pPr indent="0" lvl="0" marL="0" rtl="0" algn="l">
              <a:spcBef>
                <a:spcPts val="1200"/>
              </a:spcBef>
              <a:spcAft>
                <a:spcPts val="0"/>
              </a:spcAft>
              <a:buNone/>
            </a:pPr>
            <a:r>
              <a:rPr b="1" lang="en" sz="2620">
                <a:solidFill>
                  <a:schemeClr val="accent1"/>
                </a:solidFill>
              </a:rPr>
              <a:t> which has a minimum charging effect.</a:t>
            </a:r>
            <a:endParaRPr b="1" sz="2620">
              <a:solidFill>
                <a:schemeClr val="accen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text discusses lunar polar region exploration, focusing on illumination conditions, electric-field environment, and potential challenges for rovers. It highlights the unique lighting conditions near the lunar poles, the complex solar wind-induced electric field, and the potential hazards associated with the plasma wake structure within craters. The text also discusses the effects of solar storms on the plasma wake and the characteristics of recursive mini-wakes in lunar polar craters. It emphasizes the importance of water ice and other resources for future human missions.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55600"/>
            <a:ext cx="8385300" cy="755700"/>
          </a:xfrm>
          <a:prstGeom prst="rect">
            <a:avLst/>
          </a:prstGeom>
        </p:spPr>
        <p:txBody>
          <a:bodyPr anchorCtr="0" anchor="b" bIns="91425" lIns="91425" spcFirstLastPara="1" rIns="91425" wrap="square" tIns="91425">
            <a:normAutofit/>
          </a:bodyPr>
          <a:lstStyle/>
          <a:p>
            <a:pPr indent="0" lvl="0" marL="2743200" rtl="0" algn="l">
              <a:spcBef>
                <a:spcPts val="0"/>
              </a:spcBef>
              <a:spcAft>
                <a:spcPts val="0"/>
              </a:spcAft>
              <a:buNone/>
            </a:pPr>
            <a:r>
              <a:rPr lang="en"/>
              <a:t>Purpose of this paper</a:t>
            </a:r>
            <a:endParaRPr/>
          </a:p>
        </p:txBody>
      </p:sp>
      <p:sp>
        <p:nvSpPr>
          <p:cNvPr id="69" name="Google Shape;69;p15"/>
          <p:cNvSpPr txBox="1"/>
          <p:nvPr>
            <p:ph idx="1" type="body"/>
          </p:nvPr>
        </p:nvSpPr>
        <p:spPr>
          <a:xfrm>
            <a:off x="888375" y="1389600"/>
            <a:ext cx="7163400" cy="31203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SzPts val="2300"/>
              <a:buAutoNum type="arabicPeriod"/>
            </a:pPr>
            <a:r>
              <a:rPr lang="en" sz="2300">
                <a:solidFill>
                  <a:srgbClr val="000000"/>
                </a:solidFill>
                <a:highlight>
                  <a:srgbClr val="FFFFFF"/>
                </a:highlight>
                <a:latin typeface="Arial"/>
                <a:ea typeface="Arial"/>
                <a:cs typeface="Arial"/>
                <a:sym typeface="Arial"/>
              </a:rPr>
              <a:t>Analysis of Engineering Constraints</a:t>
            </a:r>
            <a:endParaRPr sz="2300">
              <a:solidFill>
                <a:srgbClr val="000000"/>
              </a:solidFill>
              <a:highlight>
                <a:srgbClr val="FFFFFF"/>
              </a:highlight>
              <a:latin typeface="Arial"/>
              <a:ea typeface="Arial"/>
              <a:cs typeface="Arial"/>
              <a:sym typeface="Arial"/>
            </a:endParaRPr>
          </a:p>
          <a:p>
            <a:pPr indent="-374650" lvl="0" marL="457200" rtl="0" algn="just">
              <a:spcBef>
                <a:spcPts val="0"/>
              </a:spcBef>
              <a:spcAft>
                <a:spcPts val="0"/>
              </a:spcAft>
              <a:buClr>
                <a:srgbClr val="000000"/>
              </a:buClr>
              <a:buSzPts val="2300"/>
              <a:buFont typeface="Arial"/>
              <a:buAutoNum type="arabicPeriod"/>
            </a:pPr>
            <a:r>
              <a:rPr lang="en" sz="2300">
                <a:solidFill>
                  <a:srgbClr val="000000"/>
                </a:solidFill>
                <a:highlight>
                  <a:srgbClr val="FFFFFF"/>
                </a:highlight>
                <a:latin typeface="Arial"/>
                <a:ea typeface="Arial"/>
                <a:cs typeface="Arial"/>
                <a:sym typeface="Arial"/>
              </a:rPr>
              <a:t>Creation of 3D Model for CE-7's Lunar Rover</a:t>
            </a:r>
            <a:endParaRPr sz="2300">
              <a:solidFill>
                <a:srgbClr val="000000"/>
              </a:solidFill>
              <a:highlight>
                <a:srgbClr val="FFFFFF"/>
              </a:highlight>
              <a:latin typeface="Arial"/>
              <a:ea typeface="Arial"/>
              <a:cs typeface="Arial"/>
              <a:sym typeface="Arial"/>
            </a:endParaRPr>
          </a:p>
          <a:p>
            <a:pPr indent="-374650" lvl="0" marL="457200" rtl="0" algn="just">
              <a:spcBef>
                <a:spcPts val="0"/>
              </a:spcBef>
              <a:spcAft>
                <a:spcPts val="0"/>
              </a:spcAft>
              <a:buClr>
                <a:srgbClr val="000000"/>
              </a:buClr>
              <a:buSzPts val="2300"/>
              <a:buFont typeface="Arial"/>
              <a:buAutoNum type="arabicPeriod"/>
            </a:pPr>
            <a:r>
              <a:rPr lang="en" sz="2300">
                <a:solidFill>
                  <a:srgbClr val="000000"/>
                </a:solidFill>
                <a:highlight>
                  <a:srgbClr val="FFFFFF"/>
                </a:highlight>
                <a:latin typeface="Arial"/>
                <a:ea typeface="Arial"/>
                <a:cs typeface="Arial"/>
                <a:sym typeface="Arial"/>
              </a:rPr>
              <a:t>Identification of Favorable Traversing and Sampling Sites</a:t>
            </a:r>
            <a:endParaRPr sz="2300">
              <a:solidFill>
                <a:srgbClr val="000000"/>
              </a:solidFill>
              <a:highlight>
                <a:srgbClr val="FFFFFF"/>
              </a:highlight>
              <a:latin typeface="Arial"/>
              <a:ea typeface="Arial"/>
              <a:cs typeface="Arial"/>
              <a:sym typeface="Arial"/>
            </a:endParaRPr>
          </a:p>
          <a:p>
            <a:pPr indent="-374650" lvl="0" marL="457200" rtl="0" algn="just">
              <a:spcBef>
                <a:spcPts val="0"/>
              </a:spcBef>
              <a:spcAft>
                <a:spcPts val="0"/>
              </a:spcAft>
              <a:buClr>
                <a:srgbClr val="000000"/>
              </a:buClr>
              <a:buSzPts val="2300"/>
              <a:buFont typeface="Arial"/>
              <a:buAutoNum type="arabicPeriod"/>
            </a:pPr>
            <a:r>
              <a:rPr lang="en" sz="2300">
                <a:solidFill>
                  <a:srgbClr val="000000"/>
                </a:solidFill>
                <a:highlight>
                  <a:srgbClr val="FFFFFF"/>
                </a:highlight>
                <a:latin typeface="Arial"/>
                <a:ea typeface="Arial"/>
                <a:cs typeface="Arial"/>
                <a:sym typeface="Arial"/>
              </a:rPr>
              <a:t>Implications for Lunar Polar Region Exploration</a:t>
            </a:r>
            <a:endParaRPr sz="23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79225"/>
            <a:ext cx="2808000" cy="1086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75" name="Google Shape;75;p16"/>
          <p:cNvSpPr txBox="1"/>
          <p:nvPr>
            <p:ph idx="1" type="body"/>
          </p:nvPr>
        </p:nvSpPr>
        <p:spPr>
          <a:xfrm>
            <a:off x="447025" y="79225"/>
            <a:ext cx="3700500" cy="3997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3000">
                <a:solidFill>
                  <a:schemeClr val="accent1"/>
                </a:solidFill>
                <a:highlight>
                  <a:schemeClr val="dk1"/>
                </a:highlight>
                <a:latin typeface="Amatic SC"/>
                <a:ea typeface="Amatic SC"/>
                <a:cs typeface="Amatic SC"/>
                <a:sym typeface="Amatic SC"/>
              </a:rPr>
              <a:t>Electric field environment </a:t>
            </a:r>
            <a:endParaRPr b="1" sz="3000">
              <a:solidFill>
                <a:schemeClr val="accent1"/>
              </a:solidFill>
              <a:highlight>
                <a:schemeClr val="dk1"/>
              </a:highlight>
              <a:latin typeface="Amatic SC"/>
              <a:ea typeface="Amatic SC"/>
              <a:cs typeface="Amatic SC"/>
              <a:sym typeface="Amatic SC"/>
            </a:endParaRPr>
          </a:p>
          <a:p>
            <a:pPr indent="0" lvl="0" marL="0" rtl="0" algn="l">
              <a:lnSpc>
                <a:spcPct val="100000"/>
              </a:lnSpc>
              <a:spcBef>
                <a:spcPts val="0"/>
              </a:spcBef>
              <a:spcAft>
                <a:spcPts val="0"/>
              </a:spcAft>
              <a:buNone/>
            </a:pPr>
            <a:r>
              <a:t/>
            </a:r>
            <a:endParaRPr b="1" sz="2700">
              <a:solidFill>
                <a:schemeClr val="accent1"/>
              </a:solidFill>
              <a:highlight>
                <a:schemeClr val="dk1"/>
              </a:highlight>
              <a:latin typeface="Amatic SC"/>
              <a:ea typeface="Amatic SC"/>
              <a:cs typeface="Amatic SC"/>
              <a:sym typeface="Amatic SC"/>
            </a:endParaRPr>
          </a:p>
          <a:p>
            <a:pPr indent="0" lvl="0" marL="0" rtl="0" algn="l">
              <a:lnSpc>
                <a:spcPct val="100000"/>
              </a:lnSpc>
              <a:spcBef>
                <a:spcPts val="0"/>
              </a:spcBef>
              <a:spcAft>
                <a:spcPts val="0"/>
              </a:spcAft>
              <a:buNone/>
            </a:pPr>
            <a:r>
              <a:rPr b="1" lang="en" sz="2700">
                <a:solidFill>
                  <a:schemeClr val="accent1"/>
                </a:solidFill>
                <a:highlight>
                  <a:schemeClr val="dk1"/>
                </a:highlight>
                <a:latin typeface="Amatic SC"/>
                <a:ea typeface="Amatic SC"/>
                <a:cs typeface="Amatic SC"/>
                <a:sym typeface="Amatic SC"/>
              </a:rPr>
              <a:t>Rover charging in illuminated areas is relatively homogeneous, while in shadowed areas, the potential varies due to the inhomogeneous electric environment, with the upper side shielded by the de Gerlache crater.</a:t>
            </a:r>
            <a:endParaRPr sz="900"/>
          </a:p>
        </p:txBody>
      </p:sp>
      <p:sp>
        <p:nvSpPr>
          <p:cNvPr id="76" name="Google Shape;76;p16"/>
          <p:cNvSpPr/>
          <p:nvPr/>
        </p:nvSpPr>
        <p:spPr>
          <a:xfrm>
            <a:off x="4572000" y="248975"/>
            <a:ext cx="2020200" cy="1935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77" name="Google Shape;77;p16"/>
          <p:cNvSpPr/>
          <p:nvPr/>
        </p:nvSpPr>
        <p:spPr>
          <a:xfrm>
            <a:off x="6252550" y="2455750"/>
            <a:ext cx="2121900" cy="193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78" name="Google Shape;78;p16"/>
          <p:cNvPicPr preferRelativeResize="0"/>
          <p:nvPr/>
        </p:nvPicPr>
        <p:blipFill>
          <a:blip r:embed="rId3">
            <a:alphaModFix/>
          </a:blip>
          <a:stretch>
            <a:fillRect/>
          </a:stretch>
        </p:blipFill>
        <p:spPr>
          <a:xfrm>
            <a:off x="4572000" y="248975"/>
            <a:ext cx="2121900" cy="1935300"/>
          </a:xfrm>
          <a:prstGeom prst="rect">
            <a:avLst/>
          </a:prstGeom>
          <a:noFill/>
          <a:ln>
            <a:noFill/>
          </a:ln>
        </p:spPr>
      </p:pic>
      <p:pic>
        <p:nvPicPr>
          <p:cNvPr id="79" name="Google Shape;79;p16"/>
          <p:cNvPicPr preferRelativeResize="0"/>
          <p:nvPr/>
        </p:nvPicPr>
        <p:blipFill>
          <a:blip r:embed="rId4">
            <a:alphaModFix/>
          </a:blip>
          <a:stretch>
            <a:fillRect/>
          </a:stretch>
        </p:blipFill>
        <p:spPr>
          <a:xfrm>
            <a:off x="6252550" y="2455750"/>
            <a:ext cx="2121900" cy="193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225" y="802500"/>
            <a:ext cx="8301000" cy="31980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Problem Definition and Research Objectives</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Literature Review</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Identify gaps</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Data Collection and Analysis</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Spacecraft Plasma Interaction Software (SPIS)</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Analysis of Results</a:t>
            </a:r>
            <a:endParaRPr b="0" sz="2100">
              <a:solidFill>
                <a:srgbClr val="000000"/>
              </a:solidFill>
              <a:highlight>
                <a:srgbClr val="FFFFFF"/>
              </a:highlight>
              <a:latin typeface="Arial"/>
              <a:ea typeface="Arial"/>
              <a:cs typeface="Arial"/>
              <a:sym typeface="Arial"/>
            </a:endParaRPr>
          </a:p>
          <a:p>
            <a:pPr indent="-361950" lvl="0" marL="457200" rtl="0" algn="ctr">
              <a:spcBef>
                <a:spcPts val="0"/>
              </a:spcBef>
              <a:spcAft>
                <a:spcPts val="0"/>
              </a:spcAft>
              <a:buClr>
                <a:srgbClr val="000000"/>
              </a:buClr>
              <a:buSzPts val="2100"/>
              <a:buFont typeface="Arial"/>
              <a:buChar char="●"/>
            </a:pPr>
            <a:r>
              <a:rPr b="0" lang="en" sz="2100">
                <a:solidFill>
                  <a:srgbClr val="000000"/>
                </a:solidFill>
                <a:highlight>
                  <a:srgbClr val="FFFFFF"/>
                </a:highlight>
                <a:latin typeface="Arial"/>
                <a:ea typeface="Arial"/>
                <a:cs typeface="Arial"/>
                <a:sym typeface="Arial"/>
              </a:rPr>
              <a:t>Implications and Recommendations</a:t>
            </a:r>
            <a:endParaRPr sz="5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54425" y="243475"/>
            <a:ext cx="7401000" cy="755700"/>
          </a:xfrm>
          <a:prstGeom prst="rect">
            <a:avLst/>
          </a:prstGeom>
        </p:spPr>
        <p:txBody>
          <a:bodyPr anchorCtr="0" anchor="b" bIns="91425" lIns="91425" spcFirstLastPara="1" rIns="91425" wrap="square" tIns="91425">
            <a:normAutofit/>
          </a:bodyPr>
          <a:lstStyle/>
          <a:p>
            <a:pPr indent="0" lvl="0" marL="2286000" rtl="0" algn="l">
              <a:spcBef>
                <a:spcPts val="0"/>
              </a:spcBef>
              <a:spcAft>
                <a:spcPts val="0"/>
              </a:spcAft>
              <a:buNone/>
            </a:pPr>
            <a:r>
              <a:rPr lang="en"/>
              <a:t>Simulation model  </a:t>
            </a:r>
            <a:endParaRPr/>
          </a:p>
        </p:txBody>
      </p:sp>
      <p:sp>
        <p:nvSpPr>
          <p:cNvPr id="90" name="Google Shape;90;p18"/>
          <p:cNvSpPr txBox="1"/>
          <p:nvPr>
            <p:ph idx="1" type="body"/>
          </p:nvPr>
        </p:nvSpPr>
        <p:spPr>
          <a:xfrm>
            <a:off x="311700" y="1389600"/>
            <a:ext cx="8266500" cy="335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00"/>
              <a:t>We build a three-dimensional six-wheeled solar-powered lunar rover model with a</a:t>
            </a:r>
            <a:endParaRPr b="1" sz="1400"/>
          </a:p>
          <a:p>
            <a:pPr indent="0" lvl="0" marL="0" rtl="0" algn="l">
              <a:lnSpc>
                <a:spcPct val="95000"/>
              </a:lnSpc>
              <a:spcBef>
                <a:spcPts val="1200"/>
              </a:spcBef>
              <a:spcAft>
                <a:spcPts val="0"/>
              </a:spcAft>
              <a:buNone/>
            </a:pPr>
            <a:r>
              <a:rPr b="1" lang="en" sz="1400"/>
              <a:t> length of 1.5 m, a width of 1.2 m, and a height of 1.0 m using SPIS (Figure 6).</a:t>
            </a:r>
            <a:endParaRPr b="1" sz="1400"/>
          </a:p>
          <a:p>
            <a:pPr indent="0" lvl="0" marL="0" rtl="0" algn="l">
              <a:lnSpc>
                <a:spcPct val="95000"/>
              </a:lnSpc>
              <a:spcBef>
                <a:spcPts val="1200"/>
              </a:spcBef>
              <a:spcAft>
                <a:spcPts val="0"/>
              </a:spcAft>
              <a:buNone/>
            </a:pPr>
            <a:r>
              <a:rPr b="1" lang="en" sz="1400"/>
              <a:t>The couplingresistance between the main body of the lunar rover and the solar array is set to 10 kW,the electrical connection is achieved between the wheels and the body, and the coupling</a:t>
            </a:r>
            <a:endParaRPr b="1" sz="1400"/>
          </a:p>
          <a:p>
            <a:pPr indent="0" lvl="0" marL="0" rtl="0" algn="l">
              <a:lnSpc>
                <a:spcPct val="95000"/>
              </a:lnSpc>
              <a:spcBef>
                <a:spcPts val="1200"/>
              </a:spcBef>
              <a:spcAft>
                <a:spcPts val="0"/>
              </a:spcAft>
              <a:buNone/>
            </a:pPr>
            <a:r>
              <a:rPr b="1" lang="en" sz="1400"/>
              <a:t>resistance between the rover and the lunar surface is set to 1 kW. The simulation domain of</a:t>
            </a:r>
            <a:endParaRPr b="1" sz="1400"/>
          </a:p>
          <a:p>
            <a:pPr indent="0" lvl="0" marL="0" rtl="0" algn="l">
              <a:lnSpc>
                <a:spcPct val="95000"/>
              </a:lnSpc>
              <a:spcBef>
                <a:spcPts val="1200"/>
              </a:spcBef>
              <a:spcAft>
                <a:spcPts val="0"/>
              </a:spcAft>
              <a:buNone/>
            </a:pPr>
            <a:r>
              <a:rPr b="1" lang="en" sz="1400"/>
              <a:t>the near-surface environment of the rover exploration is set to a region of 40  40  80 m</a:t>
            </a:r>
            <a:endParaRPr b="1" sz="1400"/>
          </a:p>
          <a:p>
            <a:pPr indent="0" lvl="0" marL="0" rtl="0" algn="l">
              <a:lnSpc>
                <a:spcPct val="9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7112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Setup of the Plasma Environment</a:t>
            </a:r>
            <a:endParaRPr/>
          </a:p>
        </p:txBody>
      </p:sp>
      <p:sp>
        <p:nvSpPr>
          <p:cNvPr id="96" name="Google Shape;96;p19"/>
          <p:cNvSpPr txBox="1"/>
          <p:nvPr>
            <p:ph idx="1" type="body"/>
          </p:nvPr>
        </p:nvSpPr>
        <p:spPr>
          <a:xfrm>
            <a:off x="311700" y="1386300"/>
            <a:ext cx="7248000" cy="118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100"/>
              <a:t>The Moon's orbit around Earth and the Sun creates complex plasma environments due to solar wind and Earth's magnetic field.</a:t>
            </a:r>
            <a:endParaRPr sz="2100"/>
          </a:p>
        </p:txBody>
      </p:sp>
      <p:sp>
        <p:nvSpPr>
          <p:cNvPr id="97" name="Google Shape;97;p19"/>
          <p:cNvSpPr/>
          <p:nvPr/>
        </p:nvSpPr>
        <p:spPr>
          <a:xfrm>
            <a:off x="413075" y="2778275"/>
            <a:ext cx="8385600" cy="22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pic>
        <p:nvPicPr>
          <p:cNvPr id="98" name="Google Shape;98;p19"/>
          <p:cNvPicPr preferRelativeResize="0"/>
          <p:nvPr/>
        </p:nvPicPr>
        <p:blipFill>
          <a:blip r:embed="rId3">
            <a:alphaModFix/>
          </a:blip>
          <a:stretch>
            <a:fillRect/>
          </a:stretch>
        </p:blipFill>
        <p:spPr>
          <a:xfrm>
            <a:off x="311700" y="2571750"/>
            <a:ext cx="8589000" cy="243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 </a:t>
            </a:r>
            <a:endParaRPr/>
          </a:p>
        </p:txBody>
      </p:sp>
      <p:sp>
        <p:nvSpPr>
          <p:cNvPr id="104" name="Google Shape;104;p20"/>
          <p:cNvSpPr txBox="1"/>
          <p:nvPr>
            <p:ph idx="1" type="body"/>
          </p:nvPr>
        </p:nvSpPr>
        <p:spPr>
          <a:xfrm>
            <a:off x="311700" y="1389600"/>
            <a:ext cx="69765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sz="1400"/>
              <a:t>he plasma potential distribution of near-surface space changes with rover traversal around the crater. Positioning the rover in the downwind direction induces higher altitude and lower potential, suggesting a suitable site for lunar polar exploration like CE-7 in the upwind direction, where solar wind minimally impacts charging.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plsans</a:t>
            </a:r>
            <a:endParaRPr/>
          </a:p>
        </p:txBody>
      </p:sp>
      <p:sp>
        <p:nvSpPr>
          <p:cNvPr id="110" name="Google Shape;110;p21"/>
          <p:cNvSpPr txBox="1"/>
          <p:nvPr>
            <p:ph idx="1" type="body"/>
          </p:nvPr>
        </p:nvSpPr>
        <p:spPr>
          <a:xfrm>
            <a:off x="311700" y="1311300"/>
            <a:ext cx="5499600" cy="22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highlight>
                  <a:srgbClr val="FFFFFF"/>
                </a:highlight>
                <a:latin typeface="Arial"/>
                <a:ea typeface="Arial"/>
                <a:cs typeface="Arial"/>
                <a:sym typeface="Arial"/>
              </a:rPr>
              <a:t>Integration of Real-Time Charging Model</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900">
                <a:solidFill>
                  <a:srgbClr val="000000"/>
                </a:solidFill>
                <a:highlight>
                  <a:srgbClr val="FFFFFF"/>
                </a:highlight>
                <a:latin typeface="Arial"/>
                <a:ea typeface="Arial"/>
                <a:cs typeface="Arial"/>
                <a:sym typeface="Arial"/>
              </a:rPr>
              <a:t>Material Considerations</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900">
                <a:solidFill>
                  <a:srgbClr val="000000"/>
                </a:solidFill>
                <a:highlight>
                  <a:srgbClr val="FFFFFF"/>
                </a:highlight>
                <a:latin typeface="Arial"/>
                <a:ea typeface="Arial"/>
                <a:cs typeface="Arial"/>
                <a:sym typeface="Arial"/>
              </a:rPr>
              <a:t>Terrain Complexity</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 sz="1900">
                <a:solidFill>
                  <a:srgbClr val="000000"/>
                </a:solidFill>
                <a:highlight>
                  <a:srgbClr val="FFFFFF"/>
                </a:highlight>
                <a:latin typeface="Arial"/>
                <a:ea typeface="Arial"/>
                <a:cs typeface="Arial"/>
                <a:sym typeface="Arial"/>
              </a:rPr>
              <a:t>Optimization of Landing Sites</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