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OpenSans-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597b7c1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597b7c1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597b7c1e2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597b7c1e2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597b7c1e2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597b7c1e2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597b7c1e2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597b7c1e2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597b7c1e2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597b7c1e2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597b7c1e2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597b7c1e2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26000" y="1150050"/>
            <a:ext cx="8520600" cy="142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580"/>
              <a:t>A Vehicle Crash Simulator Using Digital Twin Technology for Synthesizing Simulation and Graphical Models</a:t>
            </a:r>
            <a:endParaRPr sz="2580"/>
          </a:p>
        </p:txBody>
      </p:sp>
      <p:sp>
        <p:nvSpPr>
          <p:cNvPr id="129" name="Google Shape;129;p13"/>
          <p:cNvSpPr txBox="1"/>
          <p:nvPr>
            <p:ph idx="1" type="subTitle"/>
          </p:nvPr>
        </p:nvSpPr>
        <p:spPr>
          <a:xfrm>
            <a:off x="311700" y="2378525"/>
            <a:ext cx="8520600" cy="2024700"/>
          </a:xfrm>
          <a:prstGeom prst="rect">
            <a:avLst/>
          </a:prstGeom>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Name :Sushana Islam Mim</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ID :22273001</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Course :Petri Net Theory And Modeling Of Systems</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Faculty :Annajiat Alim Rasel [AAR]</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639525" y="1925400"/>
            <a:ext cx="7505700" cy="2448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600">
                <a:solidFill>
                  <a:srgbClr val="000000"/>
                </a:solidFill>
                <a:highlight>
                  <a:srgbClr val="FFFFFF"/>
                </a:highlight>
                <a:latin typeface="Open Sans"/>
                <a:ea typeface="Open Sans"/>
                <a:cs typeface="Open Sans"/>
                <a:sym typeface="Open Sans"/>
              </a:rPr>
              <a:t>This proposal introduces a vehicle crash simulator that combines simulation and animation components. The simulator synthesizes and simulates models of vehicles and their surroundings, then animating outcomes based on simulation results. It aims to validate the simulator's ability to deliver collision and non-collision outcomes by considering the speeds of two vehicles at an intersection, filling a critical gap in vehicle simulation.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88525" y="290425"/>
            <a:ext cx="7505700" cy="52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a:p>
            <a:pPr indent="0" lvl="0" marL="0" rtl="0" algn="l">
              <a:spcBef>
                <a:spcPts val="0"/>
              </a:spcBef>
              <a:spcAft>
                <a:spcPts val="0"/>
              </a:spcAft>
              <a:buNone/>
            </a:pPr>
            <a:r>
              <a:t/>
            </a:r>
            <a:endParaRPr/>
          </a:p>
        </p:txBody>
      </p:sp>
      <p:sp>
        <p:nvSpPr>
          <p:cNvPr id="141" name="Google Shape;141;p15"/>
          <p:cNvSpPr txBox="1"/>
          <p:nvPr>
            <p:ph idx="1" type="body"/>
          </p:nvPr>
        </p:nvSpPr>
        <p:spPr>
          <a:xfrm>
            <a:off x="819150" y="810925"/>
            <a:ext cx="7505700" cy="4147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rgbClr val="000000"/>
              </a:buClr>
              <a:buSzPts val="358"/>
              <a:buFont typeface="Open Sans"/>
              <a:buNone/>
            </a:pPr>
            <a:r>
              <a:rPr lang="en" sz="1500">
                <a:solidFill>
                  <a:srgbClr val="000000"/>
                </a:solidFill>
                <a:highlight>
                  <a:srgbClr val="FFFFFF"/>
                </a:highlight>
                <a:latin typeface="Open Sans"/>
                <a:ea typeface="Open Sans"/>
                <a:cs typeface="Open Sans"/>
                <a:sym typeface="Open Sans"/>
              </a:rPr>
              <a:t>vehicle Driving Simulators Various vehicle simulators serve multiple purposes, including accident collision simulation, self-driving vehicle testing, and data collection.</a:t>
            </a:r>
            <a:endParaRPr sz="1500">
              <a:solidFill>
                <a:srgbClr val="000000"/>
              </a:solidFill>
              <a:highlight>
                <a:srgbClr val="FFFFFF"/>
              </a:highlight>
              <a:latin typeface="Open Sans"/>
              <a:ea typeface="Open Sans"/>
              <a:cs typeface="Open Sans"/>
              <a:sym typeface="Open Sans"/>
            </a:endParaRPr>
          </a:p>
          <a:p>
            <a:pPr indent="0" lvl="0" marL="0" rtl="0" algn="just">
              <a:lnSpc>
                <a:spcPct val="115000"/>
              </a:lnSpc>
              <a:spcBef>
                <a:spcPts val="1500"/>
              </a:spcBef>
              <a:spcAft>
                <a:spcPts val="0"/>
              </a:spcAft>
              <a:buClr>
                <a:srgbClr val="000000"/>
              </a:buClr>
              <a:buSzPts val="358"/>
              <a:buFont typeface="Open Sans"/>
              <a:buNone/>
            </a:pPr>
            <a:r>
              <a:rPr lang="en" sz="1500">
                <a:solidFill>
                  <a:srgbClr val="000000"/>
                </a:solidFill>
                <a:highlight>
                  <a:srgbClr val="FFFFFF"/>
                </a:highlight>
                <a:latin typeface="Open Sans"/>
                <a:ea typeface="Open Sans"/>
                <a:cs typeface="Open Sans"/>
                <a:sym typeface="Open Sans"/>
              </a:rPr>
              <a:t>Notable simulators in this category are as follows: LG AD Simulator: A Unity-based photorealistic simulator from South Korea, supporting autonomous driving test and verification (HIL and VIL), software development (SIL), and data generation.</a:t>
            </a:r>
            <a:endParaRPr sz="1500">
              <a:solidFill>
                <a:srgbClr val="000000"/>
              </a:solidFill>
              <a:highlight>
                <a:srgbClr val="FFFFFF"/>
              </a:highlight>
              <a:latin typeface="Open Sans"/>
              <a:ea typeface="Open Sans"/>
              <a:cs typeface="Open Sans"/>
              <a:sym typeface="Open Sans"/>
            </a:endParaRPr>
          </a:p>
          <a:p>
            <a:pPr indent="0" lvl="0" marL="0" rtl="0" algn="just">
              <a:lnSpc>
                <a:spcPct val="115000"/>
              </a:lnSpc>
              <a:spcBef>
                <a:spcPts val="1500"/>
              </a:spcBef>
              <a:spcAft>
                <a:spcPts val="0"/>
              </a:spcAft>
              <a:buClr>
                <a:srgbClr val="000000"/>
              </a:buClr>
              <a:buSzPts val="358"/>
              <a:buFont typeface="Open Sans"/>
              <a:buNone/>
            </a:pPr>
            <a:r>
              <a:rPr lang="en" sz="1500">
                <a:solidFill>
                  <a:srgbClr val="000000"/>
                </a:solidFill>
                <a:highlight>
                  <a:srgbClr val="FFFFFF"/>
                </a:highlight>
                <a:latin typeface="Open Sans"/>
                <a:ea typeface="Open Sans"/>
                <a:cs typeface="Open Sans"/>
                <a:sym typeface="Open Sans"/>
              </a:rPr>
              <a:t>NVIDIA Drive Sim: A cloud-based simulator from the USA offering physically accurate simulations for autonomous vehicle development, data generation, and human interaction testing.</a:t>
            </a:r>
            <a:endParaRPr sz="1500">
              <a:solidFill>
                <a:srgbClr val="000000"/>
              </a:solidFill>
              <a:highlight>
                <a:srgbClr val="FFFFFF"/>
              </a:highlight>
              <a:latin typeface="Open Sans"/>
              <a:ea typeface="Open Sans"/>
              <a:cs typeface="Open Sans"/>
              <a:sym typeface="Open Sans"/>
            </a:endParaRPr>
          </a:p>
          <a:p>
            <a:pPr indent="0" lvl="0" marL="0" rtl="0" algn="just">
              <a:lnSpc>
                <a:spcPct val="115000"/>
              </a:lnSpc>
              <a:spcBef>
                <a:spcPts val="1500"/>
              </a:spcBef>
              <a:spcAft>
                <a:spcPts val="1500"/>
              </a:spcAft>
              <a:buSzPts val="358"/>
              <a:buNone/>
            </a:pPr>
            <a:r>
              <a:rPr lang="en" sz="1500">
                <a:solidFill>
                  <a:srgbClr val="000000"/>
                </a:solidFill>
                <a:highlight>
                  <a:srgbClr val="FFFFFF"/>
                </a:highlight>
                <a:latin typeface="Open Sans"/>
                <a:ea typeface="Open Sans"/>
                <a:cs typeface="Open Sans"/>
                <a:sym typeface="Open Sans"/>
              </a:rPr>
              <a:t>For a quick comparison, </a:t>
            </a:r>
            <a:r>
              <a:rPr lang="en" sz="1500">
                <a:solidFill>
                  <a:srgbClr val="000000"/>
                </a:solidFill>
                <a:highlight>
                  <a:srgbClr val="FFFFFF"/>
                </a:highlight>
                <a:latin typeface="Open Sans"/>
                <a:ea typeface="Open Sans"/>
                <a:cs typeface="Open Sans"/>
                <a:sym typeface="Open Sans"/>
              </a:rPr>
              <a:t>summarizes</a:t>
            </a:r>
            <a:r>
              <a:rPr lang="en" sz="1500">
                <a:solidFill>
                  <a:srgbClr val="000000"/>
                </a:solidFill>
                <a:highlight>
                  <a:srgbClr val="FFFFFF"/>
                </a:highlight>
                <a:latin typeface="Open Sans"/>
                <a:ea typeface="Open Sans"/>
                <a:cs typeface="Open Sans"/>
                <a:sym typeface="Open Sans"/>
              </a:rPr>
              <a:t> their key features and support in various simulation scenarios.These simulators play a crucial role in vehicle development, testing, and validation, each offering unique capabilities and advantages for specific applications.</a:t>
            </a:r>
            <a:endParaRPr sz="153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255825"/>
            <a:ext cx="7505700" cy="55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Animation Component:</a:t>
            </a:r>
            <a:endParaRPr/>
          </a:p>
        </p:txBody>
      </p:sp>
      <p:sp>
        <p:nvSpPr>
          <p:cNvPr id="147" name="Google Shape;147;p16"/>
          <p:cNvSpPr txBox="1"/>
          <p:nvPr>
            <p:ph idx="1" type="body"/>
          </p:nvPr>
        </p:nvSpPr>
        <p:spPr>
          <a:xfrm>
            <a:off x="704850" y="811125"/>
            <a:ext cx="7505700" cy="15024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Clr>
                <a:srgbClr val="000000"/>
              </a:buClr>
              <a:buSzPts val="1200"/>
              <a:buFont typeface="Open Sans"/>
              <a:buNone/>
            </a:pPr>
            <a:r>
              <a:rPr lang="en" sz="1500">
                <a:solidFill>
                  <a:srgbClr val="000000"/>
                </a:solidFill>
                <a:highlight>
                  <a:srgbClr val="FFFFFF"/>
                </a:highlight>
                <a:latin typeface="Open Sans"/>
                <a:ea typeface="Open Sans"/>
                <a:cs typeface="Open Sans"/>
                <a:sym typeface="Open Sans"/>
              </a:rPr>
              <a:t>The animation component is used to visualize the Simpy model state as an output result that expresses movement.This component helps to easily express processes and results of vehicle changes using the Unity engine.When our simulator expresses the simulation model as an animation, information for the event schedule and state transition of each event is exchanged as JSON data.</a:t>
            </a:r>
            <a:endParaRPr sz="1500">
              <a:solidFill>
                <a:srgbClr val="000000"/>
              </a:solidFill>
              <a:highlight>
                <a:srgbClr val="FFFFFF"/>
              </a:highlight>
              <a:latin typeface="Open Sans"/>
              <a:ea typeface="Open Sans"/>
              <a:cs typeface="Open Sans"/>
              <a:sym typeface="Open Sans"/>
            </a:endParaRPr>
          </a:p>
          <a:p>
            <a:pPr indent="0" lvl="0" marL="0" rtl="0" algn="l">
              <a:spcBef>
                <a:spcPts val="150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541550" y="2068300"/>
            <a:ext cx="2762249" cy="2400300"/>
          </a:xfrm>
          <a:prstGeom prst="rect">
            <a:avLst/>
          </a:prstGeom>
          <a:noFill/>
          <a:ln>
            <a:noFill/>
          </a:ln>
        </p:spPr>
      </p:pic>
      <p:pic>
        <p:nvPicPr>
          <p:cNvPr id="149" name="Google Shape;149;p16"/>
          <p:cNvPicPr preferRelativeResize="0"/>
          <p:nvPr/>
        </p:nvPicPr>
        <p:blipFill>
          <a:blip r:embed="rId4">
            <a:alphaModFix/>
          </a:blip>
          <a:stretch>
            <a:fillRect/>
          </a:stretch>
        </p:blipFill>
        <p:spPr>
          <a:xfrm>
            <a:off x="3303800" y="2068300"/>
            <a:ext cx="2762250" cy="2400300"/>
          </a:xfrm>
          <a:prstGeom prst="rect">
            <a:avLst/>
          </a:prstGeom>
          <a:noFill/>
          <a:ln>
            <a:noFill/>
          </a:ln>
        </p:spPr>
      </p:pic>
      <p:pic>
        <p:nvPicPr>
          <p:cNvPr id="150" name="Google Shape;150;p16"/>
          <p:cNvPicPr preferRelativeResize="0"/>
          <p:nvPr/>
        </p:nvPicPr>
        <p:blipFill>
          <a:blip r:embed="rId5">
            <a:alphaModFix/>
          </a:blip>
          <a:stretch>
            <a:fillRect/>
          </a:stretch>
        </p:blipFill>
        <p:spPr>
          <a:xfrm>
            <a:off x="6169475" y="2068300"/>
            <a:ext cx="2773150" cy="210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63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6" name="Google Shape;156;p17"/>
          <p:cNvSpPr txBox="1"/>
          <p:nvPr>
            <p:ph idx="1" type="body"/>
          </p:nvPr>
        </p:nvSpPr>
        <p:spPr>
          <a:xfrm>
            <a:off x="819150" y="1480400"/>
            <a:ext cx="7505700" cy="112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500">
                <a:solidFill>
                  <a:srgbClr val="000000"/>
                </a:solidFill>
                <a:highlight>
                  <a:srgbClr val="FFFFFF"/>
                </a:highlight>
                <a:latin typeface="Open Sans"/>
                <a:ea typeface="Open Sans"/>
                <a:cs typeface="Open Sans"/>
                <a:sym typeface="Open Sans"/>
              </a:rPr>
              <a:t>The experiment involved a high-speed Genesis GV 80 and a slow-moving KIA Morning at an intersection. The collision scenario involved traffic light changes from red to green, and the simulation used fundamental physics laws like acceleration and impulse to model and simulate the collision.</a:t>
            </a:r>
            <a:endParaRPr sz="1600"/>
          </a:p>
        </p:txBody>
      </p:sp>
      <p:pic>
        <p:nvPicPr>
          <p:cNvPr id="157" name="Google Shape;157;p17"/>
          <p:cNvPicPr preferRelativeResize="0"/>
          <p:nvPr/>
        </p:nvPicPr>
        <p:blipFill>
          <a:blip r:embed="rId3">
            <a:alphaModFix/>
          </a:blip>
          <a:stretch>
            <a:fillRect/>
          </a:stretch>
        </p:blipFill>
        <p:spPr>
          <a:xfrm>
            <a:off x="1768925" y="2603000"/>
            <a:ext cx="4340698" cy="223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00"/>
                </a:solidFill>
                <a:highlight>
                  <a:srgbClr val="FFFFFF"/>
                </a:highlight>
                <a:latin typeface="Open Sans"/>
                <a:ea typeface="Open Sans"/>
                <a:cs typeface="Open Sans"/>
                <a:sym typeface="Open Sans"/>
              </a:rPr>
              <a:t>Limitations of Existing Simulators: Existing vehicle simulators, such as the LG AD Simulator and NVIDIA Drive Sim, excel at precisely visualizing vehicle movement in 3D environments but primarily focus on individual vehicle testing. They face challenges in representing collisions between vehicles in diverse and complex environments.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