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  <p:sldId id="276" r:id="rId13"/>
    <p:sldId id="277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6CD89-A2E7-00AF-D509-E37DE5D6F8A1}" v="7" dt="2022-12-18T03:11:57.686"/>
    <p1510:client id="{453F6342-3CBB-DE5D-369B-9D3CEA53E6A3}" v="1785" dt="2022-12-16T14:47:41.997"/>
    <p1510:client id="{5644F3E7-59B0-4DA0-A796-D9066AF9F132}" v="307" dt="2022-12-15T10:12:51.174"/>
    <p1510:client id="{D69C69C7-F651-D6D6-442C-F72DE801F238}" v="739" dt="2022-12-17T14:25:0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96081" y="294945"/>
            <a:ext cx="9144000" cy="3437923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Tahoma"/>
                <a:ea typeface="宋体"/>
                <a:cs typeface="Calibri Light"/>
              </a:rPr>
              <a:t>CPT111</a:t>
            </a:r>
            <a:br>
              <a:rPr lang="zh-CN" altLang="en-US" b="1">
                <a:latin typeface="Tahoma"/>
                <a:ea typeface="宋体"/>
                <a:cs typeface="Calibri Light"/>
              </a:rPr>
            </a:br>
            <a:r>
              <a:rPr lang="zh-CN" altLang="en-US" b="1">
                <a:latin typeface="Tahoma"/>
                <a:ea typeface="宋体"/>
                <a:cs typeface="Calibri Light"/>
              </a:rPr>
              <a:t>CW3</a:t>
            </a:r>
            <a:br>
              <a:rPr lang="zh-CN" altLang="en-US" b="1">
                <a:latin typeface="Tahoma"/>
                <a:ea typeface="宋体"/>
                <a:cs typeface="+mj-lt"/>
              </a:rPr>
            </a:br>
            <a:br>
              <a:rPr lang="zh-CN" altLang="en-US" b="1">
                <a:latin typeface="Tahoma"/>
                <a:ea typeface="宋体"/>
                <a:cs typeface="+mj-lt"/>
              </a:rPr>
            </a:br>
            <a:r>
              <a:rPr lang="en-US" altLang="zh-CN" sz="4000">
                <a:latin typeface="Tahoma"/>
                <a:ea typeface="+mj-lt"/>
                <a:cs typeface="+mj-lt"/>
              </a:rPr>
              <a:t>A</a:t>
            </a:r>
            <a:r>
              <a:rPr lang="zh-CN" sz="4000">
                <a:latin typeface="Tahoma"/>
                <a:ea typeface="+mj-lt"/>
                <a:cs typeface="+mj-lt"/>
              </a:rPr>
              <a:t>lgorithms </a:t>
            </a:r>
            <a:r>
              <a:rPr lang="en-US" altLang="zh-CN" sz="4000">
                <a:latin typeface="Tahoma"/>
                <a:ea typeface="+mj-lt"/>
                <a:cs typeface="+mj-lt"/>
              </a:rPr>
              <a:t>D</a:t>
            </a:r>
            <a:r>
              <a:rPr lang="zh-CN" sz="4000">
                <a:latin typeface="Tahoma"/>
                <a:ea typeface="+mj-lt"/>
                <a:cs typeface="+mj-lt"/>
              </a:rPr>
              <a:t>iscussion and </a:t>
            </a:r>
            <a:r>
              <a:rPr lang="en-US" altLang="zh-CN" sz="4000">
                <a:latin typeface="Tahoma"/>
                <a:ea typeface="+mj-lt"/>
                <a:cs typeface="+mj-lt"/>
              </a:rPr>
              <a:t>A</a:t>
            </a:r>
            <a:r>
              <a:rPr lang="zh-CN" sz="4000">
                <a:latin typeface="Tahoma"/>
                <a:ea typeface="+mj-lt"/>
                <a:cs typeface="+mj-lt"/>
              </a:rPr>
              <a:t>nalysis</a:t>
            </a:r>
            <a:endParaRPr lang="zh-CN" altLang="en-US" sz="4000" b="1">
              <a:latin typeface="Tahoma"/>
              <a:cs typeface="Tahom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523080" y="610500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Mingyuan.Li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75862A3-BF9F-F340-E62A-6F9A0DCF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18392B87-7F85-FB68-8521-F4283D26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86B3D493-E636-8256-8BA9-B0D1CD7C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7" name="图片 7">
            <a:extLst>
              <a:ext uri="{FF2B5EF4-FFF2-40B4-BE49-F238E27FC236}">
                <a16:creationId xmlns:a16="http://schemas.microsoft.com/office/drawing/2014/main" id="{E4151914-3751-1406-3592-EF085561D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60" y="4512305"/>
            <a:ext cx="5193956" cy="16639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C5447B2-CE7A-394F-E3D3-124569582472}"/>
              </a:ext>
            </a:extLst>
          </p:cNvPr>
          <p:cNvSpPr txBox="1"/>
          <p:nvPr/>
        </p:nvSpPr>
        <p:spPr>
          <a:xfrm>
            <a:off x="5766487" y="6179666"/>
            <a:ext cx="651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宋体"/>
                <a:cs typeface="Calibri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4786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59" y="365125"/>
            <a:ext cx="10515600" cy="1325563"/>
          </a:xfrm>
        </p:spPr>
        <p:txBody>
          <a:bodyPr/>
          <a:lstStyle/>
          <a:p>
            <a:r>
              <a:rPr lang="en-US" altLang="zh-CN">
                <a:latin typeface="Tahoma"/>
                <a:ea typeface="Tahoma"/>
                <a:cs typeface="Tahoma"/>
              </a:rPr>
              <a:t>First</a:t>
            </a:r>
            <a:r>
              <a:rPr lang="zh-CN" altLang="en-US">
                <a:latin typeface="Tahoma"/>
                <a:ea typeface="+mj-lt"/>
                <a:cs typeface="Tahoma"/>
              </a:rPr>
              <a:t> </a:t>
            </a:r>
            <a:r>
              <a:rPr lang="en-US" altLang="zh-CN">
                <a:latin typeface="Tahoma"/>
                <a:ea typeface="Tahoma"/>
                <a:cs typeface="Tahoma"/>
              </a:rPr>
              <a:t>part</a:t>
            </a:r>
            <a:r>
              <a:rPr lang="zh-CN" altLang="en-US">
                <a:latin typeface="Tahoma"/>
                <a:ea typeface="+mj-lt"/>
                <a:cs typeface="Tahoma"/>
              </a:rPr>
              <a:t> </a:t>
            </a:r>
            <a:r>
              <a:rPr lang="en-US" altLang="zh-CN">
                <a:latin typeface="Tahoma"/>
                <a:ea typeface="Tahoma"/>
                <a:cs typeface="Tahoma"/>
              </a:rPr>
              <a:t>of </a:t>
            </a:r>
            <a:r>
              <a:rPr lang="en-US" altLang="zh-CN" err="1">
                <a:latin typeface="Consolas"/>
                <a:ea typeface="+mj-lt"/>
                <a:cs typeface="Tahoma"/>
              </a:rPr>
              <a:t>diagnoseHd</a:t>
            </a:r>
            <a:endParaRPr lang="zh-CN" err="1">
              <a:ea typeface="宋体"/>
              <a:cs typeface="Calibri Light"/>
            </a:endParaRPr>
          </a:p>
        </p:txBody>
      </p:sp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6DA0234C-F9FC-ED98-E0A5-AC0AFCA9B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011" y="2786727"/>
            <a:ext cx="7832382" cy="294399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A2EF85-8A4F-FC2C-07B2-4C56F1749B75}"/>
              </a:ext>
            </a:extLst>
          </p:cNvPr>
          <p:cNvSpPr txBox="1"/>
          <p:nvPr/>
        </p:nvSpPr>
        <p:spPr>
          <a:xfrm>
            <a:off x="608827" y="1599942"/>
            <a:ext cx="3652966" cy="5309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sz="2000">
                <a:latin typeface="Tahoma"/>
                <a:ea typeface="+mn-lt"/>
                <a:cs typeface="+mn-lt"/>
              </a:rPr>
              <a:t>Same wa</a:t>
            </a:r>
            <a:r>
              <a:rPr lang="en-US" altLang="zh-CN" sz="2000">
                <a:latin typeface="Tahoma"/>
                <a:ea typeface="+mn-lt"/>
                <a:cs typeface="+mn-lt"/>
              </a:rPr>
              <a:t>y</a:t>
            </a:r>
            <a:r>
              <a:rPr lang="zh-CN" sz="2000">
                <a:latin typeface="Tahoma"/>
                <a:ea typeface="+mn-lt"/>
                <a:cs typeface="+mn-lt"/>
              </a:rPr>
              <a:t> as</a:t>
            </a:r>
            <a:r>
              <a:rPr lang="zh-CN" altLang="en-US" sz="2000">
                <a:latin typeface="Tahoma"/>
                <a:ea typeface="+mn-lt"/>
                <a:cs typeface="+mn-lt"/>
              </a:rPr>
              <a:t> the method </a:t>
            </a:r>
            <a:r>
              <a:rPr lang="en-US" altLang="zh-CN" sz="2000" err="1">
                <a:latin typeface="Consolas"/>
                <a:ea typeface="+mn-lt"/>
                <a:cs typeface="+mn-lt"/>
              </a:rPr>
              <a:t>checkProfile</a:t>
            </a:r>
            <a:r>
              <a:rPr lang="en-US" altLang="zh-CN" sz="2000">
                <a:latin typeface="Consolas"/>
                <a:ea typeface="+mn-lt"/>
                <a:cs typeface="+mn-lt"/>
              </a:rPr>
              <a:t>:</a:t>
            </a:r>
            <a:endParaRPr lang="zh-CN" alt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altLang="zh-CN" sz="2000">
                <a:latin typeface="Tahoma"/>
                <a:ea typeface="Tahoma"/>
                <a:cs typeface="Tahoma"/>
              </a:rPr>
              <a:t>Find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first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appearance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sz="2000">
                <a:latin typeface="Tahoma"/>
                <a:ea typeface="Tahoma"/>
                <a:cs typeface="Tahoma"/>
              </a:rPr>
              <a:t>of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zh-CN" altLang="en-US" sz="2000">
                <a:latin typeface="Calibri"/>
                <a:ea typeface="Tahoma"/>
                <a:cs typeface="Tahoma"/>
              </a:rPr>
              <a:t>CAG</a:t>
            </a:r>
            <a:r>
              <a:rPr lang="en-US" altLang="zh-CN" sz="2000">
                <a:latin typeface="Tahoma"/>
                <a:ea typeface="Tahoma"/>
                <a:cs typeface="Tahoma"/>
              </a:rPr>
              <a:t>,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mark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Tahoma"/>
                <a:cs typeface="Tahoma"/>
              </a:rPr>
              <a:t> index</a:t>
            </a:r>
            <a:r>
              <a:rPr lang="en-US" altLang="zh-CN" sz="2000">
                <a:latin typeface="Tahoma"/>
                <a:ea typeface="Tahoma"/>
                <a:cs typeface="Tahoma"/>
              </a:rPr>
              <a:t>,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and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altLang="zh-CN" sz="2000">
                <a:latin typeface="Tahoma"/>
                <a:ea typeface="Tahoma"/>
                <a:cs typeface="Tahoma"/>
              </a:rPr>
              <a:t>start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by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capturing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next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set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of</a:t>
            </a:r>
            <a:r>
              <a:rPr lang="zh-CN" altLang="en-US" sz="2000">
                <a:latin typeface="Tahoma"/>
                <a:ea typeface="Calibri"/>
                <a:cs typeface="Tahoma"/>
              </a:rPr>
              <a:t> CAG </a:t>
            </a:r>
            <a:r>
              <a:rPr lang="en-US" altLang="zh-CN" sz="2000">
                <a:latin typeface="Tahoma"/>
                <a:ea typeface="Tahoma"/>
                <a:cs typeface="Tahoma"/>
              </a:rPr>
              <a:t>using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the</a:t>
            </a:r>
            <a:r>
              <a:rPr lang="zh-CN" altLang="en-US" sz="2000">
                <a:latin typeface="Tahoma"/>
                <a:ea typeface="Calibri"/>
                <a:cs typeface="Tahoma"/>
              </a:rPr>
              <a:t> </a:t>
            </a:r>
            <a:r>
              <a:rPr lang="en-US" altLang="zh-CN" sz="2000">
                <a:latin typeface="Tahoma"/>
                <a:ea typeface="Tahoma"/>
                <a:cs typeface="Tahoma"/>
              </a:rPr>
              <a:t>substring</a:t>
            </a:r>
            <a:r>
              <a:rPr lang="zh-CN" altLang="en-US" sz="2000">
                <a:latin typeface="Tahoma"/>
                <a:ea typeface="Calibri"/>
                <a:cs typeface="Tahoma"/>
              </a:rPr>
              <a:t> </a:t>
            </a:r>
            <a:r>
              <a:rPr lang="en-US" altLang="zh-CN" sz="2000">
                <a:latin typeface="Tahoma"/>
                <a:ea typeface="Tahoma"/>
                <a:cs typeface="Tahoma"/>
              </a:rPr>
              <a:t>method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If next set of STR is CAG, </a:t>
            </a:r>
            <a:r>
              <a:rPr lang="en-US" sz="2000" err="1">
                <a:latin typeface="Tahoma"/>
                <a:ea typeface="Tahoma"/>
                <a:cs typeface="Tahoma"/>
              </a:rPr>
              <a:t>nowCount</a:t>
            </a:r>
            <a:r>
              <a:rPr lang="en-US" sz="2000">
                <a:latin typeface="Tahoma"/>
                <a:ea typeface="Tahoma"/>
                <a:cs typeface="Tahoma"/>
              </a:rPr>
              <a:t> + 1. 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Tahoma"/>
                <a:ea typeface="Tahoma"/>
                <a:cs typeface="Tahoma"/>
              </a:rPr>
              <a:t>If </a:t>
            </a:r>
            <a:r>
              <a:rPr lang="en-US" sz="2000" err="1">
                <a:latin typeface="Tahoma"/>
                <a:ea typeface="Tahoma"/>
                <a:cs typeface="Tahoma"/>
              </a:rPr>
              <a:t>maxHdCount</a:t>
            </a:r>
            <a:r>
              <a:rPr lang="en-US" sz="2000">
                <a:latin typeface="Tahoma"/>
                <a:ea typeface="Tahoma"/>
                <a:cs typeface="Tahoma"/>
              </a:rPr>
              <a:t> is less than </a:t>
            </a:r>
            <a:r>
              <a:rPr lang="en-US" sz="2000" err="1">
                <a:latin typeface="Tahoma"/>
                <a:ea typeface="Tahoma"/>
                <a:cs typeface="Tahoma"/>
              </a:rPr>
              <a:t>nowHdCount</a:t>
            </a:r>
            <a:r>
              <a:rPr lang="en-US" sz="2000">
                <a:latin typeface="Tahoma"/>
                <a:ea typeface="Tahoma"/>
                <a:cs typeface="Tahoma"/>
              </a:rPr>
              <a:t> calculated by this loop, then </a:t>
            </a:r>
            <a:r>
              <a:rPr lang="en-US" sz="2000" err="1">
                <a:latin typeface="Tahoma"/>
                <a:ea typeface="Tahoma"/>
                <a:cs typeface="Tahoma"/>
              </a:rPr>
              <a:t>maxHdCount</a:t>
            </a:r>
            <a:r>
              <a:rPr lang="en-US" sz="2000">
                <a:latin typeface="Tahoma"/>
                <a:ea typeface="Tahoma"/>
                <a:cs typeface="Tahoma"/>
              </a:rPr>
              <a:t> is assigned the value </a:t>
            </a:r>
            <a:r>
              <a:rPr lang="en-US" sz="2000" err="1">
                <a:latin typeface="Tahoma"/>
                <a:ea typeface="Tahoma"/>
                <a:cs typeface="Tahoma"/>
              </a:rPr>
              <a:t>nowHdCount</a:t>
            </a:r>
            <a:endParaRPr lang="en-US" err="1"/>
          </a:p>
          <a:p>
            <a:pPr marL="342900" indent="-342900">
              <a:buFont typeface="Arial"/>
              <a:buChar char="•"/>
            </a:pPr>
            <a:endParaRPr lang="en-US" altLang="zh-CN" sz="2000">
              <a:latin typeface="Consolas"/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zh-CN" altLang="en-US" sz="2000">
              <a:latin typeface="Tahoma"/>
              <a:cs typeface="Calibri" panose="020F0502020204030204"/>
            </a:endParaRPr>
          </a:p>
        </p:txBody>
      </p:sp>
      <p:pic>
        <p:nvPicPr>
          <p:cNvPr id="10" name="图片 9" descr="图片包含 图形用户界面&#10;&#10;已自动生成说明">
            <a:extLst>
              <a:ext uri="{FF2B5EF4-FFF2-40B4-BE49-F238E27FC236}">
                <a16:creationId xmlns:a16="http://schemas.microsoft.com/office/drawing/2014/main" id="{1421AF20-C281-4B88-AD1F-333318AAD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175" y="1641450"/>
            <a:ext cx="4843849" cy="8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/>
                <a:ea typeface="+mj-lt"/>
                <a:cs typeface="Tahoma"/>
              </a:rPr>
              <a:t>Second</a:t>
            </a:r>
            <a:r>
              <a:rPr lang="zh-CN">
                <a:latin typeface="Tahoma"/>
                <a:ea typeface="宋体"/>
                <a:cs typeface="Tahoma"/>
              </a:rPr>
              <a:t> part of</a:t>
            </a:r>
            <a:r>
              <a:rPr lang="zh-CN" altLang="en-US">
                <a:latin typeface="Tahoma"/>
                <a:ea typeface="宋体"/>
                <a:cs typeface="Tahoma"/>
              </a:rPr>
              <a:t> </a:t>
            </a:r>
            <a:r>
              <a:rPr lang="en-US" altLang="zh-CN" err="1">
                <a:latin typeface="Consolas"/>
                <a:ea typeface="+mj-lt"/>
                <a:cs typeface="Tahoma"/>
              </a:rPr>
              <a:t>diagnoseHd</a:t>
            </a:r>
            <a:endParaRPr lang="zh-CN" err="1"/>
          </a:p>
        </p:txBody>
      </p:sp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CC5E9454-6224-6C4F-6B5D-14A91793F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688" y="1634831"/>
            <a:ext cx="6419850" cy="340042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71928F-BEF6-F208-C932-44B915C38E4B}"/>
              </a:ext>
            </a:extLst>
          </p:cNvPr>
          <p:cNvSpPr txBox="1"/>
          <p:nvPr/>
        </p:nvSpPr>
        <p:spPr>
          <a:xfrm>
            <a:off x="991115" y="1614101"/>
            <a:ext cx="462992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CN" sz="2000">
                <a:latin typeface="Tahoma"/>
                <a:ea typeface="+mn-lt"/>
                <a:cs typeface="+mn-lt"/>
              </a:rPr>
              <a:t>Find the interval in which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ma</a:t>
            </a:r>
            <a:r>
              <a:rPr lang="en-US" altLang="en-US" sz="2000" err="1">
                <a:latin typeface="Tahoma"/>
                <a:ea typeface="+mn-lt"/>
                <a:cs typeface="+mn-lt"/>
              </a:rPr>
              <a:t>xHdCount</a:t>
            </a:r>
            <a:r>
              <a:rPr lang="zh-CN" sz="2000">
                <a:latin typeface="Tahoma"/>
                <a:ea typeface="+mn-lt"/>
                <a:cs typeface="+mn-lt"/>
              </a:rPr>
              <a:t> is located and assign the corresponding String to 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returnHdName</a:t>
            </a:r>
            <a:endParaRPr lang="en-US" altLang="zh-CN" sz="2000">
              <a:latin typeface="Tahom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sz="2000">
                <a:latin typeface="Tahoma"/>
                <a:ea typeface="Calibri"/>
                <a:cs typeface="Calibri" panose="020F0502020204030204"/>
              </a:rPr>
              <a:t>Return the </a:t>
            </a:r>
            <a:r>
              <a:rPr lang="en-US" altLang="zh-CN" sz="2000" err="1">
                <a:latin typeface="Tahoma"/>
                <a:ea typeface="Calibri"/>
                <a:cs typeface="Calibri" panose="020F0502020204030204"/>
              </a:rPr>
              <a:t>returnHdName</a:t>
            </a:r>
            <a:endParaRPr lang="en-US" altLang="zh-CN" sz="2000">
              <a:latin typeface="Tahoma"/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8587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diagnoseHd</a:t>
            </a:r>
            <a:r>
              <a:rPr lang="en-US">
                <a:latin typeface="Tahoma"/>
                <a:ea typeface="+mj-lt"/>
                <a:cs typeface="Tahoma"/>
              </a:rPr>
              <a:t> </a:t>
            </a:r>
            <a:endParaRPr lang="zh-CN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ea typeface="宋体"/>
                <a:cs typeface="Calibri"/>
              </a:rPr>
              <a:t>We assume that the length of string is n, the size of the list is m</a:t>
            </a:r>
          </a:p>
          <a:p>
            <a:r>
              <a:rPr lang="en-US" altLang="zh-CN">
                <a:ea typeface="宋体"/>
                <a:cs typeface="Calibri"/>
              </a:rPr>
              <a:t>Time</a:t>
            </a:r>
            <a:r>
              <a:rPr lang="zh-CN" altLang="en-US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complexity</a:t>
            </a:r>
            <a:r>
              <a:rPr lang="en-US">
                <a:ea typeface="宋体"/>
                <a:cs typeface="Calibri"/>
              </a:rPr>
              <a:t>:</a:t>
            </a:r>
            <a:r>
              <a:rPr lang="zh-CN" altLang="en-US">
                <a:ea typeface="宋体"/>
                <a:cs typeface="Calibri"/>
              </a:rPr>
              <a:t> </a:t>
            </a:r>
            <a:r>
              <a:rPr lang="en-US" altLang="zh-CN">
                <a:ea typeface="宋体"/>
                <a:cs typeface="Calibri"/>
              </a:rPr>
              <a:t>O(n)</a:t>
            </a:r>
          </a:p>
          <a:p>
            <a:r>
              <a:rPr lang="en-US" altLang="zh-CN">
                <a:ea typeface="宋体"/>
                <a:cs typeface="Calibri"/>
              </a:rPr>
              <a:t>The</a:t>
            </a:r>
            <a:r>
              <a:rPr lang="zh-CN">
                <a:ea typeface="宋体"/>
                <a:cs typeface="Calibri"/>
              </a:rPr>
              <a:t> </a:t>
            </a:r>
            <a:r>
              <a:rPr lang="en-US" altLang="zh-CN">
                <a:ea typeface="宋体"/>
                <a:cs typeface="Calibri"/>
              </a:rPr>
              <a:t>worst situation:</a:t>
            </a:r>
            <a:endParaRPr lang="zh-CN" altLang="en-US">
              <a:ea typeface="宋体"/>
              <a:cs typeface="Calibri"/>
            </a:endParaRPr>
          </a:p>
          <a:p>
            <a:pPr lvl="1"/>
            <a:r>
              <a:rPr lang="en-US" altLang="zh-CN">
                <a:ea typeface="宋体"/>
                <a:cs typeface="Calibri"/>
              </a:rPr>
              <a:t>We using loop to find each "CAG", there is no "CAG": n</a:t>
            </a:r>
          </a:p>
          <a:p>
            <a:pPr lvl="1"/>
            <a:r>
              <a:rPr lang="en-US" altLang="zh-CN">
                <a:ea typeface="宋体"/>
                <a:cs typeface="Calibri"/>
              </a:rPr>
              <a:t>The worst one: 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DnaProfileDiagnosis</a:t>
            </a:r>
            <a:r>
              <a:rPr lang="en-US">
                <a:latin typeface="Tahoma"/>
                <a:ea typeface="+mj-lt"/>
                <a:cs typeface="Tahoma"/>
              </a:rPr>
              <a:t> </a:t>
            </a:r>
            <a:endParaRPr lang="zh-CN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latin typeface="Tahoma"/>
                <a:ea typeface="+mn-lt"/>
                <a:cs typeface="Calibri"/>
              </a:rPr>
              <a:t>We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assume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that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length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string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n,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size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list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m,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the number of csv columns is x, 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number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of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keys</a:t>
            </a:r>
            <a:r>
              <a:rPr lang="zh-CN" altLang="en-US">
                <a:latin typeface="Tahoma"/>
                <a:ea typeface="+mn-lt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in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the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map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is</a:t>
            </a:r>
            <a:r>
              <a:rPr lang="zh-CN" altLang="en-US">
                <a:latin typeface="Tahoma"/>
                <a:ea typeface="+mn-lt"/>
                <a:cs typeface="Calibri"/>
              </a:rPr>
              <a:t> </a:t>
            </a:r>
            <a:r>
              <a:rPr lang="en-US" altLang="zh-CN">
                <a:latin typeface="Tahoma"/>
                <a:ea typeface="+mn-lt"/>
                <a:cs typeface="Calibri"/>
              </a:rPr>
              <a:t>y, the number of lines in txt is l.</a:t>
            </a:r>
          </a:p>
          <a:p>
            <a:r>
              <a:rPr lang="en-US" altLang="zh-CN">
                <a:latin typeface="Tahoma"/>
                <a:ea typeface="+mn-lt"/>
                <a:cs typeface="Calibri"/>
              </a:rPr>
              <a:t>Time</a:t>
            </a:r>
            <a:r>
              <a:rPr lang="zh-CN">
                <a:latin typeface="Tahoma"/>
                <a:ea typeface="宋体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time</a:t>
            </a:r>
            <a:r>
              <a:rPr lang="zh-CN">
                <a:latin typeface="Tahoma"/>
                <a:ea typeface="宋体"/>
                <a:cs typeface="Calibri"/>
              </a:rPr>
              <a:t> </a:t>
            </a:r>
            <a:r>
              <a:rPr lang="en-US" altLang="zh-CN">
                <a:latin typeface="Tahoma"/>
                <a:ea typeface="+mn-lt"/>
                <a:cs typeface="Calibri"/>
              </a:rPr>
              <a:t>complexity of </a:t>
            </a:r>
            <a:r>
              <a:rPr lang="en-US">
                <a:latin typeface="Tahoma"/>
                <a:ea typeface="+mn-lt"/>
                <a:cs typeface="+mn-lt"/>
              </a:rPr>
              <a:t>profiling and the diagnosis</a:t>
            </a:r>
            <a:r>
              <a:rPr lang="en-US" altLang="zh-CN">
                <a:ea typeface="+mn-lt"/>
                <a:cs typeface="Calibri"/>
              </a:rPr>
              <a:t>:</a:t>
            </a:r>
            <a:r>
              <a:rPr lang="zh-CN">
                <a:ea typeface="宋体"/>
                <a:cs typeface="Calibri"/>
              </a:rPr>
              <a:t> </a:t>
            </a:r>
            <a:endParaRPr lang="zh-CN" altLang="en-US">
              <a:ea typeface="宋体"/>
              <a:cs typeface="Calibri"/>
            </a:endParaRPr>
          </a:p>
          <a:p>
            <a:pPr lvl="1" indent="0">
              <a:buNone/>
            </a:pPr>
            <a:r>
              <a:rPr lang="en-US" altLang="zh-CN">
                <a:latin typeface="Tahoma"/>
                <a:ea typeface="+mn-lt"/>
                <a:cs typeface="Calibri"/>
              </a:rPr>
              <a:t>O(</a:t>
            </a:r>
            <a:r>
              <a:rPr lang="en-US" altLang="zh-CN" err="1">
                <a:latin typeface="Tahoma"/>
                <a:ea typeface="+mn-lt"/>
                <a:cs typeface="Calibri"/>
              </a:rPr>
              <a:t>n+m</a:t>
            </a:r>
            <a:r>
              <a:rPr lang="zh-CN" altLang="en-US">
                <a:latin typeface="Tahoma"/>
                <a:ea typeface="+mn-lt"/>
                <a:cs typeface="Calibri"/>
              </a:rPr>
              <a:t>*</a:t>
            </a:r>
            <a:r>
              <a:rPr lang="en-US" altLang="zh-CN">
                <a:latin typeface="Tahoma"/>
                <a:ea typeface="+mn-lt"/>
                <a:cs typeface="Calibri"/>
              </a:rPr>
              <a:t>(</a:t>
            </a:r>
            <a:r>
              <a:rPr lang="en-US" altLang="zh-CN" err="1">
                <a:latin typeface="Tahoma"/>
                <a:ea typeface="+mn-lt"/>
                <a:cs typeface="Calibri"/>
              </a:rPr>
              <a:t>y+n</a:t>
            </a:r>
            <a:r>
              <a:rPr lang="en-US" altLang="zh-CN">
                <a:latin typeface="Tahoma"/>
                <a:ea typeface="+mn-lt"/>
                <a:cs typeface="Calibri"/>
              </a:rPr>
              <a:t>))</a:t>
            </a:r>
            <a:endParaRPr lang="en-US">
              <a:latin typeface="Tahoma"/>
              <a:cs typeface="Calibri"/>
            </a:endParaRPr>
          </a:p>
          <a:p>
            <a:r>
              <a:rPr lang="zh-CN" altLang="en-US">
                <a:latin typeface="Tahoma"/>
                <a:ea typeface="宋体"/>
                <a:cs typeface="Calibri"/>
              </a:rPr>
              <a:t>The </a:t>
            </a:r>
            <a:r>
              <a:rPr lang="zh-CN">
                <a:latin typeface="Tahoma"/>
                <a:ea typeface="宋体"/>
                <a:cs typeface="Tahoma"/>
              </a:rPr>
              <a:t>Constructor</a:t>
            </a:r>
            <a:r>
              <a:rPr lang="en-US" altLang="zh-CN">
                <a:latin typeface="Tahoma"/>
                <a:ea typeface="宋体"/>
                <a:cs typeface="Tahoma"/>
              </a:rPr>
              <a:t>: O(x*y)</a:t>
            </a:r>
            <a:endParaRPr lang="en-US" altLang="zh-CN">
              <a:latin typeface="Calibri" panose="020F0502020204030204"/>
              <a:ea typeface="Tahoma"/>
              <a:cs typeface="Calibri"/>
            </a:endParaRPr>
          </a:p>
          <a:p>
            <a:r>
              <a:rPr lang="en-US" altLang="zh-CN">
                <a:latin typeface="Tahoma"/>
                <a:ea typeface="宋体"/>
                <a:cs typeface="Tahoma"/>
              </a:rPr>
              <a:t>The </a:t>
            </a:r>
            <a:r>
              <a:rPr lang="en-US" err="1">
                <a:latin typeface="Consolas"/>
                <a:ea typeface="宋体"/>
                <a:cs typeface="Tahoma"/>
              </a:rPr>
              <a:t>readDna</a:t>
            </a:r>
            <a:r>
              <a:rPr lang="en-US">
                <a:latin typeface="Consolas"/>
                <a:ea typeface="宋体"/>
                <a:cs typeface="Tahoma"/>
              </a:rPr>
              <a:t>:</a:t>
            </a:r>
            <a:r>
              <a:rPr lang="en-US">
                <a:latin typeface="Tahoma"/>
                <a:ea typeface="宋体"/>
                <a:cs typeface="Tahoma"/>
              </a:rPr>
              <a:t> O(l)</a:t>
            </a:r>
          </a:p>
          <a:p>
            <a:r>
              <a:rPr lang="en-US">
                <a:latin typeface="Tahoma"/>
                <a:ea typeface="宋体"/>
                <a:cs typeface="Tahoma"/>
              </a:rPr>
              <a:t>The whole </a:t>
            </a:r>
            <a:r>
              <a:rPr lang="en-US" err="1">
                <a:latin typeface="Consolas"/>
                <a:ea typeface="宋体"/>
                <a:cs typeface="Tahoma"/>
              </a:rPr>
              <a:t>DnaProfileDiagnosis</a:t>
            </a:r>
            <a:r>
              <a:rPr lang="en-US">
                <a:latin typeface="Consolas"/>
                <a:ea typeface="宋体"/>
                <a:cs typeface="Tahoma"/>
              </a:rPr>
              <a:t>: </a:t>
            </a:r>
            <a:r>
              <a:rPr lang="en-US">
                <a:latin typeface="Tahoma"/>
                <a:ea typeface="宋体"/>
                <a:cs typeface="Tahoma"/>
              </a:rPr>
              <a:t>O(</a:t>
            </a:r>
            <a:r>
              <a:rPr lang="en-US">
                <a:latin typeface="Tahoma"/>
                <a:ea typeface="Tahoma"/>
                <a:cs typeface="Tahoma"/>
              </a:rPr>
              <a:t>x*</a:t>
            </a:r>
            <a:r>
              <a:rPr lang="en-US" err="1">
                <a:latin typeface="Tahoma"/>
                <a:ea typeface="Tahoma"/>
                <a:cs typeface="Tahoma"/>
              </a:rPr>
              <a:t>y+l</a:t>
            </a:r>
            <a:r>
              <a:rPr lang="en-US" err="1">
                <a:latin typeface="Tahoma"/>
                <a:ea typeface="宋体"/>
                <a:cs typeface="Calibri"/>
              </a:rPr>
              <a:t>+m</a:t>
            </a:r>
            <a:r>
              <a:rPr lang="zh-CN" altLang="en-US">
                <a:latin typeface="Tahoma"/>
                <a:ea typeface="宋体"/>
                <a:cs typeface="Calibri"/>
              </a:rPr>
              <a:t>*</a:t>
            </a:r>
            <a:r>
              <a:rPr lang="en-US">
                <a:latin typeface="Tahoma"/>
                <a:ea typeface="宋体"/>
                <a:cs typeface="Calibri"/>
              </a:rPr>
              <a:t>(</a:t>
            </a:r>
            <a:r>
              <a:rPr lang="en-US" err="1">
                <a:latin typeface="Tahoma"/>
                <a:ea typeface="宋体"/>
                <a:cs typeface="Calibri"/>
              </a:rPr>
              <a:t>y+n</a:t>
            </a:r>
            <a:r>
              <a:rPr lang="en-US">
                <a:latin typeface="Tahoma"/>
                <a:ea typeface="宋体"/>
                <a:cs typeface="Calibri"/>
              </a:rPr>
              <a:t>)+n</a:t>
            </a:r>
            <a:r>
              <a:rPr lang="en-US">
                <a:latin typeface="Tahoma"/>
                <a:ea typeface="宋体"/>
                <a:cs typeface="Tahoma"/>
              </a:rPr>
              <a:t>)</a:t>
            </a:r>
            <a:endParaRPr lang="en-US">
              <a:latin typeface="Tahoma"/>
              <a:ea typeface="Tahoma"/>
              <a:cs typeface="Tahoma"/>
            </a:endParaRPr>
          </a:p>
          <a:p>
            <a:endParaRPr lang="en-US">
              <a:latin typeface="Tahoma"/>
              <a:ea typeface="宋体"/>
              <a:cs typeface="Tahom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73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>
                <a:latin typeface="Tahoma"/>
                <a:ea typeface="宋体"/>
                <a:cs typeface="Calibri Light"/>
              </a:rPr>
              <a:t>The End</a:t>
            </a:r>
            <a:endParaRPr lang="zh-CN" altLang="en-US" sz="6600">
              <a:latin typeface="Tahoma"/>
              <a:cs typeface="Tahom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679"/>
            <a:ext cx="10525897" cy="2271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zh-CN" altLang="en-US">
                <a:latin typeface="Tahoma"/>
                <a:ea typeface="宋体"/>
                <a:cs typeface="Calibri"/>
              </a:rPr>
              <a:t>Thanks for listening </a:t>
            </a:r>
            <a:endParaRPr lang="zh-CN" altLang="en-US">
              <a:latin typeface="Tahoma"/>
              <a:cs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5460" y="370660"/>
            <a:ext cx="2769973" cy="83270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Tahoma"/>
                <a:ea typeface="宋体"/>
                <a:cs typeface="Calibri Light"/>
              </a:rPr>
              <a:t>Outline</a:t>
            </a:r>
            <a:endParaRPr lang="zh-CN" altLang="en-US">
              <a:latin typeface="Tahom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5459" y="1398417"/>
            <a:ext cx="9144000" cy="507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AutoNum type="arabicPeriod"/>
            </a:pPr>
            <a:r>
              <a:rPr lang="zh-CN" altLang="en-US" sz="3200">
                <a:latin typeface="Tahoma"/>
                <a:ea typeface="宋体"/>
                <a:cs typeface="Calibri" panose="020F0502020204030204"/>
              </a:rPr>
              <a:t>Constructor: </a:t>
            </a:r>
            <a:r>
              <a:rPr lang="zh-CN" sz="3200">
                <a:latin typeface="Consolas"/>
                <a:ea typeface="宋体"/>
                <a:cs typeface="Calibri" panose="020F0502020204030204"/>
              </a:rPr>
              <a:t>DnaProfileDiagnosis</a:t>
            </a:r>
          </a:p>
          <a:p>
            <a:pPr marL="457200" indent="-457200" algn="l">
              <a:buAutoNum type="arabicPeriod"/>
            </a:pPr>
            <a:r>
              <a:rPr lang="en-US" altLang="zh-CN" sz="3200">
                <a:latin typeface="Tahoma"/>
                <a:ea typeface="宋体"/>
                <a:cs typeface="Calibri" panose="020F0502020204030204"/>
              </a:rPr>
              <a:t>Method: </a:t>
            </a:r>
            <a:r>
              <a:rPr lang="en-US" sz="3200" err="1">
                <a:latin typeface="Consolas"/>
                <a:ea typeface="宋体"/>
                <a:cs typeface="Calibri" panose="020F0502020204030204"/>
              </a:rPr>
              <a:t>readDna</a:t>
            </a:r>
            <a:endParaRPr lang="en-US" sz="3200">
              <a:latin typeface="Consolas"/>
              <a:ea typeface="宋体"/>
              <a:cs typeface="Calibri" panose="020F0502020204030204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宋体"/>
                <a:cs typeface="Calibri" panose="020F0502020204030204"/>
              </a:rPr>
              <a:t>Algorithm: </a:t>
            </a:r>
            <a:r>
              <a:rPr lang="en-US" sz="3200" err="1">
                <a:latin typeface="Consolas"/>
                <a:ea typeface="宋体"/>
                <a:cs typeface="Calibri" panose="020F0502020204030204"/>
              </a:rPr>
              <a:t>checkProfile</a:t>
            </a:r>
            <a:endParaRPr lang="en-US" sz="3200">
              <a:latin typeface="Consolas"/>
              <a:ea typeface="宋体"/>
              <a:cs typeface="Calibri" panose="020F0502020204030204"/>
            </a:endParaRPr>
          </a:p>
          <a:p>
            <a:pPr marL="914400" lvl="1" algn="l"/>
            <a:r>
              <a:rPr lang="en-US" sz="2800">
                <a:latin typeface="Tahoma"/>
                <a:ea typeface="Tahoma"/>
                <a:cs typeface="Tahoma"/>
              </a:rPr>
              <a:t>Algorithm </a:t>
            </a:r>
            <a:r>
              <a:rPr lang="en-US" sz="2800">
                <a:latin typeface="Tahoma"/>
                <a:ea typeface="宋体"/>
                <a:cs typeface="+mn-lt"/>
              </a:rPr>
              <a:t>explanation and analysis</a:t>
            </a:r>
            <a:endParaRPr lang="en-US"/>
          </a:p>
          <a:p>
            <a:pPr marL="914400" lvl="1" algn="l"/>
            <a:r>
              <a:rPr lang="en-US" sz="2800">
                <a:latin typeface="Tahoma"/>
                <a:ea typeface="+mn-lt"/>
                <a:cs typeface="+mn-lt"/>
              </a:rPr>
              <a:t>Running time analysis</a:t>
            </a:r>
            <a:endParaRPr lang="en-US">
              <a:latin typeface="Tahoma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Tahoma"/>
                <a:cs typeface="Tahoma"/>
              </a:rPr>
              <a:t>Algorithm: </a:t>
            </a:r>
            <a:r>
              <a:rPr lang="en-US" sz="3200" err="1">
                <a:latin typeface="Consolas"/>
                <a:ea typeface="Tahoma"/>
                <a:cs typeface="Tahoma"/>
              </a:rPr>
              <a:t>diagnoseHd</a:t>
            </a:r>
            <a:endParaRPr lang="en-US" sz="3200" err="1">
              <a:ea typeface="+mn-lt"/>
              <a:cs typeface="+mn-lt"/>
            </a:endParaRPr>
          </a:p>
          <a:p>
            <a:pPr marL="742950" lvl="2" algn="l"/>
            <a:r>
              <a:rPr lang="en-US" sz="3000">
                <a:latin typeface="Tahoma"/>
                <a:ea typeface="Tahoma"/>
                <a:cs typeface="Tahoma"/>
              </a:rPr>
              <a:t>Algorithm explanation and analysis</a:t>
            </a:r>
            <a:endParaRPr lang="en-US" sz="3000">
              <a:ea typeface="+mn-lt"/>
              <a:cs typeface="+mn-lt"/>
            </a:endParaRPr>
          </a:p>
          <a:p>
            <a:pPr marL="742950" lvl="2" algn="l"/>
            <a:r>
              <a:rPr lang="en-US" sz="3000">
                <a:latin typeface="Tahoma"/>
                <a:ea typeface="Tahoma"/>
                <a:cs typeface="Tahoma"/>
              </a:rPr>
              <a:t>Running time analysis</a:t>
            </a:r>
            <a:endParaRPr lang="en-US" sz="3000">
              <a:ea typeface="+mn-lt"/>
              <a:cs typeface="+mn-lt"/>
            </a:endParaRPr>
          </a:p>
          <a:p>
            <a:pPr marL="457200" indent="-457200" algn="l">
              <a:buAutoNum type="arabicPeriod"/>
            </a:pPr>
            <a:r>
              <a:rPr lang="en-US" sz="3200">
                <a:latin typeface="Tahoma"/>
                <a:ea typeface="Tahoma"/>
                <a:cs typeface="Tahoma"/>
              </a:rPr>
              <a:t>The whole running time analysis</a:t>
            </a:r>
            <a:endParaRPr lang="en-US" sz="3200">
              <a:latin typeface="Consolas"/>
              <a:ea typeface="Tahoma"/>
              <a:cs typeface="Tahoma"/>
            </a:endParaRPr>
          </a:p>
          <a:p>
            <a:pPr marL="457200" indent="-457200" algn="l">
              <a:buAutoNum type="arabicPeriod"/>
            </a:pPr>
            <a:endParaRPr lang="en-US" sz="3200">
              <a:latin typeface="Tahoma"/>
              <a:ea typeface="Tahoma"/>
              <a:cs typeface="Tahoma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475862A3-BF9F-F340-E62A-6F9A0DCF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18392B87-7F85-FB68-8521-F4283D26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6" name="图片 6">
            <a:extLst>
              <a:ext uri="{FF2B5EF4-FFF2-40B4-BE49-F238E27FC236}">
                <a16:creationId xmlns:a16="http://schemas.microsoft.com/office/drawing/2014/main" id="{86B3D493-E636-8256-8BA9-B0D1CD7C5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zh-CN">
                <a:latin typeface="Tahoma"/>
                <a:cs typeface="Tahoma"/>
              </a:rPr>
              <a:t>Constructor:</a:t>
            </a:r>
            <a:r>
              <a:rPr lang="zh-CN">
                <a:latin typeface="Tahoma"/>
                <a:ea typeface="宋体"/>
                <a:cs typeface="Tahoma"/>
              </a:rPr>
              <a:t> </a:t>
            </a:r>
            <a:r>
              <a:rPr lang="zh-CN">
                <a:latin typeface="Consolas"/>
                <a:ea typeface="宋体"/>
                <a:cs typeface="Tahoma"/>
              </a:rPr>
              <a:t>DnaProfileDiagnosis</a:t>
            </a:r>
            <a:endParaRPr lang="zh-CN" altLang="en-US">
              <a:latin typeface="Consolas"/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ea typeface="宋体"/>
                <a:cs typeface="Tahoma"/>
              </a:rPr>
              <a:t>The way to read csv data is cited from CPT111.lecture11</a:t>
            </a:r>
          </a:p>
          <a:p>
            <a:r>
              <a:rPr lang="en-US" altLang="zh-CN">
                <a:latin typeface="Tahoma"/>
                <a:ea typeface="宋体"/>
                <a:cs typeface="Tahoma"/>
              </a:rPr>
              <a:t>Create database part:</a:t>
            </a:r>
          </a:p>
          <a:p>
            <a:pPr lvl="1"/>
            <a:r>
              <a:rPr lang="en-US" altLang="zh-CN">
                <a:latin typeface="Tahoma"/>
                <a:ea typeface="宋体"/>
                <a:cs typeface="Tahoma"/>
              </a:rPr>
              <a:t>Map: </a:t>
            </a:r>
          </a:p>
          <a:p>
            <a:pPr lvl="2"/>
            <a:r>
              <a:rPr lang="en-US" altLang="zh-CN">
                <a:latin typeface="Tahoma"/>
                <a:ea typeface="宋体"/>
                <a:cs typeface="Tahoma"/>
              </a:rPr>
              <a:t>key-first column of csv</a:t>
            </a:r>
            <a:endParaRPr lang="en-US">
              <a:cs typeface="Calibri"/>
            </a:endParaRPr>
          </a:p>
          <a:p>
            <a:pPr lvl="2"/>
            <a:r>
              <a:rPr lang="en-US" altLang="zh-CN">
                <a:latin typeface="Tahoma"/>
                <a:ea typeface="宋体"/>
                <a:cs typeface="Tahoma"/>
              </a:rPr>
              <a:t>values-a list of </a:t>
            </a:r>
            <a:r>
              <a:rPr lang="en-US">
                <a:latin typeface="Tahoma"/>
                <a:ea typeface="+mn-lt"/>
                <a:cs typeface="+mn-lt"/>
              </a:rPr>
              <a:t>remaining columns</a:t>
            </a:r>
          </a:p>
          <a:p>
            <a:pPr lvl="1"/>
            <a:r>
              <a:rPr lang="en-US">
                <a:latin typeface="Tahoma"/>
                <a:ea typeface="宋体"/>
                <a:cs typeface="Calibri"/>
              </a:rPr>
              <a:t>List:</a:t>
            </a:r>
          </a:p>
          <a:p>
            <a:pPr lvl="2"/>
            <a:r>
              <a:rPr lang="en-US">
                <a:latin typeface="Tahoma"/>
                <a:ea typeface="+mn-lt"/>
                <a:cs typeface="+mn-lt"/>
              </a:rPr>
              <a:t>remaining columns: </a:t>
            </a:r>
          </a:p>
          <a:p>
            <a:pPr marL="1371600" lvl="3" indent="0">
              <a:buNone/>
            </a:pPr>
            <a:r>
              <a:rPr lang="en-US">
                <a:latin typeface="Tahoma"/>
                <a:ea typeface="+mn-lt"/>
                <a:cs typeface="+mn-lt"/>
              </a:rPr>
              <a:t>The name of STRs</a:t>
            </a:r>
          </a:p>
          <a:p>
            <a:pPr marL="1371600" lvl="3" indent="0">
              <a:buNone/>
            </a:pPr>
            <a:r>
              <a:rPr lang="en-US">
                <a:latin typeface="Tahoma"/>
                <a:ea typeface="+mn-lt"/>
                <a:cs typeface="+mn-lt"/>
              </a:rPr>
              <a:t>The quantity of the STR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4" name="图片 5" descr="文本&#10;&#10;已自动生成说明">
            <a:extLst>
              <a:ext uri="{FF2B5EF4-FFF2-40B4-BE49-F238E27FC236}">
                <a16:creationId xmlns:a16="http://schemas.microsoft.com/office/drawing/2014/main" id="{180577E6-9AD7-7D74-F690-EAE0E523C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616" y="2378097"/>
            <a:ext cx="5636741" cy="2256264"/>
          </a:xfrm>
          <a:prstGeom prst="rect">
            <a:avLst/>
          </a:prstGeom>
        </p:spPr>
      </p:pic>
      <p:pic>
        <p:nvPicPr>
          <p:cNvPr id="6" name="图片 7" descr="图片包含 文本&#10;&#10;已自动生成说明">
            <a:extLst>
              <a:ext uri="{FF2B5EF4-FFF2-40B4-BE49-F238E27FC236}">
                <a16:creationId xmlns:a16="http://schemas.microsoft.com/office/drawing/2014/main" id="{1F54C4AB-1C82-082B-AD95-5146644E5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616" y="5131014"/>
            <a:ext cx="3330145" cy="10444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5B8E4E-3CF1-7082-4CCA-B9345E1F7E69}"/>
              </a:ext>
            </a:extLst>
          </p:cNvPr>
          <p:cNvSpPr txBox="1"/>
          <p:nvPr/>
        </p:nvSpPr>
        <p:spPr>
          <a:xfrm>
            <a:off x="6232438" y="4765074"/>
            <a:ext cx="3383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Tahoma"/>
                <a:ea typeface="宋体"/>
                <a:cs typeface="Tahoma"/>
              </a:rPr>
              <a:t>Key               List(Values)</a:t>
            </a:r>
          </a:p>
        </p:txBody>
      </p:sp>
    </p:spTree>
    <p:extLst>
      <p:ext uri="{BB962C8B-B14F-4D97-AF65-F5344CB8AC3E}">
        <p14:creationId xmlns:p14="http://schemas.microsoft.com/office/powerpoint/2010/main" val="278528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Method: </a:t>
            </a:r>
            <a:r>
              <a:rPr lang="en-US" err="1">
                <a:latin typeface="Consolas"/>
                <a:ea typeface="+mj-lt"/>
              </a:rPr>
              <a:t>readDna</a:t>
            </a:r>
            <a:endParaRPr lang="zh-CN" err="1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ea typeface="宋体"/>
                <a:cs typeface="Tahoma"/>
              </a:rPr>
              <a:t>The way to read f</a:t>
            </a:r>
            <a:r>
              <a:rPr lang="en-US" altLang="zh-CN" err="1">
                <a:latin typeface="Tahoma"/>
                <a:ea typeface="宋体"/>
                <a:cs typeface="Tahoma"/>
              </a:rPr>
              <a:t>ile</a:t>
            </a:r>
            <a:r>
              <a:rPr lang="zh-CN">
                <a:latin typeface="Tahoma"/>
                <a:ea typeface="宋体"/>
                <a:cs typeface="Tahoma"/>
              </a:rPr>
              <a:t> data is cited from CPT111.lecture11</a:t>
            </a:r>
          </a:p>
          <a:p>
            <a:r>
              <a:rPr lang="en-US" altLang="zh-CN">
                <a:latin typeface="Tahoma"/>
                <a:ea typeface="+mn-lt"/>
                <a:cs typeface="+mn-lt"/>
              </a:rPr>
              <a:t>Put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all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the</a:t>
            </a:r>
            <a:r>
              <a:rPr lang="zh-CN" altLang="en-US">
                <a:latin typeface="Tahoma"/>
                <a:ea typeface="+mn-lt"/>
                <a:cs typeface="+mn-lt"/>
              </a:rPr>
              <a:t> txt </a:t>
            </a:r>
            <a:r>
              <a:rPr lang="en-US" altLang="zh-CN">
                <a:latin typeface="Tahoma"/>
                <a:ea typeface="+mn-lt"/>
                <a:cs typeface="+mn-lt"/>
              </a:rPr>
              <a:t>information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into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a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 err="1">
                <a:latin typeface="Tahoma"/>
                <a:ea typeface="+mn-lt"/>
                <a:cs typeface="+mn-lt"/>
              </a:rPr>
              <a:t>strin</a:t>
            </a:r>
            <a:r>
              <a:rPr lang="zh-CN">
                <a:latin typeface="Tahoma"/>
                <a:ea typeface="+mn-lt"/>
                <a:cs typeface="+mn-lt"/>
              </a:rPr>
              <a:t>g c</a:t>
            </a:r>
            <a:r>
              <a:rPr lang="en-US" altLang="zh-CN" err="1">
                <a:latin typeface="Tahoma"/>
                <a:ea typeface="+mn-lt"/>
                <a:cs typeface="+mn-lt"/>
              </a:rPr>
              <a:t>alled</a:t>
            </a:r>
            <a:r>
              <a:rPr lang="zh-CN" altLang="en-US">
                <a:latin typeface="Tahoma"/>
                <a:ea typeface="+mn-lt"/>
                <a:cs typeface="+mn-lt"/>
              </a:rPr>
              <a:t> dna</a:t>
            </a:r>
            <a:endParaRPr lang="zh-CN">
              <a:latin typeface="Tahoma"/>
              <a:ea typeface="+mn-lt"/>
              <a:cs typeface="+mn-lt"/>
            </a:endParaRPr>
          </a:p>
          <a:p>
            <a:r>
              <a:rPr lang="zh-CN" altLang="en-US">
                <a:latin typeface="Tahoma"/>
                <a:ea typeface="+mn-lt"/>
                <a:cs typeface="+mn-lt"/>
              </a:rPr>
              <a:t>Delete </a:t>
            </a:r>
            <a:r>
              <a:rPr lang="zh-CN">
                <a:latin typeface="Tahoma"/>
                <a:ea typeface="+mn-lt"/>
                <a:cs typeface="+mn-lt"/>
              </a:rPr>
              <a:t>whitespace</a:t>
            </a:r>
            <a:r>
              <a:rPr lang="zh-CN" altLang="en-US">
                <a:latin typeface="Tahoma"/>
                <a:ea typeface="+mn-lt"/>
                <a:cs typeface="+mn-lt"/>
              </a:rPr>
              <a:t> </a:t>
            </a:r>
            <a:r>
              <a:rPr lang="en-US" altLang="zh-CN">
                <a:latin typeface="Tahoma"/>
                <a:ea typeface="+mn-lt"/>
                <a:cs typeface="+mn-lt"/>
              </a:rPr>
              <a:t>by</a:t>
            </a:r>
            <a:r>
              <a:rPr lang="zh-CN" altLang="en-US">
                <a:latin typeface="Tahoma"/>
                <a:ea typeface="+mn-lt"/>
                <a:cs typeface="+mn-lt"/>
              </a:rPr>
              <a:t> </a:t>
            </a:r>
            <a:r>
              <a:rPr lang="zh-CN">
                <a:latin typeface="Tahoma"/>
                <a:ea typeface="+mn-lt"/>
                <a:cs typeface="+mn-lt"/>
              </a:rPr>
              <a:t>replace</a:t>
            </a:r>
            <a:r>
              <a:rPr lang="en-US" altLang="zh-CN">
                <a:latin typeface="Tahoma"/>
                <a:ea typeface="+mn-lt"/>
                <a:cs typeface="+mn-lt"/>
              </a:rPr>
              <a:t>.</a:t>
            </a:r>
            <a:r>
              <a:rPr lang="zh-CN" altLang="en-US">
                <a:latin typeface="Tahoma"/>
                <a:ea typeface="+mn-lt"/>
                <a:cs typeface="+mn-lt"/>
              </a:rPr>
              <a:t> Change them into null, put each line into dna.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4" name="图片 5" descr="图形用户界面, 文本&#10;&#10;已自动生成说明">
            <a:extLst>
              <a:ext uri="{FF2B5EF4-FFF2-40B4-BE49-F238E27FC236}">
                <a16:creationId xmlns:a16="http://schemas.microsoft.com/office/drawing/2014/main" id="{F7A28E9C-06C3-F047-F62F-6CE44A9AA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51" y="3812194"/>
            <a:ext cx="7390354" cy="215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7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/>
                <a:ea typeface="+mj-lt"/>
                <a:cs typeface="Tahoma"/>
              </a:rPr>
              <a:t>Algorithm: </a:t>
            </a:r>
            <a:r>
              <a:rPr lang="en-US" altLang="zh-CN" err="1">
                <a:latin typeface="Consolas"/>
                <a:ea typeface="+mj-lt"/>
              </a:rPr>
              <a:t>checkProfile</a:t>
            </a:r>
            <a:endParaRPr lang="zh-CN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F3B88E5D-E55B-F192-6642-1664DB1F3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If dna is null, throw the </a:t>
            </a:r>
            <a:r>
              <a:rPr lang="zh-CN">
                <a:latin typeface="Tahoma"/>
                <a:ea typeface="+mn-lt"/>
                <a:cs typeface="+mn-lt"/>
              </a:rPr>
              <a:t>IllegalArgumentException manually.</a:t>
            </a:r>
            <a:r>
              <a:rPr lang="zh-CN" altLang="en-US">
                <a:latin typeface="Tahoma"/>
                <a:ea typeface="+mn-lt"/>
                <a:cs typeface="+mn-lt"/>
              </a:rPr>
              <a:t> </a:t>
            </a: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r>
              <a:rPr lang="zh-CN">
                <a:latin typeface="Tahoma"/>
                <a:ea typeface="+mn-lt"/>
                <a:cs typeface="+mn-lt"/>
              </a:rPr>
              <a:t>Initialization</a:t>
            </a:r>
          </a:p>
          <a:p>
            <a:endParaRPr lang="en-US" altLang="zh-CN">
              <a:latin typeface="Tahoma"/>
              <a:ea typeface="宋体"/>
              <a:cs typeface="Calibri"/>
            </a:endParaRPr>
          </a:p>
          <a:p>
            <a:r>
              <a:rPr lang="en-US" altLang="zh-CN">
                <a:latin typeface="Tahoma"/>
                <a:ea typeface="宋体"/>
                <a:cs typeface="Calibri"/>
              </a:rPr>
              <a:t>Two main part of this algorithm:</a:t>
            </a: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Extract STRs and wrap the values in turn into a new list: </a:t>
            </a:r>
            <a:r>
              <a:rPr lang="en-US" err="1">
                <a:latin typeface="Tahoma"/>
                <a:ea typeface="+mn-lt"/>
                <a:cs typeface="+mn-lt"/>
              </a:rPr>
              <a:t>dnaTemp</a:t>
            </a:r>
            <a:endParaRPr lang="en-US">
              <a:latin typeface="Tahoma"/>
              <a:ea typeface="+mn-lt"/>
              <a:cs typeface="+mn-lt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Compare </a:t>
            </a:r>
            <a:r>
              <a:rPr lang="en-US" err="1">
                <a:latin typeface="Tahoma"/>
                <a:ea typeface="+mn-lt"/>
                <a:cs typeface="+mn-lt"/>
              </a:rPr>
              <a:t>dnaTemp</a:t>
            </a:r>
            <a:r>
              <a:rPr lang="en-US">
                <a:latin typeface="Tahoma"/>
                <a:ea typeface="+mn-lt"/>
                <a:cs typeface="+mn-lt"/>
              </a:rPr>
              <a:t> with the STR value of the database, and assign the corresponding key to </a:t>
            </a:r>
            <a:r>
              <a:rPr lang="en-US" err="1">
                <a:latin typeface="Tahoma"/>
                <a:ea typeface="+mn-lt"/>
                <a:cs typeface="+mn-lt"/>
              </a:rPr>
              <a:t>returnName</a:t>
            </a:r>
            <a:r>
              <a:rPr lang="en-US">
                <a:latin typeface="Tahoma"/>
                <a:ea typeface="+mn-lt"/>
                <a:cs typeface="+mn-lt"/>
              </a:rPr>
              <a:t> once it matches</a:t>
            </a:r>
            <a:endParaRPr lang="en-US">
              <a:latin typeface="Tahoma"/>
              <a:ea typeface="宋体"/>
              <a:cs typeface="Calibri"/>
            </a:endParaRPr>
          </a:p>
        </p:txBody>
      </p:sp>
      <p:pic>
        <p:nvPicPr>
          <p:cNvPr id="11" name="图片 11" descr="徽标&#10;&#10;已自动生成说明">
            <a:extLst>
              <a:ext uri="{FF2B5EF4-FFF2-40B4-BE49-F238E27FC236}">
                <a16:creationId xmlns:a16="http://schemas.microsoft.com/office/drawing/2014/main" id="{75B571FD-95DC-5FE3-9AB5-5F6C5FF91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27" y="2336133"/>
            <a:ext cx="5101281" cy="805898"/>
          </a:xfrm>
          <a:prstGeom prst="rect">
            <a:avLst/>
          </a:prstGeom>
        </p:spPr>
      </p:pic>
      <p:pic>
        <p:nvPicPr>
          <p:cNvPr id="12" name="图片 12" descr="图片包含 图标&#10;&#10;已自动生成说明">
            <a:extLst>
              <a:ext uri="{FF2B5EF4-FFF2-40B4-BE49-F238E27FC236}">
                <a16:creationId xmlns:a16="http://schemas.microsoft.com/office/drawing/2014/main" id="{297B918A-3ED0-598B-E5C8-C7C05C1D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426" y="3741214"/>
            <a:ext cx="5832389" cy="6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7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11" y="35612"/>
            <a:ext cx="10515600" cy="1325563"/>
          </a:xfrm>
        </p:spPr>
        <p:txBody>
          <a:bodyPr/>
          <a:lstStyle/>
          <a:p>
            <a:r>
              <a:rPr lang="zh-CN" altLang="en-US">
                <a:latin typeface="Tahoma"/>
                <a:ea typeface="宋体"/>
                <a:cs typeface="Calibri Light"/>
              </a:rPr>
              <a:t>First part of </a:t>
            </a:r>
            <a:r>
              <a:rPr lang="en-US" err="1">
                <a:latin typeface="Consolas"/>
                <a:ea typeface="+mj-lt"/>
                <a:cs typeface="Calibri Light"/>
              </a:rPr>
              <a:t>checkProfile</a:t>
            </a:r>
            <a:endParaRPr lang="zh-CN" err="1">
              <a:ea typeface="+mj-lt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9" y="1259273"/>
            <a:ext cx="4275439" cy="54016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>
                <a:latin typeface="Tahoma"/>
                <a:ea typeface="+mn-lt"/>
                <a:cs typeface="+mn-lt"/>
              </a:rPr>
              <a:t>Using </a:t>
            </a:r>
            <a:r>
              <a:rPr lang="en-US" altLang="en-US" sz="2000">
                <a:latin typeface="Tahoma"/>
                <a:ea typeface="+mn-lt"/>
                <a:cs typeface="+mn-lt"/>
              </a:rPr>
              <a:t>e</a:t>
            </a:r>
            <a:r>
              <a:rPr lang="zh-CN" sz="2000">
                <a:latin typeface="Tahoma"/>
                <a:ea typeface="+mn-lt"/>
                <a:cs typeface="+mn-lt"/>
              </a:rPr>
              <a:t>nhancing for loop</a:t>
            </a:r>
            <a:r>
              <a:rPr lang="en-US" altLang="zh-CN" sz="2000">
                <a:latin typeface="Tahoma"/>
                <a:ea typeface="+mn-lt"/>
                <a:cs typeface="+mn-lt"/>
              </a:rPr>
              <a:t>: to find each STR name that need to count. </a:t>
            </a:r>
            <a:endParaRPr lang="zh-CN" altLang="en-US" sz="2000">
              <a:latin typeface="Tahoma"/>
              <a:ea typeface="+mn-lt"/>
              <a:cs typeface="+mn-lt"/>
            </a:endParaRPr>
          </a:p>
          <a:p>
            <a:r>
              <a:rPr lang="zh-CN" sz="2000">
                <a:latin typeface="Tahoma"/>
                <a:ea typeface="+mn-lt"/>
                <a:cs typeface="+mn-lt"/>
              </a:rPr>
              <a:t>Find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en-US" altLang="zh-CN" sz="2000">
                <a:latin typeface="Tahoma"/>
                <a:ea typeface="+mn-lt"/>
                <a:cs typeface="+mn-lt"/>
              </a:rPr>
              <a:t>the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first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appearance</a:t>
            </a:r>
            <a:r>
              <a:rPr lang="zh-CN" altLang="en-US" sz="2000">
                <a:latin typeface="Tahoma"/>
                <a:ea typeface="+mn-lt"/>
                <a:cs typeface="+mn-lt"/>
              </a:rPr>
              <a:t> </a:t>
            </a:r>
            <a:r>
              <a:rPr lang="en-US" altLang="zh-CN" sz="2000">
                <a:latin typeface="Tahoma"/>
                <a:ea typeface="+mn-lt"/>
                <a:cs typeface="+mn-lt"/>
              </a:rPr>
              <a:t>of</a:t>
            </a:r>
            <a:r>
              <a:rPr lang="zh-CN" altLang="en-US" sz="2000">
                <a:latin typeface="Tahoma"/>
                <a:ea typeface="+mn-lt"/>
                <a:cs typeface="+mn-lt"/>
              </a:rPr>
              <a:t> </a:t>
            </a:r>
            <a:r>
              <a:rPr lang="zh-CN" sz="2000">
                <a:latin typeface="Tahoma"/>
                <a:ea typeface="+mn-lt"/>
                <a:cs typeface="+mn-lt"/>
              </a:rPr>
              <a:t>strTemp, mark the </a:t>
            </a:r>
            <a:r>
              <a:rPr lang="en-US" altLang="zh-CN" sz="2000">
                <a:latin typeface="Tahoma"/>
                <a:ea typeface="Tahoma"/>
                <a:cs typeface="Tahoma"/>
              </a:rPr>
              <a:t>index</a:t>
            </a:r>
            <a:r>
              <a:rPr lang="zh-CN" sz="2000">
                <a:latin typeface="Tahoma"/>
                <a:ea typeface="+mn-lt"/>
                <a:cs typeface="+mn-lt"/>
              </a:rPr>
              <a:t>, and start by capturing the next set of st</a:t>
            </a:r>
            <a:r>
              <a:rPr lang="en-US" altLang="zh-CN" sz="2000" err="1">
                <a:latin typeface="Tahoma"/>
                <a:ea typeface="+mn-lt"/>
                <a:cs typeface="+mn-lt"/>
              </a:rPr>
              <a:t>rTemp</a:t>
            </a:r>
            <a:r>
              <a:rPr lang="zh-CN" sz="2000">
                <a:latin typeface="Tahoma"/>
                <a:ea typeface="+mn-lt"/>
                <a:cs typeface="+mn-lt"/>
              </a:rPr>
              <a:t> using the substring method</a:t>
            </a:r>
          </a:p>
          <a:p>
            <a:r>
              <a:rPr lang="en-US" altLang="zh-CN" sz="2000">
                <a:latin typeface="Tahoma"/>
                <a:ea typeface="宋体"/>
                <a:cs typeface="Calibri"/>
              </a:rPr>
              <a:t>If next set of STR is same to the </a:t>
            </a:r>
            <a:r>
              <a:rPr lang="en-US" altLang="zh-CN" sz="2000" err="1">
                <a:latin typeface="Tahoma"/>
                <a:ea typeface="宋体"/>
                <a:cs typeface="Calibri"/>
              </a:rPr>
              <a:t>strTemp</a:t>
            </a:r>
            <a:r>
              <a:rPr lang="en-US" altLang="zh-CN" sz="2000">
                <a:latin typeface="Tahoma"/>
                <a:ea typeface="宋体"/>
                <a:cs typeface="Calibri"/>
              </a:rPr>
              <a:t>, </a:t>
            </a:r>
            <a:r>
              <a:rPr lang="en-US" sz="2000" err="1">
                <a:latin typeface="Tahoma"/>
                <a:ea typeface="宋体"/>
                <a:cs typeface="Calibri"/>
              </a:rPr>
              <a:t>nowCount</a:t>
            </a:r>
            <a:r>
              <a:rPr lang="en-US" sz="2000">
                <a:latin typeface="Tahoma"/>
                <a:ea typeface="宋体"/>
                <a:cs typeface="Calibri"/>
              </a:rPr>
              <a:t> + 1. </a:t>
            </a:r>
            <a:endParaRPr lang="en-US">
              <a:latin typeface="Tahoma"/>
              <a:ea typeface="Tahoma"/>
              <a:cs typeface="Tahoma"/>
            </a:endParaRPr>
          </a:p>
          <a:p>
            <a:r>
              <a:rPr lang="en-US" sz="2000">
                <a:latin typeface="Tahoma"/>
                <a:ea typeface="+mn-lt"/>
                <a:cs typeface="+mn-lt"/>
              </a:rPr>
              <a:t>If </a:t>
            </a:r>
            <a:r>
              <a:rPr lang="en-US" sz="2000" err="1">
                <a:latin typeface="Tahoma"/>
                <a:ea typeface="+mn-lt"/>
                <a:cs typeface="+mn-lt"/>
              </a:rPr>
              <a:t>maxCount</a:t>
            </a:r>
            <a:r>
              <a:rPr lang="en-US" sz="2000">
                <a:latin typeface="Tahoma"/>
                <a:ea typeface="+mn-lt"/>
                <a:cs typeface="+mn-lt"/>
              </a:rPr>
              <a:t> is less than </a:t>
            </a:r>
            <a:r>
              <a:rPr lang="en-US" sz="2000" err="1">
                <a:latin typeface="Tahoma"/>
                <a:ea typeface="+mn-lt"/>
                <a:cs typeface="+mn-lt"/>
              </a:rPr>
              <a:t>nowCount</a:t>
            </a:r>
            <a:r>
              <a:rPr lang="en-US" sz="2000">
                <a:latin typeface="Tahoma"/>
                <a:ea typeface="+mn-lt"/>
                <a:cs typeface="+mn-lt"/>
              </a:rPr>
              <a:t> calculated by this loop, then </a:t>
            </a:r>
            <a:r>
              <a:rPr lang="en-US" sz="2000" err="1">
                <a:latin typeface="Tahoma"/>
                <a:ea typeface="+mn-lt"/>
                <a:cs typeface="+mn-lt"/>
              </a:rPr>
              <a:t>maxCount</a:t>
            </a:r>
            <a:r>
              <a:rPr lang="en-US" sz="2000">
                <a:latin typeface="Tahoma"/>
                <a:ea typeface="+mn-lt"/>
                <a:cs typeface="+mn-lt"/>
              </a:rPr>
              <a:t> is assigned the value </a:t>
            </a:r>
            <a:r>
              <a:rPr lang="en-US" sz="2000" err="1">
                <a:latin typeface="Tahoma"/>
                <a:ea typeface="+mn-lt"/>
                <a:cs typeface="+mn-lt"/>
              </a:rPr>
              <a:t>nowCount</a:t>
            </a:r>
            <a:endParaRPr lang="en-US" sz="2000">
              <a:latin typeface="Tahoma"/>
              <a:ea typeface="+mn-lt"/>
              <a:cs typeface="+mn-lt"/>
            </a:endParaRPr>
          </a:p>
          <a:p>
            <a:r>
              <a:rPr lang="en-US" sz="2000">
                <a:latin typeface="Tahoma"/>
                <a:ea typeface="宋体"/>
                <a:cs typeface="Calibri"/>
              </a:rPr>
              <a:t>After the loop, we find the quantity of this </a:t>
            </a:r>
            <a:r>
              <a:rPr lang="en-US" sz="2000" err="1">
                <a:latin typeface="Tahoma"/>
                <a:ea typeface="宋体"/>
                <a:cs typeface="Calibri"/>
              </a:rPr>
              <a:t>strTemp</a:t>
            </a:r>
            <a:r>
              <a:rPr lang="en-US" sz="2000">
                <a:latin typeface="Tahoma"/>
                <a:ea typeface="宋体"/>
                <a:cs typeface="Calibri"/>
              </a:rPr>
              <a:t> in the String </a:t>
            </a:r>
            <a:r>
              <a:rPr lang="en-US" sz="2000" err="1">
                <a:latin typeface="Tahoma"/>
                <a:ea typeface="宋体"/>
                <a:cs typeface="Calibri"/>
              </a:rPr>
              <a:t>dna</a:t>
            </a:r>
            <a:r>
              <a:rPr lang="en-US" sz="2000">
                <a:latin typeface="Tahoma"/>
                <a:ea typeface="宋体"/>
                <a:cs typeface="Calibri"/>
              </a:rPr>
              <a:t>. Put it into </a:t>
            </a:r>
            <a:r>
              <a:rPr lang="en-US" sz="2000" err="1">
                <a:latin typeface="Tahoma"/>
                <a:ea typeface="宋体"/>
                <a:cs typeface="Calibri"/>
              </a:rPr>
              <a:t>dnaTemp</a:t>
            </a:r>
            <a:r>
              <a:rPr lang="en-US" sz="2000">
                <a:latin typeface="Tahoma"/>
                <a:ea typeface="宋体"/>
                <a:cs typeface="Calibri"/>
              </a:rPr>
              <a:t>.</a:t>
            </a:r>
          </a:p>
          <a:p>
            <a:endParaRPr lang="en-US" sz="2000">
              <a:latin typeface="Calibri"/>
              <a:ea typeface="宋体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13" name="图片 5" descr="文本, 信件&#10;&#10;已自动生成说明">
            <a:extLst>
              <a:ext uri="{FF2B5EF4-FFF2-40B4-BE49-F238E27FC236}">
                <a16:creationId xmlns:a16="http://schemas.microsoft.com/office/drawing/2014/main" id="{0851CD77-F3C2-DB4B-6292-9808C5B54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50" y="1578491"/>
            <a:ext cx="7639099" cy="34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51" y="148882"/>
            <a:ext cx="10515600" cy="1325563"/>
          </a:xfrm>
        </p:spPr>
        <p:txBody>
          <a:bodyPr/>
          <a:lstStyle/>
          <a:p>
            <a:r>
              <a:rPr lang="en-US" altLang="zh-CN">
                <a:latin typeface="Tahoma"/>
                <a:ea typeface="宋体"/>
                <a:cs typeface="Tahoma"/>
              </a:rPr>
              <a:t>Second</a:t>
            </a:r>
            <a:r>
              <a:rPr lang="zh-CN" altLang="en-US">
                <a:latin typeface="Tahoma"/>
                <a:ea typeface="宋体"/>
                <a:cs typeface="Tahoma"/>
              </a:rPr>
              <a:t> </a:t>
            </a:r>
            <a:r>
              <a:rPr lang="zh-CN">
                <a:latin typeface="Tahoma"/>
                <a:ea typeface="宋体"/>
                <a:cs typeface="Tahoma"/>
              </a:rPr>
              <a:t>part of </a:t>
            </a:r>
            <a:r>
              <a:rPr lang="en-US" altLang="zh-CN" err="1">
                <a:latin typeface="Consolas"/>
                <a:ea typeface="+mj-lt"/>
              </a:rPr>
              <a:t>checkProfile</a:t>
            </a:r>
            <a:endParaRPr lang="zh-CN" err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10" name="图片 10" descr="文本&#10;&#10;已自动生成说明">
            <a:extLst>
              <a:ext uri="{FF2B5EF4-FFF2-40B4-BE49-F238E27FC236}">
                <a16:creationId xmlns:a16="http://schemas.microsoft.com/office/drawing/2014/main" id="{F510C94E-9D86-0356-69E6-F960B6B9A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45007" y="1913517"/>
            <a:ext cx="7115175" cy="361950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5269A4-B2AF-5E70-F702-A5C5FF75D6BF}"/>
              </a:ext>
            </a:extLst>
          </p:cNvPr>
          <p:cNvSpPr txBox="1"/>
          <p:nvPr/>
        </p:nvSpPr>
        <p:spPr>
          <a:xfrm>
            <a:off x="548331" y="1529148"/>
            <a:ext cx="4293972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zh-CN" altLang="en-US" sz="2000">
                <a:latin typeface="Tahoma"/>
                <a:ea typeface="宋体"/>
                <a:cs typeface="Calibri" panose="020F0502020204030204"/>
              </a:rPr>
              <a:t>Using </a:t>
            </a:r>
            <a:r>
              <a:rPr lang="en-US" altLang="zh-CN" sz="2000">
                <a:latin typeface="Tahoma"/>
                <a:ea typeface="+mn-lt"/>
                <a:cs typeface="Calibri" panose="020F0502020204030204"/>
              </a:rPr>
              <a:t>e</a:t>
            </a:r>
            <a:r>
              <a:rPr lang="zh-CN" sz="2000">
                <a:latin typeface="Tahoma"/>
                <a:ea typeface="宋体"/>
                <a:cs typeface="Calibri" panose="020F0502020204030204"/>
              </a:rPr>
              <a:t>nhancing for loop</a:t>
            </a:r>
            <a:r>
              <a:rPr lang="en-US" altLang="zh-CN" sz="2000">
                <a:latin typeface="Tahoma"/>
                <a:ea typeface="宋体"/>
                <a:cs typeface="Calibri" panose="020F0502020204030204"/>
              </a:rPr>
              <a:t>: find each name of people in the database. (key)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000">
                <a:latin typeface="Tahoma"/>
                <a:ea typeface="宋体"/>
                <a:cs typeface="Calibri" panose="020F0502020204030204"/>
              </a:rPr>
              <a:t>Using for loop: </a:t>
            </a:r>
            <a:r>
              <a:rPr lang="en-US" sz="2000">
                <a:latin typeface="Tahoma"/>
                <a:ea typeface="+mn-lt"/>
                <a:cs typeface="+mn-lt"/>
              </a:rPr>
              <a:t>Compare each STRs to see if the number of STRs is the same, since both lists are in the same order. Once they are same, the </a:t>
            </a:r>
            <a:r>
              <a:rPr lang="en-US" sz="2000" err="1">
                <a:latin typeface="Tahoma"/>
                <a:ea typeface="+mn-lt"/>
                <a:cs typeface="+mn-lt"/>
              </a:rPr>
              <a:t>compareCount</a:t>
            </a:r>
            <a:r>
              <a:rPr lang="en-US" sz="2000">
                <a:latin typeface="Tahoma"/>
                <a:ea typeface="+mn-lt"/>
                <a:cs typeface="+mn-lt"/>
              </a:rPr>
              <a:t> + 1.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ahoma"/>
                <a:ea typeface="Calibri"/>
                <a:cs typeface="Calibri" panose="020F0502020204030204"/>
              </a:rPr>
              <a:t>If every number of STRs is same, that means </a:t>
            </a:r>
            <a:r>
              <a:rPr lang="en-US" sz="2000" err="1">
                <a:latin typeface="Tahoma"/>
                <a:ea typeface="Calibri"/>
                <a:cs typeface="Calibri" panose="020F0502020204030204"/>
              </a:rPr>
              <a:t>returnName</a:t>
            </a:r>
            <a:r>
              <a:rPr lang="en-US" sz="2000">
                <a:latin typeface="Tahoma"/>
                <a:ea typeface="Calibri"/>
                <a:cs typeface="Calibri" panose="020F0502020204030204"/>
              </a:rPr>
              <a:t> is same as the size of the list(</a:t>
            </a:r>
            <a:r>
              <a:rPr lang="en-US" sz="2000" err="1">
                <a:latin typeface="Tahoma"/>
                <a:ea typeface="Calibri"/>
                <a:cs typeface="Calibri" panose="020F0502020204030204"/>
              </a:rPr>
              <a:t>map.get</a:t>
            </a:r>
            <a:r>
              <a:rPr lang="en-US" sz="2000">
                <a:latin typeface="Tahoma"/>
                <a:ea typeface="Calibri"/>
                <a:cs typeface="Calibri" panose="020F0502020204030204"/>
              </a:rPr>
              <a:t>(key))</a:t>
            </a:r>
          </a:p>
        </p:txBody>
      </p:sp>
    </p:spTree>
    <p:extLst>
      <p:ext uri="{BB962C8B-B14F-4D97-AF65-F5344CB8AC3E}">
        <p14:creationId xmlns:p14="http://schemas.microsoft.com/office/powerpoint/2010/main" val="144475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+mj-lt"/>
                <a:cs typeface="Tahoma"/>
              </a:rPr>
              <a:t>Running time analysis of </a:t>
            </a:r>
            <a:r>
              <a:rPr lang="en-US" err="1">
                <a:latin typeface="Consolas"/>
                <a:ea typeface="+mj-lt"/>
                <a:cs typeface="Tahoma"/>
              </a:rPr>
              <a:t>checkProfile</a:t>
            </a:r>
            <a:endParaRPr lang="zh-CN" err="1">
              <a:ea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5897" cy="4660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Tahoma"/>
                <a:ea typeface="宋体"/>
                <a:cs typeface="Calibri"/>
              </a:rPr>
              <a:t>We assume that the length of string is n, </a:t>
            </a:r>
            <a:r>
              <a:rPr lang="zh-CN">
                <a:latin typeface="Tahoma"/>
                <a:ea typeface="宋体"/>
                <a:cs typeface="Calibri"/>
              </a:rPr>
              <a:t>the size of the list is m, </a:t>
            </a:r>
            <a:r>
              <a:rPr lang="zh-CN" altLang="en-US">
                <a:latin typeface="Tahoma"/>
                <a:ea typeface="宋体"/>
                <a:cs typeface="Calibri"/>
              </a:rPr>
              <a:t>the STR size is s, the number of keys in the map is y.</a:t>
            </a:r>
          </a:p>
          <a:p>
            <a:r>
              <a:rPr lang="zh-CN" altLang="en-US">
                <a:latin typeface="Tahoma"/>
                <a:ea typeface="宋体"/>
                <a:cs typeface="Calibri"/>
              </a:rPr>
              <a:t>Time</a:t>
            </a:r>
            <a:r>
              <a:rPr lang="zh-CN" altLang="en-US">
                <a:latin typeface="Tahoma"/>
                <a:ea typeface="宋体"/>
                <a:cs typeface="+mn-lt"/>
              </a:rPr>
              <a:t> </a:t>
            </a:r>
            <a:r>
              <a:rPr lang="zh-CN">
                <a:latin typeface="Tahoma"/>
                <a:ea typeface="+mn-lt"/>
                <a:cs typeface="+mn-lt"/>
              </a:rPr>
              <a:t>complexity</a:t>
            </a:r>
            <a:r>
              <a:rPr lang="en-US" altLang="zh-CN">
                <a:latin typeface="Tahoma"/>
                <a:ea typeface="+mn-lt"/>
                <a:cs typeface="+mn-lt"/>
              </a:rPr>
              <a:t>:</a:t>
            </a:r>
            <a:r>
              <a:rPr lang="zh-CN" altLang="en-US">
                <a:latin typeface="Tahoma"/>
                <a:ea typeface="+mn-lt"/>
                <a:cs typeface="+mn-lt"/>
              </a:rPr>
              <a:t> O(m*(y+n))</a:t>
            </a:r>
          </a:p>
          <a:p>
            <a:r>
              <a:rPr lang="zh-CN" altLang="en-US">
                <a:latin typeface="Tahoma"/>
                <a:ea typeface="宋体"/>
                <a:cs typeface="Calibri"/>
              </a:rPr>
              <a:t>The worst situation: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We using foreach loop to find each name of STRs in the database: m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For each STR: </a:t>
            </a:r>
          </a:p>
          <a:p>
            <a:pPr lvl="2"/>
            <a:r>
              <a:rPr lang="zh-CN" altLang="en-US">
                <a:latin typeface="Tahoma"/>
                <a:ea typeface="宋体"/>
                <a:cs typeface="Calibri"/>
              </a:rPr>
              <a:t>if there is match: n/s</a:t>
            </a:r>
            <a:endParaRPr lang="zh-CN">
              <a:latin typeface="Tahoma"/>
              <a:cs typeface="Tahoma"/>
            </a:endParaRPr>
          </a:p>
          <a:p>
            <a:pPr lvl="2"/>
            <a:r>
              <a:rPr lang="zh-CN" altLang="en-US">
                <a:latin typeface="Tahoma"/>
                <a:ea typeface="宋体"/>
                <a:cs typeface="Calibri"/>
              </a:rPr>
              <a:t>If there is no match: n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In second part: we using loop to find each key: y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We have to using loop to check every STRs: m</a:t>
            </a:r>
          </a:p>
          <a:p>
            <a:pPr lvl="1"/>
            <a:r>
              <a:rPr lang="zh-CN" altLang="en-US">
                <a:latin typeface="Tahoma"/>
                <a:ea typeface="宋体"/>
                <a:cs typeface="Calibri"/>
              </a:rPr>
              <a:t>The worst one: m*n + m*y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8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8B509-16B6-B96E-09F3-7F9451FB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Tahoma"/>
                <a:ea typeface="+mj-lt"/>
                <a:cs typeface="Tahoma"/>
              </a:rPr>
              <a:t>Algorithm:</a:t>
            </a:r>
            <a:r>
              <a:rPr lang="en-US" err="1">
                <a:latin typeface="Consolas"/>
                <a:ea typeface="+mj-lt"/>
                <a:cs typeface="Tahoma"/>
              </a:rPr>
              <a:t>diagnoseHd</a:t>
            </a:r>
            <a:endParaRPr lang="zh-CN" err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DF5A9-D56F-AE3E-956D-762B1020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>
                <a:latin typeface="Tahoma"/>
                <a:cs typeface="Calibri"/>
              </a:rPr>
              <a:t>If dna is null, throw the IllegalArgumentException manually. </a:t>
            </a:r>
            <a:endParaRPr lang="en-US" altLang="zh-CN">
              <a:latin typeface="Tahoma"/>
              <a:ea typeface="Tahoma"/>
              <a:cs typeface="+mn-lt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endParaRPr lang="zh-CN" altLang="en-US">
              <a:latin typeface="Tahoma"/>
              <a:ea typeface="宋体"/>
              <a:cs typeface="Calibri"/>
            </a:endParaRPr>
          </a:p>
          <a:p>
            <a:r>
              <a:rPr lang="zh-CN">
                <a:latin typeface="Tahoma"/>
                <a:ea typeface="宋体"/>
                <a:cs typeface="Calibri"/>
              </a:rPr>
              <a:t>Initialization</a:t>
            </a:r>
            <a:endParaRPr lang="zh-CN" altLang="en-US">
              <a:latin typeface="Tahoma"/>
              <a:ea typeface="Calibri"/>
              <a:cs typeface="+mn-lt"/>
            </a:endParaRPr>
          </a:p>
          <a:p>
            <a:endParaRPr lang="zh-CN">
              <a:latin typeface="Tahoma"/>
              <a:ea typeface="宋体"/>
              <a:cs typeface="Calibri"/>
            </a:endParaRPr>
          </a:p>
          <a:p>
            <a:endParaRPr lang="zh-CN">
              <a:latin typeface="Tahoma"/>
              <a:ea typeface="宋体"/>
              <a:cs typeface="Calibri"/>
            </a:endParaRPr>
          </a:p>
          <a:p>
            <a:r>
              <a:rPr lang="en-US" altLang="zh-CN">
                <a:latin typeface="Tahoma"/>
                <a:ea typeface="+mn-lt"/>
                <a:cs typeface="Calibri"/>
              </a:rPr>
              <a:t>Two main part of this algorithm:</a:t>
            </a:r>
            <a:endParaRPr lang="en-US" altLang="zh-CN">
              <a:latin typeface="Tahoma"/>
              <a:ea typeface="Calibri"/>
              <a:cs typeface="Calibri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Count the number of CAG repeats</a:t>
            </a:r>
            <a:endParaRPr lang="en-US">
              <a:latin typeface="Tahoma"/>
              <a:ea typeface="Calibri"/>
              <a:cs typeface="Calibri"/>
            </a:endParaRPr>
          </a:p>
          <a:p>
            <a:pPr lvl="1"/>
            <a:r>
              <a:rPr lang="en-US">
                <a:latin typeface="Tahoma"/>
                <a:ea typeface="+mn-lt"/>
                <a:cs typeface="+mn-lt"/>
              </a:rPr>
              <a:t>Find the corresponding diagnosis name</a:t>
            </a:r>
            <a:endParaRPr lang="en-US" altLang="zh-CN">
              <a:latin typeface="Tahoma"/>
              <a:ea typeface="+mn-lt"/>
              <a:cs typeface="+mn-lt"/>
            </a:endParaRPr>
          </a:p>
          <a:p>
            <a:pPr lvl="1"/>
            <a:endParaRPr lang="zh-CN" altLang="en-US">
              <a:latin typeface="Tahoma"/>
              <a:ea typeface="宋体"/>
              <a:cs typeface="Calibri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F7677-6F5E-7700-23FB-9476E427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131653" y="6577116"/>
            <a:ext cx="12456309" cy="362674"/>
          </a:xfrm>
          <a:prstGeom prst="rect">
            <a:avLst/>
          </a:prstGeom>
        </p:spPr>
      </p:pic>
      <p:pic>
        <p:nvPicPr>
          <p:cNvPr id="7" name="图片 5" descr="图片包含 徽标&#10;&#10;已自动生成说明">
            <a:extLst>
              <a:ext uri="{FF2B5EF4-FFF2-40B4-BE49-F238E27FC236}">
                <a16:creationId xmlns:a16="http://schemas.microsoft.com/office/drawing/2014/main" id="{981B3690-6ADD-E88E-1510-5CEB5F0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565" y="0"/>
            <a:ext cx="1465552" cy="6660776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C330CD5E-F681-B5C4-A682-DB736537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1535" y="6030166"/>
            <a:ext cx="383802" cy="472328"/>
          </a:xfrm>
          <a:prstGeom prst="rect">
            <a:avLst/>
          </a:prstGeom>
        </p:spPr>
      </p:pic>
      <p:pic>
        <p:nvPicPr>
          <p:cNvPr id="6" name="图片 11" descr="徽标&#10;&#10;已自动生成说明">
            <a:extLst>
              <a:ext uri="{FF2B5EF4-FFF2-40B4-BE49-F238E27FC236}">
                <a16:creationId xmlns:a16="http://schemas.microsoft.com/office/drawing/2014/main" id="{EEB60A34-1FCF-901F-7264-073AC6684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157" y="2367025"/>
            <a:ext cx="5101281" cy="805898"/>
          </a:xfrm>
          <a:prstGeom prst="rect">
            <a:avLst/>
          </a:prstGeom>
        </p:spPr>
      </p:pic>
      <p:pic>
        <p:nvPicPr>
          <p:cNvPr id="8" name="图片 9" descr="图片包含 图形用户界面&#10;&#10;已自动生成说明">
            <a:extLst>
              <a:ext uri="{FF2B5EF4-FFF2-40B4-BE49-F238E27FC236}">
                <a16:creationId xmlns:a16="http://schemas.microsoft.com/office/drawing/2014/main" id="{12EEA558-626C-23C1-6EF5-C43E23F57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310" y="3803884"/>
            <a:ext cx="5945659" cy="10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14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CPT111 CW3  Algorithms Discussion and Analysis</vt:lpstr>
      <vt:lpstr>Outline</vt:lpstr>
      <vt:lpstr>Constructor: DnaProfileDiagnosis</vt:lpstr>
      <vt:lpstr>Method: readDna</vt:lpstr>
      <vt:lpstr>Algorithm: checkProfile</vt:lpstr>
      <vt:lpstr>First part of checkProfile</vt:lpstr>
      <vt:lpstr>Second part of checkProfile</vt:lpstr>
      <vt:lpstr>Running time analysis of checkProfile</vt:lpstr>
      <vt:lpstr>Algorithm:diagnoseHd</vt:lpstr>
      <vt:lpstr>First part of diagnoseHd</vt:lpstr>
      <vt:lpstr>Second part of diagnoseHd</vt:lpstr>
      <vt:lpstr>Running time analysis of diagnoseHd </vt:lpstr>
      <vt:lpstr>Running time analysis of DnaProfileDiagnosis 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11</cp:revision>
  <dcterms:created xsi:type="dcterms:W3CDTF">2022-12-15T07:58:07Z</dcterms:created>
  <dcterms:modified xsi:type="dcterms:W3CDTF">2022-12-18T03:50:06Z</dcterms:modified>
</cp:coreProperties>
</file>