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8" r:id="rId4"/>
    <p:sldId id="259" r:id="rId5"/>
    <p:sldId id="271" r:id="rId6"/>
    <p:sldId id="260" r:id="rId7"/>
    <p:sldId id="262" r:id="rId8"/>
    <p:sldId id="273" r:id="rId9"/>
    <p:sldId id="274" r:id="rId10"/>
    <p:sldId id="266" r:id="rId11"/>
    <p:sldId id="267" r:id="rId12"/>
    <p:sldId id="268" r:id="rId13"/>
    <p:sldId id="275" r:id="rId14"/>
    <p:sldId id="264" r:id="rId15"/>
    <p:sldId id="27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91"/>
    <p:restoredTop sz="94554"/>
  </p:normalViewPr>
  <p:slideViewPr>
    <p:cSldViewPr snapToGrid="0" snapToObjects="1">
      <p:cViewPr>
        <p:scale>
          <a:sx n="100" d="100"/>
          <a:sy n="100" d="100"/>
        </p:scale>
        <p:origin x="416"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36B64E-5A00-C148-A7E1-91D430DA9E48}" type="datetimeFigureOut">
              <a:rPr lang="en-US" smtClean="0"/>
              <a:t>6/9/20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CFEC3B-D30E-8D41-A571-B42641E28BAF}" type="slidenum">
              <a:rPr lang="en-US" smtClean="0"/>
              <a:t>‹#›</a:t>
            </a:fld>
            <a:endParaRPr lang="en-US"/>
          </a:p>
        </p:txBody>
      </p:sp>
    </p:spTree>
    <p:extLst>
      <p:ext uri="{BB962C8B-B14F-4D97-AF65-F5344CB8AC3E}">
        <p14:creationId xmlns:p14="http://schemas.microsoft.com/office/powerpoint/2010/main" val="699599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5CFEC3B-D30E-8D41-A571-B42641E28BAF}" type="slidenum">
              <a:rPr lang="en-US" smtClean="0"/>
              <a:t>1</a:t>
            </a:fld>
            <a:endParaRPr lang="en-US"/>
          </a:p>
        </p:txBody>
      </p:sp>
    </p:spTree>
    <p:extLst>
      <p:ext uri="{BB962C8B-B14F-4D97-AF65-F5344CB8AC3E}">
        <p14:creationId xmlns:p14="http://schemas.microsoft.com/office/powerpoint/2010/main" val="699728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6/9/20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6/9/20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6/9/20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6/9/20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601913" y="1549400"/>
            <a:ext cx="8915399" cy="2262781"/>
          </a:xfrm>
        </p:spPr>
        <p:txBody>
          <a:bodyPr/>
          <a:lstStyle/>
          <a:p>
            <a:r>
              <a:rPr lang="en-US" b="1" i="1" dirty="0" smtClean="0">
                <a:solidFill>
                  <a:srgbClr val="FF0000"/>
                </a:solidFill>
              </a:rPr>
              <a:t>SYSTEM CALLS IN OPERATING SYSTEM</a:t>
            </a:r>
            <a:endParaRPr lang="en-US" b="1" i="1" dirty="0">
              <a:solidFill>
                <a:srgbClr val="FF0000"/>
              </a:solidFill>
            </a:endParaRPr>
          </a:p>
        </p:txBody>
      </p:sp>
      <p:sp>
        <p:nvSpPr>
          <p:cNvPr id="3" name="Subtitle 2"/>
          <p:cNvSpPr>
            <a:spLocks noGrp="1"/>
          </p:cNvSpPr>
          <p:nvPr>
            <p:ph type="subTitle" idx="1"/>
          </p:nvPr>
        </p:nvSpPr>
        <p:spPr>
          <a:xfrm>
            <a:off x="1700213" y="4218579"/>
            <a:ext cx="8915399" cy="1126283"/>
          </a:xfrm>
        </p:spPr>
        <p:txBody>
          <a:bodyPr>
            <a:normAutofit/>
          </a:bodyPr>
          <a:lstStyle/>
          <a:p>
            <a:r>
              <a:rPr lang="en-US" sz="2400" b="1" dirty="0" smtClean="0"/>
              <a:t>											- BY SUSHANT AGAWANE</a:t>
            </a:r>
            <a:endParaRPr lang="en-US" sz="2400" b="1" dirty="0"/>
          </a:p>
        </p:txBody>
      </p:sp>
    </p:spTree>
    <p:extLst>
      <p:ext uri="{BB962C8B-B14F-4D97-AF65-F5344CB8AC3E}">
        <p14:creationId xmlns:p14="http://schemas.microsoft.com/office/powerpoint/2010/main" val="12713454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15142"/>
          </a:xfrm>
        </p:spPr>
        <p:txBody>
          <a:bodyPr>
            <a:normAutofit fontScale="90000"/>
          </a:bodyPr>
          <a:lstStyle/>
          <a:p>
            <a:r>
              <a:rPr lang="en-US" dirty="0" smtClean="0"/>
              <a:t>Design Architecture for system calls :</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77025" y="2141356"/>
            <a:ext cx="7994249" cy="4562475"/>
          </a:xfrm>
        </p:spPr>
      </p:pic>
      <p:sp>
        <p:nvSpPr>
          <p:cNvPr id="5" name="Title 1"/>
          <p:cNvSpPr txBox="1">
            <a:spLocks/>
          </p:cNvSpPr>
          <p:nvPr/>
        </p:nvSpPr>
        <p:spPr>
          <a:xfrm>
            <a:off x="2592924" y="1500410"/>
            <a:ext cx="8911687" cy="515142"/>
          </a:xfrm>
          <a:prstGeom prst="rect">
            <a:avLst/>
          </a:prstGeom>
        </p:spPr>
        <p:txBody>
          <a:bodyPr vert="horz" lIns="91440" tIns="45720" rIns="91440" bIns="45720" rtlCol="0" anchor="t">
            <a:normAutofit fontScale="900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Process information for system calls </a:t>
            </a:r>
            <a:endParaRPr lang="en-US" dirty="0"/>
          </a:p>
        </p:txBody>
      </p:sp>
    </p:spTree>
    <p:extLst>
      <p:ext uri="{BB962C8B-B14F-4D97-AF65-F5344CB8AC3E}">
        <p14:creationId xmlns:p14="http://schemas.microsoft.com/office/powerpoint/2010/main" val="17383029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States:</a:t>
            </a:r>
            <a:endParaRPr lang="en-US"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bwMode="auto">
          <a:xfrm>
            <a:off x="2875202" y="1453421"/>
            <a:ext cx="7973545" cy="506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64172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95024"/>
          </a:xfrm>
        </p:spPr>
        <p:txBody>
          <a:bodyPr/>
          <a:lstStyle/>
          <a:p>
            <a:r>
              <a:rPr lang="en-US" dirty="0" smtClean="0"/>
              <a:t>Storing procs in xv6</a:t>
            </a:r>
            <a:endParaRPr lang="en-US" dirty="0"/>
          </a:p>
        </p:txBody>
      </p:sp>
      <p:sp>
        <p:nvSpPr>
          <p:cNvPr id="3" name="Content Placeholder 2"/>
          <p:cNvSpPr>
            <a:spLocks noGrp="1"/>
          </p:cNvSpPr>
          <p:nvPr>
            <p:ph idx="1"/>
          </p:nvPr>
        </p:nvSpPr>
        <p:spPr>
          <a:xfrm>
            <a:off x="2589212" y="1319134"/>
            <a:ext cx="8915400" cy="4592088"/>
          </a:xfrm>
        </p:spPr>
        <p:txBody>
          <a:bodyPr/>
          <a:lstStyle/>
          <a:p>
            <a:r>
              <a:rPr lang="en-US" dirty="0"/>
              <a:t>Storing procs in xv6 </a:t>
            </a:r>
            <a:endParaRPr lang="en-US" dirty="0" smtClean="0"/>
          </a:p>
          <a:p>
            <a:r>
              <a:rPr lang="en-US" dirty="0" smtClean="0"/>
              <a:t> </a:t>
            </a:r>
            <a:r>
              <a:rPr lang="en-US" dirty="0"/>
              <a:t>In a globally defined array present in </a:t>
            </a:r>
            <a:r>
              <a:rPr lang="en-US" dirty="0" smtClean="0"/>
              <a:t>process table.</a:t>
            </a:r>
          </a:p>
          <a:p>
            <a:r>
              <a:rPr lang="en-US" dirty="0" smtClean="0"/>
              <a:t>NPROC </a:t>
            </a:r>
            <a:r>
              <a:rPr lang="en-US" dirty="0"/>
              <a:t>is the maximum number of processes that can be present in the system (#define NPROC 64</a:t>
            </a:r>
            <a:r>
              <a:rPr lang="en-US" dirty="0" smtClean="0"/>
              <a:t>)</a:t>
            </a:r>
          </a:p>
          <a:p>
            <a:r>
              <a:rPr lang="en-US" dirty="0" smtClean="0"/>
              <a:t>Also </a:t>
            </a:r>
            <a:r>
              <a:rPr lang="en-US" dirty="0"/>
              <a:t>present in </a:t>
            </a:r>
            <a:r>
              <a:rPr lang="en-US" dirty="0" smtClean="0"/>
              <a:t>process table is </a:t>
            </a:r>
            <a:r>
              <a:rPr lang="en-US" dirty="0"/>
              <a:t>a lock that </a:t>
            </a:r>
            <a:r>
              <a:rPr lang="en-US" dirty="0" smtClean="0"/>
              <a:t>serializes access </a:t>
            </a:r>
            <a:r>
              <a:rPr lang="en-US" dirty="0"/>
              <a:t>to the </a:t>
            </a:r>
            <a:r>
              <a:rPr lang="en-US" dirty="0" smtClean="0"/>
              <a:t>array.</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3919" y="3437378"/>
            <a:ext cx="5448300" cy="1828800"/>
          </a:xfrm>
          <a:prstGeom prst="rect">
            <a:avLst/>
          </a:prstGeom>
        </p:spPr>
      </p:pic>
    </p:spTree>
    <p:extLst>
      <p:ext uri="{BB962C8B-B14F-4D97-AF65-F5344CB8AC3E}">
        <p14:creationId xmlns:p14="http://schemas.microsoft.com/office/powerpoint/2010/main" val="11236626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18890"/>
          </a:xfrm>
        </p:spPr>
        <p:txBody>
          <a:bodyPr>
            <a:normAutofit fontScale="90000"/>
          </a:bodyPr>
          <a:lstStyle/>
          <a:p>
            <a:r>
              <a:rPr lang="en-US" dirty="0" smtClean="0"/>
              <a:t>User level Files associated with each system call :</a:t>
            </a:r>
            <a:endParaRPr lang="en-US" dirty="0"/>
          </a:p>
        </p:txBody>
      </p:sp>
      <p:sp>
        <p:nvSpPr>
          <p:cNvPr id="3" name="Content Placeholder 2"/>
          <p:cNvSpPr>
            <a:spLocks noGrp="1"/>
          </p:cNvSpPr>
          <p:nvPr>
            <p:ph idx="1"/>
          </p:nvPr>
        </p:nvSpPr>
        <p:spPr>
          <a:xfrm>
            <a:off x="2592925" y="1930400"/>
            <a:ext cx="8915400" cy="4679322"/>
          </a:xfrm>
        </p:spPr>
        <p:txBody>
          <a:bodyPr>
            <a:normAutofit/>
          </a:bodyPr>
          <a:lstStyle/>
          <a:p>
            <a:pPr marR="0" lvl="0" defTabSz="914400" eaLnBrk="1" fontAlgn="auto" latinLnBrk="0" hangingPunct="1">
              <a:lnSpc>
                <a:spcPct val="100000"/>
              </a:lnSpc>
              <a:spcBef>
                <a:spcPts val="0"/>
              </a:spcBef>
              <a:spcAft>
                <a:spcPts val="0"/>
              </a:spcAft>
              <a:buClrTx/>
              <a:buSzTx/>
              <a:buFont typeface="Wingdings" charset="2"/>
              <a:buChar char="Ø"/>
              <a:tabLst/>
              <a:defRPr/>
            </a:pPr>
            <a:r>
              <a:rPr lang="en-US" sz="2000" dirty="0" smtClean="0"/>
              <a:t>Makefile -&gt; This file contains all user level programs for system calls.</a:t>
            </a:r>
          </a:p>
          <a:p>
            <a:pPr marR="0" lvl="0" defTabSz="914400" eaLnBrk="1" fontAlgn="auto" latinLnBrk="0" hangingPunct="1">
              <a:lnSpc>
                <a:spcPct val="100000"/>
              </a:lnSpc>
              <a:spcBef>
                <a:spcPts val="0"/>
              </a:spcBef>
              <a:spcAft>
                <a:spcPts val="0"/>
              </a:spcAft>
              <a:buClrTx/>
              <a:buSzTx/>
              <a:buFont typeface="Wingdings" charset="2"/>
              <a:buChar char="Ø"/>
              <a:tabLst/>
              <a:defRPr/>
            </a:pPr>
            <a:endParaRPr lang="en-US" sz="2000" dirty="0"/>
          </a:p>
          <a:p>
            <a:pPr marR="0" lvl="0" defTabSz="914400" eaLnBrk="1" fontAlgn="auto" latinLnBrk="0" hangingPunct="1">
              <a:lnSpc>
                <a:spcPct val="100000"/>
              </a:lnSpc>
              <a:spcBef>
                <a:spcPts val="0"/>
              </a:spcBef>
              <a:spcAft>
                <a:spcPts val="0"/>
              </a:spcAft>
              <a:buClrTx/>
              <a:buSzTx/>
              <a:buFont typeface="Wingdings" charset="2"/>
              <a:buChar char="Ø"/>
              <a:tabLst/>
              <a:defRPr/>
            </a:pPr>
            <a:r>
              <a:rPr lang="en-US" sz="2000" dirty="0" smtClean="0"/>
              <a:t>1. (my_print) -&gt; my_print.c</a:t>
            </a:r>
          </a:p>
          <a:p>
            <a:pPr marR="0" lvl="0" defTabSz="914400" eaLnBrk="1" fontAlgn="auto" latinLnBrk="0" hangingPunct="1">
              <a:lnSpc>
                <a:spcPct val="100000"/>
              </a:lnSpc>
              <a:spcBef>
                <a:spcPts val="0"/>
              </a:spcBef>
              <a:spcAft>
                <a:spcPts val="0"/>
              </a:spcAft>
              <a:buClrTx/>
              <a:buSzTx/>
              <a:buFont typeface="Wingdings" charset="2"/>
              <a:buChar char="Ø"/>
              <a:tabLst/>
              <a:defRPr/>
            </a:pPr>
            <a:r>
              <a:rPr lang="en-US" sz="2000" dirty="0" smtClean="0"/>
              <a:t>2. (my_pgm_get_year) -&gt; my_pgm_get_year.c</a:t>
            </a:r>
          </a:p>
          <a:p>
            <a:pPr marR="0" lvl="0" defTabSz="914400" eaLnBrk="1" fontAlgn="auto" latinLnBrk="0" hangingPunct="1">
              <a:lnSpc>
                <a:spcPct val="100000"/>
              </a:lnSpc>
              <a:spcBef>
                <a:spcPts val="0"/>
              </a:spcBef>
              <a:spcAft>
                <a:spcPts val="0"/>
              </a:spcAft>
              <a:buClrTx/>
              <a:buSzTx/>
              <a:buFont typeface="Wingdings" charset="2"/>
              <a:buChar char="Ø"/>
              <a:tabLst/>
              <a:defRPr/>
            </a:pPr>
            <a:r>
              <a:rPr lang="en-US" sz="2000" dirty="0" smtClean="0"/>
              <a:t>3. (my_shutdown) -&gt; my_shutdown.c</a:t>
            </a:r>
          </a:p>
          <a:p>
            <a:pPr marR="0" lvl="0" defTabSz="914400" eaLnBrk="1" fontAlgn="auto" latinLnBrk="0" hangingPunct="1">
              <a:lnSpc>
                <a:spcPct val="100000"/>
              </a:lnSpc>
              <a:spcBef>
                <a:spcPts val="0"/>
              </a:spcBef>
              <a:spcAft>
                <a:spcPts val="0"/>
              </a:spcAft>
              <a:buClrTx/>
              <a:buSzTx/>
              <a:buFont typeface="Wingdings" charset="2"/>
              <a:buChar char="Ø"/>
              <a:tabLst/>
              <a:defRPr/>
            </a:pPr>
            <a:r>
              <a:rPr lang="en-US" sz="2000" dirty="0" smtClean="0"/>
              <a:t>4. (my_new_shutdown) -&gt; my_new_shutdown.c</a:t>
            </a:r>
          </a:p>
          <a:p>
            <a:pPr marR="0" lvl="0" defTabSz="914400" eaLnBrk="1" fontAlgn="auto" latinLnBrk="0" hangingPunct="1">
              <a:lnSpc>
                <a:spcPct val="100000"/>
              </a:lnSpc>
              <a:spcBef>
                <a:spcPts val="0"/>
              </a:spcBef>
              <a:spcAft>
                <a:spcPts val="0"/>
              </a:spcAft>
              <a:buClrTx/>
              <a:buSzTx/>
              <a:buFont typeface="Wingdings" charset="2"/>
              <a:buChar char="Ø"/>
              <a:tabLst/>
              <a:defRPr/>
            </a:pPr>
            <a:r>
              <a:rPr lang="en-US" sz="2000" dirty="0" smtClean="0"/>
              <a:t>5. (child_proc) -&gt; child_proc.c</a:t>
            </a:r>
          </a:p>
          <a:p>
            <a:pPr marR="0" lvl="0" defTabSz="914400" eaLnBrk="1" fontAlgn="auto" latinLnBrk="0" hangingPunct="1">
              <a:lnSpc>
                <a:spcPct val="100000"/>
              </a:lnSpc>
              <a:spcBef>
                <a:spcPts val="0"/>
              </a:spcBef>
              <a:spcAft>
                <a:spcPts val="0"/>
              </a:spcAft>
              <a:buClrTx/>
              <a:buSzTx/>
              <a:buFont typeface="Wingdings" charset="2"/>
              <a:buChar char="Ø"/>
              <a:tabLst/>
              <a:defRPr/>
            </a:pPr>
            <a:r>
              <a:rPr lang="en-US" sz="2000" dirty="0" smtClean="0"/>
              <a:t>6. (actual_proc) -&gt; actual_proc.c</a:t>
            </a:r>
          </a:p>
          <a:p>
            <a:pPr marR="0" lvl="0" defTabSz="914400" eaLnBrk="1" fontAlgn="auto" latinLnBrk="0" hangingPunct="1">
              <a:lnSpc>
                <a:spcPct val="100000"/>
              </a:lnSpc>
              <a:spcBef>
                <a:spcPts val="0"/>
              </a:spcBef>
              <a:spcAft>
                <a:spcPts val="0"/>
              </a:spcAft>
              <a:buClrTx/>
              <a:buSzTx/>
              <a:buFont typeface="Wingdings" charset="2"/>
              <a:buChar char="Ø"/>
              <a:tabLst/>
              <a:defRPr/>
            </a:pPr>
            <a:r>
              <a:rPr lang="en-US" sz="2000" dirty="0" smtClean="0"/>
              <a:t>7. (my_print_pid) -&gt; my_print_pid.c</a:t>
            </a:r>
          </a:p>
          <a:p>
            <a:pPr marR="0" lvl="0" defTabSz="914400" eaLnBrk="1" fontAlgn="auto" latinLnBrk="0" hangingPunct="1">
              <a:lnSpc>
                <a:spcPct val="100000"/>
              </a:lnSpc>
              <a:spcBef>
                <a:spcPts val="0"/>
              </a:spcBef>
              <a:spcAft>
                <a:spcPts val="0"/>
              </a:spcAft>
              <a:buClrTx/>
              <a:buSzTx/>
              <a:buFont typeface="Wingdings" charset="2"/>
              <a:buChar char="Ø"/>
              <a:tabLst/>
              <a:defRPr/>
            </a:pPr>
            <a:r>
              <a:rPr lang="en-US" sz="2000" dirty="0" smtClean="0"/>
              <a:t>8. (my_space_size) -&gt; my_space_size.c</a:t>
            </a:r>
          </a:p>
          <a:p>
            <a:pPr marR="0" lvl="0" defTabSz="914400" eaLnBrk="1" fontAlgn="auto" latinLnBrk="0" hangingPunct="1">
              <a:lnSpc>
                <a:spcPct val="100000"/>
              </a:lnSpc>
              <a:spcBef>
                <a:spcPts val="0"/>
              </a:spcBef>
              <a:spcAft>
                <a:spcPts val="0"/>
              </a:spcAft>
              <a:buClrTx/>
              <a:buSzTx/>
              <a:buFont typeface="Wingdings" charset="2"/>
              <a:buChar char="Ø"/>
              <a:tabLst/>
              <a:defRPr/>
            </a:pPr>
            <a:r>
              <a:rPr lang="en-US" sz="2000" dirty="0" smtClean="0"/>
              <a:t>9. (my_add_two) -&gt; my_add_two.c</a:t>
            </a:r>
          </a:p>
          <a:p>
            <a:pPr marR="0" lvl="0" defTabSz="914400" eaLnBrk="1" fontAlgn="auto" latinLnBrk="0" hangingPunct="1">
              <a:lnSpc>
                <a:spcPct val="100000"/>
              </a:lnSpc>
              <a:spcBef>
                <a:spcPts val="0"/>
              </a:spcBef>
              <a:spcAft>
                <a:spcPts val="0"/>
              </a:spcAft>
              <a:buClrTx/>
              <a:buSzTx/>
              <a:buFont typeface="Wingdings" charset="2"/>
              <a:buChar char="Ø"/>
              <a:tabLst/>
              <a:defRPr/>
            </a:pPr>
            <a:r>
              <a:rPr lang="en-US" sz="2000" dirty="0" smtClean="0"/>
              <a:t>10. (no_proc_xv6) -&gt; no_proc_xv6.c</a:t>
            </a:r>
          </a:p>
          <a:p>
            <a:pPr marR="0" lvl="0" defTabSz="914400" eaLnBrk="1" fontAlgn="auto" latinLnBrk="0" hangingPunct="1">
              <a:lnSpc>
                <a:spcPct val="100000"/>
              </a:lnSpc>
              <a:spcBef>
                <a:spcPts val="0"/>
              </a:spcBef>
              <a:spcAft>
                <a:spcPts val="0"/>
              </a:spcAft>
              <a:buClrTx/>
              <a:buSzTx/>
              <a:buFont typeface="Wingdings" charset="2"/>
              <a:buChar char="Ø"/>
              <a:tabLst/>
              <a:defRPr/>
            </a:pPr>
            <a:r>
              <a:rPr lang="en-US" sz="2000" dirty="0" smtClean="0"/>
              <a:t>11. (my_space_size) -&gt; my_space_size.c</a:t>
            </a:r>
          </a:p>
          <a:p>
            <a:pPr marR="0" lvl="0" defTabSz="914400" eaLnBrk="1" fontAlgn="auto" latinLnBrk="0" hangingPunct="1">
              <a:lnSpc>
                <a:spcPct val="100000"/>
              </a:lnSpc>
              <a:spcBef>
                <a:spcPts val="0"/>
              </a:spcBef>
              <a:spcAft>
                <a:spcPts val="0"/>
              </a:spcAft>
              <a:buClrTx/>
              <a:buSzTx/>
              <a:buFont typeface="Wingdings" charset="2"/>
              <a:buChar char="Ø"/>
              <a:tabLst/>
              <a:defRPr/>
            </a:pPr>
            <a:r>
              <a:rPr lang="en-US" sz="2000" dirty="0" smtClean="0"/>
              <a:t>12. (simple) -&gt; simple.c</a:t>
            </a:r>
          </a:p>
          <a:p>
            <a:pPr marR="0" lvl="0" defTabSz="914400" eaLnBrk="1" fontAlgn="auto" latinLnBrk="0" hangingPunct="1">
              <a:lnSpc>
                <a:spcPct val="100000"/>
              </a:lnSpc>
              <a:spcBef>
                <a:spcPts val="0"/>
              </a:spcBef>
              <a:spcAft>
                <a:spcPts val="0"/>
              </a:spcAft>
              <a:buClrTx/>
              <a:buSzTx/>
              <a:buFont typeface="Wingdings" charset="2"/>
              <a:buChar char="Ø"/>
              <a:tabLst/>
              <a:defRPr/>
            </a:pPr>
            <a:endParaRPr lang="en-US" sz="2000" dirty="0" smtClean="0"/>
          </a:p>
          <a:p>
            <a:pPr marR="0" lvl="0" defTabSz="914400" eaLnBrk="1" fontAlgn="auto" latinLnBrk="0" hangingPunct="1">
              <a:lnSpc>
                <a:spcPct val="100000"/>
              </a:lnSpc>
              <a:spcBef>
                <a:spcPts val="0"/>
              </a:spcBef>
              <a:spcAft>
                <a:spcPts val="0"/>
              </a:spcAft>
              <a:buClrTx/>
              <a:buSzTx/>
              <a:buFont typeface="Wingdings" charset="2"/>
              <a:buChar char="Ø"/>
              <a:tabLst/>
              <a:defRPr/>
            </a:pPr>
            <a:endParaRPr lang="en-US" sz="2000" dirty="0"/>
          </a:p>
        </p:txBody>
      </p:sp>
    </p:spTree>
    <p:extLst>
      <p:ext uri="{BB962C8B-B14F-4D97-AF65-F5344CB8AC3E}">
        <p14:creationId xmlns:p14="http://schemas.microsoft.com/office/powerpoint/2010/main" val="495016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OUTCOME :</a:t>
            </a:r>
            <a:endParaRPr lang="en-US" dirty="0"/>
          </a:p>
        </p:txBody>
      </p:sp>
      <p:sp>
        <p:nvSpPr>
          <p:cNvPr id="3" name="Content Placeholder 2"/>
          <p:cNvSpPr>
            <a:spLocks noGrp="1"/>
          </p:cNvSpPr>
          <p:nvPr>
            <p:ph idx="1"/>
          </p:nvPr>
        </p:nvSpPr>
        <p:spPr/>
        <p:txBody>
          <a:bodyPr>
            <a:normAutofit/>
          </a:bodyPr>
          <a:lstStyle/>
          <a:p>
            <a:r>
              <a:rPr lang="en-US" sz="2000" dirty="0"/>
              <a:t>In terms of understanding of the XV6 operating system, I have learnt the how to add and write a system call </a:t>
            </a:r>
            <a:r>
              <a:rPr lang="en-US" sz="2000" dirty="0" smtClean="0"/>
              <a:t>.</a:t>
            </a:r>
          </a:p>
          <a:p>
            <a:r>
              <a:rPr lang="en-US" sz="2000" dirty="0" smtClean="0"/>
              <a:t>I learnt how process management system calls works in xv6 operating system.</a:t>
            </a:r>
          </a:p>
          <a:p>
            <a:endParaRPr lang="en-US" sz="2000" dirty="0" smtClean="0"/>
          </a:p>
          <a:p>
            <a:endParaRPr lang="en-US" sz="2000" dirty="0" smtClean="0"/>
          </a:p>
        </p:txBody>
      </p:sp>
    </p:spTree>
    <p:extLst>
      <p:ext uri="{BB962C8B-B14F-4D97-AF65-F5344CB8AC3E}">
        <p14:creationId xmlns:p14="http://schemas.microsoft.com/office/powerpoint/2010/main" val="3390761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347912" y="2717800"/>
            <a:ext cx="8915400" cy="3777622"/>
          </a:xfrm>
        </p:spPr>
        <p:txBody>
          <a:bodyPr>
            <a:normAutofit/>
          </a:bodyPr>
          <a:lstStyle/>
          <a:p>
            <a:pPr marL="457200" lvl="1" indent="0">
              <a:buNone/>
            </a:pPr>
            <a:r>
              <a:rPr lang="en-US" sz="9600" b="1" dirty="0" smtClean="0">
                <a:solidFill>
                  <a:schemeClr val="accent1">
                    <a:lumMod val="50000"/>
                  </a:schemeClr>
                </a:solidFill>
                <a:latin typeface="STHupo" charset="-122"/>
                <a:ea typeface="STHupo" charset="-122"/>
                <a:cs typeface="STHupo" charset="-122"/>
              </a:rPr>
              <a:t>Thank You !</a:t>
            </a:r>
            <a:endParaRPr lang="en-US" sz="9600" b="1" dirty="0">
              <a:solidFill>
                <a:schemeClr val="accent1">
                  <a:lumMod val="50000"/>
                </a:schemeClr>
              </a:solidFill>
              <a:latin typeface="STHupo" charset="-122"/>
              <a:ea typeface="STHupo" charset="-122"/>
              <a:cs typeface="STHupo" charset="-122"/>
            </a:endParaRPr>
          </a:p>
        </p:txBody>
      </p:sp>
    </p:spTree>
    <p:extLst>
      <p:ext uri="{BB962C8B-B14F-4D97-AF65-F5344CB8AC3E}">
        <p14:creationId xmlns:p14="http://schemas.microsoft.com/office/powerpoint/2010/main" val="10860671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10019" y="116110"/>
            <a:ext cx="8911687" cy="772890"/>
          </a:xfrm>
        </p:spPr>
        <p:txBody>
          <a:bodyPr/>
          <a:lstStyle/>
          <a:p>
            <a:r>
              <a:rPr lang="en-US" dirty="0" smtClean="0"/>
              <a:t>INTRODUCTION</a:t>
            </a:r>
            <a:endParaRPr lang="en-US" dirty="0"/>
          </a:p>
        </p:txBody>
      </p:sp>
      <p:sp>
        <p:nvSpPr>
          <p:cNvPr id="3" name="Content Placeholder 2"/>
          <p:cNvSpPr>
            <a:spLocks noGrp="1"/>
          </p:cNvSpPr>
          <p:nvPr>
            <p:ph idx="1"/>
          </p:nvPr>
        </p:nvSpPr>
        <p:spPr>
          <a:xfrm>
            <a:off x="1906306" y="1041400"/>
            <a:ext cx="8915400" cy="5816599"/>
          </a:xfrm>
        </p:spPr>
        <p:txBody>
          <a:bodyPr>
            <a:noAutofit/>
          </a:bodyPr>
          <a:lstStyle/>
          <a:p>
            <a:r>
              <a:rPr lang="en-US" sz="2000" dirty="0" smtClean="0"/>
              <a:t>To use the functionality of operating system we need to access the kernel mode.</a:t>
            </a:r>
          </a:p>
          <a:p>
            <a:r>
              <a:rPr lang="en-US" sz="2000" dirty="0" smtClean="0"/>
              <a:t>Hence , in this xv6 operating system system calls are the way to get shift from user mode to the  kernel mode . This kernel mode is invoked by the system calls.</a:t>
            </a:r>
          </a:p>
          <a:p>
            <a:r>
              <a:rPr lang="en-US" sz="2000" b="1" dirty="0"/>
              <a:t>system call</a:t>
            </a:r>
            <a:r>
              <a:rPr lang="en-US" sz="2000" dirty="0"/>
              <a:t> is the programmatic way in which a </a:t>
            </a:r>
            <a:r>
              <a:rPr lang="en-US" sz="2000" b="1" dirty="0"/>
              <a:t>computer program</a:t>
            </a:r>
            <a:r>
              <a:rPr lang="en-US" sz="2000" dirty="0"/>
              <a:t> requests a service from the </a:t>
            </a:r>
            <a:r>
              <a:rPr lang="en-US" sz="2000" b="1" dirty="0"/>
              <a:t>kernel</a:t>
            </a:r>
            <a:r>
              <a:rPr lang="en-US" sz="2000" dirty="0"/>
              <a:t> of the operating system it is executing on. I needed the kernel. I needed a system call</a:t>
            </a:r>
            <a:r>
              <a:rPr lang="en-US" sz="2000" dirty="0" smtClean="0"/>
              <a:t>.</a:t>
            </a:r>
          </a:p>
          <a:p>
            <a:r>
              <a:rPr lang="en-US" sz="2000" dirty="0" smtClean="0"/>
              <a:t>Now, for adding new system call in xv6 generally we need to change five to six files . These files generally are ,</a:t>
            </a:r>
          </a:p>
          <a:p>
            <a:r>
              <a:rPr lang="en-US" sz="2000" dirty="0" smtClean="0"/>
              <a:t>1. syscall.h</a:t>
            </a:r>
          </a:p>
          <a:p>
            <a:r>
              <a:rPr lang="en-US" sz="2000" dirty="0" smtClean="0"/>
              <a:t>2. syscall.c</a:t>
            </a:r>
          </a:p>
          <a:p>
            <a:r>
              <a:rPr lang="en-US" sz="2000" dirty="0" smtClean="0"/>
              <a:t>3. sysproc.c</a:t>
            </a:r>
          </a:p>
          <a:p>
            <a:r>
              <a:rPr lang="en-US" sz="2000" dirty="0" smtClean="0"/>
              <a:t>4. usys.S</a:t>
            </a:r>
          </a:p>
          <a:p>
            <a:r>
              <a:rPr lang="en-US" sz="2000" dirty="0" smtClean="0"/>
              <a:t>5. user.h</a:t>
            </a:r>
            <a:endParaRPr lang="en-US" sz="2000" dirty="0"/>
          </a:p>
        </p:txBody>
      </p:sp>
    </p:spTree>
    <p:extLst>
      <p:ext uri="{BB962C8B-B14F-4D97-AF65-F5344CB8AC3E}">
        <p14:creationId xmlns:p14="http://schemas.microsoft.com/office/powerpoint/2010/main" val="9172463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532700" y="0"/>
            <a:ext cx="8915400" cy="6545483"/>
          </a:xfrm>
        </p:spPr>
        <p:txBody>
          <a:bodyPr>
            <a:noAutofit/>
          </a:bodyPr>
          <a:lstStyle/>
          <a:p>
            <a:pPr marR="0" lvl="0" defTabSz="914400" eaLnBrk="1" fontAlgn="auto" latinLnBrk="0" hangingPunct="1">
              <a:lnSpc>
                <a:spcPct val="100000"/>
              </a:lnSpc>
              <a:spcBef>
                <a:spcPts val="0"/>
              </a:spcBef>
              <a:spcAft>
                <a:spcPts val="0"/>
              </a:spcAft>
              <a:buClrTx/>
              <a:buSzTx/>
              <a:buFont typeface="Wingdings" charset="2"/>
              <a:buChar char="Ø"/>
              <a:tabLst/>
              <a:defRPr/>
            </a:pPr>
            <a:r>
              <a:rPr lang="en-US" sz="2000" dirty="0" smtClean="0"/>
              <a:t>Currently there are 21system calls are present in xv6 operating system.</a:t>
            </a:r>
          </a:p>
          <a:p>
            <a:pPr marR="0" lvl="0" defTabSz="914400" eaLnBrk="1" fontAlgn="auto" latinLnBrk="0" hangingPunct="1">
              <a:lnSpc>
                <a:spcPct val="100000"/>
              </a:lnSpc>
              <a:spcBef>
                <a:spcPts val="0"/>
              </a:spcBef>
              <a:spcAft>
                <a:spcPts val="0"/>
              </a:spcAft>
              <a:buClrTx/>
              <a:buSzTx/>
              <a:buFont typeface="Wingdings" charset="2"/>
              <a:buChar char="Ø"/>
              <a:tabLst/>
              <a:defRPr/>
            </a:pPr>
            <a:r>
              <a:rPr lang="en-US" sz="2000" dirty="0" smtClean="0"/>
              <a:t>Now we will see the files that we need to change to make our own new system call to be generated.</a:t>
            </a:r>
          </a:p>
          <a:p>
            <a:pPr marR="0" lvl="0" defTabSz="914400" eaLnBrk="1" fontAlgn="auto" latinLnBrk="0" hangingPunct="1">
              <a:lnSpc>
                <a:spcPct val="100000"/>
              </a:lnSpc>
              <a:spcBef>
                <a:spcPts val="0"/>
              </a:spcBef>
              <a:spcAft>
                <a:spcPts val="0"/>
              </a:spcAft>
              <a:buClrTx/>
              <a:buSzTx/>
              <a:buFont typeface="Wingdings" charset="2"/>
              <a:buChar char="Ø"/>
              <a:tabLst/>
              <a:defRPr/>
            </a:pPr>
            <a:r>
              <a:rPr lang="en-US" sz="2000" b="1" dirty="0" smtClean="0"/>
              <a:t>A. syscall.c</a:t>
            </a:r>
          </a:p>
          <a:p>
            <a:pPr marR="0" lvl="0" defTabSz="914400" eaLnBrk="1" fontAlgn="auto" latinLnBrk="0" hangingPunct="1">
              <a:lnSpc>
                <a:spcPct val="100000"/>
              </a:lnSpc>
              <a:spcBef>
                <a:spcPts val="0"/>
              </a:spcBef>
              <a:spcAft>
                <a:spcPts val="0"/>
              </a:spcAft>
              <a:buClrTx/>
              <a:buSzTx/>
              <a:buFont typeface="Wingdings" charset="2"/>
              <a:buChar char="Ø"/>
              <a:tabLst/>
              <a:defRPr/>
            </a:pPr>
            <a:r>
              <a:rPr lang="en-US" sz="2000" b="1" dirty="0" smtClean="0"/>
              <a:t> 	</a:t>
            </a:r>
            <a:r>
              <a:rPr lang="en-US" sz="2000" dirty="0" smtClean="0"/>
              <a:t>In this file we define our own system call and give the count of system call. For e.g. 		#define SYS_getyear 22</a:t>
            </a:r>
          </a:p>
          <a:p>
            <a:pPr marR="0" lvl="0" defTabSz="914400" eaLnBrk="1" fontAlgn="auto" latinLnBrk="0" hangingPunct="1">
              <a:lnSpc>
                <a:spcPct val="100000"/>
              </a:lnSpc>
              <a:spcBef>
                <a:spcPts val="0"/>
              </a:spcBef>
              <a:spcAft>
                <a:spcPts val="0"/>
              </a:spcAft>
              <a:buClrTx/>
              <a:buSzTx/>
              <a:buFont typeface="Wingdings" charset="2"/>
              <a:buChar char="Ø"/>
              <a:tabLst/>
              <a:defRPr/>
            </a:pPr>
            <a:endParaRPr lang="en-US" sz="2000" dirty="0"/>
          </a:p>
          <a:p>
            <a:pPr marR="0" lvl="0" defTabSz="914400" eaLnBrk="1" fontAlgn="auto" latinLnBrk="0" hangingPunct="1">
              <a:lnSpc>
                <a:spcPct val="100000"/>
              </a:lnSpc>
              <a:spcBef>
                <a:spcPts val="0"/>
              </a:spcBef>
              <a:spcAft>
                <a:spcPts val="0"/>
              </a:spcAft>
              <a:buClrTx/>
              <a:buSzTx/>
              <a:buFont typeface="Wingdings" charset="2"/>
              <a:buChar char="Ø"/>
              <a:tabLst/>
              <a:defRPr/>
            </a:pPr>
            <a:r>
              <a:rPr lang="en-US" sz="2000" b="1" dirty="0" smtClean="0"/>
              <a:t>B. syscall.c</a:t>
            </a:r>
          </a:p>
          <a:p>
            <a:pPr marR="0" lvl="0" defTabSz="914400" eaLnBrk="1" fontAlgn="auto" latinLnBrk="0" hangingPunct="1">
              <a:lnSpc>
                <a:spcPct val="100000"/>
              </a:lnSpc>
              <a:spcBef>
                <a:spcPts val="0"/>
              </a:spcBef>
              <a:spcAft>
                <a:spcPts val="0"/>
              </a:spcAft>
              <a:buClrTx/>
              <a:buSzTx/>
              <a:buFont typeface="Wingdings" charset="2"/>
              <a:buChar char="Ø"/>
              <a:tabLst/>
              <a:defRPr/>
            </a:pPr>
            <a:r>
              <a:rPr lang="en-US" sz="2000" b="1" dirty="0"/>
              <a:t> </a:t>
            </a:r>
            <a:r>
              <a:rPr lang="en-US" sz="2000" b="1" dirty="0" smtClean="0"/>
              <a:t>	</a:t>
            </a:r>
            <a:r>
              <a:rPr lang="en-US" sz="2000" dirty="0" smtClean="0"/>
              <a:t>This file contains function pointer like sys_getyear which generally has index which will call the system call function. Also, this file contains function prototype of typical system call.</a:t>
            </a:r>
          </a:p>
          <a:p>
            <a:pPr marR="0" lvl="0" defTabSz="914400" eaLnBrk="1" fontAlgn="auto" latinLnBrk="0" hangingPunct="1">
              <a:lnSpc>
                <a:spcPct val="100000"/>
              </a:lnSpc>
              <a:spcBef>
                <a:spcPts val="0"/>
              </a:spcBef>
              <a:spcAft>
                <a:spcPts val="0"/>
              </a:spcAft>
              <a:buClrTx/>
              <a:buSzTx/>
              <a:buFont typeface="Wingdings" charset="2"/>
              <a:buChar char="Ø"/>
              <a:tabLst/>
              <a:defRPr/>
            </a:pPr>
            <a:r>
              <a:rPr lang="en-US" sz="2000" dirty="0" smtClean="0"/>
              <a:t>For e.g 	extern int sys_getyear(void);</a:t>
            </a:r>
          </a:p>
          <a:p>
            <a:pPr marR="0" lvl="0" defTabSz="914400" eaLnBrk="1" fontAlgn="auto" latinLnBrk="0" hangingPunct="1">
              <a:lnSpc>
                <a:spcPct val="100000"/>
              </a:lnSpc>
              <a:spcBef>
                <a:spcPts val="0"/>
              </a:spcBef>
              <a:spcAft>
                <a:spcPts val="0"/>
              </a:spcAft>
              <a:buClrTx/>
              <a:buSzTx/>
              <a:buFont typeface="Wingdings" charset="2"/>
              <a:buChar char="Ø"/>
              <a:tabLst/>
              <a:defRPr/>
            </a:pPr>
            <a:endParaRPr lang="en-US" sz="2000" b="1" dirty="0"/>
          </a:p>
          <a:p>
            <a:pPr marR="0" lvl="0" defTabSz="914400" eaLnBrk="1" fontAlgn="auto" latinLnBrk="0" hangingPunct="1">
              <a:lnSpc>
                <a:spcPct val="100000"/>
              </a:lnSpc>
              <a:spcBef>
                <a:spcPts val="0"/>
              </a:spcBef>
              <a:spcAft>
                <a:spcPts val="0"/>
              </a:spcAft>
              <a:buClrTx/>
              <a:buSzTx/>
              <a:buFont typeface="Wingdings" charset="2"/>
              <a:buChar char="Ø"/>
              <a:tabLst/>
              <a:defRPr/>
            </a:pPr>
            <a:r>
              <a:rPr lang="en-US" sz="2000" b="1" dirty="0" smtClean="0"/>
              <a:t>C. sysproc.c</a:t>
            </a:r>
          </a:p>
          <a:p>
            <a:pPr marR="0" lvl="0" defTabSz="914400" eaLnBrk="1" fontAlgn="auto" latinLnBrk="0" hangingPunct="1">
              <a:lnSpc>
                <a:spcPct val="100000"/>
              </a:lnSpc>
              <a:spcBef>
                <a:spcPts val="0"/>
              </a:spcBef>
              <a:spcAft>
                <a:spcPts val="0"/>
              </a:spcAft>
              <a:buClrTx/>
              <a:buSzTx/>
              <a:buFont typeface="Wingdings" charset="2"/>
              <a:buChar char="Ø"/>
              <a:tabLst/>
              <a:defRPr/>
            </a:pPr>
            <a:r>
              <a:rPr lang="en-US" sz="2000" b="1" dirty="0"/>
              <a:t> </a:t>
            </a:r>
            <a:r>
              <a:rPr lang="en-US" sz="2000" b="1" dirty="0" smtClean="0"/>
              <a:t>	</a:t>
            </a:r>
            <a:r>
              <a:rPr lang="en-US" sz="2000" dirty="0" smtClean="0"/>
              <a:t>This is the most important file which has implementation of our newly added system call.</a:t>
            </a:r>
          </a:p>
          <a:p>
            <a:pPr marR="0" lvl="0" defTabSz="914400" eaLnBrk="1" fontAlgn="auto" latinLnBrk="0" hangingPunct="1">
              <a:lnSpc>
                <a:spcPct val="100000"/>
              </a:lnSpc>
              <a:spcBef>
                <a:spcPts val="0"/>
              </a:spcBef>
              <a:spcAft>
                <a:spcPts val="0"/>
              </a:spcAft>
              <a:buClrTx/>
              <a:buSzTx/>
              <a:buFont typeface="Wingdings" charset="2"/>
              <a:buChar char="Ø"/>
              <a:tabLst/>
              <a:defRPr/>
            </a:pPr>
            <a:endParaRPr lang="en-US" sz="2000" b="1" dirty="0"/>
          </a:p>
          <a:p>
            <a:pPr marR="0" lvl="0" defTabSz="914400" eaLnBrk="1" fontAlgn="auto" latinLnBrk="0" hangingPunct="1">
              <a:lnSpc>
                <a:spcPct val="100000"/>
              </a:lnSpc>
              <a:spcBef>
                <a:spcPts val="0"/>
              </a:spcBef>
              <a:spcAft>
                <a:spcPts val="0"/>
              </a:spcAft>
              <a:buClrTx/>
              <a:buSzTx/>
              <a:buFont typeface="Wingdings" charset="2"/>
              <a:buChar char="Ø"/>
              <a:tabLst/>
              <a:defRPr/>
            </a:pPr>
            <a:r>
              <a:rPr lang="en-US" sz="2000" b="1" dirty="0" smtClean="0"/>
              <a:t>D. usys.S</a:t>
            </a:r>
          </a:p>
          <a:p>
            <a:pPr marR="0" lvl="0" defTabSz="914400" eaLnBrk="1" fontAlgn="auto" latinLnBrk="0" hangingPunct="1">
              <a:lnSpc>
                <a:spcPct val="100000"/>
              </a:lnSpc>
              <a:spcBef>
                <a:spcPts val="0"/>
              </a:spcBef>
              <a:spcAft>
                <a:spcPts val="0"/>
              </a:spcAft>
              <a:buClrTx/>
              <a:buSzTx/>
              <a:buFont typeface="Wingdings" charset="2"/>
              <a:buChar char="Ø"/>
              <a:tabLst/>
              <a:defRPr/>
            </a:pPr>
            <a:r>
              <a:rPr lang="en-US" sz="2000" b="1" dirty="0"/>
              <a:t> </a:t>
            </a:r>
            <a:r>
              <a:rPr lang="en-US" sz="2000" b="1" dirty="0" smtClean="0"/>
              <a:t>	</a:t>
            </a:r>
            <a:r>
              <a:rPr lang="en-US" sz="2000" dirty="0" smtClean="0"/>
              <a:t>This file is generally used by user level mode as in this file we are adding an interface in order for a system call to get called by a user</a:t>
            </a:r>
            <a:r>
              <a:rPr lang="en-US" sz="2000" b="1" dirty="0" smtClean="0"/>
              <a:t>.	</a:t>
            </a:r>
          </a:p>
        </p:txBody>
      </p:sp>
    </p:spTree>
    <p:extLst>
      <p:ext uri="{BB962C8B-B14F-4D97-AF65-F5344CB8AC3E}">
        <p14:creationId xmlns:p14="http://schemas.microsoft.com/office/powerpoint/2010/main" val="7002951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928812" y="719380"/>
            <a:ext cx="7651669" cy="4937841"/>
          </a:xfrm>
        </p:spPr>
        <p:txBody>
          <a:bodyPr>
            <a:noAutofit/>
          </a:bodyPr>
          <a:lstStyle/>
          <a:p>
            <a:pPr>
              <a:buFont typeface="Wingdings" charset="2"/>
              <a:buChar char="Ø"/>
            </a:pPr>
            <a:r>
              <a:rPr lang="en-US" sz="2000" b="1" dirty="0" smtClean="0"/>
              <a:t>E. user.h</a:t>
            </a:r>
          </a:p>
          <a:p>
            <a:pPr>
              <a:buFont typeface="Wingdings" charset="2"/>
              <a:buChar char="Ø"/>
            </a:pPr>
            <a:r>
              <a:rPr lang="en-US" sz="2000" b="1" dirty="0"/>
              <a:t> </a:t>
            </a:r>
            <a:r>
              <a:rPr lang="en-US" sz="2000" b="1" dirty="0" smtClean="0"/>
              <a:t>		</a:t>
            </a:r>
            <a:r>
              <a:rPr lang="en-US" sz="2000" dirty="0" smtClean="0"/>
              <a:t>This file generally consists of functions which are nothing but user program calls. And one main thing these program calls get mapped by its own system call. </a:t>
            </a:r>
          </a:p>
          <a:p>
            <a:pPr>
              <a:buFont typeface="Wingdings" charset="2"/>
              <a:buChar char="Ø"/>
            </a:pPr>
            <a:endParaRPr lang="en-US" sz="2000" b="1" dirty="0"/>
          </a:p>
          <a:p>
            <a:pPr>
              <a:buFont typeface="Wingdings" charset="2"/>
              <a:buChar char="Ø"/>
            </a:pPr>
            <a:r>
              <a:rPr lang="en-US" sz="2000" b="1" dirty="0" smtClean="0"/>
              <a:t>Thus , all these steps are required to add our newly created system call.</a:t>
            </a:r>
          </a:p>
          <a:p>
            <a:pPr>
              <a:buFont typeface="Wingdings" charset="2"/>
              <a:buChar char="Ø"/>
            </a:pPr>
            <a:r>
              <a:rPr lang="en-US" sz="2000" b="1" dirty="0" smtClean="0"/>
              <a:t>Now, in order to test the functionality of our system call, we would need to add user level program which calls that system call. </a:t>
            </a:r>
          </a:p>
          <a:p>
            <a:pPr>
              <a:buFont typeface="Wingdings" charset="2"/>
              <a:buChar char="Ø"/>
            </a:pPr>
            <a:r>
              <a:rPr lang="en-US" sz="2000" b="1" dirty="0" smtClean="0"/>
              <a:t>Now how to add this user level program ?</a:t>
            </a:r>
          </a:p>
          <a:p>
            <a:pPr>
              <a:buFont typeface="Wingdings" charset="2"/>
              <a:buChar char="Ø"/>
            </a:pPr>
            <a:r>
              <a:rPr lang="en-US" sz="2000" b="1" dirty="0"/>
              <a:t> </a:t>
            </a:r>
            <a:r>
              <a:rPr lang="en-US" sz="2000" b="1" dirty="0" smtClean="0"/>
              <a:t>		</a:t>
            </a:r>
            <a:r>
              <a:rPr lang="en-US" sz="2000" dirty="0"/>
              <a:t> To add </a:t>
            </a:r>
            <a:r>
              <a:rPr lang="en-US" sz="2000" dirty="0" smtClean="0"/>
              <a:t>our user level program</a:t>
            </a:r>
            <a:r>
              <a:rPr lang="en-US" sz="2000" dirty="0"/>
              <a:t>, we need to modify the Makefile and put the </a:t>
            </a:r>
            <a:r>
              <a:rPr lang="en-US" sz="2000" dirty="0" smtClean="0"/>
              <a:t>our file</a:t>
            </a:r>
            <a:r>
              <a:rPr lang="en-US" sz="2000" dirty="0"/>
              <a:t> into the xv6 main directory</a:t>
            </a:r>
            <a:r>
              <a:rPr lang="en-US" sz="2000" dirty="0" smtClean="0"/>
              <a:t>. In the Makefile of xv6 we need to make several changes. </a:t>
            </a:r>
          </a:p>
          <a:p>
            <a:pPr>
              <a:buFont typeface="Wingdings" charset="2"/>
              <a:buChar char="Ø"/>
            </a:pPr>
            <a:endParaRPr lang="en-US" sz="2000" b="1" dirty="0" smtClean="0"/>
          </a:p>
          <a:p>
            <a:pPr>
              <a:buFont typeface="Wingdings" charset="2"/>
              <a:buChar char="Ø"/>
            </a:pPr>
            <a:endParaRPr lang="en-US" sz="2000" dirty="0" smtClean="0"/>
          </a:p>
        </p:txBody>
      </p:sp>
    </p:spTree>
    <p:extLst>
      <p:ext uri="{BB962C8B-B14F-4D97-AF65-F5344CB8AC3E}">
        <p14:creationId xmlns:p14="http://schemas.microsoft.com/office/powerpoint/2010/main" val="15007932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6112" y="546100"/>
            <a:ext cx="9145588" cy="5905500"/>
          </a:xfrm>
        </p:spPr>
        <p:txBody>
          <a:bodyPr>
            <a:normAutofit/>
          </a:bodyPr>
          <a:lstStyle/>
          <a:p>
            <a:r>
              <a:rPr lang="en-US" sz="2000" dirty="0" smtClean="0"/>
              <a:t>Hence, overall we come to know that, </a:t>
            </a:r>
          </a:p>
          <a:p>
            <a:pPr fontAlgn="base"/>
            <a:r>
              <a:rPr lang="en-US" sz="2000" b="1" dirty="0"/>
              <a:t>sysproc.c</a:t>
            </a:r>
            <a:r>
              <a:rPr lang="en-US" sz="2000" dirty="0"/>
              <a:t> add the real implementation of your method here</a:t>
            </a:r>
          </a:p>
          <a:p>
            <a:pPr fontAlgn="base"/>
            <a:r>
              <a:rPr lang="en-US" sz="2000" b="1" dirty="0"/>
              <a:t>syscall.h</a:t>
            </a:r>
            <a:r>
              <a:rPr lang="en-US" sz="2000" dirty="0"/>
              <a:t> define the position of the system call vector that connect to your implementation</a:t>
            </a:r>
          </a:p>
          <a:p>
            <a:pPr fontAlgn="base"/>
            <a:r>
              <a:rPr lang="en-US" sz="2000" b="1" dirty="0"/>
              <a:t>user.h</a:t>
            </a:r>
            <a:r>
              <a:rPr lang="en-US" sz="2000" dirty="0"/>
              <a:t> define the function that can be called through the shell</a:t>
            </a:r>
          </a:p>
          <a:p>
            <a:pPr fontAlgn="base"/>
            <a:r>
              <a:rPr lang="en-US" sz="2000" b="1" dirty="0"/>
              <a:t>syscall.c</a:t>
            </a:r>
            <a:r>
              <a:rPr lang="en-US" sz="2000" dirty="0"/>
              <a:t> external define the function that connect the shell and the kernel, use the position defined in </a:t>
            </a:r>
            <a:r>
              <a:rPr lang="en-US" sz="2000" b="1" dirty="0"/>
              <a:t>syscall.h</a:t>
            </a:r>
            <a:r>
              <a:rPr lang="en-US" sz="2000" dirty="0"/>
              <a:t> to add the function to the system call vector</a:t>
            </a:r>
          </a:p>
          <a:p>
            <a:pPr fontAlgn="base"/>
            <a:r>
              <a:rPr lang="en-US" sz="2000" b="1" dirty="0"/>
              <a:t>usys.S</a:t>
            </a:r>
            <a:r>
              <a:rPr lang="en-US" sz="2000" dirty="0"/>
              <a:t> use the macro to define connect the call of user to the system call </a:t>
            </a:r>
            <a:r>
              <a:rPr lang="en-US" sz="2000" dirty="0" smtClean="0"/>
              <a:t>function</a:t>
            </a:r>
            <a:endParaRPr lang="en-US" sz="2000" dirty="0"/>
          </a:p>
        </p:txBody>
      </p:sp>
    </p:spTree>
    <p:extLst>
      <p:ext uri="{BB962C8B-B14F-4D97-AF65-F5344CB8AC3E}">
        <p14:creationId xmlns:p14="http://schemas.microsoft.com/office/powerpoint/2010/main" val="14140439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571718" y="324091"/>
            <a:ext cx="9956043" cy="5767503"/>
          </a:xfrm>
        </p:spPr>
        <p:txBody>
          <a:bodyPr/>
          <a:lstStyle/>
          <a:p>
            <a:r>
              <a:rPr lang="en-US" dirty="0" smtClean="0"/>
              <a:t>Here let’s take example of user level program </a:t>
            </a:r>
            <a:r>
              <a:rPr lang="en-US" b="1" dirty="0" smtClean="0"/>
              <a:t>clear.c . </a:t>
            </a:r>
            <a:r>
              <a:rPr lang="en-US" dirty="0" smtClean="0"/>
              <a:t>Below images will show where do we have to make changes in the Makefile.</a:t>
            </a:r>
          </a:p>
          <a:p>
            <a:endParaRPr lang="en-US" b="1" dirty="0"/>
          </a:p>
          <a:p>
            <a:endParaRPr lang="en-US" b="1" dirty="0"/>
          </a:p>
        </p:txBody>
      </p:sp>
      <p:pic>
        <p:nvPicPr>
          <p:cNvPr id="2050" name="Picture 2" descr="https://miro.medium.com/max/606/1*pO8_TG2w2O2r08LofQcub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1155" y="1145893"/>
            <a:ext cx="7234178" cy="377665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miro.medium.com/max/732/1*GnuJVLOT1lz50z7darSDSQ.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1155" y="5165619"/>
            <a:ext cx="7234178" cy="1597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51566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57400" y="50199"/>
            <a:ext cx="8911687" cy="1280890"/>
          </a:xfrm>
        </p:spPr>
        <p:txBody>
          <a:bodyPr/>
          <a:lstStyle/>
          <a:p>
            <a:r>
              <a:rPr lang="en-US" dirty="0" smtClean="0"/>
              <a:t>Project Goal:</a:t>
            </a:r>
            <a:endParaRPr lang="en-US" dirty="0"/>
          </a:p>
        </p:txBody>
      </p:sp>
      <p:sp>
        <p:nvSpPr>
          <p:cNvPr id="3" name="Content Placeholder 2"/>
          <p:cNvSpPr>
            <a:spLocks noGrp="1"/>
          </p:cNvSpPr>
          <p:nvPr>
            <p:ph idx="1"/>
          </p:nvPr>
        </p:nvSpPr>
        <p:spPr>
          <a:xfrm>
            <a:off x="2057400" y="690644"/>
            <a:ext cx="9447212" cy="5018911"/>
          </a:xfrm>
        </p:spPr>
        <p:txBody>
          <a:bodyPr>
            <a:noAutofit/>
          </a:bodyPr>
          <a:lstStyle/>
          <a:p>
            <a:r>
              <a:rPr lang="en-US" sz="2000" dirty="0"/>
              <a:t>Understand the </a:t>
            </a:r>
            <a:r>
              <a:rPr lang="en-US" sz="2000" dirty="0" smtClean="0"/>
              <a:t>system calls in xv6:</a:t>
            </a:r>
          </a:p>
          <a:p>
            <a:r>
              <a:rPr lang="en-US" sz="2000" dirty="0" smtClean="0"/>
              <a:t>Understand </a:t>
            </a:r>
            <a:r>
              <a:rPr lang="en-US" sz="2000" dirty="0"/>
              <a:t>how to write a system call: To add functionality to change the priority or ticket number and implement the “</a:t>
            </a:r>
            <a:r>
              <a:rPr lang="en-US" sz="2000" dirty="0" err="1"/>
              <a:t>ps</a:t>
            </a:r>
            <a:r>
              <a:rPr lang="en-US" sz="2000" dirty="0"/>
              <a:t>” command for understanding the </a:t>
            </a:r>
            <a:r>
              <a:rPr lang="en-US" sz="2000" dirty="0" smtClean="0"/>
              <a:t>scheduling.</a:t>
            </a:r>
            <a:endParaRPr lang="en-US" sz="2000" dirty="0"/>
          </a:p>
          <a:p>
            <a:r>
              <a:rPr lang="en-US" sz="2000" dirty="0" smtClean="0"/>
              <a:t>Following are the Implemented  basic system calls :</a:t>
            </a:r>
          </a:p>
          <a:p>
            <a:pPr lvl="1"/>
            <a:r>
              <a:rPr lang="en-US" sz="2000" dirty="0" smtClean="0"/>
              <a:t>1. (my_print) -&gt; It takes arguments on bash and prints them till Enter key is pressed.</a:t>
            </a:r>
          </a:p>
          <a:p>
            <a:pPr lvl="1"/>
            <a:r>
              <a:rPr lang="en-US" sz="2000" dirty="0" smtClean="0"/>
              <a:t>2. (my_pgm_get_year) -&gt; Prints the string containing Year of xv6 when it was published with the help of system call.</a:t>
            </a:r>
          </a:p>
          <a:p>
            <a:pPr lvl="1"/>
            <a:r>
              <a:rPr lang="en-US" sz="2000" dirty="0" smtClean="0"/>
              <a:t>3. (my shutdown), (my_new_shutdown)-&gt; For these system calls ACPI shutdown code for exit the QEMU emulator . Generally for exit the terminal we type (control + a then x) . But with the help of them we can just call system call and exit the QEMU Emulator.</a:t>
            </a:r>
          </a:p>
          <a:p>
            <a:pPr lvl="1"/>
            <a:r>
              <a:rPr lang="en-US" sz="2000" dirty="0"/>
              <a:t>In a computer, the Advanced Configuration and Power Interface provides an open standard that operating systems can use to discover and configure computer hardware components, to perform power management by putting unused components to sleep, and to perform status monitoring.</a:t>
            </a:r>
            <a:endParaRPr lang="en-US" sz="2000" dirty="0"/>
          </a:p>
          <a:p>
            <a:endParaRPr lang="en-US" sz="2000" dirty="0"/>
          </a:p>
        </p:txBody>
      </p:sp>
    </p:spTree>
    <p:extLst>
      <p:ext uri="{BB962C8B-B14F-4D97-AF65-F5344CB8AC3E}">
        <p14:creationId xmlns:p14="http://schemas.microsoft.com/office/powerpoint/2010/main" val="8880186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601912" y="787400"/>
            <a:ext cx="8915400" cy="5263522"/>
          </a:xfrm>
        </p:spPr>
        <p:txBody>
          <a:bodyPr>
            <a:noAutofit/>
          </a:bodyPr>
          <a:lstStyle/>
          <a:p>
            <a:r>
              <a:rPr lang="en-US" sz="2000" dirty="0" smtClean="0"/>
              <a:t>4. (child_proc) -&gt; This is system call which helps to print the no of child processes present in the system and return their count.</a:t>
            </a:r>
          </a:p>
          <a:p>
            <a:endParaRPr lang="en-US" sz="2000" dirty="0"/>
          </a:p>
          <a:p>
            <a:r>
              <a:rPr lang="en-US" sz="2000" dirty="0" smtClean="0"/>
              <a:t> 5. (actual_proc) -&gt; This system call prints the total number of parent and child processes present within the system call.</a:t>
            </a:r>
          </a:p>
          <a:p>
            <a:endParaRPr lang="en-US" sz="2000" dirty="0"/>
          </a:p>
          <a:p>
            <a:r>
              <a:rPr lang="en-US" sz="2000" dirty="0" smtClean="0"/>
              <a:t>6. (my_print_pid) -&gt; This system call prints the </a:t>
            </a:r>
            <a:r>
              <a:rPr lang="en-US" sz="2000" dirty="0" err="1" smtClean="0"/>
              <a:t>pid</a:t>
            </a:r>
            <a:r>
              <a:rPr lang="en-US" sz="2000" dirty="0" smtClean="0"/>
              <a:t> of each processes with their corresponding states from the five states .</a:t>
            </a:r>
          </a:p>
          <a:p>
            <a:endParaRPr lang="en-US" sz="2000" dirty="0"/>
          </a:p>
          <a:p>
            <a:r>
              <a:rPr lang="en-US" sz="2000" dirty="0" smtClean="0"/>
              <a:t>7. (my_add_two) -&gt; </a:t>
            </a:r>
            <a:r>
              <a:rPr lang="en-US" sz="2000" dirty="0"/>
              <a:t>This system call should take two integer arguments and return their sum</a:t>
            </a:r>
            <a:r>
              <a:rPr lang="en-US" sz="2000" dirty="0" smtClean="0"/>
              <a:t>.</a:t>
            </a:r>
          </a:p>
          <a:p>
            <a:endParaRPr lang="en-US" sz="2000" dirty="0"/>
          </a:p>
          <a:p>
            <a:r>
              <a:rPr lang="en-US" sz="2000" dirty="0" smtClean="0"/>
              <a:t>8. (no_proc_xv6) -&gt; This system call calculates total number of processes in the system. </a:t>
            </a:r>
            <a:endParaRPr lang="en-US" sz="2000" dirty="0"/>
          </a:p>
        </p:txBody>
      </p:sp>
    </p:spTree>
    <p:extLst>
      <p:ext uri="{BB962C8B-B14F-4D97-AF65-F5344CB8AC3E}">
        <p14:creationId xmlns:p14="http://schemas.microsoft.com/office/powerpoint/2010/main" val="21251377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444500"/>
            <a:ext cx="8915400" cy="5466722"/>
          </a:xfrm>
        </p:spPr>
        <p:txBody>
          <a:bodyPr>
            <a:normAutofit/>
          </a:bodyPr>
          <a:lstStyle/>
          <a:p>
            <a:r>
              <a:rPr lang="en-US" sz="2000" dirty="0" smtClean="0"/>
              <a:t>9. (my_space_size) -&gt; This system </a:t>
            </a:r>
            <a:r>
              <a:rPr lang="en-US" sz="2000" dirty="0"/>
              <a:t>call </a:t>
            </a:r>
            <a:r>
              <a:rPr lang="en-US" sz="2000" dirty="0" smtClean="0"/>
              <a:t>get </a:t>
            </a:r>
            <a:r>
              <a:rPr lang="en-US" sz="2000" dirty="0"/>
              <a:t>the total space occupied by the processes. </a:t>
            </a:r>
            <a:endParaRPr lang="en-US" sz="2000" dirty="0" smtClean="0"/>
          </a:p>
          <a:p>
            <a:endParaRPr lang="en-US" sz="2000" dirty="0"/>
          </a:p>
          <a:p>
            <a:r>
              <a:rPr lang="en-US" sz="2000" dirty="0" smtClean="0"/>
              <a:t>10. (simple) -&gt; This system call just prints the all the arguments after argv[0] that is the string present after writing system call name.</a:t>
            </a:r>
          </a:p>
          <a:p>
            <a:endParaRPr lang="en-US" sz="2000" dirty="0"/>
          </a:p>
        </p:txBody>
      </p:sp>
    </p:spTree>
    <p:extLst>
      <p:ext uri="{BB962C8B-B14F-4D97-AF65-F5344CB8AC3E}">
        <p14:creationId xmlns:p14="http://schemas.microsoft.com/office/powerpoint/2010/main" val="71502829"/>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596</TotalTime>
  <Words>700</Words>
  <Application>Microsoft Macintosh PowerPoint</Application>
  <PresentationFormat>Widescreen</PresentationFormat>
  <Paragraphs>88</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Calibri</vt:lpstr>
      <vt:lpstr>Century Gothic</vt:lpstr>
      <vt:lpstr>STHupo</vt:lpstr>
      <vt:lpstr>Wingdings</vt:lpstr>
      <vt:lpstr>Wingdings 3</vt:lpstr>
      <vt:lpstr>Arial</vt:lpstr>
      <vt:lpstr>Wisp</vt:lpstr>
      <vt:lpstr>SYSTEM CALLS IN OPERATING SYSTEM</vt:lpstr>
      <vt:lpstr>INTRODUCTION</vt:lpstr>
      <vt:lpstr>PowerPoint Presentation</vt:lpstr>
      <vt:lpstr>PowerPoint Presentation</vt:lpstr>
      <vt:lpstr>PowerPoint Presentation</vt:lpstr>
      <vt:lpstr>PowerPoint Presentation</vt:lpstr>
      <vt:lpstr>Project Goal:</vt:lpstr>
      <vt:lpstr>PowerPoint Presentation</vt:lpstr>
      <vt:lpstr>PowerPoint Presentation</vt:lpstr>
      <vt:lpstr>Design Architecture for system calls :</vt:lpstr>
      <vt:lpstr>Process States:</vt:lpstr>
      <vt:lpstr>Storing procs in xv6</vt:lpstr>
      <vt:lpstr>User level Files associated with each system call :</vt:lpstr>
      <vt:lpstr>OUTCOME :</vt:lpstr>
      <vt:lpstr>PowerPoint Presentation</vt:lpstr>
    </vt:vector>
  </TitlesOfParts>
  <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CALL IN OPERATING SYSTEM</dc:title>
  <dc:creator>Microsoft Office User</dc:creator>
  <cp:lastModifiedBy>Microsoft Office User</cp:lastModifiedBy>
  <cp:revision>28</cp:revision>
  <dcterms:created xsi:type="dcterms:W3CDTF">2020-06-09T04:03:37Z</dcterms:created>
  <dcterms:modified xsi:type="dcterms:W3CDTF">2020-06-09T14:00:27Z</dcterms:modified>
</cp:coreProperties>
</file>