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7" r:id="rId9"/>
    <p:sldId id="269" r:id="rId10"/>
    <p:sldId id="270" r:id="rId11"/>
    <p:sldId id="262" r:id="rId12"/>
    <p:sldId id="268" r:id="rId13"/>
    <p:sldId id="271" r:id="rId14"/>
    <p:sldId id="264"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6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D555166-5DBD-416B-AAC7-0360BA131370}"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B1CF0-DA67-4B17-9956-9BE2C3E41A0B}" type="slidenum">
              <a:rPr lang="en-US" smtClean="0"/>
              <a:t>‹#›</a:t>
            </a:fld>
            <a:endParaRPr lang="en-US"/>
          </a:p>
        </p:txBody>
      </p:sp>
    </p:spTree>
    <p:extLst>
      <p:ext uri="{BB962C8B-B14F-4D97-AF65-F5344CB8AC3E}">
        <p14:creationId xmlns:p14="http://schemas.microsoft.com/office/powerpoint/2010/main" val="3264073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555166-5DBD-416B-AAC7-0360BA131370}"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B1CF0-DA67-4B17-9956-9BE2C3E41A0B}" type="slidenum">
              <a:rPr lang="en-US" smtClean="0"/>
              <a:t>‹#›</a:t>
            </a:fld>
            <a:endParaRPr lang="en-US"/>
          </a:p>
        </p:txBody>
      </p:sp>
    </p:spTree>
    <p:extLst>
      <p:ext uri="{BB962C8B-B14F-4D97-AF65-F5344CB8AC3E}">
        <p14:creationId xmlns:p14="http://schemas.microsoft.com/office/powerpoint/2010/main" val="3022327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555166-5DBD-416B-AAC7-0360BA131370}"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B1CF0-DA67-4B17-9956-9BE2C3E41A0B}" type="slidenum">
              <a:rPr lang="en-US" smtClean="0"/>
              <a:t>‹#›</a:t>
            </a:fld>
            <a:endParaRPr lang="en-US"/>
          </a:p>
        </p:txBody>
      </p:sp>
    </p:spTree>
    <p:extLst>
      <p:ext uri="{BB962C8B-B14F-4D97-AF65-F5344CB8AC3E}">
        <p14:creationId xmlns:p14="http://schemas.microsoft.com/office/powerpoint/2010/main" val="623246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555166-5DBD-416B-AAC7-0360BA131370}"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B1CF0-DA67-4B17-9956-9BE2C3E41A0B}" type="slidenum">
              <a:rPr lang="en-US" smtClean="0"/>
              <a:t>‹#›</a:t>
            </a:fld>
            <a:endParaRPr lang="en-US"/>
          </a:p>
        </p:txBody>
      </p:sp>
    </p:spTree>
    <p:extLst>
      <p:ext uri="{BB962C8B-B14F-4D97-AF65-F5344CB8AC3E}">
        <p14:creationId xmlns:p14="http://schemas.microsoft.com/office/powerpoint/2010/main" val="3658222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555166-5DBD-416B-AAC7-0360BA131370}"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B1CF0-DA67-4B17-9956-9BE2C3E41A0B}" type="slidenum">
              <a:rPr lang="en-US" smtClean="0"/>
              <a:t>‹#›</a:t>
            </a:fld>
            <a:endParaRPr lang="en-US"/>
          </a:p>
        </p:txBody>
      </p:sp>
    </p:spTree>
    <p:extLst>
      <p:ext uri="{BB962C8B-B14F-4D97-AF65-F5344CB8AC3E}">
        <p14:creationId xmlns:p14="http://schemas.microsoft.com/office/powerpoint/2010/main" val="83103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555166-5DBD-416B-AAC7-0360BA131370}"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B1CF0-DA67-4B17-9956-9BE2C3E41A0B}" type="slidenum">
              <a:rPr lang="en-US" smtClean="0"/>
              <a:t>‹#›</a:t>
            </a:fld>
            <a:endParaRPr lang="en-US"/>
          </a:p>
        </p:txBody>
      </p:sp>
    </p:spTree>
    <p:extLst>
      <p:ext uri="{BB962C8B-B14F-4D97-AF65-F5344CB8AC3E}">
        <p14:creationId xmlns:p14="http://schemas.microsoft.com/office/powerpoint/2010/main" val="474751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555166-5DBD-416B-AAC7-0360BA131370}" type="datetimeFigureOut">
              <a:rPr lang="en-US" smtClean="0"/>
              <a:t>11/23/2023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B1CF0-DA67-4B17-9956-9BE2C3E41A0B}" type="slidenum">
              <a:rPr lang="en-US" smtClean="0"/>
              <a:t>‹#›</a:t>
            </a:fld>
            <a:endParaRPr lang="en-US"/>
          </a:p>
        </p:txBody>
      </p:sp>
    </p:spTree>
    <p:extLst>
      <p:ext uri="{BB962C8B-B14F-4D97-AF65-F5344CB8AC3E}">
        <p14:creationId xmlns:p14="http://schemas.microsoft.com/office/powerpoint/2010/main" val="3952786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D555166-5DBD-416B-AAC7-0360BA131370}" type="datetimeFigureOut">
              <a:rPr lang="en-US" smtClean="0"/>
              <a:t>11/23/2023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B1CF0-DA67-4B17-9956-9BE2C3E41A0B}" type="slidenum">
              <a:rPr lang="en-US" smtClean="0"/>
              <a:t>‹#›</a:t>
            </a:fld>
            <a:endParaRPr lang="en-US"/>
          </a:p>
        </p:txBody>
      </p:sp>
    </p:spTree>
    <p:extLst>
      <p:ext uri="{BB962C8B-B14F-4D97-AF65-F5344CB8AC3E}">
        <p14:creationId xmlns:p14="http://schemas.microsoft.com/office/powerpoint/2010/main" val="1606427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555166-5DBD-416B-AAC7-0360BA131370}" type="datetimeFigureOut">
              <a:rPr lang="en-US" smtClean="0"/>
              <a:t>11/23/2023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B1CF0-DA67-4B17-9956-9BE2C3E41A0B}" type="slidenum">
              <a:rPr lang="en-US" smtClean="0"/>
              <a:t>‹#›</a:t>
            </a:fld>
            <a:endParaRPr lang="en-US"/>
          </a:p>
        </p:txBody>
      </p:sp>
    </p:spTree>
    <p:extLst>
      <p:ext uri="{BB962C8B-B14F-4D97-AF65-F5344CB8AC3E}">
        <p14:creationId xmlns:p14="http://schemas.microsoft.com/office/powerpoint/2010/main" val="1405994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555166-5DBD-416B-AAC7-0360BA131370}"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B1CF0-DA67-4B17-9956-9BE2C3E41A0B}" type="slidenum">
              <a:rPr lang="en-US" smtClean="0"/>
              <a:t>‹#›</a:t>
            </a:fld>
            <a:endParaRPr lang="en-US"/>
          </a:p>
        </p:txBody>
      </p:sp>
    </p:spTree>
    <p:extLst>
      <p:ext uri="{BB962C8B-B14F-4D97-AF65-F5344CB8AC3E}">
        <p14:creationId xmlns:p14="http://schemas.microsoft.com/office/powerpoint/2010/main" val="359568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555166-5DBD-416B-AAC7-0360BA131370}"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B1CF0-DA67-4B17-9956-9BE2C3E41A0B}" type="slidenum">
              <a:rPr lang="en-US" smtClean="0"/>
              <a:t>‹#›</a:t>
            </a:fld>
            <a:endParaRPr lang="en-US"/>
          </a:p>
        </p:txBody>
      </p:sp>
    </p:spTree>
    <p:extLst>
      <p:ext uri="{BB962C8B-B14F-4D97-AF65-F5344CB8AC3E}">
        <p14:creationId xmlns:p14="http://schemas.microsoft.com/office/powerpoint/2010/main" val="2212478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555166-5DBD-416B-AAC7-0360BA131370}" type="datetimeFigureOut">
              <a:rPr lang="en-US" smtClean="0"/>
              <a:t>11/23/2023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B1CF0-DA67-4B17-9956-9BE2C3E41A0B}" type="slidenum">
              <a:rPr lang="en-US" smtClean="0"/>
              <a:t>‹#›</a:t>
            </a:fld>
            <a:endParaRPr lang="en-US"/>
          </a:p>
        </p:txBody>
      </p:sp>
    </p:spTree>
    <p:extLst>
      <p:ext uri="{BB962C8B-B14F-4D97-AF65-F5344CB8AC3E}">
        <p14:creationId xmlns:p14="http://schemas.microsoft.com/office/powerpoint/2010/main" val="3345054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5876" y="1391058"/>
            <a:ext cx="9144000" cy="682686"/>
          </a:xfrm>
        </p:spPr>
        <p:txBody>
          <a:bodyPr>
            <a:noAutofit/>
          </a:bodyPr>
          <a:lstStyle/>
          <a:p>
            <a:pPr>
              <a:lnSpc>
                <a:spcPct val="100000"/>
              </a:lnSpc>
            </a:pPr>
            <a:r>
              <a:rPr lang="en-US" sz="3200" dirty="0">
                <a:latin typeface="Bookman Old Style" panose="02050604050505020204" pitchFamily="18" charset="0"/>
              </a:rPr>
              <a:t>Government College of Engineering, </a:t>
            </a:r>
            <a:r>
              <a:rPr lang="en-US" sz="3200" dirty="0" err="1">
                <a:latin typeface="Bookman Old Style" panose="02050604050505020204" pitchFamily="18" charset="0"/>
              </a:rPr>
              <a:t>Karad</a:t>
            </a:r>
            <a:br>
              <a:rPr lang="en-US" sz="3200" dirty="0">
                <a:latin typeface="Bookman Old Style" panose="02050604050505020204" pitchFamily="18" charset="0"/>
              </a:rPr>
            </a:br>
            <a:r>
              <a:rPr lang="en-US" sz="2000" dirty="0">
                <a:latin typeface="Bookman Old Style" panose="02050604050505020204" pitchFamily="18" charset="0"/>
              </a:rPr>
              <a:t>(An Autonomous Institute of Government of Maharashtra)</a:t>
            </a:r>
            <a:br>
              <a:rPr lang="mr-IN" sz="2000" dirty="0">
                <a:latin typeface="Bookman Old Style" panose="02050604050505020204" pitchFamily="18" charset="0"/>
              </a:rPr>
            </a:br>
            <a:br>
              <a:rPr lang="mr-IN" sz="2000" dirty="0">
                <a:latin typeface="Bookman Old Style" panose="02050604050505020204" pitchFamily="18" charset="0"/>
              </a:rPr>
            </a:br>
            <a:r>
              <a:rPr lang="mr-IN" sz="2000" b="1" dirty="0">
                <a:latin typeface="Bookman Old Style" panose="02050604050505020204" pitchFamily="18" charset="0"/>
              </a:rPr>
              <a:t>Department of Information Technology</a:t>
            </a:r>
            <a:br>
              <a:rPr lang="en-US" sz="2000" dirty="0">
                <a:latin typeface="Bookman Old Style" panose="02050604050505020204" pitchFamily="18" charset="0"/>
              </a:rPr>
            </a:br>
            <a:endParaRPr lang="en-US" sz="3600" dirty="0">
              <a:latin typeface="Bookman Old Style" panose="02050604050505020204" pitchFamily="18" charset="0"/>
            </a:endParaRPr>
          </a:p>
        </p:txBody>
      </p:sp>
      <p:sp>
        <p:nvSpPr>
          <p:cNvPr id="3" name="Subtitle 2"/>
          <p:cNvSpPr>
            <a:spLocks noGrp="1"/>
          </p:cNvSpPr>
          <p:nvPr>
            <p:ph type="subTitle" idx="1"/>
          </p:nvPr>
        </p:nvSpPr>
        <p:spPr>
          <a:xfrm>
            <a:off x="285008" y="1716088"/>
            <a:ext cx="11459688" cy="4518457"/>
          </a:xfrm>
        </p:spPr>
        <p:txBody>
          <a:bodyPr>
            <a:normAutofit/>
          </a:bodyPr>
          <a:lstStyle/>
          <a:p>
            <a:pPr>
              <a:lnSpc>
                <a:spcPct val="150000"/>
              </a:lnSpc>
            </a:pPr>
            <a:r>
              <a:rPr lang="en-US" dirty="0">
                <a:latin typeface="Bookman Old Style" panose="02050604050505020204" pitchFamily="18" charset="0"/>
              </a:rPr>
              <a:t>Third</a:t>
            </a:r>
            <a:r>
              <a:rPr lang="mr-IN" dirty="0">
                <a:latin typeface="Bookman Old Style" panose="02050604050505020204" pitchFamily="18" charset="0"/>
              </a:rPr>
              <a:t> Year B.Tech. [</a:t>
            </a:r>
            <a:r>
              <a:rPr lang="en-US" dirty="0">
                <a:latin typeface="Bookman Old Style" panose="02050604050505020204" pitchFamily="18" charset="0"/>
              </a:rPr>
              <a:t>Winter</a:t>
            </a:r>
            <a:r>
              <a:rPr lang="mr-IN" dirty="0">
                <a:latin typeface="Bookman Old Style" panose="02050604050505020204" pitchFamily="18" charset="0"/>
              </a:rPr>
              <a:t>-202</a:t>
            </a:r>
            <a:r>
              <a:rPr lang="en-US" dirty="0">
                <a:latin typeface="Bookman Old Style" panose="02050604050505020204" pitchFamily="18" charset="0"/>
              </a:rPr>
              <a:t>3</a:t>
            </a:r>
            <a:r>
              <a:rPr lang="mr-IN" dirty="0">
                <a:latin typeface="Bookman Old Style" panose="02050604050505020204" pitchFamily="18" charset="0"/>
              </a:rPr>
              <a:t>]</a:t>
            </a:r>
          </a:p>
          <a:p>
            <a:pPr>
              <a:lnSpc>
                <a:spcPct val="150000"/>
              </a:lnSpc>
            </a:pPr>
            <a:r>
              <a:rPr lang="en-US" b="1" u="sng" dirty="0">
                <a:effectLst>
                  <a:outerShdw blurRad="38100" dist="38100" dir="2700000" algn="tl">
                    <a:srgbClr val="000000">
                      <a:alpha val="43137"/>
                    </a:srgbClr>
                  </a:outerShdw>
                </a:effectLst>
                <a:latin typeface="Bookman Old Style" panose="02050604050505020204" pitchFamily="18" charset="0"/>
              </a:rPr>
              <a:t>Mini Project</a:t>
            </a:r>
          </a:p>
          <a:p>
            <a:pPr>
              <a:lnSpc>
                <a:spcPct val="150000"/>
              </a:lnSpc>
            </a:pPr>
            <a:r>
              <a:rPr lang="mr-IN" sz="3200" b="1" dirty="0">
                <a:latin typeface="Bookman Old Style" panose="02050604050505020204" pitchFamily="18" charset="0"/>
              </a:rPr>
              <a:t> </a:t>
            </a:r>
          </a:p>
          <a:p>
            <a:pPr algn="l"/>
            <a:r>
              <a:rPr lang="en-US" sz="2000" b="1" dirty="0">
                <a:latin typeface="Bookman Old Style" panose="02050604050505020204" pitchFamily="18" charset="0"/>
              </a:rPr>
              <a:t>   </a:t>
            </a:r>
            <a:r>
              <a:rPr lang="mr-IN" sz="2000" b="1" dirty="0">
                <a:latin typeface="Bookman Old Style" panose="02050604050505020204" pitchFamily="18" charset="0"/>
              </a:rPr>
              <a:t>Title:</a:t>
            </a:r>
            <a:r>
              <a:rPr lang="en-IN" sz="2000" b="1" dirty="0">
                <a:latin typeface="Bookman Old Style" panose="02050604050505020204" pitchFamily="18" charset="0"/>
              </a:rPr>
              <a:t>Gas Leakage Detection System Using IoT.</a:t>
            </a:r>
            <a:endParaRPr lang="mr-IN" sz="2000" b="1" dirty="0">
              <a:latin typeface="Bookman Old Style" panose="02050604050505020204" pitchFamily="18" charset="0"/>
            </a:endParaRPr>
          </a:p>
          <a:p>
            <a:pPr algn="l"/>
            <a:endParaRPr lang="mr-IN" sz="1800" b="1" dirty="0">
              <a:latin typeface="Bookman Old Style" panose="02050604050505020204" pitchFamily="18" charset="0"/>
            </a:endParaRPr>
          </a:p>
          <a:p>
            <a:pPr algn="l"/>
            <a:endParaRPr lang="mr-IN" sz="1900" b="1" dirty="0">
              <a:latin typeface="Bookman Old Style" panose="02050604050505020204" pitchFamily="18" charset="0"/>
            </a:endParaRPr>
          </a:p>
          <a:p>
            <a:pPr marL="457200" indent="-457200" algn="l">
              <a:buAutoNum type="arabicPeriod"/>
            </a:pPr>
            <a:endParaRPr lang="en-US" sz="1900" b="1" dirty="0">
              <a:latin typeface="Bookman Old Style" panose="020506040505050202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75013" y="126764"/>
            <a:ext cx="1282906" cy="1216241"/>
          </a:xfrm>
          <a:prstGeom prst="rect">
            <a:avLst/>
          </a:prstGeom>
          <a:noFill/>
          <a:ln>
            <a:noFill/>
          </a:ln>
        </p:spPr>
      </p:pic>
      <p:graphicFrame>
        <p:nvGraphicFramePr>
          <p:cNvPr id="6" name="Table 5"/>
          <p:cNvGraphicFramePr>
            <a:graphicFrameLocks noGrp="1"/>
          </p:cNvGraphicFramePr>
          <p:nvPr>
            <p:extLst>
              <p:ext uri="{D42A27DB-BD31-4B8C-83A1-F6EECF244321}">
                <p14:modId xmlns:p14="http://schemas.microsoft.com/office/powerpoint/2010/main" val="3983076158"/>
              </p:ext>
            </p:extLst>
          </p:nvPr>
        </p:nvGraphicFramePr>
        <p:xfrm>
          <a:off x="475013" y="4560014"/>
          <a:ext cx="10984674" cy="1828800"/>
        </p:xfrm>
        <a:graphic>
          <a:graphicData uri="http://schemas.openxmlformats.org/drawingml/2006/table">
            <a:tbl>
              <a:tblPr firstRow="1" bandRow="1">
                <a:tableStyleId>{5C22544A-7EE6-4342-B048-85BDC9FD1C3A}</a:tableStyleId>
              </a:tblPr>
              <a:tblGrid>
                <a:gridCol w="3195696">
                  <a:extLst>
                    <a:ext uri="{9D8B030D-6E8A-4147-A177-3AD203B41FA5}">
                      <a16:colId xmlns:a16="http://schemas.microsoft.com/office/drawing/2014/main" val="20000"/>
                    </a:ext>
                  </a:extLst>
                </a:gridCol>
                <a:gridCol w="2846001">
                  <a:extLst>
                    <a:ext uri="{9D8B030D-6E8A-4147-A177-3AD203B41FA5}">
                      <a16:colId xmlns:a16="http://schemas.microsoft.com/office/drawing/2014/main" val="20001"/>
                    </a:ext>
                  </a:extLst>
                </a:gridCol>
                <a:gridCol w="4942977">
                  <a:extLst>
                    <a:ext uri="{9D8B030D-6E8A-4147-A177-3AD203B41FA5}">
                      <a16:colId xmlns:a16="http://schemas.microsoft.com/office/drawing/2014/main" val="20002"/>
                    </a:ext>
                  </a:extLst>
                </a:gridCol>
              </a:tblGrid>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mr-IN" sz="1800" b="1" dirty="0">
                          <a:latin typeface="Bookman Old Style" panose="02050604050505020204" pitchFamily="18" charset="0"/>
                        </a:rPr>
                        <a:t>Name of Guide: </a:t>
                      </a: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mr-IN" sz="1800" b="1" dirty="0">
                          <a:latin typeface="Bookman Old Style" panose="02050604050505020204" pitchFamily="18" charset="0"/>
                        </a:rPr>
                        <a:t>Group No:</a:t>
                      </a: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mr-IN" sz="1800" b="1" dirty="0">
                          <a:latin typeface="Bookman Old Style" panose="02050604050505020204" pitchFamily="18" charset="0"/>
                        </a:rPr>
                        <a:t>Group Members:</a:t>
                      </a:r>
                    </a:p>
                    <a:p>
                      <a:pPr algn="ctr"/>
                      <a:endParaRPr lang="en-US" dirty="0"/>
                    </a:p>
                  </a:txBody>
                  <a:tcPr/>
                </a:tc>
                <a:extLst>
                  <a:ext uri="{0D108BD9-81ED-4DB2-BD59-A6C34878D82A}">
                    <a16:rowId xmlns:a16="http://schemas.microsoft.com/office/drawing/2014/main" val="10000"/>
                  </a:ext>
                </a:extLst>
              </a:tr>
              <a:tr h="370840">
                <a:tc>
                  <a:txBody>
                    <a:bodyPr/>
                    <a:lstStyle/>
                    <a:p>
                      <a:pPr algn="ctr"/>
                      <a:r>
                        <a:rPr lang="en-IN" sz="2400" b="0" i="0" kern="1200" dirty="0">
                          <a:solidFill>
                            <a:schemeClr val="dk1"/>
                          </a:solidFill>
                          <a:effectLst/>
                          <a:latin typeface="+mn-lt"/>
                          <a:ea typeface="+mn-ea"/>
                          <a:cs typeface="+mn-cs"/>
                        </a:rPr>
                        <a:t>Prof. N.M. Mule</a:t>
                      </a:r>
                      <a:endParaRPr lang="en-US" sz="2400" dirty="0"/>
                    </a:p>
                  </a:txBody>
                  <a:tcPr/>
                </a:tc>
                <a:tc>
                  <a:txBody>
                    <a:bodyPr/>
                    <a:lstStyle/>
                    <a:p>
                      <a:pPr algn="ctr"/>
                      <a:r>
                        <a:rPr lang="en-US" sz="2400" dirty="0"/>
                        <a:t>32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Bookman Old Style" panose="02050604050505020204" pitchFamily="18" charset="0"/>
                        </a:rPr>
                        <a:t>Sushant Chougule </a:t>
                      </a:r>
                      <a:r>
                        <a:rPr lang="mr-IN" sz="1800" dirty="0">
                          <a:latin typeface="Bookman Old Style" panose="02050604050505020204" pitchFamily="18" charset="0"/>
                        </a:rPr>
                        <a:t>[</a:t>
                      </a:r>
                      <a:r>
                        <a:rPr lang="en-IN" sz="1800" dirty="0">
                          <a:latin typeface="Bookman Old Style" panose="02050604050505020204" pitchFamily="18" charset="0"/>
                        </a:rPr>
                        <a:t>21141260</a:t>
                      </a:r>
                      <a:r>
                        <a:rPr lang="mr-IN" sz="1800" dirty="0">
                          <a:latin typeface="Bookman Old Style" panose="02050604050505020204" pitchFamily="18" charset="0"/>
                        </a:rPr>
                        <a:t>]</a:t>
                      </a:r>
                    </a:p>
                    <a:p>
                      <a:r>
                        <a:rPr lang="en-IN" sz="1800" dirty="0">
                          <a:latin typeface="Bookman Old Style" panose="02050604050505020204" pitchFamily="18" charset="0"/>
                        </a:rPr>
                        <a:t>Virendra </a:t>
                      </a:r>
                      <a:r>
                        <a:rPr lang="en-IN" sz="1800" dirty="0" err="1">
                          <a:latin typeface="Bookman Old Style" panose="02050604050505020204" pitchFamily="18" charset="0"/>
                        </a:rPr>
                        <a:t>Jopale</a:t>
                      </a:r>
                      <a:r>
                        <a:rPr lang="en-IN" sz="1800" dirty="0">
                          <a:latin typeface="Bookman Old Style" panose="02050604050505020204" pitchFamily="18" charset="0"/>
                        </a:rPr>
                        <a:t> [21141261]</a:t>
                      </a:r>
                      <a:endParaRPr lang="mr-IN" sz="1800" dirty="0">
                        <a:latin typeface="Bookman Old Style" panose="02050604050505020204" pitchFamily="18" charset="0"/>
                      </a:endParaRPr>
                    </a:p>
                    <a:p>
                      <a:endParaRPr lang="mr-IN" sz="1800" dirty="0">
                        <a:latin typeface="Bookman Old Style" panose="02050604050505020204" pitchFamily="18" charset="0"/>
                      </a:endParaRPr>
                    </a:p>
                    <a:p>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11203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911564A-3F72-6834-9DEF-7FA6B6CF32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778120">
            <a:off x="7644678" y="3936570"/>
            <a:ext cx="2645205" cy="3481954"/>
          </a:xfrm>
          <a:prstGeom prst="rect">
            <a:avLst/>
          </a:prstGeom>
        </p:spPr>
      </p:pic>
      <p:sp>
        <p:nvSpPr>
          <p:cNvPr id="3" name="Content Placeholder 2">
            <a:extLst>
              <a:ext uri="{FF2B5EF4-FFF2-40B4-BE49-F238E27FC236}">
                <a16:creationId xmlns:a16="http://schemas.microsoft.com/office/drawing/2014/main" id="{2416DCD4-55B8-3782-9608-175FE4C293B5}"/>
              </a:ext>
            </a:extLst>
          </p:cNvPr>
          <p:cNvSpPr>
            <a:spLocks noGrp="1"/>
          </p:cNvSpPr>
          <p:nvPr>
            <p:ph idx="1"/>
          </p:nvPr>
        </p:nvSpPr>
        <p:spPr>
          <a:xfrm>
            <a:off x="838200" y="750498"/>
            <a:ext cx="5036389" cy="5426465"/>
          </a:xfrm>
        </p:spPr>
        <p:txBody>
          <a:bodyPr/>
          <a:lstStyle/>
          <a:p>
            <a:pPr marL="0" indent="0">
              <a:buNone/>
            </a:pPr>
            <a:r>
              <a:rPr lang="en-IN" b="1" i="0" dirty="0">
                <a:solidFill>
                  <a:srgbClr val="000000"/>
                </a:solidFill>
                <a:effectLst/>
              </a:rPr>
              <a:t>GSM MODULE (SIM900A) –</a:t>
            </a:r>
          </a:p>
          <a:p>
            <a:r>
              <a:rPr lang="en-US" b="0" i="0" dirty="0">
                <a:solidFill>
                  <a:srgbClr val="000000"/>
                </a:solidFill>
                <a:effectLst/>
              </a:rPr>
              <a:t>The SIM900A is a GSM/GPRS (Global System for Mobile Communications/General Packet Radio Service) module that provides the ability to connect to cellular networks and perform various communication tasks. </a:t>
            </a:r>
            <a:endParaRPr lang="en-IN" dirty="0"/>
          </a:p>
        </p:txBody>
      </p:sp>
      <p:sp>
        <p:nvSpPr>
          <p:cNvPr id="6" name="TextBox 5">
            <a:extLst>
              <a:ext uri="{FF2B5EF4-FFF2-40B4-BE49-F238E27FC236}">
                <a16:creationId xmlns:a16="http://schemas.microsoft.com/office/drawing/2014/main" id="{DC54AA64-E639-86FE-D45E-91C389BE7646}"/>
              </a:ext>
            </a:extLst>
          </p:cNvPr>
          <p:cNvSpPr txBox="1"/>
          <p:nvPr/>
        </p:nvSpPr>
        <p:spPr>
          <a:xfrm>
            <a:off x="5934974" y="638354"/>
            <a:ext cx="5332562" cy="5262979"/>
          </a:xfrm>
          <a:prstGeom prst="rect">
            <a:avLst/>
          </a:prstGeom>
          <a:noFill/>
        </p:spPr>
        <p:txBody>
          <a:bodyPr wrap="square" rtlCol="0">
            <a:spAutoFit/>
          </a:bodyPr>
          <a:lstStyle/>
          <a:p>
            <a:r>
              <a:rPr lang="en-IN" sz="2800" b="1" i="0" dirty="0">
                <a:solidFill>
                  <a:srgbClr val="000000"/>
                </a:solidFill>
                <a:effectLst/>
              </a:rPr>
              <a:t>RELAY MODULE –</a:t>
            </a:r>
          </a:p>
          <a:p>
            <a:pPr marL="457200" indent="-457200">
              <a:buFont typeface="Arial" panose="020B0604020202020204" pitchFamily="34" charset="0"/>
              <a:buChar char="•"/>
            </a:pPr>
            <a:r>
              <a:rPr lang="en-US" sz="2800" b="0" i="0" dirty="0">
                <a:solidFill>
                  <a:srgbClr val="000000"/>
                </a:solidFill>
                <a:effectLst/>
              </a:rPr>
              <a:t>A relay module is an electronic device that consists of one or more relays (electromechanical or solid-state) and associated circuitry. </a:t>
            </a:r>
          </a:p>
          <a:p>
            <a:pPr marL="457200" indent="-457200">
              <a:buFont typeface="Arial" panose="020B0604020202020204" pitchFamily="34" charset="0"/>
              <a:buChar char="•"/>
            </a:pPr>
            <a:r>
              <a:rPr lang="en-US" sz="2800" b="0" i="0" dirty="0">
                <a:solidFill>
                  <a:srgbClr val="000000"/>
                </a:solidFill>
                <a:effectLst/>
              </a:rPr>
              <a:t>It is commonly used to control high-power or high-voltage electrical devices with a low-power electronic control signal.</a:t>
            </a:r>
          </a:p>
          <a:p>
            <a:pPr marL="457200" indent="-457200">
              <a:buFont typeface="Arial" panose="020B0604020202020204" pitchFamily="34" charset="0"/>
              <a:buChar char="•"/>
            </a:pPr>
            <a:endParaRPr lang="en-US" sz="2800" dirty="0">
              <a:solidFill>
                <a:srgbClr val="000000"/>
              </a:solidFill>
            </a:endParaRPr>
          </a:p>
          <a:p>
            <a:endParaRPr lang="en-IN" sz="2800" dirty="0"/>
          </a:p>
        </p:txBody>
      </p:sp>
      <p:pic>
        <p:nvPicPr>
          <p:cNvPr id="8" name="Picture 7">
            <a:extLst>
              <a:ext uri="{FF2B5EF4-FFF2-40B4-BE49-F238E27FC236}">
                <a16:creationId xmlns:a16="http://schemas.microsoft.com/office/drawing/2014/main" id="{DF050E30-D7DB-2BCA-D446-19B1786514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1549807" y="4431030"/>
            <a:ext cx="2360905" cy="2493035"/>
          </a:xfrm>
          <a:prstGeom prst="rect">
            <a:avLst/>
          </a:prstGeom>
        </p:spPr>
      </p:pic>
    </p:spTree>
    <p:extLst>
      <p:ext uri="{BB962C8B-B14F-4D97-AF65-F5344CB8AC3E}">
        <p14:creationId xmlns:p14="http://schemas.microsoft.com/office/powerpoint/2010/main" val="75110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09CC-66E6-B572-8A1B-B7D88D2EAA83}"/>
              </a:ext>
            </a:extLst>
          </p:cNvPr>
          <p:cNvSpPr>
            <a:spLocks noGrp="1"/>
          </p:cNvSpPr>
          <p:nvPr>
            <p:ph type="title"/>
          </p:nvPr>
        </p:nvSpPr>
        <p:spPr>
          <a:xfrm>
            <a:off x="838199" y="0"/>
            <a:ext cx="10515600" cy="1325563"/>
          </a:xfrm>
        </p:spPr>
        <p:txBody>
          <a:bodyPr/>
          <a:lstStyle/>
          <a:p>
            <a:pPr algn="ctr"/>
            <a:r>
              <a:rPr lang="en-IN" b="1" dirty="0">
                <a:latin typeface="+mn-lt"/>
              </a:rPr>
              <a:t>RESULT</a:t>
            </a:r>
          </a:p>
        </p:txBody>
      </p:sp>
      <p:pic>
        <p:nvPicPr>
          <p:cNvPr id="9" name="Picture 8">
            <a:extLst>
              <a:ext uri="{FF2B5EF4-FFF2-40B4-BE49-F238E27FC236}">
                <a16:creationId xmlns:a16="http://schemas.microsoft.com/office/drawing/2014/main" id="{70DB1D8F-02E4-567F-D31D-8C4DBB4E9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624796" y="611984"/>
            <a:ext cx="4942407" cy="6263644"/>
          </a:xfrm>
          <a:prstGeom prst="rect">
            <a:avLst/>
          </a:prstGeom>
        </p:spPr>
      </p:pic>
      <p:sp>
        <p:nvSpPr>
          <p:cNvPr id="13" name="TextBox 12">
            <a:extLst>
              <a:ext uri="{FF2B5EF4-FFF2-40B4-BE49-F238E27FC236}">
                <a16:creationId xmlns:a16="http://schemas.microsoft.com/office/drawing/2014/main" id="{55FDDC6B-63CA-3587-C2D4-185B1C5E9E61}"/>
              </a:ext>
            </a:extLst>
          </p:cNvPr>
          <p:cNvSpPr txBox="1"/>
          <p:nvPr/>
        </p:nvSpPr>
        <p:spPr>
          <a:xfrm>
            <a:off x="3424688" y="6308209"/>
            <a:ext cx="6065237" cy="369332"/>
          </a:xfrm>
          <a:prstGeom prst="rect">
            <a:avLst/>
          </a:prstGeom>
          <a:noFill/>
        </p:spPr>
        <p:txBody>
          <a:bodyPr wrap="square" rtlCol="0">
            <a:spAutoFit/>
          </a:bodyPr>
          <a:lstStyle/>
          <a:p>
            <a:r>
              <a:rPr lang="en-IN" dirty="0"/>
              <a:t>Arduino Uno interfacing with MQ2 sensor and LED </a:t>
            </a:r>
            <a:r>
              <a:rPr lang="en-IN" dirty="0" err="1"/>
              <a:t>Dispaly</a:t>
            </a:r>
            <a:endParaRPr lang="en-IN" dirty="0"/>
          </a:p>
        </p:txBody>
      </p:sp>
    </p:spTree>
    <p:extLst>
      <p:ext uri="{BB962C8B-B14F-4D97-AF65-F5344CB8AC3E}">
        <p14:creationId xmlns:p14="http://schemas.microsoft.com/office/powerpoint/2010/main" val="2068928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0027B0-FAF3-0FC1-23B0-4F077B75E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3281777" y="-1647302"/>
            <a:ext cx="5628446" cy="10006126"/>
          </a:xfrm>
          <a:prstGeom prst="rect">
            <a:avLst/>
          </a:prstGeom>
        </p:spPr>
      </p:pic>
      <p:sp>
        <p:nvSpPr>
          <p:cNvPr id="7" name="TextBox 6">
            <a:extLst>
              <a:ext uri="{FF2B5EF4-FFF2-40B4-BE49-F238E27FC236}">
                <a16:creationId xmlns:a16="http://schemas.microsoft.com/office/drawing/2014/main" id="{821A4961-B3BE-5B0F-8ADF-88C643405B14}"/>
              </a:ext>
            </a:extLst>
          </p:cNvPr>
          <p:cNvSpPr txBox="1"/>
          <p:nvPr/>
        </p:nvSpPr>
        <p:spPr>
          <a:xfrm>
            <a:off x="3485072" y="6357668"/>
            <a:ext cx="5408762" cy="369332"/>
          </a:xfrm>
          <a:prstGeom prst="rect">
            <a:avLst/>
          </a:prstGeom>
          <a:noFill/>
        </p:spPr>
        <p:txBody>
          <a:bodyPr wrap="square" rtlCol="0">
            <a:spAutoFit/>
          </a:bodyPr>
          <a:lstStyle/>
          <a:p>
            <a:r>
              <a:rPr lang="en-IN" dirty="0"/>
              <a:t>GSM SIM900A interfacing with Arduino </a:t>
            </a:r>
          </a:p>
        </p:txBody>
      </p:sp>
    </p:spTree>
    <p:extLst>
      <p:ext uri="{BB962C8B-B14F-4D97-AF65-F5344CB8AC3E}">
        <p14:creationId xmlns:p14="http://schemas.microsoft.com/office/powerpoint/2010/main" val="47220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26BD52-6033-D419-CA7D-0E3D16D32658}"/>
              </a:ext>
            </a:extLst>
          </p:cNvPr>
          <p:cNvPicPr>
            <a:picLocks noChangeAspect="1"/>
          </p:cNvPicPr>
          <p:nvPr/>
        </p:nvPicPr>
        <p:blipFill rotWithShape="1">
          <a:blip r:embed="rId2">
            <a:extLst>
              <a:ext uri="{28A0092B-C50C-407E-A947-70E740481C1C}">
                <a14:useLocalDpi xmlns:a14="http://schemas.microsoft.com/office/drawing/2010/main" val="0"/>
              </a:ext>
            </a:extLst>
          </a:blip>
          <a:srcRect l="17263" t="1" r="14455" b="15171"/>
          <a:stretch/>
        </p:blipFill>
        <p:spPr>
          <a:xfrm>
            <a:off x="2299317" y="556380"/>
            <a:ext cx="7918882" cy="5533702"/>
          </a:xfrm>
          <a:prstGeom prst="rect">
            <a:avLst/>
          </a:prstGeom>
        </p:spPr>
      </p:pic>
    </p:spTree>
    <p:extLst>
      <p:ext uri="{BB962C8B-B14F-4D97-AF65-F5344CB8AC3E}">
        <p14:creationId xmlns:p14="http://schemas.microsoft.com/office/powerpoint/2010/main" val="2370556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A59BA-4B9D-8E23-B398-F9F1EB8AF5CD}"/>
              </a:ext>
            </a:extLst>
          </p:cNvPr>
          <p:cNvSpPr>
            <a:spLocks noGrp="1"/>
          </p:cNvSpPr>
          <p:nvPr>
            <p:ph type="title"/>
          </p:nvPr>
        </p:nvSpPr>
        <p:spPr/>
        <p:txBody>
          <a:bodyPr/>
          <a:lstStyle/>
          <a:p>
            <a:r>
              <a:rPr lang="en-IN" b="1" dirty="0">
                <a:latin typeface="+mn-lt"/>
              </a:rPr>
              <a:t>CONCLUSION</a:t>
            </a:r>
          </a:p>
        </p:txBody>
      </p:sp>
      <p:sp>
        <p:nvSpPr>
          <p:cNvPr id="3" name="Content Placeholder 2">
            <a:extLst>
              <a:ext uri="{FF2B5EF4-FFF2-40B4-BE49-F238E27FC236}">
                <a16:creationId xmlns:a16="http://schemas.microsoft.com/office/drawing/2014/main" id="{A2F4B03D-FFF7-8000-98E1-0BE93A825E5C}"/>
              </a:ext>
            </a:extLst>
          </p:cNvPr>
          <p:cNvSpPr>
            <a:spLocks noGrp="1"/>
          </p:cNvSpPr>
          <p:nvPr>
            <p:ph idx="1"/>
          </p:nvPr>
        </p:nvSpPr>
        <p:spPr/>
        <p:txBody>
          <a:bodyPr>
            <a:normAutofit lnSpcReduction="10000"/>
          </a:bodyPr>
          <a:lstStyle/>
          <a:p>
            <a:pPr>
              <a:buFont typeface="Arial" panose="020B0604020202020204" pitchFamily="34" charset="0"/>
              <a:buChar char="•"/>
            </a:pPr>
            <a:r>
              <a:rPr lang="en-US" b="0" i="0" dirty="0">
                <a:solidFill>
                  <a:srgbClr val="000000"/>
                </a:solidFill>
                <a:effectLst/>
              </a:rPr>
              <a:t>A Gas Leakage Detection System project aims to enhance safety in various environments where the presence of gas leaks can pose serious risks. </a:t>
            </a:r>
            <a:endParaRPr lang="en-US" dirty="0"/>
          </a:p>
          <a:p>
            <a:pPr>
              <a:buFont typeface="Arial" panose="020B0604020202020204" pitchFamily="34" charset="0"/>
              <a:buChar char="•"/>
            </a:pPr>
            <a:r>
              <a:rPr lang="en-US" b="0" i="0" dirty="0">
                <a:solidFill>
                  <a:srgbClr val="000000"/>
                </a:solidFill>
                <a:effectLst/>
              </a:rPr>
              <a:t>This project typically involves the use of gas sensors, microcontrollers, and alert mechanisms to detect and respond to gas leaks effectively.</a:t>
            </a:r>
            <a:endParaRPr lang="en-US" dirty="0"/>
          </a:p>
          <a:p>
            <a:pPr>
              <a:buFont typeface="Arial" panose="020B0604020202020204" pitchFamily="34" charset="0"/>
              <a:buChar char="•"/>
            </a:pPr>
            <a:r>
              <a:rPr lang="en-US" b="0" i="0" dirty="0">
                <a:solidFill>
                  <a:srgbClr val="000000"/>
                </a:solidFill>
                <a:effectLst/>
              </a:rPr>
              <a:t>This project serves as a critical solution for enhancing safety and environmental protection. </a:t>
            </a:r>
            <a:endParaRPr lang="en-US" dirty="0"/>
          </a:p>
          <a:p>
            <a:pPr>
              <a:buFont typeface="Arial" panose="020B0604020202020204" pitchFamily="34" charset="0"/>
              <a:buChar char="•"/>
            </a:pPr>
            <a:r>
              <a:rPr lang="en-US" b="0" i="0" dirty="0">
                <a:solidFill>
                  <a:srgbClr val="000000"/>
                </a:solidFill>
                <a:effectLst/>
              </a:rPr>
              <a:t>It has the potential to save lives, prevent accidents, and minimize damage in the face of gas leaks. Whether implemented in residential, commercial, or industrial settings, the project showcases the value of technology in addressing real-world safety concerns.</a:t>
            </a:r>
            <a:endParaRPr lang="en-US" dirty="0"/>
          </a:p>
          <a:p>
            <a:endParaRPr lang="en-IN" dirty="0"/>
          </a:p>
        </p:txBody>
      </p:sp>
    </p:spTree>
    <p:extLst>
      <p:ext uri="{BB962C8B-B14F-4D97-AF65-F5344CB8AC3E}">
        <p14:creationId xmlns:p14="http://schemas.microsoft.com/office/powerpoint/2010/main" val="3101678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32572-25DD-31AF-9460-6A051148A084}"/>
              </a:ext>
            </a:extLst>
          </p:cNvPr>
          <p:cNvSpPr>
            <a:spLocks noGrp="1"/>
          </p:cNvSpPr>
          <p:nvPr>
            <p:ph type="title"/>
          </p:nvPr>
        </p:nvSpPr>
        <p:spPr/>
        <p:txBody>
          <a:bodyPr/>
          <a:lstStyle/>
          <a:p>
            <a:r>
              <a:rPr lang="en-IN" b="1" dirty="0">
                <a:latin typeface="+mn-lt"/>
              </a:rPr>
              <a:t>REFERENCES</a:t>
            </a:r>
          </a:p>
        </p:txBody>
      </p:sp>
      <p:sp>
        <p:nvSpPr>
          <p:cNvPr id="3" name="Content Placeholder 2">
            <a:extLst>
              <a:ext uri="{FF2B5EF4-FFF2-40B4-BE49-F238E27FC236}">
                <a16:creationId xmlns:a16="http://schemas.microsoft.com/office/drawing/2014/main" id="{63032BE3-02EA-69B3-4CF3-874A34C999FD}"/>
              </a:ext>
            </a:extLst>
          </p:cNvPr>
          <p:cNvSpPr>
            <a:spLocks noGrp="1"/>
          </p:cNvSpPr>
          <p:nvPr>
            <p:ph idx="1"/>
          </p:nvPr>
        </p:nvSpPr>
        <p:spPr/>
        <p:txBody>
          <a:bodyPr>
            <a:normAutofit/>
          </a:bodyPr>
          <a:lstStyle/>
          <a:p>
            <a:r>
              <a:rPr lang="en-IN" sz="2000" dirty="0" err="1"/>
              <a:t>Arpitha</a:t>
            </a:r>
            <a:r>
              <a:rPr lang="en-IN" sz="2000" dirty="0"/>
              <a:t>, T and Kiran, Divya and Gupta, VSN Sitaram and </a:t>
            </a:r>
            <a:r>
              <a:rPr lang="en-IN" sz="2000" dirty="0" err="1"/>
              <a:t>Duraiswamy</a:t>
            </a:r>
            <a:r>
              <a:rPr lang="en-IN" sz="2000" dirty="0"/>
              <a:t>, </a:t>
            </a:r>
            <a:r>
              <a:rPr lang="en-IN" sz="2000" dirty="0" err="1"/>
              <a:t>Punithavath</a:t>
            </a:r>
            <a:r>
              <a:rPr lang="en-IN" sz="2000" dirty="0"/>
              <a:t>, FPGA-GSM based gas leakage detection system, India Conference (INDICON), 2016 IEEE Annual.</a:t>
            </a:r>
          </a:p>
          <a:p>
            <a:r>
              <a:rPr lang="en-IN" sz="2000" dirty="0" err="1"/>
              <a:t>Amsaveni</a:t>
            </a:r>
            <a:r>
              <a:rPr lang="en-IN" sz="2000" dirty="0"/>
              <a:t>, M and Anurupa, A and Preetha, RS Anu and </a:t>
            </a:r>
            <a:r>
              <a:rPr lang="en-IN" sz="2000" dirty="0" err="1"/>
              <a:t>Malarvizhi</a:t>
            </a:r>
            <a:r>
              <a:rPr lang="en-IN" sz="2000" dirty="0"/>
              <a:t>, C and Gunasekaran, Mr Gsm based LPG leakage detection and controlling system, The International Journal Of Engineering And Science (IJES) ISSN (e) 2015.</a:t>
            </a:r>
          </a:p>
          <a:p>
            <a:r>
              <a:rPr lang="en-IN" sz="2000" dirty="0"/>
              <a:t> </a:t>
            </a:r>
            <a:r>
              <a:rPr lang="en-IN" sz="2000" dirty="0" err="1"/>
              <a:t>Kesavan</a:t>
            </a:r>
            <a:r>
              <a:rPr lang="en-IN" sz="2000" dirty="0"/>
              <a:t>, G., P. </a:t>
            </a:r>
            <a:r>
              <a:rPr lang="en-IN" sz="2000" dirty="0" err="1"/>
              <a:t>Sanjeevi</a:t>
            </a:r>
            <a:r>
              <a:rPr lang="en-IN" sz="2000" dirty="0"/>
              <a:t>, and P. Viswanathan A 24 hour IoT framework for monitoring and managing home automation, Inventive Computation Technologies (ICICT), International Conference on. Vol. 1. IEEE, 2016. </a:t>
            </a:r>
          </a:p>
          <a:p>
            <a:r>
              <a:rPr lang="en-IN" sz="2000" dirty="0" err="1"/>
              <a:t>Hanwei</a:t>
            </a:r>
            <a:r>
              <a:rPr lang="en-IN" sz="2000" dirty="0"/>
              <a:t> Electronics Co. Ltd., Data sheet MQ-2 sensor, 2008. </a:t>
            </a:r>
          </a:p>
        </p:txBody>
      </p:sp>
    </p:spTree>
    <p:extLst>
      <p:ext uri="{BB962C8B-B14F-4D97-AF65-F5344CB8AC3E}">
        <p14:creationId xmlns:p14="http://schemas.microsoft.com/office/powerpoint/2010/main" val="2865621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6FD80-1393-C1E1-7002-CB09A59430F3}"/>
              </a:ext>
            </a:extLst>
          </p:cNvPr>
          <p:cNvSpPr>
            <a:spLocks noGrp="1"/>
          </p:cNvSpPr>
          <p:nvPr>
            <p:ph type="title"/>
          </p:nvPr>
        </p:nvSpPr>
        <p:spPr>
          <a:xfrm>
            <a:off x="838200" y="1889185"/>
            <a:ext cx="10515600" cy="2501660"/>
          </a:xfrm>
        </p:spPr>
        <p:txBody>
          <a:bodyPr>
            <a:normAutofit/>
          </a:bodyPr>
          <a:lstStyle/>
          <a:p>
            <a:pPr algn="ctr"/>
            <a:r>
              <a:rPr lang="en-IN" sz="6000" b="1" dirty="0">
                <a:latin typeface="Algerian" panose="04020705040A02060702" pitchFamily="82" charset="0"/>
              </a:rPr>
              <a:t>  THANK YOU !</a:t>
            </a:r>
          </a:p>
        </p:txBody>
      </p:sp>
    </p:spTree>
    <p:extLst>
      <p:ext uri="{BB962C8B-B14F-4D97-AF65-F5344CB8AC3E}">
        <p14:creationId xmlns:p14="http://schemas.microsoft.com/office/powerpoint/2010/main" val="3811600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1552" y="500062"/>
            <a:ext cx="3167130" cy="1325563"/>
          </a:xfrm>
        </p:spPr>
        <p:txBody>
          <a:bodyPr>
            <a:normAutofit/>
          </a:bodyPr>
          <a:lstStyle/>
          <a:p>
            <a:r>
              <a:rPr lang="mr-IN" sz="3600" u="sng" dirty="0">
                <a:effectLst>
                  <a:outerShdw blurRad="38100" dist="38100" dir="2700000" algn="tl">
                    <a:srgbClr val="000000">
                      <a:alpha val="43137"/>
                    </a:srgbClr>
                  </a:outerShdw>
                </a:effectLst>
                <a:latin typeface="Bookman Old Style" panose="02050604050505020204" pitchFamily="18" charset="0"/>
              </a:rPr>
              <a:t>CONTENTS:</a:t>
            </a:r>
            <a:endParaRPr lang="en-US" sz="3600" u="sng" dirty="0">
              <a:effectLst>
                <a:outerShdw blurRad="38100" dist="38100" dir="2700000" algn="tl">
                  <a:srgbClr val="000000">
                    <a:alpha val="43137"/>
                  </a:srgbClr>
                </a:outerShdw>
              </a:effectLst>
              <a:latin typeface="Bookman Old Style" panose="02050604050505020204" pitchFamily="18" charset="0"/>
            </a:endParaRPr>
          </a:p>
        </p:txBody>
      </p:sp>
      <p:sp>
        <p:nvSpPr>
          <p:cNvPr id="3" name="Content Placeholder 2"/>
          <p:cNvSpPr>
            <a:spLocks noGrp="1"/>
          </p:cNvSpPr>
          <p:nvPr>
            <p:ph idx="1"/>
          </p:nvPr>
        </p:nvSpPr>
        <p:spPr/>
        <p:txBody>
          <a:bodyPr>
            <a:normAutofit/>
          </a:bodyPr>
          <a:lstStyle/>
          <a:p>
            <a:pPr>
              <a:lnSpc>
                <a:spcPct val="200000"/>
              </a:lnSpc>
              <a:buFont typeface="Wingdings" panose="05000000000000000000" pitchFamily="2" charset="2"/>
              <a:buChar char="q"/>
            </a:pPr>
            <a:r>
              <a:rPr lang="en-IN" sz="2000" b="1" dirty="0">
                <a:latin typeface="Bookman Old Style" panose="02050604050505020204" pitchFamily="18" charset="0"/>
              </a:rPr>
              <a:t> </a:t>
            </a:r>
            <a:endParaRPr lang="mr-IN" sz="2000" dirty="0">
              <a:latin typeface="Bookman Old Style" panose="02050604050505020204" pitchFamily="18" charset="0"/>
            </a:endParaRPr>
          </a:p>
          <a:p>
            <a:pPr marL="0" indent="0">
              <a:buNone/>
            </a:pPr>
            <a:endParaRPr lang="mr-IN" sz="2000" dirty="0">
              <a:latin typeface="Bookman Old Style" panose="02050604050505020204" pitchFamily="18" charset="0"/>
            </a:endParaRPr>
          </a:p>
          <a:p>
            <a:pPr marL="514350" indent="-514350">
              <a:buAutoNum type="arabicPeriod"/>
            </a:pPr>
            <a:endParaRPr lang="mr-IN" sz="2000" dirty="0">
              <a:latin typeface="Bookman Old Style" panose="020506040505050202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162633721"/>
              </p:ext>
            </p:extLst>
          </p:nvPr>
        </p:nvGraphicFramePr>
        <p:xfrm>
          <a:off x="1798052" y="2013398"/>
          <a:ext cx="6146876" cy="4348434"/>
        </p:xfrm>
        <a:graphic>
          <a:graphicData uri="http://schemas.openxmlformats.org/drawingml/2006/table">
            <a:tbl>
              <a:tblPr>
                <a:tableStyleId>{5C22544A-7EE6-4342-B048-85BDC9FD1C3A}</a:tableStyleId>
              </a:tblPr>
              <a:tblGrid>
                <a:gridCol w="984987">
                  <a:extLst>
                    <a:ext uri="{9D8B030D-6E8A-4147-A177-3AD203B41FA5}">
                      <a16:colId xmlns:a16="http://schemas.microsoft.com/office/drawing/2014/main" val="20000"/>
                    </a:ext>
                  </a:extLst>
                </a:gridCol>
                <a:gridCol w="5161889">
                  <a:extLst>
                    <a:ext uri="{9D8B030D-6E8A-4147-A177-3AD203B41FA5}">
                      <a16:colId xmlns:a16="http://schemas.microsoft.com/office/drawing/2014/main" val="20001"/>
                    </a:ext>
                  </a:extLst>
                </a:gridCol>
              </a:tblGrid>
              <a:tr h="553148">
                <a:tc>
                  <a:txBody>
                    <a:bodyPr/>
                    <a:lstStyle/>
                    <a:p>
                      <a:pPr algn="just">
                        <a:lnSpc>
                          <a:spcPct val="150000"/>
                        </a:lnSpc>
                        <a:spcAft>
                          <a:spcPts val="0"/>
                        </a:spcAft>
                      </a:pPr>
                      <a:r>
                        <a:rPr lang="en-IN" sz="2000" b="1" dirty="0">
                          <a:effectLst/>
                        </a:rPr>
                        <a:t>         1</a:t>
                      </a:r>
                      <a:endParaRPr lang="en-IN" sz="1800" b="1" dirty="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just">
                        <a:lnSpc>
                          <a:spcPct val="150000"/>
                        </a:lnSpc>
                        <a:spcAft>
                          <a:spcPts val="0"/>
                        </a:spcAft>
                      </a:pPr>
                      <a:r>
                        <a:rPr lang="en-IN" sz="2000" b="1" dirty="0">
                          <a:effectLst/>
                        </a:rPr>
                        <a:t>Introduction</a:t>
                      </a:r>
                      <a:endParaRPr lang="en-IN" sz="1800" b="1" dirty="0">
                        <a:effectLst/>
                        <a:latin typeface="Calibri" panose="020F0502020204030204" pitchFamily="34" charset="0"/>
                        <a:ea typeface="Calibri" panose="020F0502020204030204" pitchFamily="34" charset="0"/>
                        <a:cs typeface="Mangal"/>
                      </a:endParaRPr>
                    </a:p>
                  </a:txBody>
                  <a:tcPr marL="68580" marR="68580" marT="0" marB="0"/>
                </a:tc>
                <a:extLst>
                  <a:ext uri="{0D108BD9-81ED-4DB2-BD59-A6C34878D82A}">
                    <a16:rowId xmlns:a16="http://schemas.microsoft.com/office/drawing/2014/main" val="10000"/>
                  </a:ext>
                </a:extLst>
              </a:tr>
              <a:tr h="495831">
                <a:tc>
                  <a:txBody>
                    <a:bodyPr/>
                    <a:lstStyle/>
                    <a:p>
                      <a:pPr algn="just">
                        <a:lnSpc>
                          <a:spcPct val="150000"/>
                        </a:lnSpc>
                        <a:spcAft>
                          <a:spcPts val="0"/>
                        </a:spcAft>
                      </a:pPr>
                      <a:r>
                        <a:rPr lang="en-IN" sz="2000" b="1" dirty="0">
                          <a:effectLst/>
                        </a:rPr>
                        <a:t>         2</a:t>
                      </a:r>
                      <a:endParaRPr lang="en-IN" sz="2000" b="1" dirty="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just">
                        <a:lnSpc>
                          <a:spcPct val="150000"/>
                        </a:lnSpc>
                        <a:spcAft>
                          <a:spcPts val="0"/>
                        </a:spcAft>
                      </a:pPr>
                      <a:r>
                        <a:rPr lang="en-IN" sz="2000" b="1" i="0" kern="1200" dirty="0">
                          <a:solidFill>
                            <a:schemeClr val="dk1"/>
                          </a:solidFill>
                          <a:effectLst/>
                          <a:latin typeface="+mn-lt"/>
                          <a:ea typeface="+mn-ea"/>
                          <a:cs typeface="+mn-cs"/>
                        </a:rPr>
                        <a:t>Definition of the Problem</a:t>
                      </a:r>
                      <a:endParaRPr lang="en-IN" sz="2000" b="1" dirty="0">
                        <a:effectLst/>
                        <a:latin typeface="Calibri" panose="020F0502020204030204" pitchFamily="34" charset="0"/>
                        <a:ea typeface="Calibri" panose="020F0502020204030204" pitchFamily="34" charset="0"/>
                        <a:cs typeface="Mangal"/>
                      </a:endParaRPr>
                    </a:p>
                  </a:txBody>
                  <a:tcPr marL="68580" marR="68580" marT="0" marB="0"/>
                </a:tc>
                <a:extLst>
                  <a:ext uri="{0D108BD9-81ED-4DB2-BD59-A6C34878D82A}">
                    <a16:rowId xmlns:a16="http://schemas.microsoft.com/office/drawing/2014/main" val="10001"/>
                  </a:ext>
                </a:extLst>
              </a:tr>
              <a:tr h="454904">
                <a:tc>
                  <a:txBody>
                    <a:bodyPr/>
                    <a:lstStyle/>
                    <a:p>
                      <a:pPr algn="just">
                        <a:lnSpc>
                          <a:spcPct val="150000"/>
                        </a:lnSpc>
                        <a:spcAft>
                          <a:spcPts val="0"/>
                        </a:spcAft>
                      </a:pPr>
                      <a:r>
                        <a:rPr lang="en-IN" sz="2000" b="1" dirty="0">
                          <a:effectLst/>
                        </a:rPr>
                        <a:t>         3</a:t>
                      </a:r>
                      <a:endParaRPr lang="en-IN" sz="2000" b="1" dirty="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just">
                        <a:lnSpc>
                          <a:spcPct val="150000"/>
                        </a:lnSpc>
                        <a:spcAft>
                          <a:spcPts val="0"/>
                        </a:spcAft>
                      </a:pPr>
                      <a:r>
                        <a:rPr lang="en-IN" sz="2000" b="1" i="0" kern="1200" dirty="0">
                          <a:solidFill>
                            <a:schemeClr val="dk1"/>
                          </a:solidFill>
                          <a:effectLst/>
                          <a:latin typeface="+mn-lt"/>
                          <a:ea typeface="+mn-ea"/>
                          <a:cs typeface="+mn-cs"/>
                        </a:rPr>
                        <a:t>Existing System</a:t>
                      </a:r>
                      <a:endParaRPr lang="en-IN" sz="2000" b="1" dirty="0">
                        <a:effectLst/>
                        <a:latin typeface="Calibri" panose="020F0502020204030204" pitchFamily="34" charset="0"/>
                        <a:ea typeface="Calibri" panose="020F0502020204030204" pitchFamily="34" charset="0"/>
                        <a:cs typeface="Mangal"/>
                      </a:endParaRPr>
                    </a:p>
                  </a:txBody>
                  <a:tcPr marL="68580" marR="68580" marT="0" marB="0"/>
                </a:tc>
                <a:extLst>
                  <a:ext uri="{0D108BD9-81ED-4DB2-BD59-A6C34878D82A}">
                    <a16:rowId xmlns:a16="http://schemas.microsoft.com/office/drawing/2014/main" val="10002"/>
                  </a:ext>
                </a:extLst>
              </a:tr>
              <a:tr h="529155">
                <a:tc>
                  <a:txBody>
                    <a:bodyPr/>
                    <a:lstStyle/>
                    <a:p>
                      <a:pPr algn="just">
                        <a:lnSpc>
                          <a:spcPct val="150000"/>
                        </a:lnSpc>
                        <a:spcAft>
                          <a:spcPts val="0"/>
                        </a:spcAft>
                      </a:pPr>
                      <a:r>
                        <a:rPr lang="en-IN" sz="2000" b="1" baseline="0" dirty="0">
                          <a:effectLst/>
                        </a:rPr>
                        <a:t>        </a:t>
                      </a:r>
                      <a:r>
                        <a:rPr lang="en-IN" sz="2000" b="1" dirty="0">
                          <a:effectLst/>
                        </a:rPr>
                        <a:t> 4</a:t>
                      </a:r>
                      <a:endParaRPr lang="en-IN" sz="2000" b="1" dirty="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just">
                        <a:lnSpc>
                          <a:spcPct val="150000"/>
                        </a:lnSpc>
                        <a:spcAft>
                          <a:spcPts val="0"/>
                        </a:spcAft>
                      </a:pPr>
                      <a:r>
                        <a:rPr lang="en-IN" sz="2000" b="1" i="0" kern="1200" dirty="0">
                          <a:solidFill>
                            <a:schemeClr val="dk1"/>
                          </a:solidFill>
                          <a:effectLst/>
                          <a:latin typeface="+mn-lt"/>
                          <a:ea typeface="+mn-ea"/>
                          <a:cs typeface="+mn-cs"/>
                        </a:rPr>
                        <a:t>Proposed Methodology</a:t>
                      </a:r>
                      <a:endParaRPr lang="en-IN" sz="2000" b="1" dirty="0">
                        <a:effectLst/>
                      </a:endParaRPr>
                    </a:p>
                  </a:txBody>
                  <a:tcPr marL="68580" marR="68580" marT="0" marB="0"/>
                </a:tc>
                <a:extLst>
                  <a:ext uri="{0D108BD9-81ED-4DB2-BD59-A6C34878D82A}">
                    <a16:rowId xmlns:a16="http://schemas.microsoft.com/office/drawing/2014/main" val="10003"/>
                  </a:ext>
                </a:extLst>
              </a:tr>
              <a:tr h="2315396">
                <a:tc>
                  <a:txBody>
                    <a:bodyPr/>
                    <a:lstStyle/>
                    <a:p>
                      <a:pPr algn="just">
                        <a:lnSpc>
                          <a:spcPct val="150000"/>
                        </a:lnSpc>
                        <a:spcAft>
                          <a:spcPts val="0"/>
                        </a:spcAft>
                      </a:pPr>
                      <a:r>
                        <a:rPr lang="en-IN" sz="2000" b="1" dirty="0">
                          <a:effectLst/>
                        </a:rPr>
                        <a:t>         5</a:t>
                      </a:r>
                    </a:p>
                    <a:p>
                      <a:pPr algn="just">
                        <a:lnSpc>
                          <a:spcPct val="150000"/>
                        </a:lnSpc>
                        <a:spcAft>
                          <a:spcPts val="0"/>
                        </a:spcAft>
                      </a:pPr>
                      <a:r>
                        <a:rPr lang="en-US" sz="2000" b="1" dirty="0">
                          <a:effectLst/>
                        </a:rPr>
                        <a:t>         6</a:t>
                      </a:r>
                    </a:p>
                    <a:p>
                      <a:pPr algn="just">
                        <a:lnSpc>
                          <a:spcPct val="150000"/>
                        </a:lnSpc>
                        <a:spcAft>
                          <a:spcPts val="0"/>
                        </a:spcAft>
                      </a:pPr>
                      <a:r>
                        <a:rPr lang="en-US" sz="2000" b="1" dirty="0">
                          <a:effectLst/>
                          <a:latin typeface="Calibri" panose="020F0502020204030204" pitchFamily="34" charset="0"/>
                          <a:ea typeface="Calibri" panose="020F0502020204030204" pitchFamily="34" charset="0"/>
                          <a:cs typeface="Mangal"/>
                        </a:rPr>
                        <a:t>         7</a:t>
                      </a:r>
                    </a:p>
                    <a:p>
                      <a:pPr algn="just">
                        <a:lnSpc>
                          <a:spcPct val="150000"/>
                        </a:lnSpc>
                        <a:spcAft>
                          <a:spcPts val="0"/>
                        </a:spcAft>
                      </a:pPr>
                      <a:r>
                        <a:rPr lang="en-US" sz="2000" b="1" dirty="0">
                          <a:effectLst/>
                          <a:latin typeface="Calibri" panose="020F0502020204030204" pitchFamily="34" charset="0"/>
                          <a:ea typeface="Calibri" panose="020F0502020204030204" pitchFamily="34" charset="0"/>
                          <a:cs typeface="Mangal"/>
                        </a:rPr>
                        <a:t>         8</a:t>
                      </a:r>
                      <a:endParaRPr lang="en-IN" sz="1800" b="1" dirty="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just">
                        <a:lnSpc>
                          <a:spcPct val="150000"/>
                        </a:lnSpc>
                        <a:spcAft>
                          <a:spcPts val="0"/>
                        </a:spcAft>
                      </a:pPr>
                      <a:r>
                        <a:rPr lang="en-IN" sz="2000" b="1" dirty="0">
                          <a:effectLst/>
                        </a:rPr>
                        <a:t>Result </a:t>
                      </a:r>
                    </a:p>
                    <a:p>
                      <a:pPr algn="just">
                        <a:lnSpc>
                          <a:spcPct val="150000"/>
                        </a:lnSpc>
                        <a:spcAft>
                          <a:spcPts val="0"/>
                        </a:spcAft>
                      </a:pPr>
                      <a:r>
                        <a:rPr lang="en-IN" sz="2000" b="1" i="0" kern="1200" dirty="0">
                          <a:solidFill>
                            <a:schemeClr val="dk1"/>
                          </a:solidFill>
                          <a:effectLst/>
                          <a:latin typeface="+mn-lt"/>
                          <a:ea typeface="+mn-ea"/>
                          <a:cs typeface="+mn-cs"/>
                        </a:rPr>
                        <a:t>Literature Survey</a:t>
                      </a:r>
                      <a:endParaRPr lang="en-IN" sz="2000" b="1" dirty="0">
                        <a:effectLst/>
                      </a:endParaRPr>
                    </a:p>
                    <a:p>
                      <a:pPr algn="just">
                        <a:lnSpc>
                          <a:spcPct val="150000"/>
                        </a:lnSpc>
                        <a:spcAft>
                          <a:spcPts val="0"/>
                        </a:spcAft>
                      </a:pPr>
                      <a:r>
                        <a:rPr lang="en-IN" sz="2000" b="1" dirty="0">
                          <a:effectLst/>
                        </a:rPr>
                        <a:t>Conclusion</a:t>
                      </a:r>
                    </a:p>
                    <a:p>
                      <a:pPr algn="just">
                        <a:lnSpc>
                          <a:spcPct val="150000"/>
                        </a:lnSpc>
                        <a:spcAft>
                          <a:spcPts val="0"/>
                        </a:spcAft>
                      </a:pPr>
                      <a:r>
                        <a:rPr lang="en-IN" sz="2000" b="1" dirty="0">
                          <a:effectLst/>
                        </a:rPr>
                        <a:t> References</a:t>
                      </a:r>
                      <a:endParaRPr lang="en-IN" sz="1800" b="1" dirty="0">
                        <a:effectLst/>
                        <a:latin typeface="Calibri" panose="020F0502020204030204" pitchFamily="34" charset="0"/>
                        <a:ea typeface="Calibri" panose="020F0502020204030204" pitchFamily="34" charset="0"/>
                        <a:cs typeface="Mangal"/>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728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4BE64-8FAE-41B6-C2EE-B945651E66CA}"/>
              </a:ext>
            </a:extLst>
          </p:cNvPr>
          <p:cNvSpPr>
            <a:spLocks noGrp="1"/>
          </p:cNvSpPr>
          <p:nvPr>
            <p:ph type="title"/>
          </p:nvPr>
        </p:nvSpPr>
        <p:spPr/>
        <p:txBody>
          <a:bodyPr>
            <a:normAutofit/>
          </a:bodyPr>
          <a:lstStyle/>
          <a:p>
            <a:r>
              <a:rPr lang="en-IN" b="1" dirty="0">
                <a:latin typeface="+mn-lt"/>
              </a:rPr>
              <a:t>INTRODUCTION</a:t>
            </a:r>
          </a:p>
        </p:txBody>
      </p:sp>
      <p:sp>
        <p:nvSpPr>
          <p:cNvPr id="3" name="Content Placeholder 2">
            <a:extLst>
              <a:ext uri="{FF2B5EF4-FFF2-40B4-BE49-F238E27FC236}">
                <a16:creationId xmlns:a16="http://schemas.microsoft.com/office/drawing/2014/main" id="{83C92313-DB7A-367B-BB1F-3CE6F4451892}"/>
              </a:ext>
            </a:extLst>
          </p:cNvPr>
          <p:cNvSpPr>
            <a:spLocks noGrp="1"/>
          </p:cNvSpPr>
          <p:nvPr>
            <p:ph idx="1"/>
          </p:nvPr>
        </p:nvSpPr>
        <p:spPr/>
        <p:txBody>
          <a:bodyPr/>
          <a:lstStyle/>
          <a:p>
            <a:pPr>
              <a:buFont typeface="Arial" panose="020B0604020202020204" pitchFamily="34" charset="0"/>
              <a:buChar char="•"/>
            </a:pPr>
            <a:endParaRPr lang="en-US" b="0" i="0" dirty="0">
              <a:solidFill>
                <a:srgbClr val="000000"/>
              </a:solidFill>
              <a:effectLst/>
            </a:endParaRPr>
          </a:p>
          <a:p>
            <a:pPr>
              <a:buFont typeface="Wingdings" panose="05000000000000000000" pitchFamily="2" charset="2"/>
              <a:buChar char="v"/>
            </a:pPr>
            <a:r>
              <a:rPr lang="en-US" b="0" i="0" dirty="0">
                <a:solidFill>
                  <a:srgbClr val="000000"/>
                </a:solidFill>
                <a:effectLst/>
              </a:rPr>
              <a:t> Working Principal of Gas and Smoke Detector</a:t>
            </a:r>
          </a:p>
          <a:p>
            <a:pPr marL="0" indent="0">
              <a:buNone/>
            </a:pPr>
            <a:endParaRPr lang="en-US" b="0" i="0" dirty="0">
              <a:solidFill>
                <a:srgbClr val="000000"/>
              </a:solidFill>
              <a:effectLst/>
            </a:endParaRPr>
          </a:p>
          <a:p>
            <a:pPr>
              <a:buFont typeface="Wingdings" panose="05000000000000000000" pitchFamily="2" charset="2"/>
              <a:buChar char="v"/>
            </a:pPr>
            <a:r>
              <a:rPr lang="en-US" b="0" i="0" dirty="0">
                <a:solidFill>
                  <a:srgbClr val="000000"/>
                </a:solidFill>
                <a:effectLst/>
              </a:rPr>
              <a:t> To design and construct Gas and Smoke Detector using Arduino Uno and sensors</a:t>
            </a:r>
            <a:endParaRPr lang="en-US" dirty="0"/>
          </a:p>
          <a:p>
            <a:pPr marL="0" indent="0">
              <a:buNone/>
            </a:pPr>
            <a:endParaRPr lang="en-US" b="0" i="0" dirty="0">
              <a:solidFill>
                <a:srgbClr val="000000"/>
              </a:solidFill>
              <a:effectLst/>
            </a:endParaRPr>
          </a:p>
          <a:p>
            <a:pPr marL="0" indent="0">
              <a:buNone/>
            </a:pPr>
            <a:endParaRPr lang="en-IN" dirty="0"/>
          </a:p>
        </p:txBody>
      </p:sp>
    </p:spTree>
    <p:extLst>
      <p:ext uri="{BB962C8B-B14F-4D97-AF65-F5344CB8AC3E}">
        <p14:creationId xmlns:p14="http://schemas.microsoft.com/office/powerpoint/2010/main" val="2552011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CFEB8-DB09-BB90-FE19-0F176079DC3E}"/>
              </a:ext>
            </a:extLst>
          </p:cNvPr>
          <p:cNvSpPr>
            <a:spLocks noGrp="1"/>
          </p:cNvSpPr>
          <p:nvPr>
            <p:ph type="title"/>
          </p:nvPr>
        </p:nvSpPr>
        <p:spPr/>
        <p:txBody>
          <a:bodyPr/>
          <a:lstStyle/>
          <a:p>
            <a:r>
              <a:rPr lang="en-IN" sz="4400" b="1" i="0" kern="1200" dirty="0">
                <a:solidFill>
                  <a:schemeClr val="dk1"/>
                </a:solidFill>
                <a:effectLst/>
                <a:latin typeface="+mn-lt"/>
                <a:ea typeface="+mn-ea"/>
                <a:cs typeface="+mn-cs"/>
              </a:rPr>
              <a:t>DEFINITION OF THE PROBLEM</a:t>
            </a:r>
            <a:endParaRPr lang="en-IN" dirty="0"/>
          </a:p>
        </p:txBody>
      </p:sp>
      <p:sp>
        <p:nvSpPr>
          <p:cNvPr id="3" name="Content Placeholder 2">
            <a:extLst>
              <a:ext uri="{FF2B5EF4-FFF2-40B4-BE49-F238E27FC236}">
                <a16:creationId xmlns:a16="http://schemas.microsoft.com/office/drawing/2014/main" id="{83090366-5D41-B0D2-8E8B-C348DBDA9F83}"/>
              </a:ext>
            </a:extLst>
          </p:cNvPr>
          <p:cNvSpPr>
            <a:spLocks noGrp="1"/>
          </p:cNvSpPr>
          <p:nvPr>
            <p:ph idx="1"/>
          </p:nvPr>
        </p:nvSpPr>
        <p:spPr/>
        <p:txBody>
          <a:bodyPr>
            <a:normAutofit lnSpcReduction="10000"/>
          </a:bodyPr>
          <a:lstStyle/>
          <a:p>
            <a:pPr>
              <a:buFont typeface="Arial" panose="020B0604020202020204" pitchFamily="34" charset="0"/>
              <a:buChar char="•"/>
            </a:pPr>
            <a:r>
              <a:rPr lang="en-US" b="0" i="0" dirty="0">
                <a:solidFill>
                  <a:srgbClr val="000000"/>
                </a:solidFill>
                <a:effectLst/>
              </a:rPr>
              <a:t>Gas leaks in homes and industries are a serious and potentially life-threatening issue. </a:t>
            </a:r>
            <a:endParaRPr lang="en-US" dirty="0"/>
          </a:p>
          <a:p>
            <a:pPr>
              <a:buFont typeface="Arial" panose="020B0604020202020204" pitchFamily="34" charset="0"/>
              <a:buChar char="•"/>
            </a:pPr>
            <a:r>
              <a:rPr lang="en-US" b="0" i="0" dirty="0">
                <a:solidFill>
                  <a:srgbClr val="000000"/>
                </a:solidFill>
                <a:effectLst/>
              </a:rPr>
              <a:t>These leaks can involve a variety of gases, including natural gas, propane, methane, and industrial gases.</a:t>
            </a:r>
            <a:endParaRPr lang="en-US" dirty="0"/>
          </a:p>
          <a:p>
            <a:pPr>
              <a:buFont typeface="Arial" panose="020B0604020202020204" pitchFamily="34" charset="0"/>
              <a:buChar char="•"/>
            </a:pPr>
            <a:r>
              <a:rPr lang="en-US" b="0" i="0" dirty="0">
                <a:solidFill>
                  <a:srgbClr val="000000"/>
                </a:solidFill>
                <a:effectLst/>
              </a:rPr>
              <a:t>Gas leaks can pose significant dangers and consequences, both in residential and industrial area.</a:t>
            </a:r>
            <a:endParaRPr lang="en-US" dirty="0"/>
          </a:p>
          <a:p>
            <a:pPr>
              <a:buFont typeface="Arial" panose="020B0604020202020204" pitchFamily="34" charset="0"/>
              <a:buChar char="•"/>
            </a:pPr>
            <a:r>
              <a:rPr lang="en-US" b="0" i="0" dirty="0">
                <a:solidFill>
                  <a:srgbClr val="000000"/>
                </a:solidFill>
                <a:effectLst/>
              </a:rPr>
              <a:t>Dangers of Gas Leaks : Fire and Explosion Hazard, Health Risks, Environmental Impact, Property Damage, Loss of Life, etc.</a:t>
            </a:r>
            <a:endParaRPr lang="en-US" dirty="0"/>
          </a:p>
          <a:p>
            <a:pPr>
              <a:buFont typeface="Arial" panose="020B0604020202020204" pitchFamily="34" charset="0"/>
              <a:buChar char="•"/>
            </a:pPr>
            <a:r>
              <a:rPr lang="en-US" b="0" i="0" dirty="0">
                <a:solidFill>
                  <a:srgbClr val="000000"/>
                </a:solidFill>
                <a:effectLst/>
              </a:rPr>
              <a:t>Consequences of Gas Leaks : Injury and Death, Property Destruction, Environmental Damage, Economic Loss, Community Impact, etc.</a:t>
            </a:r>
            <a:endParaRPr lang="en-US" dirty="0"/>
          </a:p>
          <a:p>
            <a:endParaRPr lang="en-IN" dirty="0"/>
          </a:p>
        </p:txBody>
      </p:sp>
    </p:spTree>
    <p:extLst>
      <p:ext uri="{BB962C8B-B14F-4D97-AF65-F5344CB8AC3E}">
        <p14:creationId xmlns:p14="http://schemas.microsoft.com/office/powerpoint/2010/main" val="3957480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4E513-8FFE-A10F-6481-09723C741E9E}"/>
              </a:ext>
            </a:extLst>
          </p:cNvPr>
          <p:cNvSpPr>
            <a:spLocks noGrp="1"/>
          </p:cNvSpPr>
          <p:nvPr>
            <p:ph type="title"/>
          </p:nvPr>
        </p:nvSpPr>
        <p:spPr/>
        <p:txBody>
          <a:bodyPr/>
          <a:lstStyle/>
          <a:p>
            <a:r>
              <a:rPr lang="en-IN" sz="4400" b="1" i="0" kern="1200" dirty="0">
                <a:solidFill>
                  <a:schemeClr val="dk1"/>
                </a:solidFill>
                <a:effectLst/>
                <a:latin typeface="+mn-lt"/>
                <a:ea typeface="+mn-ea"/>
                <a:cs typeface="+mn-cs"/>
              </a:rPr>
              <a:t>EXISTING SYSTEM</a:t>
            </a:r>
            <a:endParaRPr lang="en-IN" dirty="0"/>
          </a:p>
        </p:txBody>
      </p:sp>
      <p:sp>
        <p:nvSpPr>
          <p:cNvPr id="3" name="Content Placeholder 2">
            <a:extLst>
              <a:ext uri="{FF2B5EF4-FFF2-40B4-BE49-F238E27FC236}">
                <a16:creationId xmlns:a16="http://schemas.microsoft.com/office/drawing/2014/main" id="{F1CE2852-335C-E930-E21A-478C883EEEE2}"/>
              </a:ext>
            </a:extLst>
          </p:cNvPr>
          <p:cNvSpPr>
            <a:spLocks noGrp="1"/>
          </p:cNvSpPr>
          <p:nvPr>
            <p:ph idx="1"/>
          </p:nvPr>
        </p:nvSpPr>
        <p:spPr/>
        <p:txBody>
          <a:bodyPr/>
          <a:lstStyle/>
          <a:p>
            <a:pPr marL="0" indent="0">
              <a:buNone/>
            </a:pPr>
            <a:r>
              <a:rPr lang="en-US" b="1" i="0" dirty="0">
                <a:solidFill>
                  <a:srgbClr val="000000"/>
                </a:solidFill>
                <a:effectLst/>
                <a:latin typeface="YACgEZ1cb1Q 0"/>
              </a:rPr>
              <a:t>Different Types of existing Gas Detector Models present :</a:t>
            </a:r>
          </a:p>
          <a:p>
            <a:pPr marL="0" indent="0">
              <a:buNone/>
            </a:pPr>
            <a:endParaRPr lang="en-US" dirty="0">
              <a:solidFill>
                <a:srgbClr val="000000"/>
              </a:solidFill>
              <a:effectLst/>
              <a:latin typeface="YACgEZ1cb1Q 0"/>
            </a:endParaRPr>
          </a:p>
          <a:p>
            <a:pPr>
              <a:buFont typeface="Arial" panose="020B0604020202020204" pitchFamily="34" charset="0"/>
              <a:buChar char="•"/>
            </a:pPr>
            <a:r>
              <a:rPr lang="en-US" b="0" i="0" dirty="0">
                <a:solidFill>
                  <a:srgbClr val="000000"/>
                </a:solidFill>
                <a:effectLst/>
              </a:rPr>
              <a:t>Electrochemical sensors</a:t>
            </a:r>
            <a:endParaRPr lang="en-US" dirty="0"/>
          </a:p>
          <a:p>
            <a:pPr>
              <a:buFont typeface="Arial" panose="020B0604020202020204" pitchFamily="34" charset="0"/>
              <a:buChar char="•"/>
            </a:pPr>
            <a:r>
              <a:rPr lang="en-US" b="0" i="0" dirty="0">
                <a:solidFill>
                  <a:srgbClr val="000000"/>
                </a:solidFill>
                <a:effectLst/>
              </a:rPr>
              <a:t>Catalytic sensors</a:t>
            </a:r>
            <a:endParaRPr lang="en-US" dirty="0"/>
          </a:p>
          <a:p>
            <a:pPr>
              <a:buFont typeface="Arial" panose="020B0604020202020204" pitchFamily="34" charset="0"/>
              <a:buChar char="•"/>
            </a:pPr>
            <a:r>
              <a:rPr lang="en-US" b="0" i="0" dirty="0">
                <a:solidFill>
                  <a:srgbClr val="000000"/>
                </a:solidFill>
                <a:effectLst/>
              </a:rPr>
              <a:t>Infrared sensors </a:t>
            </a:r>
            <a:endParaRPr lang="en-US" dirty="0"/>
          </a:p>
          <a:p>
            <a:pPr>
              <a:buFont typeface="Arial" panose="020B0604020202020204" pitchFamily="34" charset="0"/>
              <a:buChar char="•"/>
            </a:pPr>
            <a:r>
              <a:rPr lang="en-US" b="0" i="0" dirty="0">
                <a:solidFill>
                  <a:srgbClr val="000000"/>
                </a:solidFill>
                <a:effectLst/>
              </a:rPr>
              <a:t>Photoionization sensors</a:t>
            </a:r>
            <a:endParaRPr lang="en-US" dirty="0"/>
          </a:p>
          <a:p>
            <a:pPr marL="0" indent="0">
              <a:buNone/>
            </a:pPr>
            <a:endParaRPr lang="en-IN" dirty="0"/>
          </a:p>
        </p:txBody>
      </p:sp>
      <p:pic>
        <p:nvPicPr>
          <p:cNvPr id="7" name="Picture 6">
            <a:extLst>
              <a:ext uri="{FF2B5EF4-FFF2-40B4-BE49-F238E27FC236}">
                <a16:creationId xmlns:a16="http://schemas.microsoft.com/office/drawing/2014/main" id="{B94BBD04-F691-940C-FEDE-0A9945309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8226" y="2760454"/>
            <a:ext cx="5995574" cy="3082630"/>
          </a:xfrm>
          <a:prstGeom prst="rect">
            <a:avLst/>
          </a:prstGeom>
        </p:spPr>
      </p:pic>
    </p:spTree>
    <p:extLst>
      <p:ext uri="{BB962C8B-B14F-4D97-AF65-F5344CB8AC3E}">
        <p14:creationId xmlns:p14="http://schemas.microsoft.com/office/powerpoint/2010/main" val="2154607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41B84-25A8-C5B8-BC6F-6D44FB505DD4}"/>
              </a:ext>
            </a:extLst>
          </p:cNvPr>
          <p:cNvSpPr>
            <a:spLocks noGrp="1"/>
          </p:cNvSpPr>
          <p:nvPr>
            <p:ph type="title"/>
          </p:nvPr>
        </p:nvSpPr>
        <p:spPr>
          <a:xfrm>
            <a:off x="580747" y="105343"/>
            <a:ext cx="10515600" cy="1325563"/>
          </a:xfrm>
        </p:spPr>
        <p:txBody>
          <a:bodyPr/>
          <a:lstStyle/>
          <a:p>
            <a:r>
              <a:rPr lang="en-IN" sz="4400" b="1" i="0" kern="1200" dirty="0">
                <a:solidFill>
                  <a:schemeClr val="dk1"/>
                </a:solidFill>
                <a:effectLst/>
                <a:latin typeface="+mn-lt"/>
                <a:ea typeface="+mn-ea"/>
                <a:cs typeface="+mn-cs"/>
              </a:rPr>
              <a:t>PROPOSED METHODOLOGY</a:t>
            </a:r>
            <a:endParaRPr lang="en-IN" dirty="0"/>
          </a:p>
        </p:txBody>
      </p:sp>
      <p:sp>
        <p:nvSpPr>
          <p:cNvPr id="3" name="Rectangle 2">
            <a:extLst>
              <a:ext uri="{FF2B5EF4-FFF2-40B4-BE49-F238E27FC236}">
                <a16:creationId xmlns:a16="http://schemas.microsoft.com/office/drawing/2014/main" id="{6904CDAB-5939-09D0-0EB5-D641FB2C1A20}"/>
              </a:ext>
            </a:extLst>
          </p:cNvPr>
          <p:cNvSpPr/>
          <p:nvPr/>
        </p:nvSpPr>
        <p:spPr>
          <a:xfrm>
            <a:off x="5443268" y="1690688"/>
            <a:ext cx="2018581" cy="8109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Power Supply</a:t>
            </a:r>
          </a:p>
        </p:txBody>
      </p:sp>
      <p:sp>
        <p:nvSpPr>
          <p:cNvPr id="4" name="Rectangle 3">
            <a:extLst>
              <a:ext uri="{FF2B5EF4-FFF2-40B4-BE49-F238E27FC236}">
                <a16:creationId xmlns:a16="http://schemas.microsoft.com/office/drawing/2014/main" id="{9B1C3B2C-5540-4D0F-8245-814D16B3CB7E}"/>
              </a:ext>
            </a:extLst>
          </p:cNvPr>
          <p:cNvSpPr/>
          <p:nvPr/>
        </p:nvSpPr>
        <p:spPr>
          <a:xfrm>
            <a:off x="5443267" y="2820929"/>
            <a:ext cx="2018581" cy="8109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Arduino Uno</a:t>
            </a:r>
          </a:p>
        </p:txBody>
      </p:sp>
      <p:sp>
        <p:nvSpPr>
          <p:cNvPr id="6" name="Rectangle 5">
            <a:extLst>
              <a:ext uri="{FF2B5EF4-FFF2-40B4-BE49-F238E27FC236}">
                <a16:creationId xmlns:a16="http://schemas.microsoft.com/office/drawing/2014/main" id="{3EBD01D2-2DFD-397B-5E75-597DEE1FB862}"/>
              </a:ext>
            </a:extLst>
          </p:cNvPr>
          <p:cNvSpPr/>
          <p:nvPr/>
        </p:nvSpPr>
        <p:spPr>
          <a:xfrm>
            <a:off x="5443267" y="3995245"/>
            <a:ext cx="2018581" cy="8109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MQ Sensor</a:t>
            </a:r>
          </a:p>
        </p:txBody>
      </p:sp>
      <p:sp>
        <p:nvSpPr>
          <p:cNvPr id="7" name="Rectangle 6">
            <a:extLst>
              <a:ext uri="{FF2B5EF4-FFF2-40B4-BE49-F238E27FC236}">
                <a16:creationId xmlns:a16="http://schemas.microsoft.com/office/drawing/2014/main" id="{A4D7C927-BF3D-5569-DCE5-53014516A5A0}"/>
              </a:ext>
            </a:extLst>
          </p:cNvPr>
          <p:cNvSpPr/>
          <p:nvPr/>
        </p:nvSpPr>
        <p:spPr>
          <a:xfrm>
            <a:off x="5443267" y="5327509"/>
            <a:ext cx="2018581" cy="8109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GSM Module</a:t>
            </a:r>
          </a:p>
        </p:txBody>
      </p:sp>
      <p:sp>
        <p:nvSpPr>
          <p:cNvPr id="8" name="Rectangle 7">
            <a:extLst>
              <a:ext uri="{FF2B5EF4-FFF2-40B4-BE49-F238E27FC236}">
                <a16:creationId xmlns:a16="http://schemas.microsoft.com/office/drawing/2014/main" id="{9046B8F9-470E-3F5A-514D-05ECFB2B3AA5}"/>
              </a:ext>
            </a:extLst>
          </p:cNvPr>
          <p:cNvSpPr/>
          <p:nvPr/>
        </p:nvSpPr>
        <p:spPr>
          <a:xfrm>
            <a:off x="2843589" y="3429000"/>
            <a:ext cx="2018581" cy="8109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LCD Display</a:t>
            </a:r>
          </a:p>
        </p:txBody>
      </p:sp>
      <p:cxnSp>
        <p:nvCxnSpPr>
          <p:cNvPr id="12" name="Connector: Elbow 11">
            <a:extLst>
              <a:ext uri="{FF2B5EF4-FFF2-40B4-BE49-F238E27FC236}">
                <a16:creationId xmlns:a16="http://schemas.microsoft.com/office/drawing/2014/main" id="{86D2AAE2-E329-B1A8-6F59-420F504B6574}"/>
              </a:ext>
            </a:extLst>
          </p:cNvPr>
          <p:cNvCxnSpPr>
            <a:stCxn id="3" idx="2"/>
            <a:endCxn id="4" idx="0"/>
          </p:cNvCxnSpPr>
          <p:nvPr/>
        </p:nvCxnSpPr>
        <p:spPr>
          <a:xfrm rot="5400000">
            <a:off x="6292925" y="2661294"/>
            <a:ext cx="319269"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BF2E20DC-9A09-DC3D-23CA-5A5CE8655F8F}"/>
              </a:ext>
            </a:extLst>
          </p:cNvPr>
          <p:cNvCxnSpPr>
            <a:stCxn id="4" idx="2"/>
          </p:cNvCxnSpPr>
          <p:nvPr/>
        </p:nvCxnSpPr>
        <p:spPr>
          <a:xfrm rot="5400000">
            <a:off x="6249815" y="3834644"/>
            <a:ext cx="40548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0088798C-3D4A-C451-855D-FFF294AF2DE4}"/>
              </a:ext>
            </a:extLst>
          </p:cNvPr>
          <p:cNvCxnSpPr>
            <a:stCxn id="4" idx="1"/>
            <a:endCxn id="8" idx="3"/>
          </p:cNvCxnSpPr>
          <p:nvPr/>
        </p:nvCxnSpPr>
        <p:spPr>
          <a:xfrm rot="10800000" flipV="1">
            <a:off x="4862171" y="3226414"/>
            <a:ext cx="581097" cy="6080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4104E8F6-ECF4-E349-BC0E-1B331B7E24FE}"/>
              </a:ext>
            </a:extLst>
          </p:cNvPr>
          <p:cNvCxnSpPr>
            <a:stCxn id="6" idx="2"/>
          </p:cNvCxnSpPr>
          <p:nvPr/>
        </p:nvCxnSpPr>
        <p:spPr>
          <a:xfrm rot="5400000">
            <a:off x="6214560" y="5044215"/>
            <a:ext cx="47599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5E115BE5-CE77-EAB6-2F0F-28505A6647F8}"/>
              </a:ext>
            </a:extLst>
          </p:cNvPr>
          <p:cNvSpPr/>
          <p:nvPr/>
        </p:nvSpPr>
        <p:spPr>
          <a:xfrm>
            <a:off x="8424843" y="5327509"/>
            <a:ext cx="2018581" cy="8109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Exhaust Fan</a:t>
            </a:r>
          </a:p>
        </p:txBody>
      </p:sp>
      <p:cxnSp>
        <p:nvCxnSpPr>
          <p:cNvPr id="23" name="Connector: Elbow 22">
            <a:extLst>
              <a:ext uri="{FF2B5EF4-FFF2-40B4-BE49-F238E27FC236}">
                <a16:creationId xmlns:a16="http://schemas.microsoft.com/office/drawing/2014/main" id="{62CC2168-5F3E-A142-F54C-F5371B939FD3}"/>
              </a:ext>
            </a:extLst>
          </p:cNvPr>
          <p:cNvCxnSpPr>
            <a:endCxn id="21" idx="0"/>
          </p:cNvCxnSpPr>
          <p:nvPr/>
        </p:nvCxnSpPr>
        <p:spPr>
          <a:xfrm>
            <a:off x="6452557" y="5044215"/>
            <a:ext cx="2981577" cy="2832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369EA4C-7692-9330-FDD9-BFA8C6FB565A}"/>
              </a:ext>
            </a:extLst>
          </p:cNvPr>
          <p:cNvSpPr txBox="1"/>
          <p:nvPr/>
        </p:nvSpPr>
        <p:spPr>
          <a:xfrm>
            <a:off x="7675663" y="3932942"/>
            <a:ext cx="1376572" cy="369332"/>
          </a:xfrm>
          <a:prstGeom prst="rect">
            <a:avLst/>
          </a:prstGeom>
          <a:noFill/>
        </p:spPr>
        <p:txBody>
          <a:bodyPr wrap="square" rtlCol="0">
            <a:spAutoFit/>
          </a:bodyPr>
          <a:lstStyle/>
          <a:p>
            <a:r>
              <a:rPr lang="en-IN" dirty="0"/>
              <a:t>NO</a:t>
            </a:r>
          </a:p>
        </p:txBody>
      </p:sp>
      <p:cxnSp>
        <p:nvCxnSpPr>
          <p:cNvPr id="26" name="Connector: Elbow 25">
            <a:extLst>
              <a:ext uri="{FF2B5EF4-FFF2-40B4-BE49-F238E27FC236}">
                <a16:creationId xmlns:a16="http://schemas.microsoft.com/office/drawing/2014/main" id="{4EAB9900-791E-2FB5-6CF3-E031083C946A}"/>
              </a:ext>
            </a:extLst>
          </p:cNvPr>
          <p:cNvCxnSpPr>
            <a:stCxn id="6" idx="3"/>
          </p:cNvCxnSpPr>
          <p:nvPr/>
        </p:nvCxnSpPr>
        <p:spPr>
          <a:xfrm flipH="1" flipV="1">
            <a:off x="6452557" y="3834486"/>
            <a:ext cx="1009291" cy="566245"/>
          </a:xfrm>
          <a:prstGeom prst="bentConnector3">
            <a:avLst>
              <a:gd name="adj1" fmla="val -22650"/>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72C1AAE-240A-C940-84E6-F08D68F612EC}"/>
              </a:ext>
            </a:extLst>
          </p:cNvPr>
          <p:cNvSpPr txBox="1"/>
          <p:nvPr/>
        </p:nvSpPr>
        <p:spPr>
          <a:xfrm>
            <a:off x="5933813" y="4865590"/>
            <a:ext cx="1376572" cy="369332"/>
          </a:xfrm>
          <a:prstGeom prst="rect">
            <a:avLst/>
          </a:prstGeom>
          <a:noFill/>
        </p:spPr>
        <p:txBody>
          <a:bodyPr wrap="square" rtlCol="0">
            <a:spAutoFit/>
          </a:bodyPr>
          <a:lstStyle/>
          <a:p>
            <a:r>
              <a:rPr lang="en-IN" dirty="0"/>
              <a:t>YES</a:t>
            </a:r>
          </a:p>
        </p:txBody>
      </p:sp>
      <p:sp>
        <p:nvSpPr>
          <p:cNvPr id="28" name="TextBox 27">
            <a:extLst>
              <a:ext uri="{FF2B5EF4-FFF2-40B4-BE49-F238E27FC236}">
                <a16:creationId xmlns:a16="http://schemas.microsoft.com/office/drawing/2014/main" id="{D8992669-7847-79A4-626C-2FA55323E6BC}"/>
              </a:ext>
            </a:extLst>
          </p:cNvPr>
          <p:cNvSpPr txBox="1"/>
          <p:nvPr/>
        </p:nvSpPr>
        <p:spPr>
          <a:xfrm>
            <a:off x="4460672" y="6393507"/>
            <a:ext cx="5185514" cy="369332"/>
          </a:xfrm>
          <a:prstGeom prst="rect">
            <a:avLst/>
          </a:prstGeom>
          <a:noFill/>
        </p:spPr>
        <p:txBody>
          <a:bodyPr wrap="square" rtlCol="0">
            <a:spAutoFit/>
          </a:bodyPr>
          <a:lstStyle/>
          <a:p>
            <a:r>
              <a:rPr lang="en-IN" dirty="0"/>
              <a:t>Flow Chart For Gas Leakage Detector System </a:t>
            </a:r>
          </a:p>
        </p:txBody>
      </p:sp>
    </p:spTree>
    <p:extLst>
      <p:ext uri="{BB962C8B-B14F-4D97-AF65-F5344CB8AC3E}">
        <p14:creationId xmlns:p14="http://schemas.microsoft.com/office/powerpoint/2010/main" val="24049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11896-F9E0-67A4-0A22-5AF56C315CF4}"/>
              </a:ext>
            </a:extLst>
          </p:cNvPr>
          <p:cNvSpPr>
            <a:spLocks noGrp="1"/>
          </p:cNvSpPr>
          <p:nvPr>
            <p:ph type="title"/>
          </p:nvPr>
        </p:nvSpPr>
        <p:spPr>
          <a:xfrm>
            <a:off x="838200" y="294453"/>
            <a:ext cx="10515600" cy="1325563"/>
          </a:xfrm>
        </p:spPr>
        <p:txBody>
          <a:bodyPr/>
          <a:lstStyle/>
          <a:p>
            <a:r>
              <a:rPr lang="en-IN" sz="4400" b="1" i="0" kern="1200" dirty="0">
                <a:solidFill>
                  <a:schemeClr val="dk1"/>
                </a:solidFill>
                <a:effectLst/>
                <a:latin typeface="+mn-lt"/>
                <a:ea typeface="+mn-ea"/>
                <a:cs typeface="+mn-cs"/>
              </a:rPr>
              <a:t>LITERATURE SURVEY</a:t>
            </a:r>
            <a:endParaRPr lang="en-IN" dirty="0"/>
          </a:p>
        </p:txBody>
      </p:sp>
      <p:pic>
        <p:nvPicPr>
          <p:cNvPr id="6" name="Picture 5">
            <a:extLst>
              <a:ext uri="{FF2B5EF4-FFF2-40B4-BE49-F238E27FC236}">
                <a16:creationId xmlns:a16="http://schemas.microsoft.com/office/drawing/2014/main" id="{913AD88A-00AF-C318-2E6D-B34E18926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30521"/>
            <a:ext cx="10515600" cy="5207147"/>
          </a:xfrm>
          <a:prstGeom prst="rect">
            <a:avLst/>
          </a:prstGeom>
        </p:spPr>
      </p:pic>
    </p:spTree>
    <p:extLst>
      <p:ext uri="{BB962C8B-B14F-4D97-AF65-F5344CB8AC3E}">
        <p14:creationId xmlns:p14="http://schemas.microsoft.com/office/powerpoint/2010/main" val="414585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9740FD8-3113-AB05-D596-2B0048E74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703" y="1886653"/>
            <a:ext cx="11020148" cy="3213325"/>
          </a:xfrm>
          <a:prstGeom prst="rect">
            <a:avLst/>
          </a:prstGeom>
        </p:spPr>
      </p:pic>
      <p:sp>
        <p:nvSpPr>
          <p:cNvPr id="7" name="Title 1">
            <a:extLst>
              <a:ext uri="{FF2B5EF4-FFF2-40B4-BE49-F238E27FC236}">
                <a16:creationId xmlns:a16="http://schemas.microsoft.com/office/drawing/2014/main" id="{F46E1AAF-7BE4-4DE2-839A-AB60315B21EB}"/>
              </a:ext>
            </a:extLst>
          </p:cNvPr>
          <p:cNvSpPr>
            <a:spLocks noGrp="1"/>
          </p:cNvSpPr>
          <p:nvPr>
            <p:ph type="title"/>
          </p:nvPr>
        </p:nvSpPr>
        <p:spPr>
          <a:xfrm>
            <a:off x="838200" y="320332"/>
            <a:ext cx="10515600" cy="1325563"/>
          </a:xfrm>
        </p:spPr>
        <p:txBody>
          <a:bodyPr/>
          <a:lstStyle/>
          <a:p>
            <a:r>
              <a:rPr lang="en-IN" sz="4400" b="1" i="0" kern="1200" dirty="0">
                <a:solidFill>
                  <a:schemeClr val="dk1"/>
                </a:solidFill>
                <a:effectLst/>
                <a:latin typeface="+mn-lt"/>
                <a:ea typeface="+mn-ea"/>
                <a:cs typeface="+mn-cs"/>
              </a:rPr>
              <a:t>LITERATURE SURVEY</a:t>
            </a:r>
            <a:endParaRPr lang="en-IN" dirty="0"/>
          </a:p>
        </p:txBody>
      </p:sp>
    </p:spTree>
    <p:extLst>
      <p:ext uri="{BB962C8B-B14F-4D97-AF65-F5344CB8AC3E}">
        <p14:creationId xmlns:p14="http://schemas.microsoft.com/office/powerpoint/2010/main" val="3232073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4CD3-B918-C37F-1C74-B97F7B08D69F}"/>
              </a:ext>
            </a:extLst>
          </p:cNvPr>
          <p:cNvSpPr>
            <a:spLocks noGrp="1"/>
          </p:cNvSpPr>
          <p:nvPr>
            <p:ph type="title"/>
          </p:nvPr>
        </p:nvSpPr>
        <p:spPr>
          <a:xfrm>
            <a:off x="838200" y="365125"/>
            <a:ext cx="10515600" cy="635539"/>
          </a:xfrm>
        </p:spPr>
        <p:txBody>
          <a:bodyPr>
            <a:normAutofit fontScale="90000"/>
          </a:bodyPr>
          <a:lstStyle/>
          <a:p>
            <a:r>
              <a:rPr lang="en-IN" b="1" i="0" dirty="0">
                <a:solidFill>
                  <a:srgbClr val="000000"/>
                </a:solidFill>
                <a:effectLst/>
                <a:latin typeface="+mn-lt"/>
              </a:rPr>
              <a:t>SENSORS AND MODULS</a:t>
            </a:r>
            <a:endParaRPr lang="en-IN" dirty="0">
              <a:latin typeface="+mn-lt"/>
            </a:endParaRPr>
          </a:p>
        </p:txBody>
      </p:sp>
      <p:sp>
        <p:nvSpPr>
          <p:cNvPr id="3" name="Content Placeholder 2">
            <a:extLst>
              <a:ext uri="{FF2B5EF4-FFF2-40B4-BE49-F238E27FC236}">
                <a16:creationId xmlns:a16="http://schemas.microsoft.com/office/drawing/2014/main" id="{1EC97973-61EF-3F78-E057-DDE5D9C6FCC9}"/>
              </a:ext>
            </a:extLst>
          </p:cNvPr>
          <p:cNvSpPr>
            <a:spLocks noGrp="1"/>
          </p:cNvSpPr>
          <p:nvPr>
            <p:ph idx="1"/>
          </p:nvPr>
        </p:nvSpPr>
        <p:spPr>
          <a:xfrm>
            <a:off x="838200" y="1155940"/>
            <a:ext cx="4846608" cy="5021023"/>
          </a:xfrm>
        </p:spPr>
        <p:txBody>
          <a:bodyPr/>
          <a:lstStyle/>
          <a:p>
            <a:pPr marL="0" indent="0">
              <a:buNone/>
            </a:pPr>
            <a:r>
              <a:rPr lang="en-IN" sz="3200" b="1" i="0" dirty="0">
                <a:solidFill>
                  <a:srgbClr val="000000"/>
                </a:solidFill>
                <a:effectLst/>
              </a:rPr>
              <a:t>MQ2 Sensor –</a:t>
            </a:r>
          </a:p>
          <a:p>
            <a:r>
              <a:rPr lang="en-IN" b="0" i="0" dirty="0">
                <a:solidFill>
                  <a:srgbClr val="000000"/>
                </a:solidFill>
                <a:effectLst/>
              </a:rPr>
              <a:t>The MQ-2 sensor is a gas sensor module that detects variety of gases and fumes. </a:t>
            </a:r>
          </a:p>
          <a:p>
            <a:r>
              <a:rPr lang="en-IN" b="1" i="0" dirty="0">
                <a:solidFill>
                  <a:srgbClr val="000000"/>
                </a:solidFill>
                <a:effectLst/>
              </a:rPr>
              <a:t>Gases </a:t>
            </a:r>
            <a:r>
              <a:rPr lang="en-IN" b="0" i="0" dirty="0">
                <a:solidFill>
                  <a:srgbClr val="000000"/>
                </a:solidFill>
                <a:effectLst/>
              </a:rPr>
              <a:t>- LPG (liquefied petroleum gas), butane, propane, methane, alcohol, hydrogen, and smoke</a:t>
            </a:r>
            <a:endParaRPr lang="en-IN" dirty="0"/>
          </a:p>
        </p:txBody>
      </p:sp>
      <p:sp>
        <p:nvSpPr>
          <p:cNvPr id="4" name="TextBox 3">
            <a:extLst>
              <a:ext uri="{FF2B5EF4-FFF2-40B4-BE49-F238E27FC236}">
                <a16:creationId xmlns:a16="http://schemas.microsoft.com/office/drawing/2014/main" id="{11CCA364-009F-51FA-21B7-B44488BD4D9E}"/>
              </a:ext>
            </a:extLst>
          </p:cNvPr>
          <p:cNvSpPr txBox="1"/>
          <p:nvPr/>
        </p:nvSpPr>
        <p:spPr>
          <a:xfrm>
            <a:off x="5926347" y="1155940"/>
            <a:ext cx="5427453" cy="4893647"/>
          </a:xfrm>
          <a:prstGeom prst="rect">
            <a:avLst/>
          </a:prstGeom>
          <a:noFill/>
        </p:spPr>
        <p:txBody>
          <a:bodyPr wrap="square" rtlCol="0">
            <a:spAutoFit/>
          </a:bodyPr>
          <a:lstStyle/>
          <a:p>
            <a:r>
              <a:rPr lang="en-IN" sz="3200" b="1" i="0" dirty="0">
                <a:solidFill>
                  <a:srgbClr val="000000"/>
                </a:solidFill>
                <a:effectLst/>
              </a:rPr>
              <a:t>ARDUINO UNO –</a:t>
            </a:r>
          </a:p>
          <a:p>
            <a:pPr marL="457200" indent="-457200">
              <a:buFont typeface="Arial" panose="020B0604020202020204" pitchFamily="34" charset="0"/>
              <a:buChar char="•"/>
            </a:pPr>
            <a:r>
              <a:rPr lang="en-US" sz="2800" b="0" i="0" dirty="0">
                <a:solidFill>
                  <a:srgbClr val="000000"/>
                </a:solidFill>
                <a:effectLst/>
              </a:rPr>
              <a:t>The Arduino Uno is a microcontroller board. </a:t>
            </a:r>
          </a:p>
          <a:p>
            <a:pPr marL="457200" indent="-457200">
              <a:buFont typeface="Arial" panose="020B0604020202020204" pitchFamily="34" charset="0"/>
              <a:buChar char="•"/>
            </a:pPr>
            <a:r>
              <a:rPr lang="en-US" sz="2800" b="0" i="0" dirty="0">
                <a:solidFill>
                  <a:srgbClr val="000000"/>
                </a:solidFill>
                <a:effectLst/>
              </a:rPr>
              <a:t>It is based on the ATmega328P microcontroller and provides a range of functionalities and features, making it versatile for a wide range of applications.</a:t>
            </a:r>
          </a:p>
          <a:p>
            <a:endParaRPr lang="en-IN" sz="2800" dirty="0"/>
          </a:p>
          <a:p>
            <a:endParaRPr lang="en-IN" sz="2800" dirty="0"/>
          </a:p>
          <a:p>
            <a:endParaRPr lang="en-IN" sz="2800" dirty="0"/>
          </a:p>
        </p:txBody>
      </p:sp>
      <p:pic>
        <p:nvPicPr>
          <p:cNvPr id="6" name="Picture 5">
            <a:extLst>
              <a:ext uri="{FF2B5EF4-FFF2-40B4-BE49-F238E27FC236}">
                <a16:creationId xmlns:a16="http://schemas.microsoft.com/office/drawing/2014/main" id="{EB749187-BE23-6945-8B19-0DD297FBEC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740" y="4779664"/>
            <a:ext cx="2943225" cy="1552575"/>
          </a:xfrm>
          <a:prstGeom prst="rect">
            <a:avLst/>
          </a:prstGeom>
        </p:spPr>
      </p:pic>
      <p:pic>
        <p:nvPicPr>
          <p:cNvPr id="8" name="Picture 7">
            <a:extLst>
              <a:ext uri="{FF2B5EF4-FFF2-40B4-BE49-F238E27FC236}">
                <a16:creationId xmlns:a16="http://schemas.microsoft.com/office/drawing/2014/main" id="{75440FA2-2CA4-1AF9-4156-1DE1841290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8510" y="4630497"/>
            <a:ext cx="2429505" cy="2143125"/>
          </a:xfrm>
          <a:prstGeom prst="rect">
            <a:avLst/>
          </a:prstGeom>
        </p:spPr>
      </p:pic>
    </p:spTree>
    <p:extLst>
      <p:ext uri="{BB962C8B-B14F-4D97-AF65-F5344CB8AC3E}">
        <p14:creationId xmlns:p14="http://schemas.microsoft.com/office/powerpoint/2010/main" val="923936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267</TotalTime>
  <Words>707</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Algerian</vt:lpstr>
      <vt:lpstr>Arial</vt:lpstr>
      <vt:lpstr>Bookman Old Style</vt:lpstr>
      <vt:lpstr>Calibri</vt:lpstr>
      <vt:lpstr>Calibri Light</vt:lpstr>
      <vt:lpstr>Wingdings</vt:lpstr>
      <vt:lpstr>YACgEZ1cb1Q 0</vt:lpstr>
      <vt:lpstr>Office Theme</vt:lpstr>
      <vt:lpstr>Government College of Engineering, Karad (An Autonomous Institute of Government of Maharashtra)  Department of Information Technology </vt:lpstr>
      <vt:lpstr>CONTENTS:</vt:lpstr>
      <vt:lpstr>INTRODUCTION</vt:lpstr>
      <vt:lpstr>DEFINITION OF THE PROBLEM</vt:lpstr>
      <vt:lpstr>EXISTING SYSTEM</vt:lpstr>
      <vt:lpstr>PROPOSED METHODOLOGY</vt:lpstr>
      <vt:lpstr>LITERATURE SURVEY</vt:lpstr>
      <vt:lpstr>LITERATURE SURVEY</vt:lpstr>
      <vt:lpstr>SENSORS AND MODULS</vt:lpstr>
      <vt:lpstr>PowerPoint Presentation</vt:lpstr>
      <vt:lpstr>RESULT</vt:lpstr>
      <vt:lpstr>PowerPoint Presentation</vt:lpstr>
      <vt:lpstr>PowerPoint Presentation</vt:lpstr>
      <vt:lpstr>CONCLUSION</vt:lpstr>
      <vt:lpstr>REFERENCES</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College of Engineering, Karad (An Autonomous Institute of Government of Maharashtra) Department of Information Technology</dc:title>
  <dc:creator>AMIT</dc:creator>
  <cp:lastModifiedBy>Sushant Chougule</cp:lastModifiedBy>
  <cp:revision>15</cp:revision>
  <dcterms:created xsi:type="dcterms:W3CDTF">2022-01-28T13:48:24Z</dcterms:created>
  <dcterms:modified xsi:type="dcterms:W3CDTF">2023-11-23T06:25:33Z</dcterms:modified>
</cp:coreProperties>
</file>