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60" r:id="rId5"/>
    <p:sldId id="261" r:id="rId6"/>
    <p:sldId id="262" r:id="rId7"/>
    <p:sldId id="269" r:id="rId8"/>
    <p:sldId id="265" r:id="rId9"/>
    <p:sldId id="266" r:id="rId10"/>
    <p:sldId id="267" r:id="rId11"/>
    <p:sldId id="27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20230-8052-4FA4-BC38-86871E2FCD82}">
          <p14:sldIdLst>
            <p14:sldId id="256"/>
            <p14:sldId id="257"/>
            <p14:sldId id="258"/>
            <p14:sldId id="260"/>
            <p14:sldId id="261"/>
            <p14:sldId id="262"/>
            <p14:sldId id="269"/>
            <p14:sldId id="265"/>
            <p14:sldId id="266"/>
            <p14:sldId id="267"/>
            <p14:sldId id="27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291630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324B-635E-470A-80AE-51DC5F27EFA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150222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218223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7092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1406421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676345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1003472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326827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228245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185115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119603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324B-635E-470A-80AE-51DC5F27EFA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44043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324B-635E-470A-80AE-51DC5F27EFA9}"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9889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208554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214254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DA324B-635E-470A-80AE-51DC5F27EFA9}" type="datetimeFigureOut">
              <a:rPr lang="en-IN" smtClean="0"/>
              <a:t>26-11-2023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22499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324B-635E-470A-80AE-51DC5F27EFA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AEFB7-E7C2-4E68-BA72-7F93DD8EC658}" type="slidenum">
              <a:rPr lang="en-IN" smtClean="0"/>
              <a:t>‹#›</a:t>
            </a:fld>
            <a:endParaRPr lang="en-IN"/>
          </a:p>
        </p:txBody>
      </p:sp>
    </p:spTree>
    <p:extLst>
      <p:ext uri="{BB962C8B-B14F-4D97-AF65-F5344CB8AC3E}">
        <p14:creationId xmlns:p14="http://schemas.microsoft.com/office/powerpoint/2010/main" val="135818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DA324B-635E-470A-80AE-51DC5F27EFA9}" type="datetimeFigureOut">
              <a:rPr lang="en-IN" smtClean="0"/>
              <a:t>26-11-2023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4FAEFB7-E7C2-4E68-BA72-7F93DD8EC658}" type="slidenum">
              <a:rPr lang="en-IN" smtClean="0"/>
              <a:t>‹#›</a:t>
            </a:fld>
            <a:endParaRPr lang="en-IN"/>
          </a:p>
        </p:txBody>
      </p:sp>
    </p:spTree>
    <p:extLst>
      <p:ext uri="{BB962C8B-B14F-4D97-AF65-F5344CB8AC3E}">
        <p14:creationId xmlns:p14="http://schemas.microsoft.com/office/powerpoint/2010/main" val="2809352567"/>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mailto:sushantdarekar200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ushant-Darekar/Steganography_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E4F304-D013-2E45-F1FB-6A94C7045FD5}"/>
              </a:ext>
            </a:extLst>
          </p:cNvPr>
          <p:cNvSpPr>
            <a:spLocks noGrp="1"/>
          </p:cNvSpPr>
          <p:nvPr>
            <p:ph type="ctrTitle"/>
          </p:nvPr>
        </p:nvSpPr>
        <p:spPr>
          <a:xfrm>
            <a:off x="1138099" y="383228"/>
            <a:ext cx="7766936" cy="1096899"/>
          </a:xfrm>
        </p:spPr>
        <p:txBody>
          <a:bodyPr/>
          <a:lstStyle/>
          <a:p>
            <a:pPr algn="l"/>
            <a:r>
              <a:rPr lang="en-IN" sz="3600" dirty="0"/>
              <a:t>Student Details:</a:t>
            </a:r>
          </a:p>
        </p:txBody>
      </p:sp>
      <p:sp>
        <p:nvSpPr>
          <p:cNvPr id="3" name="Subtitle 2">
            <a:extLst>
              <a:ext uri="{FF2B5EF4-FFF2-40B4-BE49-F238E27FC236}">
                <a16:creationId xmlns:a16="http://schemas.microsoft.com/office/drawing/2014/main" id="{A4E6BD08-93F0-7E7B-B840-24541F1BEB77}"/>
              </a:ext>
            </a:extLst>
          </p:cNvPr>
          <p:cNvSpPr>
            <a:spLocks noGrp="1"/>
          </p:cNvSpPr>
          <p:nvPr>
            <p:ph type="subTitle" idx="1"/>
          </p:nvPr>
        </p:nvSpPr>
        <p:spPr>
          <a:xfrm>
            <a:off x="762456" y="1718215"/>
            <a:ext cx="8218984" cy="4448905"/>
          </a:xfrm>
        </p:spPr>
        <p:txBody>
          <a:bodyPr>
            <a:normAutofit fontScale="92500" lnSpcReduction="10000"/>
          </a:bodyPr>
          <a:lstStyle/>
          <a:p>
            <a:pPr algn="l"/>
            <a:r>
              <a:rPr lang="en-IN" dirty="0"/>
              <a:t>Name: DAREKAR SUSHANT SHAINATH</a:t>
            </a:r>
          </a:p>
          <a:p>
            <a:pPr algn="l"/>
            <a:endParaRPr lang="en-IN" dirty="0"/>
          </a:p>
          <a:p>
            <a:pPr algn="l"/>
            <a:r>
              <a:rPr lang="en-IN" dirty="0" err="1"/>
              <a:t>SkillsBuild</a:t>
            </a:r>
            <a:r>
              <a:rPr lang="en-IN" dirty="0"/>
              <a:t> Email Id: </a:t>
            </a:r>
            <a:r>
              <a:rPr lang="en-IN" dirty="0">
                <a:hlinkClick r:id="rId2"/>
              </a:rPr>
              <a:t>sushantdarekar2002@gmail.com</a:t>
            </a:r>
            <a:endParaRPr lang="en-IN" dirty="0"/>
          </a:p>
          <a:p>
            <a:pPr algn="l"/>
            <a:endParaRPr lang="en-IN" dirty="0"/>
          </a:p>
          <a:p>
            <a:pPr algn="l"/>
            <a:r>
              <a:rPr lang="en-IN" dirty="0"/>
              <a:t>College Name: Bharati Vidyapeeth’s College of Engineering, </a:t>
            </a:r>
            <a:r>
              <a:rPr lang="en-IN" dirty="0" err="1"/>
              <a:t>lavale</a:t>
            </a:r>
            <a:r>
              <a:rPr lang="en-IN" dirty="0"/>
              <a:t>.</a:t>
            </a:r>
          </a:p>
          <a:p>
            <a:pPr algn="l"/>
            <a:endParaRPr lang="en-IN" dirty="0"/>
          </a:p>
          <a:p>
            <a:pPr algn="l"/>
            <a:r>
              <a:rPr lang="en-IN" dirty="0" err="1"/>
              <a:t>Aicte</a:t>
            </a:r>
            <a:r>
              <a:rPr lang="en-IN" dirty="0"/>
              <a:t> student id : STU64e444c300926169268141</a:t>
            </a:r>
          </a:p>
          <a:p>
            <a:pPr algn="l"/>
            <a:endParaRPr lang="en-IN" dirty="0"/>
          </a:p>
          <a:p>
            <a:pPr algn="l"/>
            <a:r>
              <a:rPr lang="en-IN" dirty="0"/>
              <a:t>Internship domain : Cyber Security </a:t>
            </a:r>
          </a:p>
          <a:p>
            <a:pPr algn="l"/>
            <a:r>
              <a:rPr lang="en-IN" dirty="0"/>
              <a:t>Internship start and End Date: (13 October 2023 – 26 November 2023)</a:t>
            </a:r>
          </a:p>
          <a:p>
            <a:pPr algn="l"/>
            <a:endParaRPr lang="en-IN" dirty="0"/>
          </a:p>
          <a:p>
            <a:pPr algn="l"/>
            <a:endParaRPr lang="en-IN" dirty="0"/>
          </a:p>
        </p:txBody>
      </p:sp>
      <p:pic>
        <p:nvPicPr>
          <p:cNvPr id="8" name="Picture 7">
            <a:extLst>
              <a:ext uri="{FF2B5EF4-FFF2-40B4-BE49-F238E27FC236}">
                <a16:creationId xmlns:a16="http://schemas.microsoft.com/office/drawing/2014/main" id="{053823EB-F536-2C2E-A73E-9FF2B8A919EB}"/>
              </a:ext>
            </a:extLst>
          </p:cNvPr>
          <p:cNvPicPr>
            <a:picLocks noChangeAspect="1"/>
          </p:cNvPicPr>
          <p:nvPr/>
        </p:nvPicPr>
        <p:blipFill>
          <a:blip r:embed="rId3">
            <a:extLst>
              <a:ext uri="{28A0092B-C50C-407E-A947-70E740481C1C}">
                <a14:useLocalDpi xmlns:a14="http://schemas.microsoft.com/office/drawing/2010/main" val="0"/>
              </a:ext>
            </a:extLst>
          </a:blip>
          <a:srcRect t="5925" b="5925"/>
          <a:stretch/>
        </p:blipFill>
        <p:spPr>
          <a:xfrm>
            <a:off x="8085628" y="323443"/>
            <a:ext cx="2297891" cy="24280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0448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6114-1095-8E2B-9FFC-E31338832092}"/>
              </a:ext>
            </a:extLst>
          </p:cNvPr>
          <p:cNvSpPr>
            <a:spLocks noGrp="1"/>
          </p:cNvSpPr>
          <p:nvPr>
            <p:ph type="title"/>
          </p:nvPr>
        </p:nvSpPr>
        <p:spPr/>
        <p:txBody>
          <a:bodyPr/>
          <a:lstStyle/>
          <a:p>
            <a:r>
              <a:rPr lang="en-GB" b="1" dirty="0"/>
              <a:t>Results</a:t>
            </a:r>
            <a:endParaRPr lang="en-IN" b="1" dirty="0"/>
          </a:p>
        </p:txBody>
      </p:sp>
      <p:pic>
        <p:nvPicPr>
          <p:cNvPr id="5" name="Picture 4">
            <a:extLst>
              <a:ext uri="{FF2B5EF4-FFF2-40B4-BE49-F238E27FC236}">
                <a16:creationId xmlns:a16="http://schemas.microsoft.com/office/drawing/2014/main" id="{27049ED0-13E3-F209-A382-BFD08B06C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365" y="1321209"/>
            <a:ext cx="7790355" cy="5324312"/>
          </a:xfrm>
          <a:prstGeom prst="rect">
            <a:avLst/>
          </a:prstGeom>
        </p:spPr>
      </p:pic>
    </p:spTree>
    <p:extLst>
      <p:ext uri="{BB962C8B-B14F-4D97-AF65-F5344CB8AC3E}">
        <p14:creationId xmlns:p14="http://schemas.microsoft.com/office/powerpoint/2010/main" val="253030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6114-1095-8E2B-9FFC-E31338832092}"/>
              </a:ext>
            </a:extLst>
          </p:cNvPr>
          <p:cNvSpPr>
            <a:spLocks noGrp="1"/>
          </p:cNvSpPr>
          <p:nvPr>
            <p:ph type="title"/>
          </p:nvPr>
        </p:nvSpPr>
        <p:spPr/>
        <p:txBody>
          <a:bodyPr/>
          <a:lstStyle/>
          <a:p>
            <a:r>
              <a:rPr lang="en-GB" b="1" dirty="0"/>
              <a:t>Results</a:t>
            </a:r>
            <a:endParaRPr lang="en-IN" b="1" dirty="0"/>
          </a:p>
        </p:txBody>
      </p:sp>
      <p:pic>
        <p:nvPicPr>
          <p:cNvPr id="5" name="Picture 4">
            <a:extLst>
              <a:ext uri="{FF2B5EF4-FFF2-40B4-BE49-F238E27FC236}">
                <a16:creationId xmlns:a16="http://schemas.microsoft.com/office/drawing/2014/main" id="{27049ED0-13E3-F209-A382-BFD08B06CF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07862" y="1206512"/>
            <a:ext cx="7363190" cy="5367008"/>
          </a:xfrm>
          <a:prstGeom prst="rect">
            <a:avLst/>
          </a:prstGeom>
        </p:spPr>
      </p:pic>
    </p:spTree>
    <p:extLst>
      <p:ext uri="{BB962C8B-B14F-4D97-AF65-F5344CB8AC3E}">
        <p14:creationId xmlns:p14="http://schemas.microsoft.com/office/powerpoint/2010/main" val="264434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FE1C-789E-1300-DF51-54DCA1B7D9CC}"/>
              </a:ext>
            </a:extLst>
          </p:cNvPr>
          <p:cNvSpPr>
            <a:spLocks noGrp="1"/>
          </p:cNvSpPr>
          <p:nvPr>
            <p:ph type="title"/>
          </p:nvPr>
        </p:nvSpPr>
        <p:spPr/>
        <p:txBody>
          <a:bodyPr/>
          <a:lstStyle/>
          <a:p>
            <a:r>
              <a:rPr lang="en-GB" b="1" dirty="0"/>
              <a:t>Links :</a:t>
            </a:r>
            <a:endParaRPr lang="en-IN" b="1" dirty="0"/>
          </a:p>
        </p:txBody>
      </p:sp>
      <p:sp>
        <p:nvSpPr>
          <p:cNvPr id="7" name="TextBox 6">
            <a:extLst>
              <a:ext uri="{FF2B5EF4-FFF2-40B4-BE49-F238E27FC236}">
                <a16:creationId xmlns:a16="http://schemas.microsoft.com/office/drawing/2014/main" id="{283C8830-DFBE-DE7D-A293-EEA0923A43F7}"/>
              </a:ext>
            </a:extLst>
          </p:cNvPr>
          <p:cNvSpPr txBox="1"/>
          <p:nvPr/>
        </p:nvSpPr>
        <p:spPr>
          <a:xfrm>
            <a:off x="1178560" y="2892475"/>
            <a:ext cx="10038080" cy="461665"/>
          </a:xfrm>
          <a:prstGeom prst="rect">
            <a:avLst/>
          </a:prstGeom>
          <a:noFill/>
        </p:spPr>
        <p:txBody>
          <a:bodyPr wrap="square">
            <a:spAutoFit/>
          </a:bodyPr>
          <a:lstStyle/>
          <a:p>
            <a:r>
              <a:rPr lang="en-IN" sz="2400" dirty="0">
                <a:hlinkClick r:id="rId2"/>
              </a:rPr>
              <a:t>https://github.com/Sushant-Darekar/Steganography_project.git</a:t>
            </a:r>
            <a:endParaRPr lang="en-IN" sz="2400" dirty="0"/>
          </a:p>
        </p:txBody>
      </p:sp>
    </p:spTree>
    <p:extLst>
      <p:ext uri="{BB962C8B-B14F-4D97-AF65-F5344CB8AC3E}">
        <p14:creationId xmlns:p14="http://schemas.microsoft.com/office/powerpoint/2010/main" val="423413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1873-9C44-09E5-EAF9-A17C0292D8D0}"/>
              </a:ext>
            </a:extLst>
          </p:cNvPr>
          <p:cNvSpPr>
            <a:spLocks noGrp="1"/>
          </p:cNvSpPr>
          <p:nvPr>
            <p:ph type="title"/>
          </p:nvPr>
        </p:nvSpPr>
        <p:spPr/>
        <p:txBody>
          <a:bodyPr/>
          <a:lstStyle/>
          <a:p>
            <a:r>
              <a:rPr lang="en-IN" b="1" dirty="0"/>
              <a:t>Problem Statement :</a:t>
            </a:r>
          </a:p>
        </p:txBody>
      </p:sp>
      <p:sp>
        <p:nvSpPr>
          <p:cNvPr id="3" name="Content Placeholder 2">
            <a:extLst>
              <a:ext uri="{FF2B5EF4-FFF2-40B4-BE49-F238E27FC236}">
                <a16:creationId xmlns:a16="http://schemas.microsoft.com/office/drawing/2014/main" id="{DCA10A62-0C6E-C06F-998F-40F1E13FDB39}"/>
              </a:ext>
            </a:extLst>
          </p:cNvPr>
          <p:cNvSpPr>
            <a:spLocks noGrp="1"/>
          </p:cNvSpPr>
          <p:nvPr>
            <p:ph idx="1"/>
          </p:nvPr>
        </p:nvSpPr>
        <p:spPr>
          <a:xfrm>
            <a:off x="982134" y="1791667"/>
            <a:ext cx="9868746" cy="4613615"/>
          </a:xfrm>
        </p:spPr>
        <p:txBody>
          <a:bodyPr>
            <a:noAutofit/>
          </a:bodyPr>
          <a:lstStyle/>
          <a:p>
            <a:pPr algn="just">
              <a:buFont typeface="Wingdings" panose="05000000000000000000" pitchFamily="2" charset="2"/>
              <a:buChar char="Ø"/>
            </a:pPr>
            <a:r>
              <a:rPr lang="en-US" sz="2000" b="1" dirty="0"/>
              <a:t>Title:</a:t>
            </a:r>
            <a:r>
              <a:rPr lang="en-US" sz="2000" dirty="0"/>
              <a:t> "Securing Digital Communication through Advanced Image Steganography"</a:t>
            </a:r>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r>
              <a:rPr lang="en-US" sz="2000" b="1" dirty="0"/>
              <a:t>Problem Statement:</a:t>
            </a:r>
          </a:p>
          <a:p>
            <a:pPr marL="0" indent="0" algn="just">
              <a:buNone/>
            </a:pPr>
            <a:r>
              <a:rPr lang="en-US" sz="2000" dirty="0"/>
              <a:t>In the era of increasing digital communication, ensuring the confidentiality and integrity of sensitive information is paramount. Traditional encryption methods provide a level of security, but they may not be sufficient to thwart sophisticated adversaries. This project aims to address this challenge by implementing advanced image steganography techniques to enhance the covert transmission of information within digital images.</a:t>
            </a:r>
          </a:p>
        </p:txBody>
      </p:sp>
    </p:spTree>
    <p:extLst>
      <p:ext uri="{BB962C8B-B14F-4D97-AF65-F5344CB8AC3E}">
        <p14:creationId xmlns:p14="http://schemas.microsoft.com/office/powerpoint/2010/main" val="139029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3089-A7BC-0401-02D3-5107CB0CC69A}"/>
              </a:ext>
            </a:extLst>
          </p:cNvPr>
          <p:cNvSpPr>
            <a:spLocks noGrp="1"/>
          </p:cNvSpPr>
          <p:nvPr>
            <p:ph type="title"/>
          </p:nvPr>
        </p:nvSpPr>
        <p:spPr>
          <a:xfrm>
            <a:off x="677334" y="609600"/>
            <a:ext cx="8596668" cy="631371"/>
          </a:xfrm>
        </p:spPr>
        <p:txBody>
          <a:bodyPr>
            <a:normAutofit fontScale="90000"/>
          </a:bodyPr>
          <a:lstStyle/>
          <a:p>
            <a:r>
              <a:rPr lang="en-IN" b="1" dirty="0"/>
              <a:t>AGENDA</a:t>
            </a:r>
          </a:p>
        </p:txBody>
      </p:sp>
      <p:sp>
        <p:nvSpPr>
          <p:cNvPr id="3" name="Content Placeholder 2">
            <a:extLst>
              <a:ext uri="{FF2B5EF4-FFF2-40B4-BE49-F238E27FC236}">
                <a16:creationId xmlns:a16="http://schemas.microsoft.com/office/drawing/2014/main" id="{388759A4-309C-2369-331A-27E386F774FB}"/>
              </a:ext>
            </a:extLst>
          </p:cNvPr>
          <p:cNvSpPr>
            <a:spLocks noGrp="1"/>
          </p:cNvSpPr>
          <p:nvPr>
            <p:ph idx="1"/>
          </p:nvPr>
        </p:nvSpPr>
        <p:spPr>
          <a:xfrm>
            <a:off x="677334" y="1761518"/>
            <a:ext cx="8596668" cy="4669762"/>
          </a:xfrm>
        </p:spPr>
        <p:txBody>
          <a:bodyPr>
            <a:normAutofit/>
          </a:bodyPr>
          <a:lstStyle/>
          <a:p>
            <a:pPr algn="just">
              <a:buFont typeface="Wingdings" panose="05000000000000000000" pitchFamily="2" charset="2"/>
              <a:buChar char="Ø"/>
            </a:pPr>
            <a:r>
              <a:rPr lang="en-IN" sz="2400" dirty="0"/>
              <a:t>Project Overview</a:t>
            </a:r>
          </a:p>
          <a:p>
            <a:pPr algn="just">
              <a:buFont typeface="Wingdings" panose="05000000000000000000" pitchFamily="2" charset="2"/>
              <a:buChar char="Ø"/>
            </a:pPr>
            <a:r>
              <a:rPr lang="en-IN" sz="2400" dirty="0"/>
              <a:t>Who are the End Users?</a:t>
            </a:r>
          </a:p>
          <a:p>
            <a:pPr algn="just">
              <a:buFont typeface="Wingdings" panose="05000000000000000000" pitchFamily="2" charset="2"/>
              <a:buChar char="Ø"/>
            </a:pPr>
            <a:r>
              <a:rPr lang="en-IN" sz="2400" dirty="0"/>
              <a:t>Your Solution and its Value Proposition</a:t>
            </a:r>
          </a:p>
          <a:p>
            <a:pPr algn="just">
              <a:buFont typeface="Wingdings" panose="05000000000000000000" pitchFamily="2" charset="2"/>
              <a:buChar char="Ø"/>
            </a:pPr>
            <a:r>
              <a:rPr lang="en-IN" sz="2400" dirty="0"/>
              <a:t>How did you customize the project and make it your own?</a:t>
            </a:r>
          </a:p>
          <a:p>
            <a:pPr algn="just">
              <a:buFont typeface="Wingdings" panose="05000000000000000000" pitchFamily="2" charset="2"/>
              <a:buChar char="Ø"/>
            </a:pPr>
            <a:r>
              <a:rPr lang="en-IN" sz="2400" dirty="0"/>
              <a:t>Modelling</a:t>
            </a:r>
          </a:p>
          <a:p>
            <a:pPr algn="just">
              <a:buFont typeface="Wingdings" panose="05000000000000000000" pitchFamily="2" charset="2"/>
              <a:buChar char="Ø"/>
            </a:pPr>
            <a:r>
              <a:rPr lang="en-IN" sz="2400" dirty="0"/>
              <a:t>Results</a:t>
            </a:r>
          </a:p>
          <a:p>
            <a:pPr algn="just">
              <a:buFont typeface="Wingdings" panose="05000000000000000000" pitchFamily="2" charset="2"/>
              <a:buChar char="Ø"/>
            </a:pPr>
            <a:r>
              <a:rPr lang="en-IN" sz="2400" dirty="0"/>
              <a:t>Links</a:t>
            </a:r>
          </a:p>
          <a:p>
            <a:endParaRPr lang="en-IN" sz="2400" dirty="0"/>
          </a:p>
        </p:txBody>
      </p:sp>
    </p:spTree>
    <p:extLst>
      <p:ext uri="{BB962C8B-B14F-4D97-AF65-F5344CB8AC3E}">
        <p14:creationId xmlns:p14="http://schemas.microsoft.com/office/powerpoint/2010/main" val="136409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14049-CBC6-409C-4726-9AFDF387C4ED}"/>
              </a:ext>
            </a:extLst>
          </p:cNvPr>
          <p:cNvSpPr>
            <a:spLocks noGrp="1"/>
          </p:cNvSpPr>
          <p:nvPr>
            <p:ph type="title"/>
          </p:nvPr>
        </p:nvSpPr>
        <p:spPr>
          <a:xfrm>
            <a:off x="677334" y="589280"/>
            <a:ext cx="8596668" cy="789992"/>
          </a:xfrm>
        </p:spPr>
        <p:txBody>
          <a:bodyPr/>
          <a:lstStyle/>
          <a:p>
            <a:r>
              <a:rPr lang="en-IN" b="1" dirty="0"/>
              <a:t>Project Overview</a:t>
            </a:r>
          </a:p>
        </p:txBody>
      </p:sp>
      <p:sp>
        <p:nvSpPr>
          <p:cNvPr id="5" name="Content Placeholder 4">
            <a:extLst>
              <a:ext uri="{FF2B5EF4-FFF2-40B4-BE49-F238E27FC236}">
                <a16:creationId xmlns:a16="http://schemas.microsoft.com/office/drawing/2014/main" id="{0D3C48FC-5527-D46C-0551-AC39BEB19B00}"/>
              </a:ext>
            </a:extLst>
          </p:cNvPr>
          <p:cNvSpPr>
            <a:spLocks noGrp="1"/>
          </p:cNvSpPr>
          <p:nvPr>
            <p:ph sz="half" idx="1"/>
          </p:nvPr>
        </p:nvSpPr>
        <p:spPr>
          <a:xfrm>
            <a:off x="978746" y="1531672"/>
            <a:ext cx="10234507" cy="4848807"/>
          </a:xfrm>
        </p:spPr>
        <p:txBody>
          <a:bodyPr>
            <a:normAutofit/>
          </a:bodyPr>
          <a:lstStyle/>
          <a:p>
            <a:pPr marL="0" indent="0" algn="just">
              <a:buNone/>
            </a:pPr>
            <a:r>
              <a:rPr lang="en-US" b="1" dirty="0"/>
              <a:t>Introduction:</a:t>
            </a:r>
          </a:p>
          <a:p>
            <a:pPr marL="0" indent="0" algn="just">
              <a:buNone/>
            </a:pPr>
            <a:r>
              <a:rPr lang="en-US" dirty="0"/>
              <a:t>	In the contemporary digital landscape, securing sensitive information during communication is a critical concern. This project focuses on the development of an advanced image steganography system to enhance the security and confidentiality of digital data transmission. Image steganography involves the concealment of data within the pixels of an image, providing a covert communication channel that is resistant to detection.</a:t>
            </a:r>
          </a:p>
          <a:p>
            <a:pPr algn="just"/>
            <a:endParaRPr lang="en-US" dirty="0"/>
          </a:p>
          <a:p>
            <a:pPr marL="0" indent="0" algn="just">
              <a:buNone/>
            </a:pPr>
            <a:r>
              <a:rPr lang="en-US" b="1" dirty="0"/>
              <a:t>Objectives:</a:t>
            </a:r>
          </a:p>
          <a:p>
            <a:pPr algn="just">
              <a:buFont typeface="Wingdings" panose="05000000000000000000" pitchFamily="2" charset="2"/>
              <a:buChar char="Ø"/>
            </a:pPr>
            <a:r>
              <a:rPr lang="en-US" dirty="0"/>
              <a:t>Enhanced Data Security</a:t>
            </a:r>
          </a:p>
          <a:p>
            <a:pPr algn="just">
              <a:buFont typeface="Wingdings" panose="05000000000000000000" pitchFamily="2" charset="2"/>
              <a:buChar char="Ø"/>
            </a:pPr>
            <a:r>
              <a:rPr lang="en-US" dirty="0"/>
              <a:t>Covert Communication</a:t>
            </a:r>
          </a:p>
          <a:p>
            <a:pPr algn="just">
              <a:buFont typeface="Wingdings" panose="05000000000000000000" pitchFamily="2" charset="2"/>
              <a:buChar char="Ø"/>
            </a:pPr>
            <a:r>
              <a:rPr lang="en-US" dirty="0"/>
              <a:t>Detection Avoidance</a:t>
            </a:r>
          </a:p>
          <a:p>
            <a:pPr algn="just">
              <a:buFont typeface="Wingdings" panose="05000000000000000000" pitchFamily="2" charset="2"/>
              <a:buChar char="Ø"/>
            </a:pPr>
            <a:r>
              <a:rPr lang="en-US" dirty="0"/>
              <a:t>User-Friendly Interface</a:t>
            </a:r>
          </a:p>
          <a:p>
            <a:pPr algn="just"/>
            <a:endParaRPr lang="en-US" dirty="0"/>
          </a:p>
          <a:p>
            <a:pPr marL="0" indent="0" algn="just">
              <a:buNone/>
            </a:pPr>
            <a:endParaRPr lang="en-US" dirty="0"/>
          </a:p>
          <a:p>
            <a:pPr marL="0" indent="0" algn="just">
              <a:buNone/>
            </a:pPr>
            <a:endParaRPr lang="en-IN" dirty="0"/>
          </a:p>
        </p:txBody>
      </p:sp>
      <p:sp>
        <p:nvSpPr>
          <p:cNvPr id="6" name="Content Placeholder 5">
            <a:extLst>
              <a:ext uri="{FF2B5EF4-FFF2-40B4-BE49-F238E27FC236}">
                <a16:creationId xmlns:a16="http://schemas.microsoft.com/office/drawing/2014/main" id="{43B683F1-6B7B-009C-4E7E-CC84D7994175}"/>
              </a:ext>
            </a:extLst>
          </p:cNvPr>
          <p:cNvSpPr>
            <a:spLocks noGrp="1"/>
          </p:cNvSpPr>
          <p:nvPr>
            <p:ph sz="half" idx="2"/>
          </p:nvPr>
        </p:nvSpPr>
        <p:spPr>
          <a:xfrm>
            <a:off x="7792720" y="4137193"/>
            <a:ext cx="4184034" cy="2537927"/>
          </a:xfrm>
        </p:spPr>
        <p:txBody>
          <a:bodyPr>
            <a:noAutofit/>
          </a:bodyPr>
          <a:lstStyle/>
          <a:p>
            <a:pPr marL="0" indent="0">
              <a:buNone/>
            </a:pPr>
            <a:r>
              <a:rPr lang="en-US" b="1" dirty="0"/>
              <a:t>Key Features:</a:t>
            </a:r>
          </a:p>
          <a:p>
            <a:pPr algn="just">
              <a:buFont typeface="Wingdings" panose="05000000000000000000" pitchFamily="2" charset="2"/>
              <a:buChar char="Ø"/>
            </a:pPr>
            <a:r>
              <a:rPr lang="en-US" dirty="0"/>
              <a:t>Embedding Algorithm</a:t>
            </a:r>
          </a:p>
          <a:p>
            <a:pPr algn="just">
              <a:buFont typeface="Wingdings" panose="05000000000000000000" pitchFamily="2" charset="2"/>
              <a:buChar char="Ø"/>
            </a:pPr>
            <a:r>
              <a:rPr lang="en-US" dirty="0"/>
              <a:t>Extraction Algorithm</a:t>
            </a:r>
          </a:p>
          <a:p>
            <a:pPr algn="just">
              <a:buFont typeface="Wingdings" panose="05000000000000000000" pitchFamily="2" charset="2"/>
              <a:buChar char="Ø"/>
            </a:pPr>
            <a:r>
              <a:rPr lang="en-US" dirty="0"/>
              <a:t>Security Measures</a:t>
            </a:r>
          </a:p>
          <a:p>
            <a:pPr algn="just">
              <a:buFont typeface="Wingdings" panose="05000000000000000000" pitchFamily="2" charset="2"/>
              <a:buChar char="Ø"/>
            </a:pPr>
            <a:r>
              <a:rPr lang="en-US" dirty="0"/>
              <a:t>Steganalysis Resistance</a:t>
            </a:r>
          </a:p>
        </p:txBody>
      </p:sp>
    </p:spTree>
    <p:extLst>
      <p:ext uri="{BB962C8B-B14F-4D97-AF65-F5344CB8AC3E}">
        <p14:creationId xmlns:p14="http://schemas.microsoft.com/office/powerpoint/2010/main" val="123656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C34C-34D7-87DF-0601-3C4538CA5A58}"/>
              </a:ext>
            </a:extLst>
          </p:cNvPr>
          <p:cNvSpPr>
            <a:spLocks noGrp="1"/>
          </p:cNvSpPr>
          <p:nvPr>
            <p:ph type="title"/>
          </p:nvPr>
        </p:nvSpPr>
        <p:spPr>
          <a:xfrm>
            <a:off x="416077" y="189722"/>
            <a:ext cx="8596668" cy="834189"/>
          </a:xfrm>
        </p:spPr>
        <p:txBody>
          <a:bodyPr/>
          <a:lstStyle/>
          <a:p>
            <a:r>
              <a:rPr lang="en-IN" b="1" dirty="0"/>
              <a:t>Who are the End Users?</a:t>
            </a:r>
          </a:p>
        </p:txBody>
      </p:sp>
      <p:sp>
        <p:nvSpPr>
          <p:cNvPr id="3" name="Content Placeholder 2">
            <a:extLst>
              <a:ext uri="{FF2B5EF4-FFF2-40B4-BE49-F238E27FC236}">
                <a16:creationId xmlns:a16="http://schemas.microsoft.com/office/drawing/2014/main" id="{6E66F559-2AF6-03C1-33EC-E6850C58855A}"/>
              </a:ext>
            </a:extLst>
          </p:cNvPr>
          <p:cNvSpPr>
            <a:spLocks noGrp="1"/>
          </p:cNvSpPr>
          <p:nvPr>
            <p:ph idx="1"/>
          </p:nvPr>
        </p:nvSpPr>
        <p:spPr>
          <a:xfrm>
            <a:off x="680236" y="1107472"/>
            <a:ext cx="10688804" cy="5470195"/>
          </a:xfrm>
        </p:spPr>
        <p:txBody>
          <a:bodyPr>
            <a:noAutofit/>
          </a:bodyPr>
          <a:lstStyle/>
          <a:p>
            <a:pPr marL="0" indent="0" algn="just">
              <a:buNone/>
            </a:pPr>
            <a:r>
              <a:rPr lang="en-US" sz="1800" dirty="0"/>
              <a:t>The end users of an image steganography project can vary depending on the specific goals and design considerations of the project. Here are some potential end users for an image steganography project:</a:t>
            </a:r>
          </a:p>
          <a:p>
            <a:pPr algn="just">
              <a:buFont typeface="Wingdings" panose="05000000000000000000" pitchFamily="2" charset="2"/>
              <a:buChar char="Ø"/>
            </a:pPr>
            <a:r>
              <a:rPr lang="en-US" sz="1800" b="1" dirty="0"/>
              <a:t>Military and Intelligence Agencies:</a:t>
            </a:r>
          </a:p>
          <a:p>
            <a:pPr marL="0" indent="0" algn="just">
              <a:buNone/>
            </a:pPr>
            <a:r>
              <a:rPr lang="en-US" sz="1800" dirty="0"/>
              <a:t>   - Use Case: Covert communication in military operations and intelligence activities.</a:t>
            </a:r>
          </a:p>
          <a:p>
            <a:pPr marL="0" indent="0" algn="just">
              <a:buNone/>
            </a:pPr>
            <a:r>
              <a:rPr lang="en-US" sz="1800" dirty="0"/>
              <a:t>   - Reason: Military and intelligence agencies often require secure and discreet communication channels for the exchange of sensitive information.</a:t>
            </a:r>
          </a:p>
          <a:p>
            <a:pPr algn="just">
              <a:buFont typeface="Wingdings" panose="05000000000000000000" pitchFamily="2" charset="2"/>
              <a:buChar char="Ø"/>
            </a:pPr>
            <a:r>
              <a:rPr lang="en-US" sz="1800" b="1" dirty="0"/>
              <a:t>Corporate Organizations:</a:t>
            </a:r>
          </a:p>
          <a:p>
            <a:pPr marL="0" indent="0" algn="just">
              <a:buNone/>
            </a:pPr>
            <a:r>
              <a:rPr lang="en-US" sz="1800" dirty="0"/>
              <a:t>   - Use Case: Secure communication of confidential business data.</a:t>
            </a:r>
          </a:p>
          <a:p>
            <a:pPr marL="0" indent="0" algn="just">
              <a:buNone/>
            </a:pPr>
            <a:r>
              <a:rPr lang="en-US" sz="1800" dirty="0"/>
              <a:t>   - Reason: Companies dealing with proprietary information, trade secrets, or confidential client data may use steganography to enhance the security of their digital communication.</a:t>
            </a:r>
          </a:p>
          <a:p>
            <a:pPr algn="just">
              <a:buFont typeface="Wingdings" panose="05000000000000000000" pitchFamily="2" charset="2"/>
              <a:buChar char="Ø"/>
            </a:pPr>
            <a:r>
              <a:rPr lang="en-US" sz="1800" b="1" dirty="0"/>
              <a:t>Government Agencies:</a:t>
            </a:r>
          </a:p>
          <a:p>
            <a:pPr marL="0" indent="0" algn="just">
              <a:buNone/>
            </a:pPr>
            <a:r>
              <a:rPr lang="en-US" sz="1800" dirty="0"/>
              <a:t>   - Use Case: Secure communication within government departments.</a:t>
            </a:r>
          </a:p>
          <a:p>
            <a:pPr marL="0" indent="0" algn="just">
              <a:buNone/>
            </a:pPr>
            <a:r>
              <a:rPr lang="en-US" sz="1800" dirty="0"/>
              <a:t>   - Reason: Government agencies handling classified information may employ steganography to add an extra layer of security to their communication protocols.</a:t>
            </a:r>
          </a:p>
          <a:p>
            <a:pPr algn="just">
              <a:buFont typeface="Wingdings" panose="05000000000000000000" pitchFamily="2" charset="2"/>
              <a:buChar char="Ø"/>
            </a:pPr>
            <a:r>
              <a:rPr lang="en-US" sz="1800" dirty="0"/>
              <a:t>And many more…….</a:t>
            </a:r>
          </a:p>
        </p:txBody>
      </p:sp>
    </p:spTree>
    <p:extLst>
      <p:ext uri="{BB962C8B-B14F-4D97-AF65-F5344CB8AC3E}">
        <p14:creationId xmlns:p14="http://schemas.microsoft.com/office/powerpoint/2010/main" val="44918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74E9-F511-D3C2-E294-80CC0F5D84C1}"/>
              </a:ext>
            </a:extLst>
          </p:cNvPr>
          <p:cNvSpPr>
            <a:spLocks noGrp="1"/>
          </p:cNvSpPr>
          <p:nvPr>
            <p:ph type="title"/>
          </p:nvPr>
        </p:nvSpPr>
        <p:spPr>
          <a:xfrm>
            <a:off x="212112" y="234938"/>
            <a:ext cx="9541487" cy="660401"/>
          </a:xfrm>
        </p:spPr>
        <p:txBody>
          <a:bodyPr>
            <a:normAutofit/>
          </a:bodyPr>
          <a:lstStyle/>
          <a:p>
            <a:r>
              <a:rPr lang="en-US" sz="3200" b="1" dirty="0"/>
              <a:t>MY SOLUTION AND ITS VALUE PROPOSITION</a:t>
            </a:r>
            <a:endParaRPr lang="en-IN" sz="3200" b="1" dirty="0"/>
          </a:p>
        </p:txBody>
      </p:sp>
      <p:sp>
        <p:nvSpPr>
          <p:cNvPr id="3" name="Content Placeholder 2">
            <a:extLst>
              <a:ext uri="{FF2B5EF4-FFF2-40B4-BE49-F238E27FC236}">
                <a16:creationId xmlns:a16="http://schemas.microsoft.com/office/drawing/2014/main" id="{DDB14619-F2A9-2FFD-A609-D077B36F9069}"/>
              </a:ext>
            </a:extLst>
          </p:cNvPr>
          <p:cNvSpPr>
            <a:spLocks noGrp="1"/>
          </p:cNvSpPr>
          <p:nvPr>
            <p:ph idx="1"/>
          </p:nvPr>
        </p:nvSpPr>
        <p:spPr>
          <a:xfrm>
            <a:off x="640553" y="1159500"/>
            <a:ext cx="10910894" cy="5474981"/>
          </a:xfrm>
        </p:spPr>
        <p:txBody>
          <a:bodyPr>
            <a:noAutofit/>
          </a:bodyPr>
          <a:lstStyle/>
          <a:p>
            <a:pPr marL="0" indent="0" algn="just">
              <a:buNone/>
            </a:pPr>
            <a:r>
              <a:rPr lang="en-US" sz="1800" b="1" dirty="0"/>
              <a:t>Solution Overview:</a:t>
            </a:r>
          </a:p>
          <a:p>
            <a:pPr marL="0" indent="0" algn="just">
              <a:buNone/>
            </a:pPr>
            <a:r>
              <a:rPr lang="en-US" sz="1800" dirty="0"/>
              <a:t>The proposed image steganography project aims to provide a robust and advanced solution for securing digital communication through the concealment of information within images. This solution offers an innovative approach to data security, combining sophisticated steganography techniques with cryptographic measures to create a powerful tool for covert communication.</a:t>
            </a:r>
          </a:p>
          <a:p>
            <a:pPr marL="0" indent="0" algn="just">
              <a:buNone/>
            </a:pPr>
            <a:endParaRPr lang="en-US" sz="1800" b="1" dirty="0"/>
          </a:p>
          <a:p>
            <a:pPr marL="0" indent="0" algn="just">
              <a:buNone/>
            </a:pPr>
            <a:endParaRPr lang="en-US" sz="1800" b="1" dirty="0"/>
          </a:p>
          <a:p>
            <a:pPr marL="0" indent="0" algn="just">
              <a:buNone/>
            </a:pPr>
            <a:r>
              <a:rPr lang="en-US" sz="1800" b="1" dirty="0"/>
              <a:t>Key Features and Value Proposition:</a:t>
            </a:r>
          </a:p>
          <a:p>
            <a:pPr marL="0" indent="0" algn="just">
              <a:buNone/>
            </a:pPr>
            <a:r>
              <a:rPr lang="en-US" sz="1800" dirty="0"/>
              <a:t>1. Advanced Steganography Techniques:</a:t>
            </a:r>
          </a:p>
          <a:p>
            <a:pPr marL="0" indent="0" algn="just">
              <a:buNone/>
            </a:pPr>
            <a:r>
              <a:rPr lang="en-US" sz="1800" dirty="0"/>
              <a:t>   - Value Proposition: The project incorporates state-of-the-art steganography algorithms that ensure the secure embedding of information within digital images. These advanced techniques go beyond basic hiding methods, making it difficult for unauthorized parties to detect the presence of concealed data.</a:t>
            </a:r>
          </a:p>
        </p:txBody>
      </p:sp>
    </p:spTree>
    <p:extLst>
      <p:ext uri="{BB962C8B-B14F-4D97-AF65-F5344CB8AC3E}">
        <p14:creationId xmlns:p14="http://schemas.microsoft.com/office/powerpoint/2010/main" val="386920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31D78E-281D-9376-B354-F96190DA9EDC}"/>
              </a:ext>
            </a:extLst>
          </p:cNvPr>
          <p:cNvSpPr txBox="1"/>
          <p:nvPr/>
        </p:nvSpPr>
        <p:spPr>
          <a:xfrm>
            <a:off x="518160" y="226814"/>
            <a:ext cx="7630160" cy="584775"/>
          </a:xfrm>
          <a:prstGeom prst="rect">
            <a:avLst/>
          </a:prstGeom>
          <a:noFill/>
        </p:spPr>
        <p:txBody>
          <a:bodyPr wrap="square">
            <a:spAutoFit/>
          </a:bodyPr>
          <a:lstStyle/>
          <a:p>
            <a:pPr marL="0" indent="0" algn="just">
              <a:buNone/>
            </a:pPr>
            <a:r>
              <a:rPr lang="en-US" sz="3200" b="1" dirty="0"/>
              <a:t>Key Features and Value Proposition:</a:t>
            </a:r>
          </a:p>
        </p:txBody>
      </p:sp>
      <p:sp>
        <p:nvSpPr>
          <p:cNvPr id="7" name="TextBox 6">
            <a:extLst>
              <a:ext uri="{FF2B5EF4-FFF2-40B4-BE49-F238E27FC236}">
                <a16:creationId xmlns:a16="http://schemas.microsoft.com/office/drawing/2014/main" id="{FAC907CD-B5AA-611C-B6EE-05A8631538E9}"/>
              </a:ext>
            </a:extLst>
          </p:cNvPr>
          <p:cNvSpPr txBox="1"/>
          <p:nvPr/>
        </p:nvSpPr>
        <p:spPr>
          <a:xfrm>
            <a:off x="518160" y="811589"/>
            <a:ext cx="11155680" cy="5909310"/>
          </a:xfrm>
          <a:prstGeom prst="rect">
            <a:avLst/>
          </a:prstGeom>
          <a:noFill/>
        </p:spPr>
        <p:txBody>
          <a:bodyPr wrap="square">
            <a:spAutoFit/>
          </a:bodyPr>
          <a:lstStyle/>
          <a:p>
            <a:pPr marL="0" indent="0" algn="just">
              <a:buNone/>
            </a:pPr>
            <a:r>
              <a:rPr lang="en-US" sz="1800" dirty="0"/>
              <a:t>2. Cryptographic Security Measures:</a:t>
            </a:r>
          </a:p>
          <a:p>
            <a:pPr marL="0" indent="0" algn="just">
              <a:buNone/>
            </a:pPr>
            <a:r>
              <a:rPr lang="en-US" sz="1800" dirty="0"/>
              <a:t>   - Value Proposition: To enhance overall security, the solution integrates cryptographic measures to protect the integrity and confidentiality of the concealed information. This ensures that even if the presence of steganography is suspected, the encrypted content remains secure.</a:t>
            </a:r>
          </a:p>
          <a:p>
            <a:pPr marL="0" indent="0" algn="just">
              <a:buNone/>
            </a:pPr>
            <a:endParaRPr lang="en-US" sz="1800" dirty="0"/>
          </a:p>
          <a:p>
            <a:pPr marL="0" indent="0" algn="just">
              <a:buNone/>
            </a:pPr>
            <a:r>
              <a:rPr lang="en-US" sz="1800" dirty="0"/>
              <a:t>3. User-Friendly Interface:</a:t>
            </a:r>
          </a:p>
          <a:p>
            <a:pPr marL="0" indent="0" algn="just">
              <a:buNone/>
            </a:pPr>
            <a:r>
              <a:rPr lang="en-US" sz="1800" dirty="0"/>
              <a:t>   - Value Proposition: The project prioritizes user experience with an intuitive and user-friendly interface. This makes the technology accessible to a wide range of users, including those with limited technical expertise, fostering widespread adoption across different user groups.</a:t>
            </a:r>
          </a:p>
          <a:p>
            <a:pPr marL="0" indent="0" algn="just">
              <a:buNone/>
            </a:pPr>
            <a:endParaRPr lang="en-US" sz="1800" dirty="0"/>
          </a:p>
          <a:p>
            <a:pPr marL="0" indent="0" algn="just">
              <a:buNone/>
            </a:pPr>
            <a:r>
              <a:rPr lang="en-US" sz="1800" dirty="0"/>
              <a:t>4. Covert Communication Capabilities:</a:t>
            </a:r>
          </a:p>
          <a:p>
            <a:pPr marL="0" indent="0" algn="just">
              <a:buNone/>
            </a:pPr>
            <a:r>
              <a:rPr lang="en-US" sz="1800" dirty="0"/>
              <a:t>   - Value Proposition: The solution facilitates covert communication by enabling users to embed and extract information within images seamlessly. This capability is particularly valuable in scenarios where discreet data exchange is crucial, such as military operations, intelligence activities, and confidential business communication.</a:t>
            </a:r>
          </a:p>
          <a:p>
            <a:pPr marL="0" indent="0" algn="just">
              <a:buNone/>
            </a:pPr>
            <a:endParaRPr lang="en-US" sz="1800" dirty="0"/>
          </a:p>
          <a:p>
            <a:pPr marL="0" indent="0" algn="just">
              <a:buNone/>
            </a:pPr>
            <a:r>
              <a:rPr lang="en-US" sz="1800" dirty="0"/>
              <a:t>5. Resistance to Detection:</a:t>
            </a:r>
          </a:p>
          <a:p>
            <a:pPr marL="0" indent="0" algn="just">
              <a:buNone/>
            </a:pPr>
            <a:r>
              <a:rPr lang="en-US" sz="1800" dirty="0"/>
              <a:t>   - Value Proposition: The project employs advanced steganalysis-resistant methods, making it challenging for adversaries to detect the presence of hidden information. This resistance to detection enhances the effectiveness of the steganography system in the face of evolving security threats.</a:t>
            </a:r>
          </a:p>
        </p:txBody>
      </p:sp>
    </p:spTree>
    <p:extLst>
      <p:ext uri="{BB962C8B-B14F-4D97-AF65-F5344CB8AC3E}">
        <p14:creationId xmlns:p14="http://schemas.microsoft.com/office/powerpoint/2010/main" val="2888480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C24E-98F8-0887-B75B-1A11A11B701A}"/>
              </a:ext>
            </a:extLst>
          </p:cNvPr>
          <p:cNvSpPr>
            <a:spLocks noGrp="1"/>
          </p:cNvSpPr>
          <p:nvPr>
            <p:ph type="title"/>
          </p:nvPr>
        </p:nvSpPr>
        <p:spPr>
          <a:xfrm>
            <a:off x="313440" y="296197"/>
            <a:ext cx="8596668" cy="660400"/>
          </a:xfrm>
        </p:spPr>
        <p:txBody>
          <a:bodyPr>
            <a:normAutofit/>
          </a:bodyPr>
          <a:lstStyle/>
          <a:p>
            <a:r>
              <a:rPr lang="en-US" sz="2400" b="1" dirty="0"/>
              <a:t>How did I customized the project</a:t>
            </a:r>
            <a:endParaRPr lang="en-IN" sz="2400" b="1" dirty="0"/>
          </a:p>
        </p:txBody>
      </p:sp>
      <p:sp>
        <p:nvSpPr>
          <p:cNvPr id="3" name="Content Placeholder 2">
            <a:extLst>
              <a:ext uri="{FF2B5EF4-FFF2-40B4-BE49-F238E27FC236}">
                <a16:creationId xmlns:a16="http://schemas.microsoft.com/office/drawing/2014/main" id="{ED3846D1-CAD5-4903-2F12-2D2A288D817B}"/>
              </a:ext>
            </a:extLst>
          </p:cNvPr>
          <p:cNvSpPr>
            <a:spLocks noGrp="1"/>
          </p:cNvSpPr>
          <p:nvPr>
            <p:ph idx="1"/>
          </p:nvPr>
        </p:nvSpPr>
        <p:spPr>
          <a:xfrm>
            <a:off x="624079" y="759648"/>
            <a:ext cx="10801601" cy="5802155"/>
          </a:xfrm>
        </p:spPr>
        <p:txBody>
          <a:bodyPr>
            <a:noAutofit/>
          </a:bodyPr>
          <a:lstStyle/>
          <a:p>
            <a:pPr marL="0" indent="0" algn="just">
              <a:buNone/>
            </a:pPr>
            <a:r>
              <a:rPr lang="en-US" sz="1600" dirty="0"/>
              <a:t>1. Modules:</a:t>
            </a:r>
          </a:p>
          <a:p>
            <a:pPr marL="0" indent="0" algn="just">
              <a:buNone/>
            </a:pPr>
            <a:r>
              <a:rPr lang="en-US" sz="1600" dirty="0"/>
              <a:t>    -</a:t>
            </a:r>
            <a:r>
              <a:rPr lang="en-US" sz="1600" dirty="0" err="1"/>
              <a:t>Tkinter</a:t>
            </a:r>
            <a:r>
              <a:rPr lang="en-US" sz="1600" dirty="0"/>
              <a:t>, PIL, </a:t>
            </a:r>
            <a:r>
              <a:rPr lang="en-US" sz="1600" dirty="0" err="1"/>
              <a:t>os</a:t>
            </a:r>
            <a:r>
              <a:rPr lang="en-US" sz="1600" dirty="0"/>
              <a:t>, </a:t>
            </a:r>
            <a:r>
              <a:rPr lang="en-US" sz="1600" dirty="0" err="1"/>
              <a:t>stegano</a:t>
            </a:r>
            <a:endParaRPr lang="en-US" sz="1600" dirty="0"/>
          </a:p>
          <a:p>
            <a:pPr marL="0" indent="0" algn="just">
              <a:buNone/>
            </a:pPr>
            <a:r>
              <a:rPr lang="en-US" sz="1600" dirty="0"/>
              <a:t>2. Security Measures:</a:t>
            </a:r>
          </a:p>
          <a:p>
            <a:pPr marL="0" indent="0" algn="just">
              <a:buNone/>
            </a:pPr>
            <a:r>
              <a:rPr lang="en-US" sz="1600" dirty="0"/>
              <a:t>   - Integrate additional security measures based on the intended use of the steganography system. This could include strengthening cryptographic techniques, implementing access controls, or incorporating anti-tampering features.</a:t>
            </a:r>
          </a:p>
          <a:p>
            <a:pPr marL="0" indent="0" algn="just">
              <a:buNone/>
            </a:pPr>
            <a:r>
              <a:rPr lang="en-US" sz="1600" dirty="0"/>
              <a:t>   - Customize security parameters, such as key lengths and encryption algorithms, to align with the desired security level.</a:t>
            </a:r>
          </a:p>
          <a:p>
            <a:pPr marL="0" indent="0" algn="just">
              <a:buNone/>
            </a:pPr>
            <a:r>
              <a:rPr lang="en-US" sz="1600" dirty="0"/>
              <a:t>3. User Interface Design:</a:t>
            </a:r>
          </a:p>
          <a:p>
            <a:pPr marL="0" indent="0" algn="just">
              <a:buNone/>
            </a:pPr>
            <a:r>
              <a:rPr lang="en-US" sz="1600" dirty="0"/>
              <a:t>   -Uses </a:t>
            </a:r>
            <a:r>
              <a:rPr lang="en-US" sz="1600" dirty="0" err="1"/>
              <a:t>Tkinter</a:t>
            </a:r>
            <a:r>
              <a:rPr lang="en-US" sz="1600" dirty="0"/>
              <a:t> module of python for developing GUI of this Project</a:t>
            </a:r>
          </a:p>
          <a:p>
            <a:pPr marL="0" indent="0" algn="just">
              <a:buNone/>
            </a:pPr>
            <a:r>
              <a:rPr lang="en-US" sz="1600" dirty="0"/>
              <a:t>4. Integration of Additional Features:</a:t>
            </a:r>
          </a:p>
          <a:p>
            <a:pPr marL="0" indent="0" algn="just">
              <a:buNone/>
            </a:pPr>
            <a:r>
              <a:rPr lang="en-US" sz="1600" dirty="0"/>
              <a:t>   -Select image from System</a:t>
            </a:r>
          </a:p>
          <a:p>
            <a:pPr marL="0" indent="0" algn="just">
              <a:buNone/>
            </a:pPr>
            <a:r>
              <a:rPr lang="en-US" sz="1600" dirty="0"/>
              <a:t>5. Platform Compatibility:</a:t>
            </a:r>
          </a:p>
          <a:p>
            <a:pPr marL="0" indent="0" algn="just">
              <a:buNone/>
            </a:pPr>
            <a:r>
              <a:rPr lang="en-US" sz="1600" dirty="0"/>
              <a:t>   - Platform independent </a:t>
            </a:r>
          </a:p>
          <a:p>
            <a:pPr marL="0" indent="0" algn="just">
              <a:buNone/>
            </a:pPr>
            <a:r>
              <a:rPr lang="en-US" sz="1600" dirty="0"/>
              <a:t>6. Testing and Validation:</a:t>
            </a:r>
          </a:p>
          <a:p>
            <a:pPr marL="0" indent="0" algn="just">
              <a:buNone/>
            </a:pPr>
            <a:r>
              <a:rPr lang="en-US" sz="1600" dirty="0"/>
              <a:t>   - Rigorously test the customized solution to ensure its reliability, security, and usability. This might involve using various datasets, conducting penetration testing, and gathering feedback from potential users.</a:t>
            </a:r>
          </a:p>
          <a:p>
            <a:pPr marL="0" indent="0" algn="just">
              <a:buNone/>
            </a:pPr>
            <a:r>
              <a:rPr lang="en-US" sz="1600" dirty="0"/>
              <a:t>   - Iteratively refine the system based on testing results to enhance its overall performance.</a:t>
            </a:r>
          </a:p>
        </p:txBody>
      </p:sp>
    </p:spTree>
    <p:extLst>
      <p:ext uri="{BB962C8B-B14F-4D97-AF65-F5344CB8AC3E}">
        <p14:creationId xmlns:p14="http://schemas.microsoft.com/office/powerpoint/2010/main" val="184759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B5D9-03CC-B654-E293-20460D8FBE20}"/>
              </a:ext>
            </a:extLst>
          </p:cNvPr>
          <p:cNvSpPr>
            <a:spLocks noGrp="1"/>
          </p:cNvSpPr>
          <p:nvPr>
            <p:ph type="title"/>
          </p:nvPr>
        </p:nvSpPr>
        <p:spPr/>
        <p:txBody>
          <a:bodyPr/>
          <a:lstStyle/>
          <a:p>
            <a:r>
              <a:rPr lang="en-GB" b="1" dirty="0"/>
              <a:t>MODELLING</a:t>
            </a:r>
            <a:endParaRPr lang="en-IN" b="1" dirty="0"/>
          </a:p>
        </p:txBody>
      </p:sp>
      <p:sp>
        <p:nvSpPr>
          <p:cNvPr id="4" name="Freeform 5">
            <a:extLst>
              <a:ext uri="{FF2B5EF4-FFF2-40B4-BE49-F238E27FC236}">
                <a16:creationId xmlns:a16="http://schemas.microsoft.com/office/drawing/2014/main" id="{781481A2-2857-5356-8DB2-E6AA52901EDB}"/>
              </a:ext>
            </a:extLst>
          </p:cNvPr>
          <p:cNvSpPr/>
          <p:nvPr/>
        </p:nvSpPr>
        <p:spPr>
          <a:xfrm>
            <a:off x="960885" y="1853248"/>
            <a:ext cx="10116294" cy="4043680"/>
          </a:xfrm>
          <a:custGeom>
            <a:avLst/>
            <a:gdLst/>
            <a:ahLst/>
            <a:cxnLst/>
            <a:rect l="l" t="t" r="r" b="b"/>
            <a:pathLst>
              <a:path w="10390563" h="5070306">
                <a:moveTo>
                  <a:pt x="0" y="0"/>
                </a:moveTo>
                <a:lnTo>
                  <a:pt x="10390563" y="0"/>
                </a:lnTo>
                <a:lnTo>
                  <a:pt x="10390563" y="5070306"/>
                </a:lnTo>
                <a:lnTo>
                  <a:pt x="0" y="5070306"/>
                </a:lnTo>
                <a:lnTo>
                  <a:pt x="0" y="0"/>
                </a:lnTo>
                <a:close/>
              </a:path>
            </a:pathLst>
          </a:custGeom>
          <a:blipFill>
            <a:blip r:embed="rId2"/>
            <a:stretch>
              <a:fillRect t="-262" b="-262"/>
            </a:stretch>
          </a:blipFill>
        </p:spPr>
        <p:txBody>
          <a:bodyPr/>
          <a:lstStyle/>
          <a:p>
            <a:endParaRPr lang="en-IN" dirty="0"/>
          </a:p>
        </p:txBody>
      </p:sp>
    </p:spTree>
    <p:extLst>
      <p:ext uri="{BB962C8B-B14F-4D97-AF65-F5344CB8AC3E}">
        <p14:creationId xmlns:p14="http://schemas.microsoft.com/office/powerpoint/2010/main" val="718357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189</TotalTime>
  <Words>942</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Student Details:</vt:lpstr>
      <vt:lpstr>Problem Statement :</vt:lpstr>
      <vt:lpstr>AGENDA</vt:lpstr>
      <vt:lpstr>Project Overview</vt:lpstr>
      <vt:lpstr>Who are the End Users?</vt:lpstr>
      <vt:lpstr>MY SOLUTION AND ITS VALUE PROPOSITION</vt:lpstr>
      <vt:lpstr>PowerPoint Presentation</vt:lpstr>
      <vt:lpstr>How did I customized the project</vt:lpstr>
      <vt:lpstr>MODELLING</vt:lpstr>
      <vt:lpstr>Results</vt:lpstr>
      <vt:lpstr>Results</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siya shaikh</dc:creator>
  <cp:lastModifiedBy>Sushant Darekar</cp:lastModifiedBy>
  <cp:revision>3</cp:revision>
  <dcterms:created xsi:type="dcterms:W3CDTF">2023-11-25T15:37:17Z</dcterms:created>
  <dcterms:modified xsi:type="dcterms:W3CDTF">2023-11-25T21:12:00Z</dcterms:modified>
</cp:coreProperties>
</file>