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aret" charset="1" panose="00000000000000000000"/>
      <p:regular r:id="rId10"/>
    </p:embeddedFont>
    <p:embeddedFont>
      <p:font typeface="Garet Bold" charset="1" panose="00000000000000000000"/>
      <p:regular r:id="rId11"/>
    </p:embeddedFont>
    <p:embeddedFont>
      <p:font typeface="Garet Italics" charset="1" panose="00000000000000000000"/>
      <p:regular r:id="rId12"/>
    </p:embeddedFont>
    <p:embeddedFont>
      <p:font typeface="Garet Bold Italics" charset="1" panose="00000000000000000000"/>
      <p:regular r:id="rId13"/>
    </p:embeddedFont>
    <p:embeddedFont>
      <p:font typeface="Garet Light" charset="1" panose="00000000000000000000"/>
      <p:regular r:id="rId14"/>
    </p:embeddedFont>
    <p:embeddedFont>
      <p:font typeface="Garet Ultra-Bold" charset="1" panose="00000000000000000000"/>
      <p:regular r:id="rId15"/>
    </p:embeddedFont>
    <p:embeddedFont>
      <p:font typeface="Garet Ultra-Bold Italics" charset="1" panose="00000000000000000000"/>
      <p:regular r:id="rId16"/>
    </p:embeddedFont>
    <p:embeddedFont>
      <p:font typeface="Garet Heavy" charset="1" panose="00000000000000000000"/>
      <p:regular r:id="rId17"/>
    </p:embeddedFont>
    <p:embeddedFont>
      <p:font typeface="Garet Heavy Italics" charset="1" panose="00000000000000000000"/>
      <p:regular r:id="rId18"/>
    </p:embeddedFont>
    <p:embeddedFont>
      <p:font typeface="Tomorrow" charset="1" panose="00000000000000000000"/>
      <p:regular r:id="rId19"/>
    </p:embeddedFont>
    <p:embeddedFont>
      <p:font typeface="Tomorrow Bold" charset="1" panose="00000000000000000000"/>
      <p:regular r:id="rId20"/>
    </p:embeddedFont>
    <p:embeddedFont>
      <p:font typeface="Tomorrow Italics" charset="1" panose="00000000000000000000"/>
      <p:regular r:id="rId21"/>
    </p:embeddedFont>
    <p:embeddedFont>
      <p:font typeface="Tomorrow Bold Italics" charset="1" panose="00000000000000000000"/>
      <p:regular r:id="rId22"/>
    </p:embeddedFont>
    <p:embeddedFont>
      <p:font typeface="Tomorrow Thin" charset="1" panose="00000000000000000000"/>
      <p:regular r:id="rId23"/>
    </p:embeddedFont>
    <p:embeddedFont>
      <p:font typeface="Tomorrow Thin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30" r="0" b="-101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08141" y="2646717"/>
            <a:ext cx="2022321" cy="8460018"/>
            <a:chOff x="0" y="0"/>
            <a:chExt cx="532628" cy="22281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628" cy="2228153"/>
            </a:xfrm>
            <a:custGeom>
              <a:avLst/>
              <a:gdLst/>
              <a:ahLst/>
              <a:cxnLst/>
              <a:rect r="r" b="b" t="t" l="l"/>
              <a:pathLst>
                <a:path h="2228153" w="532628">
                  <a:moveTo>
                    <a:pt x="0" y="0"/>
                  </a:moveTo>
                  <a:lnTo>
                    <a:pt x="532628" y="0"/>
                  </a:lnTo>
                  <a:lnTo>
                    <a:pt x="532628" y="2228153"/>
                  </a:lnTo>
                  <a:lnTo>
                    <a:pt x="0" y="2228153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32628" cy="2266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6387" y="-607424"/>
            <a:ext cx="3709695" cy="1015735"/>
            <a:chOff x="0" y="0"/>
            <a:chExt cx="977039" cy="2675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7039" cy="267519"/>
            </a:xfrm>
            <a:custGeom>
              <a:avLst/>
              <a:gdLst/>
              <a:ahLst/>
              <a:cxnLst/>
              <a:rect r="r" b="b" t="t" l="l"/>
              <a:pathLst>
                <a:path h="267519" w="977039">
                  <a:moveTo>
                    <a:pt x="0" y="0"/>
                  </a:moveTo>
                  <a:lnTo>
                    <a:pt x="977039" y="0"/>
                  </a:lnTo>
                  <a:lnTo>
                    <a:pt x="977039" y="267519"/>
                  </a:lnTo>
                  <a:lnTo>
                    <a:pt x="0" y="267519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77039" cy="3056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949699"/>
            <a:ext cx="16230600" cy="1734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19"/>
              </a:lnSpc>
            </a:pPr>
            <a:r>
              <a:rPr lang="en-US" sz="10085">
                <a:solidFill>
                  <a:srgbClr val="000000"/>
                </a:solidFill>
                <a:latin typeface="Tomorrow"/>
              </a:rPr>
              <a:t>ScamSpotter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85392" y="4158700"/>
            <a:ext cx="11517216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Garet Light"/>
              </a:rPr>
              <a:t>Secure your calls with our reliable application for detection.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4757" y="6986926"/>
            <a:ext cx="4252953" cy="299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omorrow Bold"/>
              </a:rPr>
              <a:t>Team Members: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omorrow"/>
              </a:rPr>
              <a:t>Sushant Jadhao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omorrow"/>
              </a:rPr>
              <a:t>Anurag Tekam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omorrow"/>
              </a:rPr>
              <a:t>Pranav Hole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omorrow"/>
              </a:rPr>
              <a:t>Ajinkya Bhandare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39396" y="8767127"/>
            <a:ext cx="489787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Garet Bold"/>
              </a:rPr>
              <a:t>Hack-Wizards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80410" y="-1685680"/>
            <a:ext cx="1896900" cy="2554923"/>
            <a:chOff x="0" y="0"/>
            <a:chExt cx="499595" cy="6729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9595" cy="672901"/>
            </a:xfrm>
            <a:custGeom>
              <a:avLst/>
              <a:gdLst/>
              <a:ahLst/>
              <a:cxnLst/>
              <a:rect r="r" b="b" t="t" l="l"/>
              <a:pathLst>
                <a:path h="672901" w="499595">
                  <a:moveTo>
                    <a:pt x="0" y="0"/>
                  </a:moveTo>
                  <a:lnTo>
                    <a:pt x="499595" y="0"/>
                  </a:lnTo>
                  <a:lnTo>
                    <a:pt x="499595" y="672901"/>
                  </a:lnTo>
                  <a:lnTo>
                    <a:pt x="0" y="672901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9595" cy="711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1099" y="8741867"/>
            <a:ext cx="1896900" cy="2554923"/>
            <a:chOff x="0" y="0"/>
            <a:chExt cx="499595" cy="6729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9595" cy="672901"/>
            </a:xfrm>
            <a:custGeom>
              <a:avLst/>
              <a:gdLst/>
              <a:ahLst/>
              <a:cxnLst/>
              <a:rect r="r" b="b" t="t" l="l"/>
              <a:pathLst>
                <a:path h="672901" w="499595">
                  <a:moveTo>
                    <a:pt x="0" y="0"/>
                  </a:moveTo>
                  <a:lnTo>
                    <a:pt x="499595" y="0"/>
                  </a:lnTo>
                  <a:lnTo>
                    <a:pt x="499595" y="672901"/>
                  </a:lnTo>
                  <a:lnTo>
                    <a:pt x="0" y="672901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99595" cy="711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2482059"/>
            <a:ext cx="1896900" cy="6259808"/>
            <a:chOff x="0" y="0"/>
            <a:chExt cx="499595" cy="16486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9595" cy="1648674"/>
            </a:xfrm>
            <a:custGeom>
              <a:avLst/>
              <a:gdLst/>
              <a:ahLst/>
              <a:cxnLst/>
              <a:rect r="r" b="b" t="t" l="l"/>
              <a:pathLst>
                <a:path h="1648674" w="499595">
                  <a:moveTo>
                    <a:pt x="0" y="0"/>
                  </a:moveTo>
                  <a:lnTo>
                    <a:pt x="499595" y="0"/>
                  </a:lnTo>
                  <a:lnTo>
                    <a:pt x="499595" y="1648674"/>
                  </a:lnTo>
                  <a:lnTo>
                    <a:pt x="0" y="1648674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99595" cy="1686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3812083"/>
            <a:ext cx="16187556" cy="2386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51"/>
              </a:lnSpc>
            </a:pPr>
            <a:r>
              <a:rPr lang="en-US" sz="13894">
                <a:solidFill>
                  <a:srgbClr val="000000"/>
                </a:solidFill>
                <a:latin typeface="Tomorrow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08531" y="514350"/>
            <a:ext cx="1192202" cy="9258300"/>
            <a:chOff x="0" y="0"/>
            <a:chExt cx="313995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995" cy="2438400"/>
            </a:xfrm>
            <a:custGeom>
              <a:avLst/>
              <a:gdLst/>
              <a:ahLst/>
              <a:cxnLst/>
              <a:rect r="r" b="b" t="t" l="l"/>
              <a:pathLst>
                <a:path h="2438400" w="313995">
                  <a:moveTo>
                    <a:pt x="0" y="0"/>
                  </a:moveTo>
                  <a:lnTo>
                    <a:pt x="313995" y="0"/>
                  </a:lnTo>
                  <a:lnTo>
                    <a:pt x="313995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3995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04329" y="514350"/>
            <a:ext cx="1192202" cy="9258300"/>
            <a:chOff x="0" y="0"/>
            <a:chExt cx="313995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3995" cy="2438400"/>
            </a:xfrm>
            <a:custGeom>
              <a:avLst/>
              <a:gdLst/>
              <a:ahLst/>
              <a:cxnLst/>
              <a:rect r="r" b="b" t="t" l="l"/>
              <a:pathLst>
                <a:path h="2438400" w="313995">
                  <a:moveTo>
                    <a:pt x="0" y="0"/>
                  </a:moveTo>
                  <a:lnTo>
                    <a:pt x="313995" y="0"/>
                  </a:lnTo>
                  <a:lnTo>
                    <a:pt x="313995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3995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469880" y="1028700"/>
            <a:ext cx="6789420" cy="8229600"/>
          </a:xfrm>
          <a:custGeom>
            <a:avLst/>
            <a:gdLst/>
            <a:ahLst/>
            <a:cxnLst/>
            <a:rect r="r" b="b" t="t" l="l"/>
            <a:pathLst>
              <a:path h="8229600" w="6789420">
                <a:moveTo>
                  <a:pt x="0" y="0"/>
                </a:moveTo>
                <a:lnTo>
                  <a:pt x="6789420" y="0"/>
                </a:lnTo>
                <a:lnTo>
                  <a:pt x="6789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79103" y="1010610"/>
            <a:ext cx="9854505" cy="138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Tomorrow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0634" y="2826704"/>
            <a:ext cx="781570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Garet Light"/>
              </a:rPr>
              <a:t>Fraud Calls Detection with the AI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567354"/>
            <a:ext cx="8768820" cy="353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880" indent="-270940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Garet Light"/>
              </a:rPr>
              <a:t>Enhance the efficiency of detecting fraudulent calls.</a:t>
            </a:r>
          </a:p>
          <a:p>
            <a:pPr algn="just" marL="541880" indent="-270940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Garet Light"/>
              </a:rPr>
              <a:t>Streamline the process of reporting and analyzing fraudulent calls.</a:t>
            </a:r>
          </a:p>
          <a:p>
            <a:pPr algn="just" marL="541880" indent="-270940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Garet Light"/>
              </a:rPr>
              <a:t>Incorporate multilingual capabilities for detecting fraudulent calls.</a:t>
            </a:r>
          </a:p>
          <a:p>
            <a:pPr algn="just" marL="541880" indent="-270940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Garet Light"/>
              </a:rPr>
              <a:t>Foster awareness about the prevalence and risks associated with fraudulent calls.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27089" y="6508572"/>
            <a:ext cx="6701759" cy="6324024"/>
          </a:xfrm>
          <a:custGeom>
            <a:avLst/>
            <a:gdLst/>
            <a:ahLst/>
            <a:cxnLst/>
            <a:rect r="r" b="b" t="t" l="l"/>
            <a:pathLst>
              <a:path h="6324024" w="6701759">
                <a:moveTo>
                  <a:pt x="0" y="0"/>
                </a:moveTo>
                <a:lnTo>
                  <a:pt x="6701760" y="0"/>
                </a:lnTo>
                <a:lnTo>
                  <a:pt x="6701760" y="6324024"/>
                </a:lnTo>
                <a:lnTo>
                  <a:pt x="0" y="632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6807" y="1635839"/>
            <a:ext cx="7764098" cy="7622461"/>
            <a:chOff x="0" y="0"/>
            <a:chExt cx="2044865" cy="20075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44865" cy="2007562"/>
            </a:xfrm>
            <a:custGeom>
              <a:avLst/>
              <a:gdLst/>
              <a:ahLst/>
              <a:cxnLst/>
              <a:rect r="r" b="b" t="t" l="l"/>
              <a:pathLst>
                <a:path h="2007562" w="2044865">
                  <a:moveTo>
                    <a:pt x="0" y="0"/>
                  </a:moveTo>
                  <a:lnTo>
                    <a:pt x="2044865" y="0"/>
                  </a:lnTo>
                  <a:lnTo>
                    <a:pt x="2044865" y="2007562"/>
                  </a:lnTo>
                  <a:lnTo>
                    <a:pt x="0" y="2007562"/>
                  </a:lnTo>
                  <a:close/>
                </a:path>
              </a:pathLst>
            </a:custGeom>
            <a:solidFill>
              <a:srgbClr val="D4CF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44865" cy="2045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035178" y="-397360"/>
            <a:ext cx="3822414" cy="4066398"/>
          </a:xfrm>
          <a:custGeom>
            <a:avLst/>
            <a:gdLst/>
            <a:ahLst/>
            <a:cxnLst/>
            <a:rect r="r" b="b" t="t" l="l"/>
            <a:pathLst>
              <a:path h="4066398" w="3822414">
                <a:moveTo>
                  <a:pt x="0" y="0"/>
                </a:moveTo>
                <a:lnTo>
                  <a:pt x="3822414" y="0"/>
                </a:lnTo>
                <a:lnTo>
                  <a:pt x="3822414" y="4066398"/>
                </a:lnTo>
                <a:lnTo>
                  <a:pt x="0" y="4066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57592" y="707932"/>
            <a:ext cx="5120377" cy="9309777"/>
          </a:xfrm>
          <a:custGeom>
            <a:avLst/>
            <a:gdLst/>
            <a:ahLst/>
            <a:cxnLst/>
            <a:rect r="r" b="b" t="t" l="l"/>
            <a:pathLst>
              <a:path h="9309777" w="5120377">
                <a:moveTo>
                  <a:pt x="0" y="0"/>
                </a:moveTo>
                <a:lnTo>
                  <a:pt x="5120377" y="0"/>
                </a:lnTo>
                <a:lnTo>
                  <a:pt x="5120377" y="9309777"/>
                </a:lnTo>
                <a:lnTo>
                  <a:pt x="0" y="9309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26804" y="1618886"/>
            <a:ext cx="402358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Garet Light"/>
              </a:rPr>
              <a:t>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47335"/>
            <a:ext cx="6419793" cy="374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 Light"/>
              </a:rPr>
              <a:t>Developing an application for recording conversations. 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 Light"/>
              </a:rPr>
              <a:t>Utilizing speech-to-text technology for converting audio into text. 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 Light"/>
              </a:rPr>
              <a:t>Implementing machine learning algorithms to discern fraudulent activity. 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 Light"/>
              </a:rPr>
              <a:t>Generating reports for identified fraudulent calls.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9F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49541"/>
            <a:ext cx="5281739" cy="998729"/>
          </a:xfrm>
          <a:custGeom>
            <a:avLst/>
            <a:gdLst/>
            <a:ahLst/>
            <a:cxnLst/>
            <a:rect r="r" b="b" t="t" l="l"/>
            <a:pathLst>
              <a:path h="998729" w="5281739">
                <a:moveTo>
                  <a:pt x="0" y="0"/>
                </a:moveTo>
                <a:lnTo>
                  <a:pt x="5281739" y="0"/>
                </a:lnTo>
                <a:lnTo>
                  <a:pt x="5281739" y="998729"/>
                </a:lnTo>
                <a:lnTo>
                  <a:pt x="0" y="998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07853" y="549541"/>
            <a:ext cx="1160293" cy="3086100"/>
            <a:chOff x="0" y="0"/>
            <a:chExt cx="30559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5592" cy="812800"/>
            </a:xfrm>
            <a:custGeom>
              <a:avLst/>
              <a:gdLst/>
              <a:ahLst/>
              <a:cxnLst/>
              <a:rect r="r" b="b" t="t" l="l"/>
              <a:pathLst>
                <a:path h="812800" w="305592">
                  <a:moveTo>
                    <a:pt x="0" y="0"/>
                  </a:moveTo>
                  <a:lnTo>
                    <a:pt x="305592" y="0"/>
                  </a:lnTo>
                  <a:lnTo>
                    <a:pt x="305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0559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80147" y="4945031"/>
            <a:ext cx="1160293" cy="940201"/>
            <a:chOff x="0" y="0"/>
            <a:chExt cx="305592" cy="247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5592" cy="247625"/>
            </a:xfrm>
            <a:custGeom>
              <a:avLst/>
              <a:gdLst/>
              <a:ahLst/>
              <a:cxnLst/>
              <a:rect r="r" b="b" t="t" l="l"/>
              <a:pathLst>
                <a:path h="247625" w="305592">
                  <a:moveTo>
                    <a:pt x="0" y="0"/>
                  </a:moveTo>
                  <a:lnTo>
                    <a:pt x="305592" y="0"/>
                  </a:lnTo>
                  <a:lnTo>
                    <a:pt x="305592" y="247625"/>
                  </a:lnTo>
                  <a:lnTo>
                    <a:pt x="0" y="247625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5592" cy="285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90890" y="867931"/>
            <a:ext cx="15706220" cy="1672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99"/>
              </a:lnSpc>
            </a:pPr>
            <a:r>
              <a:rPr lang="en-US" sz="9785">
                <a:solidFill>
                  <a:srgbClr val="000000"/>
                </a:solidFill>
                <a:latin typeface="Garet Light"/>
              </a:rPr>
              <a:t>Solution Design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86089" y="9069973"/>
            <a:ext cx="3153958" cy="2976190"/>
          </a:xfrm>
          <a:custGeom>
            <a:avLst/>
            <a:gdLst/>
            <a:ahLst/>
            <a:cxnLst/>
            <a:rect r="r" b="b" t="t" l="l"/>
            <a:pathLst>
              <a:path h="2976190" w="3153958">
                <a:moveTo>
                  <a:pt x="0" y="0"/>
                </a:moveTo>
                <a:lnTo>
                  <a:pt x="3153958" y="0"/>
                </a:lnTo>
                <a:lnTo>
                  <a:pt x="3153958" y="2976190"/>
                </a:lnTo>
                <a:lnTo>
                  <a:pt x="0" y="2976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18737" y="8960063"/>
            <a:ext cx="1893934" cy="1765547"/>
            <a:chOff x="0" y="0"/>
            <a:chExt cx="498814" cy="465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8814" cy="465000"/>
            </a:xfrm>
            <a:custGeom>
              <a:avLst/>
              <a:gdLst/>
              <a:ahLst/>
              <a:cxnLst/>
              <a:rect r="r" b="b" t="t" l="l"/>
              <a:pathLst>
                <a:path h="465000" w="498814">
                  <a:moveTo>
                    <a:pt x="0" y="0"/>
                  </a:moveTo>
                  <a:lnTo>
                    <a:pt x="498814" y="0"/>
                  </a:lnTo>
                  <a:lnTo>
                    <a:pt x="498814" y="465000"/>
                  </a:lnTo>
                  <a:lnTo>
                    <a:pt x="0" y="465000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98814" cy="503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16157" y="3472492"/>
            <a:ext cx="4011721" cy="941234"/>
            <a:chOff x="0" y="0"/>
            <a:chExt cx="1056585" cy="2478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56585" cy="247897"/>
            </a:xfrm>
            <a:custGeom>
              <a:avLst/>
              <a:gdLst/>
              <a:ahLst/>
              <a:cxnLst/>
              <a:rect r="r" b="b" t="t" l="l"/>
              <a:pathLst>
                <a:path h="247897" w="1056585">
                  <a:moveTo>
                    <a:pt x="98421" y="0"/>
                  </a:moveTo>
                  <a:lnTo>
                    <a:pt x="958164" y="0"/>
                  </a:lnTo>
                  <a:cubicBezTo>
                    <a:pt x="1012520" y="0"/>
                    <a:pt x="1056585" y="44065"/>
                    <a:pt x="1056585" y="98421"/>
                  </a:cubicBezTo>
                  <a:lnTo>
                    <a:pt x="1056585" y="149476"/>
                  </a:lnTo>
                  <a:cubicBezTo>
                    <a:pt x="1056585" y="203832"/>
                    <a:pt x="1012520" y="247897"/>
                    <a:pt x="958164" y="247897"/>
                  </a:cubicBezTo>
                  <a:lnTo>
                    <a:pt x="98421" y="247897"/>
                  </a:lnTo>
                  <a:cubicBezTo>
                    <a:pt x="72318" y="247897"/>
                    <a:pt x="47284" y="237528"/>
                    <a:pt x="28827" y="219070"/>
                  </a:cubicBezTo>
                  <a:cubicBezTo>
                    <a:pt x="10369" y="200613"/>
                    <a:pt x="0" y="175579"/>
                    <a:pt x="0" y="149476"/>
                  </a:cubicBezTo>
                  <a:lnTo>
                    <a:pt x="0" y="98421"/>
                  </a:lnTo>
                  <a:cubicBezTo>
                    <a:pt x="0" y="44065"/>
                    <a:pt x="44065" y="0"/>
                    <a:pt x="984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56585" cy="285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ret Light"/>
                </a:rPr>
                <a:t>Input Audio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65662" y="5232933"/>
            <a:ext cx="4011721" cy="941234"/>
            <a:chOff x="0" y="0"/>
            <a:chExt cx="1056585" cy="24789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56585" cy="247897"/>
            </a:xfrm>
            <a:custGeom>
              <a:avLst/>
              <a:gdLst/>
              <a:ahLst/>
              <a:cxnLst/>
              <a:rect r="r" b="b" t="t" l="l"/>
              <a:pathLst>
                <a:path h="247897" w="1056585">
                  <a:moveTo>
                    <a:pt x="98421" y="0"/>
                  </a:moveTo>
                  <a:lnTo>
                    <a:pt x="958164" y="0"/>
                  </a:lnTo>
                  <a:cubicBezTo>
                    <a:pt x="1012520" y="0"/>
                    <a:pt x="1056585" y="44065"/>
                    <a:pt x="1056585" y="98421"/>
                  </a:cubicBezTo>
                  <a:lnTo>
                    <a:pt x="1056585" y="149476"/>
                  </a:lnTo>
                  <a:cubicBezTo>
                    <a:pt x="1056585" y="203832"/>
                    <a:pt x="1012520" y="247897"/>
                    <a:pt x="958164" y="247897"/>
                  </a:cubicBezTo>
                  <a:lnTo>
                    <a:pt x="98421" y="247897"/>
                  </a:lnTo>
                  <a:cubicBezTo>
                    <a:pt x="72318" y="247897"/>
                    <a:pt x="47284" y="237528"/>
                    <a:pt x="28827" y="219070"/>
                  </a:cubicBezTo>
                  <a:cubicBezTo>
                    <a:pt x="10369" y="200613"/>
                    <a:pt x="0" y="175579"/>
                    <a:pt x="0" y="149476"/>
                  </a:cubicBezTo>
                  <a:lnTo>
                    <a:pt x="0" y="98421"/>
                  </a:lnTo>
                  <a:cubicBezTo>
                    <a:pt x="0" y="44065"/>
                    <a:pt x="44065" y="0"/>
                    <a:pt x="984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56585" cy="285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ret Light"/>
                </a:rPr>
                <a:t>SpeechToText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616157" y="5252499"/>
            <a:ext cx="4011721" cy="941234"/>
            <a:chOff x="0" y="0"/>
            <a:chExt cx="1056585" cy="24789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56585" cy="247897"/>
            </a:xfrm>
            <a:custGeom>
              <a:avLst/>
              <a:gdLst/>
              <a:ahLst/>
              <a:cxnLst/>
              <a:rect r="r" b="b" t="t" l="l"/>
              <a:pathLst>
                <a:path h="247897" w="1056585">
                  <a:moveTo>
                    <a:pt x="98421" y="0"/>
                  </a:moveTo>
                  <a:lnTo>
                    <a:pt x="958164" y="0"/>
                  </a:lnTo>
                  <a:cubicBezTo>
                    <a:pt x="1012520" y="0"/>
                    <a:pt x="1056585" y="44065"/>
                    <a:pt x="1056585" y="98421"/>
                  </a:cubicBezTo>
                  <a:lnTo>
                    <a:pt x="1056585" y="149476"/>
                  </a:lnTo>
                  <a:cubicBezTo>
                    <a:pt x="1056585" y="203832"/>
                    <a:pt x="1012520" y="247897"/>
                    <a:pt x="958164" y="247897"/>
                  </a:cubicBezTo>
                  <a:lnTo>
                    <a:pt x="98421" y="247897"/>
                  </a:lnTo>
                  <a:cubicBezTo>
                    <a:pt x="72318" y="247897"/>
                    <a:pt x="47284" y="237528"/>
                    <a:pt x="28827" y="219070"/>
                  </a:cubicBezTo>
                  <a:cubicBezTo>
                    <a:pt x="10369" y="200613"/>
                    <a:pt x="0" y="175579"/>
                    <a:pt x="0" y="149476"/>
                  </a:cubicBezTo>
                  <a:lnTo>
                    <a:pt x="0" y="98421"/>
                  </a:lnTo>
                  <a:cubicBezTo>
                    <a:pt x="0" y="44065"/>
                    <a:pt x="44065" y="0"/>
                    <a:pt x="984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56585" cy="285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ret Light"/>
                </a:rPr>
                <a:t>Application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65662" y="7037194"/>
            <a:ext cx="4011721" cy="990600"/>
            <a:chOff x="0" y="0"/>
            <a:chExt cx="1056585" cy="26089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56585" cy="260899"/>
            </a:xfrm>
            <a:custGeom>
              <a:avLst/>
              <a:gdLst/>
              <a:ahLst/>
              <a:cxnLst/>
              <a:rect r="r" b="b" t="t" l="l"/>
              <a:pathLst>
                <a:path h="260899" w="1056585">
                  <a:moveTo>
                    <a:pt x="98421" y="0"/>
                  </a:moveTo>
                  <a:lnTo>
                    <a:pt x="958164" y="0"/>
                  </a:lnTo>
                  <a:cubicBezTo>
                    <a:pt x="1012520" y="0"/>
                    <a:pt x="1056585" y="44065"/>
                    <a:pt x="1056585" y="98421"/>
                  </a:cubicBezTo>
                  <a:lnTo>
                    <a:pt x="1056585" y="162478"/>
                  </a:lnTo>
                  <a:cubicBezTo>
                    <a:pt x="1056585" y="188581"/>
                    <a:pt x="1046216" y="213614"/>
                    <a:pt x="1027758" y="232072"/>
                  </a:cubicBezTo>
                  <a:cubicBezTo>
                    <a:pt x="1009301" y="250529"/>
                    <a:pt x="984267" y="260899"/>
                    <a:pt x="958164" y="260899"/>
                  </a:cubicBezTo>
                  <a:lnTo>
                    <a:pt x="98421" y="260899"/>
                  </a:lnTo>
                  <a:cubicBezTo>
                    <a:pt x="44065" y="260899"/>
                    <a:pt x="0" y="216834"/>
                    <a:pt x="0" y="162478"/>
                  </a:cubicBezTo>
                  <a:lnTo>
                    <a:pt x="0" y="98421"/>
                  </a:lnTo>
                  <a:cubicBezTo>
                    <a:pt x="0" y="44065"/>
                    <a:pt x="44065" y="0"/>
                    <a:pt x="984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56585" cy="298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ret Light"/>
                </a:rPr>
                <a:t>ML Model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ret Light"/>
                </a:rPr>
                <a:t>(SVM Model)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1634">
            <a:off x="11466874" y="5253453"/>
            <a:ext cx="4011721" cy="941234"/>
            <a:chOff x="0" y="0"/>
            <a:chExt cx="1056585" cy="24789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56585" cy="247897"/>
            </a:xfrm>
            <a:custGeom>
              <a:avLst/>
              <a:gdLst/>
              <a:ahLst/>
              <a:cxnLst/>
              <a:rect r="r" b="b" t="t" l="l"/>
              <a:pathLst>
                <a:path h="247897" w="1056585">
                  <a:moveTo>
                    <a:pt x="98421" y="0"/>
                  </a:moveTo>
                  <a:lnTo>
                    <a:pt x="958164" y="0"/>
                  </a:lnTo>
                  <a:cubicBezTo>
                    <a:pt x="1012520" y="0"/>
                    <a:pt x="1056585" y="44065"/>
                    <a:pt x="1056585" y="98421"/>
                  </a:cubicBezTo>
                  <a:lnTo>
                    <a:pt x="1056585" y="149476"/>
                  </a:lnTo>
                  <a:cubicBezTo>
                    <a:pt x="1056585" y="203832"/>
                    <a:pt x="1012520" y="247897"/>
                    <a:pt x="958164" y="247897"/>
                  </a:cubicBezTo>
                  <a:lnTo>
                    <a:pt x="98421" y="247897"/>
                  </a:lnTo>
                  <a:cubicBezTo>
                    <a:pt x="72318" y="247897"/>
                    <a:pt x="47284" y="237528"/>
                    <a:pt x="28827" y="219070"/>
                  </a:cubicBezTo>
                  <a:cubicBezTo>
                    <a:pt x="10369" y="200613"/>
                    <a:pt x="0" y="175579"/>
                    <a:pt x="0" y="149476"/>
                  </a:cubicBezTo>
                  <a:lnTo>
                    <a:pt x="0" y="98421"/>
                  </a:lnTo>
                  <a:cubicBezTo>
                    <a:pt x="0" y="44065"/>
                    <a:pt x="44065" y="0"/>
                    <a:pt x="984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056585" cy="285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ret Light"/>
                </a:rPr>
                <a:t>Result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485924" y="7037194"/>
            <a:ext cx="4011721" cy="941234"/>
            <a:chOff x="0" y="0"/>
            <a:chExt cx="1056585" cy="24789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56585" cy="247897"/>
            </a:xfrm>
            <a:custGeom>
              <a:avLst/>
              <a:gdLst/>
              <a:ahLst/>
              <a:cxnLst/>
              <a:rect r="r" b="b" t="t" l="l"/>
              <a:pathLst>
                <a:path h="247897" w="1056585">
                  <a:moveTo>
                    <a:pt x="98421" y="0"/>
                  </a:moveTo>
                  <a:lnTo>
                    <a:pt x="958164" y="0"/>
                  </a:lnTo>
                  <a:cubicBezTo>
                    <a:pt x="1012520" y="0"/>
                    <a:pt x="1056585" y="44065"/>
                    <a:pt x="1056585" y="98421"/>
                  </a:cubicBezTo>
                  <a:lnTo>
                    <a:pt x="1056585" y="149476"/>
                  </a:lnTo>
                  <a:cubicBezTo>
                    <a:pt x="1056585" y="203832"/>
                    <a:pt x="1012520" y="247897"/>
                    <a:pt x="958164" y="247897"/>
                  </a:cubicBezTo>
                  <a:lnTo>
                    <a:pt x="98421" y="247897"/>
                  </a:lnTo>
                  <a:cubicBezTo>
                    <a:pt x="72318" y="247897"/>
                    <a:pt x="47284" y="237528"/>
                    <a:pt x="28827" y="219070"/>
                  </a:cubicBezTo>
                  <a:cubicBezTo>
                    <a:pt x="10369" y="200613"/>
                    <a:pt x="0" y="175579"/>
                    <a:pt x="0" y="149476"/>
                  </a:cubicBezTo>
                  <a:lnTo>
                    <a:pt x="0" y="98421"/>
                  </a:lnTo>
                  <a:cubicBezTo>
                    <a:pt x="0" y="44065"/>
                    <a:pt x="44065" y="0"/>
                    <a:pt x="984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056585" cy="285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ret Light"/>
                </a:rPr>
                <a:t>Report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8622017" y="4413726"/>
            <a:ext cx="0" cy="838773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>
            <a:off x="5777384" y="5703549"/>
            <a:ext cx="838773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H="true">
            <a:off x="3753085" y="6175281"/>
            <a:ext cx="36877" cy="83796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10627878" y="5703549"/>
            <a:ext cx="838773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>
            <a:off x="13491785" y="6198421"/>
            <a:ext cx="0" cy="838773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5777384" y="7488761"/>
            <a:ext cx="2844633" cy="1905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H="true" flipV="true">
            <a:off x="8622017" y="6193732"/>
            <a:ext cx="0" cy="1314078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8739663" y="4549360"/>
            <a:ext cx="1958149" cy="683572"/>
          </a:xfrm>
          <a:custGeom>
            <a:avLst/>
            <a:gdLst/>
            <a:ahLst/>
            <a:cxnLst/>
            <a:rect r="r" b="b" t="t" l="l"/>
            <a:pathLst>
              <a:path h="683572" w="1958149">
                <a:moveTo>
                  <a:pt x="0" y="0"/>
                </a:moveTo>
                <a:lnTo>
                  <a:pt x="1958149" y="0"/>
                </a:lnTo>
                <a:lnTo>
                  <a:pt x="1958149" y="683573"/>
                </a:lnTo>
                <a:lnTo>
                  <a:pt x="0" y="683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5479623" y="4322880"/>
            <a:ext cx="1136534" cy="1136534"/>
          </a:xfrm>
          <a:custGeom>
            <a:avLst/>
            <a:gdLst/>
            <a:ahLst/>
            <a:cxnLst/>
            <a:rect r="r" b="b" t="t" l="l"/>
            <a:pathLst>
              <a:path h="1136534" w="1136534">
                <a:moveTo>
                  <a:pt x="0" y="0"/>
                </a:moveTo>
                <a:lnTo>
                  <a:pt x="1136534" y="0"/>
                </a:lnTo>
                <a:lnTo>
                  <a:pt x="1136534" y="1136533"/>
                </a:lnTo>
                <a:lnTo>
                  <a:pt x="0" y="1136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372430" y="6862349"/>
            <a:ext cx="1312540" cy="1230506"/>
          </a:xfrm>
          <a:custGeom>
            <a:avLst/>
            <a:gdLst/>
            <a:ahLst/>
            <a:cxnLst/>
            <a:rect r="r" b="b" t="t" l="l"/>
            <a:pathLst>
              <a:path h="1230506" w="1312540">
                <a:moveTo>
                  <a:pt x="0" y="0"/>
                </a:moveTo>
                <a:lnTo>
                  <a:pt x="1312540" y="0"/>
                </a:lnTo>
                <a:lnTo>
                  <a:pt x="1312540" y="1230506"/>
                </a:lnTo>
                <a:lnTo>
                  <a:pt x="0" y="12305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292176" y="4056610"/>
            <a:ext cx="1358521" cy="1358521"/>
          </a:xfrm>
          <a:custGeom>
            <a:avLst/>
            <a:gdLst/>
            <a:ahLst/>
            <a:cxnLst/>
            <a:rect r="r" b="b" t="t" l="l"/>
            <a:pathLst>
              <a:path h="1358521" w="1358521">
                <a:moveTo>
                  <a:pt x="0" y="0"/>
                </a:moveTo>
                <a:lnTo>
                  <a:pt x="1358522" y="0"/>
                </a:lnTo>
                <a:lnTo>
                  <a:pt x="1358522" y="1358521"/>
                </a:lnTo>
                <a:lnTo>
                  <a:pt x="0" y="13585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6047890" y="7755460"/>
            <a:ext cx="1506313" cy="1447943"/>
          </a:xfrm>
          <a:custGeom>
            <a:avLst/>
            <a:gdLst/>
            <a:ahLst/>
            <a:cxnLst/>
            <a:rect r="r" b="b" t="t" l="l"/>
            <a:pathLst>
              <a:path h="1447943" w="1506313">
                <a:moveTo>
                  <a:pt x="0" y="0"/>
                </a:moveTo>
                <a:lnTo>
                  <a:pt x="1506312" y="0"/>
                </a:lnTo>
                <a:lnTo>
                  <a:pt x="1506312" y="1447943"/>
                </a:lnTo>
                <a:lnTo>
                  <a:pt x="0" y="14479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6089" y="9069973"/>
            <a:ext cx="3153958" cy="2976190"/>
          </a:xfrm>
          <a:custGeom>
            <a:avLst/>
            <a:gdLst/>
            <a:ahLst/>
            <a:cxnLst/>
            <a:rect r="r" b="b" t="t" l="l"/>
            <a:pathLst>
              <a:path h="2976190" w="3153958">
                <a:moveTo>
                  <a:pt x="0" y="0"/>
                </a:moveTo>
                <a:lnTo>
                  <a:pt x="3153958" y="0"/>
                </a:lnTo>
                <a:lnTo>
                  <a:pt x="3153958" y="2976190"/>
                </a:lnTo>
                <a:lnTo>
                  <a:pt x="0" y="297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07853" y="549541"/>
            <a:ext cx="1160293" cy="3086100"/>
            <a:chOff x="0" y="0"/>
            <a:chExt cx="30559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5592" cy="812800"/>
            </a:xfrm>
            <a:custGeom>
              <a:avLst/>
              <a:gdLst/>
              <a:ahLst/>
              <a:cxnLst/>
              <a:rect r="r" b="b" t="t" l="l"/>
              <a:pathLst>
                <a:path h="812800" w="305592">
                  <a:moveTo>
                    <a:pt x="0" y="0"/>
                  </a:moveTo>
                  <a:lnTo>
                    <a:pt x="305592" y="0"/>
                  </a:lnTo>
                  <a:lnTo>
                    <a:pt x="305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0559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209892" y="9069973"/>
            <a:ext cx="1893934" cy="1765547"/>
            <a:chOff x="0" y="0"/>
            <a:chExt cx="498814" cy="465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8814" cy="465000"/>
            </a:xfrm>
            <a:custGeom>
              <a:avLst/>
              <a:gdLst/>
              <a:ahLst/>
              <a:cxnLst/>
              <a:rect r="r" b="b" t="t" l="l"/>
              <a:pathLst>
                <a:path h="465000" w="498814">
                  <a:moveTo>
                    <a:pt x="0" y="0"/>
                  </a:moveTo>
                  <a:lnTo>
                    <a:pt x="498814" y="0"/>
                  </a:lnTo>
                  <a:lnTo>
                    <a:pt x="498814" y="465000"/>
                  </a:lnTo>
                  <a:lnTo>
                    <a:pt x="0" y="465000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98814" cy="503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580147" y="4945031"/>
            <a:ext cx="1160293" cy="940201"/>
            <a:chOff x="0" y="0"/>
            <a:chExt cx="305592" cy="2476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5592" cy="247625"/>
            </a:xfrm>
            <a:custGeom>
              <a:avLst/>
              <a:gdLst/>
              <a:ahLst/>
              <a:cxnLst/>
              <a:rect r="r" b="b" t="t" l="l"/>
              <a:pathLst>
                <a:path h="247625" w="305592">
                  <a:moveTo>
                    <a:pt x="0" y="0"/>
                  </a:moveTo>
                  <a:lnTo>
                    <a:pt x="305592" y="0"/>
                  </a:lnTo>
                  <a:lnTo>
                    <a:pt x="305592" y="247625"/>
                  </a:lnTo>
                  <a:lnTo>
                    <a:pt x="0" y="247625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05592" cy="285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433138" y="3828447"/>
            <a:ext cx="7447442" cy="4113569"/>
          </a:xfrm>
          <a:custGeom>
            <a:avLst/>
            <a:gdLst/>
            <a:ahLst/>
            <a:cxnLst/>
            <a:rect r="r" b="b" t="t" l="l"/>
            <a:pathLst>
              <a:path h="4113569" w="7447442">
                <a:moveTo>
                  <a:pt x="0" y="0"/>
                </a:moveTo>
                <a:lnTo>
                  <a:pt x="7447442" y="0"/>
                </a:lnTo>
                <a:lnTo>
                  <a:pt x="7447442" y="4113570"/>
                </a:lnTo>
                <a:lnTo>
                  <a:pt x="0" y="4113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68992" y="914400"/>
            <a:ext cx="10565402" cy="106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6"/>
              </a:lnSpc>
            </a:pPr>
            <a:r>
              <a:rPr lang="en-US" sz="6211">
                <a:solidFill>
                  <a:srgbClr val="000000"/>
                </a:solidFill>
                <a:latin typeface="Garet Light"/>
              </a:rPr>
              <a:t>Confusion Matrix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6089" y="9069973"/>
            <a:ext cx="3153958" cy="2976190"/>
          </a:xfrm>
          <a:custGeom>
            <a:avLst/>
            <a:gdLst/>
            <a:ahLst/>
            <a:cxnLst/>
            <a:rect r="r" b="b" t="t" l="l"/>
            <a:pathLst>
              <a:path h="2976190" w="3153958">
                <a:moveTo>
                  <a:pt x="0" y="0"/>
                </a:moveTo>
                <a:lnTo>
                  <a:pt x="3153958" y="0"/>
                </a:lnTo>
                <a:lnTo>
                  <a:pt x="3153958" y="2976190"/>
                </a:lnTo>
                <a:lnTo>
                  <a:pt x="0" y="297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49541"/>
            <a:ext cx="5281739" cy="998729"/>
          </a:xfrm>
          <a:custGeom>
            <a:avLst/>
            <a:gdLst/>
            <a:ahLst/>
            <a:cxnLst/>
            <a:rect r="r" b="b" t="t" l="l"/>
            <a:pathLst>
              <a:path h="998729" w="5281739">
                <a:moveTo>
                  <a:pt x="0" y="0"/>
                </a:moveTo>
                <a:lnTo>
                  <a:pt x="5281739" y="0"/>
                </a:lnTo>
                <a:lnTo>
                  <a:pt x="5281739" y="998729"/>
                </a:lnTo>
                <a:lnTo>
                  <a:pt x="0" y="998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07853" y="549541"/>
            <a:ext cx="1160293" cy="3086100"/>
            <a:chOff x="0" y="0"/>
            <a:chExt cx="305592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5592" cy="812800"/>
            </a:xfrm>
            <a:custGeom>
              <a:avLst/>
              <a:gdLst/>
              <a:ahLst/>
              <a:cxnLst/>
              <a:rect r="r" b="b" t="t" l="l"/>
              <a:pathLst>
                <a:path h="812800" w="305592">
                  <a:moveTo>
                    <a:pt x="0" y="0"/>
                  </a:moveTo>
                  <a:lnTo>
                    <a:pt x="305592" y="0"/>
                  </a:lnTo>
                  <a:lnTo>
                    <a:pt x="305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0559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976152" y="9069973"/>
            <a:ext cx="1893934" cy="1765547"/>
            <a:chOff x="0" y="0"/>
            <a:chExt cx="498814" cy="465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8814" cy="465000"/>
            </a:xfrm>
            <a:custGeom>
              <a:avLst/>
              <a:gdLst/>
              <a:ahLst/>
              <a:cxnLst/>
              <a:rect r="r" b="b" t="t" l="l"/>
              <a:pathLst>
                <a:path h="465000" w="498814">
                  <a:moveTo>
                    <a:pt x="0" y="0"/>
                  </a:moveTo>
                  <a:lnTo>
                    <a:pt x="498814" y="0"/>
                  </a:lnTo>
                  <a:lnTo>
                    <a:pt x="498814" y="465000"/>
                  </a:lnTo>
                  <a:lnTo>
                    <a:pt x="0" y="465000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98814" cy="503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580147" y="4945031"/>
            <a:ext cx="1160293" cy="940201"/>
            <a:chOff x="0" y="0"/>
            <a:chExt cx="305592" cy="2476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5592" cy="247625"/>
            </a:xfrm>
            <a:custGeom>
              <a:avLst/>
              <a:gdLst/>
              <a:ahLst/>
              <a:cxnLst/>
              <a:rect r="r" b="b" t="t" l="l"/>
              <a:pathLst>
                <a:path h="247625" w="305592">
                  <a:moveTo>
                    <a:pt x="0" y="0"/>
                  </a:moveTo>
                  <a:lnTo>
                    <a:pt x="305592" y="0"/>
                  </a:lnTo>
                  <a:lnTo>
                    <a:pt x="305592" y="247625"/>
                  </a:lnTo>
                  <a:lnTo>
                    <a:pt x="0" y="247625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05592" cy="285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870086" y="2887631"/>
            <a:ext cx="7417914" cy="7399369"/>
          </a:xfrm>
          <a:custGeom>
            <a:avLst/>
            <a:gdLst/>
            <a:ahLst/>
            <a:cxnLst/>
            <a:rect r="r" b="b" t="t" l="l"/>
            <a:pathLst>
              <a:path h="7399369" w="7417914">
                <a:moveTo>
                  <a:pt x="0" y="0"/>
                </a:moveTo>
                <a:lnTo>
                  <a:pt x="7417914" y="0"/>
                </a:lnTo>
                <a:lnTo>
                  <a:pt x="7417914" y="7399369"/>
                </a:lnTo>
                <a:lnTo>
                  <a:pt x="0" y="73993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74258" y="1138382"/>
            <a:ext cx="16739484" cy="1173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56"/>
              </a:lnSpc>
            </a:pPr>
            <a:r>
              <a:rPr lang="en-US" sz="6826">
                <a:solidFill>
                  <a:srgbClr val="000000"/>
                </a:solidFill>
                <a:latin typeface="Garet Light"/>
              </a:rPr>
              <a:t>Challenges and Issues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18098" y="4236262"/>
            <a:ext cx="8214037" cy="374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 Light"/>
              </a:rPr>
              <a:t>Dataset selection for training the machine learning model.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 Light"/>
              </a:rPr>
              <a:t>Choosing the optimal machine learning model for the task at hand.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 Light"/>
              </a:rPr>
              <a:t>Integration of the machine learning model with the front-end interface.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 Light"/>
              </a:rPr>
              <a:t>Managing the complexity of processing audio  files from front-end to back-end systems.</a:t>
            </a:r>
          </a:p>
          <a:p>
            <a:pPr algn="just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6089" y="9069973"/>
            <a:ext cx="3153958" cy="2976190"/>
          </a:xfrm>
          <a:custGeom>
            <a:avLst/>
            <a:gdLst/>
            <a:ahLst/>
            <a:cxnLst/>
            <a:rect r="r" b="b" t="t" l="l"/>
            <a:pathLst>
              <a:path h="2976190" w="3153958">
                <a:moveTo>
                  <a:pt x="0" y="0"/>
                </a:moveTo>
                <a:lnTo>
                  <a:pt x="3153958" y="0"/>
                </a:lnTo>
                <a:lnTo>
                  <a:pt x="3153958" y="2976190"/>
                </a:lnTo>
                <a:lnTo>
                  <a:pt x="0" y="297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49541"/>
            <a:ext cx="5281739" cy="998729"/>
          </a:xfrm>
          <a:custGeom>
            <a:avLst/>
            <a:gdLst/>
            <a:ahLst/>
            <a:cxnLst/>
            <a:rect r="r" b="b" t="t" l="l"/>
            <a:pathLst>
              <a:path h="998729" w="5281739">
                <a:moveTo>
                  <a:pt x="0" y="0"/>
                </a:moveTo>
                <a:lnTo>
                  <a:pt x="5281739" y="0"/>
                </a:lnTo>
                <a:lnTo>
                  <a:pt x="5281739" y="998729"/>
                </a:lnTo>
                <a:lnTo>
                  <a:pt x="0" y="998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07853" y="549541"/>
            <a:ext cx="1160293" cy="3086100"/>
            <a:chOff x="0" y="0"/>
            <a:chExt cx="305592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5592" cy="812800"/>
            </a:xfrm>
            <a:custGeom>
              <a:avLst/>
              <a:gdLst/>
              <a:ahLst/>
              <a:cxnLst/>
              <a:rect r="r" b="b" t="t" l="l"/>
              <a:pathLst>
                <a:path h="812800" w="305592">
                  <a:moveTo>
                    <a:pt x="0" y="0"/>
                  </a:moveTo>
                  <a:lnTo>
                    <a:pt x="305592" y="0"/>
                  </a:lnTo>
                  <a:lnTo>
                    <a:pt x="305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0559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718737" y="8960063"/>
            <a:ext cx="1893934" cy="1765547"/>
            <a:chOff x="0" y="0"/>
            <a:chExt cx="498814" cy="465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8814" cy="465000"/>
            </a:xfrm>
            <a:custGeom>
              <a:avLst/>
              <a:gdLst/>
              <a:ahLst/>
              <a:cxnLst/>
              <a:rect r="r" b="b" t="t" l="l"/>
              <a:pathLst>
                <a:path h="465000" w="498814">
                  <a:moveTo>
                    <a:pt x="0" y="0"/>
                  </a:moveTo>
                  <a:lnTo>
                    <a:pt x="498814" y="0"/>
                  </a:lnTo>
                  <a:lnTo>
                    <a:pt x="498814" y="465000"/>
                  </a:lnTo>
                  <a:lnTo>
                    <a:pt x="0" y="465000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98814" cy="503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580147" y="4945031"/>
            <a:ext cx="1160293" cy="940201"/>
            <a:chOff x="0" y="0"/>
            <a:chExt cx="305592" cy="2476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5592" cy="247625"/>
            </a:xfrm>
            <a:custGeom>
              <a:avLst/>
              <a:gdLst/>
              <a:ahLst/>
              <a:cxnLst/>
              <a:rect r="r" b="b" t="t" l="l"/>
              <a:pathLst>
                <a:path h="247625" w="305592">
                  <a:moveTo>
                    <a:pt x="0" y="0"/>
                  </a:moveTo>
                  <a:lnTo>
                    <a:pt x="305592" y="0"/>
                  </a:lnTo>
                  <a:lnTo>
                    <a:pt x="305592" y="247625"/>
                  </a:lnTo>
                  <a:lnTo>
                    <a:pt x="0" y="247625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05592" cy="285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245811" y="3814514"/>
            <a:ext cx="4877635" cy="4877635"/>
          </a:xfrm>
          <a:custGeom>
            <a:avLst/>
            <a:gdLst/>
            <a:ahLst/>
            <a:cxnLst/>
            <a:rect r="r" b="b" t="t" l="l"/>
            <a:pathLst>
              <a:path h="4877635" w="4877635">
                <a:moveTo>
                  <a:pt x="0" y="0"/>
                </a:moveTo>
                <a:lnTo>
                  <a:pt x="4877635" y="0"/>
                </a:lnTo>
                <a:lnTo>
                  <a:pt x="4877635" y="4877635"/>
                </a:lnTo>
                <a:lnTo>
                  <a:pt x="0" y="48776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74258" y="918957"/>
            <a:ext cx="16739484" cy="1173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56"/>
              </a:lnSpc>
            </a:pPr>
            <a:r>
              <a:rPr lang="en-US" sz="6826">
                <a:solidFill>
                  <a:srgbClr val="000000"/>
                </a:solidFill>
                <a:latin typeface="Garet Light"/>
              </a:rPr>
              <a:t>Potential Area of Expansion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02994" y="3958003"/>
            <a:ext cx="8690037" cy="2849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1727" indent="-295864" lvl="1">
              <a:lnSpc>
                <a:spcPts val="3837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Garet Light"/>
              </a:rPr>
              <a:t>Real-time call analysis for immediate detection of potential fraud.</a:t>
            </a:r>
          </a:p>
          <a:p>
            <a:pPr algn="just" marL="591727" indent="-295864" lvl="1">
              <a:lnSpc>
                <a:spcPts val="3837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Garet Light"/>
              </a:rPr>
              <a:t>Automatic rejection of fraudulent calls with high confidence levels.</a:t>
            </a:r>
          </a:p>
          <a:p>
            <a:pPr algn="just" marL="591727" indent="-295864" lvl="1">
              <a:lnSpc>
                <a:spcPts val="3837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Garet Light"/>
              </a:rPr>
              <a:t>Full language support for seamless 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66600" y="8776440"/>
            <a:ext cx="421400" cy="1940898"/>
            <a:chOff x="0" y="0"/>
            <a:chExt cx="110986" cy="5111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986" cy="511183"/>
            </a:xfrm>
            <a:custGeom>
              <a:avLst/>
              <a:gdLst/>
              <a:ahLst/>
              <a:cxnLst/>
              <a:rect r="r" b="b" t="t" l="l"/>
              <a:pathLst>
                <a:path h="511183" w="110986">
                  <a:moveTo>
                    <a:pt x="0" y="0"/>
                  </a:moveTo>
                  <a:lnTo>
                    <a:pt x="110986" y="0"/>
                  </a:lnTo>
                  <a:lnTo>
                    <a:pt x="110986" y="511183"/>
                  </a:lnTo>
                  <a:lnTo>
                    <a:pt x="0" y="511183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0986" cy="549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7611" y="436080"/>
            <a:ext cx="421400" cy="712050"/>
            <a:chOff x="0" y="0"/>
            <a:chExt cx="110986" cy="1875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986" cy="187536"/>
            </a:xfrm>
            <a:custGeom>
              <a:avLst/>
              <a:gdLst/>
              <a:ahLst/>
              <a:cxnLst/>
              <a:rect r="r" b="b" t="t" l="l"/>
              <a:pathLst>
                <a:path h="187536" w="110986">
                  <a:moveTo>
                    <a:pt x="0" y="0"/>
                  </a:moveTo>
                  <a:lnTo>
                    <a:pt x="110986" y="0"/>
                  </a:lnTo>
                  <a:lnTo>
                    <a:pt x="110986" y="187536"/>
                  </a:lnTo>
                  <a:lnTo>
                    <a:pt x="0" y="187536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0986" cy="225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520054" y="4370991"/>
            <a:ext cx="1462375" cy="1293198"/>
          </a:xfrm>
          <a:custGeom>
            <a:avLst/>
            <a:gdLst/>
            <a:ahLst/>
            <a:cxnLst/>
            <a:rect r="r" b="b" t="t" l="l"/>
            <a:pathLst>
              <a:path h="1293198" w="1462375">
                <a:moveTo>
                  <a:pt x="0" y="0"/>
                </a:moveTo>
                <a:lnTo>
                  <a:pt x="1462375" y="0"/>
                </a:lnTo>
                <a:lnTo>
                  <a:pt x="1462375" y="1293199"/>
                </a:lnTo>
                <a:lnTo>
                  <a:pt x="0" y="129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72572" y="7682569"/>
            <a:ext cx="2945144" cy="2604431"/>
          </a:xfrm>
          <a:custGeom>
            <a:avLst/>
            <a:gdLst/>
            <a:ahLst/>
            <a:cxnLst/>
            <a:rect r="r" b="b" t="t" l="l"/>
            <a:pathLst>
              <a:path h="2604431" w="2945144">
                <a:moveTo>
                  <a:pt x="0" y="0"/>
                </a:moveTo>
                <a:lnTo>
                  <a:pt x="2945144" y="0"/>
                </a:lnTo>
                <a:lnTo>
                  <a:pt x="2945144" y="2604431"/>
                </a:lnTo>
                <a:lnTo>
                  <a:pt x="0" y="2604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21883" y="8119103"/>
            <a:ext cx="4500408" cy="873875"/>
            <a:chOff x="0" y="0"/>
            <a:chExt cx="1185293" cy="2301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85293" cy="230156"/>
            </a:xfrm>
            <a:custGeom>
              <a:avLst/>
              <a:gdLst/>
              <a:ahLst/>
              <a:cxnLst/>
              <a:rect r="r" b="b" t="t" l="l"/>
              <a:pathLst>
                <a:path h="230156" w="1185293">
                  <a:moveTo>
                    <a:pt x="0" y="0"/>
                  </a:moveTo>
                  <a:lnTo>
                    <a:pt x="1185293" y="0"/>
                  </a:lnTo>
                  <a:lnTo>
                    <a:pt x="1185293" y="230156"/>
                  </a:lnTo>
                  <a:lnTo>
                    <a:pt x="0" y="230156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185293" cy="268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ret Light"/>
                </a:rPr>
                <a:t>Time Management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542983" y="-792768"/>
            <a:ext cx="3867912" cy="4114800"/>
          </a:xfrm>
          <a:custGeom>
            <a:avLst/>
            <a:gdLst/>
            <a:ahLst/>
            <a:cxnLst/>
            <a:rect r="r" b="b" t="t" l="l"/>
            <a:pathLst>
              <a:path h="4114800" w="3867912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100687" y="6349878"/>
            <a:ext cx="4500408" cy="873875"/>
            <a:chOff x="0" y="0"/>
            <a:chExt cx="1185293" cy="23015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85293" cy="230156"/>
            </a:xfrm>
            <a:custGeom>
              <a:avLst/>
              <a:gdLst/>
              <a:ahLst/>
              <a:cxnLst/>
              <a:rect r="r" b="b" t="t" l="l"/>
              <a:pathLst>
                <a:path h="230156" w="1185293">
                  <a:moveTo>
                    <a:pt x="0" y="0"/>
                  </a:moveTo>
                  <a:lnTo>
                    <a:pt x="1185293" y="0"/>
                  </a:lnTo>
                  <a:lnTo>
                    <a:pt x="1185293" y="230156"/>
                  </a:lnTo>
                  <a:lnTo>
                    <a:pt x="0" y="230156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185293" cy="268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ret Light"/>
                </a:rPr>
                <a:t>Creative Thinking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00687" y="2885094"/>
            <a:ext cx="4500408" cy="873875"/>
            <a:chOff x="0" y="0"/>
            <a:chExt cx="1185293" cy="23015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85293" cy="230156"/>
            </a:xfrm>
            <a:custGeom>
              <a:avLst/>
              <a:gdLst/>
              <a:ahLst/>
              <a:cxnLst/>
              <a:rect r="r" b="b" t="t" l="l"/>
              <a:pathLst>
                <a:path h="230156" w="1185293">
                  <a:moveTo>
                    <a:pt x="0" y="0"/>
                  </a:moveTo>
                  <a:lnTo>
                    <a:pt x="1185293" y="0"/>
                  </a:lnTo>
                  <a:lnTo>
                    <a:pt x="1185293" y="230156"/>
                  </a:lnTo>
                  <a:lnTo>
                    <a:pt x="0" y="230156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185293" cy="268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ret Light"/>
                </a:rPr>
                <a:t>Teamwork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369067" y="1570980"/>
            <a:ext cx="5961141" cy="2113495"/>
          </a:xfrm>
          <a:custGeom>
            <a:avLst/>
            <a:gdLst/>
            <a:ahLst/>
            <a:cxnLst/>
            <a:rect r="r" b="b" t="t" l="l"/>
            <a:pathLst>
              <a:path h="2113495" w="5961141">
                <a:moveTo>
                  <a:pt x="0" y="0"/>
                </a:moveTo>
                <a:lnTo>
                  <a:pt x="5961141" y="0"/>
                </a:lnTo>
                <a:lnTo>
                  <a:pt x="5961141" y="2113495"/>
                </a:lnTo>
                <a:lnTo>
                  <a:pt x="0" y="2113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990042" y="8776440"/>
            <a:ext cx="3153958" cy="2976190"/>
          </a:xfrm>
          <a:custGeom>
            <a:avLst/>
            <a:gdLst/>
            <a:ahLst/>
            <a:cxnLst/>
            <a:rect r="r" b="b" t="t" l="l"/>
            <a:pathLst>
              <a:path h="2976190" w="3153958">
                <a:moveTo>
                  <a:pt x="0" y="0"/>
                </a:moveTo>
                <a:lnTo>
                  <a:pt x="3153958" y="0"/>
                </a:lnTo>
                <a:lnTo>
                  <a:pt x="3153958" y="2976190"/>
                </a:lnTo>
                <a:lnTo>
                  <a:pt x="0" y="29761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270538" y="4580653"/>
            <a:ext cx="4927954" cy="990600"/>
            <a:chOff x="0" y="0"/>
            <a:chExt cx="1297897" cy="26089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97897" cy="260899"/>
            </a:xfrm>
            <a:custGeom>
              <a:avLst/>
              <a:gdLst/>
              <a:ahLst/>
              <a:cxnLst/>
              <a:rect r="r" b="b" t="t" l="l"/>
              <a:pathLst>
                <a:path h="260899" w="1297897">
                  <a:moveTo>
                    <a:pt x="0" y="0"/>
                  </a:moveTo>
                  <a:lnTo>
                    <a:pt x="1297897" y="0"/>
                  </a:lnTo>
                  <a:lnTo>
                    <a:pt x="1297897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297897" cy="298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ret Light"/>
                </a:rPr>
                <a:t>Following platform regulation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1199331" y="2785741"/>
            <a:ext cx="5666203" cy="5990699"/>
          </a:xfrm>
          <a:custGeom>
            <a:avLst/>
            <a:gdLst/>
            <a:ahLst/>
            <a:cxnLst/>
            <a:rect r="r" b="b" t="t" l="l"/>
            <a:pathLst>
              <a:path h="5990699" w="5666203">
                <a:moveTo>
                  <a:pt x="0" y="0"/>
                </a:moveTo>
                <a:lnTo>
                  <a:pt x="5666202" y="0"/>
                </a:lnTo>
                <a:lnTo>
                  <a:pt x="5666202" y="5990699"/>
                </a:lnTo>
                <a:lnTo>
                  <a:pt x="0" y="59906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207705" y="866775"/>
            <a:ext cx="1187259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Garet Light"/>
              </a:rPr>
              <a:t>Key Learnings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8644" y="1558925"/>
            <a:ext cx="3594688" cy="3248291"/>
          </a:xfrm>
          <a:custGeom>
            <a:avLst/>
            <a:gdLst/>
            <a:ahLst/>
            <a:cxnLst/>
            <a:rect r="r" b="b" t="t" l="l"/>
            <a:pathLst>
              <a:path h="3248291" w="3594688">
                <a:moveTo>
                  <a:pt x="0" y="0"/>
                </a:moveTo>
                <a:lnTo>
                  <a:pt x="3594688" y="0"/>
                </a:lnTo>
                <a:lnTo>
                  <a:pt x="3594688" y="3248291"/>
                </a:lnTo>
                <a:lnTo>
                  <a:pt x="0" y="3248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98521" y="-260905"/>
            <a:ext cx="2187390" cy="1012825"/>
            <a:chOff x="0" y="0"/>
            <a:chExt cx="576103" cy="2667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103" cy="266752"/>
            </a:xfrm>
            <a:custGeom>
              <a:avLst/>
              <a:gdLst/>
              <a:ahLst/>
              <a:cxnLst/>
              <a:rect r="r" b="b" t="t" l="l"/>
              <a:pathLst>
                <a:path h="266752" w="576103">
                  <a:moveTo>
                    <a:pt x="0" y="0"/>
                  </a:moveTo>
                  <a:lnTo>
                    <a:pt x="576103" y="0"/>
                  </a:lnTo>
                  <a:lnTo>
                    <a:pt x="576103" y="266752"/>
                  </a:lnTo>
                  <a:lnTo>
                    <a:pt x="0" y="266752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76103" cy="304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41713" y="7240129"/>
            <a:ext cx="866837" cy="1856512"/>
            <a:chOff x="0" y="0"/>
            <a:chExt cx="228303" cy="4889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303" cy="488958"/>
            </a:xfrm>
            <a:custGeom>
              <a:avLst/>
              <a:gdLst/>
              <a:ahLst/>
              <a:cxnLst/>
              <a:rect r="r" b="b" t="t" l="l"/>
              <a:pathLst>
                <a:path h="488958" w="228303">
                  <a:moveTo>
                    <a:pt x="0" y="0"/>
                  </a:moveTo>
                  <a:lnTo>
                    <a:pt x="228303" y="0"/>
                  </a:lnTo>
                  <a:lnTo>
                    <a:pt x="228303" y="488958"/>
                  </a:lnTo>
                  <a:lnTo>
                    <a:pt x="0" y="488958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8303" cy="527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399854" y="9780588"/>
            <a:ext cx="4608404" cy="1012825"/>
            <a:chOff x="0" y="0"/>
            <a:chExt cx="1213736" cy="2667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3736" cy="266752"/>
            </a:xfrm>
            <a:custGeom>
              <a:avLst/>
              <a:gdLst/>
              <a:ahLst/>
              <a:cxnLst/>
              <a:rect r="r" b="b" t="t" l="l"/>
              <a:pathLst>
                <a:path h="266752" w="1213736">
                  <a:moveTo>
                    <a:pt x="0" y="0"/>
                  </a:moveTo>
                  <a:lnTo>
                    <a:pt x="1213736" y="0"/>
                  </a:lnTo>
                  <a:lnTo>
                    <a:pt x="1213736" y="266752"/>
                  </a:lnTo>
                  <a:lnTo>
                    <a:pt x="0" y="266752"/>
                  </a:ln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13736" cy="304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895350"/>
            <a:ext cx="1623060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Garet Light"/>
              </a:rPr>
              <a:t>References and Resources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60746" y="2817469"/>
            <a:ext cx="13366507" cy="616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3535">
                <a:solidFill>
                  <a:srgbClr val="000000"/>
                </a:solidFill>
                <a:latin typeface="Garet Light"/>
              </a:rPr>
              <a:t>https://www.kaggle.com/datasets/narayanyadav/fraud-call-india-dataset</a:t>
            </a:r>
          </a:p>
          <a:p>
            <a:pPr algn="just">
              <a:lnSpc>
                <a:spcPts val="4949"/>
              </a:lnSpc>
            </a:pPr>
            <a:r>
              <a:rPr lang="en-US" sz="3535">
                <a:solidFill>
                  <a:srgbClr val="000000"/>
                </a:solidFill>
                <a:latin typeface="Garet Light"/>
              </a:rPr>
              <a:t>https://www.geeksforgeeks.org/python-convert-speech-to-text-and-text-to-speech/</a:t>
            </a:r>
          </a:p>
          <a:p>
            <a:pPr algn="just">
              <a:lnSpc>
                <a:spcPts val="4949"/>
              </a:lnSpc>
            </a:pPr>
            <a:r>
              <a:rPr lang="en-US" sz="3535">
                <a:solidFill>
                  <a:srgbClr val="000000"/>
                </a:solidFill>
                <a:latin typeface="Garet Light"/>
              </a:rPr>
              <a:t>https://pypi.org/project/googletrans-py/</a:t>
            </a:r>
          </a:p>
          <a:p>
            <a:pPr algn="just">
              <a:lnSpc>
                <a:spcPts val="4949"/>
              </a:lnSpc>
            </a:pPr>
            <a:r>
              <a:rPr lang="en-US" sz="3535">
                <a:solidFill>
                  <a:srgbClr val="000000"/>
                </a:solidFill>
                <a:latin typeface="Garet Light"/>
              </a:rPr>
              <a:t>https://www.analyticsvidhya.com/blog/2017/09/understaing-support-vector-machine-example-code/</a:t>
            </a:r>
          </a:p>
          <a:p>
            <a:pPr algn="just">
              <a:lnSpc>
                <a:spcPts val="4949"/>
              </a:lnSpc>
            </a:pPr>
            <a:r>
              <a:rPr lang="en-US" sz="3535">
                <a:solidFill>
                  <a:srgbClr val="000000"/>
                </a:solidFill>
                <a:latin typeface="Garet Light"/>
              </a:rPr>
              <a:t>https://medium.com/jeremy-gottfrieds-tech-blog/tutorial-react-native-speech-recognition-d9ae54960565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DAGBbt0hhdI</dc:identifier>
  <dcterms:modified xsi:type="dcterms:W3CDTF">2011-08-01T06:04:30Z</dcterms:modified>
  <cp:revision>1</cp:revision>
  <dc:title>Problem Statement</dc:title>
</cp:coreProperties>
</file>