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32_CADE95C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4" r:id="rId1"/>
    <p:sldMasterId id="2147484112" r:id="rId2"/>
  </p:sldMasterIdLst>
  <p:notesMasterIdLst>
    <p:notesMasterId r:id="rId37"/>
  </p:notesMasterIdLst>
  <p:sldIdLst>
    <p:sldId id="256" r:id="rId3"/>
    <p:sldId id="296" r:id="rId4"/>
    <p:sldId id="297" r:id="rId5"/>
    <p:sldId id="292" r:id="rId6"/>
    <p:sldId id="276" r:id="rId7"/>
    <p:sldId id="299" r:id="rId8"/>
    <p:sldId id="277" r:id="rId9"/>
    <p:sldId id="278" r:id="rId10"/>
    <p:sldId id="279" r:id="rId11"/>
    <p:sldId id="298" r:id="rId12"/>
    <p:sldId id="282" r:id="rId13"/>
    <p:sldId id="283" r:id="rId14"/>
    <p:sldId id="281" r:id="rId15"/>
    <p:sldId id="286" r:id="rId16"/>
    <p:sldId id="287" r:id="rId17"/>
    <p:sldId id="306" r:id="rId18"/>
    <p:sldId id="307" r:id="rId19"/>
    <p:sldId id="288" r:id="rId20"/>
    <p:sldId id="303" r:id="rId21"/>
    <p:sldId id="302" r:id="rId22"/>
    <p:sldId id="304" r:id="rId23"/>
    <p:sldId id="305" r:id="rId24"/>
    <p:sldId id="308" r:id="rId25"/>
    <p:sldId id="309" r:id="rId26"/>
    <p:sldId id="310" r:id="rId27"/>
    <p:sldId id="290" r:id="rId28"/>
    <p:sldId id="289" r:id="rId29"/>
    <p:sldId id="311" r:id="rId30"/>
    <p:sldId id="312" r:id="rId31"/>
    <p:sldId id="313" r:id="rId32"/>
    <p:sldId id="314" r:id="rId33"/>
    <p:sldId id="315" r:id="rId34"/>
    <p:sldId id="316" r:id="rId35"/>
    <p:sldId id="273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122A8BC-AA0A-3B3B-5923-B99C96D6B4D6}" name="Shreyash Ramteke" initials="SR" userId="9d2094515d532ae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89" d="100"/>
          <a:sy n="89" d="100"/>
        </p:scale>
        <p:origin x="12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8/10/relationships/authors" Target="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omments/modernComment_132_CADE95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26A662-F6A9-134C-9A7B-18AE1184EAB9}" authorId="{5122A8BC-AA0A-3B3B-5923-B99C96D6B4D6}" status="resolved" created="2023-11-19T04:55:51.52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03584968" sldId="306"/>
      <ac:spMk id="2" creationId="{A244D067-CF1C-8B45-93D5-4D00F59628E0}"/>
    </ac:deMkLst>
    <p188:txBody>
      <a:bodyPr/>
      <a:lstStyle/>
      <a:p>
        <a:r>
          <a:rPr lang="en-US"/>
          <a:t>h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8A693F-B6A9-EE6E-3C77-E0BC5B76F0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C8146-5FC2-54B0-559F-34C7E89C33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56DE881-6D3A-46B1-BAB6-35E3E38058A9}" type="datetimeFigureOut">
              <a:rPr lang="en-IN"/>
              <a:pPr>
                <a:defRPr/>
              </a:pPr>
              <a:t>22-11-2023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B47E227-DE19-C558-ED51-00009A0531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A921852-92A0-8E34-47A0-B60CDAC4F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CB69D-253B-17BE-D7A6-8B7FA3307D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B2C42-D457-921D-50E6-93CB2D0D8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5EAEE3-4815-48ED-A6E4-9B0A2705AE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23F8F-C0A1-D07E-9212-BB90F18C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3C5FA85-1DE2-40E4-85CF-1D94B468FBCE}" type="datetime1">
              <a:rPr lang="en-US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815C6-302B-49F2-B172-52184CA9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B578-A986-CF23-1B90-9E28AF4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FE7E5BD-B9A0-4B16-8B1C-E34CD455D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2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C397-BFE0-5085-F5B3-09A7AE43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2BF3D1-90C9-45C5-9063-F24E5E1A7B64}" type="datetime1">
              <a:rPr lang="en-US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CCBBD-225A-682F-3942-23AE7166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358ED-1BCC-B26A-B5EA-A4EDF436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8EA7655-C20D-45E3-BF49-84CC6919EE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0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BE681-6A22-B6F3-7310-72CD7EBE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6E7199D-D041-4C02-8F75-66A305154B4A}" type="datetime1">
              <a:rPr lang="en-US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03637-DD95-3C19-8CC7-D43B4F29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565BC-988B-1176-B988-80B31EA0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7B74707-CCAF-424A-9CEE-87D5941D5C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21285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39171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74195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62917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86762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ABE8C-F9AA-1F73-2A58-8E6B6E15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ABF37-9854-42B2-AF81-0F34E60EFE83}" type="datetime1">
              <a:rPr lang="en-US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E2F4B-DB26-4238-33B8-26081A82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B9E2D-E261-30CE-FBAA-C2511203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8934069-1657-482B-8429-3F59E7D948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694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7F406-C55E-F36B-E540-BF7E6280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71203-D943-486F-B188-5AB89BB58AA4}" type="datetimeFigureOut">
              <a:rPr lang="en-IN"/>
              <a:pPr>
                <a:defRPr/>
              </a:pPr>
              <a:t>22-11-2023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7A091-5CCF-A6F8-4030-362247F6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119D1-74FB-2113-1ADC-5BA5FDF9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AADDA-190C-4911-94DA-962FE588A39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14625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8858-D009-0D17-47F6-AEB532CB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FAA02-887C-403C-900D-DF0844174524}" type="datetimeFigureOut">
              <a:rPr lang="en-IN"/>
              <a:pPr>
                <a:defRPr/>
              </a:pPr>
              <a:t>22-11-2023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A480A-9141-9EE8-1909-587A0866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4A433-8B20-4E69-F196-45748F16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6B45E-12CB-4A1B-8162-FC1797719B8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5443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8C7C549-2AF4-CBD8-16EE-031B981D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0BC29DF-0E60-489E-AECF-701CDB0C9AD4}" type="datetime1">
              <a:rPr lang="en-US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F9C0E39-4C95-6E3E-BADD-B519EE15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551448-0EF0-ED14-1AC2-4DD76AA0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059714F-19BF-4B61-8954-9DA12B970C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533801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C057-A1DB-D808-045C-92F090D8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31A24-B546-4C15-B182-69A3BDEFFAD7}" type="datetimeFigureOut">
              <a:rPr lang="en-IN"/>
              <a:pPr>
                <a:defRPr/>
              </a:pPr>
              <a:t>22-11-2023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955F-FFD9-6D8D-5179-9D441CC7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06B5B-D3E3-76A2-25B0-565E697E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6ADAE-91BE-4C72-A1BB-71FFA2B47E3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18159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2C3322C-BE34-DFE0-6ADE-DB4F40F8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3177F-F572-4CC6-884A-13DF637A8D6C}" type="datetimeFigureOut">
              <a:rPr lang="en-IN"/>
              <a:pPr>
                <a:defRPr/>
              </a:pPr>
              <a:t>22-11-2023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9BA1C7F-8E39-4763-32F6-CA340A2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C3B515-3381-A1FC-3516-21E90066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8ED25-C425-421B-A2C0-2320D284022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472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FE61951-A02D-082D-F7C1-FAB0EFCB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EF0D-BAA8-4610-959B-0F77B2E03A15}" type="datetimeFigureOut">
              <a:rPr lang="en-IN"/>
              <a:pPr>
                <a:defRPr/>
              </a:pPr>
              <a:t>22-11-2023</a:t>
            </a:fld>
            <a:endParaRPr lang="en-IN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9EA462-3BFE-733F-C11D-21E4F719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D903AAE-F3AD-C9AB-AEA7-9A364BFE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1EDFC-19D1-46A9-9624-99E026ACB44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1086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902CBF-334E-4E12-74DC-242A4E2D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9A1C3-2209-426C-A7F3-22F8E2A4B648}" type="datetimeFigureOut">
              <a:rPr lang="en-IN"/>
              <a:pPr>
                <a:defRPr/>
              </a:pPr>
              <a:t>22-11-2023</a:t>
            </a:fld>
            <a:endParaRPr lang="en-IN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0878496-EC57-6962-5F14-0ADC9687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456D667-B9A6-522B-7C29-FFF8FF74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7A51B-9A5A-4C1A-A5A5-07C420F4843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36702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5B8207B-F3EC-B5BE-B9E2-BF20B64D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B7D72-BB26-473D-95A5-4319B9262738}" type="datetimeFigureOut">
              <a:rPr lang="en-IN"/>
              <a:pPr>
                <a:defRPr/>
              </a:pPr>
              <a:t>22-11-2023</a:t>
            </a:fld>
            <a:endParaRPr lang="en-IN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25490F-6C73-2B28-A43F-A25F87EE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B27850-3A41-FFB1-F0EA-E41F2DBF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1B2D-0A66-43EE-A034-74FC078565D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62394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18D3D71-F1F9-97A5-8F77-5A9F9003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69E54-47AC-40F3-9B21-CC07C6E3E9B1}" type="datetimeFigureOut">
              <a:rPr lang="en-IN"/>
              <a:pPr>
                <a:defRPr/>
              </a:pPr>
              <a:t>22-11-2023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4931BA-87DE-7E68-FC53-DBFFC0FF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393A7D-825B-70E7-78D4-815684BD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D77FE-5C17-4AFE-B69A-E25D06593A9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598505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1B58913-09E7-7277-F8E8-26B31426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B6907-621E-40A6-AE5D-D3DC4AE7CF32}" type="datetimeFigureOut">
              <a:rPr lang="en-IN"/>
              <a:pPr>
                <a:defRPr/>
              </a:pPr>
              <a:t>22-11-2023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73C838-7D05-D3CA-5FDC-F257E95A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AD1C24-AF7C-357A-829C-23C0D408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C38C4-689E-4540-89DC-ACF1C027371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79459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DCF6-3D74-E997-0BEF-F5DFF93E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EF9B8-F841-4CB5-AE98-115C90986961}" type="datetimeFigureOut">
              <a:rPr lang="en-IN"/>
              <a:pPr>
                <a:defRPr/>
              </a:pPr>
              <a:t>22-11-2023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2CFD-41B9-64EF-7125-CE543B1E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B11E-42FD-AFA5-4BE9-4C88354C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F16DE-3EDB-4AD8-89FA-68DB40098FB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43905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62279-8FAC-E4E3-EA31-713B089C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8F6EC-E786-4BBE-B9E0-C4F7A0E91A4B}" type="datetimeFigureOut">
              <a:rPr lang="en-IN"/>
              <a:pPr>
                <a:defRPr/>
              </a:pPr>
              <a:t>22-11-2023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E5F84-4373-DE19-5BC0-312F616C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EFFA5-1FE7-7C52-B45A-71F60446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8B3ED-C529-419B-9FBA-C06F3A20650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8650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1815-AF7A-CC84-4D8C-48C59012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4EF9A3-D7CB-441A-AEAF-1674644BE04C}" type="datetime1">
              <a:rPr lang="en-US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D507-EFAA-BD4B-0640-54D2F3BC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8E1FC-F181-00C4-D07E-E9069B8E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28BEF72-3EEC-4529-892E-9839DAE9F5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48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220B5A-5CAC-64A2-EEF0-3FF85905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DBA141B-C487-4DF8-9AFA-FC26F54E4083}" type="datetime1">
              <a:rPr lang="en-US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A336C43-62C1-4037-2EA9-D0B0CD6A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B605F1-3B4F-4B58-8691-0528A4D6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C21132A-3737-480D-8BB2-43F4366EC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07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7BAB2D4-3F5E-3DEA-420A-3A1224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855A415-ED30-4807-90C5-0790C0A14863}" type="datetime1">
              <a:rPr lang="en-US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8EDCD9B-59CD-4362-B2B3-2FAEAEB1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15F37C-EFD7-FA52-5899-CD375D3B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B66440A-5E21-4AC5-BB6E-A602A3AA09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62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202CC09-6545-E0C8-ECEE-1FAC2E25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9E17A9F-0E5B-4FFF-B5FA-C398B58073D4}" type="datetime1">
              <a:rPr lang="en-US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F461CF9-D2AA-75D2-A640-18416DD6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C75163-945D-B360-AD19-5E9A98CA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773FD9E-F1D2-4C6E-8AB3-A2B147474D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79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64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F476BF3-843A-FC70-56DB-98AB066D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0BC29DF-0E60-489E-AECF-701CDB0C9AD4}" type="datetime1">
              <a:rPr lang="en-US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A4EE3CA-BB9C-75CA-A1D4-2F6FC32E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550C635-5B99-DB77-3348-E3D734BF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675551D-9627-4C51-A302-8B3EB57DCA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52308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54CC7E-28C8-68E9-A5CB-E4257A93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4021E8D-F8D9-4974-B110-C7E987544E67}" type="datetime1">
              <a:rPr lang="en-US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F2F3B6-C1BA-774E-DAD0-94C3677F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FCCDF0-59E2-7A8C-88AE-52E197A0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44BAA3C-33C5-4C7B-B833-71E0EA519F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00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7E0F5D-AA62-F1EC-B0D2-CB509681D648}"/>
              </a:ext>
            </a:extLst>
          </p:cNvPr>
          <p:cNvSpPr/>
          <p:nvPr/>
        </p:nvSpPr>
        <p:spPr>
          <a:xfrm>
            <a:off x="109538" y="152400"/>
            <a:ext cx="7783512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27" name="Picture 10" descr="Logo1.png">
            <a:extLst>
              <a:ext uri="{FF2B5EF4-FFF2-40B4-BE49-F238E27FC236}">
                <a16:creationId xmlns:a16="http://schemas.microsoft.com/office/drawing/2014/main" id="{398ABB2B-056C-A2D1-6A77-FB9C49BFF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5725"/>
            <a:ext cx="8747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52" r:id="rId7"/>
    <p:sldLayoutId id="2147484275" r:id="rId8"/>
    <p:sldLayoutId id="2147484276" r:id="rId9"/>
    <p:sldLayoutId id="2147484277" r:id="rId10"/>
    <p:sldLayoutId id="2147484278" r:id="rId11"/>
    <p:sldLayoutId id="2147484253" r:id="rId12"/>
    <p:sldLayoutId id="2147484254" r:id="rId13"/>
    <p:sldLayoutId id="2147484255" r:id="rId14"/>
    <p:sldLayoutId id="2147484256" r:id="rId15"/>
    <p:sldLayoutId id="2147484257" r:id="rId16"/>
    <p:sldLayoutId id="2147484279" r:id="rId1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4E308-1E98-9BCD-3598-3F08414D1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6E1929-E29B-429D-8CD0-700FE11F8384}" type="datetimeFigureOut">
              <a:rPr lang="en-IN"/>
              <a:pPr>
                <a:defRPr/>
              </a:pPr>
              <a:t>22-11-2023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F01DD-B81C-DFB5-5110-444E42DD9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A4DD-9750-5EF2-880C-2ADF3E8B7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A37BED6-638B-4232-A6FA-0D049921581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2_CADE95C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61389050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B40E-4AE2-C8B7-455E-01180EE3F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524000"/>
            <a:ext cx="7939087" cy="1981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PRESENTATION ON: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UNUSED MEDICINE DONATION SYSTEM</a:t>
            </a:r>
          </a:p>
        </p:txBody>
      </p:sp>
      <p:sp>
        <p:nvSpPr>
          <p:cNvPr id="15363" name="Subtitle 2">
            <a:extLst>
              <a:ext uri="{FF2B5EF4-FFF2-40B4-BE49-F238E27FC236}">
                <a16:creationId xmlns:a16="http://schemas.microsoft.com/office/drawing/2014/main" id="{A493B1C6-BAA3-CE89-C2B4-2B0451B5705D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381000" y="3352800"/>
            <a:ext cx="8001000" cy="304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                                                                                              GUIDED BY :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Aryan Shingan         						Dr. R.V.Babar                                                                                                                           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Sushant Kokate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Shreyash Ramteke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Akash Chavan</a:t>
            </a:r>
            <a:r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</a:t>
            </a:r>
          </a:p>
          <a:p>
            <a:pPr algn="l" eaLnBrk="1" hangingPunct="1">
              <a:lnSpc>
                <a:spcPct val="80000"/>
              </a:lnSpc>
            </a:pPr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endParaRPr lang="en-US" altLang="en-US" sz="1200">
              <a:solidFill>
                <a:srgbClr val="1651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800" b="1">
                <a:solidFill>
                  <a:srgbClr val="474B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Technology.</a:t>
            </a:r>
            <a:endParaRPr lang="en-US" altLang="en-US" sz="1800">
              <a:solidFill>
                <a:srgbClr val="474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800" b="1">
                <a:solidFill>
                  <a:srgbClr val="474B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STES’s</a:t>
            </a:r>
          </a:p>
          <a:p>
            <a:pPr eaLnBrk="1" hangingPunct="1"/>
            <a:r>
              <a:rPr lang="en-US" altLang="en-US" sz="1800" b="1">
                <a:solidFill>
                  <a:srgbClr val="474B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Sinhgad Institute of Technology, Lonavala</a:t>
            </a:r>
          </a:p>
          <a:p>
            <a:pPr eaLnBrk="1" hangingPunct="1"/>
            <a:endParaRPr lang="en-US" altLang="en-US" sz="1800" b="1">
              <a:solidFill>
                <a:srgbClr val="474B78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6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>
              <a:solidFill>
                <a:srgbClr val="165160"/>
              </a:solidFill>
            </a:endParaRP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75673A3D-CCAB-3C65-22AC-D268FA1DC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93663"/>
            <a:ext cx="18288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2">
            <a:extLst>
              <a:ext uri="{FF2B5EF4-FFF2-40B4-BE49-F238E27FC236}">
                <a16:creationId xmlns:a16="http://schemas.microsoft.com/office/drawing/2014/main" id="{6B8C0571-B674-30A5-6688-568128CC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3663"/>
            <a:ext cx="1752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A43D865-F1AF-5896-8DE3-2911D347DE1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-25400" y="762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/>
              <a:t>Mathematical Model</a:t>
            </a:r>
            <a:endParaRPr lang="en-IN" altLang="en-US" sz="360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5CED012A-010C-95CE-E37C-E690A777BB5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S as a system.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inputs-Tell unused medicines and their expiry date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 f1, f2, f3 ....., FN— F as set of functions to execute commands.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 i1, i2, i3—I sets of inputs to the function set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O= o1, o2, o3.—O Set of outputs from the function sets,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 I, F, O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Input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 Output 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Functions implemented to get the output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Output-Suggest the proper medicine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C:\Users\Admin\Desktop\10 nov\archi.drawio (1).png">
            <a:extLst>
              <a:ext uri="{FF2B5EF4-FFF2-40B4-BE49-F238E27FC236}">
                <a16:creationId xmlns:a16="http://schemas.microsoft.com/office/drawing/2014/main" id="{DACFD2D4-B879-99E9-3D2A-1718EA3A3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643063"/>
            <a:ext cx="7439025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2">
            <a:extLst>
              <a:ext uri="{FF2B5EF4-FFF2-40B4-BE49-F238E27FC236}">
                <a16:creationId xmlns:a16="http://schemas.microsoft.com/office/drawing/2014/main" id="{E6931FE0-564E-BACB-9EC4-7B2A53E73CE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191500" cy="1160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/>
              <a:t>Architecture</a:t>
            </a:r>
            <a:endParaRPr lang="en-IN" altLang="en-US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9">
            <a:extLst>
              <a:ext uri="{FF2B5EF4-FFF2-40B4-BE49-F238E27FC236}">
                <a16:creationId xmlns:a16="http://schemas.microsoft.com/office/drawing/2014/main" id="{3F60ECD7-3094-DB23-544E-3132C906E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371600"/>
            <a:ext cx="7318375" cy="334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altLang="en-US" sz="1600" dirty="0"/>
              <a:t>-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Registration/Login</a:t>
            </a:r>
          </a:p>
          <a:p>
            <a:pPr lvl="2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-Search form free medicine</a:t>
            </a:r>
          </a:p>
          <a:p>
            <a:pPr lvl="2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-Recommend nearby Locations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system </a:t>
            </a:r>
          </a:p>
          <a:p>
            <a:pPr lvl="2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 medicine not found locate nearby medical stores</a:t>
            </a:r>
          </a:p>
        </p:txBody>
      </p:sp>
      <p:sp>
        <p:nvSpPr>
          <p:cNvPr id="26627" name="Title 2">
            <a:extLst>
              <a:ext uri="{FF2B5EF4-FFF2-40B4-BE49-F238E27FC236}">
                <a16:creationId xmlns:a16="http://schemas.microsoft.com/office/drawing/2014/main" id="{91F01968-DDB9-708D-508A-2ED25284FB9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/>
              <a:t>Project Modules</a:t>
            </a:r>
            <a:endParaRPr lang="en-IN" altLang="en-US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9">
            <a:extLst>
              <a:ext uri="{FF2B5EF4-FFF2-40B4-BE49-F238E27FC236}">
                <a16:creationId xmlns:a16="http://schemas.microsoft.com/office/drawing/2014/main" id="{77882FE5-51E7-6403-BA06-8480F7FB3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643063"/>
            <a:ext cx="73183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Medications are a fundamental component in lightening enduring, and gifts of clinical supplies will incredibly profit worldwide helpful aid projects.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excess medication can be utilized by NGOs, Hospitals who are to be sure for those prescriptions. 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the utilization of this entry, there will be less wastage of drugs.</a:t>
            </a:r>
          </a:p>
        </p:txBody>
      </p:sp>
      <p:sp>
        <p:nvSpPr>
          <p:cNvPr id="27651" name="Title 2">
            <a:extLst>
              <a:ext uri="{FF2B5EF4-FFF2-40B4-BE49-F238E27FC236}">
                <a16:creationId xmlns:a16="http://schemas.microsoft.com/office/drawing/2014/main" id="{FED9657D-922F-B502-095B-1F9F1A44E52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14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/>
              <a:t>Proposed System</a:t>
            </a:r>
            <a:endParaRPr lang="en-IN" altLang="en-US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>
            <a:extLst>
              <a:ext uri="{FF2B5EF4-FFF2-40B4-BE49-F238E27FC236}">
                <a16:creationId xmlns:a16="http://schemas.microsoft.com/office/drawing/2014/main" id="{C89E4D16-253B-5315-1512-FE8872F02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1722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itle 2">
            <a:extLst>
              <a:ext uri="{FF2B5EF4-FFF2-40B4-BE49-F238E27FC236}">
                <a16:creationId xmlns:a16="http://schemas.microsoft.com/office/drawing/2014/main" id="{CAE95358-A471-CBF4-1DCE-8392878211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-38100" y="523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/>
              <a:t>Use Case Diagram</a:t>
            </a:r>
            <a:endParaRPr lang="en-IN" altLang="en-US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EA30A13B-AA41-43A4-5CA3-AEE43BAA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138988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2">
            <a:extLst>
              <a:ext uri="{FF2B5EF4-FFF2-40B4-BE49-F238E27FC236}">
                <a16:creationId xmlns:a16="http://schemas.microsoft.com/office/drawing/2014/main" id="{18CD4D07-4AF5-DD93-9CF5-44AD2D9069F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-160338" y="25400"/>
            <a:ext cx="8229601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/>
              <a:t>Class Diagram</a:t>
            </a:r>
            <a:endParaRPr lang="en-IN" altLang="en-US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46300-D639-B74D-9EE9-3B08D479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503759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   - Intel i3/i5/i7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             - 3.1 GHz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             - 4 GB(min)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- 40 GB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      - Standard Windows Keyboard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           - Two or Three Button Mouse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         - SVGA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989E5-6C1F-ED4E-B40B-E239C0C8FAD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55058"/>
            <a:ext cx="7772400" cy="13419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Tools Used :</a:t>
            </a:r>
          </a:p>
        </p:txBody>
      </p:sp>
    </p:spTree>
    <p:extLst>
      <p:ext uri="{BB962C8B-B14F-4D97-AF65-F5344CB8AC3E}">
        <p14:creationId xmlns:p14="http://schemas.microsoft.com/office/powerpoint/2010/main" val="34035849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EC25D1-6231-6646-B4CA-FABBB33B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2571"/>
            <a:ext cx="8229600" cy="477157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      - Windows 7/8/10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 End                   - HTML, CSS, Bootstrap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                   - MySQL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                           - VS Code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                   -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9EAE15-9F4F-0321-9358-B7EE83E8FF52}"/>
              </a:ext>
            </a:extLst>
          </p:cNvPr>
          <p:cNvSpPr txBox="1"/>
          <p:nvPr/>
        </p:nvSpPr>
        <p:spPr>
          <a:xfrm>
            <a:off x="2743200" y="97526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+mj-lt"/>
              </a:rPr>
              <a:t>Tools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49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C78F-2907-61EF-173F-BEBC9658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</a:t>
            </a:r>
            <a:endParaRPr lang="en-US" sz="3600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754EF87-E56C-9C53-424B-054AF7C89CB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or this online medicine donation portal in the future has the ability to become a full fledge application wherein all the facilities will be provided on this portal.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F65858-7E5B-EDD4-DE2D-11B5FFDA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00" y="117475"/>
            <a:ext cx="8229600" cy="990600"/>
          </a:xfrm>
        </p:spPr>
        <p:txBody>
          <a:bodyPr/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Expected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Result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BC7BEAB-F5DE-C52E-E6BC-E61BAB493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57250"/>
            <a:ext cx="822960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4770EA-468C-37AF-BEC3-B6A8864D48C7}"/>
              </a:ext>
            </a:extLst>
          </p:cNvPr>
          <p:cNvSpPr txBox="1"/>
          <p:nvPr/>
        </p:nvSpPr>
        <p:spPr>
          <a:xfrm flipH="1">
            <a:off x="2819400" y="6096000"/>
            <a:ext cx="281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Fig. Home Page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CCBE0B9-C3E8-94A0-F5D8-8BC3B199FD0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-152400" y="127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/>
              <a:t>Agenda</a:t>
            </a:r>
            <a:endParaRPr lang="en-IN" altLang="en-US" sz="360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6A69F944-F292-C6A5-3581-D382F68D622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30200" y="1117600"/>
            <a:ext cx="88392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indent="-255588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en-US"/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365125" indent="-255588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Motivation </a:t>
            </a:r>
          </a:p>
          <a:p>
            <a:pPr marL="365125" indent="-255588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Literature Survey</a:t>
            </a:r>
          </a:p>
          <a:p>
            <a:pPr marL="365125" indent="-255588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 Problem Statement </a:t>
            </a:r>
          </a:p>
          <a:p>
            <a:pPr marL="365125" indent="-255588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5. Mathematical model (Input output parameter, Expected outcome, success and Failure cases of the system) </a:t>
            </a:r>
          </a:p>
          <a:p>
            <a:pPr marL="365125" indent="-255588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6. System Architecture / Methodology </a:t>
            </a:r>
          </a:p>
          <a:p>
            <a:pPr marL="365125" indent="-255588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7. Modules </a:t>
            </a:r>
          </a:p>
          <a:p>
            <a:pPr marL="365125" indent="-255588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8. Proposed Algorithm </a:t>
            </a:r>
          </a:p>
          <a:p>
            <a:pPr marL="365125" indent="-255588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9. UML Diagrams </a:t>
            </a:r>
          </a:p>
          <a:p>
            <a:pPr marL="365125" indent="-255588" eaLnBrk="1" hangingPunct="1">
              <a:buFont typeface="Arial" panose="020B0604020202020204" pitchFamily="34" charset="0"/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25916EA-9EC5-8236-CF3F-45747BB21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2" y="970790"/>
            <a:ext cx="4267200" cy="4916419"/>
          </a:xfrm>
          <a:prstGeom prst="rect">
            <a:avLst/>
          </a:prstGeom>
        </p:spPr>
      </p:pic>
      <p:pic>
        <p:nvPicPr>
          <p:cNvPr id="7" name="Picture 6" descr="A group of people holding boxes&#10;&#10;Description automatically generated">
            <a:extLst>
              <a:ext uri="{FF2B5EF4-FFF2-40B4-BE49-F238E27FC236}">
                <a16:creationId xmlns:a16="http://schemas.microsoft.com/office/drawing/2014/main" id="{615CF99D-CFEE-17C9-5DE1-E8D25F49A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64" y="940904"/>
            <a:ext cx="4192587" cy="491641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2CFE891-7014-E8D3-812B-486FAF2B65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" y="39757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sz="3600" dirty="0"/>
              <a:t>Expected 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C3362-05A4-30AD-447C-7CCDA2B7E88F}"/>
              </a:ext>
            </a:extLst>
          </p:cNvPr>
          <p:cNvSpPr txBox="1"/>
          <p:nvPr/>
        </p:nvSpPr>
        <p:spPr>
          <a:xfrm>
            <a:off x="3200400" y="624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Fig. Home Page</a:t>
            </a:r>
            <a:endParaRPr lang="en-IN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01553B-6DCC-F78D-2286-E9B64D5F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3018"/>
            <a:ext cx="8229600" cy="11430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sz="3600" dirty="0"/>
              <a:t>Expected Result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97E8FD1-F5C5-8AC4-BED4-C51451115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1" y="1295400"/>
            <a:ext cx="8046157" cy="4525963"/>
          </a:xfrm>
          <a:prstGeom prst="rect">
            <a:avLst/>
          </a:prstGeom>
          <a:noFill/>
        </p:spPr>
      </p:pic>
      <p:sp>
        <p:nvSpPr>
          <p:cNvPr id="33800" name="Footer Placeholder 3">
            <a:extLst>
              <a:ext uri="{FF2B5EF4-FFF2-40B4-BE49-F238E27FC236}">
                <a16:creationId xmlns:a16="http://schemas.microsoft.com/office/drawing/2014/main" id="{013DD668-9B6A-C39F-F241-30174A1F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096000"/>
            <a:ext cx="2895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     Fig. Dashboard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49ADB8-7786-D6EB-BDAF-6B1AD7E1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504"/>
            <a:ext cx="8229600" cy="11430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sz="3600" dirty="0"/>
              <a:t>Expected Result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EB43E5D-DBE7-828F-E290-889CE247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1" y="1371600"/>
            <a:ext cx="8046157" cy="4525963"/>
          </a:xfrm>
          <a:prstGeom prst="rect">
            <a:avLst/>
          </a:prstGeom>
          <a:noFill/>
        </p:spPr>
      </p:pic>
      <p:sp>
        <p:nvSpPr>
          <p:cNvPr id="34824" name="Footer Placeholder 3">
            <a:extLst>
              <a:ext uri="{FF2B5EF4-FFF2-40B4-BE49-F238E27FC236}">
                <a16:creationId xmlns:a16="http://schemas.microsoft.com/office/drawing/2014/main" id="{7B78FDF2-5B84-2B9B-A447-548C2F94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099659"/>
            <a:ext cx="2895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      Fig. Login Page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1B51-8AE5-4F31-58A9-3002AB1C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" y="6205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Expected Result</a:t>
            </a:r>
            <a:endParaRPr lang="en-IN" sz="3600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C1AA9F86-BAA4-C047-F8FC-3D4AE937B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221616"/>
            <a:ext cx="8046156" cy="4525963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13CF2-35FB-40FF-E39F-C1225871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3505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/>
              <a:t>Fig. Donar 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1299392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299CC9B-B6F0-9889-5ED5-EA3376F6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" y="29817"/>
            <a:ext cx="8229600" cy="1143000"/>
          </a:xfrm>
        </p:spPr>
        <p:txBody>
          <a:bodyPr/>
          <a:lstStyle/>
          <a:p>
            <a:r>
              <a:rPr lang="en-US" sz="3600" dirty="0"/>
              <a:t>Expected Result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2D346AC-44C5-A23E-A2FC-C2A955808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172817"/>
            <a:ext cx="8046156" cy="4525963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794F2-7612-AC09-CB81-DA770633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5943600"/>
            <a:ext cx="3352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/>
              <a:t>Fig. NGO 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2205135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DE05A0E-3AF2-A9D3-74FE-A798A63C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6525"/>
            <a:ext cx="8229600" cy="1143000"/>
          </a:xfrm>
        </p:spPr>
        <p:txBody>
          <a:bodyPr/>
          <a:lstStyle/>
          <a:p>
            <a:r>
              <a:rPr lang="en-US" sz="3600" dirty="0"/>
              <a:t>Expected Result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D97D457-839C-3960-5E6A-91005D3AB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166018"/>
            <a:ext cx="8046156" cy="4525963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54B8B-488B-B01A-C00C-0E2EFB0F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500" y="5943600"/>
            <a:ext cx="34290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/>
              <a:t>Fig. Doctor 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4088649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6943D26D-9B64-10C3-5985-7C672CD3F12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0" y="76200"/>
            <a:ext cx="8324850" cy="86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 altLang="en-US" sz="3600">
                <a:cs typeface="Times New Roman" panose="02020603050405020304" pitchFamily="18" charset="0"/>
              </a:rPr>
              <a:t>Timeline Chart</a:t>
            </a:r>
          </a:p>
        </p:txBody>
      </p:sp>
      <p:pic>
        <p:nvPicPr>
          <p:cNvPr id="35843" name="Picture 116" descr="D:\Rudratech 2022-2023\gantt.PNG">
            <a:extLst>
              <a:ext uri="{FF2B5EF4-FFF2-40B4-BE49-F238E27FC236}">
                <a16:creationId xmlns:a16="http://schemas.microsoft.com/office/drawing/2014/main" id="{62E5C556-173E-FBD0-1344-18B0BC0D0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43000"/>
            <a:ext cx="84772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9">
            <a:extLst>
              <a:ext uri="{FF2B5EF4-FFF2-40B4-BE49-F238E27FC236}">
                <a16:creationId xmlns:a16="http://schemas.microsoft.com/office/drawing/2014/main" id="{31E617BE-D79A-2C47-B9E5-5CF152243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68246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portal aim to provide unused medicine to NGO and hospitals.</a:t>
            </a:r>
          </a:p>
          <a:p>
            <a:pPr marL="0" indent="0"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portal is aimed at being available for users , with the latest features added at the moment.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having an easy navigation system for users, the portal will become friendly, which will also make the users comfortable for donating and receiving medicines from NGO’s.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Title 2">
            <a:extLst>
              <a:ext uri="{FF2B5EF4-FFF2-40B4-BE49-F238E27FC236}">
                <a16:creationId xmlns:a16="http://schemas.microsoft.com/office/drawing/2014/main" id="{845F6588-EC39-BE2A-B04E-94ED9BA8327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-19050" y="127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/>
              <a:t>Conclusion</a:t>
            </a:r>
            <a:endParaRPr lang="en-IN" altLang="en-US"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ED43-CB5A-88EA-BDEA-CF578E68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" y="160337"/>
            <a:ext cx="8229600" cy="1143000"/>
          </a:xfrm>
        </p:spPr>
        <p:txBody>
          <a:bodyPr/>
          <a:lstStyle/>
          <a:p>
            <a:r>
              <a:rPr lang="en-IN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693A-BCBE-6200-8451-F9186DAD7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UNUSED MEDICINE DONATION PLATFORM Ms. </a:t>
            </a:r>
            <a:r>
              <a:rPr lang="en-IN" sz="2400" dirty="0" err="1"/>
              <a:t>Rutuja</a:t>
            </a:r>
            <a:r>
              <a:rPr lang="en-IN" sz="2400" dirty="0"/>
              <a:t> Satish </a:t>
            </a:r>
            <a:r>
              <a:rPr lang="en-IN" sz="2400" dirty="0" err="1"/>
              <a:t>Vathare</a:t>
            </a:r>
            <a:r>
              <a:rPr lang="en-IN" sz="2400" dirty="0"/>
              <a:t>*1, Ms. Rupali Rajesh </a:t>
            </a:r>
            <a:r>
              <a:rPr lang="en-IN" sz="2400" dirty="0" err="1"/>
              <a:t>Koravi</a:t>
            </a:r>
            <a:r>
              <a:rPr lang="en-IN" sz="2400" dirty="0"/>
              <a:t>*2,Ms. Vaishnavi Vijaykumar </a:t>
            </a:r>
            <a:r>
              <a:rPr lang="en-IN" sz="2400" dirty="0" err="1"/>
              <a:t>Sanade</a:t>
            </a:r>
            <a:r>
              <a:rPr lang="en-IN" sz="2400" dirty="0"/>
              <a:t>*3, Mr. Ketan Ramesh Patil*4, Ms. S. B. </a:t>
            </a:r>
            <a:r>
              <a:rPr lang="en-IN" sz="2400" dirty="0" err="1"/>
              <a:t>Ketkale</a:t>
            </a:r>
            <a:r>
              <a:rPr lang="en-IN" sz="2400" dirty="0"/>
              <a:t>*5*1,2,3,4,5Compute Department, D.K.T.E. Society’s Yashwantrao Chavan Polytechnic, </a:t>
            </a:r>
            <a:r>
              <a:rPr lang="en-IN" sz="2400" dirty="0" err="1"/>
              <a:t>Icalkaranji</a:t>
            </a:r>
            <a:r>
              <a:rPr lang="en-IN" sz="2400" dirty="0"/>
              <a:t>, India.Volume:05/Issue:04/April-2023</a:t>
            </a:r>
          </a:p>
          <a:p>
            <a:pPr marL="0" indent="0">
              <a:buNone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An Online Unused Medicine Donation System for </a:t>
            </a:r>
            <a:r>
              <a:rPr lang="en-IN" sz="2400" dirty="0" err="1"/>
              <a:t>NGOsHarendra</a:t>
            </a:r>
            <a:r>
              <a:rPr lang="en-IN" sz="2400" dirty="0"/>
              <a:t> Raghav1, Ayush Singh Chauhan2, Tanya Yadav3,Ankit Kumar Gupta4,Ankur Bhardwaj5 International Journal of Engineering and Techniques - Volume 8 Issue 3, May 2022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937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182D-8BFB-B212-6022-F2EF4C99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" y="152400"/>
            <a:ext cx="8229600" cy="1143000"/>
          </a:xfrm>
        </p:spPr>
        <p:txBody>
          <a:bodyPr/>
          <a:lstStyle/>
          <a:p>
            <a:r>
              <a:rPr lang="en-IN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C2C09-922A-8981-C266-DD6621CE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9722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An Online Web Portal for Donating Unused Medicine to NGOs Conference Paper · June 2022author profiles for this publication at: </a:t>
            </a:r>
            <a:r>
              <a:rPr lang="en-US" sz="2400" dirty="0">
                <a:hlinkClick r:id="rId2"/>
              </a:rPr>
              <a:t>https://www.researchgate.net/publication/361389050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Unused Medicine Donation System for </a:t>
            </a:r>
            <a:r>
              <a:rPr lang="en-US" sz="2400" dirty="0" err="1"/>
              <a:t>NGOsProf</a:t>
            </a:r>
            <a:r>
              <a:rPr lang="en-US" sz="2400" dirty="0"/>
              <a:t>. Sunil Sangale1, Rahil Khan2, </a:t>
            </a:r>
            <a:r>
              <a:rPr lang="en-US" sz="2400" dirty="0" err="1"/>
              <a:t>Spandan</a:t>
            </a:r>
            <a:r>
              <a:rPr lang="en-US" sz="2400" dirty="0"/>
              <a:t> Marathe3, Pratik Yeole4, Kaveri Khairnar5 Lecturer, Department of Computer Technology1Students, Department of Computer Technology2,3,4,5K. K. </a:t>
            </a:r>
            <a:r>
              <a:rPr lang="en-US" sz="2400" dirty="0" err="1"/>
              <a:t>Wagh</a:t>
            </a:r>
            <a:r>
              <a:rPr lang="en-US" sz="2400" dirty="0"/>
              <a:t> </a:t>
            </a:r>
            <a:r>
              <a:rPr lang="en-US" sz="2400" dirty="0" err="1"/>
              <a:t>Polytechic</a:t>
            </a:r>
            <a:r>
              <a:rPr lang="en-US" sz="2400" dirty="0"/>
              <a:t>, Nashik, Maharashtra, India Volume 2, Issue 2, February 2022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400" dirty="0"/>
          </a:p>
          <a:p>
            <a:pPr marL="457200" indent="-457200">
              <a:buFont typeface="+mj-lt"/>
              <a:buAutoNum type="arabicPeriod" startAt="4"/>
            </a:pP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74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1E87714-3202-768B-5DE8-AEC32936AB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-762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/>
              <a:t>Agenda</a:t>
            </a:r>
            <a:endParaRPr lang="en-IN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E4E7-AD2D-D89F-B053-A0E73F80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5603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 Applications 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Timeline chart 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Conclusion and future scope 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References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0D60-6BA6-D993-085F-9BD4EE5F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373"/>
            <a:ext cx="8229600" cy="1143000"/>
          </a:xfrm>
        </p:spPr>
        <p:txBody>
          <a:bodyPr/>
          <a:lstStyle/>
          <a:p>
            <a:r>
              <a:rPr lang="en-IN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E9A2-A98E-DB79-AA32-C1AE58A94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24012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/>
              <a:t>"Online Medicine Donation System", International Journal of Emerging Technologies and Innovative Research (www.jetir.org), ISSN:2349-5162, Vol.8, Issue 5, page no.e306-e308, May-2021, Available :http://www.jetir.org/papers/JETIR2105580.pdf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Online Medicine Donation Portal, International Journal of Advance Research, Ideas and Innovations in </a:t>
            </a:r>
            <a:r>
              <a:rPr lang="en-US" sz="2400" dirty="0" err="1"/>
              <a:t>Technology,Sanket</a:t>
            </a:r>
            <a:r>
              <a:rPr lang="en-US" sz="2400" dirty="0"/>
              <a:t> </a:t>
            </a:r>
            <a:r>
              <a:rPr lang="en-US" sz="2400" dirty="0" err="1"/>
              <a:t>Rajendrakumar</a:t>
            </a:r>
            <a:r>
              <a:rPr lang="en-US" sz="2400" dirty="0"/>
              <a:t> More,2021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850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4939-FBCF-2D02-FA16-F58E6C3C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8229600" cy="1143000"/>
          </a:xfrm>
        </p:spPr>
        <p:txBody>
          <a:bodyPr/>
          <a:lstStyle/>
          <a:p>
            <a:r>
              <a:rPr lang="en-IN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D63F3-CD3F-E32D-FBF0-01C19172D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 Web Portal for Medicine Donation to NGO’s and Check availability of Medicine in NGO’s. International Journal of Research in Engineering. Shivam Ramanvar,2021 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400" dirty="0"/>
              <a:t>Online Medicine Donation System, International Journal of Creative Research Thoughts (IJCRT), Nitesh A.Godhichor,2021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400" dirty="0"/>
              <a:t>A </a:t>
            </a:r>
            <a:r>
              <a:rPr lang="en-US" sz="2400" dirty="0" err="1"/>
              <a:t>Webportal</a:t>
            </a:r>
            <a:r>
              <a:rPr lang="en-US" sz="2400" dirty="0"/>
              <a:t> for Medicine Distribution among Poverty-stricken People, 7 IEEE Region 10 Humanitarian Technology </a:t>
            </a:r>
            <a:r>
              <a:rPr lang="en-US" sz="2400" dirty="0" err="1"/>
              <a:t>Conference,Chowdary</a:t>
            </a:r>
            <a:r>
              <a:rPr lang="en-US" sz="2400" dirty="0"/>
              <a:t> </a:t>
            </a:r>
            <a:r>
              <a:rPr lang="en-US" sz="2400" dirty="0" err="1"/>
              <a:t>Narwin</a:t>
            </a:r>
            <a:r>
              <a:rPr lang="en-US" sz="2400" dirty="0"/>
              <a:t> Ferdous,2020</a:t>
            </a:r>
          </a:p>
          <a:p>
            <a:pPr marL="514350" indent="-514350">
              <a:buFont typeface="+mj-lt"/>
              <a:buAutoNum type="arabicPeriod" startAt="8"/>
            </a:pP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93560-4FF4-93EE-F186-D3033384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7108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53D6-D8A4-A1EF-1606-E4DF52D3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8229600" cy="1143000"/>
          </a:xfrm>
        </p:spPr>
        <p:txBody>
          <a:bodyPr/>
          <a:lstStyle/>
          <a:p>
            <a:r>
              <a:rPr lang="en-IN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F772-FAF2-6E47-18DE-004EE3A5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en-US" sz="2400" dirty="0"/>
              <a:t>Worldometers.info, Bangladesh Population (2017)-</a:t>
            </a:r>
            <a:r>
              <a:rPr lang="en-US" sz="2400" dirty="0" err="1"/>
              <a:t>Worldometers</a:t>
            </a:r>
            <a:r>
              <a:rPr lang="en-US" sz="2400" dirty="0"/>
              <a:t>, 2017 (accessed June 22, 2017). [Online].Available: http: //www.worldometers.info/world-population/bangladesh-population/ . 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 startAt="11"/>
            </a:pPr>
            <a:r>
              <a:rPr lang="en-US" sz="2400" dirty="0"/>
              <a:t>Who.int, WHO—Bangladesh, 2017 (accessed June 22, 2017). [Online].Available:http://www.who.int/workforcealliance/countries/bgd/en/ . 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 startAt="12"/>
            </a:pPr>
            <a:r>
              <a:rPr lang="en-US" sz="2400" dirty="0"/>
              <a:t>Opinion.bdnews24.com, Health Workforce in Bangladesh, 2013 (accessed June 22, 2017). </a:t>
            </a:r>
          </a:p>
          <a:p>
            <a:pPr marL="514350" indent="-514350">
              <a:buFont typeface="+mj-lt"/>
              <a:buAutoNum type="arabicPeriod" startAt="12"/>
            </a:pP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987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A577-FD44-12FA-E5DC-78473DDD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105243"/>
            <a:ext cx="8229600" cy="1143000"/>
          </a:xfrm>
        </p:spPr>
        <p:txBody>
          <a:bodyPr/>
          <a:lstStyle/>
          <a:p>
            <a:r>
              <a:rPr lang="en-IN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EBE7-2EFC-B6D6-BDB8-F5EDA333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3"/>
            </a:pPr>
            <a:r>
              <a:rPr lang="en-US" sz="2400" dirty="0"/>
              <a:t>[Online]. Available: http://http: //opinion.bdnews24.com/2013/03/24/health-workforce-in-</a:t>
            </a:r>
            <a:r>
              <a:rPr lang="en-US" sz="2400" dirty="0" err="1"/>
              <a:t>bangladesh</a:t>
            </a:r>
            <a:r>
              <a:rPr lang="en-US" sz="2400" dirty="0"/>
              <a:t>/ . 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 startAt="14"/>
            </a:pPr>
            <a:r>
              <a:rPr lang="en-US" sz="2400" dirty="0"/>
              <a:t>WHO Guidelines for Medicine Donations. 3rd ed. 2011. http://whqlibdoc.who.int/publications/2011/9789241501989 _eng.pdf. Accessed 2014 Dec .</a:t>
            </a:r>
          </a:p>
          <a:p>
            <a:pPr marL="457200" indent="-457200">
              <a:buFont typeface="+mj-lt"/>
              <a:buAutoNum type="arabicPeriod" startAt="14"/>
            </a:pPr>
            <a:endParaRPr lang="en-US" sz="2400" dirty="0"/>
          </a:p>
          <a:p>
            <a:pPr marL="457200" indent="-457200">
              <a:buFont typeface="+mj-lt"/>
              <a:buAutoNum type="arabicPeriod" startAt="14"/>
            </a:pPr>
            <a:r>
              <a:rPr lang="en-US" sz="2400" dirty="0"/>
              <a:t>Dory J. Donation of medical device technologies. In: Dior J, ed. Clinical engineering handbook. Burlington, </a:t>
            </a:r>
            <a:r>
              <a:rPr lang="en-US" sz="2400" dirty="0" err="1"/>
              <a:t>ElsevierAcademic</a:t>
            </a:r>
            <a:r>
              <a:rPr lang="en-US" sz="2400" dirty="0"/>
              <a:t> Press, 2004:155– 158. </a:t>
            </a:r>
          </a:p>
          <a:p>
            <a:pPr marL="457200" indent="-457200">
              <a:buFont typeface="+mj-lt"/>
              <a:buAutoNum type="arabicPeriod" startAt="14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75437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>
            <a:extLst>
              <a:ext uri="{FF2B5EF4-FFF2-40B4-BE49-F238E27FC236}">
                <a16:creationId xmlns:a16="http://schemas.microsoft.com/office/drawing/2014/main" id="{22AA9E18-9357-8AD1-024B-820B1CAC4F9B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 rot="10800000" flipV="1">
            <a:off x="0" y="1417638"/>
            <a:ext cx="8229600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9">
            <a:extLst>
              <a:ext uri="{FF2B5EF4-FFF2-40B4-BE49-F238E27FC236}">
                <a16:creationId xmlns:a16="http://schemas.microsoft.com/office/drawing/2014/main" id="{2DC39780-2BFE-FC91-9054-5B0F2B2F9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1143000"/>
            <a:ext cx="7202487" cy="60023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unused medicines and affordable healthcare.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We're connecting extra medicines with people who really need them but can't afford them.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key roles: admin, NGO, user, and doctors.</a:t>
            </a:r>
          </a:p>
          <a:p>
            <a:pPr marL="0" indent="0" algn="just"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manages users, removes those with incorrect/expired drugs.</a:t>
            </a:r>
          </a:p>
          <a:p>
            <a:pPr marL="0" indent="0" algn="just">
              <a:defRPr/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has a consultant, like the NGO's request.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Title 2">
            <a:extLst>
              <a:ext uri="{FF2B5EF4-FFF2-40B4-BE49-F238E27FC236}">
                <a16:creationId xmlns:a16="http://schemas.microsoft.com/office/drawing/2014/main" id="{5D7003C1-CBEF-76CB-B4CB-D041A36FB98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-381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/>
              <a:t>Introduction</a:t>
            </a:r>
            <a:endParaRPr lang="en-I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9">
            <a:extLst>
              <a:ext uri="{FF2B5EF4-FFF2-40B4-BE49-F238E27FC236}">
                <a16:creationId xmlns:a16="http://schemas.microsoft.com/office/drawing/2014/main" id="{4D16049A-CAA9-D2C3-65DA-5DDE4A231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7864475" cy="85867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India, many very poor struggle to afford medicine and healthcare.</a:t>
            </a:r>
          </a:p>
          <a:p>
            <a:pPr marL="0" indent="0" algn="just"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result, they suffer from diseases, leading to daily increases in the number of deaths.</a:t>
            </a:r>
          </a:p>
          <a:p>
            <a:pPr marL="0" indent="0" algn="just"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some people take too many medicines when they're not supposed to.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have set up a website for donating medicines to NGO’s.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built a website to collect and provide unused medicines to low-income people.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Title 2">
            <a:extLst>
              <a:ext uri="{FF2B5EF4-FFF2-40B4-BE49-F238E27FC236}">
                <a16:creationId xmlns:a16="http://schemas.microsoft.com/office/drawing/2014/main" id="{CD6A82E4-4183-EFB1-BA98-8BFBC64D70B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-1524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/>
              <a:t>Motivation</a:t>
            </a:r>
            <a:br>
              <a:rPr lang="en-US" altLang="en-US"/>
            </a:b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6198E44-A343-D425-DA2C-90E3BDD062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-152400" y="762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dirty="0"/>
              <a:t>Existing System vs Our Project</a:t>
            </a:r>
            <a:endParaRPr lang="en-I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7334E-D9AE-19CB-06DD-72FA1318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authorized verification</a:t>
            </a:r>
          </a:p>
          <a:p>
            <a:pPr algn="just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sell option 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A24C29-94BD-4960-6FA5-824CBC6B0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02992"/>
              </p:ext>
            </p:extLst>
          </p:nvPr>
        </p:nvGraphicFramePr>
        <p:xfrm>
          <a:off x="717550" y="1508125"/>
          <a:ext cx="7708900" cy="459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75">
                <a:tc>
                  <a:txBody>
                    <a:bodyPr/>
                    <a:lstStyle/>
                    <a:p>
                      <a:r>
                        <a:rPr lang="en-US" sz="1800" dirty="0"/>
                        <a:t>Name of the paper</a:t>
                      </a:r>
                    </a:p>
                  </a:txBody>
                  <a:tcPr marL="68588" marR="68588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Author Name</a:t>
                      </a:r>
                    </a:p>
                  </a:txBody>
                  <a:tcPr marL="68588" marR="68588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Advantages</a:t>
                      </a:r>
                    </a:p>
                  </a:txBody>
                  <a:tcPr marL="68588" marR="68588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Disadvantages</a:t>
                      </a:r>
                    </a:p>
                  </a:txBody>
                  <a:tcPr marL="68588" marR="68588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Publisher</a:t>
                      </a:r>
                    </a:p>
                  </a:txBody>
                  <a:tcPr marL="68588" marR="68588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Year</a:t>
                      </a:r>
                    </a:p>
                  </a:txBody>
                  <a:tcPr marL="68588" marR="68588"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313">
                <a:tc>
                  <a:txBody>
                    <a:bodyPr/>
                    <a:lstStyle/>
                    <a:p>
                      <a:r>
                        <a:rPr lang="en-US" sz="1600" dirty="0"/>
                        <a:t>A </a:t>
                      </a:r>
                      <a:r>
                        <a:rPr lang="en-US" sz="1600" dirty="0" err="1"/>
                        <a:t>Webportal</a:t>
                      </a:r>
                      <a:r>
                        <a:rPr lang="en-US" sz="1600" dirty="0"/>
                        <a:t> for Medicine Distribution among Poverty-stricken People</a:t>
                      </a:r>
                    </a:p>
                  </a:txBody>
                  <a:tcPr marL="68588" marR="68588" marT="45718" marB="4571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Chowdhury </a:t>
                      </a:r>
                      <a:r>
                        <a:rPr lang="en-US" sz="1600" dirty="0" err="1"/>
                        <a:t>Nawrin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Ferdous</a:t>
                      </a:r>
                      <a:endParaRPr lang="en-US" sz="1600" dirty="0"/>
                    </a:p>
                  </a:txBody>
                  <a:tcPr marL="68588" marR="68588" marT="45718" marB="45718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 needy people will get cured.</a:t>
                      </a:r>
                    </a:p>
                  </a:txBody>
                  <a:tcPr marL="68588" marR="68588" marT="45718" marB="45718"/>
                </a:tc>
                <a:tc>
                  <a:txBody>
                    <a:bodyPr/>
                    <a:lstStyle/>
                    <a:p>
                      <a:r>
                        <a:rPr lang="en-US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have authorized verification of medicine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8" marR="68588" marT="45718" marB="4571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 IEEE Region 10 Humanitarian Technology Conference</a:t>
                      </a:r>
                    </a:p>
                  </a:txBody>
                  <a:tcPr marL="68588" marR="68588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2020</a:t>
                      </a:r>
                    </a:p>
                  </a:txBody>
                  <a:tcPr marL="68588" marR="68588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12">
                <a:tc>
                  <a:txBody>
                    <a:bodyPr/>
                    <a:lstStyle/>
                    <a:p>
                      <a:r>
                        <a:rPr lang="en-US" sz="1600" dirty="0"/>
                        <a:t>Online Medicine Donation System</a:t>
                      </a:r>
                    </a:p>
                  </a:txBody>
                  <a:tcPr marL="68588" marR="68588" marT="45718" marB="45718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Nitesh</a:t>
                      </a:r>
                      <a:r>
                        <a:rPr lang="en-US" sz="1600" dirty="0"/>
                        <a:t> A. </a:t>
                      </a:r>
                      <a:r>
                        <a:rPr lang="en-US" sz="1600" dirty="0" err="1"/>
                        <a:t>Godhichor</a:t>
                      </a:r>
                      <a:endParaRPr lang="en-US" sz="1600" dirty="0"/>
                    </a:p>
                  </a:txBody>
                  <a:tcPr marL="68588" marR="68588" marT="45718" marB="45718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will help to maintain records of medicines.</a:t>
                      </a:r>
                    </a:p>
                  </a:txBody>
                  <a:tcPr marL="68588" marR="68588" marT="45718" marB="45718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does not get the doctor’s approval.</a:t>
                      </a:r>
                    </a:p>
                  </a:txBody>
                  <a:tcPr marL="68588" marR="68588" marT="45718" marB="4571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International Journal of Creative Research Thoughts (IJCRT)</a:t>
                      </a:r>
                    </a:p>
                  </a:txBody>
                  <a:tcPr marL="68588" marR="68588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2021</a:t>
                      </a:r>
                    </a:p>
                  </a:txBody>
                  <a:tcPr marL="68588" marR="68588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12" name="Title 2">
            <a:extLst>
              <a:ext uri="{FF2B5EF4-FFF2-40B4-BE49-F238E27FC236}">
                <a16:creationId xmlns:a16="http://schemas.microsoft.com/office/drawing/2014/main" id="{E919CCEF-53C6-8865-DDF8-BBAC0C2E833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050" y="1746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/>
              <a:t>Literature Survey</a:t>
            </a:r>
            <a:endParaRPr lang="en-IN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E2AC87-841B-CCF7-D0DD-70A94B8E6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33575"/>
              </p:ext>
            </p:extLst>
          </p:nvPr>
        </p:nvGraphicFramePr>
        <p:xfrm>
          <a:off x="344488" y="1727200"/>
          <a:ext cx="8562977" cy="448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4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963">
                <a:tc>
                  <a:txBody>
                    <a:bodyPr/>
                    <a:lstStyle/>
                    <a:p>
                      <a:r>
                        <a:rPr lang="en-US" sz="1800" dirty="0"/>
                        <a:t>Name of the Paper</a:t>
                      </a:r>
                    </a:p>
                  </a:txBody>
                  <a:tcPr marL="68583" marR="68583" marT="45692" marB="4569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Author Name</a:t>
                      </a:r>
                    </a:p>
                  </a:txBody>
                  <a:tcPr marL="68583" marR="68583" marT="45692" marB="4569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Advantages</a:t>
                      </a:r>
                    </a:p>
                  </a:txBody>
                  <a:tcPr marL="68583" marR="68583" marT="45692" marB="4569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Disadvantages</a:t>
                      </a:r>
                    </a:p>
                  </a:txBody>
                  <a:tcPr marL="68583" marR="68583" marT="45692" marB="4569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Publisher</a:t>
                      </a:r>
                    </a:p>
                  </a:txBody>
                  <a:tcPr marL="68583" marR="68583" marT="45692" marB="4569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Year</a:t>
                      </a:r>
                    </a:p>
                  </a:txBody>
                  <a:tcPr marL="68583" marR="68583" marT="45692" marB="456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887">
                <a:tc>
                  <a:txBody>
                    <a:bodyPr/>
                    <a:lstStyle/>
                    <a:p>
                      <a:r>
                        <a:rPr lang="en-US" sz="1600" dirty="0"/>
                        <a:t>A Web Portal for Medicine Donation to NGO’s and Check availability of Medicine in NGO’s</a:t>
                      </a:r>
                    </a:p>
                  </a:txBody>
                  <a:tcPr marL="68583" marR="68583" marT="45692" marB="4569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Shivam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Ramanvar</a:t>
                      </a:r>
                      <a:endParaRPr lang="en-US" sz="1600" dirty="0"/>
                    </a:p>
                  </a:txBody>
                  <a:tcPr marL="68583" marR="68583" marT="45692" marB="45692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helps poor people for medication.</a:t>
                      </a:r>
                    </a:p>
                  </a:txBody>
                  <a:tcPr marL="68583" marR="68583" marT="45692" marB="45692"/>
                </a:tc>
                <a:tc>
                  <a:txBody>
                    <a:bodyPr/>
                    <a:lstStyle/>
                    <a:p>
                      <a:r>
                        <a:rPr lang="en-US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have the option to sell the medicines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3" marR="68583" marT="45692" marB="4569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International Journal of Research in Engineering.</a:t>
                      </a:r>
                    </a:p>
                  </a:txBody>
                  <a:tcPr marL="68583" marR="68583" marT="45692" marB="4569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2021</a:t>
                      </a:r>
                    </a:p>
                  </a:txBody>
                  <a:tcPr marL="68583" marR="68583" marT="45692" marB="456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075">
                <a:tc>
                  <a:txBody>
                    <a:bodyPr/>
                    <a:lstStyle/>
                    <a:p>
                      <a:r>
                        <a:rPr lang="en-US" sz="1600" dirty="0"/>
                        <a:t>Online Medicine Donation Portal</a:t>
                      </a:r>
                    </a:p>
                  </a:txBody>
                  <a:tcPr marL="68583" marR="68583" marT="45692" marB="45692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Sanket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Rajendrakumar</a:t>
                      </a:r>
                      <a:r>
                        <a:rPr lang="en-US" sz="1600" dirty="0"/>
                        <a:t> More</a:t>
                      </a:r>
                    </a:p>
                  </a:txBody>
                  <a:tcPr marL="68583" marR="68583" marT="45692" marB="45692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will make medicines available at the right time for the NGO and people.</a:t>
                      </a:r>
                    </a:p>
                  </a:txBody>
                  <a:tcPr marL="68583" marR="68583" marT="45692" marB="45692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needs to put correct data or else it behaves abnormally.</a:t>
                      </a:r>
                    </a:p>
                  </a:txBody>
                  <a:tcPr marL="68583" marR="68583" marT="45692" marB="4569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International Journal of Advance Research, Ideas and Innovations in Technology .</a:t>
                      </a:r>
                    </a:p>
                  </a:txBody>
                  <a:tcPr marL="68583" marR="68583" marT="45692" marB="4569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2021</a:t>
                      </a:r>
                    </a:p>
                  </a:txBody>
                  <a:tcPr marL="68583" marR="68583" marT="45692" marB="456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36" name="Title 2">
            <a:extLst>
              <a:ext uri="{FF2B5EF4-FFF2-40B4-BE49-F238E27FC236}">
                <a16:creationId xmlns:a16="http://schemas.microsoft.com/office/drawing/2014/main" id="{4A6D2721-04FA-97C6-FA94-9722AEFF79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34950" y="0"/>
            <a:ext cx="8242300" cy="1109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/>
              <a:t>Literature Survey</a:t>
            </a:r>
            <a:endParaRPr lang="en-IN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9">
            <a:extLst>
              <a:ext uri="{FF2B5EF4-FFF2-40B4-BE49-F238E27FC236}">
                <a16:creationId xmlns:a16="http://schemas.microsoft.com/office/drawing/2014/main" id="{84DEB70D-A5F6-0B0B-CBF0-CB57BE907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785938"/>
            <a:ext cx="7880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build and implement unused medicine donation system</a:t>
            </a:r>
            <a:r>
              <a:rPr lang="en-US" altLang="en-US"/>
              <a:t>.</a:t>
            </a:r>
          </a:p>
        </p:txBody>
      </p:sp>
      <p:sp>
        <p:nvSpPr>
          <p:cNvPr id="22531" name="Title 2">
            <a:extLst>
              <a:ext uri="{FF2B5EF4-FFF2-40B4-BE49-F238E27FC236}">
                <a16:creationId xmlns:a16="http://schemas.microsoft.com/office/drawing/2014/main" id="{4054713A-192B-BD73-3ACA-80DC92E7291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225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/>
              <a:t>Problem Statement</a:t>
            </a:r>
            <a:endParaRPr lang="en-IN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T_E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IntelliAssistant</Template>
  <TotalTime>2174</TotalTime>
  <Words>1390</Words>
  <Application>Microsoft Office PowerPoint</Application>
  <PresentationFormat>On-screen Show (4:3)</PresentationFormat>
  <Paragraphs>201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SIT_ETC</vt:lpstr>
      <vt:lpstr>Custom Design</vt:lpstr>
      <vt:lpstr> PRESENTATION ON: UNUSED MEDICINE DONATION SYSTEM</vt:lpstr>
      <vt:lpstr>Agenda</vt:lpstr>
      <vt:lpstr>Agenda</vt:lpstr>
      <vt:lpstr>Introduction</vt:lpstr>
      <vt:lpstr>Motivation </vt:lpstr>
      <vt:lpstr>Existing System vs Our Project</vt:lpstr>
      <vt:lpstr>Literature Survey</vt:lpstr>
      <vt:lpstr>Literature Survey</vt:lpstr>
      <vt:lpstr>Problem Statement</vt:lpstr>
      <vt:lpstr>Mathematical Model</vt:lpstr>
      <vt:lpstr>Architecture</vt:lpstr>
      <vt:lpstr>Project Modules</vt:lpstr>
      <vt:lpstr>Proposed System</vt:lpstr>
      <vt:lpstr>Use Case Diagram</vt:lpstr>
      <vt:lpstr>Class Diagram</vt:lpstr>
      <vt:lpstr>Tools Used :</vt:lpstr>
      <vt:lpstr>PowerPoint Presentation</vt:lpstr>
      <vt:lpstr>Application</vt:lpstr>
      <vt:lpstr>Expected Result</vt:lpstr>
      <vt:lpstr>Expected Result</vt:lpstr>
      <vt:lpstr>Expected Result</vt:lpstr>
      <vt:lpstr>Expected Result</vt:lpstr>
      <vt:lpstr>Expected Result</vt:lpstr>
      <vt:lpstr>Expected Result</vt:lpstr>
      <vt:lpstr>Expected Result</vt:lpstr>
      <vt:lpstr>Timeline Chart</vt:lpstr>
      <vt:lpstr>Conclusion</vt:lpstr>
      <vt:lpstr>References</vt:lpstr>
      <vt:lpstr>References</vt:lpstr>
      <vt:lpstr>References</vt:lpstr>
      <vt:lpstr>References</vt:lpstr>
      <vt:lpstr>References</vt:lpstr>
      <vt:lpstr>References</vt:lpstr>
      <vt:lpstr>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Samarth</dc:creator>
  <cp:lastModifiedBy>Sushant Kokate</cp:lastModifiedBy>
  <cp:revision>203</cp:revision>
  <dcterms:created xsi:type="dcterms:W3CDTF">2012-08-29T07:13:40Z</dcterms:created>
  <dcterms:modified xsi:type="dcterms:W3CDTF">2023-11-22T00:06:02Z</dcterms:modified>
</cp:coreProperties>
</file>