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4"/>
  </p:sldMasterIdLst>
  <p:sldIdLst>
    <p:sldId id="268" r:id="rId5"/>
    <p:sldId id="315" r:id="rId6"/>
    <p:sldId id="312" r:id="rId7"/>
    <p:sldId id="313" r:id="rId8"/>
    <p:sldId id="31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356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742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803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681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1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869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226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461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1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4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7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6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0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0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8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74BC03D-A1F9-DE2A-60D3-9CE206C8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623"/>
            <a:ext cx="2158559" cy="34747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64EA65-41A7-C2D8-76DC-4C2077DAD74E}"/>
              </a:ext>
            </a:extLst>
          </p:cNvPr>
          <p:cNvSpPr txBox="1"/>
          <p:nvPr/>
        </p:nvSpPr>
        <p:spPr>
          <a:xfrm>
            <a:off x="3261360" y="312432"/>
            <a:ext cx="682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Basic Details of Team and Problem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1E5C77-3DDB-7A23-50DC-43D8B3CEC02E}"/>
              </a:ext>
            </a:extLst>
          </p:cNvPr>
          <p:cNvSpPr txBox="1"/>
          <p:nvPr/>
        </p:nvSpPr>
        <p:spPr>
          <a:xfrm>
            <a:off x="2158559" y="1691623"/>
            <a:ext cx="8425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Track Number: 02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Track Name: Fake and Spurious Link/URL Detection App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Problem Statement Title: To develop a platform that detects the fake and spurious link/URLs.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Team Name: SICK-CODE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Team Leader Name: Sushant Kumar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University School of Studies (USS): University School of Automation and Robotics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 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1040" name="Picture 16" descr="Corner Wallpapers - Top Free Corner Backgrounds - WallpaperAccess">
            <a:extLst>
              <a:ext uri="{FF2B5EF4-FFF2-40B4-BE49-F238E27FC236}">
                <a16:creationId xmlns:a16="http://schemas.microsoft.com/office/drawing/2014/main" id="{4DB869E3-C4C7-D9F0-8A0F-16D8BC62A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2" t="4000" r="-33563" b="-4000"/>
          <a:stretch/>
        </p:blipFill>
        <p:spPr bwMode="auto">
          <a:xfrm>
            <a:off x="10279116" y="-9702"/>
            <a:ext cx="2883333" cy="71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70+ Blue Curve Vector Png Free Download - 4kpng">
            <a:extLst>
              <a:ext uri="{FF2B5EF4-FFF2-40B4-BE49-F238E27FC236}">
                <a16:creationId xmlns:a16="http://schemas.microsoft.com/office/drawing/2014/main" id="{A9E03F30-E3A8-5B1B-57ED-3A57E699F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110" y="-780028"/>
            <a:ext cx="5721442" cy="206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8E344-6F48-DFEC-1D58-0ED3C169A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A16029A-4121-0F0A-DD46-DEC34604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237"/>
            <a:ext cx="2158559" cy="34747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D0D603-ED3B-C66C-44FF-BCD7612A5E31}"/>
              </a:ext>
            </a:extLst>
          </p:cNvPr>
          <p:cNvSpPr txBox="1"/>
          <p:nvPr/>
        </p:nvSpPr>
        <p:spPr>
          <a:xfrm>
            <a:off x="3913001" y="317741"/>
            <a:ext cx="394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C502CF-9564-92A4-1B75-507A84E8F95A}"/>
              </a:ext>
            </a:extLst>
          </p:cNvPr>
          <p:cNvSpPr txBox="1"/>
          <p:nvPr/>
        </p:nvSpPr>
        <p:spPr>
          <a:xfrm>
            <a:off x="2158559" y="1514069"/>
            <a:ext cx="8025965" cy="34768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US" sz="16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600" b="1" dirty="0">
                <a:latin typeface="Lucida Bright" panose="02040602050505020304" pitchFamily="18" charset="0"/>
              </a:rPr>
              <a:t>Team Leader Name: Sushant Kumar </a:t>
            </a:r>
            <a:r>
              <a:rPr lang="en-US" sz="1600" b="1" dirty="0">
                <a:latin typeface="Lucida Bright" panose="02040602050505020304" pitchFamily="18" charset="0"/>
                <a:cs typeface="Arial" panose="020B0604020202020204" pitchFamily="34" charset="0"/>
              </a:rPr>
              <a:t>11119051622</a:t>
            </a:r>
            <a:endParaRPr lang="en-US" sz="1600" dirty="0">
              <a:latin typeface="Lucida Bright" panose="02040602050505020304" pitchFamily="18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>
                <a:latin typeface="Lucida Bright" panose="02040602050505020304" pitchFamily="18" charset="0"/>
              </a:rPr>
              <a:t>Program :</a:t>
            </a:r>
            <a:r>
              <a:rPr lang="en-US" sz="1600" dirty="0" err="1">
                <a:latin typeface="Lucida Bright" panose="02040602050505020304" pitchFamily="18" charset="0"/>
              </a:rPr>
              <a:t>B.Tech</a:t>
            </a:r>
            <a:r>
              <a:rPr lang="en-US" sz="1600" dirty="0">
                <a:latin typeface="Lucida Bright" panose="02040602050505020304" pitchFamily="18" charset="0"/>
              </a:rPr>
              <a:t>(AI &amp; ML)			 School : USAR		              Year :II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5D7C3F"/>
              </a:buClr>
              <a:buSzPts val="1200"/>
            </a:pPr>
            <a:r>
              <a:rPr lang="en-US" sz="1600" b="1" dirty="0">
                <a:latin typeface="Lucida Bright" panose="02040602050505020304" pitchFamily="18" charset="0"/>
              </a:rPr>
              <a:t>Team Member 1 Name</a:t>
            </a:r>
            <a:r>
              <a:rPr lang="en-US" sz="1600" b="1" dirty="0">
                <a:solidFill>
                  <a:srgbClr val="5D7C3F"/>
                </a:solidFill>
                <a:latin typeface="Lucida Bright" panose="02040602050505020304" pitchFamily="18" charset="0"/>
              </a:rPr>
              <a:t>: </a:t>
            </a:r>
            <a:r>
              <a:rPr lang="en-US" sz="1600" b="1" dirty="0" err="1">
                <a:latin typeface="Lucida Bright" panose="02040602050505020304" pitchFamily="18" charset="0"/>
              </a:rPr>
              <a:t>Deekshant</a:t>
            </a:r>
            <a:r>
              <a:rPr lang="en-US" sz="1600" b="1" dirty="0">
                <a:latin typeface="Lucida Bright" panose="02040602050505020304" pitchFamily="18" charset="0"/>
              </a:rPr>
              <a:t> </a:t>
            </a:r>
            <a:r>
              <a:rPr lang="en-US" sz="1600" b="1" dirty="0" err="1">
                <a:latin typeface="Lucida Bright" panose="02040602050505020304" pitchFamily="18" charset="0"/>
              </a:rPr>
              <a:t>Tilwani</a:t>
            </a:r>
            <a:r>
              <a:rPr lang="en-US" sz="1600" b="1" dirty="0">
                <a:latin typeface="Lucida Bright" panose="02040602050505020304" pitchFamily="18" charset="0"/>
              </a:rPr>
              <a:t> </a:t>
            </a:r>
            <a:r>
              <a:rPr lang="en-US" sz="1600" b="1" dirty="0">
                <a:latin typeface="Lucida Bright" panose="02040602050505020304" pitchFamily="18" charset="0"/>
                <a:cs typeface="Arial" panose="020B0604020202020204" pitchFamily="34" charset="0"/>
              </a:rPr>
              <a:t>11919051722</a:t>
            </a:r>
            <a:endParaRPr lang="en-US" sz="1600" dirty="0">
              <a:latin typeface="Lucida Bright" panose="020406020505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>
                <a:latin typeface="Lucida Bright" panose="02040602050505020304" pitchFamily="18" charset="0"/>
              </a:rPr>
              <a:t>Program :</a:t>
            </a:r>
            <a:r>
              <a:rPr lang="en-US" sz="1600" dirty="0" err="1">
                <a:latin typeface="Lucida Bright" panose="02040602050505020304" pitchFamily="18" charset="0"/>
              </a:rPr>
              <a:t>B.Tech</a:t>
            </a:r>
            <a:r>
              <a:rPr lang="en-US" sz="1600" dirty="0">
                <a:latin typeface="Lucida Bright" panose="02040602050505020304" pitchFamily="18" charset="0"/>
              </a:rPr>
              <a:t>(IIOT)			        School : USAR		              Year :II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5D7C3F"/>
              </a:buClr>
              <a:buSzPts val="1200"/>
            </a:pPr>
            <a:r>
              <a:rPr lang="en-US" sz="1600" b="1" dirty="0">
                <a:latin typeface="Lucida Bright" panose="02040602050505020304" pitchFamily="18" charset="0"/>
              </a:rPr>
              <a:t>Team Member 2 Name</a:t>
            </a:r>
            <a:r>
              <a:rPr lang="en-US" sz="1600" b="1" dirty="0">
                <a:solidFill>
                  <a:srgbClr val="5D7C3F"/>
                </a:solidFill>
                <a:latin typeface="Lucida Bright" panose="02040602050505020304" pitchFamily="18" charset="0"/>
              </a:rPr>
              <a:t>: </a:t>
            </a:r>
            <a:r>
              <a:rPr lang="en-US" sz="1600" b="1" dirty="0">
                <a:latin typeface="Lucida Bright" panose="02040602050505020304" pitchFamily="18" charset="0"/>
              </a:rPr>
              <a:t>Khusbu Rai </a:t>
            </a:r>
            <a:r>
              <a:rPr lang="en-US" sz="1600" b="1" dirty="0">
                <a:latin typeface="Lucida Bright" panose="02040602050505020304" pitchFamily="18" charset="0"/>
                <a:cs typeface="Arial" panose="020B0604020202020204" pitchFamily="34" charset="0"/>
              </a:rPr>
              <a:t>03219051622</a:t>
            </a:r>
            <a:endParaRPr lang="en-US" sz="1600" b="1" dirty="0">
              <a:solidFill>
                <a:srgbClr val="5D7C3F"/>
              </a:solidFill>
              <a:latin typeface="Lucida Bright" panose="020406020505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>
                <a:latin typeface="Lucida Bright" panose="02040602050505020304" pitchFamily="18" charset="0"/>
              </a:rPr>
              <a:t>Program :</a:t>
            </a:r>
            <a:r>
              <a:rPr lang="en-US" sz="1600" dirty="0" err="1">
                <a:latin typeface="Lucida Bright" panose="02040602050505020304" pitchFamily="18" charset="0"/>
              </a:rPr>
              <a:t>B.Tech</a:t>
            </a:r>
            <a:r>
              <a:rPr lang="en-US" sz="1600" dirty="0">
                <a:latin typeface="Lucida Bright" panose="02040602050505020304" pitchFamily="18" charset="0"/>
              </a:rPr>
              <a:t>(AI &amp; ML)			 School : USAR		              Year :II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5D7C3F"/>
              </a:buClr>
              <a:buSzPts val="1200"/>
            </a:pPr>
            <a:r>
              <a:rPr lang="en-US" sz="1600" b="1" dirty="0">
                <a:latin typeface="Lucida Bright" panose="02040602050505020304" pitchFamily="18" charset="0"/>
              </a:rPr>
              <a:t>Team Member 3 Name</a:t>
            </a:r>
            <a:r>
              <a:rPr lang="en-US" sz="1600" b="1" dirty="0">
                <a:solidFill>
                  <a:srgbClr val="5D7C3F"/>
                </a:solidFill>
                <a:latin typeface="Lucida Bright" panose="02040602050505020304" pitchFamily="18" charset="0"/>
              </a:rPr>
              <a:t>: </a:t>
            </a:r>
            <a:r>
              <a:rPr lang="en-US" sz="1600" b="1" dirty="0">
                <a:latin typeface="Lucida Bright" panose="02040602050505020304" pitchFamily="18" charset="0"/>
              </a:rPr>
              <a:t>Khushi </a:t>
            </a:r>
            <a:r>
              <a:rPr lang="en-US" sz="1600" b="1" dirty="0">
                <a:latin typeface="Lucida Bright" panose="02040602050505020304" pitchFamily="18" charset="0"/>
                <a:cs typeface="Arial" panose="020B0604020202020204" pitchFamily="34" charset="0"/>
              </a:rPr>
              <a:t>04819051622</a:t>
            </a:r>
            <a:endParaRPr lang="en-US" sz="1600" dirty="0">
              <a:latin typeface="Lucida Bright" panose="020406020505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>
                <a:latin typeface="Lucida Bright" panose="02040602050505020304" pitchFamily="18" charset="0"/>
              </a:rPr>
              <a:t>Program :</a:t>
            </a:r>
            <a:r>
              <a:rPr lang="en-US" sz="1600" dirty="0" err="1">
                <a:latin typeface="Lucida Bright" panose="02040602050505020304" pitchFamily="18" charset="0"/>
              </a:rPr>
              <a:t>B.Tech</a:t>
            </a:r>
            <a:r>
              <a:rPr lang="en-US" sz="1600" dirty="0">
                <a:latin typeface="Lucida Bright" panose="02040602050505020304" pitchFamily="18" charset="0"/>
              </a:rPr>
              <a:t>(AI &amp; ML)			 School : USAR		              Year :II </a:t>
            </a:r>
          </a:p>
          <a:p>
            <a:pPr algn="ctr"/>
            <a:endParaRPr lang="en-US" sz="1600" dirty="0">
              <a:latin typeface="Arial Black" panose="020B0A04020102020204" pitchFamily="34" charset="0"/>
            </a:endParaRPr>
          </a:p>
          <a:p>
            <a:pPr algn="ctr"/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1040" name="Picture 16" descr="Corner Wallpapers - Top Free Corner Backgrounds - WallpaperAccess">
            <a:extLst>
              <a:ext uri="{FF2B5EF4-FFF2-40B4-BE49-F238E27FC236}">
                <a16:creationId xmlns:a16="http://schemas.microsoft.com/office/drawing/2014/main" id="{D67AE2E3-D3B2-78C3-C64D-D0C1A1A65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2" t="4000" r="-33563" b="-4000"/>
          <a:stretch/>
        </p:blipFill>
        <p:spPr bwMode="auto">
          <a:xfrm>
            <a:off x="10279116" y="-9702"/>
            <a:ext cx="2883333" cy="71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 descr="70+ Blue Curve Vector Png Free Download - 4kpng">
            <a:extLst>
              <a:ext uri="{FF2B5EF4-FFF2-40B4-BE49-F238E27FC236}">
                <a16:creationId xmlns:a16="http://schemas.microsoft.com/office/drawing/2014/main" id="{FF6F21FD-C80A-FBEC-8595-3641419C9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3"/>
          <a:stretch/>
        </p:blipFill>
        <p:spPr bwMode="auto">
          <a:xfrm>
            <a:off x="3235279" y="675315"/>
            <a:ext cx="5721442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6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DDEE1A-5D08-C578-1CD8-0E951B93D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EF24AEF-7E0C-78B1-5304-2088D465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237"/>
            <a:ext cx="2158559" cy="34747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E1C94A-AC73-DFF1-A408-38F1A6CE6185}"/>
              </a:ext>
            </a:extLst>
          </p:cNvPr>
          <p:cNvSpPr txBox="1"/>
          <p:nvPr/>
        </p:nvSpPr>
        <p:spPr>
          <a:xfrm>
            <a:off x="3913001" y="317741"/>
            <a:ext cx="394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Workflow Details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D255C-46AF-0D14-F65D-63614E96570A}"/>
              </a:ext>
            </a:extLst>
          </p:cNvPr>
          <p:cNvSpPr txBox="1"/>
          <p:nvPr/>
        </p:nvSpPr>
        <p:spPr>
          <a:xfrm>
            <a:off x="2970157" y="1419509"/>
            <a:ext cx="6251686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Solution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This platform uses machine learning algorithms like Random Forest to detect fake websites.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Feature engineering involves extracting lexical features from raw URLs to identify indicators of potentially malicious websites.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latin typeface="Lucida Bright" panose="02040602050505020304" pitchFamily="18" charset="0"/>
              </a:rPr>
              <a:t>Platform also ensures that a website have SSL certificate or not.</a:t>
            </a:r>
          </a:p>
        </p:txBody>
      </p:sp>
      <p:pic>
        <p:nvPicPr>
          <p:cNvPr id="1040" name="Picture 16" descr="Corner Wallpapers - Top Free Corner Backgrounds - WallpaperAccess">
            <a:extLst>
              <a:ext uri="{FF2B5EF4-FFF2-40B4-BE49-F238E27FC236}">
                <a16:creationId xmlns:a16="http://schemas.microsoft.com/office/drawing/2014/main" id="{39B443C6-BF76-035C-A079-BE1B5FBD7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2" t="4000" r="-33563" b="-4000"/>
          <a:stretch/>
        </p:blipFill>
        <p:spPr bwMode="auto">
          <a:xfrm>
            <a:off x="10279116" y="-9702"/>
            <a:ext cx="2883333" cy="71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 descr="70+ Blue Curve Vector Png Free Download - 4kpng">
            <a:extLst>
              <a:ext uri="{FF2B5EF4-FFF2-40B4-BE49-F238E27FC236}">
                <a16:creationId xmlns:a16="http://schemas.microsoft.com/office/drawing/2014/main" id="{49738F30-33A9-FF61-A083-03B482F9A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3"/>
          <a:stretch/>
        </p:blipFill>
        <p:spPr bwMode="auto">
          <a:xfrm>
            <a:off x="3235279" y="800449"/>
            <a:ext cx="5721442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1033DE9-8659-3A27-EB1F-1E666AF31E25}"/>
              </a:ext>
            </a:extLst>
          </p:cNvPr>
          <p:cNvGrpSpPr/>
          <p:nvPr/>
        </p:nvGrpSpPr>
        <p:grpSpPr>
          <a:xfrm>
            <a:off x="2970157" y="4141706"/>
            <a:ext cx="6251686" cy="2554545"/>
            <a:chOff x="2970157" y="3865181"/>
            <a:chExt cx="6251686" cy="25545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A5AB8F-9FF7-E8F6-A27D-F79F02AE36AB}"/>
                </a:ext>
              </a:extLst>
            </p:cNvPr>
            <p:cNvSpPr txBox="1"/>
            <p:nvPr/>
          </p:nvSpPr>
          <p:spPr>
            <a:xfrm>
              <a:off x="2970157" y="3865181"/>
              <a:ext cx="6251686" cy="255454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latin typeface="Arial Black" panose="020B0A04020102020204" pitchFamily="34" charset="0"/>
              </a:endParaRPr>
            </a:p>
            <a:p>
              <a:pPr algn="ctr"/>
              <a:r>
                <a:rPr lang="en-US" dirty="0">
                  <a:latin typeface="Arial Black" panose="020B0A04020102020204" pitchFamily="34" charset="0"/>
                </a:rPr>
                <a:t>Technology Stack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Lucida Bright" panose="02040602050505020304" pitchFamily="18" charset="0"/>
                </a:rPr>
                <a:t>Made with HTML, CSS, JS and Python libraries</a:t>
              </a:r>
              <a:endParaRPr lang="en-US" dirty="0">
                <a:latin typeface="Lucida Bright" panose="02040602050505020304" pitchFamily="18" charset="0"/>
              </a:endParaRPr>
            </a:p>
            <a:p>
              <a:pPr algn="ctr"/>
              <a:endParaRPr lang="en-US" dirty="0">
                <a:latin typeface="Arial Black" panose="020B0A04020102020204" pitchFamily="34" charset="0"/>
              </a:endParaRPr>
            </a:p>
            <a:p>
              <a:pPr algn="ctr"/>
              <a:endParaRPr lang="en-US" dirty="0">
                <a:latin typeface="Arial Black" panose="020B0A04020102020204" pitchFamily="34" charset="0"/>
              </a:endParaRPr>
            </a:p>
            <a:p>
              <a:pPr algn="ctr"/>
              <a:endParaRPr lang="en-US" dirty="0">
                <a:latin typeface="Arial Black" panose="020B0A04020102020204" pitchFamily="34" charset="0"/>
              </a:endParaRPr>
            </a:p>
            <a:p>
              <a:pPr algn="ctr"/>
              <a:endParaRPr lang="en-US" dirty="0">
                <a:latin typeface="Arial Black" panose="020B0A04020102020204" pitchFamily="34" charset="0"/>
              </a:endParaRPr>
            </a:p>
            <a:p>
              <a:pPr algn="ctr"/>
              <a:endParaRPr lang="en-US" dirty="0">
                <a:latin typeface="Arial Black" panose="020B0A04020102020204" pitchFamily="34" charset="0"/>
              </a:endParaRPr>
            </a:p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0F2F46-A4C8-D20C-4AE3-58C203A2B319}"/>
                </a:ext>
              </a:extLst>
            </p:cNvPr>
            <p:cNvGrpSpPr/>
            <p:nvPr/>
          </p:nvGrpSpPr>
          <p:grpSpPr>
            <a:xfrm>
              <a:off x="3418821" y="4804917"/>
              <a:ext cx="5354357" cy="675074"/>
              <a:chOff x="3303036" y="4728447"/>
              <a:chExt cx="5354357" cy="675074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33E157FC-97C4-74A5-8667-3393BDB3B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03036" y="4728447"/>
                <a:ext cx="1499702" cy="675074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C0E440CE-0232-628E-F7A5-2837445D6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35617" y="4745305"/>
                <a:ext cx="1586926" cy="64135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2C7A9E2-270A-11DF-B569-A7D0978DA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5422" y="4811167"/>
                <a:ext cx="1601971" cy="509634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4A8834-CDDE-5725-84D8-C977536B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18821" y="5463133"/>
              <a:ext cx="1434937" cy="85394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FC88ABB-6982-F468-E792-14B19E13A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15281" y="5463133"/>
              <a:ext cx="857250" cy="8572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37B8C68-5268-2600-2269-DFAA90116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20098" b="17717"/>
            <a:stretch/>
          </p:blipFill>
          <p:spPr>
            <a:xfrm>
              <a:off x="7120184" y="5537532"/>
              <a:ext cx="1704015" cy="705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84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916438-2883-1B22-E51D-1EF9A6CB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BB11878-03FA-0C67-B058-527FF354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237"/>
            <a:ext cx="2158559" cy="34747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81AABE-107D-3362-BE44-742B93D854CF}"/>
              </a:ext>
            </a:extLst>
          </p:cNvPr>
          <p:cNvSpPr txBox="1"/>
          <p:nvPr/>
        </p:nvSpPr>
        <p:spPr>
          <a:xfrm>
            <a:off x="3913001" y="317741"/>
            <a:ext cx="394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Workflow Details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14A87-B6F5-9CD9-DD11-1D0434A8EB25}"/>
              </a:ext>
            </a:extLst>
          </p:cNvPr>
          <p:cNvSpPr txBox="1"/>
          <p:nvPr/>
        </p:nvSpPr>
        <p:spPr>
          <a:xfrm>
            <a:off x="2970157" y="1514069"/>
            <a:ext cx="6251686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  <a:sym typeface="Franklin Gothic"/>
              </a:rPr>
              <a:t>Flow chart of prototype</a:t>
            </a: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  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1040" name="Picture 16" descr="Corner Wallpapers - Top Free Corner Backgrounds - WallpaperAccess">
            <a:extLst>
              <a:ext uri="{FF2B5EF4-FFF2-40B4-BE49-F238E27FC236}">
                <a16:creationId xmlns:a16="http://schemas.microsoft.com/office/drawing/2014/main" id="{57E7CE7E-37FB-9D41-981B-266CBCA84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2" t="4000" r="-33563" b="-4000"/>
          <a:stretch/>
        </p:blipFill>
        <p:spPr bwMode="auto">
          <a:xfrm>
            <a:off x="10279116" y="-9702"/>
            <a:ext cx="2883333" cy="71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70+ Blue Curve Vector Png Free Download - 4kpng">
            <a:extLst>
              <a:ext uri="{FF2B5EF4-FFF2-40B4-BE49-F238E27FC236}">
                <a16:creationId xmlns:a16="http://schemas.microsoft.com/office/drawing/2014/main" id="{0AAF94D7-06B5-6D4C-0BB3-B9E914552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3"/>
          <a:stretch/>
        </p:blipFill>
        <p:spPr bwMode="auto">
          <a:xfrm>
            <a:off x="3235279" y="717355"/>
            <a:ext cx="5721442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5A0F4-2DBB-1A71-F82C-768FA1D4A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276" y="2157350"/>
            <a:ext cx="2617291" cy="3881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0B889-08CD-9161-40A1-9FF4AF2A2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358" y="2321954"/>
            <a:ext cx="2743367" cy="355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662D80-325D-D92F-4391-37ECF1CE4C96}"/>
              </a:ext>
            </a:extLst>
          </p:cNvPr>
          <p:cNvSpPr txBox="1"/>
          <p:nvPr/>
        </p:nvSpPr>
        <p:spPr>
          <a:xfrm>
            <a:off x="6350277" y="1788018"/>
            <a:ext cx="26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ucida Bright" panose="02040602050505020304" pitchFamily="18" charset="0"/>
              </a:rPr>
              <a:t>Background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5FC32-8174-CAF3-A7D4-315CF9C41FE8}"/>
              </a:ext>
            </a:extLst>
          </p:cNvPr>
          <p:cNvSpPr txBox="1"/>
          <p:nvPr/>
        </p:nvSpPr>
        <p:spPr>
          <a:xfrm>
            <a:off x="3289063" y="178801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ucida Bright" panose="02040602050505020304" pitchFamily="18" charset="0"/>
              </a:rPr>
              <a:t>Foreground Process</a:t>
            </a:r>
          </a:p>
        </p:txBody>
      </p:sp>
    </p:spTree>
    <p:extLst>
      <p:ext uri="{BB962C8B-B14F-4D97-AF65-F5344CB8AC3E}">
        <p14:creationId xmlns:p14="http://schemas.microsoft.com/office/powerpoint/2010/main" val="305259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5206C4-7E79-7482-7B1E-7F8196ABE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D0DC2E0-B303-08FF-13CC-21DED664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237"/>
            <a:ext cx="2158559" cy="34747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A0FEB3-0311-9DD5-527E-90AE642B61BE}"/>
              </a:ext>
            </a:extLst>
          </p:cNvPr>
          <p:cNvSpPr txBox="1"/>
          <p:nvPr/>
        </p:nvSpPr>
        <p:spPr>
          <a:xfrm>
            <a:off x="3913001" y="317741"/>
            <a:ext cx="394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Workflow Details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07054-3217-4C02-EB97-2C3304A59A65}"/>
              </a:ext>
            </a:extLst>
          </p:cNvPr>
          <p:cNvSpPr txBox="1"/>
          <p:nvPr/>
        </p:nvSpPr>
        <p:spPr>
          <a:xfrm>
            <a:off x="2970156" y="1514069"/>
            <a:ext cx="6573236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u="sng" dirty="0">
                <a:latin typeface="Arial Black" panose="020B0A04020102020204" pitchFamily="34" charset="0"/>
              </a:rPr>
              <a:t>Possible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Cybersecurity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Phishing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Financial Institutions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Government Agencies</a:t>
            </a:r>
          </a:p>
        </p:txBody>
      </p:sp>
      <p:pic>
        <p:nvPicPr>
          <p:cNvPr id="1040" name="Picture 16" descr="Corner Wallpapers - Top Free Corner Backgrounds - WallpaperAccess">
            <a:extLst>
              <a:ext uri="{FF2B5EF4-FFF2-40B4-BE49-F238E27FC236}">
                <a16:creationId xmlns:a16="http://schemas.microsoft.com/office/drawing/2014/main" id="{2E2C27F2-7434-FF2F-7840-5D032B33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2" t="4000" r="-33563" b="-4000"/>
          <a:stretch/>
        </p:blipFill>
        <p:spPr bwMode="auto">
          <a:xfrm>
            <a:off x="10279116" y="-9702"/>
            <a:ext cx="2883333" cy="71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74ED6E-0841-AA65-2EF3-AADC2EE7EFD1}"/>
              </a:ext>
            </a:extLst>
          </p:cNvPr>
          <p:cNvSpPr txBox="1"/>
          <p:nvPr/>
        </p:nvSpPr>
        <p:spPr>
          <a:xfrm>
            <a:off x="2970156" y="4205817"/>
            <a:ext cx="6573236" cy="16158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u="sng" dirty="0">
              <a:latin typeface="Arial Black" panose="020B0A04020102020204" pitchFamily="34" charset="0"/>
            </a:endParaRPr>
          </a:p>
          <a:p>
            <a:pPr marR="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u="sng" dirty="0">
                <a:latin typeface="Arial Black" panose="020B0A04020102020204" pitchFamily="34" charset="0"/>
                <a:sym typeface="Franklin Gothic"/>
              </a:rPr>
              <a:t>Dependencies /stopper (Limitations/Challenges)</a:t>
            </a:r>
          </a:p>
          <a:p>
            <a:pPr marL="57150" marR="0" lvl="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  <a:sym typeface="Franklin Gothic"/>
              </a:rPr>
              <a:t>Limited Dataset</a:t>
            </a:r>
          </a:p>
          <a:p>
            <a:pPr marL="57150" marR="0" lvl="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  <a:sym typeface="Franklin Gothic"/>
              </a:rPr>
              <a:t>Feature Engineering Complexity</a:t>
            </a:r>
          </a:p>
          <a:p>
            <a:pPr marL="57150" marR="0" lvl="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  <a:sym typeface="Franklin Gothic"/>
              </a:rPr>
              <a:t>Scalability</a:t>
            </a:r>
          </a:p>
          <a:p>
            <a:pPr marL="57150" marR="0" lvl="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  <a:sym typeface="Franklin Gothic"/>
              </a:rPr>
              <a:t>External Factors</a:t>
            </a:r>
            <a:endParaRPr lang="en-US" dirty="0">
              <a:latin typeface="Lucida Bright" panose="02040602050505020304" pitchFamily="18" charset="0"/>
            </a:endParaRPr>
          </a:p>
        </p:txBody>
      </p:sp>
      <p:pic>
        <p:nvPicPr>
          <p:cNvPr id="3" name="Picture 18" descr="70+ Blue Curve Vector Png Free Download - 4kpng">
            <a:extLst>
              <a:ext uri="{FF2B5EF4-FFF2-40B4-BE49-F238E27FC236}">
                <a16:creationId xmlns:a16="http://schemas.microsoft.com/office/drawing/2014/main" id="{6D5FE7AC-26FF-7F5B-AC4C-BFA998BC9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3"/>
          <a:stretch/>
        </p:blipFill>
        <p:spPr bwMode="auto">
          <a:xfrm>
            <a:off x="3235279" y="800449"/>
            <a:ext cx="5721442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97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653</TotalTime>
  <Words>286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Corbel</vt:lpstr>
      <vt:lpstr>Lucida Bright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Bhatia</dc:creator>
  <cp:lastModifiedBy>Sushant Kumar</cp:lastModifiedBy>
  <cp:revision>8</cp:revision>
  <dcterms:created xsi:type="dcterms:W3CDTF">2024-02-08T05:04:58Z</dcterms:created>
  <dcterms:modified xsi:type="dcterms:W3CDTF">2024-02-14T09:16:26Z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