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1" r:id="rId8"/>
    <p:sldId id="262" r:id="rId9"/>
    <p:sldId id="266" r:id="rId10"/>
    <p:sldId id="267" r:id="rId11"/>
    <p:sldId id="264" r:id="rId12"/>
    <p:sldId id="265" r:id="rId13"/>
    <p:sldId id="268" r:id="rId14"/>
    <p:sldId id="269" r:id="rId15"/>
    <p:sldId id="270" r:id="rId16"/>
    <p:sldId id="271" r:id="rId17"/>
    <p:sldId id="282" r:id="rId18"/>
    <p:sldId id="272" r:id="rId19"/>
    <p:sldId id="273" r:id="rId20"/>
    <p:sldId id="283" r:id="rId21"/>
    <p:sldId id="274" r:id="rId22"/>
    <p:sldId id="275" r:id="rId23"/>
    <p:sldId id="284" r:id="rId24"/>
    <p:sldId id="276" r:id="rId25"/>
    <p:sldId id="277" r:id="rId26"/>
    <p:sldId id="278" r:id="rId27"/>
    <p:sldId id="279" r:id="rId28"/>
    <p:sldId id="286" r:id="rId29"/>
    <p:sldId id="280" r:id="rId30"/>
    <p:sldId id="281" r:id="rId31"/>
    <p:sldId id="285"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61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F39B15-88CC-4738-8029-91EB5640F668}" type="datetimeFigureOut">
              <a:rPr lang="en-US" smtClean="0"/>
              <a:t>3/11/2014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EACD9D-24FB-4E5E-9F72-9804C9FD5D28}" type="slidenum">
              <a:rPr lang="en-US" smtClean="0"/>
              <a:t>‹#›</a:t>
            </a:fld>
            <a:endParaRPr lang="en-US"/>
          </a:p>
        </p:txBody>
      </p:sp>
    </p:spTree>
    <p:extLst>
      <p:ext uri="{BB962C8B-B14F-4D97-AF65-F5344CB8AC3E}">
        <p14:creationId xmlns:p14="http://schemas.microsoft.com/office/powerpoint/2010/main" val="157994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F39B15-88CC-4738-8029-91EB5640F668}" type="datetimeFigureOut">
              <a:rPr lang="en-US" smtClean="0"/>
              <a:t>3/11/2014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EACD9D-24FB-4E5E-9F72-9804C9FD5D28}" type="slidenum">
              <a:rPr lang="en-US" smtClean="0"/>
              <a:t>‹#›</a:t>
            </a:fld>
            <a:endParaRPr lang="en-US"/>
          </a:p>
        </p:txBody>
      </p:sp>
    </p:spTree>
    <p:extLst>
      <p:ext uri="{BB962C8B-B14F-4D97-AF65-F5344CB8AC3E}">
        <p14:creationId xmlns:p14="http://schemas.microsoft.com/office/powerpoint/2010/main" val="4047982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F39B15-88CC-4738-8029-91EB5640F668}" type="datetimeFigureOut">
              <a:rPr lang="en-US" smtClean="0"/>
              <a:t>3/11/2014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EACD9D-24FB-4E5E-9F72-9804C9FD5D28}" type="slidenum">
              <a:rPr lang="en-US" smtClean="0"/>
              <a:t>‹#›</a:t>
            </a:fld>
            <a:endParaRPr lang="en-US"/>
          </a:p>
        </p:txBody>
      </p:sp>
    </p:spTree>
    <p:extLst>
      <p:ext uri="{BB962C8B-B14F-4D97-AF65-F5344CB8AC3E}">
        <p14:creationId xmlns:p14="http://schemas.microsoft.com/office/powerpoint/2010/main" val="182058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F39B15-88CC-4738-8029-91EB5640F668}" type="datetimeFigureOut">
              <a:rPr lang="en-US" smtClean="0"/>
              <a:t>3/11/2014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EACD9D-24FB-4E5E-9F72-9804C9FD5D28}" type="slidenum">
              <a:rPr lang="en-US" smtClean="0"/>
              <a:t>‹#›</a:t>
            </a:fld>
            <a:endParaRPr lang="en-US"/>
          </a:p>
        </p:txBody>
      </p:sp>
    </p:spTree>
    <p:extLst>
      <p:ext uri="{BB962C8B-B14F-4D97-AF65-F5344CB8AC3E}">
        <p14:creationId xmlns:p14="http://schemas.microsoft.com/office/powerpoint/2010/main" val="3063977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F39B15-88CC-4738-8029-91EB5640F668}" type="datetimeFigureOut">
              <a:rPr lang="en-US" smtClean="0"/>
              <a:t>3/11/2014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EACD9D-24FB-4E5E-9F72-9804C9FD5D28}" type="slidenum">
              <a:rPr lang="en-US" smtClean="0"/>
              <a:t>‹#›</a:t>
            </a:fld>
            <a:endParaRPr lang="en-US"/>
          </a:p>
        </p:txBody>
      </p:sp>
    </p:spTree>
    <p:extLst>
      <p:ext uri="{BB962C8B-B14F-4D97-AF65-F5344CB8AC3E}">
        <p14:creationId xmlns:p14="http://schemas.microsoft.com/office/powerpoint/2010/main" val="2780366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F39B15-88CC-4738-8029-91EB5640F668}" type="datetimeFigureOut">
              <a:rPr lang="en-US" smtClean="0"/>
              <a:t>3/11/2014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EACD9D-24FB-4E5E-9F72-9804C9FD5D28}" type="slidenum">
              <a:rPr lang="en-US" smtClean="0"/>
              <a:t>‹#›</a:t>
            </a:fld>
            <a:endParaRPr lang="en-US"/>
          </a:p>
        </p:txBody>
      </p:sp>
    </p:spTree>
    <p:extLst>
      <p:ext uri="{BB962C8B-B14F-4D97-AF65-F5344CB8AC3E}">
        <p14:creationId xmlns:p14="http://schemas.microsoft.com/office/powerpoint/2010/main" val="1762480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F39B15-88CC-4738-8029-91EB5640F668}" type="datetimeFigureOut">
              <a:rPr lang="en-US" smtClean="0"/>
              <a:t>3/11/2014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EACD9D-24FB-4E5E-9F72-9804C9FD5D28}" type="slidenum">
              <a:rPr lang="en-US" smtClean="0"/>
              <a:t>‹#›</a:t>
            </a:fld>
            <a:endParaRPr lang="en-US"/>
          </a:p>
        </p:txBody>
      </p:sp>
    </p:spTree>
    <p:extLst>
      <p:ext uri="{BB962C8B-B14F-4D97-AF65-F5344CB8AC3E}">
        <p14:creationId xmlns:p14="http://schemas.microsoft.com/office/powerpoint/2010/main" val="3517789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F39B15-88CC-4738-8029-91EB5640F668}" type="datetimeFigureOut">
              <a:rPr lang="en-US" smtClean="0"/>
              <a:t>3/11/2014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EACD9D-24FB-4E5E-9F72-9804C9FD5D28}" type="slidenum">
              <a:rPr lang="en-US" smtClean="0"/>
              <a:t>‹#›</a:t>
            </a:fld>
            <a:endParaRPr lang="en-US"/>
          </a:p>
        </p:txBody>
      </p:sp>
    </p:spTree>
    <p:extLst>
      <p:ext uri="{BB962C8B-B14F-4D97-AF65-F5344CB8AC3E}">
        <p14:creationId xmlns:p14="http://schemas.microsoft.com/office/powerpoint/2010/main" val="3495890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F39B15-88CC-4738-8029-91EB5640F668}" type="datetimeFigureOut">
              <a:rPr lang="en-US" smtClean="0"/>
              <a:t>3/11/2014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EACD9D-24FB-4E5E-9F72-9804C9FD5D28}" type="slidenum">
              <a:rPr lang="en-US" smtClean="0"/>
              <a:t>‹#›</a:t>
            </a:fld>
            <a:endParaRPr lang="en-US"/>
          </a:p>
        </p:txBody>
      </p:sp>
    </p:spTree>
    <p:extLst>
      <p:ext uri="{BB962C8B-B14F-4D97-AF65-F5344CB8AC3E}">
        <p14:creationId xmlns:p14="http://schemas.microsoft.com/office/powerpoint/2010/main" val="2814150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F39B15-88CC-4738-8029-91EB5640F668}" type="datetimeFigureOut">
              <a:rPr lang="en-US" smtClean="0"/>
              <a:t>3/11/2014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EACD9D-24FB-4E5E-9F72-9804C9FD5D28}" type="slidenum">
              <a:rPr lang="en-US" smtClean="0"/>
              <a:t>‹#›</a:t>
            </a:fld>
            <a:endParaRPr lang="en-US"/>
          </a:p>
        </p:txBody>
      </p:sp>
    </p:spTree>
    <p:extLst>
      <p:ext uri="{BB962C8B-B14F-4D97-AF65-F5344CB8AC3E}">
        <p14:creationId xmlns:p14="http://schemas.microsoft.com/office/powerpoint/2010/main" val="594812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F39B15-88CC-4738-8029-91EB5640F668}" type="datetimeFigureOut">
              <a:rPr lang="en-US" smtClean="0"/>
              <a:t>3/11/2014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EACD9D-24FB-4E5E-9F72-9804C9FD5D28}" type="slidenum">
              <a:rPr lang="en-US" smtClean="0"/>
              <a:t>‹#›</a:t>
            </a:fld>
            <a:endParaRPr lang="en-US"/>
          </a:p>
        </p:txBody>
      </p:sp>
    </p:spTree>
    <p:extLst>
      <p:ext uri="{BB962C8B-B14F-4D97-AF65-F5344CB8AC3E}">
        <p14:creationId xmlns:p14="http://schemas.microsoft.com/office/powerpoint/2010/main" val="2999549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F39B15-88CC-4738-8029-91EB5640F668}" type="datetimeFigureOut">
              <a:rPr lang="en-US" smtClean="0"/>
              <a:t>3/11/2014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EACD9D-24FB-4E5E-9F72-9804C9FD5D28}" type="slidenum">
              <a:rPr lang="en-US" smtClean="0"/>
              <a:t>‹#›</a:t>
            </a:fld>
            <a:endParaRPr lang="en-US"/>
          </a:p>
        </p:txBody>
      </p:sp>
    </p:spTree>
    <p:extLst>
      <p:ext uri="{BB962C8B-B14F-4D97-AF65-F5344CB8AC3E}">
        <p14:creationId xmlns:p14="http://schemas.microsoft.com/office/powerpoint/2010/main" val="3411780274"/>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Fluids and Electrolytes</a:t>
            </a:r>
            <a:endParaRPr lang="en-US" dirty="0"/>
          </a:p>
        </p:txBody>
      </p:sp>
      <p:sp>
        <p:nvSpPr>
          <p:cNvPr id="3" name="Subtitle 2"/>
          <p:cNvSpPr>
            <a:spLocks noGrp="1"/>
          </p:cNvSpPr>
          <p:nvPr>
            <p:ph type="subTitle" idx="1"/>
          </p:nvPr>
        </p:nvSpPr>
        <p:spPr/>
        <p:txBody>
          <a:bodyPr/>
          <a:lstStyle/>
          <a:p>
            <a:r>
              <a:rPr lang="en-US" dirty="0" smtClean="0"/>
              <a:t>Emily Miller, MD </a:t>
            </a:r>
            <a:endParaRPr lang="en-US" dirty="0"/>
          </a:p>
        </p:txBody>
      </p:sp>
    </p:spTree>
    <p:extLst>
      <p:ext uri="{BB962C8B-B14F-4D97-AF65-F5344CB8AC3E}">
        <p14:creationId xmlns:p14="http://schemas.microsoft.com/office/powerpoint/2010/main" val="39904076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458200" cy="1143000"/>
          </a:xfrm>
        </p:spPr>
        <p:txBody>
          <a:bodyPr>
            <a:normAutofit fontScale="90000"/>
          </a:bodyPr>
          <a:lstStyle/>
          <a:p>
            <a:r>
              <a:rPr lang="en-US" dirty="0" smtClean="0"/>
              <a:t>Hypernatremia: Symptoms &amp; Treatment</a:t>
            </a:r>
            <a:endParaRPr lang="en-US" dirty="0"/>
          </a:p>
        </p:txBody>
      </p:sp>
      <p:sp>
        <p:nvSpPr>
          <p:cNvPr id="3" name="Content Placeholder 2"/>
          <p:cNvSpPr>
            <a:spLocks noGrp="1"/>
          </p:cNvSpPr>
          <p:nvPr>
            <p:ph idx="1"/>
          </p:nvPr>
        </p:nvSpPr>
        <p:spPr/>
        <p:txBody>
          <a:bodyPr>
            <a:normAutofit fontScale="92500" lnSpcReduction="20000"/>
          </a:bodyPr>
          <a:lstStyle/>
          <a:p>
            <a:r>
              <a:rPr lang="en-US" dirty="0"/>
              <a:t>I</a:t>
            </a:r>
            <a:r>
              <a:rPr lang="en-US" dirty="0" smtClean="0"/>
              <a:t>ncreased </a:t>
            </a:r>
            <a:r>
              <a:rPr lang="en-US" dirty="0" smtClean="0"/>
              <a:t>osmolality, </a:t>
            </a:r>
            <a:r>
              <a:rPr lang="en-US" dirty="0" smtClean="0"/>
              <a:t>most issues </a:t>
            </a:r>
            <a:r>
              <a:rPr lang="en-US" dirty="0" smtClean="0"/>
              <a:t>in CNS</a:t>
            </a:r>
          </a:p>
          <a:p>
            <a:r>
              <a:rPr lang="en-US" dirty="0" smtClean="0"/>
              <a:t>Irritability</a:t>
            </a:r>
            <a:r>
              <a:rPr lang="en-US" dirty="0" smtClean="0"/>
              <a:t>, spasticity, N/V, seizures, coma and of course death</a:t>
            </a:r>
          </a:p>
          <a:p>
            <a:r>
              <a:rPr lang="en-US" dirty="0" smtClean="0"/>
              <a:t>Decreased brain cell volume – tearing of vessels, subcortical or subdural bleeds, vascular congestion, CVT, </a:t>
            </a:r>
            <a:r>
              <a:rPr lang="en-US" dirty="0" smtClean="0"/>
              <a:t>demyelination</a:t>
            </a:r>
          </a:p>
          <a:p>
            <a:r>
              <a:rPr lang="en-US" dirty="0"/>
              <a:t>Accumulation of </a:t>
            </a:r>
            <a:r>
              <a:rPr lang="en-US" dirty="0" err="1"/>
              <a:t>idiogenic</a:t>
            </a:r>
            <a:r>
              <a:rPr lang="en-US" dirty="0"/>
              <a:t> </a:t>
            </a:r>
            <a:r>
              <a:rPr lang="en-US" dirty="0" err="1"/>
              <a:t>osm</a:t>
            </a:r>
            <a:r>
              <a:rPr lang="en-US" dirty="0"/>
              <a:t> in </a:t>
            </a:r>
            <a:r>
              <a:rPr lang="en-US" dirty="0" smtClean="0"/>
              <a:t>CNS cells occurs with time</a:t>
            </a:r>
          </a:p>
          <a:p>
            <a:r>
              <a:rPr lang="en-US" dirty="0"/>
              <a:t>R</a:t>
            </a:r>
            <a:r>
              <a:rPr lang="en-US" dirty="0" smtClean="0"/>
              <a:t>apid correction – brain edema</a:t>
            </a:r>
            <a:endParaRPr lang="en-US" dirty="0" smtClean="0"/>
          </a:p>
          <a:p>
            <a:r>
              <a:rPr lang="en-US" dirty="0" smtClean="0"/>
              <a:t>Correct over 48 h no faster than 1 </a:t>
            </a:r>
            <a:r>
              <a:rPr lang="en-US" dirty="0" err="1" smtClean="0"/>
              <a:t>mEq</a:t>
            </a:r>
            <a:r>
              <a:rPr lang="en-US" dirty="0" smtClean="0"/>
              <a:t>/L/H </a:t>
            </a:r>
            <a:endParaRPr lang="en-US" dirty="0"/>
          </a:p>
        </p:txBody>
      </p:sp>
    </p:spTree>
    <p:extLst>
      <p:ext uri="{BB962C8B-B14F-4D97-AF65-F5344CB8AC3E}">
        <p14:creationId xmlns:p14="http://schemas.microsoft.com/office/powerpoint/2010/main" val="3884533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153400" cy="2209800"/>
          </a:xfrm>
        </p:spPr>
        <p:txBody>
          <a:bodyPr>
            <a:normAutofit fontScale="90000"/>
          </a:bodyPr>
          <a:lstStyle/>
          <a:p>
            <a:r>
              <a:rPr lang="en-US" dirty="0" smtClean="0"/>
              <a:t>Your otherwise stable TBI patient is on 3% saline gtt. Na is 156.  Labs show non-gap metabolic acidosis. WTF?</a:t>
            </a:r>
            <a:endParaRPr lang="en-US" dirty="0"/>
          </a:p>
        </p:txBody>
      </p:sp>
      <p:sp>
        <p:nvSpPr>
          <p:cNvPr id="3" name="Content Placeholder 2"/>
          <p:cNvSpPr>
            <a:spLocks noGrp="1"/>
          </p:cNvSpPr>
          <p:nvPr>
            <p:ph idx="1"/>
          </p:nvPr>
        </p:nvSpPr>
        <p:spPr>
          <a:xfrm>
            <a:off x="457200" y="2590800"/>
            <a:ext cx="8229600" cy="3962400"/>
          </a:xfrm>
        </p:spPr>
        <p:txBody>
          <a:bodyPr>
            <a:normAutofit lnSpcReduction="10000"/>
          </a:bodyPr>
          <a:lstStyle/>
          <a:p>
            <a:pPr marL="514350" indent="-514350">
              <a:buAutoNum type="alphaUcPeriod"/>
            </a:pPr>
            <a:r>
              <a:rPr lang="en-US" dirty="0" smtClean="0"/>
              <a:t>Shock</a:t>
            </a:r>
          </a:p>
          <a:p>
            <a:pPr marL="514350" indent="-514350">
              <a:buAutoNum type="alphaUcPeriod"/>
            </a:pPr>
            <a:r>
              <a:rPr lang="en-US" dirty="0" err="1" smtClean="0"/>
              <a:t>Hyperchloremia</a:t>
            </a:r>
            <a:endParaRPr lang="en-US" dirty="0" smtClean="0"/>
          </a:p>
          <a:p>
            <a:pPr marL="514350" indent="-514350">
              <a:buAutoNum type="alphaUcPeriod"/>
            </a:pPr>
            <a:r>
              <a:rPr lang="en-US" dirty="0" err="1" smtClean="0"/>
              <a:t>Hyperphosphatemia</a:t>
            </a:r>
            <a:endParaRPr lang="en-US" dirty="0" smtClean="0"/>
          </a:p>
          <a:p>
            <a:pPr marL="514350" indent="-514350">
              <a:buAutoNum type="alphaUcPeriod"/>
            </a:pPr>
            <a:r>
              <a:rPr lang="en-US" dirty="0" smtClean="0"/>
              <a:t>New onset DKA</a:t>
            </a:r>
          </a:p>
          <a:p>
            <a:pPr marL="514350" indent="-514350">
              <a:buAutoNum type="alphaUcPeriod"/>
            </a:pPr>
            <a:r>
              <a:rPr lang="en-US" dirty="0" smtClean="0"/>
              <a:t>Salicylate abuse</a:t>
            </a:r>
          </a:p>
          <a:p>
            <a:pPr marL="0" indent="0">
              <a:buNone/>
            </a:pPr>
            <a:r>
              <a:rPr lang="en-US" dirty="0" smtClean="0"/>
              <a:t>Answer: B in setting of </a:t>
            </a:r>
            <a:r>
              <a:rPr lang="en-US" dirty="0" err="1" smtClean="0"/>
              <a:t>hyperchloremia</a:t>
            </a:r>
            <a:r>
              <a:rPr lang="en-US" dirty="0" smtClean="0"/>
              <a:t>, kidneys waste </a:t>
            </a:r>
            <a:r>
              <a:rPr lang="en-US" dirty="0" err="1" smtClean="0"/>
              <a:t>bicarb</a:t>
            </a:r>
            <a:r>
              <a:rPr lang="en-US" dirty="0" smtClean="0"/>
              <a:t> to maintain electro-neutrality. </a:t>
            </a:r>
          </a:p>
          <a:p>
            <a:pPr marL="0" indent="0">
              <a:buNone/>
            </a:pPr>
            <a:endParaRPr lang="en-US" dirty="0" smtClean="0"/>
          </a:p>
          <a:p>
            <a:pPr marL="514350" indent="-514350">
              <a:buAutoNum type="alphaUcPeriod"/>
            </a:pPr>
            <a:endParaRPr lang="en-US" dirty="0"/>
          </a:p>
        </p:txBody>
      </p:sp>
    </p:spTree>
    <p:extLst>
      <p:ext uri="{BB962C8B-B14F-4D97-AF65-F5344CB8AC3E}">
        <p14:creationId xmlns:p14="http://schemas.microsoft.com/office/powerpoint/2010/main" val="3451057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K</a:t>
            </a:r>
            <a:r>
              <a:rPr lang="en-US" baseline="30000" dirty="0" smtClean="0"/>
              <a:t>+</a:t>
            </a:r>
            <a:endParaRPr lang="en-US" dirty="0"/>
          </a:p>
        </p:txBody>
      </p:sp>
      <p:sp>
        <p:nvSpPr>
          <p:cNvPr id="3" name="Content Placeholder 2"/>
          <p:cNvSpPr>
            <a:spLocks noGrp="1"/>
          </p:cNvSpPr>
          <p:nvPr>
            <p:ph idx="1"/>
          </p:nvPr>
        </p:nvSpPr>
        <p:spPr>
          <a:xfrm>
            <a:off x="457200" y="1143000"/>
            <a:ext cx="8229600" cy="4983163"/>
          </a:xfrm>
        </p:spPr>
        <p:txBody>
          <a:bodyPr>
            <a:normAutofit fontScale="92500" lnSpcReduction="10000"/>
          </a:bodyPr>
          <a:lstStyle/>
          <a:p>
            <a:r>
              <a:rPr lang="en-US" dirty="0" smtClean="0"/>
              <a:t>Mostly intracellular</a:t>
            </a:r>
          </a:p>
          <a:p>
            <a:r>
              <a:rPr lang="en-US" dirty="0" smtClean="0"/>
              <a:t>Hypokalemia is common, rarely fatal</a:t>
            </a:r>
          </a:p>
          <a:p>
            <a:r>
              <a:rPr lang="en-US" dirty="0" smtClean="0"/>
              <a:t>Hyperkalemia is uncommon and very bad</a:t>
            </a:r>
          </a:p>
          <a:p>
            <a:r>
              <a:rPr lang="en-US" dirty="0"/>
              <a:t>Mostly K is managed by kidneys and GI </a:t>
            </a:r>
            <a:r>
              <a:rPr lang="en-US" dirty="0" smtClean="0"/>
              <a:t>tract</a:t>
            </a:r>
          </a:p>
          <a:p>
            <a:r>
              <a:rPr lang="en-US" dirty="0" smtClean="0"/>
              <a:t>Also affected by acid-base balance, insulin, </a:t>
            </a:r>
            <a:r>
              <a:rPr lang="en-US" dirty="0" err="1" smtClean="0"/>
              <a:t>catecholamines</a:t>
            </a:r>
            <a:r>
              <a:rPr lang="en-US" dirty="0" smtClean="0"/>
              <a:t>, Mg and aldosterone</a:t>
            </a:r>
          </a:p>
          <a:p>
            <a:r>
              <a:rPr lang="en-US" dirty="0" smtClean="0"/>
              <a:t>Kidneys secrete K during alkalosis and resorb it during acidosis</a:t>
            </a:r>
          </a:p>
          <a:p>
            <a:r>
              <a:rPr lang="en-US" dirty="0" smtClean="0"/>
              <a:t>Cells exchange K</a:t>
            </a:r>
            <a:r>
              <a:rPr lang="en-US" baseline="30000" dirty="0" smtClean="0"/>
              <a:t>+</a:t>
            </a:r>
            <a:r>
              <a:rPr lang="en-US" dirty="0" smtClean="0"/>
              <a:t> for H</a:t>
            </a:r>
            <a:r>
              <a:rPr lang="en-US" baseline="30000" dirty="0" smtClean="0"/>
              <a:t>+</a:t>
            </a:r>
            <a:r>
              <a:rPr lang="en-US" dirty="0" smtClean="0"/>
              <a:t> when acidosis is caused by excess H</a:t>
            </a:r>
            <a:r>
              <a:rPr lang="en-US" baseline="30000" dirty="0" smtClean="0"/>
              <a:t>+</a:t>
            </a:r>
            <a:r>
              <a:rPr lang="en-US" dirty="0" smtClean="0"/>
              <a:t> therefore….</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3380877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Hyperkalemia seen with DKA is due to:</a:t>
            </a:r>
            <a:endParaRPr lang="en-US" dirty="0"/>
          </a:p>
        </p:txBody>
      </p:sp>
      <p:sp>
        <p:nvSpPr>
          <p:cNvPr id="3" name="Content Placeholder 2"/>
          <p:cNvSpPr>
            <a:spLocks noGrp="1"/>
          </p:cNvSpPr>
          <p:nvPr>
            <p:ph idx="1"/>
          </p:nvPr>
        </p:nvSpPr>
        <p:spPr/>
        <p:txBody>
          <a:bodyPr>
            <a:normAutofit fontScale="85000" lnSpcReduction="20000"/>
          </a:bodyPr>
          <a:lstStyle/>
          <a:p>
            <a:pPr marL="514350" indent="-514350">
              <a:buAutoNum type="alphaUcPeriod"/>
            </a:pPr>
            <a:r>
              <a:rPr lang="en-US" dirty="0" smtClean="0"/>
              <a:t>Inappropriate fluids in the </a:t>
            </a:r>
            <a:r>
              <a:rPr lang="en-US" dirty="0" err="1" smtClean="0"/>
              <a:t>peds</a:t>
            </a:r>
            <a:r>
              <a:rPr lang="en-US" dirty="0" smtClean="0"/>
              <a:t> ED and PICU</a:t>
            </a:r>
          </a:p>
          <a:p>
            <a:pPr marL="514350" indent="-514350">
              <a:buAutoNum type="alphaUcPeriod"/>
            </a:pPr>
            <a:r>
              <a:rPr lang="en-US" dirty="0" smtClean="0"/>
              <a:t>Insulin deficiency</a:t>
            </a:r>
          </a:p>
          <a:p>
            <a:pPr marL="514350" indent="-514350">
              <a:buAutoNum type="alphaUcPeriod"/>
            </a:pPr>
            <a:r>
              <a:rPr lang="en-US" dirty="0" smtClean="0"/>
              <a:t>Excess H</a:t>
            </a:r>
            <a:r>
              <a:rPr lang="en-US" baseline="30000" dirty="0" smtClean="0"/>
              <a:t>+</a:t>
            </a:r>
            <a:r>
              <a:rPr lang="en-US" dirty="0" smtClean="0"/>
              <a:t> ions</a:t>
            </a:r>
          </a:p>
          <a:p>
            <a:pPr marL="514350" indent="-514350">
              <a:buAutoNum type="alphaUcPeriod"/>
            </a:pPr>
            <a:r>
              <a:rPr lang="en-US" dirty="0" smtClean="0"/>
              <a:t>Organic acids</a:t>
            </a:r>
          </a:p>
          <a:p>
            <a:pPr marL="514350" indent="-514350">
              <a:buAutoNum type="alphaUcPeriod"/>
            </a:pPr>
            <a:r>
              <a:rPr lang="en-US" dirty="0" smtClean="0"/>
              <a:t>Everyone knows hyperkalemia with DKA </a:t>
            </a:r>
            <a:r>
              <a:rPr lang="en-US" dirty="0" smtClean="0"/>
              <a:t>isn’t really real, </a:t>
            </a:r>
            <a:r>
              <a:rPr lang="en-US" dirty="0" smtClean="0"/>
              <a:t>I am </a:t>
            </a:r>
            <a:r>
              <a:rPr lang="en-US" dirty="0" smtClean="0"/>
              <a:t>SO much smarter </a:t>
            </a:r>
            <a:r>
              <a:rPr lang="en-US" dirty="0" smtClean="0"/>
              <a:t>than this question</a:t>
            </a:r>
          </a:p>
          <a:p>
            <a:pPr marL="0" indent="0">
              <a:buNone/>
            </a:pPr>
            <a:endParaRPr lang="en-US" dirty="0" smtClean="0"/>
          </a:p>
          <a:p>
            <a:pPr marL="0" indent="0">
              <a:buNone/>
            </a:pPr>
            <a:r>
              <a:rPr lang="en-US" dirty="0" smtClean="0"/>
              <a:t>Answer: B because the acidosis is caused by organic acids, not H</a:t>
            </a:r>
            <a:r>
              <a:rPr lang="en-US" baseline="30000" dirty="0" smtClean="0"/>
              <a:t>+</a:t>
            </a:r>
            <a:r>
              <a:rPr lang="en-US" dirty="0" smtClean="0"/>
              <a:t> ions, K</a:t>
            </a:r>
            <a:r>
              <a:rPr lang="en-US" baseline="30000" dirty="0" smtClean="0"/>
              <a:t>+</a:t>
            </a:r>
            <a:r>
              <a:rPr lang="en-US" dirty="0" smtClean="0"/>
              <a:t> does not leave the cells to maintain </a:t>
            </a:r>
            <a:r>
              <a:rPr lang="en-US" dirty="0" err="1" smtClean="0"/>
              <a:t>electroneutrality</a:t>
            </a:r>
            <a:r>
              <a:rPr lang="en-US" dirty="0" smtClean="0"/>
              <a:t>, it leaves because of insulin deficiency. Simplified, of course.  </a:t>
            </a:r>
          </a:p>
          <a:p>
            <a:pPr marL="514350" indent="-514350">
              <a:buAutoNum type="alphaUcPeriod"/>
            </a:pPr>
            <a:endParaRPr lang="en-US" dirty="0" smtClean="0"/>
          </a:p>
          <a:p>
            <a:pPr marL="0" indent="0">
              <a:buNone/>
            </a:pPr>
            <a:endParaRPr lang="en-US" dirty="0"/>
          </a:p>
        </p:txBody>
      </p:sp>
    </p:spTree>
    <p:extLst>
      <p:ext uri="{BB962C8B-B14F-4D97-AF65-F5344CB8AC3E}">
        <p14:creationId xmlns:p14="http://schemas.microsoft.com/office/powerpoint/2010/main" val="4389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Hypokalemia: causes, symptoms &amp; treatment</a:t>
            </a:r>
            <a:endParaRPr lang="en-US" dirty="0"/>
          </a:p>
        </p:txBody>
      </p:sp>
      <p:sp>
        <p:nvSpPr>
          <p:cNvPr id="3" name="Content Placeholder 2"/>
          <p:cNvSpPr>
            <a:spLocks noGrp="1"/>
          </p:cNvSpPr>
          <p:nvPr>
            <p:ph idx="1"/>
          </p:nvPr>
        </p:nvSpPr>
        <p:spPr>
          <a:xfrm>
            <a:off x="457200" y="1600200"/>
            <a:ext cx="8229600" cy="4800600"/>
          </a:xfrm>
        </p:spPr>
        <p:txBody>
          <a:bodyPr>
            <a:normAutofit/>
          </a:bodyPr>
          <a:lstStyle/>
          <a:p>
            <a:r>
              <a:rPr lang="en-US" sz="2800" dirty="0" smtClean="0"/>
              <a:t>Beta-agonists, </a:t>
            </a:r>
            <a:r>
              <a:rPr lang="en-US" sz="2800" dirty="0" err="1" smtClean="0"/>
              <a:t>hyperaldosteronism</a:t>
            </a:r>
            <a:r>
              <a:rPr lang="en-US" sz="2800" dirty="0" smtClean="0"/>
              <a:t>, elevated renin, diuretics, osmotic diuresis, GI loses, malnutrition, re-feeding, </a:t>
            </a:r>
            <a:r>
              <a:rPr lang="en-US" sz="2800" dirty="0" err="1" smtClean="0"/>
              <a:t>geophagia</a:t>
            </a:r>
            <a:r>
              <a:rPr lang="en-US" sz="2800" dirty="0" smtClean="0"/>
              <a:t>, Barium poisoning, Barter syndrome, RTA, </a:t>
            </a:r>
            <a:r>
              <a:rPr lang="en-US" sz="2800" dirty="0" smtClean="0"/>
              <a:t>drugs…</a:t>
            </a:r>
          </a:p>
          <a:p>
            <a:r>
              <a:rPr lang="en-US" sz="2800" dirty="0" smtClean="0"/>
              <a:t>Symptoms </a:t>
            </a:r>
            <a:r>
              <a:rPr lang="en-US" sz="2800" dirty="0" smtClean="0"/>
              <a:t>– flattened T-waves, ST depression, U-waves, arrhythmias, weakness, ileus</a:t>
            </a:r>
          </a:p>
          <a:p>
            <a:r>
              <a:rPr lang="en-US" sz="2800" dirty="0" smtClean="0"/>
              <a:t>Treat – oral 1 </a:t>
            </a:r>
            <a:r>
              <a:rPr lang="en-US" sz="2800" dirty="0" err="1" smtClean="0"/>
              <a:t>mEq</a:t>
            </a:r>
            <a:r>
              <a:rPr lang="en-US" sz="2800" dirty="0" smtClean="0"/>
              <a:t>/kg or IV 0.5mEq/kg</a:t>
            </a:r>
          </a:p>
          <a:p>
            <a:r>
              <a:rPr lang="en-US" sz="2800" dirty="0" smtClean="0"/>
              <a:t>“Potential for catastrophic drug error in potassium replacement is real</a:t>
            </a:r>
            <a:r>
              <a:rPr lang="en-US" sz="2800" dirty="0" smtClean="0"/>
              <a:t>.”</a:t>
            </a:r>
          </a:p>
          <a:p>
            <a:r>
              <a:rPr lang="en-US" sz="2800" dirty="0" smtClean="0"/>
              <a:t>Ask – does this K</a:t>
            </a:r>
            <a:r>
              <a:rPr lang="en-US" sz="2800" baseline="30000" dirty="0" smtClean="0"/>
              <a:t>+</a:t>
            </a:r>
            <a:r>
              <a:rPr lang="en-US" sz="2800" dirty="0" smtClean="0"/>
              <a:t> </a:t>
            </a:r>
            <a:r>
              <a:rPr lang="en-US" sz="2800" i="1" dirty="0" smtClean="0"/>
              <a:t>really</a:t>
            </a:r>
            <a:r>
              <a:rPr lang="en-US" sz="2800" dirty="0" smtClean="0"/>
              <a:t> need to be replaced?</a:t>
            </a:r>
            <a:endParaRPr lang="en-US" sz="2800" dirty="0" smtClean="0"/>
          </a:p>
          <a:p>
            <a:endParaRPr lang="en-US" dirty="0"/>
          </a:p>
        </p:txBody>
      </p:sp>
    </p:spTree>
    <p:extLst>
      <p:ext uri="{BB962C8B-B14F-4D97-AF65-F5344CB8AC3E}">
        <p14:creationId xmlns:p14="http://schemas.microsoft.com/office/powerpoint/2010/main" val="1975936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Hyperkalemia: Causes, symptoms &amp; Treatment</a:t>
            </a:r>
            <a:endParaRPr lang="en-US" dirty="0"/>
          </a:p>
        </p:txBody>
      </p:sp>
      <p:sp>
        <p:nvSpPr>
          <p:cNvPr id="3" name="Content Placeholder 2"/>
          <p:cNvSpPr>
            <a:spLocks noGrp="1"/>
          </p:cNvSpPr>
          <p:nvPr>
            <p:ph idx="1"/>
          </p:nvPr>
        </p:nvSpPr>
        <p:spPr>
          <a:xfrm>
            <a:off x="457200" y="1600200"/>
            <a:ext cx="8229600" cy="4648200"/>
          </a:xfrm>
        </p:spPr>
        <p:txBody>
          <a:bodyPr>
            <a:normAutofit fontScale="85000" lnSpcReduction="10000"/>
          </a:bodyPr>
          <a:lstStyle/>
          <a:p>
            <a:r>
              <a:rPr lang="en-US" dirty="0" smtClean="0"/>
              <a:t>Causes – redistribution, administration error, blood products, </a:t>
            </a:r>
            <a:r>
              <a:rPr lang="en-US" dirty="0" err="1" smtClean="0"/>
              <a:t>rhabdo</a:t>
            </a:r>
            <a:r>
              <a:rPr lang="en-US" dirty="0" smtClean="0"/>
              <a:t>, hemolysis, renal failure, TLS, metabolic acidosis, AI</a:t>
            </a:r>
          </a:p>
          <a:p>
            <a:r>
              <a:rPr lang="en-US" dirty="0" smtClean="0"/>
              <a:t>EKG – peaked T-waves, decreased P and R wave, widened QRS, bradycardia, classic sine wave blending P and QRS complex</a:t>
            </a:r>
          </a:p>
          <a:p>
            <a:r>
              <a:rPr lang="en-US" dirty="0" smtClean="0"/>
              <a:t>EKG can progress over minutes, CPA, V-fib/</a:t>
            </a:r>
            <a:r>
              <a:rPr lang="en-US" dirty="0" err="1" smtClean="0"/>
              <a:t>tach</a:t>
            </a:r>
            <a:r>
              <a:rPr lang="en-US" dirty="0" smtClean="0"/>
              <a:t> can happen at any point in this progress</a:t>
            </a:r>
          </a:p>
          <a:p>
            <a:r>
              <a:rPr lang="en-US" dirty="0" smtClean="0"/>
              <a:t>&lt; 6.5 remove K</a:t>
            </a:r>
            <a:r>
              <a:rPr lang="en-US" baseline="30000" dirty="0" smtClean="0"/>
              <a:t>+</a:t>
            </a:r>
            <a:r>
              <a:rPr lang="en-US" dirty="0" smtClean="0"/>
              <a:t> +/- </a:t>
            </a:r>
            <a:r>
              <a:rPr lang="en-US" dirty="0" err="1" smtClean="0"/>
              <a:t>kayexalate</a:t>
            </a:r>
            <a:r>
              <a:rPr lang="en-US" dirty="0" smtClean="0"/>
              <a:t> and monitor</a:t>
            </a:r>
          </a:p>
          <a:p>
            <a:r>
              <a:rPr lang="en-US" dirty="0" smtClean="0"/>
              <a:t>&gt;6.5 or EKG changes, Ca</a:t>
            </a:r>
            <a:r>
              <a:rPr lang="en-US" baseline="30000" dirty="0" smtClean="0"/>
              <a:t>+2</a:t>
            </a:r>
            <a:r>
              <a:rPr lang="en-US" dirty="0" smtClean="0"/>
              <a:t> , insulin/glucose, sodium </a:t>
            </a:r>
            <a:r>
              <a:rPr lang="en-US" dirty="0" err="1" smtClean="0"/>
              <a:t>bicarb</a:t>
            </a:r>
            <a:r>
              <a:rPr lang="en-US" dirty="0" smtClean="0"/>
              <a:t>, albuterol, dialysis, loop/thiazides diuretics</a:t>
            </a:r>
            <a:endParaRPr lang="en-US" dirty="0"/>
          </a:p>
        </p:txBody>
      </p:sp>
    </p:spTree>
    <p:extLst>
      <p:ext uri="{BB962C8B-B14F-4D97-AF65-F5344CB8AC3E}">
        <p14:creationId xmlns:p14="http://schemas.microsoft.com/office/powerpoint/2010/main" val="3589020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219200"/>
          </a:xfrm>
        </p:spPr>
        <p:txBody>
          <a:bodyPr>
            <a:noAutofit/>
          </a:bodyPr>
          <a:lstStyle/>
          <a:p>
            <a:r>
              <a:rPr lang="en-US" sz="3200" dirty="0" smtClean="0"/>
              <a:t>You are NF senior. A </a:t>
            </a:r>
            <a:r>
              <a:rPr lang="en-US" sz="3200" dirty="0" err="1" smtClean="0"/>
              <a:t>pt</a:t>
            </a:r>
            <a:r>
              <a:rPr lang="en-US" sz="3200" dirty="0" smtClean="0"/>
              <a:t> has a K</a:t>
            </a:r>
            <a:r>
              <a:rPr lang="en-US" sz="3200" baseline="30000" dirty="0" smtClean="0"/>
              <a:t>+</a:t>
            </a:r>
            <a:r>
              <a:rPr lang="en-US" sz="3200" dirty="0" smtClean="0"/>
              <a:t> of 7.5 with EKG changes.  What is the 1st thing you should do?</a:t>
            </a:r>
            <a:endParaRPr lang="en-US" sz="3200" dirty="0"/>
          </a:p>
        </p:txBody>
      </p:sp>
      <p:sp>
        <p:nvSpPr>
          <p:cNvPr id="3" name="Content Placeholder 2"/>
          <p:cNvSpPr>
            <a:spLocks noGrp="1"/>
          </p:cNvSpPr>
          <p:nvPr>
            <p:ph idx="1"/>
          </p:nvPr>
        </p:nvSpPr>
        <p:spPr>
          <a:xfrm>
            <a:off x="533400" y="1676400"/>
            <a:ext cx="8229600" cy="4953001"/>
          </a:xfrm>
        </p:spPr>
        <p:txBody>
          <a:bodyPr>
            <a:normAutofit/>
          </a:bodyPr>
          <a:lstStyle/>
          <a:p>
            <a:pPr marL="514350" indent="-514350">
              <a:buAutoNum type="alphaUcPeriod"/>
            </a:pPr>
            <a:r>
              <a:rPr lang="en-US" dirty="0" smtClean="0"/>
              <a:t>Order calcium</a:t>
            </a:r>
          </a:p>
          <a:p>
            <a:pPr marL="514350" indent="-514350">
              <a:buAutoNum type="alphaUcPeriod"/>
            </a:pPr>
            <a:r>
              <a:rPr lang="en-US" dirty="0" smtClean="0"/>
              <a:t>Order insulin/glucose</a:t>
            </a:r>
          </a:p>
          <a:p>
            <a:pPr marL="514350" indent="-514350">
              <a:buAutoNum type="alphaUcPeriod"/>
            </a:pPr>
            <a:r>
              <a:rPr lang="en-US" dirty="0" smtClean="0"/>
              <a:t>Order </a:t>
            </a:r>
            <a:r>
              <a:rPr lang="en-US" dirty="0" smtClean="0"/>
              <a:t>sodium </a:t>
            </a:r>
            <a:r>
              <a:rPr lang="en-US" dirty="0" err="1" smtClean="0"/>
              <a:t>bicarb</a:t>
            </a:r>
            <a:endParaRPr lang="en-US" dirty="0" smtClean="0"/>
          </a:p>
          <a:p>
            <a:pPr marL="514350" indent="-514350">
              <a:buAutoNum type="alphaUcPeriod"/>
            </a:pPr>
            <a:r>
              <a:rPr lang="en-US" dirty="0" smtClean="0"/>
              <a:t>Call rapid response </a:t>
            </a:r>
            <a:endParaRPr lang="en-US" dirty="0" smtClean="0"/>
          </a:p>
          <a:p>
            <a:pPr marL="514350" indent="-514350">
              <a:buAutoNum type="alphaUcPeriod"/>
            </a:pPr>
            <a:r>
              <a:rPr lang="en-US" dirty="0" smtClean="0"/>
              <a:t>Call code blue</a:t>
            </a:r>
            <a:endParaRPr lang="en-US" dirty="0" smtClean="0"/>
          </a:p>
          <a:p>
            <a:pPr marL="514350" indent="-514350">
              <a:buAutoNum type="alphaUcPeriod"/>
            </a:pPr>
            <a:r>
              <a:rPr lang="en-US" dirty="0" smtClean="0"/>
              <a:t>Call PICU attending</a:t>
            </a:r>
          </a:p>
          <a:p>
            <a:pPr marL="0" indent="0">
              <a:buNone/>
            </a:pPr>
            <a:r>
              <a:rPr lang="en-US" dirty="0" smtClean="0"/>
              <a:t>Answer: Discuss. Real life is not multiple choice….</a:t>
            </a:r>
            <a:endParaRPr lang="en-US" dirty="0" smtClean="0"/>
          </a:p>
          <a:p>
            <a:pPr marL="514350" indent="-514350">
              <a:buAutoNum type="alphaUcPeriod"/>
            </a:pPr>
            <a:endParaRPr lang="en-US" dirty="0" smtClean="0"/>
          </a:p>
          <a:p>
            <a:pPr marL="514350" indent="-514350">
              <a:buAutoNum type="alphaUcPeriod"/>
            </a:pPr>
            <a:endParaRPr lang="en-US" dirty="0"/>
          </a:p>
        </p:txBody>
      </p:sp>
    </p:spTree>
    <p:extLst>
      <p:ext uri="{BB962C8B-B14F-4D97-AF65-F5344CB8AC3E}">
        <p14:creationId xmlns:p14="http://schemas.microsoft.com/office/powerpoint/2010/main" val="1188782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Same patient has pulseless v-</a:t>
            </a:r>
            <a:r>
              <a:rPr lang="en-US" dirty="0" err="1" smtClean="0"/>
              <a:t>tach</a:t>
            </a:r>
            <a:r>
              <a:rPr lang="en-US" dirty="0" smtClean="0"/>
              <a:t>, the first thing you should do?</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buAutoNum type="alphaUcPeriod"/>
            </a:pPr>
            <a:r>
              <a:rPr lang="en-US" dirty="0" smtClean="0"/>
              <a:t>CPR</a:t>
            </a:r>
          </a:p>
          <a:p>
            <a:pPr marL="514350" indent="-514350">
              <a:buAutoNum type="alphaUcPeriod"/>
            </a:pPr>
            <a:r>
              <a:rPr lang="en-US" dirty="0" smtClean="0"/>
              <a:t>Defibrillate</a:t>
            </a:r>
          </a:p>
          <a:p>
            <a:pPr marL="514350" indent="-514350">
              <a:buAutoNum type="alphaUcPeriod"/>
            </a:pPr>
            <a:r>
              <a:rPr lang="en-US" dirty="0" smtClean="0"/>
              <a:t>Calcium</a:t>
            </a:r>
          </a:p>
          <a:p>
            <a:pPr marL="514350" indent="-514350">
              <a:buAutoNum type="alphaUcPeriod"/>
            </a:pPr>
            <a:r>
              <a:rPr lang="en-US" dirty="0" smtClean="0"/>
              <a:t>Sodium </a:t>
            </a:r>
            <a:r>
              <a:rPr lang="en-US" dirty="0" err="1" smtClean="0"/>
              <a:t>bicarb</a:t>
            </a:r>
            <a:endParaRPr lang="en-US" dirty="0" smtClean="0"/>
          </a:p>
          <a:p>
            <a:pPr marL="514350" indent="-514350">
              <a:buAutoNum type="alphaUcPeriod"/>
            </a:pPr>
            <a:r>
              <a:rPr lang="en-US" dirty="0" smtClean="0"/>
              <a:t>Insulin</a:t>
            </a:r>
          </a:p>
          <a:p>
            <a:pPr marL="514350" indent="-514350">
              <a:buAutoNum type="alphaUcPeriod"/>
            </a:pPr>
            <a:r>
              <a:rPr lang="en-US" dirty="0" smtClean="0"/>
              <a:t>Call a code blue</a:t>
            </a:r>
          </a:p>
          <a:p>
            <a:pPr marL="0" indent="0">
              <a:buNone/>
            </a:pPr>
            <a:r>
              <a:rPr lang="en-US" dirty="0" smtClean="0"/>
              <a:t>Answer: start (or make sure someone else starts) CPR.  Everything else should happen simultaneously, again really life not multiple choice. </a:t>
            </a:r>
            <a:endParaRPr lang="en-US" dirty="0"/>
          </a:p>
        </p:txBody>
      </p:sp>
    </p:spTree>
    <p:extLst>
      <p:ext uri="{BB962C8B-B14F-4D97-AF65-F5344CB8AC3E}">
        <p14:creationId xmlns:p14="http://schemas.microsoft.com/office/powerpoint/2010/main" val="3860952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Hypomagnesemia</a:t>
            </a:r>
            <a:endParaRPr lang="en-US" dirty="0"/>
          </a:p>
        </p:txBody>
      </p:sp>
      <p:sp>
        <p:nvSpPr>
          <p:cNvPr id="3" name="Content Placeholder 2"/>
          <p:cNvSpPr>
            <a:spLocks noGrp="1"/>
          </p:cNvSpPr>
          <p:nvPr>
            <p:ph idx="1"/>
          </p:nvPr>
        </p:nvSpPr>
        <p:spPr/>
        <p:txBody>
          <a:bodyPr/>
          <a:lstStyle/>
          <a:p>
            <a:r>
              <a:rPr lang="en-US" dirty="0" smtClean="0"/>
              <a:t>Mostly intracellular, muscle and bone</a:t>
            </a:r>
          </a:p>
          <a:p>
            <a:r>
              <a:rPr lang="en-US" dirty="0" smtClean="0"/>
              <a:t>Dietary deficiencies, malabsorption, renal </a:t>
            </a:r>
            <a:r>
              <a:rPr lang="en-US" dirty="0" err="1" smtClean="0"/>
              <a:t>dz</a:t>
            </a:r>
            <a:endParaRPr lang="en-US" dirty="0" smtClean="0"/>
          </a:p>
          <a:p>
            <a:r>
              <a:rPr lang="en-US" dirty="0" smtClean="0"/>
              <a:t>Drugs – </a:t>
            </a:r>
            <a:r>
              <a:rPr lang="en-US" dirty="0" err="1" smtClean="0"/>
              <a:t>tacrolimus</a:t>
            </a:r>
            <a:r>
              <a:rPr lang="en-US" dirty="0" smtClean="0"/>
              <a:t>, </a:t>
            </a:r>
            <a:r>
              <a:rPr lang="en-US" dirty="0" err="1" smtClean="0"/>
              <a:t>cyclosporin</a:t>
            </a:r>
            <a:r>
              <a:rPr lang="en-US" dirty="0" smtClean="0"/>
              <a:t>, </a:t>
            </a:r>
            <a:r>
              <a:rPr lang="en-US" dirty="0" err="1" smtClean="0"/>
              <a:t>amphotercin</a:t>
            </a:r>
            <a:r>
              <a:rPr lang="en-US" dirty="0" smtClean="0"/>
              <a:t>, </a:t>
            </a:r>
            <a:r>
              <a:rPr lang="en-US" dirty="0" err="1" smtClean="0"/>
              <a:t>cisplatin</a:t>
            </a:r>
            <a:r>
              <a:rPr lang="en-US" dirty="0"/>
              <a:t> </a:t>
            </a:r>
            <a:r>
              <a:rPr lang="en-US" dirty="0" smtClean="0"/>
              <a:t>and diuretics</a:t>
            </a:r>
          </a:p>
          <a:p>
            <a:r>
              <a:rPr lang="en-US" dirty="0" smtClean="0"/>
              <a:t>Seizures, hypertension, ventricular arrhythmias, coronary spasm and NM “stuff”</a:t>
            </a:r>
          </a:p>
          <a:p>
            <a:r>
              <a:rPr lang="en-US" dirty="0" smtClean="0"/>
              <a:t>Treat with Mg – 25-50 mg/kg watch for respiratory depression and hypotension</a:t>
            </a:r>
          </a:p>
          <a:p>
            <a:endParaRPr lang="en-US" dirty="0"/>
          </a:p>
        </p:txBody>
      </p:sp>
    </p:spTree>
    <p:extLst>
      <p:ext uri="{BB962C8B-B14F-4D97-AF65-F5344CB8AC3E}">
        <p14:creationId xmlns:p14="http://schemas.microsoft.com/office/powerpoint/2010/main" val="102653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Hypermagnesemia</a:t>
            </a:r>
            <a:endParaRPr lang="en-US" dirty="0"/>
          </a:p>
        </p:txBody>
      </p:sp>
      <p:sp>
        <p:nvSpPr>
          <p:cNvPr id="3" name="Content Placeholder 2"/>
          <p:cNvSpPr>
            <a:spLocks noGrp="1"/>
          </p:cNvSpPr>
          <p:nvPr>
            <p:ph idx="1"/>
          </p:nvPr>
        </p:nvSpPr>
        <p:spPr/>
        <p:txBody>
          <a:bodyPr/>
          <a:lstStyle/>
          <a:p>
            <a:r>
              <a:rPr lang="en-US" dirty="0" smtClean="0"/>
              <a:t>Causes- iatrogenic and renal failure</a:t>
            </a:r>
          </a:p>
          <a:p>
            <a:r>
              <a:rPr lang="en-US" dirty="0" smtClean="0"/>
              <a:t>Symptoms – </a:t>
            </a:r>
            <a:r>
              <a:rPr lang="en-US" dirty="0" err="1" smtClean="0"/>
              <a:t>pseudocoma</a:t>
            </a:r>
            <a:r>
              <a:rPr lang="en-US" dirty="0" smtClean="0"/>
              <a:t>, hypotension and respiratory depression, arrhythmias (theme), decreased DTRs, eventually flaccid quadriplegia</a:t>
            </a:r>
          </a:p>
          <a:p>
            <a:r>
              <a:rPr lang="en-US" dirty="0" smtClean="0"/>
              <a:t>Treatment – calcium (direct antagonist), </a:t>
            </a:r>
            <a:r>
              <a:rPr lang="en-US" dirty="0" err="1" smtClean="0"/>
              <a:t>lasix</a:t>
            </a:r>
            <a:r>
              <a:rPr lang="en-US" dirty="0" smtClean="0"/>
              <a:t>, dialysis</a:t>
            </a:r>
            <a:endParaRPr lang="en-US" dirty="0"/>
          </a:p>
        </p:txBody>
      </p:sp>
    </p:spTree>
    <p:extLst>
      <p:ext uri="{BB962C8B-B14F-4D97-AF65-F5344CB8AC3E}">
        <p14:creationId xmlns:p14="http://schemas.microsoft.com/office/powerpoint/2010/main" val="3954443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We Will Discuss</a:t>
            </a:r>
            <a:endParaRPr lang="en-US" dirty="0"/>
          </a:p>
        </p:txBody>
      </p:sp>
      <p:sp>
        <p:nvSpPr>
          <p:cNvPr id="5" name="Content Placeholder 4"/>
          <p:cNvSpPr>
            <a:spLocks noGrp="1"/>
          </p:cNvSpPr>
          <p:nvPr>
            <p:ph idx="1"/>
          </p:nvPr>
        </p:nvSpPr>
        <p:spPr/>
        <p:txBody>
          <a:bodyPr/>
          <a:lstStyle/>
          <a:p>
            <a:r>
              <a:rPr lang="en-US" dirty="0" smtClean="0"/>
              <a:t>Major electrolytes, too low, too high and what to do</a:t>
            </a:r>
            <a:endParaRPr lang="en-US" dirty="0" smtClean="0"/>
          </a:p>
          <a:p>
            <a:r>
              <a:rPr lang="en-US" dirty="0" smtClean="0"/>
              <a:t>Common fluid and electrolyte issues that we see everyday in the PICU</a:t>
            </a:r>
            <a:endParaRPr lang="en-US" dirty="0" smtClean="0"/>
          </a:p>
          <a:p>
            <a:r>
              <a:rPr lang="en-US" dirty="0" smtClean="0"/>
              <a:t>And of course </a:t>
            </a:r>
            <a:r>
              <a:rPr lang="en-US" dirty="0" smtClean="0"/>
              <a:t>lots multiple </a:t>
            </a:r>
            <a:r>
              <a:rPr lang="en-US" dirty="0" smtClean="0"/>
              <a:t>choice questions</a:t>
            </a:r>
            <a:endParaRPr lang="en-US" dirty="0"/>
          </a:p>
        </p:txBody>
      </p:sp>
    </p:spTree>
    <p:extLst>
      <p:ext uri="{BB962C8B-B14F-4D97-AF65-F5344CB8AC3E}">
        <p14:creationId xmlns:p14="http://schemas.microsoft.com/office/powerpoint/2010/main" val="1988380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305800" cy="2011362"/>
          </a:xfrm>
        </p:spPr>
        <p:txBody>
          <a:bodyPr>
            <a:normAutofit/>
          </a:bodyPr>
          <a:lstStyle/>
          <a:p>
            <a:pPr algn="l"/>
            <a:r>
              <a:rPr lang="en-US" sz="2800" dirty="0" smtClean="0"/>
              <a:t>You are the PICU fellow called to RRT for a 15 y/o seizing, unresponsive, hypertensive small bowel transplant patient.  You treat the seizure, secure the airway, transfer the patient and order labs.  You expect…</a:t>
            </a:r>
            <a:endParaRPr lang="en-US" sz="2800" dirty="0"/>
          </a:p>
        </p:txBody>
      </p:sp>
      <p:sp>
        <p:nvSpPr>
          <p:cNvPr id="3" name="Content Placeholder 2"/>
          <p:cNvSpPr>
            <a:spLocks noGrp="1"/>
          </p:cNvSpPr>
          <p:nvPr>
            <p:ph idx="1"/>
          </p:nvPr>
        </p:nvSpPr>
        <p:spPr>
          <a:xfrm>
            <a:off x="381000" y="1981200"/>
            <a:ext cx="8229600" cy="4525963"/>
          </a:xfrm>
        </p:spPr>
        <p:txBody>
          <a:bodyPr/>
          <a:lstStyle/>
          <a:p>
            <a:pPr marL="514350" indent="-514350">
              <a:buAutoNum type="alphaUcPeriod"/>
            </a:pPr>
            <a:r>
              <a:rPr lang="en-US" dirty="0" smtClean="0"/>
              <a:t>High Mg, low </a:t>
            </a:r>
            <a:r>
              <a:rPr lang="en-US" dirty="0" err="1" smtClean="0"/>
              <a:t>tacrolimus</a:t>
            </a:r>
            <a:endParaRPr lang="en-US" dirty="0" smtClean="0"/>
          </a:p>
          <a:p>
            <a:pPr marL="514350" indent="-514350">
              <a:buAutoNum type="alphaUcPeriod"/>
            </a:pPr>
            <a:r>
              <a:rPr lang="en-US" dirty="0" smtClean="0"/>
              <a:t>Low Mg, high </a:t>
            </a:r>
            <a:r>
              <a:rPr lang="en-US" dirty="0" err="1" smtClean="0"/>
              <a:t>tacrolimus</a:t>
            </a:r>
            <a:endParaRPr lang="en-US" dirty="0" smtClean="0"/>
          </a:p>
          <a:p>
            <a:pPr marL="514350" indent="-514350">
              <a:buAutoNum type="alphaUcPeriod"/>
            </a:pPr>
            <a:r>
              <a:rPr lang="en-US" dirty="0" smtClean="0"/>
              <a:t>High Mg, high </a:t>
            </a:r>
            <a:r>
              <a:rPr lang="en-US" dirty="0" err="1" smtClean="0"/>
              <a:t>tacrolimus</a:t>
            </a:r>
            <a:endParaRPr lang="en-US" dirty="0" smtClean="0"/>
          </a:p>
          <a:p>
            <a:pPr marL="514350" indent="-514350">
              <a:buAutoNum type="alphaUcPeriod"/>
            </a:pPr>
            <a:r>
              <a:rPr lang="en-US" dirty="0" smtClean="0"/>
              <a:t>Low Mg, low </a:t>
            </a:r>
            <a:r>
              <a:rPr lang="en-US" dirty="0" err="1" smtClean="0"/>
              <a:t>tacrolimus</a:t>
            </a:r>
            <a:r>
              <a:rPr lang="en-US" dirty="0" smtClean="0"/>
              <a:t>.</a:t>
            </a:r>
          </a:p>
          <a:p>
            <a:pPr marL="0" indent="0">
              <a:buNone/>
            </a:pPr>
            <a:endParaRPr lang="en-US" dirty="0"/>
          </a:p>
          <a:p>
            <a:pPr marL="0" indent="0">
              <a:buNone/>
            </a:pPr>
            <a:r>
              <a:rPr lang="en-US" dirty="0" smtClean="0"/>
              <a:t>Answer: B.  Both low Mg and high </a:t>
            </a:r>
            <a:r>
              <a:rPr lang="en-US" dirty="0" err="1" smtClean="0"/>
              <a:t>Tac</a:t>
            </a:r>
            <a:r>
              <a:rPr lang="en-US" dirty="0" smtClean="0"/>
              <a:t> will lower seizure threshold and will also do so synergistically.  </a:t>
            </a:r>
            <a:endParaRPr lang="en-US" dirty="0"/>
          </a:p>
        </p:txBody>
      </p:sp>
    </p:spTree>
    <p:extLst>
      <p:ext uri="{BB962C8B-B14F-4D97-AF65-F5344CB8AC3E}">
        <p14:creationId xmlns:p14="http://schemas.microsoft.com/office/powerpoint/2010/main" val="579021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Hypophospatemia</a:t>
            </a:r>
            <a:endParaRPr lang="en-US" dirty="0"/>
          </a:p>
        </p:txBody>
      </p:sp>
      <p:sp>
        <p:nvSpPr>
          <p:cNvPr id="3" name="Content Placeholder 2"/>
          <p:cNvSpPr>
            <a:spLocks noGrp="1"/>
          </p:cNvSpPr>
          <p:nvPr>
            <p:ph idx="1"/>
          </p:nvPr>
        </p:nvSpPr>
        <p:spPr/>
        <p:txBody>
          <a:bodyPr/>
          <a:lstStyle/>
          <a:p>
            <a:r>
              <a:rPr lang="en-US" dirty="0" smtClean="0"/>
              <a:t>Mostly in bones, normal levels vary with age, less is normal with age</a:t>
            </a:r>
          </a:p>
          <a:p>
            <a:r>
              <a:rPr lang="en-US" dirty="0" smtClean="0"/>
              <a:t>Symptoms only when &lt; 1.5 – no ATP, 2,3-DPG</a:t>
            </a:r>
          </a:p>
          <a:p>
            <a:r>
              <a:rPr lang="en-US" dirty="0" err="1" smtClean="0"/>
              <a:t>Refeeding</a:t>
            </a:r>
            <a:r>
              <a:rPr lang="en-US" dirty="0" smtClean="0"/>
              <a:t> syndrome, burns, DKA, respiratory </a:t>
            </a:r>
            <a:r>
              <a:rPr lang="en-US" dirty="0" err="1" smtClean="0"/>
              <a:t>alkolosis</a:t>
            </a:r>
            <a:r>
              <a:rPr lang="en-US" dirty="0" smtClean="0"/>
              <a:t>, and deficient TPN</a:t>
            </a:r>
          </a:p>
          <a:p>
            <a:r>
              <a:rPr lang="en-US" dirty="0" smtClean="0"/>
              <a:t>Symptoms – weakness, respiratory depression, decreased O2 </a:t>
            </a:r>
            <a:r>
              <a:rPr lang="en-US" dirty="0" err="1" smtClean="0"/>
              <a:t>delievery</a:t>
            </a:r>
            <a:endParaRPr lang="en-US" dirty="0"/>
          </a:p>
          <a:p>
            <a:r>
              <a:rPr lang="en-US" dirty="0" smtClean="0"/>
              <a:t>Treat….with </a:t>
            </a:r>
            <a:r>
              <a:rPr lang="en-US" dirty="0" err="1" smtClean="0"/>
              <a:t>phos</a:t>
            </a:r>
            <a:r>
              <a:rPr lang="en-US" dirty="0" smtClean="0"/>
              <a:t>!</a:t>
            </a:r>
          </a:p>
        </p:txBody>
      </p:sp>
    </p:spTree>
    <p:extLst>
      <p:ext uri="{BB962C8B-B14F-4D97-AF65-F5344CB8AC3E}">
        <p14:creationId xmlns:p14="http://schemas.microsoft.com/office/powerpoint/2010/main" val="4099593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Hyperphosphatemia</a:t>
            </a:r>
            <a:endParaRPr lang="en-US" dirty="0"/>
          </a:p>
        </p:txBody>
      </p:sp>
      <p:sp>
        <p:nvSpPr>
          <p:cNvPr id="3" name="Content Placeholder 2"/>
          <p:cNvSpPr>
            <a:spLocks noGrp="1"/>
          </p:cNvSpPr>
          <p:nvPr>
            <p:ph idx="1"/>
          </p:nvPr>
        </p:nvSpPr>
        <p:spPr/>
        <p:txBody>
          <a:bodyPr/>
          <a:lstStyle/>
          <a:p>
            <a:r>
              <a:rPr lang="en-US" dirty="0" smtClean="0"/>
              <a:t>Causes – TLS, renal failure, iatrogenic</a:t>
            </a:r>
          </a:p>
          <a:p>
            <a:r>
              <a:rPr lang="en-US" dirty="0" smtClean="0"/>
              <a:t>Symptoms – </a:t>
            </a:r>
            <a:r>
              <a:rPr lang="en-US" dirty="0" err="1" smtClean="0"/>
              <a:t>hypocalcemia</a:t>
            </a:r>
            <a:r>
              <a:rPr lang="en-US" dirty="0" smtClean="0"/>
              <a:t>, seizures, cardiac arrest</a:t>
            </a:r>
          </a:p>
          <a:p>
            <a:r>
              <a:rPr lang="en-US" dirty="0" smtClean="0"/>
              <a:t>Treat – fluids, calcium, </a:t>
            </a:r>
            <a:r>
              <a:rPr lang="en-US" dirty="0" err="1" smtClean="0"/>
              <a:t>mannitol</a:t>
            </a:r>
            <a:r>
              <a:rPr lang="en-US" dirty="0" smtClean="0"/>
              <a:t>, dialysis</a:t>
            </a:r>
            <a:endParaRPr lang="en-US" dirty="0"/>
          </a:p>
        </p:txBody>
      </p:sp>
    </p:spTree>
    <p:extLst>
      <p:ext uri="{BB962C8B-B14F-4D97-AF65-F5344CB8AC3E}">
        <p14:creationId xmlns:p14="http://schemas.microsoft.com/office/powerpoint/2010/main" val="3289355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Anorexia, DKA, renal failure and new ALL can all disturb </a:t>
            </a:r>
            <a:r>
              <a:rPr lang="en-US" sz="3200" dirty="0" err="1" smtClean="0"/>
              <a:t>phos</a:t>
            </a:r>
            <a:r>
              <a:rPr lang="en-US" sz="3200" dirty="0" smtClean="0"/>
              <a:t>, in which directions?</a:t>
            </a:r>
            <a:endParaRPr lang="en-US" sz="3200" dirty="0"/>
          </a:p>
        </p:txBody>
      </p:sp>
      <p:sp>
        <p:nvSpPr>
          <p:cNvPr id="3" name="Content Placeholder 2"/>
          <p:cNvSpPr>
            <a:spLocks noGrp="1"/>
          </p:cNvSpPr>
          <p:nvPr>
            <p:ph idx="1"/>
          </p:nvPr>
        </p:nvSpPr>
        <p:spPr>
          <a:xfrm>
            <a:off x="457200" y="1371600"/>
            <a:ext cx="8229600" cy="4876800"/>
          </a:xfrm>
        </p:spPr>
        <p:txBody>
          <a:bodyPr>
            <a:normAutofit lnSpcReduction="10000"/>
          </a:bodyPr>
          <a:lstStyle/>
          <a:p>
            <a:pPr marL="514350" indent="-514350">
              <a:buAutoNum type="alphaUcPeriod"/>
            </a:pPr>
            <a:r>
              <a:rPr lang="en-US" sz="2800" dirty="0" smtClean="0"/>
              <a:t>Re-feeding low </a:t>
            </a:r>
            <a:r>
              <a:rPr lang="en-US" sz="2800" dirty="0" err="1" smtClean="0"/>
              <a:t>phos</a:t>
            </a:r>
            <a:r>
              <a:rPr lang="en-US" sz="2800" dirty="0" smtClean="0"/>
              <a:t>, DKA high </a:t>
            </a:r>
            <a:r>
              <a:rPr lang="en-US" sz="2800" dirty="0" err="1" smtClean="0"/>
              <a:t>phos</a:t>
            </a:r>
            <a:r>
              <a:rPr lang="en-US" sz="2800" dirty="0" smtClean="0"/>
              <a:t>, renal failure low </a:t>
            </a:r>
            <a:r>
              <a:rPr lang="en-US" sz="2800" dirty="0" err="1" smtClean="0"/>
              <a:t>phos</a:t>
            </a:r>
            <a:r>
              <a:rPr lang="en-US" sz="2800" dirty="0" smtClean="0"/>
              <a:t>, TLS high </a:t>
            </a:r>
            <a:r>
              <a:rPr lang="en-US" sz="2800" dirty="0" err="1" smtClean="0"/>
              <a:t>phos</a:t>
            </a:r>
            <a:endParaRPr lang="en-US" sz="2800" dirty="0" smtClean="0"/>
          </a:p>
          <a:p>
            <a:pPr marL="514350" indent="-514350">
              <a:buAutoNum type="alphaUcPeriod"/>
            </a:pPr>
            <a:r>
              <a:rPr lang="en-US" sz="2800" dirty="0" smtClean="0"/>
              <a:t>Re-feeding high </a:t>
            </a:r>
            <a:r>
              <a:rPr lang="en-US" sz="2800" dirty="0" err="1" smtClean="0"/>
              <a:t>phos</a:t>
            </a:r>
            <a:r>
              <a:rPr lang="en-US" sz="2800" dirty="0" smtClean="0"/>
              <a:t>, DKA low </a:t>
            </a:r>
            <a:r>
              <a:rPr lang="en-US" sz="2800" dirty="0" err="1" smtClean="0"/>
              <a:t>phos</a:t>
            </a:r>
            <a:r>
              <a:rPr lang="en-US" sz="2800" dirty="0" smtClean="0"/>
              <a:t>, renal failure high </a:t>
            </a:r>
            <a:r>
              <a:rPr lang="en-US" sz="2800" dirty="0" err="1" smtClean="0"/>
              <a:t>phos</a:t>
            </a:r>
            <a:r>
              <a:rPr lang="en-US" sz="2800" dirty="0" smtClean="0"/>
              <a:t> and TLS low </a:t>
            </a:r>
            <a:r>
              <a:rPr lang="en-US" sz="2800" dirty="0" err="1" smtClean="0"/>
              <a:t>phos</a:t>
            </a:r>
            <a:endParaRPr lang="en-US" sz="2800" dirty="0" smtClean="0"/>
          </a:p>
          <a:p>
            <a:pPr marL="514350" indent="-514350">
              <a:buAutoNum type="alphaUcPeriod"/>
            </a:pPr>
            <a:r>
              <a:rPr lang="en-US" sz="2800" dirty="0" smtClean="0"/>
              <a:t>Re-feeding high </a:t>
            </a:r>
            <a:r>
              <a:rPr lang="en-US" sz="2800" dirty="0" err="1" smtClean="0"/>
              <a:t>phos</a:t>
            </a:r>
            <a:r>
              <a:rPr lang="en-US" sz="2800" dirty="0" smtClean="0"/>
              <a:t>, DKA high </a:t>
            </a:r>
            <a:r>
              <a:rPr lang="en-US" sz="2800" dirty="0" err="1" smtClean="0"/>
              <a:t>phos</a:t>
            </a:r>
            <a:r>
              <a:rPr lang="en-US" sz="2800" dirty="0" smtClean="0"/>
              <a:t>, renal failure low </a:t>
            </a:r>
            <a:r>
              <a:rPr lang="en-US" sz="2800" dirty="0" err="1" smtClean="0"/>
              <a:t>phos</a:t>
            </a:r>
            <a:r>
              <a:rPr lang="en-US" sz="2800" dirty="0" smtClean="0"/>
              <a:t> and TLS high </a:t>
            </a:r>
            <a:r>
              <a:rPr lang="en-US" sz="2800" dirty="0" err="1" smtClean="0"/>
              <a:t>phos</a:t>
            </a:r>
            <a:endParaRPr lang="en-US" sz="2800" dirty="0" smtClean="0"/>
          </a:p>
          <a:p>
            <a:pPr marL="514350" indent="-514350">
              <a:buAutoNum type="alphaUcPeriod"/>
            </a:pPr>
            <a:r>
              <a:rPr lang="en-US" sz="2800" dirty="0" smtClean="0"/>
              <a:t>Re-feeding low </a:t>
            </a:r>
            <a:r>
              <a:rPr lang="en-US" sz="2800" dirty="0" err="1" smtClean="0"/>
              <a:t>phos</a:t>
            </a:r>
            <a:r>
              <a:rPr lang="en-US" sz="2800" dirty="0" smtClean="0"/>
              <a:t>, DKA low </a:t>
            </a:r>
            <a:r>
              <a:rPr lang="en-US" sz="2800" dirty="0" err="1" smtClean="0"/>
              <a:t>phos</a:t>
            </a:r>
            <a:r>
              <a:rPr lang="en-US" sz="2800" dirty="0" smtClean="0"/>
              <a:t>, renal failure high </a:t>
            </a:r>
            <a:r>
              <a:rPr lang="en-US" sz="2800" dirty="0" err="1" smtClean="0"/>
              <a:t>phos</a:t>
            </a:r>
            <a:r>
              <a:rPr lang="en-US" sz="2800" dirty="0" smtClean="0"/>
              <a:t> and TLS high </a:t>
            </a:r>
            <a:r>
              <a:rPr lang="en-US" sz="2800" dirty="0" err="1" smtClean="0"/>
              <a:t>phos</a:t>
            </a:r>
            <a:endParaRPr lang="en-US" sz="2800" dirty="0" smtClean="0"/>
          </a:p>
          <a:p>
            <a:pPr marL="0" indent="0">
              <a:buNone/>
            </a:pPr>
            <a:r>
              <a:rPr lang="en-US" sz="2800" dirty="0" smtClean="0"/>
              <a:t>Answer: D. Note re-feeding syndrome and TLS are opposite (K</a:t>
            </a:r>
            <a:r>
              <a:rPr lang="en-US" sz="2800" baseline="30000" dirty="0" smtClean="0"/>
              <a:t>+</a:t>
            </a:r>
            <a:r>
              <a:rPr lang="en-US" sz="2800" dirty="0" smtClean="0"/>
              <a:t> too).  DKA pee out too much, renal failure pee out not enough. </a:t>
            </a:r>
            <a:endParaRPr lang="en-US" sz="2800" dirty="0"/>
          </a:p>
        </p:txBody>
      </p:sp>
    </p:spTree>
    <p:extLst>
      <p:ext uri="{BB962C8B-B14F-4D97-AF65-F5344CB8AC3E}">
        <p14:creationId xmlns:p14="http://schemas.microsoft.com/office/powerpoint/2010/main" val="2661122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Hypocalcemia</a:t>
            </a:r>
            <a:endParaRPr lang="en-US" dirty="0"/>
          </a:p>
        </p:txBody>
      </p:sp>
      <p:sp>
        <p:nvSpPr>
          <p:cNvPr id="3" name="Content Placeholder 2"/>
          <p:cNvSpPr>
            <a:spLocks noGrp="1"/>
          </p:cNvSpPr>
          <p:nvPr>
            <p:ph idx="1"/>
          </p:nvPr>
        </p:nvSpPr>
        <p:spPr/>
        <p:txBody>
          <a:bodyPr>
            <a:normAutofit lnSpcReduction="10000"/>
          </a:bodyPr>
          <a:lstStyle/>
          <a:p>
            <a:r>
              <a:rPr lang="en-US" dirty="0" smtClean="0"/>
              <a:t>Causes – reduced PTH, vitamin D, </a:t>
            </a:r>
            <a:r>
              <a:rPr lang="en-US" dirty="0" err="1" smtClean="0"/>
              <a:t>alkolosis</a:t>
            </a:r>
            <a:r>
              <a:rPr lang="en-US" dirty="0" smtClean="0"/>
              <a:t>, </a:t>
            </a:r>
            <a:r>
              <a:rPr lang="en-US" dirty="0" err="1" smtClean="0"/>
              <a:t>hyperphos</a:t>
            </a:r>
            <a:r>
              <a:rPr lang="en-US" dirty="0" smtClean="0"/>
              <a:t>, drugs/toxins, TLS, blood products (why?), the vague but </a:t>
            </a:r>
            <a:r>
              <a:rPr lang="en-US" dirty="0" err="1" smtClean="0"/>
              <a:t>common“critical</a:t>
            </a:r>
            <a:r>
              <a:rPr lang="en-US" dirty="0" smtClean="0"/>
              <a:t> illness”</a:t>
            </a:r>
          </a:p>
          <a:p>
            <a:r>
              <a:rPr lang="en-US" dirty="0" smtClean="0"/>
              <a:t>Symptoms – decreased muscle contractions, stridor, apnea, </a:t>
            </a:r>
            <a:r>
              <a:rPr lang="en-US" dirty="0" err="1" smtClean="0"/>
              <a:t>tetany</a:t>
            </a:r>
            <a:r>
              <a:rPr lang="en-US" dirty="0" smtClean="0"/>
              <a:t>, seizures, muscle spasms, hypotension, CHF, </a:t>
            </a:r>
            <a:r>
              <a:rPr lang="en-US" dirty="0" err="1" smtClean="0"/>
              <a:t>arrythmias</a:t>
            </a:r>
            <a:r>
              <a:rPr lang="en-US" dirty="0" smtClean="0"/>
              <a:t>, prolonged QT </a:t>
            </a:r>
          </a:p>
          <a:p>
            <a:r>
              <a:rPr lang="en-US" dirty="0" smtClean="0"/>
              <a:t>Treat – calcium. CaCl</a:t>
            </a:r>
            <a:r>
              <a:rPr lang="en-US" baseline="-25000" dirty="0" smtClean="0"/>
              <a:t>2</a:t>
            </a:r>
            <a:r>
              <a:rPr lang="en-US" dirty="0" smtClean="0"/>
              <a:t> only via CVL, calcium </a:t>
            </a:r>
            <a:r>
              <a:rPr lang="en-US" dirty="0" err="1" smtClean="0"/>
              <a:t>gluconate</a:t>
            </a:r>
            <a:r>
              <a:rPr lang="en-US" dirty="0" smtClean="0"/>
              <a:t> can go in PIV. </a:t>
            </a:r>
          </a:p>
        </p:txBody>
      </p:sp>
    </p:spTree>
    <p:extLst>
      <p:ext uri="{BB962C8B-B14F-4D97-AF65-F5344CB8AC3E}">
        <p14:creationId xmlns:p14="http://schemas.microsoft.com/office/powerpoint/2010/main" val="3639933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Hypercalcemia</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Causes – hyper-PTH, vitamin D toxicity, malignancy, immobility, thiazides</a:t>
            </a:r>
          </a:p>
          <a:p>
            <a:r>
              <a:rPr lang="en-US" dirty="0" smtClean="0"/>
              <a:t>Symptoms – hypertension, constipation, abdominal pain, polyuria, dehydration, stones, </a:t>
            </a:r>
            <a:r>
              <a:rPr lang="en-US" dirty="0" err="1" smtClean="0"/>
              <a:t>hypotonia</a:t>
            </a:r>
            <a:r>
              <a:rPr lang="en-US" dirty="0" smtClean="0"/>
              <a:t>, shortened QT, arrhythmias </a:t>
            </a:r>
          </a:p>
          <a:p>
            <a:r>
              <a:rPr lang="en-US" dirty="0" smtClean="0"/>
              <a:t>Remember stones, groans, bones and psychiatric moans from Step 1?</a:t>
            </a:r>
          </a:p>
          <a:p>
            <a:r>
              <a:rPr lang="en-US" dirty="0" smtClean="0"/>
              <a:t>Treat – hydration, </a:t>
            </a:r>
            <a:r>
              <a:rPr lang="en-US" dirty="0" err="1" smtClean="0"/>
              <a:t>lasix</a:t>
            </a:r>
            <a:r>
              <a:rPr lang="en-US" dirty="0" smtClean="0"/>
              <a:t>, calcitonin (“tones” down calcium), bisphosphonates</a:t>
            </a:r>
          </a:p>
          <a:p>
            <a:r>
              <a:rPr lang="en-US" dirty="0" smtClean="0"/>
              <a:t>Note – with calcium </a:t>
            </a:r>
            <a:r>
              <a:rPr lang="en-US" dirty="0" err="1" smtClean="0"/>
              <a:t>lasix</a:t>
            </a:r>
            <a:r>
              <a:rPr lang="en-US" dirty="0" smtClean="0"/>
              <a:t> and thiazides have opposite effects.</a:t>
            </a:r>
          </a:p>
          <a:p>
            <a:endParaRPr lang="en-US" dirty="0" smtClean="0"/>
          </a:p>
          <a:p>
            <a:pPr marL="0" indent="0">
              <a:buNone/>
            </a:pPr>
            <a:endParaRPr lang="en-US" dirty="0"/>
          </a:p>
        </p:txBody>
      </p:sp>
    </p:spTree>
    <p:extLst>
      <p:ext uri="{BB962C8B-B14F-4D97-AF65-F5344CB8AC3E}">
        <p14:creationId xmlns:p14="http://schemas.microsoft.com/office/powerpoint/2010/main" val="53785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ICU FEN Issues: How Much?</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4:2:1 rule generally applied</a:t>
            </a:r>
          </a:p>
          <a:p>
            <a:r>
              <a:rPr lang="en-US" dirty="0" smtClean="0"/>
              <a:t>Vented patients need less, don’t lose H</a:t>
            </a:r>
            <a:r>
              <a:rPr lang="en-US" baseline="-25000" dirty="0" smtClean="0"/>
              <a:t>2</a:t>
            </a:r>
            <a:r>
              <a:rPr lang="en-US" dirty="0" smtClean="0"/>
              <a:t>O from respiratory tract – 2/3 to 3/4 MIVF</a:t>
            </a:r>
          </a:p>
          <a:p>
            <a:r>
              <a:rPr lang="en-US" dirty="0" err="1" smtClean="0"/>
              <a:t>Rhabdomyolysis</a:t>
            </a:r>
            <a:r>
              <a:rPr lang="en-US" dirty="0" smtClean="0"/>
              <a:t>, DKA need more 1.5MIVF</a:t>
            </a:r>
          </a:p>
          <a:p>
            <a:r>
              <a:rPr lang="en-US" dirty="0" smtClean="0"/>
              <a:t>Shock, on-going loses – replace with boluses as needed or else fluid overload can easily occur</a:t>
            </a:r>
          </a:p>
          <a:p>
            <a:r>
              <a:rPr lang="en-US" dirty="0"/>
              <a:t>S</a:t>
            </a:r>
            <a:r>
              <a:rPr lang="en-US" dirty="0" smtClean="0"/>
              <a:t>eptic shock should not be treated with 1.5 MIVF instead of or even in addition to boluses, you risk fluid overload, high Na, Cl and glucose and you won’t find this in ANY septic shock algorithms, go ahead check your PALS card.</a:t>
            </a:r>
          </a:p>
        </p:txBody>
      </p:sp>
    </p:spTree>
    <p:extLst>
      <p:ext uri="{BB962C8B-B14F-4D97-AF65-F5344CB8AC3E}">
        <p14:creationId xmlns:p14="http://schemas.microsoft.com/office/powerpoint/2010/main" val="2491873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ICU FEN issues: what?</a:t>
            </a:r>
            <a:endParaRPr lang="en-US" dirty="0"/>
          </a:p>
        </p:txBody>
      </p:sp>
      <p:sp>
        <p:nvSpPr>
          <p:cNvPr id="3" name="Content Placeholder 2"/>
          <p:cNvSpPr>
            <a:spLocks noGrp="1"/>
          </p:cNvSpPr>
          <p:nvPr>
            <p:ph idx="1"/>
          </p:nvPr>
        </p:nvSpPr>
        <p:spPr/>
        <p:txBody>
          <a:bodyPr/>
          <a:lstStyle/>
          <a:p>
            <a:r>
              <a:rPr lang="en-US" dirty="0" smtClean="0"/>
              <a:t>D5NS +/- </a:t>
            </a:r>
            <a:r>
              <a:rPr lang="en-US" dirty="0" err="1" smtClean="0"/>
              <a:t>KCl</a:t>
            </a:r>
            <a:r>
              <a:rPr lang="en-US" dirty="0" smtClean="0"/>
              <a:t> is safe go-to fluid</a:t>
            </a:r>
          </a:p>
          <a:p>
            <a:r>
              <a:rPr lang="en-US" dirty="0" smtClean="0"/>
              <a:t>Post-operative patients are at risk for </a:t>
            </a:r>
            <a:r>
              <a:rPr lang="en-US" dirty="0" err="1" smtClean="0"/>
              <a:t>hyponatremia</a:t>
            </a:r>
            <a:r>
              <a:rPr lang="en-US" dirty="0" smtClean="0"/>
              <a:t> – should get NS</a:t>
            </a:r>
          </a:p>
          <a:p>
            <a:r>
              <a:rPr lang="en-US" dirty="0" smtClean="0"/>
              <a:t>Any </a:t>
            </a:r>
            <a:r>
              <a:rPr lang="en-US" dirty="0" err="1" smtClean="0"/>
              <a:t>neuro</a:t>
            </a:r>
            <a:r>
              <a:rPr lang="en-US" dirty="0" smtClean="0"/>
              <a:t> </a:t>
            </a:r>
            <a:r>
              <a:rPr lang="en-US" dirty="0" err="1" smtClean="0"/>
              <a:t>pt</a:t>
            </a:r>
            <a:r>
              <a:rPr lang="en-US" dirty="0" smtClean="0"/>
              <a:t> should absolutely get NS</a:t>
            </a:r>
          </a:p>
          <a:p>
            <a:r>
              <a:rPr lang="en-US" dirty="0" smtClean="0"/>
              <a:t>1/2NS – small infants, DKA, borderline high Na</a:t>
            </a:r>
          </a:p>
          <a:p>
            <a:r>
              <a:rPr lang="en-US" dirty="0" smtClean="0"/>
              <a:t>1/4NS – only with hypernatremia</a:t>
            </a:r>
          </a:p>
          <a:p>
            <a:pPr marL="0" indent="0">
              <a:buNone/>
            </a:pPr>
            <a:r>
              <a:rPr lang="en-US" dirty="0" smtClean="0"/>
              <a:t> </a:t>
            </a:r>
            <a:endParaRPr lang="en-US" dirty="0"/>
          </a:p>
        </p:txBody>
      </p:sp>
    </p:spTree>
    <p:extLst>
      <p:ext uri="{BB962C8B-B14F-4D97-AF65-F5344CB8AC3E}">
        <p14:creationId xmlns:p14="http://schemas.microsoft.com/office/powerpoint/2010/main" val="752594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PICU FEN Issues – when to replace electrolytes?</a:t>
            </a:r>
            <a:endParaRPr lang="en-US" dirty="0"/>
          </a:p>
        </p:txBody>
      </p:sp>
      <p:sp>
        <p:nvSpPr>
          <p:cNvPr id="4" name="Text Placeholder 3"/>
          <p:cNvSpPr>
            <a:spLocks noGrp="1"/>
          </p:cNvSpPr>
          <p:nvPr>
            <p:ph type="body" idx="1"/>
          </p:nvPr>
        </p:nvSpPr>
        <p:spPr/>
        <p:txBody>
          <a:bodyPr>
            <a:normAutofit fontScale="92500" lnSpcReduction="20000"/>
          </a:bodyPr>
          <a:lstStyle/>
          <a:p>
            <a:r>
              <a:rPr lang="en-US" dirty="0" smtClean="0"/>
              <a:t>Probably let it be if some or all of below is true</a:t>
            </a:r>
            <a:endParaRPr lang="en-US" dirty="0"/>
          </a:p>
        </p:txBody>
      </p:sp>
      <p:sp>
        <p:nvSpPr>
          <p:cNvPr id="5" name="Content Placeholder 4"/>
          <p:cNvSpPr>
            <a:spLocks noGrp="1"/>
          </p:cNvSpPr>
          <p:nvPr>
            <p:ph sz="half" idx="2"/>
          </p:nvPr>
        </p:nvSpPr>
        <p:spPr/>
        <p:txBody>
          <a:bodyPr/>
          <a:lstStyle/>
          <a:p>
            <a:r>
              <a:rPr lang="en-US" dirty="0" smtClean="0"/>
              <a:t>Stable patient</a:t>
            </a:r>
          </a:p>
          <a:p>
            <a:r>
              <a:rPr lang="en-US" dirty="0" smtClean="0"/>
              <a:t>Moderate deficiency (K or </a:t>
            </a:r>
            <a:r>
              <a:rPr lang="en-US" dirty="0" err="1" smtClean="0"/>
              <a:t>phos</a:t>
            </a:r>
            <a:r>
              <a:rPr lang="en-US" dirty="0" smtClean="0"/>
              <a:t> of 3.3)</a:t>
            </a:r>
          </a:p>
          <a:p>
            <a:r>
              <a:rPr lang="en-US" dirty="0"/>
              <a:t>Eating </a:t>
            </a:r>
            <a:r>
              <a:rPr lang="en-US" dirty="0" smtClean="0"/>
              <a:t>patient</a:t>
            </a:r>
          </a:p>
          <a:p>
            <a:r>
              <a:rPr lang="en-US" dirty="0" smtClean="0"/>
              <a:t>No expectation of on-going loses</a:t>
            </a:r>
          </a:p>
          <a:p>
            <a:r>
              <a:rPr lang="en-US" dirty="0"/>
              <a:t>D</a:t>
            </a:r>
            <a:r>
              <a:rPr lang="en-US" dirty="0" smtClean="0"/>
              <a:t>eficit not consistent with clinical picture - suggesting transient or spurious value</a:t>
            </a:r>
          </a:p>
          <a:p>
            <a:endParaRPr lang="en-US" dirty="0" smtClean="0"/>
          </a:p>
        </p:txBody>
      </p:sp>
      <p:sp>
        <p:nvSpPr>
          <p:cNvPr id="6" name="Text Placeholder 5"/>
          <p:cNvSpPr>
            <a:spLocks noGrp="1"/>
          </p:cNvSpPr>
          <p:nvPr>
            <p:ph type="body" sz="quarter" idx="3"/>
          </p:nvPr>
        </p:nvSpPr>
        <p:spPr/>
        <p:txBody>
          <a:bodyPr>
            <a:normAutofit fontScale="92500" lnSpcReduction="20000"/>
          </a:bodyPr>
          <a:lstStyle/>
          <a:p>
            <a:r>
              <a:rPr lang="en-US" dirty="0" smtClean="0"/>
              <a:t>Probably need to replace if ANY of below is true</a:t>
            </a:r>
            <a:endParaRPr lang="en-US" dirty="0"/>
          </a:p>
        </p:txBody>
      </p:sp>
      <p:sp>
        <p:nvSpPr>
          <p:cNvPr id="7" name="Content Placeholder 6"/>
          <p:cNvSpPr>
            <a:spLocks noGrp="1"/>
          </p:cNvSpPr>
          <p:nvPr>
            <p:ph sz="quarter" idx="4"/>
          </p:nvPr>
        </p:nvSpPr>
        <p:spPr/>
        <p:txBody>
          <a:bodyPr>
            <a:normAutofit/>
          </a:bodyPr>
          <a:lstStyle/>
          <a:p>
            <a:r>
              <a:rPr lang="en-US" dirty="0" smtClean="0"/>
              <a:t>Symptomatic or critical</a:t>
            </a:r>
          </a:p>
          <a:p>
            <a:r>
              <a:rPr lang="en-US" dirty="0"/>
              <a:t>Severely low levels (Mg is 1</a:t>
            </a:r>
            <a:r>
              <a:rPr lang="en-US" dirty="0" smtClean="0"/>
              <a:t>)</a:t>
            </a:r>
          </a:p>
          <a:p>
            <a:r>
              <a:rPr lang="en-US" dirty="0" smtClean="0"/>
              <a:t>NPO on IVF</a:t>
            </a:r>
          </a:p>
          <a:p>
            <a:r>
              <a:rPr lang="en-US" dirty="0" smtClean="0"/>
              <a:t>Expectation of on-going loses (giving more </a:t>
            </a:r>
            <a:r>
              <a:rPr lang="en-US" dirty="0" err="1" smtClean="0"/>
              <a:t>lasix</a:t>
            </a:r>
            <a:r>
              <a:rPr lang="en-US" dirty="0" smtClean="0"/>
              <a:t>)</a:t>
            </a:r>
          </a:p>
          <a:p>
            <a:r>
              <a:rPr lang="en-US" dirty="0" smtClean="0"/>
              <a:t>Deficit is consistent with clinical situation</a:t>
            </a:r>
          </a:p>
          <a:p>
            <a:r>
              <a:rPr lang="en-US" dirty="0" smtClean="0"/>
              <a:t>Special cases – low Mg in transplants, low Na in TBI</a:t>
            </a:r>
          </a:p>
        </p:txBody>
      </p:sp>
    </p:spTree>
    <p:extLst>
      <p:ext uri="{BB962C8B-B14F-4D97-AF65-F5344CB8AC3E}">
        <p14:creationId xmlns:p14="http://schemas.microsoft.com/office/powerpoint/2010/main" val="267869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6" grpId="0" build="p"/>
      <p:bldP spid="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ICU fluid issues: what?</a:t>
            </a:r>
            <a:endParaRPr lang="en-US" dirty="0"/>
          </a:p>
        </p:txBody>
      </p:sp>
      <p:sp>
        <p:nvSpPr>
          <p:cNvPr id="3" name="Content Placeholder 2"/>
          <p:cNvSpPr>
            <a:spLocks noGrp="1"/>
          </p:cNvSpPr>
          <p:nvPr>
            <p:ph idx="1"/>
          </p:nvPr>
        </p:nvSpPr>
        <p:spPr/>
        <p:txBody>
          <a:bodyPr/>
          <a:lstStyle/>
          <a:p>
            <a:r>
              <a:rPr lang="en-US" dirty="0" smtClean="0"/>
              <a:t>TBI – no glucose for 72 h</a:t>
            </a:r>
          </a:p>
          <a:p>
            <a:r>
              <a:rPr lang="en-US" dirty="0" smtClean="0"/>
              <a:t>Everyone else D5</a:t>
            </a:r>
          </a:p>
          <a:p>
            <a:r>
              <a:rPr lang="en-US" dirty="0" smtClean="0"/>
              <a:t>Small infants or anyone at risk for hypoglycemia, D10</a:t>
            </a:r>
          </a:p>
          <a:p>
            <a:pPr marL="0" indent="0">
              <a:buNone/>
            </a:pPr>
            <a:endParaRPr lang="en-US" dirty="0"/>
          </a:p>
        </p:txBody>
      </p:sp>
    </p:spTree>
    <p:extLst>
      <p:ext uri="{BB962C8B-B14F-4D97-AF65-F5344CB8AC3E}">
        <p14:creationId xmlns:p14="http://schemas.microsoft.com/office/powerpoint/2010/main" val="35551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Will Not Discuss</a:t>
            </a:r>
            <a:endParaRPr lang="en-US" dirty="0"/>
          </a:p>
        </p:txBody>
      </p:sp>
      <p:sp>
        <p:nvSpPr>
          <p:cNvPr id="3" name="Content Placeholder 2"/>
          <p:cNvSpPr>
            <a:spLocks noGrp="1"/>
          </p:cNvSpPr>
          <p:nvPr>
            <p:ph idx="1"/>
          </p:nvPr>
        </p:nvSpPr>
        <p:spPr/>
        <p:txBody>
          <a:bodyPr/>
          <a:lstStyle/>
          <a:p>
            <a:r>
              <a:rPr lang="en-US" dirty="0" smtClean="0"/>
              <a:t>TPN</a:t>
            </a:r>
          </a:p>
          <a:p>
            <a:r>
              <a:rPr lang="en-US" dirty="0" smtClean="0"/>
              <a:t>Any tubules, glomeruli, or arterioles</a:t>
            </a:r>
          </a:p>
          <a:p>
            <a:r>
              <a:rPr lang="en-US" dirty="0" smtClean="0"/>
              <a:t>Ca binding proteins</a:t>
            </a:r>
          </a:p>
          <a:p>
            <a:r>
              <a:rPr lang="en-US" dirty="0" smtClean="0"/>
              <a:t>Na-K </a:t>
            </a:r>
            <a:r>
              <a:rPr lang="en-US" dirty="0" smtClean="0"/>
              <a:t>transporters</a:t>
            </a:r>
          </a:p>
          <a:p>
            <a:r>
              <a:rPr lang="en-US" dirty="0" smtClean="0"/>
              <a:t>Dialysis, apart from specific indications</a:t>
            </a:r>
            <a:endParaRPr lang="en-US" dirty="0" smtClean="0"/>
          </a:p>
          <a:p>
            <a:pPr marL="0" indent="0">
              <a:buNone/>
            </a:pPr>
            <a:endParaRPr lang="en-US" dirty="0"/>
          </a:p>
        </p:txBody>
      </p:sp>
    </p:spTree>
    <p:extLst>
      <p:ext uri="{BB962C8B-B14F-4D97-AF65-F5344CB8AC3E}">
        <p14:creationId xmlns:p14="http://schemas.microsoft.com/office/powerpoint/2010/main" val="1159615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ICU FEN issues: checking labs</a:t>
            </a:r>
            <a:endParaRPr lang="en-US" dirty="0"/>
          </a:p>
        </p:txBody>
      </p:sp>
      <p:sp>
        <p:nvSpPr>
          <p:cNvPr id="3" name="Content Placeholder 2"/>
          <p:cNvSpPr>
            <a:spLocks noGrp="1"/>
          </p:cNvSpPr>
          <p:nvPr>
            <p:ph idx="1"/>
          </p:nvPr>
        </p:nvSpPr>
        <p:spPr>
          <a:xfrm>
            <a:off x="457200" y="1295400"/>
            <a:ext cx="8229600" cy="4830763"/>
          </a:xfrm>
        </p:spPr>
        <p:txBody>
          <a:bodyPr>
            <a:normAutofit/>
          </a:bodyPr>
          <a:lstStyle/>
          <a:p>
            <a:r>
              <a:rPr lang="en-US" dirty="0" smtClean="0"/>
              <a:t>Most ICU patients need </a:t>
            </a:r>
            <a:r>
              <a:rPr lang="en-US" dirty="0" err="1" smtClean="0"/>
              <a:t>lytes</a:t>
            </a:r>
            <a:r>
              <a:rPr lang="en-US" dirty="0" smtClean="0"/>
              <a:t> checked at or near admission, especially critical patients, asthmatics, DKA</a:t>
            </a:r>
          </a:p>
          <a:p>
            <a:r>
              <a:rPr lang="en-US" dirty="0" smtClean="0"/>
              <a:t>Who needs daily </a:t>
            </a:r>
            <a:r>
              <a:rPr lang="en-US" dirty="0" err="1" smtClean="0"/>
              <a:t>lytes</a:t>
            </a:r>
            <a:r>
              <a:rPr lang="en-US" dirty="0" smtClean="0"/>
              <a:t>? General guidelines…</a:t>
            </a:r>
          </a:p>
          <a:p>
            <a:r>
              <a:rPr lang="en-US" dirty="0" smtClean="0"/>
              <a:t>Anyone NPO/IVF</a:t>
            </a:r>
          </a:p>
          <a:p>
            <a:r>
              <a:rPr lang="en-US" dirty="0" smtClean="0"/>
              <a:t>Anyone on TPN that is being actively titrated</a:t>
            </a:r>
          </a:p>
          <a:p>
            <a:r>
              <a:rPr lang="en-US" dirty="0" smtClean="0"/>
              <a:t>Anyone on diuretics being actively titrated</a:t>
            </a:r>
          </a:p>
          <a:p>
            <a:r>
              <a:rPr lang="en-US" dirty="0" smtClean="0"/>
              <a:t>Anyone severely critical</a:t>
            </a:r>
          </a:p>
          <a:p>
            <a:pPr marL="0" indent="0">
              <a:buNone/>
            </a:pPr>
            <a:endParaRPr lang="en-US" dirty="0"/>
          </a:p>
        </p:txBody>
      </p:sp>
    </p:spTree>
    <p:extLst>
      <p:ext uri="{BB962C8B-B14F-4D97-AF65-F5344CB8AC3E}">
        <p14:creationId xmlns:p14="http://schemas.microsoft.com/office/powerpoint/2010/main" val="2955246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PICU FEN Issues: My patient is not peeing…fluids or </a:t>
            </a:r>
            <a:r>
              <a:rPr lang="en-US" dirty="0" err="1" smtClean="0"/>
              <a:t>lasix</a:t>
            </a:r>
            <a:endParaRPr lang="en-US" dirty="0"/>
          </a:p>
        </p:txBody>
      </p:sp>
      <p:sp>
        <p:nvSpPr>
          <p:cNvPr id="4" name="Text Placeholder 3"/>
          <p:cNvSpPr>
            <a:spLocks noGrp="1"/>
          </p:cNvSpPr>
          <p:nvPr>
            <p:ph type="body" idx="1"/>
          </p:nvPr>
        </p:nvSpPr>
        <p:spPr/>
        <p:txBody>
          <a:bodyPr/>
          <a:lstStyle/>
          <a:p>
            <a:r>
              <a:rPr lang="en-US" dirty="0" smtClean="0"/>
              <a:t>Lasix</a:t>
            </a:r>
            <a:endParaRPr lang="en-US" dirty="0"/>
          </a:p>
        </p:txBody>
      </p:sp>
      <p:sp>
        <p:nvSpPr>
          <p:cNvPr id="5" name="Content Placeholder 4"/>
          <p:cNvSpPr>
            <a:spLocks noGrp="1"/>
          </p:cNvSpPr>
          <p:nvPr>
            <p:ph sz="half" idx="2"/>
          </p:nvPr>
        </p:nvSpPr>
        <p:spPr/>
        <p:txBody>
          <a:bodyPr>
            <a:normAutofit lnSpcReduction="10000"/>
          </a:bodyPr>
          <a:lstStyle/>
          <a:p>
            <a:r>
              <a:rPr lang="en-US" dirty="0"/>
              <a:t>No evidence of shock</a:t>
            </a:r>
          </a:p>
          <a:p>
            <a:r>
              <a:rPr lang="en-US" dirty="0" smtClean="0"/>
              <a:t>Good perfusion</a:t>
            </a:r>
          </a:p>
          <a:p>
            <a:r>
              <a:rPr lang="en-US" dirty="0" smtClean="0"/>
              <a:t>Not </a:t>
            </a:r>
            <a:r>
              <a:rPr lang="en-US" dirty="0" err="1" smtClean="0"/>
              <a:t>tachycardic</a:t>
            </a:r>
            <a:endParaRPr lang="en-US" dirty="0" smtClean="0"/>
          </a:p>
          <a:p>
            <a:r>
              <a:rPr lang="en-US" dirty="0" err="1" smtClean="0"/>
              <a:t>Normo</a:t>
            </a:r>
            <a:r>
              <a:rPr lang="en-US" dirty="0" smtClean="0"/>
              <a:t>/hypertensive</a:t>
            </a:r>
          </a:p>
          <a:p>
            <a:r>
              <a:rPr lang="en-US" dirty="0" smtClean="0"/>
              <a:t>CVP &gt; 6-8</a:t>
            </a:r>
          </a:p>
          <a:p>
            <a:r>
              <a:rPr lang="en-US" dirty="0" smtClean="0"/>
              <a:t>BUN and Cr normal</a:t>
            </a:r>
          </a:p>
          <a:p>
            <a:r>
              <a:rPr lang="en-US" dirty="0" smtClean="0"/>
              <a:t>Suspicion of fluid overload (wet CXR, edema)</a:t>
            </a:r>
          </a:p>
          <a:p>
            <a:r>
              <a:rPr lang="en-US" dirty="0" smtClean="0"/>
              <a:t>Clinical explanation for urinary retention (PCA)</a:t>
            </a:r>
          </a:p>
          <a:p>
            <a:pPr marL="0" indent="0">
              <a:buNone/>
            </a:pPr>
            <a:endParaRPr lang="en-US" dirty="0" smtClean="0"/>
          </a:p>
        </p:txBody>
      </p:sp>
      <p:sp>
        <p:nvSpPr>
          <p:cNvPr id="6" name="Text Placeholder 5"/>
          <p:cNvSpPr>
            <a:spLocks noGrp="1"/>
          </p:cNvSpPr>
          <p:nvPr>
            <p:ph type="body" sz="quarter" idx="3"/>
          </p:nvPr>
        </p:nvSpPr>
        <p:spPr/>
        <p:txBody>
          <a:bodyPr/>
          <a:lstStyle/>
          <a:p>
            <a:r>
              <a:rPr lang="en-US" dirty="0" smtClean="0"/>
              <a:t>Fluid</a:t>
            </a:r>
            <a:endParaRPr lang="en-US" dirty="0"/>
          </a:p>
        </p:txBody>
      </p:sp>
      <p:sp>
        <p:nvSpPr>
          <p:cNvPr id="7" name="Content Placeholder 6"/>
          <p:cNvSpPr>
            <a:spLocks noGrp="1"/>
          </p:cNvSpPr>
          <p:nvPr>
            <p:ph sz="quarter" idx="4"/>
          </p:nvPr>
        </p:nvSpPr>
        <p:spPr/>
        <p:txBody>
          <a:bodyPr/>
          <a:lstStyle/>
          <a:p>
            <a:r>
              <a:rPr lang="en-US" dirty="0" smtClean="0"/>
              <a:t>Evidence of shock</a:t>
            </a:r>
          </a:p>
          <a:p>
            <a:r>
              <a:rPr lang="en-US" dirty="0" smtClean="0"/>
              <a:t>Tachycardia</a:t>
            </a:r>
          </a:p>
          <a:p>
            <a:r>
              <a:rPr lang="en-US" dirty="0" smtClean="0"/>
              <a:t>Hypotension</a:t>
            </a:r>
          </a:p>
          <a:p>
            <a:r>
              <a:rPr lang="en-US" dirty="0" smtClean="0"/>
              <a:t>Dry mucus membranes, sunken </a:t>
            </a:r>
            <a:r>
              <a:rPr lang="en-US" dirty="0" err="1" smtClean="0"/>
              <a:t>fontanelle</a:t>
            </a:r>
            <a:endParaRPr lang="en-US" dirty="0" smtClean="0"/>
          </a:p>
          <a:p>
            <a:r>
              <a:rPr lang="en-US" dirty="0" smtClean="0"/>
              <a:t>Low CVP</a:t>
            </a:r>
          </a:p>
          <a:p>
            <a:r>
              <a:rPr lang="en-US" dirty="0" smtClean="0"/>
              <a:t>Elevated BUN</a:t>
            </a:r>
          </a:p>
          <a:p>
            <a:r>
              <a:rPr lang="en-US" dirty="0" smtClean="0"/>
              <a:t>Clinical explanation for fluid deficit (GI loses, OR) </a:t>
            </a:r>
            <a:endParaRPr lang="en-US" dirty="0"/>
          </a:p>
        </p:txBody>
      </p:sp>
      <p:sp>
        <p:nvSpPr>
          <p:cNvPr id="8" name="TextBox 7"/>
          <p:cNvSpPr txBox="1"/>
          <p:nvPr/>
        </p:nvSpPr>
        <p:spPr>
          <a:xfrm>
            <a:off x="2743200" y="6157738"/>
            <a:ext cx="4015971" cy="461665"/>
          </a:xfrm>
          <a:prstGeom prst="rect">
            <a:avLst/>
          </a:prstGeom>
          <a:noFill/>
        </p:spPr>
        <p:txBody>
          <a:bodyPr wrap="none" rtlCol="0">
            <a:spAutoFit/>
          </a:bodyPr>
          <a:lstStyle/>
          <a:p>
            <a:r>
              <a:rPr lang="en-US" sz="2400" dirty="0" smtClean="0"/>
              <a:t>I am still not sure – insert </a:t>
            </a:r>
            <a:r>
              <a:rPr lang="en-US" sz="2400" dirty="0" err="1" smtClean="0"/>
              <a:t>foley</a:t>
            </a:r>
            <a:endParaRPr lang="en-US" sz="2400" dirty="0"/>
          </a:p>
        </p:txBody>
      </p:sp>
    </p:spTree>
    <p:extLst>
      <p:ext uri="{BB962C8B-B14F-4D97-AF65-F5344CB8AC3E}">
        <p14:creationId xmlns:p14="http://schemas.microsoft.com/office/powerpoint/2010/main" val="3690427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6" grpId="0" build="p"/>
      <p:bldP spid="7" grpId="0" build="p"/>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 Na</a:t>
            </a:r>
            <a:endParaRPr lang="en-US" dirty="0"/>
          </a:p>
        </p:txBody>
      </p:sp>
      <p:sp>
        <p:nvSpPr>
          <p:cNvPr id="3" name="Content Placeholder 2"/>
          <p:cNvSpPr>
            <a:spLocks noGrp="1"/>
          </p:cNvSpPr>
          <p:nvPr>
            <p:ph idx="1"/>
          </p:nvPr>
        </p:nvSpPr>
        <p:spPr/>
        <p:txBody>
          <a:bodyPr/>
          <a:lstStyle/>
          <a:p>
            <a:r>
              <a:rPr lang="en-US" dirty="0" smtClean="0"/>
              <a:t>90% extracellular</a:t>
            </a:r>
          </a:p>
          <a:p>
            <a:r>
              <a:rPr lang="en-US" dirty="0" smtClean="0"/>
              <a:t>Major determinant of extracellular </a:t>
            </a:r>
            <a:r>
              <a:rPr lang="en-US" dirty="0" smtClean="0"/>
              <a:t>osmolality</a:t>
            </a:r>
            <a:endParaRPr lang="en-US" dirty="0" smtClean="0"/>
          </a:p>
          <a:p>
            <a:r>
              <a:rPr lang="en-US" dirty="0" smtClean="0"/>
              <a:t>Very important for CNS</a:t>
            </a:r>
          </a:p>
          <a:p>
            <a:r>
              <a:rPr lang="en-US" dirty="0" smtClean="0"/>
              <a:t>Large rapid changes can be life threatening</a:t>
            </a:r>
          </a:p>
          <a:p>
            <a:r>
              <a:rPr lang="en-US" dirty="0" smtClean="0"/>
              <a:t>Small changes are harmless but warn of other </a:t>
            </a:r>
            <a:r>
              <a:rPr lang="en-US" dirty="0" smtClean="0"/>
              <a:t>processes</a:t>
            </a:r>
          </a:p>
          <a:p>
            <a:r>
              <a:rPr lang="en-US" dirty="0" smtClean="0"/>
              <a:t>Check </a:t>
            </a:r>
            <a:r>
              <a:rPr lang="en-US" dirty="0" smtClean="0"/>
              <a:t>electrolytes!</a:t>
            </a:r>
          </a:p>
        </p:txBody>
      </p:sp>
    </p:spTree>
    <p:extLst>
      <p:ext uri="{BB962C8B-B14F-4D97-AF65-F5344CB8AC3E}">
        <p14:creationId xmlns:p14="http://schemas.microsoft.com/office/powerpoint/2010/main" val="3067196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Hyponatremia</a:t>
            </a:r>
            <a:r>
              <a:rPr lang="en-US" dirty="0" smtClean="0"/>
              <a:t> - causes</a:t>
            </a:r>
            <a:endParaRPr lang="en-US" dirty="0"/>
          </a:p>
        </p:txBody>
      </p:sp>
      <p:sp>
        <p:nvSpPr>
          <p:cNvPr id="3" name="Content Placeholder 2"/>
          <p:cNvSpPr>
            <a:spLocks noGrp="1"/>
          </p:cNvSpPr>
          <p:nvPr>
            <p:ph idx="1"/>
          </p:nvPr>
        </p:nvSpPr>
        <p:spPr/>
        <p:txBody>
          <a:bodyPr/>
          <a:lstStyle/>
          <a:p>
            <a:r>
              <a:rPr lang="en-US" dirty="0" smtClean="0"/>
              <a:t>Decreased </a:t>
            </a:r>
            <a:r>
              <a:rPr lang="en-US" dirty="0" smtClean="0"/>
              <a:t>Na – increased loses, AI, CSW, diuretics, osmotic loses (DKA)</a:t>
            </a:r>
          </a:p>
          <a:p>
            <a:r>
              <a:rPr lang="en-US" dirty="0" smtClean="0"/>
              <a:t>Increased Na – free water retention </a:t>
            </a:r>
            <a:r>
              <a:rPr lang="en-US" dirty="0" smtClean="0"/>
              <a:t>exceeds </a:t>
            </a:r>
            <a:r>
              <a:rPr lang="en-US" dirty="0" smtClean="0"/>
              <a:t>Na retention, CHF, cirrhosis, </a:t>
            </a:r>
            <a:r>
              <a:rPr lang="en-US" dirty="0" err="1" smtClean="0"/>
              <a:t>nephrotic</a:t>
            </a:r>
            <a:r>
              <a:rPr lang="en-US" dirty="0" smtClean="0"/>
              <a:t> syndrome, renal failure</a:t>
            </a:r>
          </a:p>
          <a:p>
            <a:r>
              <a:rPr lang="en-US" dirty="0" smtClean="0"/>
              <a:t>Normal Na - SIADH</a:t>
            </a:r>
          </a:p>
          <a:p>
            <a:pPr marL="0" indent="0">
              <a:buNone/>
            </a:pPr>
            <a:endParaRPr lang="en-US" dirty="0"/>
          </a:p>
        </p:txBody>
      </p:sp>
    </p:spTree>
    <p:extLst>
      <p:ext uri="{BB962C8B-B14F-4D97-AF65-F5344CB8AC3E}">
        <p14:creationId xmlns:p14="http://schemas.microsoft.com/office/powerpoint/2010/main" val="2410023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Which of the following drugs is NOT associated with SIADH</a:t>
            </a:r>
            <a:endParaRPr lang="en-US" dirty="0"/>
          </a:p>
        </p:txBody>
      </p:sp>
      <p:sp>
        <p:nvSpPr>
          <p:cNvPr id="3" name="Content Placeholder 2"/>
          <p:cNvSpPr>
            <a:spLocks noGrp="1"/>
          </p:cNvSpPr>
          <p:nvPr>
            <p:ph idx="1"/>
          </p:nvPr>
        </p:nvSpPr>
        <p:spPr/>
        <p:txBody>
          <a:bodyPr/>
          <a:lstStyle/>
          <a:p>
            <a:pPr marL="514350" indent="-514350">
              <a:buAutoNum type="alphaUcPeriod"/>
            </a:pPr>
            <a:r>
              <a:rPr lang="en-US" dirty="0" smtClean="0"/>
              <a:t>Vincristine</a:t>
            </a:r>
          </a:p>
          <a:p>
            <a:pPr marL="514350" indent="-514350">
              <a:buAutoNum type="alphaUcPeriod"/>
            </a:pPr>
            <a:r>
              <a:rPr lang="en-US" dirty="0" smtClean="0"/>
              <a:t>Haldol</a:t>
            </a:r>
          </a:p>
          <a:p>
            <a:pPr marL="514350" indent="-514350">
              <a:buAutoNum type="alphaUcPeriod"/>
            </a:pPr>
            <a:r>
              <a:rPr lang="en-US" dirty="0" smtClean="0"/>
              <a:t>Azithromycin</a:t>
            </a:r>
          </a:p>
          <a:p>
            <a:pPr marL="514350" indent="-514350">
              <a:buAutoNum type="alphaUcPeriod"/>
            </a:pPr>
            <a:r>
              <a:rPr lang="en-US" dirty="0" smtClean="0"/>
              <a:t>Ecstasy</a:t>
            </a:r>
          </a:p>
          <a:p>
            <a:pPr marL="514350" indent="-514350">
              <a:buAutoNum type="alphaUcPeriod"/>
            </a:pPr>
            <a:r>
              <a:rPr lang="en-US" dirty="0" smtClean="0"/>
              <a:t>SSRI</a:t>
            </a:r>
          </a:p>
          <a:p>
            <a:pPr marL="514350" indent="-514350">
              <a:buAutoNum type="alphaUcPeriod"/>
            </a:pPr>
            <a:endParaRPr lang="en-US" dirty="0"/>
          </a:p>
          <a:p>
            <a:pPr marL="0" indent="0">
              <a:buNone/>
            </a:pPr>
            <a:r>
              <a:rPr lang="en-US" dirty="0" smtClean="0"/>
              <a:t>C. Azithromycin</a:t>
            </a:r>
            <a:endParaRPr lang="en-US" dirty="0"/>
          </a:p>
        </p:txBody>
      </p:sp>
    </p:spTree>
    <p:extLst>
      <p:ext uri="{BB962C8B-B14F-4D97-AF65-F5344CB8AC3E}">
        <p14:creationId xmlns:p14="http://schemas.microsoft.com/office/powerpoint/2010/main" val="2575375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05800" cy="1143000"/>
          </a:xfrm>
        </p:spPr>
        <p:txBody>
          <a:bodyPr>
            <a:normAutofit fontScale="90000"/>
          </a:bodyPr>
          <a:lstStyle/>
          <a:p>
            <a:r>
              <a:rPr lang="en-US" dirty="0" err="1" smtClean="0"/>
              <a:t>Hyponatremia</a:t>
            </a:r>
            <a:r>
              <a:rPr lang="en-US" dirty="0" smtClean="0"/>
              <a:t>: Symptoms &amp; Treatment</a:t>
            </a:r>
            <a:endParaRPr lang="en-US" dirty="0"/>
          </a:p>
        </p:txBody>
      </p:sp>
      <p:sp>
        <p:nvSpPr>
          <p:cNvPr id="3" name="Content Placeholder 2"/>
          <p:cNvSpPr>
            <a:spLocks noGrp="1"/>
          </p:cNvSpPr>
          <p:nvPr>
            <p:ph idx="1"/>
          </p:nvPr>
        </p:nvSpPr>
        <p:spPr>
          <a:xfrm>
            <a:off x="457200" y="1295400"/>
            <a:ext cx="8229600" cy="5105400"/>
          </a:xfrm>
        </p:spPr>
        <p:txBody>
          <a:bodyPr>
            <a:normAutofit fontScale="92500" lnSpcReduction="10000"/>
          </a:bodyPr>
          <a:lstStyle/>
          <a:p>
            <a:r>
              <a:rPr lang="en-US" dirty="0" smtClean="0"/>
              <a:t>Cellular swelling and cerebral edema</a:t>
            </a:r>
          </a:p>
          <a:p>
            <a:r>
              <a:rPr lang="en-US" dirty="0" smtClean="0"/>
              <a:t>Lethargy, N/V, cramps, confusions</a:t>
            </a:r>
          </a:p>
          <a:p>
            <a:r>
              <a:rPr lang="en-US" dirty="0" smtClean="0"/>
              <a:t>Seizures and coma &lt;120 (acute)</a:t>
            </a:r>
          </a:p>
          <a:p>
            <a:r>
              <a:rPr lang="en-US" dirty="0" smtClean="0"/>
              <a:t>Chronically CNS </a:t>
            </a:r>
            <a:r>
              <a:rPr lang="en-US" dirty="0" smtClean="0"/>
              <a:t>cells compensate – rapid correction - osmotic demyelination</a:t>
            </a:r>
          </a:p>
          <a:p>
            <a:r>
              <a:rPr lang="en-US" dirty="0" smtClean="0"/>
              <a:t>Treatment – 1st stop </a:t>
            </a:r>
            <a:r>
              <a:rPr lang="en-US" dirty="0" smtClean="0"/>
              <a:t>herniation/seizures</a:t>
            </a:r>
          </a:p>
          <a:p>
            <a:r>
              <a:rPr lang="en-US" dirty="0" smtClean="0"/>
              <a:t>5-6 ml/kg 3% will raise Na 5mEq/L</a:t>
            </a:r>
          </a:p>
          <a:p>
            <a:r>
              <a:rPr lang="en-US" dirty="0" smtClean="0"/>
              <a:t>Chronic or acute with CNS </a:t>
            </a:r>
            <a:r>
              <a:rPr lang="en-US" dirty="0" err="1" smtClean="0"/>
              <a:t>sx</a:t>
            </a:r>
            <a:r>
              <a:rPr lang="en-US" dirty="0" smtClean="0"/>
              <a:t> – 0.5mEq/L/h</a:t>
            </a:r>
          </a:p>
          <a:p>
            <a:r>
              <a:rPr lang="en-US" dirty="0" smtClean="0"/>
              <a:t>Acute with no CNS </a:t>
            </a:r>
            <a:r>
              <a:rPr lang="en-US" dirty="0" err="1" smtClean="0"/>
              <a:t>sx</a:t>
            </a:r>
            <a:r>
              <a:rPr lang="en-US" dirty="0" smtClean="0"/>
              <a:t> – 0.7-1mEq/L/h</a:t>
            </a:r>
          </a:p>
          <a:p>
            <a:r>
              <a:rPr lang="en-US" dirty="0" smtClean="0"/>
              <a:t>MUST </a:t>
            </a:r>
            <a:r>
              <a:rPr lang="en-US" dirty="0" smtClean="0"/>
              <a:t>follow </a:t>
            </a:r>
            <a:r>
              <a:rPr lang="en-US" dirty="0" smtClean="0"/>
              <a:t>levels! </a:t>
            </a:r>
          </a:p>
        </p:txBody>
      </p:sp>
    </p:spTree>
    <p:extLst>
      <p:ext uri="{BB962C8B-B14F-4D97-AF65-F5344CB8AC3E}">
        <p14:creationId xmlns:p14="http://schemas.microsoft.com/office/powerpoint/2010/main" val="1627185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many </a:t>
            </a:r>
            <a:r>
              <a:rPr lang="en-US" dirty="0" err="1" smtClean="0"/>
              <a:t>mEq</a:t>
            </a:r>
            <a:r>
              <a:rPr lang="en-US" dirty="0" smtClean="0"/>
              <a:t> of Na are in a L of 3% Saline</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A. 513</a:t>
            </a:r>
          </a:p>
          <a:p>
            <a:pPr marL="0" indent="0">
              <a:buNone/>
            </a:pPr>
            <a:r>
              <a:rPr lang="en-US" dirty="0" smtClean="0"/>
              <a:t>B. 462</a:t>
            </a:r>
          </a:p>
          <a:p>
            <a:pPr marL="0" indent="0">
              <a:buNone/>
            </a:pPr>
            <a:r>
              <a:rPr lang="en-US" dirty="0" smtClean="0"/>
              <a:t>C. 300</a:t>
            </a:r>
          </a:p>
          <a:p>
            <a:pPr marL="0" indent="0">
              <a:buNone/>
            </a:pPr>
            <a:r>
              <a:rPr lang="en-US" dirty="0" smtClean="0"/>
              <a:t>D. A lot</a:t>
            </a:r>
          </a:p>
          <a:p>
            <a:pPr marL="0" indent="0">
              <a:buNone/>
            </a:pPr>
            <a:r>
              <a:rPr lang="en-US" dirty="0" smtClean="0"/>
              <a:t>E. Too much math</a:t>
            </a:r>
          </a:p>
          <a:p>
            <a:pPr marL="0" indent="0">
              <a:buNone/>
            </a:pPr>
            <a:endParaRPr lang="en-US" dirty="0"/>
          </a:p>
          <a:p>
            <a:pPr marL="0" indent="0">
              <a:buNone/>
            </a:pPr>
            <a:r>
              <a:rPr lang="en-US" dirty="0" smtClean="0"/>
              <a:t>Answer A. Normal saline is 0.9% 154mEq/L. Divide by 9. Add to 154 to get “1% saline”. Multiple by 3.  Other options include </a:t>
            </a:r>
            <a:r>
              <a:rPr lang="en-US" dirty="0" smtClean="0"/>
              <a:t>google. Note </a:t>
            </a:r>
            <a:r>
              <a:rPr lang="en-US" dirty="0" smtClean="0"/>
              <a:t>“normal saline” is actually not.</a:t>
            </a:r>
            <a:endParaRPr lang="en-US" dirty="0"/>
          </a:p>
        </p:txBody>
      </p:sp>
    </p:spTree>
    <p:extLst>
      <p:ext uri="{BB962C8B-B14F-4D97-AF65-F5344CB8AC3E}">
        <p14:creationId xmlns:p14="http://schemas.microsoft.com/office/powerpoint/2010/main" val="744592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Hypernatremia: Causes</a:t>
            </a:r>
            <a:endParaRPr lang="en-US" dirty="0"/>
          </a:p>
        </p:txBody>
      </p:sp>
      <p:sp>
        <p:nvSpPr>
          <p:cNvPr id="3" name="Content Placeholder 2"/>
          <p:cNvSpPr>
            <a:spLocks noGrp="1"/>
          </p:cNvSpPr>
          <p:nvPr>
            <p:ph idx="1"/>
          </p:nvPr>
        </p:nvSpPr>
        <p:spPr/>
        <p:txBody>
          <a:bodyPr/>
          <a:lstStyle/>
          <a:p>
            <a:r>
              <a:rPr lang="en-US" dirty="0" smtClean="0"/>
              <a:t>Decreased Na – free water loses &gt; Na loses, diarrhea,  iatrogenic from </a:t>
            </a:r>
            <a:r>
              <a:rPr lang="en-US" dirty="0" smtClean="0"/>
              <a:t>insufficient </a:t>
            </a:r>
            <a:r>
              <a:rPr lang="en-US" dirty="0" smtClean="0"/>
              <a:t>free water, diuresis</a:t>
            </a:r>
          </a:p>
          <a:p>
            <a:r>
              <a:rPr lang="en-US" dirty="0" smtClean="0"/>
              <a:t>Normal Na – DI </a:t>
            </a:r>
          </a:p>
          <a:p>
            <a:r>
              <a:rPr lang="en-US" dirty="0" smtClean="0"/>
              <a:t>Increased Na – usually </a:t>
            </a:r>
            <a:r>
              <a:rPr lang="en-US" dirty="0" smtClean="0"/>
              <a:t>iatrogenic </a:t>
            </a:r>
            <a:r>
              <a:rPr lang="en-US" dirty="0" smtClean="0"/>
              <a:t>– 3% in TBI, NaHCO</a:t>
            </a:r>
            <a:r>
              <a:rPr lang="en-US" baseline="-25000" dirty="0" smtClean="0"/>
              <a:t>3</a:t>
            </a:r>
            <a:r>
              <a:rPr lang="en-US" dirty="0" smtClean="0"/>
              <a:t> during resuscitation, improperly prepared infant formula </a:t>
            </a:r>
            <a:endParaRPr lang="en-US" dirty="0"/>
          </a:p>
        </p:txBody>
      </p:sp>
    </p:spTree>
    <p:extLst>
      <p:ext uri="{BB962C8B-B14F-4D97-AF65-F5344CB8AC3E}">
        <p14:creationId xmlns:p14="http://schemas.microsoft.com/office/powerpoint/2010/main" val="2103809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602</TotalTime>
  <Words>1802</Words>
  <Application>Microsoft Office PowerPoint</Application>
  <PresentationFormat>On-screen Show (4:3)</PresentationFormat>
  <Paragraphs>212</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Fluids and Electrolytes</vt:lpstr>
      <vt:lpstr>What We Will Discuss</vt:lpstr>
      <vt:lpstr>What We Will Not Discuss</vt:lpstr>
      <vt:lpstr>First - Na</vt:lpstr>
      <vt:lpstr>Hyponatremia - causes</vt:lpstr>
      <vt:lpstr>Which of the following drugs is NOT associated with SIADH</vt:lpstr>
      <vt:lpstr>Hyponatremia: Symptoms &amp; Treatment</vt:lpstr>
      <vt:lpstr>How many mEq of Na are in a L of 3% Saline</vt:lpstr>
      <vt:lpstr>Hypernatremia: Causes</vt:lpstr>
      <vt:lpstr>Hypernatremia: Symptoms &amp; Treatment</vt:lpstr>
      <vt:lpstr>Your otherwise stable TBI patient is on 3% saline gtt. Na is 156.  Labs show non-gap metabolic acidosis. WTF?</vt:lpstr>
      <vt:lpstr>Now, K+</vt:lpstr>
      <vt:lpstr>Hyperkalemia seen with DKA is due to:</vt:lpstr>
      <vt:lpstr>Hypokalemia: causes, symptoms &amp; treatment</vt:lpstr>
      <vt:lpstr>Hyperkalemia: Causes, symptoms &amp; Treatment</vt:lpstr>
      <vt:lpstr>You are NF senior. A pt has a K+ of 7.5 with EKG changes.  What is the 1st thing you should do?</vt:lpstr>
      <vt:lpstr>Same patient has pulseless v-tach, the first thing you should do?</vt:lpstr>
      <vt:lpstr>Hypomagnesemia</vt:lpstr>
      <vt:lpstr>Hypermagnesemia</vt:lpstr>
      <vt:lpstr>You are the PICU fellow called to RRT for a 15 y/o seizing, unresponsive, hypertensive small bowel transplant patient.  You treat the seizure, secure the airway, transfer the patient and order labs.  You expect…</vt:lpstr>
      <vt:lpstr>Hypophospatemia</vt:lpstr>
      <vt:lpstr>Hyperphosphatemia</vt:lpstr>
      <vt:lpstr>Anorexia, DKA, renal failure and new ALL can all disturb phos, in which directions?</vt:lpstr>
      <vt:lpstr>Hypocalcemia</vt:lpstr>
      <vt:lpstr>Hypercalcemia</vt:lpstr>
      <vt:lpstr>ICU FEN Issues: How Much?</vt:lpstr>
      <vt:lpstr>ICU FEN issues: what?</vt:lpstr>
      <vt:lpstr>PICU FEN Issues – when to replace electrolytes?</vt:lpstr>
      <vt:lpstr>ICU fluid issues: what?</vt:lpstr>
      <vt:lpstr>ICU FEN issues: checking labs</vt:lpstr>
      <vt:lpstr>PICU FEN Issues: My patient is not peeing…fluids or lasix</vt:lpstr>
    </vt:vector>
  </TitlesOfParts>
  <Company>Stony Brook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Miller, Emily</dc:creator>
  <cp:lastModifiedBy>Miller, Emily</cp:lastModifiedBy>
  <cp:revision>52</cp:revision>
  <dcterms:created xsi:type="dcterms:W3CDTF">2014-01-27T19:21:21Z</dcterms:created>
  <dcterms:modified xsi:type="dcterms:W3CDTF">2014-03-12T01:56:59Z</dcterms:modified>
</cp:coreProperties>
</file>