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7"/>
  </p:notesMasterIdLst>
  <p:sldIdLst>
    <p:sldId id="262" r:id="rId2"/>
    <p:sldId id="269" r:id="rId3"/>
    <p:sldId id="268" r:id="rId4"/>
    <p:sldId id="270" r:id="rId5"/>
    <p:sldId id="266" r:id="rId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FF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1195" y="3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68DC72-0701-4922-B9D1-CBFB540736DA}" type="datetimeFigureOut">
              <a:rPr lang="en-IN" smtClean="0"/>
              <a:t>07-12-2020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433DB3-0243-45D5-87FD-27D2F51D2003}" type="slidenum">
              <a:rPr lang="en-IN" smtClean="0"/>
              <a:t>‹#›</a:t>
            </a:fld>
            <a:endParaRPr lang="en-IN"/>
          </a:p>
        </p:txBody>
      </p:sp>
    </p:spTree>
    <p:extLst>
      <p:ext uri="{BB962C8B-B14F-4D97-AF65-F5344CB8AC3E}">
        <p14:creationId xmlns:p14="http://schemas.microsoft.com/office/powerpoint/2010/main" val="1069364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52529" cy="736270"/>
          </a:xfrm>
          <a:prstGeom prst="rect">
            <a:avLst/>
          </a:prstGeom>
          <a:gradFill>
            <a:gsLst>
              <a:gs pos="1000">
                <a:srgbClr val="166018"/>
              </a:gs>
              <a:gs pos="52000">
                <a:srgbClr val="00B0F0"/>
              </a:gs>
              <a:gs pos="100000">
                <a:schemeClr val="tx2">
                  <a:lumMod val="75000"/>
                </a:schemeClr>
              </a:gs>
              <a:gs pos="100000">
                <a:srgbClr val="4D0808"/>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white"/>
                </a:solidFill>
                <a:latin typeface="Franklin Gothic Demi" pitchFamily="34" charset="0"/>
              </a:rPr>
              <a:t>INDIAN INSTITUTE OF TECHNOLOGY ROORKEE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7895" y="-1281"/>
            <a:ext cx="755828" cy="732103"/>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4629020"/>
            <a:ext cx="9133723" cy="2228980"/>
          </a:xfrm>
          <a:prstGeom prst="rect">
            <a:avLst/>
          </a:prstGeom>
        </p:spPr>
      </p:pic>
    </p:spTree>
    <p:extLst>
      <p:ext uri="{BB962C8B-B14F-4D97-AF65-F5344CB8AC3E}">
        <p14:creationId xmlns:p14="http://schemas.microsoft.com/office/powerpoint/2010/main" val="3777814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64285" y="-1480"/>
            <a:ext cx="979715" cy="961360"/>
          </a:xfrm>
          <a:prstGeom prst="rect">
            <a:avLst/>
          </a:prstGeom>
        </p:spPr>
      </p:pic>
      <p:cxnSp>
        <p:nvCxnSpPr>
          <p:cNvPr id="8" name="Straight Connector 7"/>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userDrawn="1"/>
        </p:nvPicPr>
        <p:blipFill>
          <a:blip r:embed="rId4">
            <a:lum bright="3000"/>
          </a:blip>
          <a:stretch>
            <a:fillRect/>
          </a:stretch>
        </p:blipFill>
        <p:spPr>
          <a:xfrm>
            <a:off x="1873072" y="2118212"/>
            <a:ext cx="5321656" cy="3510576"/>
          </a:xfrm>
          <a:prstGeom prst="rect">
            <a:avLst/>
          </a:prstGeom>
        </p:spPr>
      </p:pic>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p:nvPr>
        </p:nvSpPr>
        <p:spPr>
          <a:xfrm>
            <a:off x="180654" y="202990"/>
            <a:ext cx="7042080" cy="554587"/>
          </a:xfrm>
        </p:spPr>
        <p:txBody>
          <a:bodyPr/>
          <a:lstStyle>
            <a:lvl1pPr algn="l">
              <a:defRPr sz="3200" b="1"/>
            </a:lvl1pPr>
          </a:lstStyle>
          <a:p>
            <a:r>
              <a:rPr lang="en-US" dirty="0"/>
              <a:t>Click to edit Master title style</a:t>
            </a:r>
            <a:endParaRPr lang="en-IN" dirty="0"/>
          </a:p>
        </p:txBody>
      </p:sp>
      <p:sp>
        <p:nvSpPr>
          <p:cNvPr id="12" name="Content Placeholder 3"/>
          <p:cNvSpPr>
            <a:spLocks noGrp="1"/>
          </p:cNvSpPr>
          <p:nvPr>
            <p:ph sz="half" idx="2"/>
          </p:nvPr>
        </p:nvSpPr>
        <p:spPr>
          <a:xfrm>
            <a:off x="180653" y="1173984"/>
            <a:ext cx="8768137" cy="5223272"/>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1865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lum bright="3000"/>
          </a:blip>
          <a:stretch>
            <a:fillRect/>
          </a:stretch>
        </p:blipFill>
        <p:spPr>
          <a:xfrm>
            <a:off x="1873072" y="2118212"/>
            <a:ext cx="5321656" cy="3510576"/>
          </a:xfrm>
          <a:prstGeom prst="rect">
            <a:avLst/>
          </a:prstGeom>
        </p:spPr>
      </p:pic>
      <p:sp>
        <p:nvSpPr>
          <p:cNvPr id="2" name="Title 1"/>
          <p:cNvSpPr>
            <a:spLocks noGrp="1"/>
          </p:cNvSpPr>
          <p:nvPr>
            <p:ph type="title"/>
          </p:nvPr>
        </p:nvSpPr>
        <p:spPr>
          <a:xfrm>
            <a:off x="180654" y="202990"/>
            <a:ext cx="7042080" cy="554587"/>
          </a:xfrm>
        </p:spPr>
        <p:txBody>
          <a:bodyPr/>
          <a:lstStyle>
            <a:lvl1pPr algn="l">
              <a:defRPr sz="3200" b="1"/>
            </a:lvl1pPr>
          </a:lstStyle>
          <a:p>
            <a:r>
              <a:rPr lang="en-US" dirty="0"/>
              <a:t>Click to edit Master title style</a:t>
            </a:r>
            <a:endParaRPr lang="en-IN" dirty="0"/>
          </a:p>
        </p:txBody>
      </p:sp>
      <p:sp>
        <p:nvSpPr>
          <p:cNvPr id="3" name="Text Placeholder 2"/>
          <p:cNvSpPr>
            <a:spLocks noGrp="1"/>
          </p:cNvSpPr>
          <p:nvPr>
            <p:ph type="body" idx="1"/>
          </p:nvPr>
        </p:nvSpPr>
        <p:spPr>
          <a:xfrm>
            <a:off x="180654" y="1132413"/>
            <a:ext cx="4288604" cy="480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80654" y="1613043"/>
            <a:ext cx="4288604"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p:cNvSpPr>
            <a:spLocks noGrp="1"/>
          </p:cNvSpPr>
          <p:nvPr>
            <p:ph type="body" sz="quarter" idx="3"/>
          </p:nvPr>
        </p:nvSpPr>
        <p:spPr>
          <a:xfrm>
            <a:off x="4645025" y="1125166"/>
            <a:ext cx="4242121" cy="4878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1613043"/>
            <a:ext cx="4242121"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0" name="Picture 9"/>
          <p:cNvPicPr>
            <a:picLocks noChangeAspect="1"/>
          </p:cNvPicPr>
          <p:nvPr userDrawn="1"/>
        </p:nvPicPr>
        <p:blipFill>
          <a:blip r:embed="rId3"/>
          <a:stretch>
            <a:fillRect/>
          </a:stretch>
        </p:blipFill>
        <p:spPr>
          <a:xfrm>
            <a:off x="8164285" y="-1480"/>
            <a:ext cx="979715" cy="961360"/>
          </a:xfrm>
          <a:prstGeom prst="rect">
            <a:avLst/>
          </a:prstGeom>
        </p:spPr>
      </p:pic>
      <p:cxnSp>
        <p:nvCxnSpPr>
          <p:cNvPr id="11" name="Straight Connector 10"/>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26189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lum bright="3000"/>
          </a:blip>
          <a:stretch>
            <a:fillRect/>
          </a:stretch>
        </p:blipFill>
        <p:spPr>
          <a:xfrm>
            <a:off x="1873072" y="2118212"/>
            <a:ext cx="5321656" cy="3510576"/>
          </a:xfrm>
          <a:prstGeom prst="rect">
            <a:avLst/>
          </a:prstGeom>
        </p:spPr>
      </p:pic>
      <p:pic>
        <p:nvPicPr>
          <p:cNvPr id="6" name="Picture 5"/>
          <p:cNvPicPr>
            <a:picLocks noChangeAspect="1"/>
          </p:cNvPicPr>
          <p:nvPr userDrawn="1"/>
        </p:nvPicPr>
        <p:blipFill>
          <a:blip r:embed="rId3"/>
          <a:stretch>
            <a:fillRect/>
          </a:stretch>
        </p:blipFill>
        <p:spPr>
          <a:xfrm>
            <a:off x="8164285" y="-1480"/>
            <a:ext cx="979715" cy="961360"/>
          </a:xfrm>
          <a:prstGeom prst="rect">
            <a:avLst/>
          </a:prstGeom>
        </p:spPr>
      </p:pic>
      <p:cxnSp>
        <p:nvCxnSpPr>
          <p:cNvPr id="7" name="Straight Connector 6"/>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7775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hasCustomPrompt="1"/>
          </p:nvPr>
        </p:nvSpPr>
        <p:spPr>
          <a:xfrm>
            <a:off x="3363913" y="2971801"/>
            <a:ext cx="2452687" cy="711200"/>
          </a:xfrm>
        </p:spPr>
        <p:txBody>
          <a:bodyPr anchor="t"/>
          <a:lstStyle>
            <a:lvl1pPr algn="ctr">
              <a:defRPr sz="3600" b="1" cap="none"/>
            </a:lvl1pPr>
          </a:lstStyle>
          <a:p>
            <a:r>
              <a:rPr lang="en-US" dirty="0"/>
              <a:t>Thanks…</a:t>
            </a:r>
            <a:endParaRPr lang="en-IN" dirty="0"/>
          </a:p>
        </p:txBody>
      </p:sp>
      <p:cxnSp>
        <p:nvCxnSpPr>
          <p:cNvPr id="12" name="Straight Connector 11"/>
          <p:cNvCxnSpPr/>
          <p:nvPr userDrawn="1"/>
        </p:nvCxnSpPr>
        <p:spPr>
          <a:xfrm>
            <a:off x="3595524" y="3619535"/>
            <a:ext cx="2009553"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0766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cs typeface="+mn-cs"/>
              </a:defRPr>
            </a:lvl1pPr>
          </a:lstStyle>
          <a:p>
            <a:pPr>
              <a:defRPr/>
            </a:pPr>
            <a:fld id="{247F8E96-40AA-459E-91AA-55A5F97CAAA0}" type="datetime1">
              <a:rPr lang="en-US" smtClean="0">
                <a:solidFill>
                  <a:prstClr val="black">
                    <a:tint val="75000"/>
                  </a:prstClr>
                </a:solidFill>
              </a:rPr>
              <a:t>12/7/2020</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a:solidFill>
                  <a:schemeClr val="tx1">
                    <a:tint val="75000"/>
                  </a:schemeClr>
                </a:solidFill>
                <a:cs typeface="+mn-cs"/>
              </a:defRPr>
            </a:lvl1pPr>
          </a:lstStyle>
          <a:p>
            <a:pPr>
              <a:defRPr/>
            </a:pPr>
            <a:fld id="{D4CB9294-F9FF-4346-BE48-1C04129C722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98616290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1" r:id="rId3"/>
    <p:sldLayoutId id="2147483703" r:id="rId4"/>
    <p:sldLayoutId id="2147483708" r:id="rId5"/>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1069520" y="1111750"/>
            <a:ext cx="7247166" cy="901607"/>
          </a:xfrm>
        </p:spPr>
        <p:txBody>
          <a:bodyPr/>
          <a:lstStyle>
            <a:lvl1pPr algn="ctr">
              <a:defRPr sz="2800" b="1">
                <a:latin typeface="+mn-lt"/>
              </a:defRPr>
            </a:lvl1pPr>
          </a:lstStyle>
          <a:p>
            <a:r>
              <a:rPr lang="en-IN" dirty="0"/>
              <a:t>Artificial Intelligence-CSN-371</a:t>
            </a:r>
          </a:p>
        </p:txBody>
      </p:sp>
      <p:sp>
        <p:nvSpPr>
          <p:cNvPr id="9" name="Text Placeholder 2"/>
          <p:cNvSpPr>
            <a:spLocks noGrp="1"/>
          </p:cNvSpPr>
          <p:nvPr>
            <p:ph type="body" idx="4294967295"/>
          </p:nvPr>
        </p:nvSpPr>
        <p:spPr>
          <a:xfrm>
            <a:off x="1069520" y="3179427"/>
            <a:ext cx="7247166" cy="1199625"/>
          </a:xfrm>
        </p:spPr>
        <p:txBody>
          <a:bodyPr anchor="b"/>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Ankiteshwar</a:t>
            </a:r>
            <a:r>
              <a:rPr lang="en-US" dirty="0"/>
              <a:t> Dev Atri-18116011</a:t>
            </a:r>
          </a:p>
          <a:p>
            <a:pPr lvl="0"/>
            <a:r>
              <a:rPr lang="en-US" dirty="0"/>
              <a:t>Sushant Gour-18117107</a:t>
            </a:r>
          </a:p>
          <a:p>
            <a:pPr lvl="0"/>
            <a:r>
              <a:rPr lang="en-US" dirty="0"/>
              <a:t>Nihal Choudhary-18116052</a:t>
            </a:r>
          </a:p>
        </p:txBody>
      </p:sp>
      <p:sp>
        <p:nvSpPr>
          <p:cNvPr id="14" name="Text Placeholder 2"/>
          <p:cNvSpPr>
            <a:spLocks noGrp="1"/>
          </p:cNvSpPr>
          <p:nvPr>
            <p:ph type="body" idx="4294967295"/>
          </p:nvPr>
        </p:nvSpPr>
        <p:spPr>
          <a:xfrm>
            <a:off x="1069520" y="4471331"/>
            <a:ext cx="7247166" cy="290097"/>
          </a:xfrm>
        </p:spPr>
        <p:txBody>
          <a:bodyPr anchor="b"/>
          <a:lstStyle>
            <a:lvl1pPr marL="0" indent="0" algn="ctr">
              <a:buNone/>
              <a:defRPr sz="18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15" name="Text Placeholder 2"/>
          <p:cNvSpPr>
            <a:spLocks noGrp="1"/>
          </p:cNvSpPr>
          <p:nvPr>
            <p:ph type="body" idx="4294967295"/>
          </p:nvPr>
        </p:nvSpPr>
        <p:spPr>
          <a:xfrm>
            <a:off x="1069520" y="2105637"/>
            <a:ext cx="7247166" cy="369114"/>
          </a:xfrm>
        </p:spPr>
        <p:txBody>
          <a:bodyPr anchor="b"/>
          <a:lstStyle>
            <a:lvl1pPr marL="0" indent="0" algn="ctr">
              <a:buNone/>
              <a:defRPr sz="2000" b="1" i="1">
                <a:solidFill>
                  <a:srgbClr val="00009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Assignment-Phase-2</a:t>
            </a:r>
          </a:p>
        </p:txBody>
      </p:sp>
    </p:spTree>
    <p:extLst>
      <p:ext uri="{BB962C8B-B14F-4D97-AF65-F5344CB8AC3E}">
        <p14:creationId xmlns:p14="http://schemas.microsoft.com/office/powerpoint/2010/main" val="202677207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Model To Generate Best Tag for a Given Word</a:t>
            </a:r>
          </a:p>
        </p:txBody>
      </p:sp>
      <p:sp>
        <p:nvSpPr>
          <p:cNvPr id="3" name="Content Placeholder 2"/>
          <p:cNvSpPr>
            <a:spLocks noGrp="1"/>
          </p:cNvSpPr>
          <p:nvPr>
            <p:ph sz="half" idx="2"/>
          </p:nvPr>
        </p:nvSpPr>
        <p:spPr>
          <a:xfrm>
            <a:off x="0" y="1173984"/>
            <a:ext cx="9143999" cy="5223272"/>
          </a:xfrm>
        </p:spPr>
        <p:txBody>
          <a:bodyPr/>
          <a:lstStyle/>
          <a:p>
            <a:pPr marL="0" indent="0">
              <a:buNone/>
            </a:pPr>
            <a:r>
              <a:rPr lang="en-US" dirty="0"/>
              <a:t>                         Screenshot of the main code</a:t>
            </a:r>
          </a:p>
        </p:txBody>
      </p:sp>
      <p:pic>
        <p:nvPicPr>
          <p:cNvPr id="5" name="Picture 4">
            <a:extLst>
              <a:ext uri="{FF2B5EF4-FFF2-40B4-BE49-F238E27FC236}">
                <a16:creationId xmlns:a16="http://schemas.microsoft.com/office/drawing/2014/main" id="{DA1A3D95-9F75-4CD6-A3DF-CF7EF6AD5BD6}"/>
              </a:ext>
            </a:extLst>
          </p:cNvPr>
          <p:cNvPicPr>
            <a:picLocks noChangeAspect="1"/>
          </p:cNvPicPr>
          <p:nvPr/>
        </p:nvPicPr>
        <p:blipFill rotWithShape="1">
          <a:blip r:embed="rId2"/>
          <a:srcRect r="24319" b="831"/>
          <a:stretch/>
        </p:blipFill>
        <p:spPr>
          <a:xfrm>
            <a:off x="0" y="1853969"/>
            <a:ext cx="2885813" cy="3403080"/>
          </a:xfrm>
          <a:prstGeom prst="rect">
            <a:avLst/>
          </a:prstGeom>
        </p:spPr>
      </p:pic>
      <p:pic>
        <p:nvPicPr>
          <p:cNvPr id="7" name="Picture 6">
            <a:extLst>
              <a:ext uri="{FF2B5EF4-FFF2-40B4-BE49-F238E27FC236}">
                <a16:creationId xmlns:a16="http://schemas.microsoft.com/office/drawing/2014/main" id="{77F329BA-B616-4C52-80F7-7CDFA853A329}"/>
              </a:ext>
            </a:extLst>
          </p:cNvPr>
          <p:cNvPicPr>
            <a:picLocks noChangeAspect="1"/>
          </p:cNvPicPr>
          <p:nvPr/>
        </p:nvPicPr>
        <p:blipFill rotWithShape="1">
          <a:blip r:embed="rId3"/>
          <a:srcRect r="24404" b="762"/>
          <a:stretch/>
        </p:blipFill>
        <p:spPr>
          <a:xfrm>
            <a:off x="2978092" y="1853970"/>
            <a:ext cx="3280097" cy="3409372"/>
          </a:xfrm>
          <a:prstGeom prst="rect">
            <a:avLst/>
          </a:prstGeom>
        </p:spPr>
      </p:pic>
      <p:pic>
        <p:nvPicPr>
          <p:cNvPr id="9" name="Picture 8">
            <a:extLst>
              <a:ext uri="{FF2B5EF4-FFF2-40B4-BE49-F238E27FC236}">
                <a16:creationId xmlns:a16="http://schemas.microsoft.com/office/drawing/2014/main" id="{92DC67A0-ABA6-4381-BDC6-A55EF2C65CB2}"/>
              </a:ext>
            </a:extLst>
          </p:cNvPr>
          <p:cNvPicPr>
            <a:picLocks noChangeAspect="1"/>
          </p:cNvPicPr>
          <p:nvPr/>
        </p:nvPicPr>
        <p:blipFill rotWithShape="1">
          <a:blip r:embed="rId4"/>
          <a:srcRect t="-1" r="24776" b="-868"/>
          <a:stretch/>
        </p:blipFill>
        <p:spPr>
          <a:xfrm>
            <a:off x="6350468" y="1847678"/>
            <a:ext cx="2793531" cy="3409372"/>
          </a:xfrm>
          <a:prstGeom prst="rect">
            <a:avLst/>
          </a:prstGeom>
        </p:spPr>
      </p:pic>
    </p:spTree>
    <p:extLst>
      <p:ext uri="{BB962C8B-B14F-4D97-AF65-F5344CB8AC3E}">
        <p14:creationId xmlns:p14="http://schemas.microsoft.com/office/powerpoint/2010/main" val="278976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8ADEB9E-E4B7-4D9D-8CFF-46F8A0E4063B}"/>
              </a:ext>
            </a:extLst>
          </p:cNvPr>
          <p:cNvSpPr>
            <a:spLocks noGrp="1"/>
          </p:cNvSpPr>
          <p:nvPr>
            <p:ph type="title"/>
          </p:nvPr>
        </p:nvSpPr>
        <p:spPr/>
        <p:txBody>
          <a:bodyPr/>
          <a:lstStyle/>
          <a:p>
            <a:r>
              <a:rPr lang="en-IN" sz="2600" dirty="0"/>
              <a:t>Overall Accuracy Of The Model On The Test Data</a:t>
            </a:r>
          </a:p>
        </p:txBody>
      </p:sp>
      <p:sp>
        <p:nvSpPr>
          <p:cNvPr id="8" name="Content Placeholder 7">
            <a:extLst>
              <a:ext uri="{FF2B5EF4-FFF2-40B4-BE49-F238E27FC236}">
                <a16:creationId xmlns:a16="http://schemas.microsoft.com/office/drawing/2014/main" id="{0B4242FC-43CF-4A1A-9679-C99B09955408}"/>
              </a:ext>
            </a:extLst>
          </p:cNvPr>
          <p:cNvSpPr>
            <a:spLocks noGrp="1"/>
          </p:cNvSpPr>
          <p:nvPr>
            <p:ph sz="half" idx="2"/>
          </p:nvPr>
        </p:nvSpPr>
        <p:spPr/>
        <p:txBody>
          <a:bodyPr/>
          <a:lstStyle/>
          <a:p>
            <a:r>
              <a:rPr lang="en-IN" dirty="0"/>
              <a:t>The overall Accuracy of our model is : </a:t>
            </a:r>
            <a:r>
              <a:rPr lang="en-IN" sz="2000" dirty="0">
                <a:solidFill>
                  <a:srgbClr val="000099"/>
                </a:solidFill>
              </a:rPr>
              <a:t>81.16537620989928%</a:t>
            </a:r>
          </a:p>
        </p:txBody>
      </p:sp>
      <p:pic>
        <p:nvPicPr>
          <p:cNvPr id="12" name="Picture 11">
            <a:extLst>
              <a:ext uri="{FF2B5EF4-FFF2-40B4-BE49-F238E27FC236}">
                <a16:creationId xmlns:a16="http://schemas.microsoft.com/office/drawing/2014/main" id="{56FFC371-3EA8-4517-96CE-5459F436DC79}"/>
              </a:ext>
            </a:extLst>
          </p:cNvPr>
          <p:cNvPicPr>
            <a:picLocks noChangeAspect="1"/>
          </p:cNvPicPr>
          <p:nvPr/>
        </p:nvPicPr>
        <p:blipFill rotWithShape="1">
          <a:blip r:embed="rId2"/>
          <a:srcRect l="14954" t="52324" r="40459" b="4944"/>
          <a:stretch/>
        </p:blipFill>
        <p:spPr>
          <a:xfrm>
            <a:off x="838899" y="1963024"/>
            <a:ext cx="7290033" cy="3720992"/>
          </a:xfrm>
          <a:prstGeom prst="rect">
            <a:avLst/>
          </a:prstGeom>
        </p:spPr>
      </p:pic>
    </p:spTree>
    <p:extLst>
      <p:ext uri="{BB962C8B-B14F-4D97-AF65-F5344CB8AC3E}">
        <p14:creationId xmlns:p14="http://schemas.microsoft.com/office/powerpoint/2010/main" val="4197002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5A2F4-F609-4D95-989D-C392998299A6}"/>
              </a:ext>
            </a:extLst>
          </p:cNvPr>
          <p:cNvSpPr>
            <a:spLocks noGrp="1"/>
          </p:cNvSpPr>
          <p:nvPr>
            <p:ph type="title"/>
          </p:nvPr>
        </p:nvSpPr>
        <p:spPr/>
        <p:txBody>
          <a:bodyPr/>
          <a:lstStyle/>
          <a:p>
            <a:r>
              <a:rPr lang="en-IN" sz="2800" dirty="0"/>
              <a:t>Confusion Matrix for the Tags in the </a:t>
            </a:r>
            <a:r>
              <a:rPr lang="en-IN" sz="2800" dirty="0" err="1"/>
              <a:t>Tagset</a:t>
            </a:r>
            <a:endParaRPr lang="en-IN" sz="2800" dirty="0"/>
          </a:p>
        </p:txBody>
      </p:sp>
      <p:pic>
        <p:nvPicPr>
          <p:cNvPr id="6" name="Content Placeholder 5">
            <a:extLst>
              <a:ext uri="{FF2B5EF4-FFF2-40B4-BE49-F238E27FC236}">
                <a16:creationId xmlns:a16="http://schemas.microsoft.com/office/drawing/2014/main" id="{3FD2106D-523F-4F8F-B1B5-37AA715F8BBC}"/>
              </a:ext>
            </a:extLst>
          </p:cNvPr>
          <p:cNvPicPr>
            <a:picLocks noGrp="1" noChangeAspect="1"/>
          </p:cNvPicPr>
          <p:nvPr>
            <p:ph sz="half" idx="2"/>
          </p:nvPr>
        </p:nvPicPr>
        <p:blipFill rotWithShape="1">
          <a:blip r:embed="rId2"/>
          <a:srcRect l="14954" t="52324" r="40459" b="4944"/>
          <a:stretch/>
        </p:blipFill>
        <p:spPr>
          <a:xfrm>
            <a:off x="0" y="1668685"/>
            <a:ext cx="4127382" cy="3867685"/>
          </a:xfrm>
          <a:prstGeom prst="rect">
            <a:avLst/>
          </a:prstGeom>
        </p:spPr>
      </p:pic>
      <p:pic>
        <p:nvPicPr>
          <p:cNvPr id="8" name="Picture 7">
            <a:extLst>
              <a:ext uri="{FF2B5EF4-FFF2-40B4-BE49-F238E27FC236}">
                <a16:creationId xmlns:a16="http://schemas.microsoft.com/office/drawing/2014/main" id="{10F03859-F586-4D92-9336-90E78DA7028F}"/>
              </a:ext>
            </a:extLst>
          </p:cNvPr>
          <p:cNvPicPr>
            <a:picLocks noChangeAspect="1"/>
          </p:cNvPicPr>
          <p:nvPr/>
        </p:nvPicPr>
        <p:blipFill rotWithShape="1">
          <a:blip r:embed="rId3"/>
          <a:srcRect l="31926" t="13832" r="34863" b="33976"/>
          <a:stretch/>
        </p:blipFill>
        <p:spPr>
          <a:xfrm>
            <a:off x="4127382" y="1668685"/>
            <a:ext cx="5016618" cy="3867685"/>
          </a:xfrm>
          <a:prstGeom prst="rect">
            <a:avLst/>
          </a:prstGeom>
        </p:spPr>
      </p:pic>
    </p:spTree>
    <p:extLst>
      <p:ext uri="{BB962C8B-B14F-4D97-AF65-F5344CB8AC3E}">
        <p14:creationId xmlns:p14="http://schemas.microsoft.com/office/powerpoint/2010/main" val="1149366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A66E05-9F75-42A7-91C2-972C1D288BB6}"/>
              </a:ext>
            </a:extLst>
          </p:cNvPr>
          <p:cNvSpPr>
            <a:spLocks noGrp="1"/>
          </p:cNvSpPr>
          <p:nvPr>
            <p:ph type="title"/>
          </p:nvPr>
        </p:nvSpPr>
        <p:spPr/>
        <p:txBody>
          <a:bodyPr/>
          <a:lstStyle/>
          <a:p>
            <a:r>
              <a:rPr lang="en-IN" dirty="0"/>
              <a:t>Analysis Of Our Code</a:t>
            </a:r>
          </a:p>
        </p:txBody>
      </p:sp>
      <p:sp>
        <p:nvSpPr>
          <p:cNvPr id="4" name="Content Placeholder 3">
            <a:extLst>
              <a:ext uri="{FF2B5EF4-FFF2-40B4-BE49-F238E27FC236}">
                <a16:creationId xmlns:a16="http://schemas.microsoft.com/office/drawing/2014/main" id="{9B2FACD5-1A44-4CC7-BD39-822FF31BC10A}"/>
              </a:ext>
            </a:extLst>
          </p:cNvPr>
          <p:cNvSpPr>
            <a:spLocks noGrp="1"/>
          </p:cNvSpPr>
          <p:nvPr>
            <p:ph sz="half" idx="2"/>
          </p:nvPr>
        </p:nvSpPr>
        <p:spPr>
          <a:xfrm>
            <a:off x="180653" y="1173984"/>
            <a:ext cx="8768137" cy="5481026"/>
          </a:xfrm>
        </p:spPr>
        <p:txBody>
          <a:bodyPr/>
          <a:lstStyle/>
          <a:p>
            <a:pPr marL="0" indent="0">
              <a:buNone/>
            </a:pPr>
            <a:r>
              <a:rPr lang="en-IN" b="1" dirty="0"/>
              <a:t>(1) Determining the best Tag for a given Word:</a:t>
            </a:r>
          </a:p>
          <a:p>
            <a:r>
              <a:rPr lang="en-IN" sz="1600" dirty="0"/>
              <a:t>We created a dictionary </a:t>
            </a:r>
            <a:r>
              <a:rPr lang="en-IN" sz="1600" dirty="0" err="1"/>
              <a:t>word_maximum_tags</a:t>
            </a:r>
            <a:r>
              <a:rPr lang="en-IN" sz="1600" dirty="0"/>
              <a:t> which stores word as key and the tag which occurs most number of times with that word as value. In this dictionary, the data is taken from the Train Corpus.</a:t>
            </a:r>
          </a:p>
          <a:p>
            <a:r>
              <a:rPr lang="en-IN" sz="1600" dirty="0"/>
              <a:t>In our model, for an input word, if the word is present in the Train Corpus, then the most probable tag for that word can be determined from the </a:t>
            </a:r>
            <a:r>
              <a:rPr lang="en-IN" sz="1600" dirty="0" err="1"/>
              <a:t>word_maximum_tags</a:t>
            </a:r>
            <a:r>
              <a:rPr lang="en-IN" sz="1600" dirty="0"/>
              <a:t> dictionary directly. And if the word is not present in the Train Corpus then we assign the tag which has highest frequency in the Train Corpus to it.</a:t>
            </a:r>
          </a:p>
          <a:p>
            <a:pPr marL="0" indent="0">
              <a:buNone/>
            </a:pPr>
            <a:r>
              <a:rPr lang="en-IN" b="1" dirty="0"/>
              <a:t>(2) Accuracy:</a:t>
            </a:r>
          </a:p>
          <a:p>
            <a:pPr>
              <a:buFont typeface="Arial" panose="020B0604020202020204" pitchFamily="34" charset="0"/>
              <a:buChar char="•"/>
            </a:pPr>
            <a:r>
              <a:rPr lang="en-IN" sz="1600" dirty="0"/>
              <a:t>We made two lists, one is </a:t>
            </a:r>
            <a:r>
              <a:rPr lang="en-IN" sz="1600" dirty="0" err="1"/>
              <a:t>trueValues</a:t>
            </a:r>
            <a:r>
              <a:rPr lang="en-IN" sz="1600" dirty="0"/>
              <a:t> which contains true values of the tags in the test data and the other is </a:t>
            </a:r>
            <a:r>
              <a:rPr lang="en-IN" sz="1600" dirty="0" err="1"/>
              <a:t>predictedValues</a:t>
            </a:r>
            <a:r>
              <a:rPr lang="en-IN" sz="1600" dirty="0"/>
              <a:t>, which contains the predicted tags for the words in test data. These predicted tag values are predicted by our model. We can simply calculate accuracy by dividing the number of correct predictions by the total number of comparisons.</a:t>
            </a:r>
          </a:p>
          <a:p>
            <a:pPr marL="0" indent="0">
              <a:buNone/>
            </a:pPr>
            <a:r>
              <a:rPr lang="en-IN" b="1" dirty="0"/>
              <a:t>(3) Confusion Matrix:</a:t>
            </a:r>
          </a:p>
          <a:p>
            <a:pPr>
              <a:buFont typeface="Arial" panose="020B0604020202020204" pitchFamily="34" charset="0"/>
              <a:buChar char="•"/>
            </a:pPr>
            <a:r>
              <a:rPr lang="en-IN" sz="1600" dirty="0"/>
              <a:t>We used pandas and matplotlib libraries for plotting the confusion matrix.</a:t>
            </a:r>
          </a:p>
          <a:p>
            <a:pPr>
              <a:buFont typeface="Arial" panose="020B0604020202020204" pitchFamily="34" charset="0"/>
              <a:buChar char="•"/>
            </a:pPr>
            <a:r>
              <a:rPr lang="en-IN" sz="1600" dirty="0"/>
              <a:t>The top 5 most confused tags are: INTERJ, ADV, ADJ, VERB and SUBST.</a:t>
            </a:r>
          </a:p>
          <a:p>
            <a:pPr>
              <a:buFont typeface="Arial" panose="020B0604020202020204" pitchFamily="34" charset="0"/>
              <a:buChar char="•"/>
            </a:pPr>
            <a:r>
              <a:rPr lang="en-IN" sz="1600" dirty="0"/>
              <a:t>The tag ART is the least confused tag.</a:t>
            </a:r>
          </a:p>
          <a:p>
            <a:pPr>
              <a:buFont typeface="Arial" panose="020B0604020202020204" pitchFamily="34" charset="0"/>
              <a:buChar char="•"/>
            </a:pPr>
            <a:endParaRPr lang="en-IN" sz="1800" dirty="0"/>
          </a:p>
          <a:p>
            <a:endParaRPr lang="en-IN" dirty="0"/>
          </a:p>
        </p:txBody>
      </p:sp>
    </p:spTree>
    <p:extLst>
      <p:ext uri="{BB962C8B-B14F-4D97-AF65-F5344CB8AC3E}">
        <p14:creationId xmlns:p14="http://schemas.microsoft.com/office/powerpoint/2010/main" val="4167977639"/>
      </p:ext>
    </p:extLst>
  </p:cSld>
  <p:clrMapOvr>
    <a:masterClrMapping/>
  </p:clrMapOvr>
</p:sld>
</file>

<file path=ppt/theme/theme1.xml><?xml version="1.0" encoding="utf-8"?>
<a:theme xmlns:a="http://schemas.openxmlformats.org/drawingml/2006/main" name="IITR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ITR_template_sudiproy.pptx" id="{E7BE3218-A97E-4E6F-BE9F-92D6192B2CD5}" vid="{3EDE8FBA-E8F1-4B0B-AEA8-7DC234A91A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IITR_template_sudiproy</Template>
  <TotalTime>0</TotalTime>
  <Words>293</Words>
  <Application>Microsoft Office PowerPoint</Application>
  <PresentationFormat>On-screen Show (4:3)</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Franklin Gothic Demi</vt:lpstr>
      <vt:lpstr>IITR_PPT_Template</vt:lpstr>
      <vt:lpstr>Artificial Intelligence-CSN-371</vt:lpstr>
      <vt:lpstr>Model To Generate Best Tag for a Given Word</vt:lpstr>
      <vt:lpstr>Overall Accuracy Of The Model On The Test Data</vt:lpstr>
      <vt:lpstr>Confusion Matrix for the Tags in the Tagset</vt:lpstr>
      <vt:lpstr>Analysis Of Our Code</vt:lpstr>
    </vt:vector>
  </TitlesOfParts>
  <Manager>Dr. Sudip Roy</Manager>
  <Company>IIT Roorkee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IITR PPT Template</dc:subject>
  <dc:creator>Dr. Sudip Roy</dc:creator>
  <cp:lastModifiedBy>SUSHANT GOUR</cp:lastModifiedBy>
  <cp:revision>74</cp:revision>
  <dcterms:created xsi:type="dcterms:W3CDTF">2015-07-18T13:17:54Z</dcterms:created>
  <dcterms:modified xsi:type="dcterms:W3CDTF">2020-12-07T07:25:53Z</dcterms:modified>
  <cp:version>v1</cp:version>
</cp:coreProperties>
</file>