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Geo"/>
      <p:regular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Sn81Zaf4+eOS7bXu5NINzCos2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Ge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Ge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104f0ee1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104f0ee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104f0ee1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104f0e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104f0ee1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104f0ee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104f0ee1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104f0ee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104f0ee17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104f0ee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104f0ee17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104f0ee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ctrTitle"/>
          </p:nvPr>
        </p:nvSpPr>
        <p:spPr>
          <a:xfrm>
            <a:off x="530352" y="1122363"/>
            <a:ext cx="10072922" cy="1978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>
            <a:off x="530352" y="3509963"/>
            <a:ext cx="10072922" cy="174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i="0"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53035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" name="Google Shape;27;p15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28" name="Google Shape;28;p1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9" name="Google Shape;29;p1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0" name="Google Shape;30;p1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1" name="Google Shape;31;p1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2" name="Google Shape;32;p1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" name="Google Shape;33;p1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 rot="5400000">
            <a:off x="3789973" y="-742371"/>
            <a:ext cx="3549045" cy="1007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3" name="Google Shape;133;p24"/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</p:grpSpPr>
        <p:sp>
          <p:nvSpPr>
            <p:cNvPr id="134" name="Google Shape;134;p24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5" name="Google Shape;135;p24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36" name="Google Shape;136;p24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7" name="Google Shape;137;p24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9" name="Google Shape;139;p24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 rot="5400000">
            <a:off x="6593877" y="2167564"/>
            <a:ext cx="5389895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 rot="5400000">
            <a:off x="1350473" y="-37687"/>
            <a:ext cx="5389895" cy="7039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25"/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</p:grpSpPr>
        <p:sp>
          <p:nvSpPr>
            <p:cNvPr id="147" name="Google Shape;147;p25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48" name="Google Shape;148;p2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49" name="Google Shape;149;p2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0" name="Google Shape;150;p2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1" name="Google Shape;151;p2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2" name="Google Shape;152;p2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16"/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</p:grpSpPr>
        <p:sp>
          <p:nvSpPr>
            <p:cNvPr id="41" name="Google Shape;41;p16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2" name="Google Shape;42;p16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3" name="Google Shape;43;p16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" name="Google Shape;44;p16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5" name="Google Shape;45;p16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6" name="Google Shape;46;p16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530352" y="787068"/>
            <a:ext cx="10072922" cy="2313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530352" y="3509963"/>
            <a:ext cx="10072922" cy="257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" name="Google Shape;53;p17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54" name="Google Shape;54;p17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5" name="Google Shape;55;p17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56" name="Google Shape;56;p17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7" name="Google Shape;57;p17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8" name="Google Shape;58;p17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9" name="Google Shape;59;p17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525717" y="2521885"/>
            <a:ext cx="4645152" cy="365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5992136" y="2521885"/>
            <a:ext cx="4611138" cy="365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7" name="Google Shape;67;p18"/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</p:grpSpPr>
        <p:sp>
          <p:nvSpPr>
            <p:cNvPr id="68" name="Google Shape;68;p18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9" name="Google Shape;69;p1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70" name="Google Shape;70;p1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1" name="Google Shape;71;p1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2" name="Google Shape;72;p1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3" name="Google Shape;73;p1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530352" y="787067"/>
            <a:ext cx="1007292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30352" y="2521884"/>
            <a:ext cx="4845387" cy="780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1"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530352" y="3366390"/>
            <a:ext cx="4845387" cy="264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3" type="body"/>
          </p:nvPr>
        </p:nvSpPr>
        <p:spPr>
          <a:xfrm>
            <a:off x="5734025" y="2521884"/>
            <a:ext cx="4869249" cy="780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1"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19"/>
          <p:cNvSpPr txBox="1"/>
          <p:nvPr>
            <p:ph idx="4" type="body"/>
          </p:nvPr>
        </p:nvSpPr>
        <p:spPr>
          <a:xfrm>
            <a:off x="5734025" y="3366390"/>
            <a:ext cx="4869249" cy="2644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525718" y="787068"/>
            <a:ext cx="100775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8" name="Google Shape;88;p20"/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</p:grpSpPr>
        <p:sp>
          <p:nvSpPr>
            <p:cNvPr id="89" name="Google Shape;89;p20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90" name="Google Shape;90;p2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91" name="Google Shape;91;p2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2" name="Google Shape;92;p2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3" name="Google Shape;93;p2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4" name="Google Shape;94;p2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530352" y="787068"/>
            <a:ext cx="4315386" cy="2223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2"/>
          <p:cNvSpPr txBox="1"/>
          <p:nvPr>
            <p:ph idx="2" type="body"/>
          </p:nvPr>
        </p:nvSpPr>
        <p:spPr>
          <a:xfrm>
            <a:off x="530352" y="3429000"/>
            <a:ext cx="4315386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6" name="Google Shape;106;p22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07" name="Google Shape;107;p22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08" name="Google Shape;108;p2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09" name="Google Shape;109;p2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0" name="Google Shape;110;p2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1" name="Google Shape;111;p2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2" name="Google Shape;112;p2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530352" y="787068"/>
            <a:ext cx="3932237" cy="2223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/>
          <p:nvPr>
            <p:ph idx="2" type="pic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530352" y="3429000"/>
            <a:ext cx="3932237" cy="243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21" name="Google Shape;121;p23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2" name="Google Shape;122;p2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23" name="Google Shape;123;p2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4" name="Google Shape;124;p2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2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6" name="Google Shape;126;p2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9753030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E4C3B9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14"/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</p:grpSpPr>
        <p:sp>
          <p:nvSpPr>
            <p:cNvPr id="8" name="Google Shape;8;p14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5" name="Google Shape;15;p14"/>
          <p:cNvSpPr/>
          <p:nvPr/>
        </p:nvSpPr>
        <p:spPr>
          <a:xfrm rot="5400000">
            <a:off x="615181" y="-615181"/>
            <a:ext cx="1085312" cy="2315675"/>
          </a:xfrm>
          <a:custGeom>
            <a:rect b="b" l="l" r="r" t="t"/>
            <a:pathLst>
              <a:path extrusionOk="0" h="2315675" w="1085312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DCD7C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" name="Google Shape;16;p14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b="0" i="1" sz="3600" u="none" cap="none" strike="noStrik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900" u="non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SushantHaluwai/Deep_learn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://dronedataset.icg.tugraz.a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Wavy paint art pattern" id="158" name="Google Shape;158;p1"/>
          <p:cNvPicPr preferRelativeResize="0"/>
          <p:nvPr/>
        </p:nvPicPr>
        <p:blipFill rotWithShape="1">
          <a:blip r:embed="rId3">
            <a:alphaModFix amt="40000"/>
          </a:blip>
          <a:srcRect b="15975" l="0" r="-1" t="3647"/>
          <a:stretch/>
        </p:blipFill>
        <p:spPr>
          <a:xfrm>
            <a:off x="9852" y="29506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 txBox="1"/>
          <p:nvPr>
            <p:ph type="ctrTitle"/>
          </p:nvPr>
        </p:nvSpPr>
        <p:spPr>
          <a:xfrm>
            <a:off x="530351" y="1122363"/>
            <a:ext cx="11416997" cy="1978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"/>
              <a:buNone/>
            </a:pPr>
            <a:r>
              <a:rPr b="1" lang="en-US" sz="4400">
                <a:solidFill>
                  <a:schemeClr val="lt1"/>
                </a:solidFill>
              </a:rPr>
              <a:t>Presentation: Elevating Drone Imagery Segmentation </a:t>
            </a:r>
            <a:br>
              <a:rPr b="1" lang="en-US"/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530351" y="3509963"/>
            <a:ext cx="11416997" cy="2999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lt1"/>
                </a:solidFill>
              </a:rPr>
              <a:t>Title:</a:t>
            </a:r>
            <a:r>
              <a:rPr i="1" lang="en-US" sz="2800">
                <a:solidFill>
                  <a:schemeClr val="lt1"/>
                </a:solidFill>
              </a:rPr>
              <a:t> Drone Vision: Spotting Roads, Persons, Bikes, and Dogs!</a:t>
            </a:r>
            <a:endParaRPr sz="2800">
              <a:solidFill>
                <a:schemeClr val="lt1"/>
              </a:solidFill>
            </a:endParaRPr>
          </a:p>
          <a:p>
            <a:pPr indent="-1778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lt1"/>
                </a:solidFill>
              </a:rPr>
              <a:t>Subtitle:</a:t>
            </a:r>
            <a:r>
              <a:rPr lang="en-US" sz="2800">
                <a:solidFill>
                  <a:schemeClr val="lt1"/>
                </a:solidFill>
              </a:rPr>
              <a:t> </a:t>
            </a:r>
            <a:r>
              <a:rPr i="1" lang="en-US" sz="2800">
                <a:solidFill>
                  <a:schemeClr val="lt1"/>
                </a:solidFill>
              </a:rPr>
              <a:t>Building on Research to Make Every Pixel Count</a:t>
            </a:r>
            <a:endParaRPr sz="2800">
              <a:solidFill>
                <a:schemeClr val="lt1"/>
              </a:solidFill>
            </a:endParaRPr>
          </a:p>
          <a:p>
            <a:pPr indent="-1778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lt1"/>
                </a:solidFill>
              </a:rPr>
              <a:t>Your Name:</a:t>
            </a:r>
            <a:r>
              <a:rPr lang="en-US" sz="2800">
                <a:solidFill>
                  <a:schemeClr val="lt1"/>
                </a:solidFill>
              </a:rPr>
              <a:t> Sushant Haluwai</a:t>
            </a:r>
            <a:endParaRPr/>
          </a:p>
          <a:p>
            <a:pPr indent="-1778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lt1"/>
                </a:solidFill>
              </a:rPr>
              <a:t>Date:</a:t>
            </a:r>
            <a:r>
              <a:rPr lang="en-US" sz="2800">
                <a:solidFill>
                  <a:schemeClr val="lt1"/>
                </a:solidFill>
              </a:rPr>
              <a:t> 28-04-2025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1" name="Google Shape;161;p1"/>
          <p:cNvGrpSpPr/>
          <p:nvPr/>
        </p:nvGrpSpPr>
        <p:grpSpPr>
          <a:xfrm>
            <a:off x="530225" y="3267662"/>
            <a:ext cx="972241" cy="45718"/>
            <a:chOff x="4886325" y="3371754"/>
            <a:chExt cx="2418492" cy="113728"/>
          </a:xfrm>
        </p:grpSpPr>
        <p:sp>
          <p:nvSpPr>
            <p:cNvPr id="162" name="Google Shape;162;p1"/>
            <p:cNvSpPr/>
            <p:nvPr/>
          </p:nvSpPr>
          <p:spPr>
            <a:xfrm>
              <a:off x="4886325" y="3428428"/>
              <a:ext cx="2418302" cy="9525"/>
            </a:xfrm>
            <a:custGeom>
              <a:rect b="b" l="l" r="r" t="t"/>
              <a:pathLst>
                <a:path extrusionOk="0" h="9525" w="2418302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63" name="Google Shape;163;p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64" name="Google Shape;164;p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rect b="b" l="l" r="r" t="t"/>
                <a:pathLst>
                  <a:path extrusionOk="0" h="2906" w="32575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rect b="b" l="l" r="r" t="t"/>
                <a:pathLst>
                  <a:path extrusionOk="0" h="42" w="38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rect b="b" l="l" r="r" t="t"/>
                <a:pathLst>
                  <a:path extrusionOk="0" h="190" w="10001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rect b="b" l="l" r="r" t="t"/>
                <a:pathLst>
                  <a:path extrusionOk="0" h="113728" w="241810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68" name="Google Shape;168;p1"/>
          <p:cNvSpPr/>
          <p:nvPr/>
        </p:nvSpPr>
        <p:spPr>
          <a:xfrm>
            <a:off x="9753030" y="5516668"/>
            <a:ext cx="2438970" cy="1341332"/>
          </a:xfrm>
          <a:custGeom>
            <a:rect b="b" l="l" r="r" t="t"/>
            <a:pathLst>
              <a:path extrusionOk="0" h="1341332" w="243897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EDD7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9" name="Google Shape;169;p1"/>
          <p:cNvGrpSpPr/>
          <p:nvPr/>
        </p:nvGrpSpPr>
        <p:grpSpPr>
          <a:xfrm>
            <a:off x="10776050" y="5204025"/>
            <a:ext cx="886141" cy="802496"/>
            <a:chOff x="10948005" y="3272152"/>
            <a:chExt cx="868640" cy="786648"/>
          </a:xfrm>
        </p:grpSpPr>
        <p:sp>
          <p:nvSpPr>
            <p:cNvPr id="170" name="Google Shape;170;p1"/>
            <p:cNvSpPr/>
            <p:nvPr/>
          </p:nvSpPr>
          <p:spPr>
            <a:xfrm>
              <a:off x="11194317" y="3944888"/>
              <a:ext cx="128449" cy="113912"/>
            </a:xfrm>
            <a:custGeom>
              <a:rect b="b" l="l" r="r" t="t"/>
              <a:pathLst>
                <a:path extrusionOk="0" h="401867" w="453152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0953045" y="3808430"/>
              <a:ext cx="144912" cy="193414"/>
            </a:xfrm>
            <a:custGeom>
              <a:rect b="b" l="l" r="r" t="t"/>
              <a:pathLst>
                <a:path extrusionOk="0" h="682341" w="511232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1684524" y="3907536"/>
              <a:ext cx="132121" cy="93006"/>
            </a:xfrm>
            <a:custGeom>
              <a:rect b="b" l="l" r="r" t="t"/>
              <a:pathLst>
                <a:path extrusionOk="0" h="328114" w="466107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1142141" y="3272152"/>
              <a:ext cx="180625" cy="158824"/>
            </a:xfrm>
            <a:custGeom>
              <a:rect b="b" l="l" r="r" t="t"/>
              <a:pathLst>
                <a:path extrusionOk="0" h="2938167" w="334147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1602136" y="3379098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10948005" y="3504095"/>
              <a:ext cx="82388" cy="75292"/>
            </a:xfrm>
            <a:custGeom>
              <a:rect b="b" l="l" r="r" t="t"/>
              <a:pathLst>
                <a:path extrusionOk="0" h="4789394" w="524076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11343727" y="3666564"/>
              <a:ext cx="173527" cy="138496"/>
            </a:xfrm>
            <a:custGeom>
              <a:rect b="b" l="l" r="r" t="t"/>
              <a:pathLst>
                <a:path extrusionOk="0" h="629754" w="789043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104f0ee17_0_13"/>
          <p:cNvSpPr txBox="1"/>
          <p:nvPr>
            <p:ph type="title"/>
          </p:nvPr>
        </p:nvSpPr>
        <p:spPr>
          <a:xfrm>
            <a:off x="525717" y="-318532"/>
            <a:ext cx="10077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Segformer architecture</a:t>
            </a:r>
            <a:endParaRPr/>
          </a:p>
        </p:txBody>
      </p:sp>
      <p:sp>
        <p:nvSpPr>
          <p:cNvPr id="233" name="Google Shape;233;g35104f0ee17_0_13"/>
          <p:cNvSpPr txBox="1"/>
          <p:nvPr>
            <p:ph idx="1" type="body"/>
          </p:nvPr>
        </p:nvSpPr>
        <p:spPr>
          <a:xfrm>
            <a:off x="525717" y="2521885"/>
            <a:ext cx="10077600" cy="354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g35104f0ee17_0_13" title="segformer_architec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25" y="1512450"/>
            <a:ext cx="11128799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b="1" lang="en-US"/>
              <a:t>The Game Plan – My Improvements</a:t>
            </a:r>
            <a:br>
              <a:rPr b="1" lang="en-US"/>
            </a:br>
            <a:endParaRPr/>
          </a:p>
        </p:txBody>
      </p:sp>
      <p:sp>
        <p:nvSpPr>
          <p:cNvPr id="240" name="Google Shape;240;p7"/>
          <p:cNvSpPr txBox="1"/>
          <p:nvPr>
            <p:ph idx="1" type="body"/>
          </p:nvPr>
        </p:nvSpPr>
        <p:spPr>
          <a:xfrm>
            <a:off x="525717" y="2521885"/>
            <a:ext cx="10437251" cy="406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How We Built on the Research:</a:t>
            </a:r>
            <a:endParaRPr sz="2200"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Class Weighting</a:t>
            </a:r>
            <a:r>
              <a:rPr lang="en-US" sz="2200"/>
              <a:t>: Inspired by techniques to handle imbalance, we gave rare classes (dog, bicycle) a louder voice.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Upsampling Fix</a:t>
            </a:r>
            <a:r>
              <a:rPr lang="en-US" sz="2200"/>
              <a:t>: Ensured predictions matched image size for sharper results.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Learning Rate Scheduler</a:t>
            </a:r>
            <a:r>
              <a:rPr lang="en-US" sz="2200"/>
              <a:t>: Smoothed training with a polynomial decay (power=0.9).</a:t>
            </a:r>
            <a:endParaRPr/>
          </a:p>
          <a:p>
            <a:pPr indent="-1397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Why These Changes?</a:t>
            </a:r>
            <a:br>
              <a:rPr lang="en-US" sz="2200"/>
            </a:br>
            <a:r>
              <a:rPr lang="en-US" sz="2200"/>
              <a:t>To make SegFormer shine on drone data, especially for those elusive dogs and bikes!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b="1" lang="en-US"/>
              <a:t>How I Tested It</a:t>
            </a:r>
            <a:br>
              <a:rPr b="1" lang="en-US"/>
            </a:br>
            <a:endParaRPr/>
          </a:p>
        </p:txBody>
      </p:sp>
      <p:sp>
        <p:nvSpPr>
          <p:cNvPr id="246" name="Google Shape;246;p8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Setup:</a:t>
            </a:r>
            <a:endParaRPr sz="2200"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Split: 80% training, 20% validation.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Augmentations: Flips, crops to teach the model flexibility.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Model: SegFormer, now with our custom tweaks!</a:t>
            </a:r>
            <a:endParaRPr/>
          </a:p>
          <a:p>
            <a:pPr indent="-1397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Visual Clue:</a:t>
            </a:r>
            <a:br>
              <a:rPr lang="en-US" sz="2200"/>
            </a:br>
            <a:r>
              <a:rPr i="1" lang="en-US" sz="2200"/>
              <a:t>Augmented images—flipped and cropped for better learning.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b="1" lang="en-US"/>
              <a:t>The Big Reveal – Results!</a:t>
            </a:r>
            <a:br>
              <a:rPr b="1" lang="en-US"/>
            </a:br>
            <a:endParaRPr/>
          </a:p>
        </p:txBody>
      </p:sp>
      <p:sp>
        <p:nvSpPr>
          <p:cNvPr id="252" name="Google Shape;252;p9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Numbers Tell the Story:</a:t>
            </a:r>
            <a:endParaRPr sz="2200"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Mean Accuracy:</a:t>
            </a:r>
            <a:r>
              <a:rPr lang="en-US" sz="2200"/>
              <a:t> 0.888 (from 0.771).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Mean IoU:</a:t>
            </a:r>
            <a:r>
              <a:rPr lang="en-US" sz="2200"/>
              <a:t> 0.256 (from 0.197).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Mean Dice:</a:t>
            </a:r>
            <a:r>
              <a:rPr lang="en-US" sz="2200"/>
              <a:t> 0.307 (from 0.244).</a:t>
            </a:r>
            <a:endParaRPr/>
          </a:p>
          <a:p>
            <a:pPr indent="-1397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Minority Class Wins:</a:t>
            </a:r>
            <a:endParaRPr sz="2200"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bicycle: Dice 0.238 (from 0!), dog: 0.035, door: 0.003.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/>
              <a:t>Dice Scores Before and after improvements</a:t>
            </a:r>
            <a:endParaRPr/>
          </a:p>
        </p:txBody>
      </p:sp>
      <p:pic>
        <p:nvPicPr>
          <p:cNvPr id="258" name="Google Shape;25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528" y="2522538"/>
            <a:ext cx="5683320" cy="354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/>
              <a:t>Loss Curves – Smoother and Lower!</a:t>
            </a:r>
            <a:endParaRPr/>
          </a:p>
        </p:txBody>
      </p:sp>
      <p:pic>
        <p:nvPicPr>
          <p:cNvPr id="264" name="Google Shape;26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490" y="2522537"/>
            <a:ext cx="8230729" cy="408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104f0ee17_0_0"/>
          <p:cNvSpPr txBox="1"/>
          <p:nvPr>
            <p:ph type="title"/>
          </p:nvPr>
        </p:nvSpPr>
        <p:spPr>
          <a:xfrm>
            <a:off x="576742" y="-97407"/>
            <a:ext cx="10077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OUTPUT:</a:t>
            </a:r>
            <a:br>
              <a:rPr lang="en-US"/>
            </a:br>
            <a:endParaRPr/>
          </a:p>
        </p:txBody>
      </p:sp>
      <p:pic>
        <p:nvPicPr>
          <p:cNvPr id="270" name="Google Shape;270;g35104f0ee1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12" y="1571625"/>
            <a:ext cx="11224375" cy="26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35104f0ee1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00" y="4417575"/>
            <a:ext cx="11224374" cy="22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104f0ee17_0_7"/>
          <p:cNvSpPr txBox="1"/>
          <p:nvPr>
            <p:ph type="title"/>
          </p:nvPr>
        </p:nvSpPr>
        <p:spPr>
          <a:xfrm>
            <a:off x="525717" y="787068"/>
            <a:ext cx="10077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5104f0ee17_0_7"/>
          <p:cNvSpPr txBox="1"/>
          <p:nvPr>
            <p:ph idx="1" type="body"/>
          </p:nvPr>
        </p:nvSpPr>
        <p:spPr>
          <a:xfrm>
            <a:off x="525717" y="2521885"/>
            <a:ext cx="10077600" cy="354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g35104f0ee1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376238"/>
            <a:ext cx="12115800" cy="6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b="1" lang="en-US"/>
              <a:t>What We Learned</a:t>
            </a:r>
            <a:br>
              <a:rPr b="1" lang="en-US"/>
            </a:br>
            <a:endParaRPr/>
          </a:p>
        </p:txBody>
      </p:sp>
      <p:sp>
        <p:nvSpPr>
          <p:cNvPr id="284" name="Google Shape;284;p12"/>
          <p:cNvSpPr txBox="1"/>
          <p:nvPr>
            <p:ph idx="1" type="body"/>
          </p:nvPr>
        </p:nvSpPr>
        <p:spPr>
          <a:xfrm>
            <a:off x="624040" y="2450705"/>
            <a:ext cx="9139392" cy="3016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Class weighting = a game-changer for minority classes.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Loss slashed (train: 0.305, valid: 0.349).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Big Idea:</a:t>
            </a:r>
            <a:br>
              <a:rPr lang="en-US" sz="2000"/>
            </a:br>
            <a:r>
              <a:rPr i="1" lang="en-US" sz="2000"/>
              <a:t>Research is a starting point—tailored tweaks make it soar!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1137920" y="5435657"/>
            <a:ext cx="96215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Link: https://github.com/SushantHaluwai/Deep_learning</a:t>
            </a:r>
            <a:endParaRPr b="1"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b="1" lang="en-US"/>
              <a:t>Let’s Chat!</a:t>
            </a:r>
            <a:br>
              <a:rPr b="1" lang="en-US"/>
            </a:br>
            <a:endParaRPr/>
          </a:p>
        </p:txBody>
      </p:sp>
      <p:sp>
        <p:nvSpPr>
          <p:cNvPr id="291" name="Google Shape;291;p13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i="1" sz="36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i="1" sz="36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i="1" sz="36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i="1" lang="en-US" sz="3600"/>
              <a:t>“Together, we’ll make drones see it all!”</a:t>
            </a:r>
            <a:endParaRPr sz="36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type="title"/>
          </p:nvPr>
        </p:nvSpPr>
        <p:spPr>
          <a:xfrm>
            <a:off x="515669" y="0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/>
              <a:t>Dataset Images</a:t>
            </a:r>
            <a:endParaRPr/>
          </a:p>
        </p:txBody>
      </p:sp>
      <p:pic>
        <p:nvPicPr>
          <p:cNvPr id="182" name="Google Shape;18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676" y="1409250"/>
            <a:ext cx="11449500" cy="5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"/>
          <p:cNvSpPr txBox="1"/>
          <p:nvPr/>
        </p:nvSpPr>
        <p:spPr>
          <a:xfrm>
            <a:off x="4591665" y="208917"/>
            <a:ext cx="70846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“Semantic Drone Dataset,” Institute of Computer Graphics and Vision, Graz Univ. of Technology, 2019. [Online]. Available: </a:t>
            </a:r>
            <a:r>
              <a:rPr lang="en-US" sz="18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http://dronedataset.icg.tugraz.at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104f0ee17_0_29"/>
          <p:cNvSpPr txBox="1"/>
          <p:nvPr>
            <p:ph idx="1" type="body"/>
          </p:nvPr>
        </p:nvSpPr>
        <p:spPr>
          <a:xfrm>
            <a:off x="525717" y="2521885"/>
            <a:ext cx="10077600" cy="354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35104f0ee1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25" y="1181100"/>
            <a:ext cx="11498049" cy="545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104f0ee17_0_24"/>
          <p:cNvSpPr txBox="1"/>
          <p:nvPr>
            <p:ph type="title"/>
          </p:nvPr>
        </p:nvSpPr>
        <p:spPr>
          <a:xfrm>
            <a:off x="525717" y="787068"/>
            <a:ext cx="10077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5104f0ee17_0_24"/>
          <p:cNvSpPr txBox="1"/>
          <p:nvPr>
            <p:ph idx="1" type="body"/>
          </p:nvPr>
        </p:nvSpPr>
        <p:spPr>
          <a:xfrm>
            <a:off x="525717" y="2521885"/>
            <a:ext cx="10077600" cy="354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g35104f0ee17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50" y="466050"/>
            <a:ext cx="11549049" cy="603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104f0ee17_0_19"/>
          <p:cNvSpPr txBox="1"/>
          <p:nvPr>
            <p:ph type="title"/>
          </p:nvPr>
        </p:nvSpPr>
        <p:spPr>
          <a:xfrm>
            <a:off x="525717" y="787068"/>
            <a:ext cx="10077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5104f0ee17_0_19"/>
          <p:cNvSpPr txBox="1"/>
          <p:nvPr>
            <p:ph idx="1" type="body"/>
          </p:nvPr>
        </p:nvSpPr>
        <p:spPr>
          <a:xfrm>
            <a:off x="525717" y="2521885"/>
            <a:ext cx="10077600" cy="354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g35104f0ee17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50" y="432025"/>
            <a:ext cx="11396000" cy="62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/>
          <p:nvPr>
            <p:ph type="title"/>
          </p:nvPr>
        </p:nvSpPr>
        <p:spPr>
          <a:xfrm>
            <a:off x="334297" y="10"/>
            <a:ext cx="10077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"/>
              <a:buNone/>
            </a:pPr>
            <a:br>
              <a:rPr b="1" lang="en-US"/>
            </a:br>
            <a:br>
              <a:rPr b="1" lang="en-US"/>
            </a:br>
            <a:br>
              <a:rPr b="1" lang="en-US"/>
            </a:br>
            <a:br>
              <a:rPr b="1" lang="en-US"/>
            </a:br>
            <a:br>
              <a:rPr b="1" lang="en-US"/>
            </a:br>
            <a:r>
              <a:rPr b="1" lang="en-US"/>
              <a:t>The Mission</a:t>
            </a:r>
            <a:br>
              <a:rPr b="1" lang="en-US"/>
            </a:br>
            <a:endParaRPr b="1"/>
          </a:p>
        </p:txBody>
      </p:sp>
      <p:sp>
        <p:nvSpPr>
          <p:cNvPr id="209" name="Google Shape;209;p3"/>
          <p:cNvSpPr txBox="1"/>
          <p:nvPr>
            <p:ph idx="1" type="body"/>
          </p:nvPr>
        </p:nvSpPr>
        <p:spPr>
          <a:xfrm>
            <a:off x="334300" y="1229975"/>
            <a:ext cx="11670900" cy="5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What’s the Goal?</a:t>
            </a:r>
            <a:br>
              <a:rPr lang="en-US" sz="2200"/>
            </a:br>
            <a:r>
              <a:rPr lang="en-US" sz="2200"/>
              <a:t>Teach our model to spot </a:t>
            </a:r>
            <a:r>
              <a:rPr i="1" lang="en-US" sz="2200"/>
              <a:t>everything</a:t>
            </a:r>
            <a:r>
              <a:rPr lang="en-US" sz="2200"/>
              <a:t> in drone images—roads, trees, bicycles, and even sneaky dogs!</a:t>
            </a:r>
            <a:endParaRPr/>
          </a:p>
          <a:p>
            <a:pPr indent="-1397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Why It Matters:</a:t>
            </a:r>
            <a:br>
              <a:rPr lang="en-US" sz="2200"/>
            </a:br>
            <a:r>
              <a:rPr lang="en-US" sz="2200"/>
              <a:t>Drones give us a bird’s-eye view, but our first model, inspired by cutting-edge research, needed a boost to see the small stuff.</a:t>
            </a:r>
            <a:endParaRPr/>
          </a:p>
          <a:p>
            <a:pPr indent="-1397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Starting Point:</a:t>
            </a:r>
            <a:br>
              <a:rPr lang="en-US" sz="2200"/>
            </a:br>
            <a:r>
              <a:rPr lang="en-US" sz="2200"/>
              <a:t>We began with SegFormer, a transformer-based model from the paper:</a:t>
            </a:r>
            <a:br>
              <a:rPr lang="en-US" sz="2200"/>
            </a:br>
            <a:r>
              <a:rPr i="1" lang="en-US" sz="2200"/>
              <a:t>Xie, E., Wang, W., Yu, Z., Anandkumar, A., Alvarez, J. M., &amp; Luo, P. (2021). </a:t>
            </a:r>
            <a:r>
              <a:rPr b="1" i="1" lang="en-US" sz="2200"/>
              <a:t>SegFormer: Simple and Efficient Design for Semantic Segmentation with Transformers</a:t>
            </a:r>
            <a:r>
              <a:rPr i="1" lang="en-US" sz="2200"/>
              <a:t>. arXiv preprint arXiv:2105.15203.</a:t>
            </a:r>
            <a:br>
              <a:rPr lang="en-US" sz="2200"/>
            </a:br>
            <a:r>
              <a:rPr lang="en-US" sz="2200"/>
              <a:t>But even great research needs tweaks for specific challenges!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b="1" lang="en-US"/>
              <a:t>The First Code – A Solid Start</a:t>
            </a:r>
            <a:br>
              <a:rPr b="1" lang="en-US"/>
            </a:br>
            <a:endParaRPr/>
          </a:p>
        </p:txBody>
      </p:sp>
      <p:sp>
        <p:nvSpPr>
          <p:cNvPr id="215" name="Google Shape;215;p4"/>
          <p:cNvSpPr txBox="1"/>
          <p:nvPr>
            <p:ph idx="1" type="body"/>
          </p:nvPr>
        </p:nvSpPr>
        <p:spPr>
          <a:xfrm>
            <a:off x="525717" y="2521885"/>
            <a:ext cx="11469638" cy="425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What We Used:</a:t>
            </a:r>
            <a:endParaRPr sz="2200"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SegFormer</a:t>
            </a:r>
            <a:r>
              <a:rPr lang="en-US" sz="2200"/>
              <a:t>: A transformer model designed for efficient segmentation.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Why?</a:t>
            </a:r>
            <a:r>
              <a:rPr lang="en-US" sz="2200"/>
              <a:t> It’s fast, accurate, and handles large images well.</a:t>
            </a:r>
            <a:endParaRPr/>
          </a:p>
          <a:p>
            <a:pPr indent="-1397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Citation:</a:t>
            </a:r>
            <a:br>
              <a:rPr lang="en-US" sz="2200"/>
            </a:br>
            <a:r>
              <a:rPr i="1" lang="en-US" sz="2200"/>
              <a:t>Xie et al. (2021)</a:t>
            </a:r>
            <a:r>
              <a:rPr lang="en-US" sz="2200"/>
              <a:t> showed SegFormer’s power on benchmarks like Cityscapes. We applied it to drone imagery.</a:t>
            </a:r>
            <a:endParaRPr/>
          </a:p>
          <a:p>
            <a:pPr indent="-1397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But...</a:t>
            </a:r>
            <a:br>
              <a:rPr lang="en-US" sz="2200"/>
            </a:br>
            <a:r>
              <a:rPr lang="en-US" sz="2200"/>
              <a:t>Our drone data had unique challenges—like tiny classes (dog, bicycle) that SegFormer struggled</a:t>
            </a:r>
            <a:r>
              <a:rPr lang="en-US"/>
              <a:t> with out-of-the-box.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"/>
              <a:buNone/>
            </a:pPr>
            <a:br>
              <a:rPr b="1" lang="en-US"/>
            </a:br>
            <a:br>
              <a:rPr lang="en-US"/>
            </a:br>
            <a:r>
              <a:rPr b="1" lang="en-US"/>
              <a:t>Challenges with the First Code</a:t>
            </a:r>
            <a:br>
              <a:rPr lang="en-US"/>
            </a:br>
            <a:endParaRPr/>
          </a:p>
        </p:txBody>
      </p:sp>
      <p:sp>
        <p:nvSpPr>
          <p:cNvPr id="221" name="Google Shape;221;p5"/>
          <p:cNvSpPr txBox="1"/>
          <p:nvPr>
            <p:ph idx="1" type="body"/>
          </p:nvPr>
        </p:nvSpPr>
        <p:spPr>
          <a:xfrm>
            <a:off x="525717" y="2521885"/>
            <a:ext cx="10230773" cy="312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The Struggle:</a:t>
            </a:r>
            <a:br>
              <a:rPr b="1" lang="en-US" sz="2200"/>
            </a:br>
            <a:br>
              <a:rPr b="1" lang="en-US" sz="2200"/>
            </a:br>
            <a:r>
              <a:rPr b="1" lang="en-US" sz="2200"/>
              <a:t>Class Imbalance</a:t>
            </a:r>
            <a:r>
              <a:rPr lang="en-US" sz="2200"/>
              <a:t>: Big classes (paved-area) dominated; small ones (cycles, door) were ignored.</a:t>
            </a:r>
            <a:br>
              <a:rPr lang="en-US" sz="2200"/>
            </a:br>
            <a:r>
              <a:rPr b="1" lang="en-US" sz="2200"/>
              <a:t>Performance</a:t>
            </a:r>
            <a:r>
              <a:rPr lang="en-US" sz="2200"/>
              <a:t>: Low scores for minority classes (Dice = 0!).</a:t>
            </a:r>
            <a:br>
              <a:rPr lang="en-US" sz="2200"/>
            </a:br>
            <a:r>
              <a:rPr b="1" lang="en-US" sz="2200"/>
              <a:t>Metrics</a:t>
            </a:r>
            <a:r>
              <a:rPr lang="en-US" sz="2200"/>
              <a:t>: Mean IoU: 0.197, Dice: 0.244—room for improvement.</a:t>
            </a:r>
            <a:br>
              <a:rPr lang="en-US" sz="2200"/>
            </a:b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/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b="1" lang="en-US"/>
              <a:t>Research Insight – Why It Failed</a:t>
            </a:r>
            <a:br>
              <a:rPr b="1" lang="en-US"/>
            </a:br>
            <a:endParaRPr/>
          </a:p>
        </p:txBody>
      </p:sp>
      <p:sp>
        <p:nvSpPr>
          <p:cNvPr id="227" name="Google Shape;227;p6"/>
          <p:cNvSpPr txBox="1"/>
          <p:nvPr>
            <p:ph idx="1" type="body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Why the Struggle?</a:t>
            </a:r>
            <a:endParaRPr sz="2200"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SegFormer, like many models, can overlook rare classes without extra help.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Class Imbalance</a:t>
            </a:r>
            <a:r>
              <a:rPr lang="en-US" sz="2200"/>
              <a:t>: The model focused on frequent classes, as noted in </a:t>
            </a:r>
            <a:r>
              <a:rPr i="1" lang="en-US" sz="2200"/>
              <a:t>Xie et al. (2021)</a:t>
            </a:r>
            <a:r>
              <a:rPr lang="en-US" sz="2200"/>
              <a:t> for general segmentation.</a:t>
            </a:r>
            <a:endParaRPr/>
          </a:p>
          <a:p>
            <a:pPr indent="-1397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/>
              <a:t>Our Twist:</a:t>
            </a:r>
            <a:br>
              <a:rPr lang="en-US" sz="2200"/>
            </a:br>
            <a:r>
              <a:rPr lang="en-US" sz="2200"/>
              <a:t>We needed to adapt the model for drone-specific challenges, like spotting tiny objects from above.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caVTI">
  <a:themeElements>
    <a:clrScheme name="Custom 101">
      <a:dk1>
        <a:srgbClr val="000000"/>
      </a:dk1>
      <a:lt1>
        <a:srgbClr val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2025-04-27T13:12:49Z</dcterms:created>
  <dc:creator>CS24MI01 Sushant Haluwai</dc:creator>
</cp:coreProperties>
</file>