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83" r:id="rId4"/>
    <p:sldId id="285" r:id="rId5"/>
    <p:sldId id="286"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71" r:id="rId19"/>
    <p:sldId id="269" r:id="rId20"/>
    <p:sldId id="272" r:id="rId21"/>
    <p:sldId id="273" r:id="rId22"/>
    <p:sldId id="274" r:id="rId23"/>
    <p:sldId id="275" r:id="rId24"/>
    <p:sldId id="276" r:id="rId25"/>
    <p:sldId id="277" r:id="rId26"/>
    <p:sldId id="278"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Mb/xg9q6KphD/bDeeGS9JIs8sE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4C25E-FA92-4F76-9CC9-1A92B4C601DC}">
  <a:tblStyle styleId="{9064C25E-FA92-4F76-9CC9-1A92B4C601D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F4E6"/>
          </a:solidFill>
        </a:fill>
      </a:tcStyle>
    </a:wholeTbl>
    <a:band1H>
      <a:tcTxStyle/>
      <a:tcStyle>
        <a:tcBdr/>
        <a:fill>
          <a:solidFill>
            <a:srgbClr val="D8E7CA"/>
          </a:solidFill>
        </a:fill>
      </a:tcStyle>
    </a:band1H>
    <a:band2H>
      <a:tcTxStyle/>
      <a:tcStyle>
        <a:tcBdr/>
      </a:tcStyle>
    </a:band2H>
    <a:band1V>
      <a:tcTxStyle/>
      <a:tcStyle>
        <a:tcBdr/>
        <a:fill>
          <a:solidFill>
            <a:srgbClr val="D8E7C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106" d="100"/>
          <a:sy n="106" d="100"/>
        </p:scale>
        <p:origin x="792"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 name="Google Shape;6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0967901c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60967901cc_0_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60967901cc_0_4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0967901c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0967901cc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60967901cc_0_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09c1366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09c1366f2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609c1366f2_0_6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096e9c6f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096e9c6fe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6096e9c6fe_0_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096e9c6f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096e9c6fe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6096e9c6fe_0_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096e9c6f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096e9c6fe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a:latin typeface="Arial"/>
                <a:ea typeface="Arial"/>
                <a:cs typeface="Arial"/>
                <a:sym typeface="Arial"/>
              </a:rPr>
              <a:t>For instance, inherently  neutral  words  like dog can  bear  both  positive  and negative sentiment as a part of a discourse. The shift in connotative meaning is often conveyed through prosody that informs listeners about the relation of the word to the discourse and to the mutual belief built up by interlocutors during the course of the discourse which might influence its connotative meaning in context.</a:t>
            </a:r>
            <a:endParaRPr sz="1800">
              <a:latin typeface="Arial"/>
              <a:ea typeface="Arial"/>
              <a:cs typeface="Arial"/>
              <a:sym typeface="Arial"/>
            </a:endParaRPr>
          </a:p>
        </p:txBody>
      </p:sp>
      <p:sp>
        <p:nvSpPr>
          <p:cNvPr id="193" name="Google Shape;193;g6096e9c6fe_0_6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096e9c6fe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096e9c6fe_0_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solidFill>
                  <a:srgbClr val="222222"/>
                </a:solidFill>
                <a:highlight>
                  <a:srgbClr val="FFFFFF"/>
                </a:highlight>
                <a:latin typeface="Arial"/>
                <a:ea typeface="Arial"/>
                <a:cs typeface="Arial"/>
                <a:sym typeface="Arial"/>
              </a:rPr>
              <a:t> this is a _baseline_ that only considers one type of features (not prosody).</a:t>
            </a:r>
            <a:endParaRPr sz="110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endParaRPr sz="1100">
              <a:solidFill>
                <a:srgbClr val="222222"/>
              </a:solidFill>
              <a:highlight>
                <a:srgbClr val="FFFFFF"/>
              </a:highlight>
              <a:latin typeface="Arial"/>
              <a:ea typeface="Arial"/>
              <a:cs typeface="Arial"/>
              <a:sym typeface="Arial"/>
            </a:endParaRPr>
          </a:p>
        </p:txBody>
      </p:sp>
      <p:sp>
        <p:nvSpPr>
          <p:cNvPr id="224" name="Google Shape;224;g6096e9c6fe_0_1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6096e9c6fe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6096e9c6fe_0_1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6096e9c6fe_0_1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096e9c6fe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096e9c6fe_0_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6096e9c6fe_0_10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357798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096e9c6fe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096e9c6fe_0_1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6096e9c6fe_0_1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09c1366f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09c1366f2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609c1366f2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09c1366f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09c1366f2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609c1366f2_0_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096e9c6fe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096e9c6fe_0_1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400"/>
              <a:t>For each word, the black contour shows its distribution for different spoken contexts. Individual instances of the spoken word are shown as dots. Proximity to the blue or red contours illustrates how a word adopts positive (love) or negative (cold) connotations, or straddle both (night).</a:t>
            </a:r>
            <a:endParaRPr sz="2400"/>
          </a:p>
        </p:txBody>
      </p:sp>
      <p:sp>
        <p:nvSpPr>
          <p:cNvPr id="267" name="Google Shape;267;g6096e9c6fe_0_14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6096e9c6fe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6096e9c6fe_1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2400"/>
          </a:p>
        </p:txBody>
      </p:sp>
      <p:sp>
        <p:nvSpPr>
          <p:cNvPr id="301" name="Google Shape;301;g6096e9c6fe_1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096e9c6fe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096e9c6fe_1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g6096e9c6fe_1_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555499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166893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52483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is evidence that prosodic cues shouldn’t be ignored… (Note to self: Practice the example beforehand.)</a:t>
            </a:r>
            <a:endParaRPr/>
          </a:p>
        </p:txBody>
      </p:sp>
      <p:sp>
        <p:nvSpPr>
          <p:cNvPr id="97" name="Google Shape;9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0967901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0967901cc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60967901cc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76b29d4a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76b29d4af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g476b29d4af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pic>
        <p:nvPicPr>
          <p:cNvPr id="14" name="Google Shape;14;p24"/>
          <p:cNvPicPr preferRelativeResize="0"/>
          <p:nvPr/>
        </p:nvPicPr>
        <p:blipFill rotWithShape="1">
          <a:blip r:embed="rId2">
            <a:alphaModFix/>
          </a:blip>
          <a:srcRect/>
          <a:stretch/>
        </p:blipFill>
        <p:spPr>
          <a:xfrm>
            <a:off x="11155829" y="124631"/>
            <a:ext cx="694943" cy="217259"/>
          </a:xfrm>
          <a:prstGeom prst="rect">
            <a:avLst/>
          </a:prstGeom>
          <a:noFill/>
          <a:ln>
            <a:noFill/>
          </a:ln>
        </p:spPr>
      </p:pic>
      <p:sp>
        <p:nvSpPr>
          <p:cNvPr id="15" name="Google Shape;15;p24"/>
          <p:cNvSpPr/>
          <p:nvPr/>
        </p:nvSpPr>
        <p:spPr>
          <a:xfrm>
            <a:off x="1524" y="9413"/>
            <a:ext cx="12188952" cy="5029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lt1"/>
              </a:solidFill>
              <a:latin typeface="Arial"/>
              <a:ea typeface="Arial"/>
              <a:cs typeface="Arial"/>
              <a:sym typeface="Arial"/>
            </a:endParaRPr>
          </a:p>
        </p:txBody>
      </p:sp>
      <p:sp>
        <p:nvSpPr>
          <p:cNvPr id="16" name="Google Shape;16;p24"/>
          <p:cNvSpPr txBox="1">
            <a:spLocks noGrp="1"/>
          </p:cNvSpPr>
          <p:nvPr>
            <p:ph type="body" idx="1"/>
          </p:nvPr>
        </p:nvSpPr>
        <p:spPr>
          <a:xfrm>
            <a:off x="2677530" y="4383205"/>
            <a:ext cx="7724037" cy="47676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7" name="Google Shape;17;p24"/>
          <p:cNvSpPr txBox="1">
            <a:spLocks noGrp="1"/>
          </p:cNvSpPr>
          <p:nvPr>
            <p:ph type="body" idx="2"/>
          </p:nvPr>
        </p:nvSpPr>
        <p:spPr>
          <a:xfrm>
            <a:off x="2677530" y="4894068"/>
            <a:ext cx="7724036" cy="54543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 name="Google Shape;18;p24"/>
          <p:cNvSpPr txBox="1">
            <a:spLocks noGrp="1"/>
          </p:cNvSpPr>
          <p:nvPr>
            <p:ph type="body" idx="3"/>
          </p:nvPr>
        </p:nvSpPr>
        <p:spPr>
          <a:xfrm>
            <a:off x="0" y="5532754"/>
            <a:ext cx="12192000" cy="134619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853"/>
              </a:spcBef>
              <a:spcAft>
                <a:spcPts val="0"/>
              </a:spcAft>
              <a:buClr>
                <a:srgbClr val="FF0000"/>
              </a:buClr>
              <a:buSzPts val="4267"/>
              <a:buFont typeface="Arial"/>
              <a:buNone/>
              <a:defRPr sz="4267" b="0" i="1" u="none" strike="noStrike" cap="none">
                <a:solidFill>
                  <a:srgbClr val="FF0000"/>
                </a:solidFill>
                <a:latin typeface="MS Gothic"/>
                <a:ea typeface="MS Gothic"/>
                <a:cs typeface="MS Gothic"/>
                <a:sym typeface="MS Gothic"/>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9" name="Google Shape;19;p24"/>
          <p:cNvSpPr txBox="1">
            <a:spLocks noGrp="1"/>
          </p:cNvSpPr>
          <p:nvPr>
            <p:ph type="body" idx="4"/>
          </p:nvPr>
        </p:nvSpPr>
        <p:spPr>
          <a:xfrm>
            <a:off x="1006053" y="1275718"/>
            <a:ext cx="10151755" cy="30733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440"/>
              </a:spcBef>
              <a:spcAft>
                <a:spcPts val="0"/>
              </a:spcAft>
              <a:buClr>
                <a:srgbClr val="E46102"/>
              </a:buClr>
              <a:buSzPts val="7200"/>
              <a:buFont typeface="Arial"/>
              <a:buNone/>
              <a:defRPr sz="7200" b="1" i="0" u="none" strike="noStrike" cap="none">
                <a:solidFill>
                  <a:srgbClr val="E46102"/>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20" name="Google Shape;20;p24"/>
          <p:cNvPicPr preferRelativeResize="0"/>
          <p:nvPr/>
        </p:nvPicPr>
        <p:blipFill rotWithShape="1">
          <a:blip r:embed="rId3">
            <a:alphaModFix/>
          </a:blip>
          <a:srcRect/>
          <a:stretch/>
        </p:blipFill>
        <p:spPr>
          <a:xfrm>
            <a:off x="11385722" y="145901"/>
            <a:ext cx="585080" cy="22994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cxnSp>
        <p:nvCxnSpPr>
          <p:cNvPr id="22" name="Google Shape;22;p25"/>
          <p:cNvCxnSpPr/>
          <p:nvPr/>
        </p:nvCxnSpPr>
        <p:spPr>
          <a:xfrm>
            <a:off x="272085" y="513092"/>
            <a:ext cx="2674747" cy="0"/>
          </a:xfrm>
          <a:prstGeom prst="straightConnector1">
            <a:avLst/>
          </a:prstGeom>
          <a:noFill/>
          <a:ln w="25400" cap="flat" cmpd="sng">
            <a:solidFill>
              <a:schemeClr val="dk1"/>
            </a:solidFill>
            <a:prstDash val="solid"/>
            <a:round/>
            <a:headEnd type="none" w="sm" len="sm"/>
            <a:tailEnd type="none" w="sm" len="sm"/>
          </a:ln>
        </p:spPr>
      </p:cxnSp>
      <p:cxnSp>
        <p:nvCxnSpPr>
          <p:cNvPr id="23" name="Google Shape;23;p25"/>
          <p:cNvCxnSpPr/>
          <p:nvPr/>
        </p:nvCxnSpPr>
        <p:spPr>
          <a:xfrm>
            <a:off x="3376635" y="513092"/>
            <a:ext cx="8485403" cy="0"/>
          </a:xfrm>
          <a:prstGeom prst="straightConnector1">
            <a:avLst/>
          </a:prstGeom>
          <a:noFill/>
          <a:ln w="12700" cap="flat" cmpd="sng">
            <a:solidFill>
              <a:schemeClr val="dk1"/>
            </a:solidFill>
            <a:prstDash val="solid"/>
            <a:round/>
            <a:headEnd type="none" w="sm" len="sm"/>
            <a:tailEnd type="none" w="sm" len="sm"/>
          </a:ln>
        </p:spPr>
      </p:cxnSp>
      <p:sp>
        <p:nvSpPr>
          <p:cNvPr id="24" name="Google Shape;24;p25"/>
          <p:cNvSpPr txBox="1">
            <a:spLocks noGrp="1"/>
          </p:cNvSpPr>
          <p:nvPr>
            <p:ph type="body" idx="1"/>
          </p:nvPr>
        </p:nvSpPr>
        <p:spPr>
          <a:xfrm>
            <a:off x="0" y="5511801"/>
            <a:ext cx="12192000" cy="140123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853"/>
              </a:spcBef>
              <a:spcAft>
                <a:spcPts val="0"/>
              </a:spcAft>
              <a:buClr>
                <a:srgbClr val="FF0000"/>
              </a:buClr>
              <a:buSzPts val="4267"/>
              <a:buFont typeface="Arial"/>
              <a:buNone/>
              <a:defRPr sz="4267" b="0" i="1" u="none" strike="noStrike" cap="none">
                <a:solidFill>
                  <a:srgbClr val="FF0000"/>
                </a:solidFill>
                <a:latin typeface="MS Gothic"/>
                <a:ea typeface="MS Gothic"/>
                <a:cs typeface="MS Gothic"/>
                <a:sym typeface="MS Gothic"/>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5" name="Google Shape;25;p25"/>
          <p:cNvSpPr txBox="1">
            <a:spLocks noGrp="1"/>
          </p:cNvSpPr>
          <p:nvPr>
            <p:ph type="body" idx="2"/>
          </p:nvPr>
        </p:nvSpPr>
        <p:spPr>
          <a:xfrm>
            <a:off x="272085" y="958452"/>
            <a:ext cx="11589952" cy="69638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747"/>
              </a:spcBef>
              <a:spcAft>
                <a:spcPts val="0"/>
              </a:spcAft>
              <a:buClr>
                <a:srgbClr val="E46102"/>
              </a:buClr>
              <a:buSzPts val="3733"/>
              <a:buFont typeface="Arial"/>
              <a:buNone/>
              <a:defRPr sz="3733" b="1" i="0" u="none" strike="noStrike" cap="none">
                <a:solidFill>
                  <a:srgbClr val="E46102"/>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6" name="Google Shape;26;p25"/>
          <p:cNvSpPr txBox="1">
            <a:spLocks noGrp="1"/>
          </p:cNvSpPr>
          <p:nvPr>
            <p:ph type="body" idx="3"/>
          </p:nvPr>
        </p:nvSpPr>
        <p:spPr>
          <a:xfrm>
            <a:off x="272085" y="1744225"/>
            <a:ext cx="11589952" cy="376757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E46102"/>
              </a:buClr>
              <a:buSzPts val="3200"/>
              <a:buFont typeface="Noto Sans Symbols"/>
              <a:buChar char="▪"/>
              <a:defRPr sz="3200" i="0" u="none" strike="noStrike" cap="none">
                <a:solidFill>
                  <a:schemeClr val="dk1"/>
                </a:solidFill>
              </a:defRPr>
            </a:lvl1pPr>
            <a:lvl2pPr marL="914400" marR="0" lvl="1" indent="-397954" algn="l" rtl="0">
              <a:spcBef>
                <a:spcPts val="533"/>
              </a:spcBef>
              <a:spcAft>
                <a:spcPts val="0"/>
              </a:spcAft>
              <a:buClr>
                <a:srgbClr val="E46102"/>
              </a:buClr>
              <a:buSzPts val="2667"/>
              <a:buChar char="•"/>
              <a:defRPr sz="2667" i="0" u="none" strike="noStrike" cap="none">
                <a:solidFill>
                  <a:schemeClr val="dk1"/>
                </a:solidFill>
              </a:defRPr>
            </a:lvl2pPr>
            <a:lvl3pPr marL="1371600" marR="0" lvl="2" indent="-381000" algn="l" rtl="0">
              <a:spcBef>
                <a:spcPts val="480"/>
              </a:spcBef>
              <a:spcAft>
                <a:spcPts val="0"/>
              </a:spcAft>
              <a:buClr>
                <a:srgbClr val="E46102"/>
              </a:buClr>
              <a:buSzPts val="2400"/>
              <a:buFont typeface="Noto Sans Symbols"/>
              <a:buChar char="▪"/>
              <a:defRPr sz="2400" i="0" u="none" strike="noStrike" cap="none">
                <a:solidFill>
                  <a:schemeClr val="dk1"/>
                </a:solidFill>
              </a:defRPr>
            </a:lvl3pPr>
            <a:lvl4pPr marL="1828800" marR="0" lvl="3" indent="-364045" algn="l" rtl="0">
              <a:spcBef>
                <a:spcPts val="427"/>
              </a:spcBef>
              <a:spcAft>
                <a:spcPts val="0"/>
              </a:spcAft>
              <a:buClr>
                <a:srgbClr val="D95E00"/>
              </a:buClr>
              <a:buSzPts val="2133"/>
              <a:buFont typeface="NTR"/>
              <a:buChar char="&gt;"/>
              <a:defRPr sz="2133" i="0" u="none" strike="noStrike" cap="none">
                <a:solidFill>
                  <a:schemeClr val="dk1"/>
                </a:solidFill>
              </a:defRPr>
            </a:lvl4pPr>
            <a:lvl5pPr marL="2286000" marR="0" lvl="4" indent="-347154" algn="l" rtl="0">
              <a:spcBef>
                <a:spcPts val="373"/>
              </a:spcBef>
              <a:spcAft>
                <a:spcPts val="0"/>
              </a:spcAft>
              <a:buClr>
                <a:srgbClr val="D95E00"/>
              </a:buClr>
              <a:buSzPts val="1867"/>
              <a:buFont typeface="Noto Sans Symbols"/>
              <a:buChar char="▪"/>
              <a:defRPr sz="1867" i="0" u="none" strike="noStrike" cap="none">
                <a:solidFill>
                  <a:schemeClr val="dk1"/>
                </a:solidFill>
              </a:defRPr>
            </a:lvl5pPr>
            <a:lvl6pPr marL="2743200" marR="0" lvl="5" indent="-330200" algn="l" rtl="0">
              <a:spcBef>
                <a:spcPts val="320"/>
              </a:spcBef>
              <a:spcAft>
                <a:spcPts val="0"/>
              </a:spcAft>
              <a:buClr>
                <a:srgbClr val="D95E00"/>
              </a:buClr>
              <a:buSzPts val="1600"/>
              <a:buFont typeface="NTR"/>
              <a:buChar char="&gt;"/>
              <a:defRPr sz="1600" i="0" u="none" strike="noStrike" cap="none">
                <a:solidFill>
                  <a:schemeClr val="dk1"/>
                </a:solidFill>
              </a:defRPr>
            </a:lvl6pPr>
            <a:lvl7pPr marL="3200400" marR="0" lvl="6" indent="-313245" algn="l" rtl="0">
              <a:spcBef>
                <a:spcPts val="267"/>
              </a:spcBef>
              <a:spcAft>
                <a:spcPts val="0"/>
              </a:spcAft>
              <a:buClr>
                <a:srgbClr val="D95E00"/>
              </a:buClr>
              <a:buSzPts val="1333"/>
              <a:buFont typeface="Noto Sans Symbols"/>
              <a:buChar char="▪"/>
              <a:defRPr sz="1333" i="0" u="none" strike="noStrike" cap="none">
                <a:solidFill>
                  <a:schemeClr val="dk1"/>
                </a:solidFill>
              </a:defRPr>
            </a:lvl7pPr>
            <a:lvl8pPr marL="3657600" marR="0" lvl="7" indent="-304800" algn="l" rtl="0">
              <a:spcBef>
                <a:spcPts val="240"/>
              </a:spcBef>
              <a:spcAft>
                <a:spcPts val="0"/>
              </a:spcAft>
              <a:buClr>
                <a:srgbClr val="D95E00"/>
              </a:buClr>
              <a:buSzPts val="1200"/>
              <a:buFont typeface="NTR"/>
              <a:buChar char="&gt;"/>
              <a:defRPr sz="1200" i="0" u="none" strike="noStrike" cap="none">
                <a:solidFill>
                  <a:schemeClr val="dk1"/>
                </a:solidFill>
              </a:defRPr>
            </a:lvl8pPr>
            <a:lvl9pPr marL="4114800" marR="0" lvl="8" indent="-397954" algn="l" rtl="0">
              <a:spcBef>
                <a:spcPts val="533"/>
              </a:spcBef>
              <a:spcAft>
                <a:spcPts val="0"/>
              </a:spcAft>
              <a:buClr>
                <a:schemeClr val="dk1"/>
              </a:buClr>
              <a:buSzPts val="2667"/>
              <a:buChar char="•"/>
              <a:defRPr sz="2667" i="0" u="none" strike="noStrike" cap="none">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ransition">
  <p:cSld name="Transition">
    <p:spTree>
      <p:nvGrpSpPr>
        <p:cNvPr id="1" name="Shape 27"/>
        <p:cNvGrpSpPr/>
        <p:nvPr/>
      </p:nvGrpSpPr>
      <p:grpSpPr>
        <a:xfrm>
          <a:off x="0" y="0"/>
          <a:ext cx="0" cy="0"/>
          <a:chOff x="0" y="0"/>
          <a:chExt cx="0" cy="0"/>
        </a:xfrm>
      </p:grpSpPr>
      <p:sp>
        <p:nvSpPr>
          <p:cNvPr id="28" name="Google Shape;28;p26"/>
          <p:cNvSpPr/>
          <p:nvPr/>
        </p:nvSpPr>
        <p:spPr>
          <a:xfrm>
            <a:off x="3048" y="0"/>
            <a:ext cx="12188952" cy="6858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Arial"/>
              <a:ea typeface="Arial"/>
              <a:cs typeface="Arial"/>
              <a:sym typeface="Arial"/>
            </a:endParaRPr>
          </a:p>
        </p:txBody>
      </p:sp>
      <p:cxnSp>
        <p:nvCxnSpPr>
          <p:cNvPr id="29" name="Google Shape;29;p26"/>
          <p:cNvCxnSpPr/>
          <p:nvPr/>
        </p:nvCxnSpPr>
        <p:spPr>
          <a:xfrm>
            <a:off x="272085" y="513091"/>
            <a:ext cx="2674747" cy="0"/>
          </a:xfrm>
          <a:prstGeom prst="straightConnector1">
            <a:avLst/>
          </a:prstGeom>
          <a:noFill/>
          <a:ln w="25400" cap="flat" cmpd="sng">
            <a:solidFill>
              <a:srgbClr val="E46102"/>
            </a:solidFill>
            <a:prstDash val="solid"/>
            <a:round/>
            <a:headEnd type="none" w="sm" len="sm"/>
            <a:tailEnd type="none" w="sm" len="sm"/>
          </a:ln>
        </p:spPr>
      </p:cxnSp>
      <p:cxnSp>
        <p:nvCxnSpPr>
          <p:cNvPr id="30" name="Google Shape;30;p26"/>
          <p:cNvCxnSpPr/>
          <p:nvPr/>
        </p:nvCxnSpPr>
        <p:spPr>
          <a:xfrm>
            <a:off x="3376635" y="513091"/>
            <a:ext cx="8485403" cy="0"/>
          </a:xfrm>
          <a:prstGeom prst="straightConnector1">
            <a:avLst/>
          </a:prstGeom>
          <a:noFill/>
          <a:ln w="12700" cap="flat" cmpd="sng">
            <a:solidFill>
              <a:srgbClr val="E46102"/>
            </a:solidFill>
            <a:prstDash val="solid"/>
            <a:round/>
            <a:headEnd type="none" w="sm" len="sm"/>
            <a:tailEnd type="none" w="sm" len="sm"/>
          </a:ln>
        </p:spPr>
      </p:cxnSp>
      <p:sp>
        <p:nvSpPr>
          <p:cNvPr id="31" name="Google Shape;31;p26"/>
          <p:cNvSpPr txBox="1">
            <a:spLocks noGrp="1"/>
          </p:cNvSpPr>
          <p:nvPr>
            <p:ph type="body" idx="1"/>
          </p:nvPr>
        </p:nvSpPr>
        <p:spPr>
          <a:xfrm>
            <a:off x="0" y="5511801"/>
            <a:ext cx="12192000" cy="140123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853"/>
              </a:spcBef>
              <a:spcAft>
                <a:spcPts val="0"/>
              </a:spcAft>
              <a:buClr>
                <a:srgbClr val="FF0000"/>
              </a:buClr>
              <a:buSzPts val="4267"/>
              <a:buFont typeface="Arial"/>
              <a:buNone/>
              <a:defRPr sz="4267" b="0" i="1" u="none" strike="noStrike" cap="none">
                <a:solidFill>
                  <a:srgbClr val="FF0000"/>
                </a:solidFill>
                <a:latin typeface="MS Gothic"/>
                <a:ea typeface="MS Gothic"/>
                <a:cs typeface="MS Gothic"/>
                <a:sym typeface="MS Gothic"/>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32" name="Google Shape;32;p26"/>
          <p:cNvSpPr txBox="1">
            <a:spLocks noGrp="1"/>
          </p:cNvSpPr>
          <p:nvPr>
            <p:ph type="body" idx="2"/>
          </p:nvPr>
        </p:nvSpPr>
        <p:spPr>
          <a:xfrm>
            <a:off x="272085" y="3987800"/>
            <a:ext cx="11589952" cy="15240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067"/>
              </a:spcBef>
              <a:spcAft>
                <a:spcPts val="0"/>
              </a:spcAft>
              <a:buClr>
                <a:schemeClr val="dk1"/>
              </a:buClr>
              <a:buSzPts val="5333"/>
              <a:buFont typeface="Arial"/>
              <a:buNone/>
              <a:defRPr sz="5333" b="1"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33" name="Google Shape;33;p26"/>
          <p:cNvPicPr preferRelativeResize="0"/>
          <p:nvPr/>
        </p:nvPicPr>
        <p:blipFill rotWithShape="1">
          <a:blip r:embed="rId2">
            <a:alphaModFix/>
          </a:blip>
          <a:srcRect/>
          <a:stretch/>
        </p:blipFill>
        <p:spPr>
          <a:xfrm>
            <a:off x="358433" y="198708"/>
            <a:ext cx="556192" cy="21859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verview">
  <p:cSld name="Overview">
    <p:spTree>
      <p:nvGrpSpPr>
        <p:cNvPr id="1" name="Shape 34"/>
        <p:cNvGrpSpPr/>
        <p:nvPr/>
      </p:nvGrpSpPr>
      <p:grpSpPr>
        <a:xfrm>
          <a:off x="0" y="0"/>
          <a:ext cx="0" cy="0"/>
          <a:chOff x="0" y="0"/>
          <a:chExt cx="0" cy="0"/>
        </a:xfrm>
      </p:grpSpPr>
      <p:sp>
        <p:nvSpPr>
          <p:cNvPr id="35" name="Google Shape;35;p27"/>
          <p:cNvSpPr/>
          <p:nvPr/>
        </p:nvSpPr>
        <p:spPr>
          <a:xfrm>
            <a:off x="0" y="514277"/>
            <a:ext cx="12188952" cy="6343723"/>
          </a:xfrm>
          <a:prstGeom prst="rect">
            <a:avLst/>
          </a:prstGeom>
          <a:solidFill>
            <a:srgbClr val="EEEEEE"/>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cxnSp>
        <p:nvCxnSpPr>
          <p:cNvPr id="36" name="Google Shape;36;p27"/>
          <p:cNvCxnSpPr/>
          <p:nvPr/>
        </p:nvCxnSpPr>
        <p:spPr>
          <a:xfrm>
            <a:off x="272085" y="512494"/>
            <a:ext cx="2674747" cy="0"/>
          </a:xfrm>
          <a:prstGeom prst="straightConnector1">
            <a:avLst/>
          </a:prstGeom>
          <a:noFill/>
          <a:ln w="25400" cap="flat" cmpd="sng">
            <a:solidFill>
              <a:srgbClr val="E46102"/>
            </a:solidFill>
            <a:prstDash val="solid"/>
            <a:round/>
            <a:headEnd type="none" w="sm" len="sm"/>
            <a:tailEnd type="none" w="sm" len="sm"/>
          </a:ln>
        </p:spPr>
      </p:cxnSp>
      <p:cxnSp>
        <p:nvCxnSpPr>
          <p:cNvPr id="37" name="Google Shape;37;p27"/>
          <p:cNvCxnSpPr/>
          <p:nvPr/>
        </p:nvCxnSpPr>
        <p:spPr>
          <a:xfrm>
            <a:off x="3376635" y="512494"/>
            <a:ext cx="8485403" cy="0"/>
          </a:xfrm>
          <a:prstGeom prst="straightConnector1">
            <a:avLst/>
          </a:prstGeom>
          <a:noFill/>
          <a:ln w="12700" cap="flat" cmpd="sng">
            <a:solidFill>
              <a:srgbClr val="E46102"/>
            </a:solidFill>
            <a:prstDash val="solid"/>
            <a:round/>
            <a:headEnd type="none" w="sm" len="sm"/>
            <a:tailEnd type="none" w="sm" len="sm"/>
          </a:ln>
        </p:spPr>
      </p:cxnSp>
      <p:sp>
        <p:nvSpPr>
          <p:cNvPr id="38" name="Google Shape;38;p27"/>
          <p:cNvSpPr txBox="1">
            <a:spLocks noGrp="1"/>
          </p:cNvSpPr>
          <p:nvPr>
            <p:ph type="body" idx="1"/>
          </p:nvPr>
        </p:nvSpPr>
        <p:spPr>
          <a:xfrm>
            <a:off x="272086" y="987157"/>
            <a:ext cx="3607765" cy="4522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853"/>
              </a:spcBef>
              <a:spcAft>
                <a:spcPts val="0"/>
              </a:spcAft>
              <a:buClr>
                <a:srgbClr val="E46102"/>
              </a:buClr>
              <a:buSzPts val="4267"/>
              <a:buFont typeface="Arial"/>
              <a:buNone/>
              <a:defRPr sz="4267" b="1" i="0" u="none" strike="noStrike" cap="none">
                <a:solidFill>
                  <a:srgbClr val="E46102"/>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39" name="Google Shape;39;p27"/>
          <p:cNvSpPr txBox="1">
            <a:spLocks noGrp="1"/>
          </p:cNvSpPr>
          <p:nvPr>
            <p:ph type="body" idx="2"/>
          </p:nvPr>
        </p:nvSpPr>
        <p:spPr>
          <a:xfrm>
            <a:off x="4336704" y="1741012"/>
            <a:ext cx="7525333" cy="62290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40" name="Google Shape;40;p27"/>
          <p:cNvSpPr txBox="1">
            <a:spLocks noGrp="1"/>
          </p:cNvSpPr>
          <p:nvPr>
            <p:ph type="body" idx="3"/>
          </p:nvPr>
        </p:nvSpPr>
        <p:spPr>
          <a:xfrm>
            <a:off x="4328701" y="2560825"/>
            <a:ext cx="7533337" cy="2949193"/>
          </a:xfrm>
          <a:prstGeom prst="rect">
            <a:avLst/>
          </a:prstGeom>
          <a:noFill/>
          <a:ln>
            <a:noFill/>
          </a:ln>
        </p:spPr>
        <p:txBody>
          <a:bodyPr spcFirstLastPara="1" wrap="square" lIns="91425" tIns="45700" rIns="91425" bIns="45700" anchor="t" anchorCtr="0">
            <a:noAutofit/>
          </a:bodyPr>
          <a:lstStyle>
            <a:lvl1pPr marL="457200" marR="0" lvl="0" indent="-397954" algn="l" rtl="0">
              <a:spcBef>
                <a:spcPts val="533"/>
              </a:spcBef>
              <a:spcAft>
                <a:spcPts val="0"/>
              </a:spcAft>
              <a:buClr>
                <a:srgbClr val="E46102"/>
              </a:buClr>
              <a:buSzPts val="2667"/>
              <a:buFont typeface="Noto Sans Symbols"/>
              <a:buChar char="▪"/>
              <a:defRPr sz="2667"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rgbClr val="E46102"/>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4045" algn="l" rtl="0">
              <a:spcBef>
                <a:spcPts val="427"/>
              </a:spcBef>
              <a:spcAft>
                <a:spcPts val="0"/>
              </a:spcAft>
              <a:buClr>
                <a:srgbClr val="E46102"/>
              </a:buClr>
              <a:buSzPts val="2133"/>
              <a:buFont typeface="Noto Sans Symbols"/>
              <a:buChar char="▪"/>
              <a:defRPr sz="2133" b="0" i="0" u="none" strike="noStrike" cap="none">
                <a:solidFill>
                  <a:schemeClr val="dk1"/>
                </a:solidFill>
                <a:latin typeface="Arial"/>
                <a:ea typeface="Arial"/>
                <a:cs typeface="Arial"/>
                <a:sym typeface="Arial"/>
              </a:defRPr>
            </a:lvl3pPr>
            <a:lvl4pPr marL="1828800" marR="0" lvl="3" indent="-347154" algn="l" rtl="0">
              <a:spcBef>
                <a:spcPts val="373"/>
              </a:spcBef>
              <a:spcAft>
                <a:spcPts val="0"/>
              </a:spcAft>
              <a:buClr>
                <a:srgbClr val="D95E00"/>
              </a:buClr>
              <a:buSzPts val="1867"/>
              <a:buFont typeface="NTR"/>
              <a:buChar char="&gt;"/>
              <a:defRPr sz="1867"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rgbClr val="D95E00"/>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228600" algn="l" rtl="0">
              <a:spcBef>
                <a:spcPts val="293"/>
              </a:spcBef>
              <a:spcAft>
                <a:spcPts val="0"/>
              </a:spcAft>
              <a:buClr>
                <a:srgbClr val="D95E00"/>
              </a:buClr>
              <a:buSzPts val="1467"/>
              <a:buFont typeface="NTR"/>
              <a:buNone/>
              <a:defRPr sz="1467" b="0" i="0" u="none" strike="noStrike" cap="none">
                <a:solidFill>
                  <a:schemeClr val="dk1"/>
                </a:solidFill>
                <a:latin typeface="Arial"/>
                <a:ea typeface="Arial"/>
                <a:cs typeface="Arial"/>
                <a:sym typeface="Arial"/>
              </a:defRPr>
            </a:lvl6pPr>
            <a:lvl7pPr marL="3200400" marR="0" lvl="6" indent="-228600" algn="l" rtl="0">
              <a:spcBef>
                <a:spcPts val="267"/>
              </a:spcBef>
              <a:spcAft>
                <a:spcPts val="0"/>
              </a:spcAft>
              <a:buClr>
                <a:srgbClr val="D95E00"/>
              </a:buClr>
              <a:buSzPts val="1333"/>
              <a:buFont typeface="Noto Sans Symbols"/>
              <a:buNone/>
              <a:defRPr sz="1333"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41" name="Google Shape;41;p27"/>
          <p:cNvSpPr txBox="1">
            <a:spLocks noGrp="1"/>
          </p:cNvSpPr>
          <p:nvPr>
            <p:ph type="body" idx="4"/>
          </p:nvPr>
        </p:nvSpPr>
        <p:spPr>
          <a:xfrm>
            <a:off x="0" y="5511800"/>
            <a:ext cx="12192000" cy="13462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853"/>
              </a:spcBef>
              <a:spcAft>
                <a:spcPts val="0"/>
              </a:spcAft>
              <a:buClr>
                <a:srgbClr val="FF0000"/>
              </a:buClr>
              <a:buSzPts val="4267"/>
              <a:buFont typeface="Arial"/>
              <a:buNone/>
              <a:defRPr sz="4267" b="0" i="1" u="none" strike="noStrike" cap="none">
                <a:solidFill>
                  <a:srgbClr val="FF0000"/>
                </a:solidFill>
                <a:latin typeface="MS Gothic"/>
                <a:ea typeface="MS Gothic"/>
                <a:cs typeface="MS Gothic"/>
                <a:sym typeface="MS Gothic"/>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ull-Page Content">
  <p:cSld name="Full-Page Content">
    <p:spTree>
      <p:nvGrpSpPr>
        <p:cNvPr id="1" name="Shape 42"/>
        <p:cNvGrpSpPr/>
        <p:nvPr/>
      </p:nvGrpSpPr>
      <p:grpSpPr>
        <a:xfrm>
          <a:off x="0" y="0"/>
          <a:ext cx="0" cy="0"/>
          <a:chOff x="0" y="0"/>
          <a:chExt cx="0" cy="0"/>
        </a:xfrm>
      </p:grpSpPr>
      <p:cxnSp>
        <p:nvCxnSpPr>
          <p:cNvPr id="43" name="Google Shape;43;p28"/>
          <p:cNvCxnSpPr/>
          <p:nvPr/>
        </p:nvCxnSpPr>
        <p:spPr>
          <a:xfrm>
            <a:off x="272085" y="513092"/>
            <a:ext cx="2674747" cy="0"/>
          </a:xfrm>
          <a:prstGeom prst="straightConnector1">
            <a:avLst/>
          </a:prstGeom>
          <a:noFill/>
          <a:ln w="25400" cap="flat" cmpd="sng">
            <a:solidFill>
              <a:schemeClr val="dk1"/>
            </a:solidFill>
            <a:prstDash val="solid"/>
            <a:round/>
            <a:headEnd type="none" w="sm" len="sm"/>
            <a:tailEnd type="none" w="sm" len="sm"/>
          </a:ln>
        </p:spPr>
      </p:cxnSp>
      <p:cxnSp>
        <p:nvCxnSpPr>
          <p:cNvPr id="44" name="Google Shape;44;p28"/>
          <p:cNvCxnSpPr/>
          <p:nvPr/>
        </p:nvCxnSpPr>
        <p:spPr>
          <a:xfrm>
            <a:off x="3376635" y="513092"/>
            <a:ext cx="8485403" cy="0"/>
          </a:xfrm>
          <a:prstGeom prst="straightConnector1">
            <a:avLst/>
          </a:prstGeom>
          <a:noFill/>
          <a:ln w="12700" cap="flat" cmpd="sng">
            <a:solidFill>
              <a:schemeClr val="dk1"/>
            </a:solidFill>
            <a:prstDash val="solid"/>
            <a:round/>
            <a:headEnd type="none" w="sm" len="sm"/>
            <a:tailEnd type="none" w="sm" len="sm"/>
          </a:ln>
        </p:spPr>
      </p:cxnSp>
      <p:sp>
        <p:nvSpPr>
          <p:cNvPr id="45" name="Google Shape;45;p28"/>
          <p:cNvSpPr txBox="1">
            <a:spLocks noGrp="1"/>
          </p:cNvSpPr>
          <p:nvPr>
            <p:ph type="body" idx="1"/>
          </p:nvPr>
        </p:nvSpPr>
        <p:spPr>
          <a:xfrm>
            <a:off x="0" y="5511801"/>
            <a:ext cx="12192000" cy="140123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853"/>
              </a:spcBef>
              <a:spcAft>
                <a:spcPts val="0"/>
              </a:spcAft>
              <a:buClr>
                <a:srgbClr val="FF0000"/>
              </a:buClr>
              <a:buSzPts val="4267"/>
              <a:buFont typeface="Arial"/>
              <a:buNone/>
              <a:defRPr sz="4267" b="0" i="1" u="none" strike="noStrike" cap="none">
                <a:solidFill>
                  <a:srgbClr val="FF0000"/>
                </a:solidFill>
                <a:latin typeface="MS Gothic"/>
                <a:ea typeface="MS Gothic"/>
                <a:cs typeface="MS Gothic"/>
                <a:sym typeface="MS Gothic"/>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46" name="Google Shape;46;p28"/>
          <p:cNvSpPr txBox="1">
            <a:spLocks noGrp="1"/>
          </p:cNvSpPr>
          <p:nvPr>
            <p:ph type="body" idx="2"/>
          </p:nvPr>
        </p:nvSpPr>
        <p:spPr>
          <a:xfrm>
            <a:off x="272085" y="863428"/>
            <a:ext cx="11589952" cy="4639906"/>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853"/>
              </a:spcBef>
              <a:spcAft>
                <a:spcPts val="0"/>
              </a:spcAft>
              <a:buClr>
                <a:schemeClr val="dk1"/>
              </a:buClr>
              <a:buSzPts val="4267"/>
              <a:buFont typeface="Arial"/>
              <a:buNone/>
              <a:defRPr sz="4267" b="0" i="1"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7"/>
        <p:cNvGrpSpPr/>
        <p:nvPr/>
      </p:nvGrpSpPr>
      <p:grpSpPr>
        <a:xfrm>
          <a:off x="0" y="0"/>
          <a:ext cx="0" cy="0"/>
          <a:chOff x="0" y="0"/>
          <a:chExt cx="0" cy="0"/>
        </a:xfrm>
      </p:grpSpPr>
      <p:cxnSp>
        <p:nvCxnSpPr>
          <p:cNvPr id="48" name="Google Shape;48;p29"/>
          <p:cNvCxnSpPr/>
          <p:nvPr/>
        </p:nvCxnSpPr>
        <p:spPr>
          <a:xfrm>
            <a:off x="272085" y="513092"/>
            <a:ext cx="2674747" cy="0"/>
          </a:xfrm>
          <a:prstGeom prst="straightConnector1">
            <a:avLst/>
          </a:prstGeom>
          <a:noFill/>
          <a:ln w="25400" cap="flat" cmpd="sng">
            <a:solidFill>
              <a:schemeClr val="dk1"/>
            </a:solidFill>
            <a:prstDash val="solid"/>
            <a:round/>
            <a:headEnd type="none" w="sm" len="sm"/>
            <a:tailEnd type="none" w="sm" len="sm"/>
          </a:ln>
        </p:spPr>
      </p:cxnSp>
      <p:cxnSp>
        <p:nvCxnSpPr>
          <p:cNvPr id="49" name="Google Shape;49;p29"/>
          <p:cNvCxnSpPr/>
          <p:nvPr/>
        </p:nvCxnSpPr>
        <p:spPr>
          <a:xfrm>
            <a:off x="3376635" y="513092"/>
            <a:ext cx="8485403" cy="0"/>
          </a:xfrm>
          <a:prstGeom prst="straightConnector1">
            <a:avLst/>
          </a:prstGeom>
          <a:noFill/>
          <a:ln w="12700" cap="flat" cmpd="sng">
            <a:solidFill>
              <a:schemeClr val="dk1"/>
            </a:solidFill>
            <a:prstDash val="solid"/>
            <a:round/>
            <a:headEnd type="none" w="sm" len="sm"/>
            <a:tailEnd type="none" w="sm" len="sm"/>
          </a:ln>
        </p:spPr>
      </p:cxnSp>
      <p:sp>
        <p:nvSpPr>
          <p:cNvPr id="50" name="Google Shape;50;p29"/>
          <p:cNvSpPr txBox="1">
            <a:spLocks noGrp="1"/>
          </p:cNvSpPr>
          <p:nvPr>
            <p:ph type="body" idx="1"/>
          </p:nvPr>
        </p:nvSpPr>
        <p:spPr>
          <a:xfrm>
            <a:off x="0" y="5511801"/>
            <a:ext cx="12192000" cy="140123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853"/>
              </a:spcBef>
              <a:spcAft>
                <a:spcPts val="0"/>
              </a:spcAft>
              <a:buClr>
                <a:srgbClr val="FF0000"/>
              </a:buClr>
              <a:buSzPts val="4267"/>
              <a:buFont typeface="Arial"/>
              <a:buNone/>
              <a:defRPr sz="4267" b="0" i="1" u="none" strike="noStrike" cap="none">
                <a:solidFill>
                  <a:srgbClr val="FF0000"/>
                </a:solidFill>
                <a:latin typeface="MS Gothic"/>
                <a:ea typeface="MS Gothic"/>
                <a:cs typeface="MS Gothic"/>
                <a:sym typeface="MS Gothic"/>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51" name="Google Shape;51;p29"/>
          <p:cNvSpPr txBox="1">
            <a:spLocks noGrp="1"/>
          </p:cNvSpPr>
          <p:nvPr>
            <p:ph type="body" idx="2"/>
          </p:nvPr>
        </p:nvSpPr>
        <p:spPr>
          <a:xfrm>
            <a:off x="6256867" y="863692"/>
            <a:ext cx="5604933" cy="4639642"/>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853"/>
              </a:spcBef>
              <a:spcAft>
                <a:spcPts val="0"/>
              </a:spcAft>
              <a:buClr>
                <a:schemeClr val="dk1"/>
              </a:buClr>
              <a:buSzPts val="4267"/>
              <a:buFont typeface="Arial"/>
              <a:buNone/>
              <a:defRPr sz="4267" b="0" i="1"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52" name="Google Shape;52;p29"/>
          <p:cNvSpPr txBox="1">
            <a:spLocks noGrp="1"/>
          </p:cNvSpPr>
          <p:nvPr>
            <p:ph type="body" idx="3"/>
          </p:nvPr>
        </p:nvSpPr>
        <p:spPr>
          <a:xfrm>
            <a:off x="272085" y="863428"/>
            <a:ext cx="5612248" cy="4639906"/>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853"/>
              </a:spcBef>
              <a:spcAft>
                <a:spcPts val="0"/>
              </a:spcAft>
              <a:buClr>
                <a:schemeClr val="dk1"/>
              </a:buClr>
              <a:buSzPts val="4267"/>
              <a:buFont typeface="Arial"/>
              <a:buNone/>
              <a:defRPr sz="4267" b="0" i="1"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3"/>
        <p:cNvGrpSpPr/>
        <p:nvPr/>
      </p:nvGrpSpPr>
      <p:grpSpPr>
        <a:xfrm>
          <a:off x="0" y="0"/>
          <a:ext cx="0" cy="0"/>
          <a:chOff x="0" y="0"/>
          <a:chExt cx="0" cy="0"/>
        </a:xfrm>
      </p:grpSpPr>
      <p:cxnSp>
        <p:nvCxnSpPr>
          <p:cNvPr id="54" name="Google Shape;54;p30"/>
          <p:cNvCxnSpPr/>
          <p:nvPr/>
        </p:nvCxnSpPr>
        <p:spPr>
          <a:xfrm>
            <a:off x="272085" y="513092"/>
            <a:ext cx="2674747" cy="0"/>
          </a:xfrm>
          <a:prstGeom prst="straightConnector1">
            <a:avLst/>
          </a:prstGeom>
          <a:noFill/>
          <a:ln w="25400" cap="flat" cmpd="sng">
            <a:solidFill>
              <a:schemeClr val="dk1"/>
            </a:solidFill>
            <a:prstDash val="solid"/>
            <a:round/>
            <a:headEnd type="none" w="sm" len="sm"/>
            <a:tailEnd type="none" w="sm" len="sm"/>
          </a:ln>
        </p:spPr>
      </p:cxnSp>
      <p:cxnSp>
        <p:nvCxnSpPr>
          <p:cNvPr id="55" name="Google Shape;55;p30"/>
          <p:cNvCxnSpPr/>
          <p:nvPr/>
        </p:nvCxnSpPr>
        <p:spPr>
          <a:xfrm>
            <a:off x="3376635" y="513092"/>
            <a:ext cx="8485403" cy="0"/>
          </a:xfrm>
          <a:prstGeom prst="straightConnector1">
            <a:avLst/>
          </a:prstGeom>
          <a:noFill/>
          <a:ln w="12700" cap="flat" cmpd="sng">
            <a:solidFill>
              <a:schemeClr val="dk1"/>
            </a:solidFill>
            <a:prstDash val="solid"/>
            <a:round/>
            <a:headEnd type="none" w="sm" len="sm"/>
            <a:tailEnd type="none" w="sm" len="sm"/>
          </a:ln>
        </p:spPr>
      </p:cxnSp>
      <p:sp>
        <p:nvSpPr>
          <p:cNvPr id="56" name="Google Shape;56;p30"/>
          <p:cNvSpPr txBox="1">
            <a:spLocks noGrp="1"/>
          </p:cNvSpPr>
          <p:nvPr>
            <p:ph type="body" idx="1"/>
          </p:nvPr>
        </p:nvSpPr>
        <p:spPr>
          <a:xfrm>
            <a:off x="0" y="5511801"/>
            <a:ext cx="12192000" cy="140123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853"/>
              </a:spcBef>
              <a:spcAft>
                <a:spcPts val="0"/>
              </a:spcAft>
              <a:buClr>
                <a:srgbClr val="FF0000"/>
              </a:buClr>
              <a:buSzPts val="4267"/>
              <a:buFont typeface="Arial"/>
              <a:buNone/>
              <a:defRPr sz="4267" b="0" i="1" u="none" strike="noStrike" cap="none">
                <a:solidFill>
                  <a:srgbClr val="FF0000"/>
                </a:solidFill>
                <a:latin typeface="MS Gothic"/>
                <a:ea typeface="MS Gothic"/>
                <a:cs typeface="MS Gothic"/>
                <a:sym typeface="MS Gothic"/>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57" name="Google Shape;57;p30"/>
          <p:cNvSpPr txBox="1">
            <a:spLocks noGrp="1"/>
          </p:cNvSpPr>
          <p:nvPr>
            <p:ph type="body" idx="2"/>
          </p:nvPr>
        </p:nvSpPr>
        <p:spPr>
          <a:xfrm>
            <a:off x="264584" y="862676"/>
            <a:ext cx="3471333" cy="7957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853"/>
              </a:spcBef>
              <a:spcAft>
                <a:spcPts val="0"/>
              </a:spcAft>
              <a:buClr>
                <a:srgbClr val="E46102"/>
              </a:buClr>
              <a:buSzPts val="4267"/>
              <a:buFont typeface="Arial"/>
              <a:buNone/>
              <a:defRPr sz="4267" b="1" i="0" u="none" strike="noStrike" cap="none">
                <a:solidFill>
                  <a:srgbClr val="E46102"/>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58" name="Google Shape;58;p30"/>
          <p:cNvSpPr txBox="1">
            <a:spLocks noGrp="1"/>
          </p:cNvSpPr>
          <p:nvPr>
            <p:ph type="body" idx="3"/>
          </p:nvPr>
        </p:nvSpPr>
        <p:spPr>
          <a:xfrm>
            <a:off x="264584" y="1873340"/>
            <a:ext cx="3471333" cy="363846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533"/>
              </a:spcBef>
              <a:spcAft>
                <a:spcPts val="0"/>
              </a:spcAft>
              <a:buClr>
                <a:schemeClr val="dk1"/>
              </a:buClr>
              <a:buSzPts val="2667"/>
              <a:buFont typeface="Arial"/>
              <a:buNone/>
              <a:defRPr sz="26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59" name="Google Shape;59;p30"/>
          <p:cNvSpPr txBox="1">
            <a:spLocks noGrp="1"/>
          </p:cNvSpPr>
          <p:nvPr>
            <p:ph type="body" idx="4"/>
          </p:nvPr>
        </p:nvSpPr>
        <p:spPr>
          <a:xfrm>
            <a:off x="4000501" y="863692"/>
            <a:ext cx="7861300" cy="4639642"/>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853"/>
              </a:spcBef>
              <a:spcAft>
                <a:spcPts val="0"/>
              </a:spcAft>
              <a:buClr>
                <a:schemeClr val="dk1"/>
              </a:buClr>
              <a:buSzPts val="4267"/>
              <a:buFont typeface="Arial"/>
              <a:buNone/>
              <a:defRPr sz="4267" b="0" i="1"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or End Slide">
  <p:cSld name="Section Header or End Slide">
    <p:spTree>
      <p:nvGrpSpPr>
        <p:cNvPr id="1" name="Shape 60"/>
        <p:cNvGrpSpPr/>
        <p:nvPr/>
      </p:nvGrpSpPr>
      <p:grpSpPr>
        <a:xfrm>
          <a:off x="0" y="0"/>
          <a:ext cx="0" cy="0"/>
          <a:chOff x="0" y="0"/>
          <a:chExt cx="0" cy="0"/>
        </a:xfrm>
      </p:grpSpPr>
      <p:sp>
        <p:nvSpPr>
          <p:cNvPr id="61" name="Google Shape;61;p31"/>
          <p:cNvSpPr/>
          <p:nvPr/>
        </p:nvSpPr>
        <p:spPr>
          <a:xfrm>
            <a:off x="0" y="0"/>
            <a:ext cx="12188952" cy="6858000"/>
          </a:xfrm>
          <a:prstGeom prst="rect">
            <a:avLst/>
          </a:prstGeom>
          <a:solidFill>
            <a:srgbClr val="E461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rial"/>
              <a:ea typeface="Arial"/>
              <a:cs typeface="Arial"/>
              <a:sym typeface="Arial"/>
            </a:endParaRPr>
          </a:p>
        </p:txBody>
      </p:sp>
      <p:cxnSp>
        <p:nvCxnSpPr>
          <p:cNvPr id="62" name="Google Shape;62;p31"/>
          <p:cNvCxnSpPr/>
          <p:nvPr/>
        </p:nvCxnSpPr>
        <p:spPr>
          <a:xfrm>
            <a:off x="272085" y="513091"/>
            <a:ext cx="2674747" cy="0"/>
          </a:xfrm>
          <a:prstGeom prst="straightConnector1">
            <a:avLst/>
          </a:prstGeom>
          <a:noFill/>
          <a:ln w="25400" cap="flat" cmpd="sng">
            <a:solidFill>
              <a:schemeClr val="lt1"/>
            </a:solidFill>
            <a:prstDash val="solid"/>
            <a:round/>
            <a:headEnd type="none" w="sm" len="sm"/>
            <a:tailEnd type="none" w="sm" len="sm"/>
          </a:ln>
        </p:spPr>
      </p:cxnSp>
      <p:cxnSp>
        <p:nvCxnSpPr>
          <p:cNvPr id="63" name="Google Shape;63;p31"/>
          <p:cNvCxnSpPr/>
          <p:nvPr/>
        </p:nvCxnSpPr>
        <p:spPr>
          <a:xfrm>
            <a:off x="3376635" y="513091"/>
            <a:ext cx="8485403" cy="0"/>
          </a:xfrm>
          <a:prstGeom prst="straightConnector1">
            <a:avLst/>
          </a:prstGeom>
          <a:noFill/>
          <a:ln w="12700" cap="flat" cmpd="sng">
            <a:solidFill>
              <a:schemeClr val="lt1"/>
            </a:solidFill>
            <a:prstDash val="solid"/>
            <a:round/>
            <a:headEnd type="none" w="sm" len="sm"/>
            <a:tailEnd type="none" w="sm" len="sm"/>
          </a:ln>
        </p:spPr>
      </p:cxnSp>
      <p:sp>
        <p:nvSpPr>
          <p:cNvPr id="64" name="Google Shape;64;p31"/>
          <p:cNvSpPr txBox="1">
            <a:spLocks noGrp="1"/>
          </p:cNvSpPr>
          <p:nvPr>
            <p:ph type="body" idx="1"/>
          </p:nvPr>
        </p:nvSpPr>
        <p:spPr>
          <a:xfrm>
            <a:off x="272085" y="4258733"/>
            <a:ext cx="11589952" cy="125306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440"/>
              </a:spcBef>
              <a:spcAft>
                <a:spcPts val="0"/>
              </a:spcAft>
              <a:buClr>
                <a:schemeClr val="lt1"/>
              </a:buClr>
              <a:buSzPts val="7200"/>
              <a:buFont typeface="Arial"/>
              <a:buNone/>
              <a:defRPr sz="7200" b="1" i="0" u="none" strike="noStrike" cap="none">
                <a:solidFill>
                  <a:schemeClr val="lt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65" name="Google Shape;65;p31"/>
          <p:cNvSpPr txBox="1">
            <a:spLocks noGrp="1"/>
          </p:cNvSpPr>
          <p:nvPr>
            <p:ph type="body" idx="2"/>
          </p:nvPr>
        </p:nvSpPr>
        <p:spPr>
          <a:xfrm>
            <a:off x="0" y="5511801"/>
            <a:ext cx="12192000" cy="140123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853"/>
              </a:spcBef>
              <a:spcAft>
                <a:spcPts val="0"/>
              </a:spcAft>
              <a:buClr>
                <a:srgbClr val="FF0000"/>
              </a:buClr>
              <a:buSzPts val="4267"/>
              <a:buFont typeface="Arial"/>
              <a:buNone/>
              <a:defRPr sz="4267" b="0" i="1" u="none" strike="noStrike" cap="none">
                <a:solidFill>
                  <a:srgbClr val="FF0000"/>
                </a:solidFill>
                <a:latin typeface="MS Gothic"/>
                <a:ea typeface="MS Gothic"/>
                <a:cs typeface="MS Gothic"/>
                <a:sym typeface="MS Gothic"/>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66" name="Google Shape;66;p31"/>
          <p:cNvPicPr preferRelativeResize="0"/>
          <p:nvPr/>
        </p:nvPicPr>
        <p:blipFill rotWithShape="1">
          <a:blip r:embed="rId2">
            <a:alphaModFix/>
          </a:blip>
          <a:srcRect/>
          <a:stretch/>
        </p:blipFill>
        <p:spPr>
          <a:xfrm>
            <a:off x="358433" y="198708"/>
            <a:ext cx="556192" cy="21859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p:nvPr/>
        </p:nvSpPr>
        <p:spPr>
          <a:xfrm>
            <a:off x="10703378" y="257543"/>
            <a:ext cx="1241077" cy="240066"/>
          </a:xfrm>
          <a:prstGeom prst="rect">
            <a:avLst/>
          </a:prstGeom>
          <a:noFill/>
          <a:ln>
            <a:noFill/>
          </a:ln>
        </p:spPr>
        <p:txBody>
          <a:bodyPr spcFirstLastPara="1" wrap="square" lIns="91425" tIns="45700" rIns="91425" bIns="45700" anchor="t" anchorCtr="0">
            <a:spAutoFit/>
          </a:bodyPr>
          <a:lstStyle/>
          <a:p>
            <a:pPr marL="0" marR="0" lvl="0" indent="0" algn="r" rtl="0">
              <a:lnSpc>
                <a:spcPct val="80000"/>
              </a:lnSpc>
              <a:spcBef>
                <a:spcPts val="0"/>
              </a:spcBef>
              <a:spcAft>
                <a:spcPts val="0"/>
              </a:spcAft>
              <a:buNone/>
            </a:pPr>
            <a:r>
              <a:rPr lang="en-US" sz="1200" b="0" i="0" u="none" strike="noStrike" cap="none">
                <a:solidFill>
                  <a:schemeClr val="dk1"/>
                </a:solidFill>
                <a:latin typeface="Georgia"/>
                <a:ea typeface="Georgia"/>
                <a:cs typeface="Georgia"/>
                <a:sym typeface="Georgia"/>
              </a:rPr>
              <a:t>|  </a:t>
            </a:r>
            <a:fld id="{00000000-1234-1234-1234-123412341234}" type="slidenum">
              <a:rPr lang="en-US" sz="1133" b="0" i="0" u="none" strike="noStrike" cap="none">
                <a:solidFill>
                  <a:schemeClr val="dk1"/>
                </a:solidFill>
                <a:latin typeface="Arial"/>
                <a:ea typeface="Arial"/>
                <a:cs typeface="Arial"/>
                <a:sym typeface="Arial"/>
              </a:rPr>
              <a:t>‹#›</a:t>
            </a:fld>
            <a:endParaRPr sz="1133" b="0" i="0" u="none" strike="noStrike" cap="none">
              <a:solidFill>
                <a:srgbClr val="000000"/>
              </a:solidFill>
              <a:latin typeface="Arial"/>
              <a:ea typeface="Arial"/>
              <a:cs typeface="Arial"/>
              <a:sym typeface="Arial"/>
            </a:endParaRPr>
          </a:p>
        </p:txBody>
      </p:sp>
      <p:pic>
        <p:nvPicPr>
          <p:cNvPr id="11" name="Google Shape;11;p23"/>
          <p:cNvPicPr preferRelativeResize="0"/>
          <p:nvPr/>
        </p:nvPicPr>
        <p:blipFill rotWithShape="1">
          <a:blip r:embed="rId10">
            <a:alphaModFix/>
          </a:blip>
          <a:srcRect/>
          <a:stretch/>
        </p:blipFill>
        <p:spPr>
          <a:xfrm>
            <a:off x="358433" y="198708"/>
            <a:ext cx="556192" cy="218591"/>
          </a:xfrm>
          <a:prstGeom prst="rect">
            <a:avLst/>
          </a:prstGeom>
          <a:noFill/>
          <a:ln>
            <a:noFill/>
          </a:ln>
        </p:spPr>
      </p:pic>
      <p:pic>
        <p:nvPicPr>
          <p:cNvPr id="12" name="Google Shape;12;p23"/>
          <p:cNvPicPr preferRelativeResize="0"/>
          <p:nvPr/>
        </p:nvPicPr>
        <p:blipFill rotWithShape="1">
          <a:blip r:embed="rId11">
            <a:alphaModFix/>
          </a:blip>
          <a:srcRect/>
          <a:stretch/>
        </p:blipFill>
        <p:spPr>
          <a:xfrm>
            <a:off x="9148992" y="304811"/>
            <a:ext cx="2258261" cy="134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image" Target="../media/image31.jpg"/><Relationship Id="rId18" Type="http://schemas.openxmlformats.org/officeDocument/2006/relationships/image" Target="../media/image36.jpg"/><Relationship Id="rId26" Type="http://schemas.openxmlformats.org/officeDocument/2006/relationships/image" Target="../media/image44.jpg"/><Relationship Id="rId39" Type="http://schemas.openxmlformats.org/officeDocument/2006/relationships/image" Target="../media/image57.jpg"/><Relationship Id="rId21" Type="http://schemas.openxmlformats.org/officeDocument/2006/relationships/image" Target="../media/image39.jpg"/><Relationship Id="rId34" Type="http://schemas.openxmlformats.org/officeDocument/2006/relationships/image" Target="../media/image52.png"/><Relationship Id="rId7" Type="http://schemas.openxmlformats.org/officeDocument/2006/relationships/image" Target="../media/image25.jpg"/><Relationship Id="rId12" Type="http://schemas.openxmlformats.org/officeDocument/2006/relationships/image" Target="../media/image30.jpg"/><Relationship Id="rId17" Type="http://schemas.openxmlformats.org/officeDocument/2006/relationships/image" Target="../media/image35.jpg"/><Relationship Id="rId25" Type="http://schemas.openxmlformats.org/officeDocument/2006/relationships/image" Target="../media/image43.jpg"/><Relationship Id="rId33" Type="http://schemas.openxmlformats.org/officeDocument/2006/relationships/image" Target="../media/image51.png"/><Relationship Id="rId38" Type="http://schemas.openxmlformats.org/officeDocument/2006/relationships/image" Target="../media/image56.jpg"/><Relationship Id="rId2" Type="http://schemas.openxmlformats.org/officeDocument/2006/relationships/notesSlide" Target="../notesSlides/notesSlide26.xml"/><Relationship Id="rId16" Type="http://schemas.openxmlformats.org/officeDocument/2006/relationships/image" Target="../media/image34.png"/><Relationship Id="rId20" Type="http://schemas.openxmlformats.org/officeDocument/2006/relationships/image" Target="../media/image38.jpg"/><Relationship Id="rId29" Type="http://schemas.openxmlformats.org/officeDocument/2006/relationships/image" Target="../media/image47.jpg"/><Relationship Id="rId1" Type="http://schemas.openxmlformats.org/officeDocument/2006/relationships/slideLayout" Target="../slideLayouts/slideLayout3.xml"/><Relationship Id="rId6" Type="http://schemas.openxmlformats.org/officeDocument/2006/relationships/image" Target="../media/image24.jpg"/><Relationship Id="rId11" Type="http://schemas.openxmlformats.org/officeDocument/2006/relationships/image" Target="../media/image29.jpg"/><Relationship Id="rId24" Type="http://schemas.openxmlformats.org/officeDocument/2006/relationships/image" Target="../media/image42.jpg"/><Relationship Id="rId32" Type="http://schemas.openxmlformats.org/officeDocument/2006/relationships/image" Target="../media/image50.png"/><Relationship Id="rId37" Type="http://schemas.openxmlformats.org/officeDocument/2006/relationships/image" Target="../media/image55.png"/><Relationship Id="rId40" Type="http://schemas.openxmlformats.org/officeDocument/2006/relationships/image" Target="../media/image58.jpg"/><Relationship Id="rId5" Type="http://schemas.openxmlformats.org/officeDocument/2006/relationships/image" Target="../media/image23.png"/><Relationship Id="rId15" Type="http://schemas.openxmlformats.org/officeDocument/2006/relationships/image" Target="../media/image33.jpg"/><Relationship Id="rId23" Type="http://schemas.openxmlformats.org/officeDocument/2006/relationships/image" Target="../media/image41.jpg"/><Relationship Id="rId28" Type="http://schemas.openxmlformats.org/officeDocument/2006/relationships/image" Target="../media/image46.jpg"/><Relationship Id="rId36" Type="http://schemas.openxmlformats.org/officeDocument/2006/relationships/image" Target="../media/image54.png"/><Relationship Id="rId10" Type="http://schemas.openxmlformats.org/officeDocument/2006/relationships/image" Target="../media/image28.jpg"/><Relationship Id="rId19" Type="http://schemas.openxmlformats.org/officeDocument/2006/relationships/image" Target="../media/image37.png"/><Relationship Id="rId31" Type="http://schemas.openxmlformats.org/officeDocument/2006/relationships/image" Target="../media/image49.jpg"/><Relationship Id="rId4" Type="http://schemas.openxmlformats.org/officeDocument/2006/relationships/image" Target="../media/image22.jpg"/><Relationship Id="rId9" Type="http://schemas.openxmlformats.org/officeDocument/2006/relationships/image" Target="../media/image27.jpg"/><Relationship Id="rId14" Type="http://schemas.openxmlformats.org/officeDocument/2006/relationships/image" Target="../media/image32.jpg"/><Relationship Id="rId22" Type="http://schemas.openxmlformats.org/officeDocument/2006/relationships/image" Target="../media/image40.jpg"/><Relationship Id="rId27" Type="http://schemas.openxmlformats.org/officeDocument/2006/relationships/image" Target="../media/image45.png"/><Relationship Id="rId30" Type="http://schemas.openxmlformats.org/officeDocument/2006/relationships/image" Target="../media/image48.jpg"/><Relationship Id="rId35" Type="http://schemas.openxmlformats.org/officeDocument/2006/relationships/image" Target="../media/image53.jpg"/><Relationship Id="rId8" Type="http://schemas.openxmlformats.org/officeDocument/2006/relationships/image" Target="../media/image26.png"/><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body" idx="1"/>
          </p:nvPr>
        </p:nvSpPr>
        <p:spPr>
          <a:xfrm>
            <a:off x="1006052" y="3472789"/>
            <a:ext cx="8474831" cy="15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600"/>
              <a:buNone/>
            </a:pPr>
            <a:r>
              <a:rPr lang="en-US" b="1" dirty="0"/>
              <a:t>Sushant Kafle</a:t>
            </a:r>
            <a:r>
              <a:rPr lang="en-US" dirty="0"/>
              <a:t>		</a:t>
            </a:r>
            <a:r>
              <a:rPr lang="en-US" dirty="0" err="1"/>
              <a:t>sushant@mail.rit.edu</a:t>
            </a:r>
            <a:endParaRPr dirty="0"/>
          </a:p>
          <a:p>
            <a:pPr marL="0" lvl="0" indent="0" algn="l" rtl="0">
              <a:spcBef>
                <a:spcPts val="520"/>
              </a:spcBef>
              <a:spcAft>
                <a:spcPts val="0"/>
              </a:spcAft>
              <a:buClr>
                <a:schemeClr val="dk1"/>
              </a:buClr>
              <a:buSzPts val="2600"/>
              <a:buNone/>
            </a:pPr>
            <a:r>
              <a:rPr lang="en-US" b="1" dirty="0"/>
              <a:t>Cecilia O. </a:t>
            </a:r>
            <a:r>
              <a:rPr lang="en-US" b="1" dirty="0" err="1"/>
              <a:t>Alm</a:t>
            </a:r>
            <a:r>
              <a:rPr lang="en-US" b="1" dirty="0"/>
              <a:t> </a:t>
            </a:r>
            <a:r>
              <a:rPr lang="en-US" dirty="0"/>
              <a:t>		</a:t>
            </a:r>
            <a:r>
              <a:rPr lang="en-US" dirty="0" err="1"/>
              <a:t>coagla@rit.edu</a:t>
            </a:r>
            <a:endParaRPr dirty="0"/>
          </a:p>
          <a:p>
            <a:pPr marL="0" lvl="0" indent="0" algn="l" rtl="0">
              <a:spcBef>
                <a:spcPts val="520"/>
              </a:spcBef>
              <a:spcAft>
                <a:spcPts val="0"/>
              </a:spcAft>
              <a:buClr>
                <a:schemeClr val="dk1"/>
              </a:buClr>
              <a:buSzPts val="2600"/>
              <a:buNone/>
            </a:pPr>
            <a:r>
              <a:rPr lang="en-US" b="1" dirty="0"/>
              <a:t>Matt Huenerfauth</a:t>
            </a:r>
            <a:r>
              <a:rPr lang="en-US" dirty="0"/>
              <a:t>	</a:t>
            </a:r>
            <a:r>
              <a:rPr lang="en-US" dirty="0" err="1"/>
              <a:t>matt.huenerfauth@rit.edu</a:t>
            </a:r>
            <a:endParaRPr dirty="0"/>
          </a:p>
        </p:txBody>
      </p:sp>
      <p:sp>
        <p:nvSpPr>
          <p:cNvPr id="73" name="Google Shape;73;p1"/>
          <p:cNvSpPr txBox="1">
            <a:spLocks noGrp="1"/>
          </p:cNvSpPr>
          <p:nvPr>
            <p:ph type="body" idx="4"/>
          </p:nvPr>
        </p:nvSpPr>
        <p:spPr>
          <a:xfrm>
            <a:off x="1006053" y="894719"/>
            <a:ext cx="10766700" cy="2225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E46102"/>
              </a:buClr>
              <a:buSzPts val="5000"/>
              <a:buNone/>
            </a:pPr>
            <a:r>
              <a:rPr lang="en-US" sz="4800"/>
              <a:t>Fusion Strategy for Prosodic and Lexical Representations of Word Importance</a:t>
            </a:r>
            <a:endParaRPr sz="4800"/>
          </a:p>
        </p:txBody>
      </p:sp>
      <p:sp>
        <p:nvSpPr>
          <p:cNvPr id="74" name="Google Shape;74;p1"/>
          <p:cNvSpPr txBox="1"/>
          <p:nvPr/>
        </p:nvSpPr>
        <p:spPr>
          <a:xfrm>
            <a:off x="1006050" y="5661750"/>
            <a:ext cx="10061400" cy="1196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rPr>
              <a:t>20</a:t>
            </a:r>
            <a:r>
              <a:rPr lang="en-US" sz="2000" b="1" i="0" u="none" strike="noStrike" cap="none">
                <a:solidFill>
                  <a:schemeClr val="dk1"/>
                </a:solidFill>
                <a:latin typeface="Arial"/>
                <a:ea typeface="Arial"/>
                <a:cs typeface="Arial"/>
                <a:sym typeface="Arial"/>
              </a:rPr>
              <a:t>th </a:t>
            </a:r>
            <a:r>
              <a:rPr lang="en-US" sz="2000" b="1">
                <a:solidFill>
                  <a:schemeClr val="dk1"/>
                </a:solidFill>
              </a:rPr>
              <a:t>Annual Conference of the International Speech Communication Association</a:t>
            </a:r>
            <a:endParaRPr sz="2000" b="1">
              <a:solidFill>
                <a:schemeClr val="dk1"/>
              </a:solidFill>
            </a:endParaRPr>
          </a:p>
          <a:p>
            <a:pPr marL="0" marR="0" lvl="0" indent="0" algn="ctr" rtl="0">
              <a:spcBef>
                <a:spcPts val="0"/>
              </a:spcBef>
              <a:spcAft>
                <a:spcPts val="0"/>
              </a:spcAft>
              <a:buClr>
                <a:schemeClr val="dk1"/>
              </a:buClr>
              <a:buSzPts val="2000"/>
              <a:buFont typeface="Arial"/>
              <a:buNone/>
            </a:pPr>
            <a:r>
              <a:rPr lang="en-US" sz="2000" b="1">
                <a:solidFill>
                  <a:schemeClr val="dk1"/>
                </a:solidFill>
              </a:rPr>
              <a:t>INTERSPEECH 2019</a:t>
            </a:r>
            <a:endParaRPr sz="20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body" idx="2"/>
          </p:nvPr>
        </p:nvSpPr>
        <p:spPr>
          <a:xfrm>
            <a:off x="272085" y="958452"/>
            <a:ext cx="11589900" cy="69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E46102"/>
              </a:buClr>
              <a:buSzPts val="3700"/>
              <a:buNone/>
            </a:pPr>
            <a:r>
              <a:rPr lang="en-US"/>
              <a:t>Prior Work: Word Importance Prediction</a:t>
            </a:r>
            <a:endParaRPr/>
          </a:p>
        </p:txBody>
      </p:sp>
      <p:sp>
        <p:nvSpPr>
          <p:cNvPr id="133" name="Google Shape;133;p6"/>
          <p:cNvSpPr txBox="1">
            <a:spLocks noGrp="1"/>
          </p:cNvSpPr>
          <p:nvPr>
            <p:ph type="body" idx="3"/>
          </p:nvPr>
        </p:nvSpPr>
        <p:spPr>
          <a:xfrm>
            <a:off x="272075" y="1744225"/>
            <a:ext cx="11254178" cy="4888800"/>
          </a:xfrm>
          <a:prstGeom prst="rect">
            <a:avLst/>
          </a:prstGeom>
        </p:spPr>
        <p:txBody>
          <a:bodyPr spcFirstLastPara="1" wrap="square" lIns="91425" tIns="45700" rIns="91425" bIns="45700" anchor="t" anchorCtr="0">
            <a:noAutofit/>
          </a:bodyPr>
          <a:lstStyle/>
          <a:p>
            <a:pPr marL="457200" lvl="0" indent="-381000" algn="l" rtl="0">
              <a:spcBef>
                <a:spcPts val="640"/>
              </a:spcBef>
              <a:spcAft>
                <a:spcPts val="0"/>
              </a:spcAft>
              <a:buSzPts val="2400"/>
              <a:buChar char="▪"/>
            </a:pPr>
            <a:r>
              <a:rPr lang="en-US" sz="2400" dirty="0"/>
              <a:t>Portrayal of word importance prediction </a:t>
            </a:r>
            <a:r>
              <a:rPr lang="en-US" sz="2400" b="1" dirty="0">
                <a:solidFill>
                  <a:schemeClr val="bg2"/>
                </a:solidFill>
              </a:rPr>
              <a:t>as keyword extraction task</a:t>
            </a:r>
            <a:r>
              <a:rPr lang="en-US" sz="2400" dirty="0"/>
              <a:t>:</a:t>
            </a:r>
            <a:endParaRPr sz="2400" dirty="0"/>
          </a:p>
          <a:p>
            <a:pPr marL="914400" lvl="1" indent="-381000" algn="l" rtl="0">
              <a:spcBef>
                <a:spcPts val="0"/>
              </a:spcBef>
              <a:spcAft>
                <a:spcPts val="0"/>
              </a:spcAft>
              <a:buSzPts val="2400"/>
              <a:buChar char="•"/>
            </a:pPr>
            <a:r>
              <a:rPr lang="en-US" sz="2400" dirty="0"/>
              <a:t>Considers importance of words at a document level rather than at a sentential or a phrase level. </a:t>
            </a:r>
            <a:r>
              <a:rPr lang="en-US" sz="2000" dirty="0">
                <a:solidFill>
                  <a:srgbClr val="434343"/>
                </a:solidFill>
              </a:rPr>
              <a:t>(Liu, 2011; </a:t>
            </a:r>
            <a:r>
              <a:rPr lang="en-US" sz="2000" dirty="0" err="1">
                <a:solidFill>
                  <a:srgbClr val="434343"/>
                </a:solidFill>
              </a:rPr>
              <a:t>Hulth</a:t>
            </a:r>
            <a:r>
              <a:rPr lang="en-US" sz="2000" dirty="0">
                <a:solidFill>
                  <a:srgbClr val="434343"/>
                </a:solidFill>
              </a:rPr>
              <a:t>, 2002; </a:t>
            </a:r>
            <a:r>
              <a:rPr lang="en-US" sz="2000" dirty="0" err="1">
                <a:solidFill>
                  <a:srgbClr val="434343"/>
                </a:solidFill>
              </a:rPr>
              <a:t>Sheeba</a:t>
            </a:r>
            <a:r>
              <a:rPr lang="en-US" sz="2000" dirty="0">
                <a:solidFill>
                  <a:srgbClr val="434343"/>
                </a:solidFill>
              </a:rPr>
              <a:t>, 2012)</a:t>
            </a:r>
            <a:endParaRPr sz="2000" dirty="0">
              <a:solidFill>
                <a:srgbClr val="434343"/>
              </a:solidFill>
            </a:endParaRPr>
          </a:p>
          <a:p>
            <a:pPr marL="914400" lvl="0" indent="0" algn="l" rtl="0">
              <a:spcBef>
                <a:spcPts val="640"/>
              </a:spcBef>
              <a:spcAft>
                <a:spcPts val="0"/>
              </a:spcAft>
              <a:buNone/>
            </a:pPr>
            <a:endParaRPr sz="2400" dirty="0"/>
          </a:p>
          <a:p>
            <a:pPr marL="457200" lvl="0" indent="-381000" algn="l" rtl="0">
              <a:spcBef>
                <a:spcPts val="640"/>
              </a:spcBef>
              <a:spcAft>
                <a:spcPts val="0"/>
              </a:spcAft>
              <a:buSzPts val="2400"/>
              <a:buChar char="▪"/>
            </a:pPr>
            <a:r>
              <a:rPr lang="en-US" sz="2400" dirty="0"/>
              <a:t>This setup treats each word as a </a:t>
            </a:r>
            <a:r>
              <a:rPr lang="en-US" sz="2400" i="1" dirty="0"/>
              <a:t>term</a:t>
            </a:r>
            <a:r>
              <a:rPr lang="en-US" sz="2400" dirty="0"/>
              <a:t> in a document such that all words identified by a </a:t>
            </a:r>
            <a:r>
              <a:rPr lang="en-US" sz="2400" i="1" dirty="0"/>
              <a:t>term</a:t>
            </a:r>
            <a:r>
              <a:rPr lang="en-US" sz="2400" dirty="0"/>
              <a:t> receive a uniform importance score, </a:t>
            </a:r>
            <a:r>
              <a:rPr lang="en-US" sz="2400" b="1" dirty="0">
                <a:solidFill>
                  <a:schemeClr val="bg2"/>
                </a:solidFill>
              </a:rPr>
              <a:t>without</a:t>
            </a:r>
            <a:r>
              <a:rPr lang="en-US" sz="2400" dirty="0"/>
              <a:t> </a:t>
            </a:r>
            <a:r>
              <a:rPr lang="en-US" sz="2400" b="1" dirty="0">
                <a:solidFill>
                  <a:schemeClr val="bg2"/>
                </a:solidFill>
              </a:rPr>
              <a:t>regard to their local context</a:t>
            </a:r>
            <a:r>
              <a:rPr lang="en-US" sz="2400" dirty="0"/>
              <a:t>.</a:t>
            </a:r>
            <a:endParaRPr sz="2400" dirty="0"/>
          </a:p>
          <a:p>
            <a:pPr marL="457200" lvl="0" indent="0" algn="l" rtl="0">
              <a:spcBef>
                <a:spcPts val="640"/>
              </a:spcBef>
              <a:spcAft>
                <a:spcPts val="0"/>
              </a:spcAft>
              <a:buNone/>
            </a:pPr>
            <a:endParaRPr sz="2400" dirty="0"/>
          </a:p>
          <a:p>
            <a:pPr marL="457200" lvl="0" indent="-381000" algn="l" rtl="0">
              <a:spcBef>
                <a:spcPts val="640"/>
              </a:spcBef>
              <a:spcAft>
                <a:spcPts val="0"/>
              </a:spcAft>
              <a:buSzPts val="2400"/>
              <a:buChar char="▪"/>
            </a:pPr>
            <a:r>
              <a:rPr lang="en-US" sz="2400" dirty="0"/>
              <a:t>Recently, models that consider contextualized word representation has been proposed. However, they consider </a:t>
            </a:r>
            <a:r>
              <a:rPr lang="en-US" sz="2400" b="1" dirty="0">
                <a:solidFill>
                  <a:schemeClr val="bg2"/>
                </a:solidFill>
              </a:rPr>
              <a:t>unimodal features </a:t>
            </a:r>
            <a:r>
              <a:rPr lang="en-US" sz="2400" dirty="0"/>
              <a:t>(lexical or prosodic, not both) which may be insufficient for conversational speech-based application.</a:t>
            </a:r>
            <a:endParaRPr sz="2400" dirty="0"/>
          </a:p>
          <a:p>
            <a:pPr marL="0" lvl="0" indent="0" algn="l" rtl="0">
              <a:spcBef>
                <a:spcPts val="640"/>
              </a:spcBef>
              <a:spcAft>
                <a:spcPts val="0"/>
              </a:spcAft>
              <a:buNone/>
            </a:pPr>
            <a:endParaRPr sz="2400" dirty="0"/>
          </a:p>
          <a:p>
            <a:pPr marL="0" lvl="0" indent="0" algn="l" rtl="0">
              <a:spcBef>
                <a:spcPts val="640"/>
              </a:spcBef>
              <a:spcAft>
                <a:spcPts val="0"/>
              </a:spcAft>
              <a:buNone/>
            </a:pP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5" name="Text Placeholder 4">
            <a:extLst>
              <a:ext uri="{FF2B5EF4-FFF2-40B4-BE49-F238E27FC236}">
                <a16:creationId xmlns:a16="http://schemas.microsoft.com/office/drawing/2014/main" id="{7F7DF128-7EED-BA40-BF05-476EA8B7EDF9}"/>
              </a:ext>
            </a:extLst>
          </p:cNvPr>
          <p:cNvSpPr>
            <a:spLocks noGrp="1"/>
          </p:cNvSpPr>
          <p:nvPr>
            <p:ph type="body" idx="2"/>
          </p:nvPr>
        </p:nvSpPr>
        <p:spPr>
          <a:xfrm>
            <a:off x="301024" y="2667000"/>
            <a:ext cx="11589952" cy="1231612"/>
          </a:xfrm>
        </p:spPr>
        <p:txBody>
          <a:bodyPr/>
          <a:lstStyle/>
          <a:p>
            <a:r>
              <a:rPr lang="en-US" dirty="0">
                <a:solidFill>
                  <a:schemeClr val="bg2"/>
                </a:solidFill>
              </a:rPr>
              <a:t>Lexical-Prosodic Representation</a:t>
            </a:r>
          </a:p>
        </p:txBody>
      </p:sp>
      <p:sp>
        <p:nvSpPr>
          <p:cNvPr id="6" name="TextBox 5">
            <a:extLst>
              <a:ext uri="{FF2B5EF4-FFF2-40B4-BE49-F238E27FC236}">
                <a16:creationId xmlns:a16="http://schemas.microsoft.com/office/drawing/2014/main" id="{83330972-B567-2E4D-92B4-BA54D27C5D51}"/>
              </a:ext>
            </a:extLst>
          </p:cNvPr>
          <p:cNvSpPr txBox="1"/>
          <p:nvPr/>
        </p:nvSpPr>
        <p:spPr>
          <a:xfrm>
            <a:off x="301024" y="3606224"/>
            <a:ext cx="11589952" cy="584775"/>
          </a:xfrm>
          <a:prstGeom prst="rect">
            <a:avLst/>
          </a:prstGeom>
          <a:noFill/>
        </p:spPr>
        <p:txBody>
          <a:bodyPr wrap="square" rtlCol="0">
            <a:spAutoFit/>
          </a:bodyPr>
          <a:lstStyle/>
          <a:p>
            <a:pPr algn="ctr"/>
            <a:r>
              <a:rPr lang="en-US" sz="3200" dirty="0"/>
              <a:t>for word importance prediction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60967901cc_0_38"/>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a:t>Attention-based Feature Fusion</a:t>
            </a:r>
            <a:endParaRPr/>
          </a:p>
        </p:txBody>
      </p:sp>
      <p:sp>
        <p:nvSpPr>
          <p:cNvPr id="148" name="Google Shape;148;g60967901cc_0_38"/>
          <p:cNvSpPr txBox="1">
            <a:spLocks noGrp="1"/>
          </p:cNvSpPr>
          <p:nvPr>
            <p:ph type="body" idx="3"/>
          </p:nvPr>
        </p:nvSpPr>
        <p:spPr>
          <a:xfrm>
            <a:off x="272075" y="1744225"/>
            <a:ext cx="11422620" cy="4808700"/>
          </a:xfrm>
          <a:prstGeom prst="rect">
            <a:avLst/>
          </a:prstGeom>
        </p:spPr>
        <p:txBody>
          <a:bodyPr spcFirstLastPara="1" wrap="square" lIns="91425" tIns="45700" rIns="91425" bIns="45700" anchor="t" anchorCtr="0">
            <a:noAutofit/>
          </a:bodyPr>
          <a:lstStyle/>
          <a:p>
            <a:pPr lvl="0" indent="-381000">
              <a:buSzPts val="2400"/>
            </a:pPr>
            <a:r>
              <a:rPr lang="en-US" sz="2400" dirty="0"/>
              <a:t>This feature fusion architecture captures how prosody impacts the lexical semantics of the spoken word.</a:t>
            </a:r>
          </a:p>
          <a:p>
            <a:pPr marL="457200" lvl="0" indent="0" algn="l" rtl="0">
              <a:spcBef>
                <a:spcPts val="640"/>
              </a:spcBef>
              <a:spcAft>
                <a:spcPts val="0"/>
              </a:spcAft>
              <a:buNone/>
            </a:pPr>
            <a:endParaRPr sz="2400" dirty="0"/>
          </a:p>
          <a:p>
            <a:pPr lvl="0" indent="-381000">
              <a:buSzPts val="2400"/>
            </a:pPr>
            <a:r>
              <a:rPr lang="en-US" sz="2400" dirty="0"/>
              <a:t>Uses architecture to learn a </a:t>
            </a:r>
            <a:r>
              <a:rPr lang="en-US" sz="2400" b="1" dirty="0">
                <a:solidFill>
                  <a:schemeClr val="bg2"/>
                </a:solidFill>
              </a:rPr>
              <a:t>composition vector </a:t>
            </a:r>
            <a:r>
              <a:rPr lang="en-US" sz="2400" dirty="0"/>
              <a:t>that controls the contribution of prosodic features on word meaning:</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609c1366f2_0_65"/>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a:t>Attention-based Feature Fusion</a:t>
            </a:r>
            <a:endParaRPr/>
          </a:p>
        </p:txBody>
      </p:sp>
      <p:sp>
        <p:nvSpPr>
          <p:cNvPr id="155" name="Google Shape;155;g609c1366f2_0_65"/>
          <p:cNvSpPr txBox="1">
            <a:spLocks noGrp="1"/>
          </p:cNvSpPr>
          <p:nvPr>
            <p:ph type="body" idx="3"/>
          </p:nvPr>
        </p:nvSpPr>
        <p:spPr>
          <a:xfrm>
            <a:off x="272075" y="1744225"/>
            <a:ext cx="11230114" cy="4808700"/>
          </a:xfrm>
          <a:prstGeom prst="rect">
            <a:avLst/>
          </a:prstGeom>
        </p:spPr>
        <p:txBody>
          <a:bodyPr spcFirstLastPara="1" wrap="square" lIns="91425" tIns="45700" rIns="91425" bIns="45700" anchor="t" anchorCtr="0">
            <a:noAutofit/>
          </a:bodyPr>
          <a:lstStyle/>
          <a:p>
            <a:pPr lvl="0" indent="-381000">
              <a:buSzPts val="2400"/>
            </a:pPr>
            <a:r>
              <a:rPr lang="en-US" sz="2400" dirty="0"/>
              <a:t>This feature fusion architecture captures how prosody impacts the lexical semantics of the spoken word.</a:t>
            </a:r>
          </a:p>
          <a:p>
            <a:pPr lvl="0" indent="0">
              <a:buNone/>
            </a:pPr>
            <a:endParaRPr lang="en-US" sz="2400" dirty="0"/>
          </a:p>
          <a:p>
            <a:pPr lvl="0" indent="-381000">
              <a:buSzPts val="2400"/>
            </a:pPr>
            <a:r>
              <a:rPr lang="en-US" sz="2400" dirty="0"/>
              <a:t>Uses architecture to learn a </a:t>
            </a:r>
            <a:r>
              <a:rPr lang="en-US" sz="2400" b="1" dirty="0">
                <a:solidFill>
                  <a:schemeClr val="bg2"/>
                </a:solidFill>
              </a:rPr>
              <a:t>composition vector </a:t>
            </a:r>
            <a:r>
              <a:rPr lang="en-US" sz="2400" dirty="0"/>
              <a:t>that controls the contribution of prosodic features on word meaning:</a:t>
            </a:r>
          </a:p>
        </p:txBody>
      </p:sp>
      <p:sp>
        <p:nvSpPr>
          <p:cNvPr id="8" name="Google Shape;168;g6096e9c6fe_0_4">
            <a:extLst>
              <a:ext uri="{FF2B5EF4-FFF2-40B4-BE49-F238E27FC236}">
                <a16:creationId xmlns:a16="http://schemas.microsoft.com/office/drawing/2014/main" id="{BF687D15-EA69-574F-9F5F-DB23BFA4EB1C}"/>
              </a:ext>
            </a:extLst>
          </p:cNvPr>
          <p:cNvSpPr/>
          <p:nvPr/>
        </p:nvSpPr>
        <p:spPr>
          <a:xfrm>
            <a:off x="8030377" y="4633337"/>
            <a:ext cx="3651000" cy="125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i="1" dirty="0">
                <a:solidFill>
                  <a:schemeClr val="dk1"/>
                </a:solidFill>
              </a:rPr>
              <a:t>S</a:t>
            </a:r>
            <a:r>
              <a:rPr lang="en-US" dirty="0">
                <a:solidFill>
                  <a:schemeClr val="dk1"/>
                </a:solidFill>
              </a:rPr>
              <a:t>: Acoustic-prosodic feature representation.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L</a:t>
            </a:r>
            <a:r>
              <a:rPr lang="en-US" dirty="0">
                <a:solidFill>
                  <a:schemeClr val="dk1"/>
                </a:solidFill>
              </a:rPr>
              <a:t>: Lexical feature representation.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Z: Lexical-Prosodic Representation</a:t>
            </a:r>
            <a:endParaRPr i="1" dirty="0"/>
          </a:p>
        </p:txBody>
      </p:sp>
      <p:pic>
        <p:nvPicPr>
          <p:cNvPr id="9" name="Google Shape;167;g6096e9c6fe_0_4">
            <a:extLst>
              <a:ext uri="{FF2B5EF4-FFF2-40B4-BE49-F238E27FC236}">
                <a16:creationId xmlns:a16="http://schemas.microsoft.com/office/drawing/2014/main" id="{12DFF780-D009-DB47-9D57-E741E8E378D7}"/>
              </a:ext>
            </a:extLst>
          </p:cNvPr>
          <p:cNvPicPr preferRelativeResize="0"/>
          <p:nvPr/>
        </p:nvPicPr>
        <p:blipFill>
          <a:blip r:embed="rId3">
            <a:alphaModFix/>
          </a:blip>
          <a:stretch>
            <a:fillRect/>
          </a:stretch>
        </p:blipFill>
        <p:spPr>
          <a:xfrm>
            <a:off x="3814651" y="4347350"/>
            <a:ext cx="3590925" cy="35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6096e9c6fe_0_4"/>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a:t>Attention-based Feature Fusion</a:t>
            </a:r>
            <a:endParaRPr/>
          </a:p>
        </p:txBody>
      </p:sp>
      <p:sp>
        <p:nvSpPr>
          <p:cNvPr id="166" name="Google Shape;166;g6096e9c6fe_0_4"/>
          <p:cNvSpPr txBox="1">
            <a:spLocks noGrp="1"/>
          </p:cNvSpPr>
          <p:nvPr>
            <p:ph type="body" idx="3"/>
          </p:nvPr>
        </p:nvSpPr>
        <p:spPr>
          <a:xfrm>
            <a:off x="272075" y="1744225"/>
            <a:ext cx="11194020" cy="4808700"/>
          </a:xfrm>
          <a:prstGeom prst="rect">
            <a:avLst/>
          </a:prstGeom>
        </p:spPr>
        <p:txBody>
          <a:bodyPr spcFirstLastPara="1" wrap="square" lIns="91425" tIns="45700" rIns="91425" bIns="45700" anchor="t" anchorCtr="0">
            <a:noAutofit/>
          </a:bodyPr>
          <a:lstStyle/>
          <a:p>
            <a:pPr lvl="0" indent="-381000">
              <a:buSzPts val="2400"/>
            </a:pPr>
            <a:r>
              <a:rPr lang="en-US" sz="2400" dirty="0"/>
              <a:t>This feature fusion architecture captures how prosody impacts the lexical semantics of the spoken word.</a:t>
            </a:r>
          </a:p>
          <a:p>
            <a:pPr lvl="0" indent="0">
              <a:buNone/>
            </a:pPr>
            <a:endParaRPr lang="en-US" sz="2400" dirty="0"/>
          </a:p>
          <a:p>
            <a:pPr lvl="0" indent="-381000">
              <a:buSzPts val="2400"/>
            </a:pPr>
            <a:r>
              <a:rPr lang="en-US" sz="2400" dirty="0"/>
              <a:t>Uses architecture to learn a </a:t>
            </a:r>
            <a:r>
              <a:rPr lang="en-US" sz="2400" b="1" dirty="0">
                <a:solidFill>
                  <a:schemeClr val="bg2"/>
                </a:solidFill>
              </a:rPr>
              <a:t>composition vector </a:t>
            </a:r>
            <a:r>
              <a:rPr lang="en-US" sz="2400" dirty="0"/>
              <a:t>that controls the contribution of prosodic features on word meaning:</a:t>
            </a:r>
          </a:p>
        </p:txBody>
      </p:sp>
      <p:pic>
        <p:nvPicPr>
          <p:cNvPr id="167" name="Google Shape;167;g6096e9c6fe_0_4"/>
          <p:cNvPicPr preferRelativeResize="0"/>
          <p:nvPr/>
        </p:nvPicPr>
        <p:blipFill>
          <a:blip r:embed="rId3">
            <a:alphaModFix/>
          </a:blip>
          <a:stretch>
            <a:fillRect/>
          </a:stretch>
        </p:blipFill>
        <p:spPr>
          <a:xfrm>
            <a:off x="3814651" y="4347350"/>
            <a:ext cx="3590925" cy="352425"/>
          </a:xfrm>
          <a:prstGeom prst="rect">
            <a:avLst/>
          </a:prstGeom>
          <a:noFill/>
          <a:ln>
            <a:noFill/>
          </a:ln>
        </p:spPr>
      </p:pic>
      <p:sp>
        <p:nvSpPr>
          <p:cNvPr id="168" name="Google Shape;168;g6096e9c6fe_0_4"/>
          <p:cNvSpPr/>
          <p:nvPr/>
        </p:nvSpPr>
        <p:spPr>
          <a:xfrm>
            <a:off x="8030377" y="4633337"/>
            <a:ext cx="3651000" cy="125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i="1" dirty="0">
                <a:solidFill>
                  <a:schemeClr val="dk1"/>
                </a:solidFill>
              </a:rPr>
              <a:t>S</a:t>
            </a:r>
            <a:r>
              <a:rPr lang="en-US" dirty="0">
                <a:solidFill>
                  <a:schemeClr val="dk1"/>
                </a:solidFill>
              </a:rPr>
              <a:t>: Acoustic-prosodic feature representation.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US" i="1" dirty="0">
                <a:solidFill>
                  <a:schemeClr val="dk1"/>
                </a:solidFill>
              </a:rPr>
              <a:t>L</a:t>
            </a:r>
            <a:r>
              <a:rPr lang="en-US" dirty="0">
                <a:solidFill>
                  <a:schemeClr val="dk1"/>
                </a:solidFill>
              </a:rPr>
              <a:t>: Lexical feature representation.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Z: Lexical-Prosodic Representation</a:t>
            </a:r>
            <a:endParaRPr i="1" dirty="0"/>
          </a:p>
        </p:txBody>
      </p:sp>
      <p:pic>
        <p:nvPicPr>
          <p:cNvPr id="169" name="Google Shape;169;g6096e9c6fe_0_4"/>
          <p:cNvPicPr preferRelativeResize="0"/>
          <p:nvPr/>
        </p:nvPicPr>
        <p:blipFill>
          <a:blip r:embed="rId4">
            <a:alphaModFix/>
          </a:blip>
          <a:stretch>
            <a:fillRect/>
          </a:stretch>
        </p:blipFill>
        <p:spPr>
          <a:xfrm>
            <a:off x="4547876" y="5123725"/>
            <a:ext cx="2038350" cy="276225"/>
          </a:xfrm>
          <a:prstGeom prst="rect">
            <a:avLst/>
          </a:prstGeom>
          <a:noFill/>
          <a:ln>
            <a:noFill/>
          </a:ln>
        </p:spPr>
      </p:pic>
      <p:cxnSp>
        <p:nvCxnSpPr>
          <p:cNvPr id="170" name="Google Shape;170;g6096e9c6fe_0_4"/>
          <p:cNvCxnSpPr>
            <a:cxnSpLocks/>
          </p:cNvCxnSpPr>
          <p:nvPr/>
        </p:nvCxnSpPr>
        <p:spPr>
          <a:xfrm rot="10800000">
            <a:off x="6233871" y="5529407"/>
            <a:ext cx="0" cy="533100"/>
          </a:xfrm>
          <a:prstGeom prst="straightConnector1">
            <a:avLst/>
          </a:prstGeom>
          <a:noFill/>
          <a:ln w="28575" cap="flat" cmpd="sng">
            <a:solidFill>
              <a:schemeClr val="dk2"/>
            </a:solidFill>
            <a:prstDash val="solid"/>
            <a:round/>
            <a:headEnd type="none" w="med" len="med"/>
            <a:tailEnd type="triangle" w="med" len="med"/>
          </a:ln>
        </p:spPr>
      </p:cxnSp>
      <p:sp>
        <p:nvSpPr>
          <p:cNvPr id="171" name="Google Shape;171;g6096e9c6fe_0_4"/>
          <p:cNvSpPr txBox="1"/>
          <p:nvPr/>
        </p:nvSpPr>
        <p:spPr>
          <a:xfrm>
            <a:off x="4598336" y="5999155"/>
            <a:ext cx="3271067" cy="50950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Lexical Shift</a:t>
            </a:r>
            <a:endParaRPr sz="2400" dirty="0"/>
          </a:p>
        </p:txBody>
      </p:sp>
      <p:sp>
        <p:nvSpPr>
          <p:cNvPr id="2" name="Rectangle 1">
            <a:extLst>
              <a:ext uri="{FF2B5EF4-FFF2-40B4-BE49-F238E27FC236}">
                <a16:creationId xmlns:a16="http://schemas.microsoft.com/office/drawing/2014/main" id="{91D19795-8EE5-5E42-A9F6-16FD1183204B}"/>
              </a:ext>
            </a:extLst>
          </p:cNvPr>
          <p:cNvSpPr/>
          <p:nvPr/>
        </p:nvSpPr>
        <p:spPr>
          <a:xfrm>
            <a:off x="5811252" y="5069050"/>
            <a:ext cx="878296" cy="4056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6096e9c6fe_0_30"/>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a:t>Attention-based Feature Fusion</a:t>
            </a:r>
            <a:endParaRPr/>
          </a:p>
        </p:txBody>
      </p:sp>
      <p:sp>
        <p:nvSpPr>
          <p:cNvPr id="178" name="Google Shape;178;g6096e9c6fe_0_30"/>
          <p:cNvSpPr txBox="1">
            <a:spLocks noGrp="1"/>
          </p:cNvSpPr>
          <p:nvPr>
            <p:ph type="body" idx="3"/>
          </p:nvPr>
        </p:nvSpPr>
        <p:spPr>
          <a:xfrm>
            <a:off x="301050" y="5511470"/>
            <a:ext cx="11589900" cy="1238400"/>
          </a:xfrm>
          <a:prstGeom prst="rect">
            <a:avLst/>
          </a:prstGeom>
        </p:spPr>
        <p:txBody>
          <a:bodyPr spcFirstLastPara="1" wrap="square" lIns="91425" tIns="45700" rIns="91425" bIns="45700" anchor="t" anchorCtr="0">
            <a:noAutofit/>
          </a:bodyPr>
          <a:lstStyle/>
          <a:p>
            <a:pPr marL="457200" lvl="0" indent="-381000" algn="l" rtl="0">
              <a:spcBef>
                <a:spcPts val="640"/>
              </a:spcBef>
              <a:spcAft>
                <a:spcPts val="0"/>
              </a:spcAft>
              <a:buSzPts val="2400"/>
              <a:buChar char="▪"/>
            </a:pPr>
            <a:r>
              <a:rPr lang="en-US" sz="2400" dirty="0"/>
              <a:t>Composition vector projects lexical embeddings into an appropriate semantic space, based on their prosodic character.</a:t>
            </a:r>
            <a:endParaRPr sz="2400" dirty="0"/>
          </a:p>
        </p:txBody>
      </p:sp>
      <p:sp>
        <p:nvSpPr>
          <p:cNvPr id="179" name="Google Shape;179;g6096e9c6fe_0_30"/>
          <p:cNvSpPr/>
          <p:nvPr/>
        </p:nvSpPr>
        <p:spPr>
          <a:xfrm rot="9517935">
            <a:off x="5596893" y="2467100"/>
            <a:ext cx="4857929" cy="1924004"/>
          </a:xfrm>
          <a:prstGeom prst="flowChartConnector">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g6096e9c6fe_0_30"/>
          <p:cNvSpPr/>
          <p:nvPr/>
        </p:nvSpPr>
        <p:spPr>
          <a:xfrm rot="9517886">
            <a:off x="5961485" y="2648347"/>
            <a:ext cx="4048404" cy="1543839"/>
          </a:xfrm>
          <a:prstGeom prst="flowChartConnector">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g6096e9c6fe_0_30"/>
          <p:cNvSpPr/>
          <p:nvPr/>
        </p:nvSpPr>
        <p:spPr>
          <a:xfrm rot="9518149">
            <a:off x="7098693" y="2960385"/>
            <a:ext cx="2051362" cy="870975"/>
          </a:xfrm>
          <a:prstGeom prst="flowChartConnector">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g6096e9c6fe_0_30"/>
          <p:cNvSpPr/>
          <p:nvPr/>
        </p:nvSpPr>
        <p:spPr>
          <a:xfrm rot="1297125">
            <a:off x="2320574" y="2630590"/>
            <a:ext cx="4857926" cy="1923851"/>
          </a:xfrm>
          <a:prstGeom prst="flowChartConnector">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g6096e9c6fe_0_30"/>
          <p:cNvSpPr/>
          <p:nvPr/>
        </p:nvSpPr>
        <p:spPr>
          <a:xfrm rot="1297016">
            <a:off x="2748622" y="2854543"/>
            <a:ext cx="4048866" cy="1544083"/>
          </a:xfrm>
          <a:prstGeom prst="flowChartConnector">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g6096e9c6fe_0_30"/>
          <p:cNvSpPr/>
          <p:nvPr/>
        </p:nvSpPr>
        <p:spPr>
          <a:xfrm rot="1297043">
            <a:off x="3674553" y="3183779"/>
            <a:ext cx="2081396" cy="855689"/>
          </a:xfrm>
          <a:prstGeom prst="flowChartConnector">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g6096e9c6fe_0_30"/>
          <p:cNvSpPr/>
          <p:nvPr/>
        </p:nvSpPr>
        <p:spPr>
          <a:xfrm>
            <a:off x="5901000" y="3931100"/>
            <a:ext cx="390000" cy="326700"/>
          </a:xfrm>
          <a:prstGeom prst="flowChartSummingJunction">
            <a:avLst/>
          </a:pr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6096e9c6fe_0_30"/>
          <p:cNvSpPr txBox="1"/>
          <p:nvPr/>
        </p:nvSpPr>
        <p:spPr>
          <a:xfrm>
            <a:off x="666750" y="2697075"/>
            <a:ext cx="35814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Positive sentiment space</a:t>
            </a:r>
            <a:endParaRPr sz="2400" dirty="0"/>
          </a:p>
        </p:txBody>
      </p:sp>
      <p:sp>
        <p:nvSpPr>
          <p:cNvPr id="187" name="Google Shape;187;g6096e9c6fe_0_30"/>
          <p:cNvSpPr txBox="1"/>
          <p:nvPr/>
        </p:nvSpPr>
        <p:spPr>
          <a:xfrm>
            <a:off x="8134350" y="2697075"/>
            <a:ext cx="3727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Negative sentiment space</a:t>
            </a:r>
            <a:endParaRPr sz="2400" dirty="0"/>
          </a:p>
        </p:txBody>
      </p:sp>
      <p:cxnSp>
        <p:nvCxnSpPr>
          <p:cNvPr id="188" name="Google Shape;188;g6096e9c6fe_0_30"/>
          <p:cNvCxnSpPr>
            <a:stCxn id="189" idx="3"/>
            <a:endCxn id="185" idx="3"/>
          </p:cNvCxnSpPr>
          <p:nvPr/>
        </p:nvCxnSpPr>
        <p:spPr>
          <a:xfrm rot="10800000" flipH="1">
            <a:off x="3790950" y="4210100"/>
            <a:ext cx="2167200" cy="373200"/>
          </a:xfrm>
          <a:prstGeom prst="straightConnector1">
            <a:avLst/>
          </a:prstGeom>
          <a:noFill/>
          <a:ln w="28575" cap="flat" cmpd="sng">
            <a:solidFill>
              <a:srgbClr val="000000"/>
            </a:solidFill>
            <a:prstDash val="solid"/>
            <a:round/>
            <a:headEnd type="none" w="med" len="med"/>
            <a:tailEnd type="triangle" w="med" len="med"/>
          </a:ln>
        </p:spPr>
      </p:cxnSp>
      <p:sp>
        <p:nvSpPr>
          <p:cNvPr id="189" name="Google Shape;189;g6096e9c6fe_0_30"/>
          <p:cNvSpPr txBox="1"/>
          <p:nvPr/>
        </p:nvSpPr>
        <p:spPr>
          <a:xfrm>
            <a:off x="1563450" y="4272800"/>
            <a:ext cx="2227500" cy="62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Neutral word</a:t>
            </a:r>
            <a:endParaRPr sz="2400" dirty="0"/>
          </a:p>
          <a:p>
            <a:pPr marL="0" lvl="0" indent="0" algn="ctr" rtl="0">
              <a:spcBef>
                <a:spcPts val="0"/>
              </a:spcBef>
              <a:spcAft>
                <a:spcPts val="0"/>
              </a:spcAft>
              <a:buNone/>
            </a:pPr>
            <a:r>
              <a:rPr lang="en-US" sz="2400" dirty="0"/>
              <a:t>(e.g., </a:t>
            </a:r>
            <a:r>
              <a:rPr lang="en-US" sz="2400" b="1" i="1" dirty="0"/>
              <a:t>Dogs</a:t>
            </a:r>
            <a:r>
              <a:rPr lang="en-US" sz="2400" dirty="0"/>
              <a:t>)</a:t>
            </a:r>
            <a:endParaRPr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6096e9c6fe_0_60"/>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a:t>Attention-based Feature Fusion</a:t>
            </a:r>
            <a:endParaRPr/>
          </a:p>
        </p:txBody>
      </p:sp>
      <p:sp>
        <p:nvSpPr>
          <p:cNvPr id="197" name="Google Shape;197;g6096e9c6fe_0_60"/>
          <p:cNvSpPr/>
          <p:nvPr/>
        </p:nvSpPr>
        <p:spPr>
          <a:xfrm rot="9517935">
            <a:off x="5596893" y="2467100"/>
            <a:ext cx="4857929" cy="1924004"/>
          </a:xfrm>
          <a:prstGeom prst="flowChartConnector">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g6096e9c6fe_0_60"/>
          <p:cNvSpPr/>
          <p:nvPr/>
        </p:nvSpPr>
        <p:spPr>
          <a:xfrm rot="9517886">
            <a:off x="5961485" y="2648347"/>
            <a:ext cx="4048404" cy="1543839"/>
          </a:xfrm>
          <a:prstGeom prst="flowChartConnector">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g6096e9c6fe_0_60"/>
          <p:cNvSpPr/>
          <p:nvPr/>
        </p:nvSpPr>
        <p:spPr>
          <a:xfrm rot="9518149">
            <a:off x="7098693" y="2960385"/>
            <a:ext cx="2051362" cy="870975"/>
          </a:xfrm>
          <a:prstGeom prst="flowChartConnector">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g6096e9c6fe_0_60"/>
          <p:cNvSpPr/>
          <p:nvPr/>
        </p:nvSpPr>
        <p:spPr>
          <a:xfrm rot="1297125">
            <a:off x="2320574" y="2630590"/>
            <a:ext cx="4857926" cy="1923851"/>
          </a:xfrm>
          <a:prstGeom prst="flowChartConnector">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g6096e9c6fe_0_60"/>
          <p:cNvSpPr/>
          <p:nvPr/>
        </p:nvSpPr>
        <p:spPr>
          <a:xfrm rot="1297016">
            <a:off x="2748622" y="2854543"/>
            <a:ext cx="4048866" cy="1544083"/>
          </a:xfrm>
          <a:prstGeom prst="flowChartConnector">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g6096e9c6fe_0_60"/>
          <p:cNvSpPr/>
          <p:nvPr/>
        </p:nvSpPr>
        <p:spPr>
          <a:xfrm rot="1297043">
            <a:off x="3674553" y="3183779"/>
            <a:ext cx="2081396" cy="855689"/>
          </a:xfrm>
          <a:prstGeom prst="flowChartConnector">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g6096e9c6fe_0_60"/>
          <p:cNvSpPr/>
          <p:nvPr/>
        </p:nvSpPr>
        <p:spPr>
          <a:xfrm>
            <a:off x="5901000" y="3931100"/>
            <a:ext cx="390000" cy="326700"/>
          </a:xfrm>
          <a:prstGeom prst="flowChartSummingJunction">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g6096e9c6fe_0_60"/>
          <p:cNvSpPr txBox="1"/>
          <p:nvPr/>
        </p:nvSpPr>
        <p:spPr>
          <a:xfrm>
            <a:off x="666750" y="2697075"/>
            <a:ext cx="35814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Positive sentiment space</a:t>
            </a:r>
            <a:endParaRPr sz="2400" dirty="0"/>
          </a:p>
        </p:txBody>
      </p:sp>
      <p:sp>
        <p:nvSpPr>
          <p:cNvPr id="205" name="Google Shape;205;g6096e9c6fe_0_60"/>
          <p:cNvSpPr txBox="1"/>
          <p:nvPr/>
        </p:nvSpPr>
        <p:spPr>
          <a:xfrm>
            <a:off x="8134350" y="2697075"/>
            <a:ext cx="3727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Negative sentiment space</a:t>
            </a:r>
            <a:endParaRPr sz="2400" dirty="0"/>
          </a:p>
        </p:txBody>
      </p:sp>
      <p:cxnSp>
        <p:nvCxnSpPr>
          <p:cNvPr id="206" name="Google Shape;206;g6096e9c6fe_0_60"/>
          <p:cNvCxnSpPr>
            <a:cxnSpLocks/>
            <a:stCxn id="207" idx="0"/>
            <a:endCxn id="208" idx="3"/>
          </p:cNvCxnSpPr>
          <p:nvPr/>
        </p:nvCxnSpPr>
        <p:spPr>
          <a:xfrm flipV="1">
            <a:off x="3203544" y="3638456"/>
            <a:ext cx="1533120" cy="634342"/>
          </a:xfrm>
          <a:prstGeom prst="straightConnector1">
            <a:avLst/>
          </a:prstGeom>
          <a:noFill/>
          <a:ln w="28575" cap="flat" cmpd="sng">
            <a:solidFill>
              <a:srgbClr val="000000"/>
            </a:solidFill>
            <a:prstDash val="solid"/>
            <a:round/>
            <a:headEnd type="none" w="med" len="med"/>
            <a:tailEnd type="triangle" w="med" len="med"/>
          </a:ln>
        </p:spPr>
      </p:cxnSp>
      <p:sp>
        <p:nvSpPr>
          <p:cNvPr id="207" name="Google Shape;207;g6096e9c6fe_0_60"/>
          <p:cNvSpPr txBox="1"/>
          <p:nvPr/>
        </p:nvSpPr>
        <p:spPr>
          <a:xfrm>
            <a:off x="389060" y="4272798"/>
            <a:ext cx="5628968" cy="8827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Neutral word with positive connotation (e.g., </a:t>
            </a:r>
            <a:r>
              <a:rPr lang="en-US" sz="2400" b="1" i="1" dirty="0"/>
              <a:t>Dogs</a:t>
            </a:r>
            <a:r>
              <a:rPr lang="en-US" sz="2400" i="1" dirty="0"/>
              <a:t> </a:t>
            </a:r>
            <a:r>
              <a:rPr lang="en-US" sz="2400" dirty="0"/>
              <a:t>are the best.)</a:t>
            </a:r>
            <a:endParaRPr sz="2400" dirty="0"/>
          </a:p>
        </p:txBody>
      </p:sp>
      <p:cxnSp>
        <p:nvCxnSpPr>
          <p:cNvPr id="209" name="Google Shape;209;g6096e9c6fe_0_60"/>
          <p:cNvCxnSpPr>
            <a:stCxn id="203" idx="2"/>
          </p:cNvCxnSpPr>
          <p:nvPr/>
        </p:nvCxnSpPr>
        <p:spPr>
          <a:xfrm rot="10800000">
            <a:off x="4991100" y="3638450"/>
            <a:ext cx="909900" cy="456000"/>
          </a:xfrm>
          <a:prstGeom prst="straightConnector1">
            <a:avLst/>
          </a:prstGeom>
          <a:noFill/>
          <a:ln w="28575" cap="flat" cmpd="sng">
            <a:solidFill>
              <a:srgbClr val="000000"/>
            </a:solidFill>
            <a:prstDash val="dash"/>
            <a:round/>
            <a:headEnd type="none" w="med" len="med"/>
            <a:tailEnd type="none" w="med" len="med"/>
          </a:ln>
        </p:spPr>
      </p:cxnSp>
      <p:sp>
        <p:nvSpPr>
          <p:cNvPr id="208" name="Google Shape;208;g6096e9c6fe_0_60"/>
          <p:cNvSpPr/>
          <p:nvPr/>
        </p:nvSpPr>
        <p:spPr>
          <a:xfrm>
            <a:off x="4679550" y="3359600"/>
            <a:ext cx="390000" cy="326700"/>
          </a:xfrm>
          <a:prstGeom prst="flowChartSummingJunction">
            <a:avLst/>
          </a:pr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g6096e9c6fe_0_60"/>
          <p:cNvSpPr txBox="1"/>
          <p:nvPr/>
        </p:nvSpPr>
        <p:spPr>
          <a:xfrm>
            <a:off x="4438650" y="1865400"/>
            <a:ext cx="3905100" cy="62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lexical shift due to prosody</a:t>
            </a:r>
            <a:endParaRPr sz="2400"/>
          </a:p>
        </p:txBody>
      </p:sp>
      <p:cxnSp>
        <p:nvCxnSpPr>
          <p:cNvPr id="211" name="Google Shape;211;g6096e9c6fe_0_60"/>
          <p:cNvCxnSpPr>
            <a:stCxn id="208" idx="7"/>
            <a:endCxn id="210" idx="2"/>
          </p:cNvCxnSpPr>
          <p:nvPr/>
        </p:nvCxnSpPr>
        <p:spPr>
          <a:xfrm rot="10800000" flipH="1">
            <a:off x="5012436" y="2486444"/>
            <a:ext cx="1378800" cy="921000"/>
          </a:xfrm>
          <a:prstGeom prst="straightConnector1">
            <a:avLst/>
          </a:prstGeom>
          <a:noFill/>
          <a:ln w="28575" cap="flat" cmpd="sng">
            <a:solidFill>
              <a:srgbClr val="000000"/>
            </a:solidFill>
            <a:prstDash val="solid"/>
            <a:round/>
            <a:headEnd type="stealth" w="med" len="med"/>
            <a:tailEnd type="none" w="med" len="med"/>
          </a:ln>
        </p:spPr>
      </p:cxnSp>
      <p:cxnSp>
        <p:nvCxnSpPr>
          <p:cNvPr id="212" name="Google Shape;212;g6096e9c6fe_0_60"/>
          <p:cNvCxnSpPr>
            <a:stCxn id="203" idx="7"/>
            <a:endCxn id="210" idx="2"/>
          </p:cNvCxnSpPr>
          <p:nvPr/>
        </p:nvCxnSpPr>
        <p:spPr>
          <a:xfrm rot="10800000" flipH="1">
            <a:off x="6233886" y="2486444"/>
            <a:ext cx="157200" cy="1492500"/>
          </a:xfrm>
          <a:prstGeom prst="straightConnector1">
            <a:avLst/>
          </a:prstGeom>
          <a:noFill/>
          <a:ln w="28575" cap="flat" cmpd="sng">
            <a:solidFill>
              <a:srgbClr val="000000"/>
            </a:solidFill>
            <a:prstDash val="solid"/>
            <a:round/>
            <a:headEnd type="stealth" w="med" len="med"/>
            <a:tailEnd type="none" w="med" len="med"/>
          </a:ln>
        </p:spPr>
      </p:cxnSp>
      <p:sp>
        <p:nvSpPr>
          <p:cNvPr id="22" name="Google Shape;178;g6096e9c6fe_0_30">
            <a:extLst>
              <a:ext uri="{FF2B5EF4-FFF2-40B4-BE49-F238E27FC236}">
                <a16:creationId xmlns:a16="http://schemas.microsoft.com/office/drawing/2014/main" id="{2208B569-3D8F-9144-8CAE-C8F59B20C285}"/>
              </a:ext>
            </a:extLst>
          </p:cNvPr>
          <p:cNvSpPr txBox="1">
            <a:spLocks/>
          </p:cNvSpPr>
          <p:nvPr/>
        </p:nvSpPr>
        <p:spPr>
          <a:xfrm>
            <a:off x="301050" y="5511470"/>
            <a:ext cx="11589900" cy="1238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rgbClr val="E46102"/>
              </a:buClr>
              <a:buSzPts val="3200"/>
              <a:buFont typeface="Noto Sans Symbols"/>
              <a:buChar char="▪"/>
              <a:defRPr sz="3200" b="0" i="0" u="none" strike="noStrike" cap="none">
                <a:solidFill>
                  <a:schemeClr val="dk1"/>
                </a:solidFill>
                <a:latin typeface="Arial"/>
                <a:ea typeface="Arial"/>
                <a:cs typeface="Arial"/>
                <a:sym typeface="Arial"/>
              </a:defRPr>
            </a:lvl1pPr>
            <a:lvl2pPr marL="914400" marR="0" lvl="1" indent="-397954" algn="l" rtl="0">
              <a:lnSpc>
                <a:spcPct val="100000"/>
              </a:lnSpc>
              <a:spcBef>
                <a:spcPts val="533"/>
              </a:spcBef>
              <a:spcAft>
                <a:spcPts val="0"/>
              </a:spcAft>
              <a:buClr>
                <a:srgbClr val="E46102"/>
              </a:buClr>
              <a:buSzPts val="2667"/>
              <a:buFont typeface="Arial"/>
              <a:buChar char="•"/>
              <a:defRPr sz="2667"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rgbClr val="E46102"/>
              </a:buClr>
              <a:buSzPts val="2400"/>
              <a:buFont typeface="Noto Sans Symbols"/>
              <a:buChar char="▪"/>
              <a:defRPr sz="2400" b="0" i="0" u="none" strike="noStrike" cap="none">
                <a:solidFill>
                  <a:schemeClr val="dk1"/>
                </a:solidFill>
                <a:latin typeface="Arial"/>
                <a:ea typeface="Arial"/>
                <a:cs typeface="Arial"/>
                <a:sym typeface="Arial"/>
              </a:defRPr>
            </a:lvl3pPr>
            <a:lvl4pPr marL="1828800" marR="0" lvl="3" indent="-364045" algn="l" rtl="0">
              <a:lnSpc>
                <a:spcPct val="100000"/>
              </a:lnSpc>
              <a:spcBef>
                <a:spcPts val="427"/>
              </a:spcBef>
              <a:spcAft>
                <a:spcPts val="0"/>
              </a:spcAft>
              <a:buClr>
                <a:srgbClr val="D95E00"/>
              </a:buClr>
              <a:buSzPts val="2133"/>
              <a:buFont typeface="NTR"/>
              <a:buChar char="&gt;"/>
              <a:defRPr sz="2133" b="0" i="0" u="none" strike="noStrike" cap="none">
                <a:solidFill>
                  <a:schemeClr val="dk1"/>
                </a:solidFill>
                <a:latin typeface="Arial"/>
                <a:ea typeface="Arial"/>
                <a:cs typeface="Arial"/>
                <a:sym typeface="Arial"/>
              </a:defRPr>
            </a:lvl4pPr>
            <a:lvl5pPr marL="2286000" marR="0" lvl="4" indent="-347154" algn="l" rtl="0">
              <a:lnSpc>
                <a:spcPct val="100000"/>
              </a:lnSpc>
              <a:spcBef>
                <a:spcPts val="373"/>
              </a:spcBef>
              <a:spcAft>
                <a:spcPts val="0"/>
              </a:spcAft>
              <a:buClr>
                <a:srgbClr val="D95E00"/>
              </a:buClr>
              <a:buSzPts val="1867"/>
              <a:buFont typeface="Noto Sans Symbols"/>
              <a:buChar char="▪"/>
              <a:defRPr sz="1867"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rgbClr val="D95E00"/>
              </a:buClr>
              <a:buSzPts val="1600"/>
              <a:buFont typeface="NTR"/>
              <a:buChar char="&gt;"/>
              <a:defRPr sz="1600" b="0" i="0" u="none" strike="noStrike" cap="none">
                <a:solidFill>
                  <a:schemeClr val="dk1"/>
                </a:solidFill>
                <a:latin typeface="Arial"/>
                <a:ea typeface="Arial"/>
                <a:cs typeface="Arial"/>
                <a:sym typeface="Arial"/>
              </a:defRPr>
            </a:lvl6pPr>
            <a:lvl7pPr marL="3200400" marR="0" lvl="6" indent="-313245" algn="l" rtl="0">
              <a:lnSpc>
                <a:spcPct val="100000"/>
              </a:lnSpc>
              <a:spcBef>
                <a:spcPts val="267"/>
              </a:spcBef>
              <a:spcAft>
                <a:spcPts val="0"/>
              </a:spcAft>
              <a:buClr>
                <a:srgbClr val="D95E00"/>
              </a:buClr>
              <a:buSzPts val="1333"/>
              <a:buFont typeface="Noto Sans Symbols"/>
              <a:buChar char="▪"/>
              <a:defRPr sz="1333" b="0" i="0" u="none" strike="noStrike" cap="none">
                <a:solidFill>
                  <a:schemeClr val="dk1"/>
                </a:solidFill>
                <a:latin typeface="Arial"/>
                <a:ea typeface="Arial"/>
                <a:cs typeface="Arial"/>
                <a:sym typeface="Arial"/>
              </a:defRPr>
            </a:lvl7pPr>
            <a:lvl8pPr marL="3657600" marR="0" lvl="7" indent="-304800" algn="l" rtl="0">
              <a:lnSpc>
                <a:spcPct val="100000"/>
              </a:lnSpc>
              <a:spcBef>
                <a:spcPts val="240"/>
              </a:spcBef>
              <a:spcAft>
                <a:spcPts val="0"/>
              </a:spcAft>
              <a:buClr>
                <a:srgbClr val="D95E00"/>
              </a:buClr>
              <a:buSzPts val="1200"/>
              <a:buFont typeface="NTR"/>
              <a:buChar char="&gt;"/>
              <a:defRPr sz="1200" b="0" i="0" u="none" strike="noStrike" cap="none">
                <a:solidFill>
                  <a:schemeClr val="dk1"/>
                </a:solidFill>
                <a:latin typeface="Arial"/>
                <a:ea typeface="Arial"/>
                <a:cs typeface="Arial"/>
                <a:sym typeface="Arial"/>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pPr indent="-381000">
              <a:buSzPts val="2400"/>
            </a:pPr>
            <a:r>
              <a:rPr lang="en-US" sz="2400"/>
              <a:t>Composition vector projects lexical embeddings into an appropriate semantic space, based on their prosodic character.</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6096e9c6fe_0_117"/>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a:t>Experimental Setup</a:t>
            </a:r>
            <a:endParaRPr/>
          </a:p>
        </p:txBody>
      </p:sp>
      <p:sp>
        <p:nvSpPr>
          <p:cNvPr id="227" name="Google Shape;227;g6096e9c6fe_0_117"/>
          <p:cNvSpPr txBox="1">
            <a:spLocks noGrp="1"/>
          </p:cNvSpPr>
          <p:nvPr>
            <p:ph type="body" idx="3"/>
          </p:nvPr>
        </p:nvSpPr>
        <p:spPr>
          <a:xfrm>
            <a:off x="272075" y="1744224"/>
            <a:ext cx="11589900" cy="4945333"/>
          </a:xfrm>
          <a:prstGeom prst="rect">
            <a:avLst/>
          </a:prstGeom>
        </p:spPr>
        <p:txBody>
          <a:bodyPr spcFirstLastPara="1" wrap="square" lIns="91425" tIns="45700" rIns="91425" bIns="45700" anchor="t" anchorCtr="0">
            <a:noAutofit/>
          </a:bodyPr>
          <a:lstStyle/>
          <a:p>
            <a:pPr marL="533400" lvl="0" indent="-457200" algn="l" rtl="0">
              <a:spcBef>
                <a:spcPts val="640"/>
              </a:spcBef>
              <a:spcAft>
                <a:spcPts val="0"/>
              </a:spcAft>
              <a:buSzPts val="2400"/>
              <a:buFont typeface="Wingdings" pitchFamily="2" charset="2"/>
              <a:buChar char="§"/>
            </a:pPr>
            <a:r>
              <a:rPr lang="en-US" sz="3000" b="1" dirty="0"/>
              <a:t>Dataset:</a:t>
            </a:r>
            <a:r>
              <a:rPr lang="en-US" sz="2400" b="1" dirty="0"/>
              <a:t> </a:t>
            </a:r>
            <a:r>
              <a:rPr lang="en-US" sz="2400" dirty="0"/>
              <a:t>Word Importance Corpus </a:t>
            </a:r>
            <a:r>
              <a:rPr lang="en-US" sz="2000" dirty="0">
                <a:solidFill>
                  <a:srgbClr val="434343"/>
                </a:solidFill>
              </a:rPr>
              <a:t>(Kafle et. al, 2018)</a:t>
            </a:r>
            <a:endParaRPr sz="2000" dirty="0">
              <a:solidFill>
                <a:srgbClr val="434343"/>
              </a:solidFill>
            </a:endParaRPr>
          </a:p>
          <a:p>
            <a:pPr marL="914400" lvl="1" indent="-381000" algn="l" rtl="0">
              <a:spcBef>
                <a:spcPts val="0"/>
              </a:spcBef>
              <a:spcAft>
                <a:spcPts val="0"/>
              </a:spcAft>
              <a:buSzPts val="2400"/>
              <a:buChar char="•"/>
            </a:pPr>
            <a:r>
              <a:rPr lang="en-US" sz="2400" dirty="0"/>
              <a:t>Consists of over 25k unique words with manually annotated importance information on a dialogue turn label.</a:t>
            </a:r>
            <a:endParaRPr sz="2400" dirty="0"/>
          </a:p>
          <a:p>
            <a:pPr marL="457200" lvl="0" indent="0" algn="l" rtl="0">
              <a:spcBef>
                <a:spcPts val="640"/>
              </a:spcBef>
              <a:spcAft>
                <a:spcPts val="0"/>
              </a:spcAft>
              <a:buNone/>
            </a:pPr>
            <a:endParaRPr sz="2400" dirty="0"/>
          </a:p>
          <a:p>
            <a:pPr marL="533400" indent="-457200">
              <a:spcBef>
                <a:spcPts val="0"/>
              </a:spcBef>
              <a:buSzPts val="2400"/>
              <a:buFont typeface="Wingdings" pitchFamily="2" charset="2"/>
              <a:buChar char="§"/>
            </a:pPr>
            <a:r>
              <a:rPr lang="en-US" sz="2933" b="1" dirty="0"/>
              <a:t>Lexical Representation:</a:t>
            </a:r>
            <a:r>
              <a:rPr lang="en-US" sz="2933" dirty="0"/>
              <a:t> </a:t>
            </a:r>
            <a:r>
              <a:rPr lang="en-US" sz="2933" dirty="0" err="1"/>
              <a:t>GloVe</a:t>
            </a:r>
            <a:r>
              <a:rPr lang="en-US" sz="2933" dirty="0"/>
              <a:t> </a:t>
            </a:r>
            <a:r>
              <a:rPr lang="en-US" sz="2000" dirty="0">
                <a:solidFill>
                  <a:srgbClr val="434343"/>
                </a:solidFill>
              </a:rPr>
              <a:t>(Pennington et. al., 2014)</a:t>
            </a:r>
          </a:p>
          <a:p>
            <a:pPr marL="533400" indent="-457200">
              <a:spcBef>
                <a:spcPts val="0"/>
              </a:spcBef>
              <a:buSzPts val="2400"/>
            </a:pPr>
            <a:endParaRPr sz="2533" dirty="0">
              <a:solidFill>
                <a:srgbClr val="434343"/>
              </a:solidFill>
            </a:endParaRPr>
          </a:p>
          <a:p>
            <a:pPr marL="533400" indent="-457200">
              <a:spcBef>
                <a:spcPts val="0"/>
              </a:spcBef>
              <a:buSzPts val="2400"/>
              <a:buFont typeface="Wingdings" pitchFamily="2" charset="2"/>
              <a:buChar char="§"/>
            </a:pPr>
            <a:r>
              <a:rPr lang="en-US" sz="2933" b="1" dirty="0"/>
              <a:t>Acoustic-Prosodic Representation:</a:t>
            </a:r>
            <a:r>
              <a:rPr lang="en-US" sz="2933" dirty="0"/>
              <a:t> bi-RNN based subnetwork </a:t>
            </a:r>
            <a:r>
              <a:rPr lang="en-US" sz="2000" dirty="0">
                <a:solidFill>
                  <a:srgbClr val="434343"/>
                </a:solidFill>
              </a:rPr>
              <a:t>(Kafle et. al, 2019)</a:t>
            </a:r>
            <a:r>
              <a:rPr lang="en-US" sz="2400" dirty="0">
                <a:solidFill>
                  <a:srgbClr val="434343"/>
                </a:solidFill>
              </a:rPr>
              <a:t> </a:t>
            </a:r>
            <a:r>
              <a:rPr lang="en-US" sz="2400" dirty="0"/>
              <a:t>operating over features such as:</a:t>
            </a:r>
          </a:p>
          <a:p>
            <a:pPr lvl="1">
              <a:spcBef>
                <a:spcPts val="0"/>
              </a:spcBef>
              <a:buFont typeface="Courier New" panose="02070309020205020404" pitchFamily="49" charset="0"/>
              <a:buChar char="o"/>
            </a:pPr>
            <a:r>
              <a:rPr lang="en-US" sz="2400" dirty="0"/>
              <a:t>Energy-related features</a:t>
            </a:r>
            <a:r>
              <a:rPr lang="en-US" sz="2400" i="1" dirty="0"/>
              <a:t> </a:t>
            </a:r>
            <a:r>
              <a:rPr lang="en-US" sz="2000" dirty="0">
                <a:solidFill>
                  <a:schemeClr val="bg1">
                    <a:lumMod val="50000"/>
                  </a:schemeClr>
                </a:solidFill>
              </a:rPr>
              <a:t>(RMS min, max, mean, median, time of max, etc.)</a:t>
            </a:r>
          </a:p>
          <a:p>
            <a:pPr lvl="1">
              <a:spcBef>
                <a:spcPts val="0"/>
              </a:spcBef>
              <a:buFont typeface="Courier New" panose="02070309020205020404" pitchFamily="49" charset="0"/>
              <a:buChar char="o"/>
            </a:pPr>
            <a:r>
              <a:rPr lang="en-US" sz="2400" dirty="0"/>
              <a:t>Frequency-related features </a:t>
            </a:r>
            <a:r>
              <a:rPr lang="en-US" sz="2000" dirty="0">
                <a:solidFill>
                  <a:schemeClr val="bg1">
                    <a:lumMod val="50000"/>
                  </a:schemeClr>
                </a:solidFill>
              </a:rPr>
              <a:t>(F0 min, max, mean, median, time of max, etc.)</a:t>
            </a:r>
          </a:p>
          <a:p>
            <a:pPr lvl="1">
              <a:spcBef>
                <a:spcPts val="0"/>
              </a:spcBef>
              <a:buFont typeface="Courier New" panose="02070309020205020404" pitchFamily="49" charset="0"/>
              <a:buChar char="o"/>
            </a:pPr>
            <a:r>
              <a:rPr lang="en-US" sz="2400" dirty="0"/>
              <a:t>Voicing features </a:t>
            </a:r>
            <a:r>
              <a:rPr lang="en-US" sz="2000" dirty="0">
                <a:solidFill>
                  <a:schemeClr val="bg1">
                    <a:lumMod val="50000"/>
                  </a:schemeClr>
                </a:solidFill>
              </a:rPr>
              <a:t>(HNR, VUR, Spectral-tilt, etc.)</a:t>
            </a:r>
          </a:p>
          <a:p>
            <a:pPr lvl="1">
              <a:spcBef>
                <a:spcPts val="0"/>
              </a:spcBef>
              <a:buFont typeface="Courier New" panose="02070309020205020404" pitchFamily="49" charset="0"/>
              <a:buChar char="o"/>
            </a:pPr>
            <a:r>
              <a:rPr lang="en-US" sz="2400" dirty="0"/>
              <a:t>Spoken-lexical features </a:t>
            </a:r>
            <a:r>
              <a:rPr lang="en-US" sz="2000" dirty="0">
                <a:solidFill>
                  <a:schemeClr val="bg1">
                    <a:lumMod val="50000"/>
                  </a:schemeClr>
                </a:solidFill>
              </a:rPr>
              <a:t>(word duration, articulation rate, etc.)</a:t>
            </a:r>
          </a:p>
          <a:p>
            <a:pPr lvl="1" indent="-381000">
              <a:spcBef>
                <a:spcPts val="0"/>
              </a:spcBef>
              <a:buSzPts val="2400"/>
            </a:pPr>
            <a:endParaRPr lang="en-US" sz="1467" dirty="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6096e9c6fe_0_124"/>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dirty="0"/>
              <a:t>Exp. 1: Error Analysis of Unimodal Models</a:t>
            </a:r>
            <a:endParaRPr dirty="0"/>
          </a:p>
        </p:txBody>
      </p:sp>
      <p:sp>
        <p:nvSpPr>
          <p:cNvPr id="234" name="Google Shape;234;g6096e9c6fe_0_124"/>
          <p:cNvSpPr txBox="1">
            <a:spLocks noGrp="1"/>
          </p:cNvSpPr>
          <p:nvPr>
            <p:ph type="body" idx="3"/>
          </p:nvPr>
        </p:nvSpPr>
        <p:spPr>
          <a:xfrm>
            <a:off x="301050" y="4575473"/>
            <a:ext cx="11589900" cy="2045902"/>
          </a:xfrm>
          <a:prstGeom prst="rect">
            <a:avLst/>
          </a:prstGeom>
        </p:spPr>
        <p:txBody>
          <a:bodyPr spcFirstLastPara="1" wrap="square" lIns="91425" tIns="45700" rIns="91425" bIns="45700" anchor="t" anchorCtr="0">
            <a:noAutofit/>
          </a:bodyPr>
          <a:lstStyle/>
          <a:p>
            <a:pPr lvl="0" indent="-381000">
              <a:buSzPts val="2400"/>
            </a:pPr>
            <a:r>
              <a:rPr lang="en-US" sz="2400" dirty="0"/>
              <a:t>Lexical-only model had a lower RMS error when predicting word importance, but it performed poorly for OOV words. For OOVs, the prosodic-only model did better.</a:t>
            </a:r>
            <a:endParaRPr sz="2400" dirty="0"/>
          </a:p>
        </p:txBody>
      </p:sp>
      <p:pic>
        <p:nvPicPr>
          <p:cNvPr id="235" name="Google Shape;235;g6096e9c6fe_0_124"/>
          <p:cNvPicPr preferRelativeResize="0"/>
          <p:nvPr/>
        </p:nvPicPr>
        <p:blipFill rotWithShape="1">
          <a:blip r:embed="rId3">
            <a:alphaModFix/>
          </a:blip>
          <a:srcRect t="34610"/>
          <a:stretch/>
        </p:blipFill>
        <p:spPr>
          <a:xfrm>
            <a:off x="2519362" y="2418812"/>
            <a:ext cx="7153275" cy="1775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6096e9c6fe_0_107"/>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dirty="0"/>
              <a:t>Intervention: Attention Supervision</a:t>
            </a:r>
            <a:endParaRPr dirty="0"/>
          </a:p>
        </p:txBody>
      </p:sp>
      <p:sp>
        <p:nvSpPr>
          <p:cNvPr id="219" name="Google Shape;219;g6096e9c6fe_0_107"/>
          <p:cNvSpPr txBox="1">
            <a:spLocks noGrp="1"/>
          </p:cNvSpPr>
          <p:nvPr>
            <p:ph type="body" idx="3"/>
          </p:nvPr>
        </p:nvSpPr>
        <p:spPr>
          <a:xfrm>
            <a:off x="272075" y="1744225"/>
            <a:ext cx="11589900" cy="2865900"/>
          </a:xfrm>
          <a:prstGeom prst="rect">
            <a:avLst/>
          </a:prstGeom>
        </p:spPr>
        <p:txBody>
          <a:bodyPr spcFirstLastPara="1" wrap="square" lIns="91425" tIns="45700" rIns="91425" bIns="45700" anchor="t" anchorCtr="0">
            <a:noAutofit/>
          </a:bodyPr>
          <a:lstStyle/>
          <a:p>
            <a:pPr marL="457200" lvl="0" indent="-431800" algn="l" rtl="0">
              <a:spcBef>
                <a:spcPts val="640"/>
              </a:spcBef>
              <a:spcAft>
                <a:spcPts val="0"/>
              </a:spcAft>
              <a:buSzPts val="3200"/>
              <a:buChar char="▪"/>
            </a:pPr>
            <a:r>
              <a:rPr lang="en-US" dirty="0"/>
              <a:t>Allows incorporation of heuristic constraints into a model.</a:t>
            </a:r>
            <a:endParaRPr dirty="0"/>
          </a:p>
          <a:p>
            <a:pPr marL="457200" lvl="0" indent="0" algn="l" rtl="0">
              <a:spcBef>
                <a:spcPts val="640"/>
              </a:spcBef>
              <a:spcAft>
                <a:spcPts val="0"/>
              </a:spcAft>
              <a:buNone/>
            </a:pPr>
            <a:endParaRPr dirty="0"/>
          </a:p>
          <a:p>
            <a:pPr marL="457200" lvl="0" indent="-431800" algn="l" rtl="0">
              <a:spcBef>
                <a:spcPts val="640"/>
              </a:spcBef>
              <a:spcAft>
                <a:spcPts val="0"/>
              </a:spcAft>
              <a:buSzPts val="3200"/>
              <a:buChar char="▪"/>
            </a:pPr>
            <a:r>
              <a:rPr lang="en-US" dirty="0"/>
              <a:t>We supervised attention during training to rely on prosodic features when the word is an out-of-vocabulary (OOV) word.</a:t>
            </a:r>
            <a:endParaRPr dirty="0"/>
          </a:p>
        </p:txBody>
      </p:sp>
      <p:pic>
        <p:nvPicPr>
          <p:cNvPr id="220" name="Google Shape;220;g6096e9c6fe_0_107"/>
          <p:cNvPicPr preferRelativeResize="0"/>
          <p:nvPr/>
        </p:nvPicPr>
        <p:blipFill>
          <a:blip r:embed="rId3">
            <a:alphaModFix/>
          </a:blip>
          <a:stretch>
            <a:fillRect/>
          </a:stretch>
        </p:blipFill>
        <p:spPr>
          <a:xfrm>
            <a:off x="3095225" y="4670374"/>
            <a:ext cx="5943600" cy="1038225"/>
          </a:xfrm>
          <a:prstGeom prst="rect">
            <a:avLst/>
          </a:prstGeom>
          <a:noFill/>
          <a:ln>
            <a:noFill/>
          </a:ln>
        </p:spPr>
      </p:pic>
    </p:spTree>
    <p:extLst>
      <p:ext uri="{BB962C8B-B14F-4D97-AF65-F5344CB8AC3E}">
        <p14:creationId xmlns:p14="http://schemas.microsoft.com/office/powerpoint/2010/main" val="218186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body" idx="2"/>
          </p:nvPr>
        </p:nvSpPr>
        <p:spPr>
          <a:xfrm>
            <a:off x="272085" y="958452"/>
            <a:ext cx="11589900" cy="69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E46102"/>
              </a:buClr>
              <a:buSzPts val="3700"/>
              <a:buNone/>
            </a:pPr>
            <a:r>
              <a:rPr lang="en-US"/>
              <a:t>Introduction</a:t>
            </a:r>
            <a:endParaRPr/>
          </a:p>
        </p:txBody>
      </p:sp>
      <p:sp>
        <p:nvSpPr>
          <p:cNvPr id="81" name="Google Shape;81;p2"/>
          <p:cNvSpPr txBox="1">
            <a:spLocks noGrp="1"/>
          </p:cNvSpPr>
          <p:nvPr>
            <p:ph type="body" idx="3"/>
          </p:nvPr>
        </p:nvSpPr>
        <p:spPr>
          <a:xfrm>
            <a:off x="272085" y="1744225"/>
            <a:ext cx="11589900" cy="3767700"/>
          </a:xfrm>
          <a:prstGeom prst="rect">
            <a:avLst/>
          </a:prstGeom>
          <a:noFill/>
          <a:ln>
            <a:noFill/>
          </a:ln>
        </p:spPr>
        <p:txBody>
          <a:bodyPr spcFirstLastPara="1" wrap="square" lIns="91425" tIns="45700" rIns="91425" bIns="45700" anchor="t" anchorCtr="0">
            <a:noAutofit/>
          </a:bodyPr>
          <a:lstStyle/>
          <a:p>
            <a:pPr marL="457200" lvl="0" indent="-381000" algn="just" rtl="0">
              <a:spcBef>
                <a:spcPts val="0"/>
              </a:spcBef>
              <a:spcAft>
                <a:spcPts val="0"/>
              </a:spcAft>
              <a:buSzPts val="2400"/>
              <a:buChar char="▪"/>
            </a:pPr>
            <a:r>
              <a:rPr lang="en-US" sz="2400" b="0" dirty="0"/>
              <a:t>Many speech-based models consider words as a fundamental unit of meaning and prosody.</a:t>
            </a:r>
            <a:endParaRPr sz="2400" b="0" dirty="0"/>
          </a:p>
          <a:p>
            <a:pPr marL="0" lvl="0" indent="0" algn="just" rtl="0">
              <a:spcBef>
                <a:spcPts val="0"/>
              </a:spcBef>
              <a:spcAft>
                <a:spcPts val="0"/>
              </a:spcAft>
              <a:buSzPts val="2800"/>
              <a:buNone/>
            </a:pPr>
            <a:endParaRPr sz="2400" b="0" dirty="0"/>
          </a:p>
          <a:p>
            <a:pPr marL="457200" lvl="0" indent="-381000" algn="just" rtl="0">
              <a:spcBef>
                <a:spcPts val="0"/>
              </a:spcBef>
              <a:spcAft>
                <a:spcPts val="0"/>
              </a:spcAft>
              <a:buSzPts val="2400"/>
              <a:buChar char="▪"/>
            </a:pPr>
            <a:r>
              <a:rPr lang="en-US" sz="2400" b="0" dirty="0"/>
              <a:t>However, words contribute differently to the meaning of an utterance; some words may be crucial for understanding a turn while others may be less so.</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6096e9c6fe_0_132"/>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dirty="0"/>
              <a:t>Exp. 2: Comparison of Fusion Strategies (1 of 2)</a:t>
            </a:r>
            <a:endParaRPr dirty="0"/>
          </a:p>
        </p:txBody>
      </p:sp>
      <p:sp>
        <p:nvSpPr>
          <p:cNvPr id="242" name="Google Shape;242;g6096e9c6fe_0_132"/>
          <p:cNvSpPr txBox="1">
            <a:spLocks noGrp="1"/>
          </p:cNvSpPr>
          <p:nvPr>
            <p:ph type="body" idx="3"/>
          </p:nvPr>
        </p:nvSpPr>
        <p:spPr>
          <a:xfrm>
            <a:off x="272063" y="4951850"/>
            <a:ext cx="11589900" cy="1714500"/>
          </a:xfrm>
          <a:prstGeom prst="rect">
            <a:avLst/>
          </a:prstGeom>
        </p:spPr>
        <p:txBody>
          <a:bodyPr spcFirstLastPara="1" wrap="square" lIns="91425" tIns="45700" rIns="91425" bIns="45700" anchor="t" anchorCtr="0">
            <a:noAutofit/>
          </a:bodyPr>
          <a:lstStyle/>
          <a:p>
            <a:pPr lvl="0" indent="-381000">
              <a:buSzPts val="2400"/>
            </a:pPr>
            <a:r>
              <a:rPr lang="en-US" sz="2400" dirty="0"/>
              <a:t>Comparison of different models combining lexical and prosodic cues. Per column, the top two results are marked with (∗) and (†) symbols. Our model has lower RMS error overall AND for OOVs.</a:t>
            </a:r>
            <a:endParaRPr sz="2400" dirty="0"/>
          </a:p>
        </p:txBody>
      </p:sp>
      <p:pic>
        <p:nvPicPr>
          <p:cNvPr id="243" name="Google Shape;243;g6096e9c6fe_0_132"/>
          <p:cNvPicPr preferRelativeResize="0"/>
          <p:nvPr/>
        </p:nvPicPr>
        <p:blipFill rotWithShape="1">
          <a:blip r:embed="rId3">
            <a:alphaModFix/>
          </a:blip>
          <a:srcRect t="30060"/>
          <a:stretch/>
        </p:blipFill>
        <p:spPr>
          <a:xfrm>
            <a:off x="2809400" y="1906162"/>
            <a:ext cx="6515225" cy="30456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609c1366f2_0_8"/>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dirty="0"/>
              <a:t>Exp. 2: Comparison of Fusion Strategies (1 of 2)</a:t>
            </a:r>
            <a:endParaRPr dirty="0"/>
          </a:p>
        </p:txBody>
      </p:sp>
      <p:sp>
        <p:nvSpPr>
          <p:cNvPr id="250" name="Google Shape;250;g609c1366f2_0_8"/>
          <p:cNvSpPr txBox="1">
            <a:spLocks noGrp="1"/>
          </p:cNvSpPr>
          <p:nvPr>
            <p:ph type="body" idx="3"/>
          </p:nvPr>
        </p:nvSpPr>
        <p:spPr>
          <a:xfrm>
            <a:off x="272063" y="4951850"/>
            <a:ext cx="11589900" cy="1714500"/>
          </a:xfrm>
          <a:prstGeom prst="rect">
            <a:avLst/>
          </a:prstGeom>
        </p:spPr>
        <p:txBody>
          <a:bodyPr spcFirstLastPara="1" wrap="square" lIns="91425" tIns="45700" rIns="91425" bIns="45700" anchor="t" anchorCtr="0">
            <a:noAutofit/>
          </a:bodyPr>
          <a:lstStyle/>
          <a:p>
            <a:pPr lvl="0" indent="-381000">
              <a:buSzPts val="2400"/>
            </a:pPr>
            <a:r>
              <a:rPr lang="en-US" sz="2400" dirty="0"/>
              <a:t>Comparison of different models combining lexical and prosodic cues. Per column, the top two results are marked with (∗) and (†) symbols. Our model has lower RMS error overall AND for OOVs.</a:t>
            </a:r>
            <a:endParaRPr sz="2400" dirty="0"/>
          </a:p>
        </p:txBody>
      </p:sp>
      <p:pic>
        <p:nvPicPr>
          <p:cNvPr id="251" name="Google Shape;251;g609c1366f2_0_8"/>
          <p:cNvPicPr preferRelativeResize="0"/>
          <p:nvPr/>
        </p:nvPicPr>
        <p:blipFill rotWithShape="1">
          <a:blip r:embed="rId3">
            <a:alphaModFix/>
          </a:blip>
          <a:srcRect t="30060"/>
          <a:stretch/>
        </p:blipFill>
        <p:spPr>
          <a:xfrm>
            <a:off x="2809400" y="1906162"/>
            <a:ext cx="6515225" cy="3045676"/>
          </a:xfrm>
          <a:prstGeom prst="rect">
            <a:avLst/>
          </a:prstGeom>
          <a:noFill/>
          <a:ln>
            <a:noFill/>
          </a:ln>
        </p:spPr>
      </p:pic>
      <p:sp>
        <p:nvSpPr>
          <p:cNvPr id="252" name="Google Shape;252;g609c1366f2_0_8"/>
          <p:cNvSpPr/>
          <p:nvPr/>
        </p:nvSpPr>
        <p:spPr>
          <a:xfrm>
            <a:off x="3434925" y="4157450"/>
            <a:ext cx="5235300" cy="627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g609c1366f2_0_8"/>
          <p:cNvCxnSpPr>
            <a:cxnSpLocks/>
          </p:cNvCxnSpPr>
          <p:nvPr/>
        </p:nvCxnSpPr>
        <p:spPr>
          <a:xfrm>
            <a:off x="2356501" y="4304685"/>
            <a:ext cx="1235222" cy="0"/>
          </a:xfrm>
          <a:prstGeom prst="straightConnector1">
            <a:avLst/>
          </a:prstGeom>
          <a:noFill/>
          <a:ln w="19050" cap="flat" cmpd="sng">
            <a:solidFill>
              <a:srgbClr val="000000"/>
            </a:solidFill>
            <a:prstDash val="solid"/>
            <a:round/>
            <a:headEnd type="none" w="med" len="med"/>
            <a:tailEnd type="stealth" w="med" len="med"/>
          </a:ln>
        </p:spPr>
      </p:cxnSp>
      <p:sp>
        <p:nvSpPr>
          <p:cNvPr id="254" name="Google Shape;254;g609c1366f2_0_8"/>
          <p:cNvSpPr txBox="1"/>
          <p:nvPr/>
        </p:nvSpPr>
        <p:spPr>
          <a:xfrm>
            <a:off x="635209" y="3886756"/>
            <a:ext cx="1721292" cy="835858"/>
          </a:xfrm>
          <a:prstGeom prst="rect">
            <a:avLst/>
          </a:prstGeom>
          <a:noFill/>
          <a:ln>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wo/ Attention Supervision</a:t>
            </a:r>
            <a:endParaRPr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609c1366f2_0_28"/>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dirty="0"/>
              <a:t>Exp. 2: Comparison of Fusion Strategies (2 of 2)</a:t>
            </a:r>
            <a:endParaRPr dirty="0"/>
          </a:p>
        </p:txBody>
      </p:sp>
      <p:sp>
        <p:nvSpPr>
          <p:cNvPr id="261" name="Google Shape;261;g609c1366f2_0_28"/>
          <p:cNvSpPr txBox="1">
            <a:spLocks noGrp="1"/>
          </p:cNvSpPr>
          <p:nvPr>
            <p:ph type="body" idx="3"/>
          </p:nvPr>
        </p:nvSpPr>
        <p:spPr>
          <a:xfrm>
            <a:off x="272063" y="4951850"/>
            <a:ext cx="11589900" cy="1714500"/>
          </a:xfrm>
          <a:prstGeom prst="rect">
            <a:avLst/>
          </a:prstGeom>
        </p:spPr>
        <p:txBody>
          <a:bodyPr spcFirstLastPara="1" wrap="square" lIns="91425" tIns="45700" rIns="91425" bIns="45700" anchor="t" anchorCtr="0">
            <a:noAutofit/>
          </a:bodyPr>
          <a:lstStyle/>
          <a:p>
            <a:pPr marL="457200" lvl="0" indent="-381000" algn="l" rtl="0">
              <a:spcBef>
                <a:spcPts val="640"/>
              </a:spcBef>
              <a:spcAft>
                <a:spcPts val="0"/>
              </a:spcAft>
              <a:buSzPts val="2400"/>
              <a:buChar char="▪"/>
            </a:pPr>
            <a:r>
              <a:rPr lang="en-US" sz="2400" dirty="0"/>
              <a:t>Comparison of models on ordinal-range classes, and Kendall-tau (𝛕-b) rank prediction correlation. The top two results per column are marked with (∗) and (†) symbols. Our proposed model performs better for high and low importance words.</a:t>
            </a:r>
            <a:endParaRPr sz="2400" dirty="0"/>
          </a:p>
        </p:txBody>
      </p:sp>
      <p:pic>
        <p:nvPicPr>
          <p:cNvPr id="262" name="Google Shape;262;g609c1366f2_0_28"/>
          <p:cNvPicPr preferRelativeResize="0"/>
          <p:nvPr/>
        </p:nvPicPr>
        <p:blipFill rotWithShape="1">
          <a:blip r:embed="rId3">
            <a:alphaModFix/>
          </a:blip>
          <a:srcRect t="1085" b="1095"/>
          <a:stretch/>
        </p:blipFill>
        <p:spPr>
          <a:xfrm>
            <a:off x="2734116" y="1906175"/>
            <a:ext cx="6515226" cy="3045675"/>
          </a:xfrm>
          <a:prstGeom prst="rect">
            <a:avLst/>
          </a:prstGeom>
          <a:noFill/>
          <a:ln>
            <a:noFill/>
          </a:ln>
        </p:spPr>
      </p:pic>
      <p:sp>
        <p:nvSpPr>
          <p:cNvPr id="263" name="Google Shape;263;g609c1366f2_0_28"/>
          <p:cNvSpPr/>
          <p:nvPr/>
        </p:nvSpPr>
        <p:spPr>
          <a:xfrm>
            <a:off x="3206325" y="4133750"/>
            <a:ext cx="5831100" cy="627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09B40F46-E316-7041-892F-051A745AE966}"/>
              </a:ext>
            </a:extLst>
          </p:cNvPr>
          <p:cNvSpPr txBox="1"/>
          <p:nvPr/>
        </p:nvSpPr>
        <p:spPr>
          <a:xfrm>
            <a:off x="5385223" y="2726423"/>
            <a:ext cx="534314" cy="231238"/>
          </a:xfrm>
          <a:prstGeom prst="rect">
            <a:avLst/>
          </a:prstGeom>
          <a:solidFill>
            <a:schemeClr val="bg1"/>
          </a:solidFill>
        </p:spPr>
        <p:txBody>
          <a:bodyPr wrap="square" lIns="0" tIns="0" rIns="0" bIns="0" rtlCol="0">
            <a:noAutofit/>
          </a:bodyPr>
          <a:lstStyle/>
          <a:p>
            <a:r>
              <a:rPr lang="en-US" sz="1800" dirty="0">
                <a:latin typeface="Times" pitchFamily="2" charset="0"/>
              </a:rPr>
              <a:t>22.81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6096e9c6fe_0_148"/>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dirty="0"/>
              <a:t>Exp. 3: Prosodic Deviation</a:t>
            </a:r>
            <a:endParaRPr dirty="0"/>
          </a:p>
        </p:txBody>
      </p:sp>
      <p:sp>
        <p:nvSpPr>
          <p:cNvPr id="270" name="Google Shape;270;g6096e9c6fe_0_148"/>
          <p:cNvSpPr txBox="1">
            <a:spLocks noGrp="1"/>
          </p:cNvSpPr>
          <p:nvPr>
            <p:ph type="body" idx="3"/>
          </p:nvPr>
        </p:nvSpPr>
        <p:spPr>
          <a:xfrm>
            <a:off x="272075" y="4880075"/>
            <a:ext cx="11589900" cy="1469700"/>
          </a:xfrm>
          <a:prstGeom prst="rect">
            <a:avLst/>
          </a:prstGeom>
        </p:spPr>
        <p:txBody>
          <a:bodyPr spcFirstLastPara="1" wrap="square" lIns="91425" tIns="45700" rIns="91425" bIns="45700" anchor="t" anchorCtr="0">
            <a:noAutofit/>
          </a:bodyPr>
          <a:lstStyle/>
          <a:p>
            <a:pPr marL="457200" lvl="0" indent="-381000" algn="l" rtl="0">
              <a:spcBef>
                <a:spcPts val="640"/>
              </a:spcBef>
              <a:spcAft>
                <a:spcPts val="0"/>
              </a:spcAft>
              <a:buSzPts val="2400"/>
              <a:buChar char="▪"/>
            </a:pPr>
            <a:r>
              <a:rPr lang="en-US" sz="2400"/>
              <a:t>Visualization of the combined representation of words </a:t>
            </a:r>
            <a:r>
              <a:rPr lang="en-US" sz="2400" b="1" i="1"/>
              <a:t>love, night, cold</a:t>
            </a:r>
            <a:r>
              <a:rPr lang="en-US" sz="2400"/>
              <a:t> in difference spoken contexts. The blue (top) and red (bottom) contours represent the distribution of all positive and all negative sentiment words, respectively.</a:t>
            </a:r>
            <a:endParaRPr sz="2400"/>
          </a:p>
        </p:txBody>
      </p:sp>
      <p:pic>
        <p:nvPicPr>
          <p:cNvPr id="271" name="Google Shape;271;g6096e9c6fe_0_148"/>
          <p:cNvPicPr preferRelativeResize="0"/>
          <p:nvPr/>
        </p:nvPicPr>
        <p:blipFill>
          <a:blip r:embed="rId3">
            <a:alphaModFix/>
          </a:blip>
          <a:stretch>
            <a:fillRect/>
          </a:stretch>
        </p:blipFill>
        <p:spPr>
          <a:xfrm>
            <a:off x="216625" y="1913753"/>
            <a:ext cx="3894030" cy="2920523"/>
          </a:xfrm>
          <a:prstGeom prst="rect">
            <a:avLst/>
          </a:prstGeom>
          <a:noFill/>
          <a:ln>
            <a:noFill/>
          </a:ln>
        </p:spPr>
      </p:pic>
      <p:pic>
        <p:nvPicPr>
          <p:cNvPr id="272" name="Google Shape;272;g6096e9c6fe_0_148"/>
          <p:cNvPicPr preferRelativeResize="0"/>
          <p:nvPr/>
        </p:nvPicPr>
        <p:blipFill>
          <a:blip r:embed="rId4">
            <a:alphaModFix/>
          </a:blip>
          <a:stretch>
            <a:fillRect/>
          </a:stretch>
        </p:blipFill>
        <p:spPr>
          <a:xfrm>
            <a:off x="4120018" y="1913753"/>
            <a:ext cx="3894030" cy="2920523"/>
          </a:xfrm>
          <a:prstGeom prst="rect">
            <a:avLst/>
          </a:prstGeom>
          <a:noFill/>
          <a:ln>
            <a:noFill/>
          </a:ln>
        </p:spPr>
      </p:pic>
      <p:pic>
        <p:nvPicPr>
          <p:cNvPr id="273" name="Google Shape;273;g6096e9c6fe_0_148"/>
          <p:cNvPicPr preferRelativeResize="0"/>
          <p:nvPr/>
        </p:nvPicPr>
        <p:blipFill>
          <a:blip r:embed="rId5">
            <a:alphaModFix/>
          </a:blip>
          <a:stretch>
            <a:fillRect/>
          </a:stretch>
        </p:blipFill>
        <p:spPr>
          <a:xfrm>
            <a:off x="8187311" y="1913753"/>
            <a:ext cx="3674664" cy="2755998"/>
          </a:xfrm>
          <a:prstGeom prst="rect">
            <a:avLst/>
          </a:prstGeom>
          <a:noFill/>
          <a:ln>
            <a:noFill/>
          </a:ln>
        </p:spPr>
      </p:pic>
      <p:sp>
        <p:nvSpPr>
          <p:cNvPr id="274" name="Google Shape;274;g6096e9c6fe_0_148"/>
          <p:cNvSpPr txBox="1"/>
          <p:nvPr/>
        </p:nvSpPr>
        <p:spPr>
          <a:xfrm>
            <a:off x="711675" y="1770594"/>
            <a:ext cx="3003900" cy="4569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Word: </a:t>
            </a:r>
            <a:r>
              <a:rPr lang="en-US" sz="2400" b="1"/>
              <a:t>Love</a:t>
            </a:r>
            <a:endParaRPr sz="2400" b="1"/>
          </a:p>
        </p:txBody>
      </p:sp>
      <p:sp>
        <p:nvSpPr>
          <p:cNvPr id="275" name="Google Shape;275;g6096e9c6fe_0_148"/>
          <p:cNvSpPr txBox="1"/>
          <p:nvPr/>
        </p:nvSpPr>
        <p:spPr>
          <a:xfrm>
            <a:off x="4619297" y="1770594"/>
            <a:ext cx="3003900" cy="4569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Word: </a:t>
            </a:r>
            <a:r>
              <a:rPr lang="en-US" sz="2400" b="1"/>
              <a:t>Night</a:t>
            </a:r>
            <a:endParaRPr sz="2400" b="1"/>
          </a:p>
        </p:txBody>
      </p:sp>
      <p:sp>
        <p:nvSpPr>
          <p:cNvPr id="276" name="Google Shape;276;g6096e9c6fe_0_148"/>
          <p:cNvSpPr txBox="1"/>
          <p:nvPr/>
        </p:nvSpPr>
        <p:spPr>
          <a:xfrm>
            <a:off x="8586150" y="1761344"/>
            <a:ext cx="3003900" cy="4569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Word: </a:t>
            </a:r>
            <a:r>
              <a:rPr lang="en-US" sz="2400" b="1"/>
              <a:t>Cold</a:t>
            </a:r>
            <a:endParaRPr sz="2400" b="1"/>
          </a:p>
        </p:txBody>
      </p:sp>
      <p:sp>
        <p:nvSpPr>
          <p:cNvPr id="277" name="Google Shape;277;g6096e9c6fe_0_148"/>
          <p:cNvSpPr/>
          <p:nvPr/>
        </p:nvSpPr>
        <p:spPr>
          <a:xfrm>
            <a:off x="3128974" y="2799639"/>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g6096e9c6fe_0_148"/>
          <p:cNvSpPr/>
          <p:nvPr/>
        </p:nvSpPr>
        <p:spPr>
          <a:xfrm>
            <a:off x="2758678" y="2510331"/>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g6096e9c6fe_0_148"/>
          <p:cNvSpPr/>
          <p:nvPr/>
        </p:nvSpPr>
        <p:spPr>
          <a:xfrm>
            <a:off x="3236533" y="2725372"/>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g6096e9c6fe_0_148"/>
          <p:cNvSpPr/>
          <p:nvPr/>
        </p:nvSpPr>
        <p:spPr>
          <a:xfrm>
            <a:off x="3235306" y="2775192"/>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g6096e9c6fe_0_148"/>
          <p:cNvSpPr/>
          <p:nvPr/>
        </p:nvSpPr>
        <p:spPr>
          <a:xfrm>
            <a:off x="3316414" y="2804026"/>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g6096e9c6fe_0_148"/>
          <p:cNvSpPr/>
          <p:nvPr/>
        </p:nvSpPr>
        <p:spPr>
          <a:xfrm>
            <a:off x="3390160" y="2687821"/>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g6096e9c6fe_0_148"/>
          <p:cNvSpPr/>
          <p:nvPr/>
        </p:nvSpPr>
        <p:spPr>
          <a:xfrm>
            <a:off x="3364394" y="2567322"/>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6096e9c6fe_0_148"/>
          <p:cNvSpPr/>
          <p:nvPr/>
        </p:nvSpPr>
        <p:spPr>
          <a:xfrm>
            <a:off x="3612838" y="2372657"/>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g6096e9c6fe_0_148"/>
          <p:cNvSpPr/>
          <p:nvPr/>
        </p:nvSpPr>
        <p:spPr>
          <a:xfrm>
            <a:off x="5253704" y="3004466"/>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g6096e9c6fe_0_148"/>
          <p:cNvSpPr/>
          <p:nvPr/>
        </p:nvSpPr>
        <p:spPr>
          <a:xfrm>
            <a:off x="5463847" y="3282615"/>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g6096e9c6fe_0_148"/>
          <p:cNvSpPr/>
          <p:nvPr/>
        </p:nvSpPr>
        <p:spPr>
          <a:xfrm>
            <a:off x="5372841" y="3418729"/>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g6096e9c6fe_0_148"/>
          <p:cNvSpPr/>
          <p:nvPr/>
        </p:nvSpPr>
        <p:spPr>
          <a:xfrm>
            <a:off x="5487536" y="3593338"/>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g6096e9c6fe_0_148"/>
          <p:cNvSpPr/>
          <p:nvPr/>
        </p:nvSpPr>
        <p:spPr>
          <a:xfrm>
            <a:off x="5694717" y="3131696"/>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g6096e9c6fe_0_148"/>
          <p:cNvSpPr/>
          <p:nvPr/>
        </p:nvSpPr>
        <p:spPr>
          <a:xfrm>
            <a:off x="6006920" y="3254485"/>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6096e9c6fe_0_148"/>
          <p:cNvSpPr/>
          <p:nvPr/>
        </p:nvSpPr>
        <p:spPr>
          <a:xfrm>
            <a:off x="8924728" y="3585935"/>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g6096e9c6fe_0_148"/>
          <p:cNvSpPr/>
          <p:nvPr/>
        </p:nvSpPr>
        <p:spPr>
          <a:xfrm>
            <a:off x="8972797" y="3844146"/>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6096e9c6fe_0_148"/>
          <p:cNvSpPr/>
          <p:nvPr/>
        </p:nvSpPr>
        <p:spPr>
          <a:xfrm>
            <a:off x="9262792" y="4049057"/>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6096e9c6fe_0_148"/>
          <p:cNvSpPr/>
          <p:nvPr/>
        </p:nvSpPr>
        <p:spPr>
          <a:xfrm>
            <a:off x="9356068" y="3874449"/>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6096e9c6fe_0_148"/>
          <p:cNvSpPr/>
          <p:nvPr/>
        </p:nvSpPr>
        <p:spPr>
          <a:xfrm>
            <a:off x="9184420" y="3457224"/>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g6096e9c6fe_0_148"/>
          <p:cNvSpPr/>
          <p:nvPr/>
        </p:nvSpPr>
        <p:spPr>
          <a:xfrm>
            <a:off x="9218473" y="3745738"/>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g6096e9c6fe_0_148"/>
          <p:cNvSpPr/>
          <p:nvPr/>
        </p:nvSpPr>
        <p:spPr>
          <a:xfrm>
            <a:off x="9681596" y="3514177"/>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6096e9c6fe_1_9"/>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r>
              <a:rPr lang="en-US" dirty="0"/>
              <a:t>Exp. 3: Prosodic Deviation</a:t>
            </a:r>
          </a:p>
        </p:txBody>
      </p:sp>
      <p:sp>
        <p:nvSpPr>
          <p:cNvPr id="304" name="Google Shape;304;g6096e9c6fe_1_9"/>
          <p:cNvSpPr txBox="1">
            <a:spLocks noGrp="1"/>
          </p:cNvSpPr>
          <p:nvPr>
            <p:ph type="body" idx="3"/>
          </p:nvPr>
        </p:nvSpPr>
        <p:spPr>
          <a:xfrm>
            <a:off x="272075" y="5240550"/>
            <a:ext cx="11589900" cy="887400"/>
          </a:xfrm>
          <a:prstGeom prst="rect">
            <a:avLst/>
          </a:prstGeom>
        </p:spPr>
        <p:txBody>
          <a:bodyPr spcFirstLastPara="1" wrap="square" lIns="91425" tIns="45700" rIns="91425" bIns="45700" anchor="t" anchorCtr="0">
            <a:noAutofit/>
          </a:bodyPr>
          <a:lstStyle/>
          <a:p>
            <a:pPr marL="457200" lvl="0" indent="-381000" algn="l" rtl="0">
              <a:spcBef>
                <a:spcPts val="640"/>
              </a:spcBef>
              <a:spcAft>
                <a:spcPts val="0"/>
              </a:spcAft>
              <a:buSzPts val="2400"/>
              <a:buChar char="▪"/>
            </a:pPr>
            <a:r>
              <a:rPr lang="en-US" sz="2400"/>
              <a:t>The word </a:t>
            </a:r>
            <a:r>
              <a:rPr lang="en-US" sz="2400" b="1" i="1"/>
              <a:t>night</a:t>
            </a:r>
            <a:r>
              <a:rPr lang="en-US" sz="2400"/>
              <a:t> in different spoken contexts with corresponding positioning in the contour plot.</a:t>
            </a:r>
            <a:endParaRPr sz="2400"/>
          </a:p>
        </p:txBody>
      </p:sp>
      <p:pic>
        <p:nvPicPr>
          <p:cNvPr id="305" name="Google Shape;305;g6096e9c6fe_1_9"/>
          <p:cNvPicPr preferRelativeResize="0"/>
          <p:nvPr/>
        </p:nvPicPr>
        <p:blipFill>
          <a:blip r:embed="rId3">
            <a:alphaModFix/>
          </a:blip>
          <a:stretch>
            <a:fillRect/>
          </a:stretch>
        </p:blipFill>
        <p:spPr>
          <a:xfrm>
            <a:off x="404493" y="1878727"/>
            <a:ext cx="3894030" cy="2920523"/>
          </a:xfrm>
          <a:prstGeom prst="rect">
            <a:avLst/>
          </a:prstGeom>
          <a:noFill/>
          <a:ln>
            <a:noFill/>
          </a:ln>
        </p:spPr>
      </p:pic>
      <p:sp>
        <p:nvSpPr>
          <p:cNvPr id="306" name="Google Shape;306;g6096e9c6fe_1_9"/>
          <p:cNvSpPr txBox="1"/>
          <p:nvPr/>
        </p:nvSpPr>
        <p:spPr>
          <a:xfrm>
            <a:off x="903772" y="1735568"/>
            <a:ext cx="3003900" cy="4569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Word: </a:t>
            </a:r>
            <a:r>
              <a:rPr lang="en-US" sz="2400" b="1"/>
              <a:t>Night</a:t>
            </a:r>
            <a:endParaRPr sz="2400" b="1"/>
          </a:p>
        </p:txBody>
      </p:sp>
      <p:pic>
        <p:nvPicPr>
          <p:cNvPr id="307" name="Google Shape;307;g6096e9c6fe_1_9"/>
          <p:cNvPicPr preferRelativeResize="0"/>
          <p:nvPr/>
        </p:nvPicPr>
        <p:blipFill>
          <a:blip r:embed="rId4">
            <a:alphaModFix/>
          </a:blip>
          <a:stretch>
            <a:fillRect/>
          </a:stretch>
        </p:blipFill>
        <p:spPr>
          <a:xfrm>
            <a:off x="5042448" y="2534127"/>
            <a:ext cx="6019800" cy="1609725"/>
          </a:xfrm>
          <a:prstGeom prst="rect">
            <a:avLst/>
          </a:prstGeom>
          <a:noFill/>
          <a:ln>
            <a:noFill/>
          </a:ln>
        </p:spPr>
      </p:pic>
      <p:sp>
        <p:nvSpPr>
          <p:cNvPr id="308" name="Google Shape;308;g6096e9c6fe_1_9"/>
          <p:cNvSpPr/>
          <p:nvPr/>
        </p:nvSpPr>
        <p:spPr>
          <a:xfrm>
            <a:off x="1536833" y="2971497"/>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g6096e9c6fe_1_9"/>
          <p:cNvSpPr/>
          <p:nvPr/>
        </p:nvSpPr>
        <p:spPr>
          <a:xfrm>
            <a:off x="1754378" y="3244514"/>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g6096e9c6fe_1_9"/>
          <p:cNvSpPr/>
          <p:nvPr/>
        </p:nvSpPr>
        <p:spPr>
          <a:xfrm>
            <a:off x="1654489" y="3385070"/>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g6096e9c6fe_1_9"/>
          <p:cNvSpPr/>
          <p:nvPr/>
        </p:nvSpPr>
        <p:spPr>
          <a:xfrm>
            <a:off x="1778758" y="3559678"/>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g6096e9c6fe_1_9"/>
          <p:cNvSpPr/>
          <p:nvPr/>
        </p:nvSpPr>
        <p:spPr>
          <a:xfrm>
            <a:off x="1982978" y="3096556"/>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g6096e9c6fe_1_9"/>
          <p:cNvSpPr/>
          <p:nvPr/>
        </p:nvSpPr>
        <p:spPr>
          <a:xfrm>
            <a:off x="2292319" y="3220825"/>
            <a:ext cx="38400" cy="38400"/>
          </a:xfrm>
          <a:prstGeom prst="star4">
            <a:avLst>
              <a:gd name="adj" fmla="val 12500"/>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6096e9c6fe_1_22"/>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a:t>Conclusion</a:t>
            </a:r>
            <a:endParaRPr/>
          </a:p>
        </p:txBody>
      </p:sp>
      <p:sp>
        <p:nvSpPr>
          <p:cNvPr id="320" name="Google Shape;320;g6096e9c6fe_1_22"/>
          <p:cNvSpPr txBox="1">
            <a:spLocks noGrp="1"/>
          </p:cNvSpPr>
          <p:nvPr>
            <p:ph type="body" idx="3"/>
          </p:nvPr>
        </p:nvSpPr>
        <p:spPr>
          <a:xfrm>
            <a:off x="272075" y="1744225"/>
            <a:ext cx="11589900" cy="4864200"/>
          </a:xfrm>
          <a:prstGeom prst="rect">
            <a:avLst/>
          </a:prstGeom>
        </p:spPr>
        <p:txBody>
          <a:bodyPr spcFirstLastPara="1" wrap="square" lIns="91425" tIns="45700" rIns="91425" bIns="45700" anchor="t" anchorCtr="0">
            <a:noAutofit/>
          </a:bodyPr>
          <a:lstStyle/>
          <a:p>
            <a:pPr marL="457200" lvl="0" indent="-381000" algn="l" rtl="0">
              <a:spcBef>
                <a:spcPts val="640"/>
              </a:spcBef>
              <a:spcAft>
                <a:spcPts val="0"/>
              </a:spcAft>
              <a:buSzPts val="2400"/>
              <a:buChar char="▪"/>
            </a:pPr>
            <a:r>
              <a:rPr lang="en-US" sz="2400"/>
              <a:t>Showed that by incorporating features from speech into the lexical embeddings, we can enhance the performance of word-importance prediction systems.</a:t>
            </a:r>
            <a:endParaRPr sz="2400"/>
          </a:p>
          <a:p>
            <a:pPr marL="457200" lvl="0" indent="0" algn="l" rtl="0">
              <a:spcBef>
                <a:spcPts val="640"/>
              </a:spcBef>
              <a:spcAft>
                <a:spcPts val="0"/>
              </a:spcAft>
              <a:buNone/>
            </a:pPr>
            <a:endParaRPr sz="2400"/>
          </a:p>
          <a:p>
            <a:pPr marL="457200" lvl="0" indent="-381000" algn="l" rtl="0">
              <a:spcBef>
                <a:spcPts val="640"/>
              </a:spcBef>
              <a:spcAft>
                <a:spcPts val="0"/>
              </a:spcAft>
              <a:buSzPts val="2400"/>
              <a:buChar char="▪"/>
            </a:pPr>
            <a:r>
              <a:rPr lang="en-US" sz="2400"/>
              <a:t>Proposed an attention-based feature representation strategy that learns to adjust lexical feature representation of spoken words to reflect the post-lexical meaning conveyed through prosody.</a:t>
            </a:r>
            <a:endParaRPr sz="2400"/>
          </a:p>
          <a:p>
            <a:pPr marL="457200" lvl="0" indent="0" algn="l" rtl="0">
              <a:spcBef>
                <a:spcPts val="640"/>
              </a:spcBef>
              <a:spcAft>
                <a:spcPts val="0"/>
              </a:spcAft>
              <a:buNone/>
            </a:pPr>
            <a:endParaRPr sz="2400"/>
          </a:p>
          <a:p>
            <a:pPr marL="457200" lvl="0" indent="-381000" algn="l" rtl="0">
              <a:spcBef>
                <a:spcPts val="640"/>
              </a:spcBef>
              <a:spcAft>
                <a:spcPts val="0"/>
              </a:spcAft>
              <a:buSzPts val="2400"/>
              <a:buChar char="▪"/>
            </a:pPr>
            <a:r>
              <a:rPr lang="en-US" sz="2400"/>
              <a:t>Demonstrate the utility of incorporating modality-specific heuristic into training.</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2"/>
          <p:cNvSpPr txBox="1">
            <a:spLocks noGrp="1"/>
          </p:cNvSpPr>
          <p:nvPr>
            <p:ph type="body" idx="2"/>
          </p:nvPr>
        </p:nvSpPr>
        <p:spPr>
          <a:xfrm>
            <a:off x="301024" y="563596"/>
            <a:ext cx="11589952" cy="923161"/>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300"/>
              <a:buNone/>
            </a:pPr>
            <a:r>
              <a:rPr lang="en-US"/>
              <a:t>Any Questions?</a:t>
            </a:r>
            <a:endParaRPr/>
          </a:p>
        </p:txBody>
      </p:sp>
      <p:graphicFrame>
        <p:nvGraphicFramePr>
          <p:cNvPr id="326" name="Google Shape;326;p22" title="Rectangle Shape"/>
          <p:cNvGraphicFramePr/>
          <p:nvPr/>
        </p:nvGraphicFramePr>
        <p:xfrm>
          <a:off x="6002674" y="2600307"/>
          <a:ext cx="4350800" cy="4079150"/>
        </p:xfrm>
        <a:graphic>
          <a:graphicData uri="http://schemas.openxmlformats.org/drawingml/2006/table">
            <a:tbl>
              <a:tblPr firstRow="1" bandRow="1">
                <a:noFill/>
                <a:tableStyleId>{9064C25E-FA92-4F76-9CC9-1A92B4C601DC}</a:tableStyleId>
              </a:tblPr>
              <a:tblGrid>
                <a:gridCol w="1154025">
                  <a:extLst>
                    <a:ext uri="{9D8B030D-6E8A-4147-A177-3AD203B41FA5}">
                      <a16:colId xmlns:a16="http://schemas.microsoft.com/office/drawing/2014/main" val="20000"/>
                    </a:ext>
                  </a:extLst>
                </a:gridCol>
                <a:gridCol w="1063000">
                  <a:extLst>
                    <a:ext uri="{9D8B030D-6E8A-4147-A177-3AD203B41FA5}">
                      <a16:colId xmlns:a16="http://schemas.microsoft.com/office/drawing/2014/main" val="20001"/>
                    </a:ext>
                  </a:extLst>
                </a:gridCol>
                <a:gridCol w="2133775">
                  <a:extLst>
                    <a:ext uri="{9D8B030D-6E8A-4147-A177-3AD203B41FA5}">
                      <a16:colId xmlns:a16="http://schemas.microsoft.com/office/drawing/2014/main" val="20002"/>
                    </a:ext>
                  </a:extLst>
                </a:gridCol>
              </a:tblGrid>
              <a:tr h="1382775">
                <a:tc gridSpan="2">
                  <a:txBody>
                    <a:bodyPr/>
                    <a:lstStyle/>
                    <a:p>
                      <a:pPr marL="0" marR="0" lvl="0" indent="0" algn="l" rtl="0">
                        <a:spcBef>
                          <a:spcPts val="0"/>
                        </a:spcBef>
                        <a:spcAft>
                          <a:spcPts val="0"/>
                        </a:spcAft>
                        <a:buNone/>
                      </a:pPr>
                      <a:endParaRPr sz="90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h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200"/>
                        <a:buFont typeface="Arial"/>
                        <a:buNone/>
                      </a:pPr>
                      <a:endParaRPr sz="200">
                        <a:solidFill>
                          <a:schemeClr val="dk1"/>
                        </a:solidFill>
                      </a:endParaRPr>
                    </a:p>
                    <a:p>
                      <a:pPr marL="0" marR="0" lvl="0" indent="0" algn="l" rtl="0">
                        <a:lnSpc>
                          <a:spcPct val="100000"/>
                        </a:lnSpc>
                        <a:spcBef>
                          <a:spcPts val="0"/>
                        </a:spcBef>
                        <a:spcAft>
                          <a:spcPts val="0"/>
                        </a:spcAft>
                        <a:buClr>
                          <a:schemeClr val="dk1"/>
                        </a:buClr>
                        <a:buSzPts val="1000"/>
                        <a:buFont typeface="Arial"/>
                        <a:buNone/>
                      </a:pPr>
                      <a:r>
                        <a:rPr lang="en-US" sz="1000" b="0">
                          <a:solidFill>
                            <a:schemeClr val="dk1"/>
                          </a:solidFill>
                        </a:rPr>
                        <a:t>CAIR brings together researchers working on computer accessibility and assistive technology for people with disabilities, technology for older adults, and educational technologies. http://cair.rit.edu/</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4F2F2"/>
                    </a:solidFill>
                  </a:tcPr>
                </a:tc>
                <a:extLst>
                  <a:ext uri="{0D108BD9-81ED-4DB2-BD59-A6C34878D82A}">
                    <a16:rowId xmlns:a16="http://schemas.microsoft.com/office/drawing/2014/main" val="10000"/>
                  </a:ext>
                </a:extLst>
              </a:tr>
              <a:tr h="743975">
                <a:tc>
                  <a:txBody>
                    <a:bodyPr/>
                    <a:lstStyle/>
                    <a:p>
                      <a:pPr marL="0" marR="0" lvl="0" indent="0" algn="ctr" rtl="0">
                        <a:spcBef>
                          <a:spcPts val="0"/>
                        </a:spcBef>
                        <a:spcAft>
                          <a:spcPts val="0"/>
                        </a:spcAft>
                        <a:buNone/>
                      </a:pPr>
                      <a:endParaRPr sz="1400" b="1">
                        <a:solidFill>
                          <a:schemeClr val="dk1"/>
                        </a:solidFill>
                      </a:endParaRPr>
                    </a:p>
                    <a:p>
                      <a:pPr marL="0" marR="0" lvl="0" indent="0" algn="ctr" rtl="0">
                        <a:spcBef>
                          <a:spcPts val="0"/>
                        </a:spcBef>
                        <a:spcAft>
                          <a:spcPts val="0"/>
                        </a:spcAft>
                        <a:buNone/>
                      </a:pPr>
                      <a:r>
                        <a:rPr lang="en-US" sz="1400" b="1">
                          <a:solidFill>
                            <a:schemeClr val="dk1"/>
                          </a:solidFill>
                        </a:rPr>
                        <a:t>Faculty</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7E5E5"/>
                    </a:solidFill>
                  </a:tcPr>
                </a:tc>
                <a:tc gridSpan="2">
                  <a:txBody>
                    <a:bodyPr/>
                    <a:lstStyle/>
                    <a:p>
                      <a:pPr marL="0" marR="0" lvl="0" indent="0" algn="l" rtl="0">
                        <a:spcBef>
                          <a:spcPts val="0"/>
                        </a:spcBef>
                        <a:spcAft>
                          <a:spcPts val="0"/>
                        </a:spcAft>
                        <a:buNone/>
                      </a:pPr>
                      <a:endParaRPr sz="90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4F2F2"/>
                    </a:solidFill>
                  </a:tcPr>
                </a:tc>
                <a:tc hMerge="1">
                  <a:txBody>
                    <a:bodyPr/>
                    <a:lstStyle/>
                    <a:p>
                      <a:endParaRPr lang="en-US"/>
                    </a:p>
                  </a:txBody>
                  <a:tcPr/>
                </a:tc>
                <a:extLst>
                  <a:ext uri="{0D108BD9-81ED-4DB2-BD59-A6C34878D82A}">
                    <a16:rowId xmlns:a16="http://schemas.microsoft.com/office/drawing/2014/main" val="10001"/>
                  </a:ext>
                </a:extLst>
              </a:tr>
              <a:tr h="1952400">
                <a:tc>
                  <a:txBody>
                    <a:bodyPr/>
                    <a:lstStyle/>
                    <a:p>
                      <a:pPr marL="0" marR="0" lvl="0" indent="0" algn="ctr" rtl="0">
                        <a:spcBef>
                          <a:spcPts val="0"/>
                        </a:spcBef>
                        <a:spcAft>
                          <a:spcPts val="0"/>
                        </a:spcAft>
                        <a:buNone/>
                      </a:pPr>
                      <a:endParaRPr sz="900" b="1">
                        <a:solidFill>
                          <a:schemeClr val="dk1"/>
                        </a:solidFill>
                      </a:endParaRPr>
                    </a:p>
                    <a:p>
                      <a:pPr marL="0" marR="0" lvl="0" indent="0" algn="ctr" rtl="0">
                        <a:spcBef>
                          <a:spcPts val="0"/>
                        </a:spcBef>
                        <a:spcAft>
                          <a:spcPts val="0"/>
                        </a:spcAft>
                        <a:buNone/>
                      </a:pPr>
                      <a:endParaRPr sz="900" b="1">
                        <a:solidFill>
                          <a:schemeClr val="dk1"/>
                        </a:solidFill>
                      </a:endParaRPr>
                    </a:p>
                    <a:p>
                      <a:pPr marL="0" marR="0" lvl="0" indent="0" algn="ctr" rtl="0">
                        <a:spcBef>
                          <a:spcPts val="0"/>
                        </a:spcBef>
                        <a:spcAft>
                          <a:spcPts val="0"/>
                        </a:spcAft>
                        <a:buNone/>
                      </a:pPr>
                      <a:endParaRPr sz="900" b="1">
                        <a:solidFill>
                          <a:schemeClr val="dk1"/>
                        </a:solidFill>
                      </a:endParaRPr>
                    </a:p>
                    <a:p>
                      <a:pPr marL="0" marR="0" lvl="0" indent="0" algn="ctr" rtl="0">
                        <a:spcBef>
                          <a:spcPts val="0"/>
                        </a:spcBef>
                        <a:spcAft>
                          <a:spcPts val="0"/>
                        </a:spcAft>
                        <a:buNone/>
                      </a:pPr>
                      <a:r>
                        <a:rPr lang="en-US" sz="1200" b="1">
                          <a:solidFill>
                            <a:schemeClr val="dk1"/>
                          </a:solidFill>
                        </a:rPr>
                        <a:t>Some CAIR Researchers</a:t>
                      </a:r>
                      <a:endParaRPr sz="1200" b="1">
                        <a:solidFill>
                          <a:schemeClr val="dk1"/>
                        </a:solidFil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7E5E5"/>
                    </a:solidFill>
                  </a:tcPr>
                </a:tc>
                <a:tc gridSpan="2">
                  <a:txBody>
                    <a:bodyPr/>
                    <a:lstStyle/>
                    <a:p>
                      <a:pPr marL="0" marR="0" lvl="0" indent="0" algn="l" rtl="0">
                        <a:spcBef>
                          <a:spcPts val="0"/>
                        </a:spcBef>
                        <a:spcAft>
                          <a:spcPts val="0"/>
                        </a:spcAft>
                        <a:buNone/>
                      </a:pPr>
                      <a:endParaRPr sz="90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4F2F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327" name="Google Shape;327;p22" title="Matt Huenerfauth Personal Image"/>
          <p:cNvPicPr preferRelativeResize="0"/>
          <p:nvPr/>
        </p:nvPicPr>
        <p:blipFill rotWithShape="1">
          <a:blip r:embed="rId3">
            <a:alphaModFix/>
          </a:blip>
          <a:srcRect/>
          <a:stretch/>
        </p:blipFill>
        <p:spPr>
          <a:xfrm>
            <a:off x="7279143" y="4080633"/>
            <a:ext cx="547954" cy="549293"/>
          </a:xfrm>
          <a:prstGeom prst="rect">
            <a:avLst/>
          </a:prstGeom>
          <a:noFill/>
          <a:ln>
            <a:noFill/>
          </a:ln>
        </p:spPr>
      </p:pic>
      <p:pic>
        <p:nvPicPr>
          <p:cNvPr id="328" name="Google Shape;328;p22" title="Kristen Shinohara Personal Image"/>
          <p:cNvPicPr preferRelativeResize="0"/>
          <p:nvPr/>
        </p:nvPicPr>
        <p:blipFill rotWithShape="1">
          <a:blip r:embed="rId4">
            <a:alphaModFix/>
          </a:blip>
          <a:srcRect/>
          <a:stretch/>
        </p:blipFill>
        <p:spPr>
          <a:xfrm>
            <a:off x="8022537" y="4087041"/>
            <a:ext cx="547351" cy="547351"/>
          </a:xfrm>
          <a:prstGeom prst="rect">
            <a:avLst/>
          </a:prstGeom>
          <a:noFill/>
          <a:ln>
            <a:noFill/>
          </a:ln>
        </p:spPr>
      </p:pic>
      <p:pic>
        <p:nvPicPr>
          <p:cNvPr id="329" name="Google Shape;329;p22" title="Kasmira Patel Personal Image"/>
          <p:cNvPicPr preferRelativeResize="0"/>
          <p:nvPr/>
        </p:nvPicPr>
        <p:blipFill rotWithShape="1">
          <a:blip r:embed="rId5">
            <a:alphaModFix/>
          </a:blip>
          <a:srcRect/>
          <a:stretch/>
        </p:blipFill>
        <p:spPr>
          <a:xfrm>
            <a:off x="7352128" y="5316721"/>
            <a:ext cx="311306" cy="336938"/>
          </a:xfrm>
          <a:prstGeom prst="rect">
            <a:avLst/>
          </a:prstGeom>
          <a:noFill/>
          <a:ln>
            <a:noFill/>
          </a:ln>
        </p:spPr>
      </p:pic>
      <p:pic>
        <p:nvPicPr>
          <p:cNvPr id="330" name="Google Shape;330;p22" title="Sadeeq Al-Khazraji Personal Image"/>
          <p:cNvPicPr preferRelativeResize="0"/>
          <p:nvPr/>
        </p:nvPicPr>
        <p:blipFill rotWithShape="1">
          <a:blip r:embed="rId6">
            <a:alphaModFix/>
          </a:blip>
          <a:srcRect/>
          <a:stretch/>
        </p:blipFill>
        <p:spPr>
          <a:xfrm>
            <a:off x="7353972" y="4902493"/>
            <a:ext cx="315813" cy="332509"/>
          </a:xfrm>
          <a:prstGeom prst="rect">
            <a:avLst/>
          </a:prstGeom>
          <a:noFill/>
          <a:ln>
            <a:noFill/>
          </a:ln>
        </p:spPr>
      </p:pic>
      <p:pic>
        <p:nvPicPr>
          <p:cNvPr id="331" name="Google Shape;331;p22" title="Aditya Padhye Personal Image"/>
          <p:cNvPicPr preferRelativeResize="0"/>
          <p:nvPr/>
        </p:nvPicPr>
        <p:blipFill rotWithShape="1">
          <a:blip r:embed="rId7">
            <a:alphaModFix/>
          </a:blip>
          <a:srcRect/>
          <a:stretch/>
        </p:blipFill>
        <p:spPr>
          <a:xfrm>
            <a:off x="7758283" y="5732091"/>
            <a:ext cx="332509" cy="332509"/>
          </a:xfrm>
          <a:prstGeom prst="rect">
            <a:avLst/>
          </a:prstGeom>
          <a:noFill/>
          <a:ln>
            <a:noFill/>
          </a:ln>
        </p:spPr>
      </p:pic>
      <p:pic>
        <p:nvPicPr>
          <p:cNvPr id="332" name="Google Shape;332;p22" title="Paula Garcia Personal Image"/>
          <p:cNvPicPr preferRelativeResize="0"/>
          <p:nvPr/>
        </p:nvPicPr>
        <p:blipFill rotWithShape="1">
          <a:blip r:embed="rId8">
            <a:alphaModFix/>
          </a:blip>
          <a:srcRect/>
          <a:stretch/>
        </p:blipFill>
        <p:spPr>
          <a:xfrm>
            <a:off x="8588720" y="4902493"/>
            <a:ext cx="332509" cy="332509"/>
          </a:xfrm>
          <a:prstGeom prst="rect">
            <a:avLst/>
          </a:prstGeom>
          <a:noFill/>
          <a:ln>
            <a:noFill/>
          </a:ln>
        </p:spPr>
      </p:pic>
      <p:pic>
        <p:nvPicPr>
          <p:cNvPr id="333" name="Google Shape;333;p22" title="Jeremy Sheffield Personal Image"/>
          <p:cNvPicPr preferRelativeResize="0"/>
          <p:nvPr/>
        </p:nvPicPr>
        <p:blipFill rotWithShape="1">
          <a:blip r:embed="rId9">
            <a:alphaModFix/>
          </a:blip>
          <a:srcRect/>
          <a:stretch/>
        </p:blipFill>
        <p:spPr>
          <a:xfrm>
            <a:off x="7752938" y="5317292"/>
            <a:ext cx="332509" cy="332509"/>
          </a:xfrm>
          <a:prstGeom prst="rect">
            <a:avLst/>
          </a:prstGeom>
          <a:noFill/>
          <a:ln>
            <a:noFill/>
          </a:ln>
        </p:spPr>
      </p:pic>
      <p:pic>
        <p:nvPicPr>
          <p:cNvPr id="334" name="Google Shape;334;p22" title="Utsav Shah Personal Image"/>
          <p:cNvPicPr preferRelativeResize="0"/>
          <p:nvPr/>
        </p:nvPicPr>
        <p:blipFill rotWithShape="1">
          <a:blip r:embed="rId10">
            <a:alphaModFix/>
          </a:blip>
          <a:srcRect/>
          <a:stretch/>
        </p:blipFill>
        <p:spPr>
          <a:xfrm>
            <a:off x="8170829" y="5321372"/>
            <a:ext cx="332509" cy="332509"/>
          </a:xfrm>
          <a:prstGeom prst="rect">
            <a:avLst/>
          </a:prstGeom>
          <a:noFill/>
          <a:ln>
            <a:noFill/>
          </a:ln>
        </p:spPr>
      </p:pic>
      <p:pic>
        <p:nvPicPr>
          <p:cNvPr id="335" name="Google Shape;335;p22" title="Afifi Ishak Personal Image"/>
          <p:cNvPicPr preferRelativeResize="0"/>
          <p:nvPr/>
        </p:nvPicPr>
        <p:blipFill rotWithShape="1">
          <a:blip r:embed="rId11">
            <a:alphaModFix/>
          </a:blip>
          <a:srcRect/>
          <a:stretch/>
        </p:blipFill>
        <p:spPr>
          <a:xfrm>
            <a:off x="9840999" y="4896890"/>
            <a:ext cx="332509" cy="332509"/>
          </a:xfrm>
          <a:prstGeom prst="rect">
            <a:avLst/>
          </a:prstGeom>
          <a:noFill/>
          <a:ln>
            <a:noFill/>
          </a:ln>
        </p:spPr>
      </p:pic>
      <p:pic>
        <p:nvPicPr>
          <p:cNvPr id="336" name="Google Shape;336;p22" title="Tomomi Takeuchi Personal Image"/>
          <p:cNvPicPr preferRelativeResize="0"/>
          <p:nvPr/>
        </p:nvPicPr>
        <p:blipFill rotWithShape="1">
          <a:blip r:embed="rId12">
            <a:alphaModFix/>
          </a:blip>
          <a:srcRect/>
          <a:stretch/>
        </p:blipFill>
        <p:spPr>
          <a:xfrm>
            <a:off x="8589905" y="5328082"/>
            <a:ext cx="332509" cy="332509"/>
          </a:xfrm>
          <a:prstGeom prst="rect">
            <a:avLst/>
          </a:prstGeom>
          <a:noFill/>
          <a:ln>
            <a:noFill/>
          </a:ln>
        </p:spPr>
      </p:pic>
      <p:pic>
        <p:nvPicPr>
          <p:cNvPr id="337" name="Google Shape;337;p22" title="Erin Ireland Personal Image"/>
          <p:cNvPicPr preferRelativeResize="0"/>
          <p:nvPr/>
        </p:nvPicPr>
        <p:blipFill rotWithShape="1">
          <a:blip r:embed="rId13">
            <a:alphaModFix/>
          </a:blip>
          <a:srcRect/>
          <a:stretch/>
        </p:blipFill>
        <p:spPr>
          <a:xfrm>
            <a:off x="9006611" y="5328082"/>
            <a:ext cx="332509" cy="332509"/>
          </a:xfrm>
          <a:prstGeom prst="rect">
            <a:avLst/>
          </a:prstGeom>
          <a:noFill/>
          <a:ln>
            <a:noFill/>
          </a:ln>
        </p:spPr>
      </p:pic>
      <p:pic>
        <p:nvPicPr>
          <p:cNvPr id="338" name="Google Shape;338;p22" title="Anmol Kaur Personal Image"/>
          <p:cNvPicPr preferRelativeResize="0"/>
          <p:nvPr/>
        </p:nvPicPr>
        <p:blipFill rotWithShape="1">
          <a:blip r:embed="rId14">
            <a:alphaModFix/>
          </a:blip>
          <a:srcRect/>
          <a:stretch/>
        </p:blipFill>
        <p:spPr>
          <a:xfrm>
            <a:off x="7354808" y="5721345"/>
            <a:ext cx="332509" cy="332509"/>
          </a:xfrm>
          <a:prstGeom prst="rect">
            <a:avLst/>
          </a:prstGeom>
          <a:noFill/>
          <a:ln>
            <a:noFill/>
          </a:ln>
        </p:spPr>
      </p:pic>
      <p:pic>
        <p:nvPicPr>
          <p:cNvPr id="339" name="Google Shape;339;p22" title="Aiko Resendiz Personal Image"/>
          <p:cNvPicPr preferRelativeResize="0"/>
          <p:nvPr/>
        </p:nvPicPr>
        <p:blipFill rotWithShape="1">
          <a:blip r:embed="rId15">
            <a:alphaModFix/>
          </a:blip>
          <a:srcRect/>
          <a:stretch/>
        </p:blipFill>
        <p:spPr>
          <a:xfrm>
            <a:off x="9429683" y="5328082"/>
            <a:ext cx="332509" cy="332509"/>
          </a:xfrm>
          <a:prstGeom prst="rect">
            <a:avLst/>
          </a:prstGeom>
          <a:noFill/>
          <a:ln>
            <a:noFill/>
          </a:ln>
        </p:spPr>
      </p:pic>
      <p:pic>
        <p:nvPicPr>
          <p:cNvPr id="340" name="Google Shape;340;p22" title="Shreya Tadas Personal Image"/>
          <p:cNvPicPr preferRelativeResize="0"/>
          <p:nvPr/>
        </p:nvPicPr>
        <p:blipFill rotWithShape="1">
          <a:blip r:embed="rId16">
            <a:alphaModFix/>
          </a:blip>
          <a:srcRect/>
          <a:stretch/>
        </p:blipFill>
        <p:spPr>
          <a:xfrm>
            <a:off x="9852755" y="5328082"/>
            <a:ext cx="332509" cy="332509"/>
          </a:xfrm>
          <a:prstGeom prst="rect">
            <a:avLst/>
          </a:prstGeom>
          <a:noFill/>
          <a:ln>
            <a:noFill/>
          </a:ln>
        </p:spPr>
      </p:pic>
      <p:pic>
        <p:nvPicPr>
          <p:cNvPr id="341" name="Google Shape;341;p22" title="Matt Seita Personal Image"/>
          <p:cNvPicPr preferRelativeResize="0"/>
          <p:nvPr/>
        </p:nvPicPr>
        <p:blipFill rotWithShape="1">
          <a:blip r:embed="rId17">
            <a:alphaModFix/>
          </a:blip>
          <a:srcRect/>
          <a:stretch/>
        </p:blipFill>
        <p:spPr>
          <a:xfrm>
            <a:off x="9006611" y="4902164"/>
            <a:ext cx="332509" cy="332509"/>
          </a:xfrm>
          <a:prstGeom prst="rect">
            <a:avLst/>
          </a:prstGeom>
          <a:noFill/>
          <a:ln>
            <a:noFill/>
          </a:ln>
        </p:spPr>
      </p:pic>
      <p:pic>
        <p:nvPicPr>
          <p:cNvPr id="342" name="Google Shape;342;p22" title="Nidhi Palan Personal Image"/>
          <p:cNvPicPr preferRelativeResize="0"/>
          <p:nvPr/>
        </p:nvPicPr>
        <p:blipFill rotWithShape="1">
          <a:blip r:embed="rId18">
            <a:alphaModFix/>
          </a:blip>
          <a:srcRect/>
          <a:stretch/>
        </p:blipFill>
        <p:spPr>
          <a:xfrm>
            <a:off x="8170829" y="5721345"/>
            <a:ext cx="332509" cy="332509"/>
          </a:xfrm>
          <a:prstGeom prst="rect">
            <a:avLst/>
          </a:prstGeom>
          <a:noFill/>
          <a:ln>
            <a:noFill/>
          </a:ln>
        </p:spPr>
      </p:pic>
      <p:pic>
        <p:nvPicPr>
          <p:cNvPr id="343" name="Google Shape;343;p22" title="Spandana Jaggumantri Personal Image"/>
          <p:cNvPicPr preferRelativeResize="0"/>
          <p:nvPr/>
        </p:nvPicPr>
        <p:blipFill rotWithShape="1">
          <a:blip r:embed="rId19">
            <a:alphaModFix/>
          </a:blip>
          <a:srcRect/>
          <a:stretch/>
        </p:blipFill>
        <p:spPr>
          <a:xfrm>
            <a:off x="8588720" y="6128504"/>
            <a:ext cx="332509" cy="332509"/>
          </a:xfrm>
          <a:prstGeom prst="rect">
            <a:avLst/>
          </a:prstGeom>
          <a:noFill/>
          <a:ln>
            <a:noFill/>
          </a:ln>
        </p:spPr>
      </p:pic>
      <p:pic>
        <p:nvPicPr>
          <p:cNvPr id="344" name="Google Shape;344;p22" title="Anupama Garani Personal Image"/>
          <p:cNvPicPr preferRelativeResize="0"/>
          <p:nvPr/>
        </p:nvPicPr>
        <p:blipFill rotWithShape="1">
          <a:blip r:embed="rId20">
            <a:alphaModFix/>
          </a:blip>
          <a:srcRect/>
          <a:stretch/>
        </p:blipFill>
        <p:spPr>
          <a:xfrm>
            <a:off x="9006611" y="5721345"/>
            <a:ext cx="332509" cy="332509"/>
          </a:xfrm>
          <a:prstGeom prst="rect">
            <a:avLst/>
          </a:prstGeom>
          <a:noFill/>
          <a:ln>
            <a:noFill/>
          </a:ln>
        </p:spPr>
      </p:pic>
      <p:pic>
        <p:nvPicPr>
          <p:cNvPr id="345" name="Google Shape;345;p22" title="Harshad Golwalkar Personal Image"/>
          <p:cNvPicPr preferRelativeResize="0"/>
          <p:nvPr/>
        </p:nvPicPr>
        <p:blipFill rotWithShape="1">
          <a:blip r:embed="rId21">
            <a:alphaModFix/>
          </a:blip>
          <a:srcRect/>
          <a:stretch/>
        </p:blipFill>
        <p:spPr>
          <a:xfrm>
            <a:off x="9435896" y="5721345"/>
            <a:ext cx="332509" cy="332509"/>
          </a:xfrm>
          <a:prstGeom prst="rect">
            <a:avLst/>
          </a:prstGeom>
          <a:noFill/>
          <a:ln>
            <a:noFill/>
          </a:ln>
        </p:spPr>
      </p:pic>
      <p:pic>
        <p:nvPicPr>
          <p:cNvPr id="346" name="Google Shape;346;p22" title="Sree Pillutla Personal Image"/>
          <p:cNvPicPr preferRelativeResize="0"/>
          <p:nvPr/>
        </p:nvPicPr>
        <p:blipFill rotWithShape="1">
          <a:blip r:embed="rId22">
            <a:alphaModFix/>
          </a:blip>
          <a:srcRect/>
          <a:stretch/>
        </p:blipFill>
        <p:spPr>
          <a:xfrm>
            <a:off x="9847300" y="5721345"/>
            <a:ext cx="332509" cy="332509"/>
          </a:xfrm>
          <a:prstGeom prst="rect">
            <a:avLst/>
          </a:prstGeom>
          <a:noFill/>
          <a:ln>
            <a:noFill/>
          </a:ln>
        </p:spPr>
      </p:pic>
      <p:pic>
        <p:nvPicPr>
          <p:cNvPr id="347" name="Google Shape;347;p22" title="Abhishek Kannekanti Personal Image"/>
          <p:cNvPicPr preferRelativeResize="0"/>
          <p:nvPr/>
        </p:nvPicPr>
        <p:blipFill rotWithShape="1">
          <a:blip r:embed="rId23">
            <a:alphaModFix/>
          </a:blip>
          <a:srcRect/>
          <a:stretch/>
        </p:blipFill>
        <p:spPr>
          <a:xfrm>
            <a:off x="7355191" y="6130771"/>
            <a:ext cx="332509" cy="332509"/>
          </a:xfrm>
          <a:prstGeom prst="rect">
            <a:avLst/>
          </a:prstGeom>
          <a:noFill/>
          <a:ln>
            <a:noFill/>
          </a:ln>
        </p:spPr>
      </p:pic>
      <p:pic>
        <p:nvPicPr>
          <p:cNvPr id="348" name="Google Shape;348;p22" title="Abhishek Suhas Mhatre Personal Image"/>
          <p:cNvPicPr preferRelativeResize="0"/>
          <p:nvPr/>
        </p:nvPicPr>
        <p:blipFill rotWithShape="1">
          <a:blip r:embed="rId24">
            <a:alphaModFix/>
          </a:blip>
          <a:srcRect/>
          <a:stretch/>
        </p:blipFill>
        <p:spPr>
          <a:xfrm>
            <a:off x="8170829" y="6130771"/>
            <a:ext cx="332509" cy="332509"/>
          </a:xfrm>
          <a:prstGeom prst="rect">
            <a:avLst/>
          </a:prstGeom>
          <a:noFill/>
          <a:ln>
            <a:noFill/>
          </a:ln>
        </p:spPr>
      </p:pic>
      <p:pic>
        <p:nvPicPr>
          <p:cNvPr id="349" name="Google Shape;349;p22" title="Taylor Gotfrid Personal Image"/>
          <p:cNvPicPr preferRelativeResize="0"/>
          <p:nvPr/>
        </p:nvPicPr>
        <p:blipFill rotWithShape="1">
          <a:blip r:embed="rId25">
            <a:alphaModFix/>
          </a:blip>
          <a:srcRect/>
          <a:stretch/>
        </p:blipFill>
        <p:spPr>
          <a:xfrm>
            <a:off x="7752938" y="6130771"/>
            <a:ext cx="332509" cy="332509"/>
          </a:xfrm>
          <a:prstGeom prst="rect">
            <a:avLst/>
          </a:prstGeom>
          <a:noFill/>
          <a:ln>
            <a:noFill/>
          </a:ln>
        </p:spPr>
      </p:pic>
      <p:pic>
        <p:nvPicPr>
          <p:cNvPr id="350" name="Google Shape;350;p22" title="Ben Kassman Personal Image"/>
          <p:cNvPicPr preferRelativeResize="0"/>
          <p:nvPr/>
        </p:nvPicPr>
        <p:blipFill rotWithShape="1">
          <a:blip r:embed="rId26">
            <a:alphaModFix/>
          </a:blip>
          <a:srcRect/>
          <a:stretch/>
        </p:blipFill>
        <p:spPr>
          <a:xfrm>
            <a:off x="8589103" y="5728241"/>
            <a:ext cx="332509" cy="332509"/>
          </a:xfrm>
          <a:prstGeom prst="rect">
            <a:avLst/>
          </a:prstGeom>
          <a:noFill/>
          <a:ln>
            <a:noFill/>
          </a:ln>
        </p:spPr>
      </p:pic>
      <p:pic>
        <p:nvPicPr>
          <p:cNvPr id="351" name="Google Shape;351;p22" title="Jason Antal Personal Image"/>
          <p:cNvPicPr preferRelativeResize="0"/>
          <p:nvPr/>
        </p:nvPicPr>
        <p:blipFill rotWithShape="1">
          <a:blip r:embed="rId27">
            <a:alphaModFix/>
          </a:blip>
          <a:srcRect/>
          <a:stretch/>
        </p:blipFill>
        <p:spPr>
          <a:xfrm>
            <a:off x="9006611" y="6128504"/>
            <a:ext cx="332509" cy="332509"/>
          </a:xfrm>
          <a:prstGeom prst="rect">
            <a:avLst/>
          </a:prstGeom>
          <a:noFill/>
          <a:ln>
            <a:noFill/>
          </a:ln>
        </p:spPr>
      </p:pic>
      <p:pic>
        <p:nvPicPr>
          <p:cNvPr id="352" name="Google Shape;352;p22" title="Alexandria LeClerc Personal Image"/>
          <p:cNvPicPr preferRelativeResize="0"/>
          <p:nvPr/>
        </p:nvPicPr>
        <p:blipFill rotWithShape="1">
          <a:blip r:embed="rId28">
            <a:alphaModFix/>
          </a:blip>
          <a:srcRect/>
          <a:stretch/>
        </p:blipFill>
        <p:spPr>
          <a:xfrm>
            <a:off x="9435896" y="6133711"/>
            <a:ext cx="332509" cy="332509"/>
          </a:xfrm>
          <a:prstGeom prst="rect">
            <a:avLst/>
          </a:prstGeom>
          <a:noFill/>
          <a:ln>
            <a:noFill/>
          </a:ln>
        </p:spPr>
      </p:pic>
      <p:pic>
        <p:nvPicPr>
          <p:cNvPr id="353" name="Google Shape;353;p22" title="Peter Yeung Personal Image"/>
          <p:cNvPicPr preferRelativeResize="0"/>
          <p:nvPr/>
        </p:nvPicPr>
        <p:blipFill rotWithShape="1">
          <a:blip r:embed="rId29">
            <a:alphaModFix/>
          </a:blip>
          <a:srcRect/>
          <a:stretch/>
        </p:blipFill>
        <p:spPr>
          <a:xfrm>
            <a:off x="9847637" y="6128504"/>
            <a:ext cx="332509" cy="332509"/>
          </a:xfrm>
          <a:prstGeom prst="rect">
            <a:avLst/>
          </a:prstGeom>
          <a:noFill/>
          <a:ln>
            <a:noFill/>
          </a:ln>
        </p:spPr>
      </p:pic>
      <p:graphicFrame>
        <p:nvGraphicFramePr>
          <p:cNvPr id="354" name="Google Shape;354;p22" title="Rectangle Shape"/>
          <p:cNvGraphicFramePr/>
          <p:nvPr>
            <p:extLst>
              <p:ext uri="{D42A27DB-BD31-4B8C-83A1-F6EECF244321}">
                <p14:modId xmlns:p14="http://schemas.microsoft.com/office/powerpoint/2010/main" val="2758320540"/>
              </p:ext>
            </p:extLst>
          </p:nvPr>
        </p:nvGraphicFramePr>
        <p:xfrm>
          <a:off x="1889933" y="5647457"/>
          <a:ext cx="3930025" cy="1021091"/>
        </p:xfrm>
        <a:graphic>
          <a:graphicData uri="http://schemas.openxmlformats.org/drawingml/2006/table">
            <a:tbl>
              <a:tblPr firstRow="1" bandRow="1">
                <a:noFill/>
                <a:tableStyleId>{9064C25E-FA92-4F76-9CC9-1A92B4C601DC}</a:tableStyleId>
              </a:tblPr>
              <a:tblGrid>
                <a:gridCol w="599650">
                  <a:extLst>
                    <a:ext uri="{9D8B030D-6E8A-4147-A177-3AD203B41FA5}">
                      <a16:colId xmlns:a16="http://schemas.microsoft.com/office/drawing/2014/main" val="20000"/>
                    </a:ext>
                  </a:extLst>
                </a:gridCol>
                <a:gridCol w="3330375">
                  <a:extLst>
                    <a:ext uri="{9D8B030D-6E8A-4147-A177-3AD203B41FA5}">
                      <a16:colId xmlns:a16="http://schemas.microsoft.com/office/drawing/2014/main" val="20001"/>
                    </a:ext>
                  </a:extLst>
                </a:gridCol>
              </a:tblGrid>
              <a:tr h="1021091">
                <a:tc>
                  <a:txBody>
                    <a:bodyPr/>
                    <a:lstStyle/>
                    <a:p>
                      <a:pPr marL="0" marR="0" lvl="0" indent="0" algn="l" rtl="0">
                        <a:spcBef>
                          <a:spcPts val="0"/>
                        </a:spcBef>
                        <a:spcAft>
                          <a:spcPts val="0"/>
                        </a:spcAft>
                        <a:buNone/>
                      </a:pP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5E5"/>
                    </a:solidFill>
                  </a:tcPr>
                </a:tc>
                <a:tc>
                  <a:txBody>
                    <a:bodyPr/>
                    <a:lstStyle/>
                    <a:p>
                      <a:pPr marL="0" marR="0" lvl="0" indent="0" algn="l" rtl="0">
                        <a:spcBef>
                          <a:spcPts val="0"/>
                        </a:spcBef>
                        <a:spcAft>
                          <a:spcPts val="0"/>
                        </a:spcAft>
                        <a:buNone/>
                      </a:pPr>
                      <a:r>
                        <a:rPr lang="en-US" sz="1800" dirty="0">
                          <a:solidFill>
                            <a:schemeClr val="dk1"/>
                          </a:solidFill>
                        </a:rPr>
                        <a:t>Matt Huenerfauth</a:t>
                      </a:r>
                      <a:endParaRPr dirty="0"/>
                    </a:p>
                    <a:p>
                      <a:pPr marL="0" marR="0" lvl="0" indent="0" algn="l" rtl="0">
                        <a:spcBef>
                          <a:spcPts val="0"/>
                        </a:spcBef>
                        <a:spcAft>
                          <a:spcPts val="0"/>
                        </a:spcAft>
                        <a:buNone/>
                      </a:pPr>
                      <a:r>
                        <a:rPr lang="en-US" sz="1200" dirty="0">
                          <a:solidFill>
                            <a:schemeClr val="dk1"/>
                          </a:solidFill>
                        </a:rPr>
                        <a:t>Professor</a:t>
                      </a:r>
                      <a:endParaRPr dirty="0"/>
                    </a:p>
                    <a:p>
                      <a:pPr marL="0" marR="0" lvl="0" indent="0" algn="l" rtl="0">
                        <a:spcBef>
                          <a:spcPts val="0"/>
                        </a:spcBef>
                        <a:spcAft>
                          <a:spcPts val="0"/>
                        </a:spcAft>
                        <a:buNone/>
                      </a:pPr>
                      <a:r>
                        <a:rPr lang="en-US" sz="1100" b="0" dirty="0">
                          <a:solidFill>
                            <a:schemeClr val="dk1"/>
                          </a:solidFill>
                        </a:rPr>
                        <a:t>Rochester Institute of Technology</a:t>
                      </a:r>
                      <a:endParaRPr dirty="0"/>
                    </a:p>
                    <a:p>
                      <a:pPr marL="0" marR="0" lvl="0" indent="0" algn="l" rtl="0">
                        <a:spcBef>
                          <a:spcPts val="0"/>
                        </a:spcBef>
                        <a:spcAft>
                          <a:spcPts val="0"/>
                        </a:spcAft>
                        <a:buNone/>
                      </a:pPr>
                      <a:r>
                        <a:rPr lang="en-US" sz="1000" b="0" dirty="0">
                          <a:solidFill>
                            <a:schemeClr val="dk1"/>
                          </a:solidFill>
                        </a:rPr>
                        <a:t>School of information (</a:t>
                      </a:r>
                      <a:r>
                        <a:rPr lang="en-US" sz="1000" b="0" dirty="0" err="1">
                          <a:solidFill>
                            <a:schemeClr val="dk1"/>
                          </a:solidFill>
                        </a:rPr>
                        <a:t>iSchool</a:t>
                      </a:r>
                      <a:r>
                        <a:rPr lang="en-US" sz="1000" b="0" dirty="0">
                          <a:solidFill>
                            <a:schemeClr val="dk1"/>
                          </a:solidFill>
                        </a:rPr>
                        <a:t>)</a:t>
                      </a:r>
                      <a:endParaRPr dirty="0"/>
                    </a:p>
                    <a:p>
                      <a:pPr marL="0" marR="0" lvl="0" indent="0" algn="l" rtl="0">
                        <a:spcBef>
                          <a:spcPts val="0"/>
                        </a:spcBef>
                        <a:spcAft>
                          <a:spcPts val="0"/>
                        </a:spcAft>
                        <a:buNone/>
                      </a:pPr>
                      <a:r>
                        <a:rPr lang="en-US" sz="1000" b="0" dirty="0">
                          <a:solidFill>
                            <a:schemeClr val="dk1"/>
                          </a:solidFill>
                        </a:rPr>
                        <a:t>Email: </a:t>
                      </a:r>
                      <a:r>
                        <a:rPr lang="en-US" sz="1000" b="0" dirty="0" err="1">
                          <a:solidFill>
                            <a:schemeClr val="dk1"/>
                          </a:solidFill>
                        </a:rPr>
                        <a:t>matt.huenerfauth@rit.edu</a:t>
                      </a:r>
                      <a:endParaRPr sz="1000" b="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pic>
        <p:nvPicPr>
          <p:cNvPr id="355" name="Google Shape;355;p22" title="Matt Huenerfauth Personal Image"/>
          <p:cNvPicPr preferRelativeResize="0"/>
          <p:nvPr/>
        </p:nvPicPr>
        <p:blipFill rotWithShape="1">
          <a:blip r:embed="rId30">
            <a:alphaModFix/>
          </a:blip>
          <a:srcRect/>
          <a:stretch/>
        </p:blipFill>
        <p:spPr>
          <a:xfrm>
            <a:off x="1936870" y="5697473"/>
            <a:ext cx="499516" cy="585825"/>
          </a:xfrm>
          <a:prstGeom prst="rect">
            <a:avLst/>
          </a:prstGeom>
          <a:noFill/>
          <a:ln>
            <a:noFill/>
          </a:ln>
        </p:spPr>
      </p:pic>
      <p:pic>
        <p:nvPicPr>
          <p:cNvPr id="356" name="Google Shape;356;p22" title="Khaled Albusays Personal Image"/>
          <p:cNvPicPr preferRelativeResize="0"/>
          <p:nvPr/>
        </p:nvPicPr>
        <p:blipFill rotWithShape="1">
          <a:blip r:embed="rId31">
            <a:alphaModFix/>
          </a:blip>
          <a:srcRect/>
          <a:stretch/>
        </p:blipFill>
        <p:spPr>
          <a:xfrm>
            <a:off x="9420953" y="4902579"/>
            <a:ext cx="340823" cy="340823"/>
          </a:xfrm>
          <a:prstGeom prst="rect">
            <a:avLst/>
          </a:prstGeom>
          <a:noFill/>
          <a:ln>
            <a:noFill/>
          </a:ln>
        </p:spPr>
      </p:pic>
      <p:pic>
        <p:nvPicPr>
          <p:cNvPr id="357" name="Google Shape;357;p22"/>
          <p:cNvPicPr preferRelativeResize="0"/>
          <p:nvPr/>
        </p:nvPicPr>
        <p:blipFill rotWithShape="1">
          <a:blip r:embed="rId32">
            <a:alphaModFix/>
          </a:blip>
          <a:srcRect/>
          <a:stretch/>
        </p:blipFill>
        <p:spPr>
          <a:xfrm>
            <a:off x="7748764" y="4897452"/>
            <a:ext cx="352661" cy="352661"/>
          </a:xfrm>
          <a:prstGeom prst="rect">
            <a:avLst/>
          </a:prstGeom>
          <a:noFill/>
          <a:ln>
            <a:noFill/>
          </a:ln>
        </p:spPr>
      </p:pic>
      <p:sp>
        <p:nvSpPr>
          <p:cNvPr id="358" name="Google Shape;358;p22"/>
          <p:cNvSpPr/>
          <p:nvPr/>
        </p:nvSpPr>
        <p:spPr>
          <a:xfrm>
            <a:off x="2938274" y="1588796"/>
            <a:ext cx="74152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This material was based on work supported by the Department of Health and Human Services under Award No. 90DPCP0002-01-00, by a Microsoft AI for Accessibility (AI4A) </a:t>
            </a:r>
            <a:r>
              <a:rPr lang="en-US" sz="1800" dirty="0">
                <a:solidFill>
                  <a:schemeClr val="dk1"/>
                </a:solidFill>
              </a:rPr>
              <a:t>Award, and </a:t>
            </a:r>
            <a:r>
              <a:rPr lang="en-US" sz="1800" dirty="0">
                <a:solidFill>
                  <a:schemeClr val="dk1"/>
                </a:solidFill>
                <a:latin typeface="Arial"/>
                <a:ea typeface="Arial"/>
                <a:cs typeface="Arial"/>
                <a:sym typeface="Arial"/>
              </a:rPr>
              <a:t>by a Google Faculty Research Award</a:t>
            </a:r>
            <a:r>
              <a:rPr lang="en-US" sz="1800" dirty="0">
                <a:solidFill>
                  <a:schemeClr val="dk1"/>
                </a:solidFill>
              </a:rPr>
              <a:t>.</a:t>
            </a:r>
            <a:endParaRPr sz="1800" dirty="0"/>
          </a:p>
        </p:txBody>
      </p:sp>
      <p:pic>
        <p:nvPicPr>
          <p:cNvPr id="359" name="Google Shape;359;p22"/>
          <p:cNvPicPr preferRelativeResize="0"/>
          <p:nvPr/>
        </p:nvPicPr>
        <p:blipFill rotWithShape="1">
          <a:blip r:embed="rId33">
            <a:alphaModFix/>
          </a:blip>
          <a:srcRect/>
          <a:stretch/>
        </p:blipFill>
        <p:spPr>
          <a:xfrm>
            <a:off x="6051764" y="2926948"/>
            <a:ext cx="2068209" cy="807046"/>
          </a:xfrm>
          <a:prstGeom prst="rect">
            <a:avLst/>
          </a:prstGeom>
          <a:noFill/>
          <a:ln>
            <a:noFill/>
          </a:ln>
        </p:spPr>
      </p:pic>
      <p:graphicFrame>
        <p:nvGraphicFramePr>
          <p:cNvPr id="360" name="Google Shape;360;p22" title="Rectangle Shape"/>
          <p:cNvGraphicFramePr/>
          <p:nvPr>
            <p:extLst>
              <p:ext uri="{D42A27DB-BD31-4B8C-83A1-F6EECF244321}">
                <p14:modId xmlns:p14="http://schemas.microsoft.com/office/powerpoint/2010/main" val="2377143927"/>
              </p:ext>
            </p:extLst>
          </p:nvPr>
        </p:nvGraphicFramePr>
        <p:xfrm>
          <a:off x="1885421" y="2876944"/>
          <a:ext cx="3930025" cy="1325890"/>
        </p:xfrm>
        <a:graphic>
          <a:graphicData uri="http://schemas.openxmlformats.org/drawingml/2006/table">
            <a:tbl>
              <a:tblPr firstRow="1" bandRow="1">
                <a:noFill/>
                <a:tableStyleId>{9064C25E-FA92-4F76-9CC9-1A92B4C601DC}</a:tableStyleId>
              </a:tblPr>
              <a:tblGrid>
                <a:gridCol w="599650">
                  <a:extLst>
                    <a:ext uri="{9D8B030D-6E8A-4147-A177-3AD203B41FA5}">
                      <a16:colId xmlns:a16="http://schemas.microsoft.com/office/drawing/2014/main" val="20000"/>
                    </a:ext>
                  </a:extLst>
                </a:gridCol>
                <a:gridCol w="3330375">
                  <a:extLst>
                    <a:ext uri="{9D8B030D-6E8A-4147-A177-3AD203B41FA5}">
                      <a16:colId xmlns:a16="http://schemas.microsoft.com/office/drawing/2014/main" val="20001"/>
                    </a:ext>
                  </a:extLst>
                </a:gridCol>
              </a:tblGrid>
              <a:tr h="618900">
                <a:tc>
                  <a:txBody>
                    <a:bodyPr/>
                    <a:lstStyle/>
                    <a:p>
                      <a:pPr marL="0" marR="0" lvl="0" indent="0" algn="l" rtl="0">
                        <a:spcBef>
                          <a:spcPts val="0"/>
                        </a:spcBef>
                        <a:spcAft>
                          <a:spcPts val="0"/>
                        </a:spcAft>
                        <a:buNone/>
                      </a:pPr>
                      <a:endParaRPr sz="9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5E5"/>
                    </a:solidFill>
                  </a:tcPr>
                </a:tc>
                <a:tc>
                  <a:txBody>
                    <a:bodyPr/>
                    <a:lstStyle/>
                    <a:p>
                      <a:pPr marL="0" marR="0" lvl="0" indent="0" algn="l" rtl="0">
                        <a:spcBef>
                          <a:spcPts val="0"/>
                        </a:spcBef>
                        <a:spcAft>
                          <a:spcPts val="0"/>
                        </a:spcAft>
                        <a:buNone/>
                      </a:pPr>
                      <a:r>
                        <a:rPr lang="en-US" sz="1800" dirty="0">
                          <a:solidFill>
                            <a:srgbClr val="000000"/>
                          </a:solidFill>
                        </a:rPr>
                        <a:t>Sushant Kafle</a:t>
                      </a:r>
                      <a:endParaRPr sz="1800" dirty="0">
                        <a:solidFill>
                          <a:srgbClr val="000000"/>
                        </a:solidFill>
                      </a:endParaRPr>
                    </a:p>
                    <a:p>
                      <a:pPr marL="0" marR="0" lvl="0" indent="0" algn="l" rtl="0">
                        <a:spcBef>
                          <a:spcPts val="0"/>
                        </a:spcBef>
                        <a:spcAft>
                          <a:spcPts val="0"/>
                        </a:spcAft>
                        <a:buNone/>
                      </a:pPr>
                      <a:r>
                        <a:rPr lang="en-US" sz="1200" dirty="0">
                          <a:solidFill>
                            <a:srgbClr val="000000"/>
                          </a:solidFill>
                        </a:rPr>
                        <a:t>Ph.D. Student</a:t>
                      </a:r>
                      <a:endParaRPr dirty="0"/>
                    </a:p>
                    <a:p>
                      <a:pPr marL="0" marR="0" lvl="0" indent="0" algn="l" rtl="0">
                        <a:spcBef>
                          <a:spcPts val="0"/>
                        </a:spcBef>
                        <a:spcAft>
                          <a:spcPts val="0"/>
                        </a:spcAft>
                        <a:buNone/>
                      </a:pPr>
                      <a:r>
                        <a:rPr lang="en-US" sz="1100" b="0" dirty="0">
                          <a:solidFill>
                            <a:srgbClr val="000000"/>
                          </a:solidFill>
                        </a:rPr>
                        <a:t>Rochester Institute of Technology </a:t>
                      </a:r>
                      <a:endParaRPr dirty="0"/>
                    </a:p>
                    <a:p>
                      <a:pPr marL="0" marR="0" lvl="0" indent="0" algn="l" rtl="0">
                        <a:lnSpc>
                          <a:spcPct val="100000"/>
                        </a:lnSpc>
                        <a:spcBef>
                          <a:spcPts val="0"/>
                        </a:spcBef>
                        <a:spcAft>
                          <a:spcPts val="0"/>
                        </a:spcAft>
                        <a:buClr>
                          <a:srgbClr val="000000"/>
                        </a:buClr>
                        <a:buSzPts val="1000"/>
                        <a:buFont typeface="Arial"/>
                        <a:buNone/>
                      </a:pPr>
                      <a:r>
                        <a:rPr lang="en-US" sz="1000" b="0" dirty="0">
                          <a:solidFill>
                            <a:srgbClr val="000000"/>
                          </a:solidFill>
                        </a:rPr>
                        <a:t>Golisano College of Computing and Information Sciences </a:t>
                      </a:r>
                      <a:endParaRPr lang="en-US" dirty="0"/>
                    </a:p>
                    <a:p>
                      <a:pPr marL="0" marR="0" lvl="0" indent="0" algn="l" rtl="0">
                        <a:spcBef>
                          <a:spcPts val="0"/>
                        </a:spcBef>
                        <a:spcAft>
                          <a:spcPts val="0"/>
                        </a:spcAft>
                        <a:buNone/>
                      </a:pPr>
                      <a:r>
                        <a:rPr lang="en-US" sz="1000" b="0" dirty="0">
                          <a:solidFill>
                            <a:srgbClr val="000000"/>
                          </a:solidFill>
                        </a:rPr>
                        <a:t>Computing and Information Sciences Ph.D. Program</a:t>
                      </a:r>
                      <a:endParaRPr sz="1000" b="0" dirty="0">
                        <a:solidFill>
                          <a:srgbClr val="000000"/>
                        </a:solidFill>
                      </a:endParaRPr>
                    </a:p>
                    <a:p>
                      <a:pPr marL="0" marR="0" lvl="0" indent="0" algn="l" rtl="0">
                        <a:spcBef>
                          <a:spcPts val="0"/>
                        </a:spcBef>
                        <a:spcAft>
                          <a:spcPts val="0"/>
                        </a:spcAft>
                        <a:buNone/>
                      </a:pPr>
                      <a:r>
                        <a:rPr lang="en-US" sz="1000" b="0" dirty="0">
                          <a:solidFill>
                            <a:srgbClr val="000000"/>
                          </a:solidFill>
                        </a:rPr>
                        <a:t>Email: sxk5664@rit.edu</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pic>
        <p:nvPicPr>
          <p:cNvPr id="361" name="Google Shape;361;p22"/>
          <p:cNvPicPr preferRelativeResize="0"/>
          <p:nvPr/>
        </p:nvPicPr>
        <p:blipFill rotWithShape="1">
          <a:blip r:embed="rId34">
            <a:alphaModFix/>
          </a:blip>
          <a:srcRect/>
          <a:stretch/>
        </p:blipFill>
        <p:spPr>
          <a:xfrm>
            <a:off x="2039589" y="3992507"/>
            <a:ext cx="297546" cy="152906"/>
          </a:xfrm>
          <a:prstGeom prst="rect">
            <a:avLst/>
          </a:prstGeom>
          <a:noFill/>
          <a:ln>
            <a:noFill/>
          </a:ln>
        </p:spPr>
      </p:pic>
      <p:pic>
        <p:nvPicPr>
          <p:cNvPr id="362" name="Google Shape;362;p22"/>
          <p:cNvPicPr preferRelativeResize="0"/>
          <p:nvPr/>
        </p:nvPicPr>
        <p:blipFill rotWithShape="1">
          <a:blip r:embed="rId35">
            <a:alphaModFix/>
          </a:blip>
          <a:srcRect/>
          <a:stretch/>
        </p:blipFill>
        <p:spPr>
          <a:xfrm>
            <a:off x="1927070" y="2929924"/>
            <a:ext cx="499516" cy="537294"/>
          </a:xfrm>
          <a:prstGeom prst="rect">
            <a:avLst/>
          </a:prstGeom>
          <a:noFill/>
          <a:ln>
            <a:noFill/>
          </a:ln>
        </p:spPr>
      </p:pic>
      <p:pic>
        <p:nvPicPr>
          <p:cNvPr id="363" name="Google Shape;363;p22"/>
          <p:cNvPicPr preferRelativeResize="0"/>
          <p:nvPr/>
        </p:nvPicPr>
        <p:blipFill rotWithShape="1">
          <a:blip r:embed="rId36">
            <a:alphaModFix/>
          </a:blip>
          <a:srcRect/>
          <a:stretch/>
        </p:blipFill>
        <p:spPr>
          <a:xfrm>
            <a:off x="2102703" y="1596412"/>
            <a:ext cx="638836" cy="740680"/>
          </a:xfrm>
          <a:prstGeom prst="rect">
            <a:avLst/>
          </a:prstGeom>
          <a:noFill/>
          <a:ln>
            <a:noFill/>
          </a:ln>
        </p:spPr>
      </p:pic>
      <p:pic>
        <p:nvPicPr>
          <p:cNvPr id="364" name="Google Shape;364;p22"/>
          <p:cNvPicPr preferRelativeResize="0"/>
          <p:nvPr/>
        </p:nvPicPr>
        <p:blipFill rotWithShape="1">
          <a:blip r:embed="rId37">
            <a:alphaModFix/>
          </a:blip>
          <a:srcRect/>
          <a:stretch/>
        </p:blipFill>
        <p:spPr>
          <a:xfrm>
            <a:off x="8182841" y="4896185"/>
            <a:ext cx="327330" cy="327330"/>
          </a:xfrm>
          <a:prstGeom prst="rect">
            <a:avLst/>
          </a:prstGeom>
          <a:noFill/>
          <a:ln>
            <a:noFill/>
          </a:ln>
        </p:spPr>
      </p:pic>
      <p:pic>
        <p:nvPicPr>
          <p:cNvPr id="365" name="Google Shape;365;p22"/>
          <p:cNvPicPr preferRelativeResize="0"/>
          <p:nvPr/>
        </p:nvPicPr>
        <p:blipFill rotWithShape="1">
          <a:blip r:embed="rId34">
            <a:alphaModFix/>
          </a:blip>
          <a:srcRect/>
          <a:stretch/>
        </p:blipFill>
        <p:spPr>
          <a:xfrm>
            <a:off x="2026321" y="6430794"/>
            <a:ext cx="297546" cy="152906"/>
          </a:xfrm>
          <a:prstGeom prst="rect">
            <a:avLst/>
          </a:prstGeom>
          <a:noFill/>
          <a:ln>
            <a:noFill/>
          </a:ln>
        </p:spPr>
      </p:pic>
      <p:graphicFrame>
        <p:nvGraphicFramePr>
          <p:cNvPr id="366" name="Google Shape;366;p22" title="Rectangle Shape"/>
          <p:cNvGraphicFramePr/>
          <p:nvPr>
            <p:extLst>
              <p:ext uri="{D42A27DB-BD31-4B8C-83A1-F6EECF244321}">
                <p14:modId xmlns:p14="http://schemas.microsoft.com/office/powerpoint/2010/main" val="469375754"/>
              </p:ext>
            </p:extLst>
          </p:nvPr>
        </p:nvGraphicFramePr>
        <p:xfrm>
          <a:off x="1888801" y="4421360"/>
          <a:ext cx="3930025" cy="1021090"/>
        </p:xfrm>
        <a:graphic>
          <a:graphicData uri="http://schemas.openxmlformats.org/drawingml/2006/table">
            <a:tbl>
              <a:tblPr firstRow="1" bandRow="1">
                <a:noFill/>
                <a:tableStyleId>{9064C25E-FA92-4F76-9CC9-1A92B4C601DC}</a:tableStyleId>
              </a:tblPr>
              <a:tblGrid>
                <a:gridCol w="599650">
                  <a:extLst>
                    <a:ext uri="{9D8B030D-6E8A-4147-A177-3AD203B41FA5}">
                      <a16:colId xmlns:a16="http://schemas.microsoft.com/office/drawing/2014/main" val="20000"/>
                    </a:ext>
                  </a:extLst>
                </a:gridCol>
                <a:gridCol w="3330375">
                  <a:extLst>
                    <a:ext uri="{9D8B030D-6E8A-4147-A177-3AD203B41FA5}">
                      <a16:colId xmlns:a16="http://schemas.microsoft.com/office/drawing/2014/main" val="20001"/>
                    </a:ext>
                  </a:extLst>
                </a:gridCol>
              </a:tblGrid>
              <a:tr h="1012172">
                <a:tc>
                  <a:txBody>
                    <a:bodyPr/>
                    <a:lstStyle/>
                    <a:p>
                      <a:pPr marL="0" marR="0" lvl="0" indent="0" algn="l" rtl="0">
                        <a:spcBef>
                          <a:spcPts val="0"/>
                        </a:spcBef>
                        <a:spcAft>
                          <a:spcPts val="0"/>
                        </a:spcAft>
                        <a:buNone/>
                      </a:pP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5E5"/>
                    </a:solidFill>
                  </a:tcPr>
                </a:tc>
                <a:tc>
                  <a:txBody>
                    <a:bodyPr/>
                    <a:lstStyle/>
                    <a:p>
                      <a:pPr marL="0" marR="0" lvl="0" indent="0" algn="l" rtl="0">
                        <a:spcBef>
                          <a:spcPts val="0"/>
                        </a:spcBef>
                        <a:spcAft>
                          <a:spcPts val="0"/>
                        </a:spcAft>
                        <a:buNone/>
                      </a:pPr>
                      <a:r>
                        <a:rPr lang="en-US" sz="1800" dirty="0">
                          <a:solidFill>
                            <a:srgbClr val="000000"/>
                          </a:solidFill>
                        </a:rPr>
                        <a:t>Cecilia O. </a:t>
                      </a:r>
                      <a:r>
                        <a:rPr lang="en-US" sz="1800" dirty="0" err="1">
                          <a:solidFill>
                            <a:srgbClr val="000000"/>
                          </a:solidFill>
                        </a:rPr>
                        <a:t>Alm</a:t>
                      </a:r>
                      <a:endParaRPr sz="1800" dirty="0">
                        <a:solidFill>
                          <a:srgbClr val="000000"/>
                        </a:solidFill>
                      </a:endParaRPr>
                    </a:p>
                    <a:p>
                      <a:pPr marL="0" marR="0" lvl="0" indent="0" algn="l" rtl="0">
                        <a:spcBef>
                          <a:spcPts val="0"/>
                        </a:spcBef>
                        <a:spcAft>
                          <a:spcPts val="0"/>
                        </a:spcAft>
                        <a:buNone/>
                      </a:pPr>
                      <a:r>
                        <a:rPr lang="en-US" sz="1200" dirty="0">
                          <a:solidFill>
                            <a:srgbClr val="000000"/>
                          </a:solidFill>
                        </a:rPr>
                        <a:t>Associate Professor</a:t>
                      </a:r>
                      <a:endParaRPr dirty="0"/>
                    </a:p>
                    <a:p>
                      <a:pPr marL="0" marR="0" lvl="0" indent="0" algn="l" rtl="0">
                        <a:spcBef>
                          <a:spcPts val="0"/>
                        </a:spcBef>
                        <a:spcAft>
                          <a:spcPts val="0"/>
                        </a:spcAft>
                        <a:buNone/>
                      </a:pPr>
                      <a:r>
                        <a:rPr lang="en-US" sz="1100" b="0" dirty="0">
                          <a:solidFill>
                            <a:srgbClr val="000000"/>
                          </a:solidFill>
                        </a:rPr>
                        <a:t>Rochester Institute of Technology</a:t>
                      </a:r>
                      <a:endParaRPr dirty="0"/>
                    </a:p>
                    <a:p>
                      <a:pPr marL="0" marR="0" lvl="0" indent="0" algn="l" rtl="0">
                        <a:spcBef>
                          <a:spcPts val="0"/>
                        </a:spcBef>
                        <a:spcAft>
                          <a:spcPts val="0"/>
                        </a:spcAft>
                        <a:buNone/>
                      </a:pPr>
                      <a:r>
                        <a:rPr lang="en-US" sz="1000" b="0" dirty="0">
                          <a:solidFill>
                            <a:srgbClr val="000000"/>
                          </a:solidFill>
                        </a:rPr>
                        <a:t>Comp Ling &amp; Speech Proc Lab</a:t>
                      </a:r>
                    </a:p>
                    <a:p>
                      <a:pPr marL="0" marR="0" lvl="0" indent="0" algn="l" rtl="0">
                        <a:spcBef>
                          <a:spcPts val="0"/>
                        </a:spcBef>
                        <a:spcAft>
                          <a:spcPts val="0"/>
                        </a:spcAft>
                        <a:buNone/>
                      </a:pPr>
                      <a:r>
                        <a:rPr lang="en-US" sz="1000" b="0" dirty="0">
                          <a:solidFill>
                            <a:srgbClr val="000000"/>
                          </a:solidFill>
                        </a:rPr>
                        <a:t>Email: </a:t>
                      </a:r>
                      <a:r>
                        <a:rPr lang="en-US" sz="1000" b="0" dirty="0" err="1">
                          <a:solidFill>
                            <a:srgbClr val="000000"/>
                          </a:solidFill>
                        </a:rPr>
                        <a:t>coagla@rit.edu</a:t>
                      </a:r>
                      <a:endParaRPr sz="1000" b="0" dirty="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pic>
        <p:nvPicPr>
          <p:cNvPr id="367" name="Google Shape;367;p22"/>
          <p:cNvPicPr preferRelativeResize="0"/>
          <p:nvPr/>
        </p:nvPicPr>
        <p:blipFill rotWithShape="1">
          <a:blip r:embed="rId38">
            <a:alphaModFix/>
          </a:blip>
          <a:srcRect/>
          <a:stretch/>
        </p:blipFill>
        <p:spPr>
          <a:xfrm>
            <a:off x="1936870" y="4471713"/>
            <a:ext cx="499517" cy="499517"/>
          </a:xfrm>
          <a:prstGeom prst="rect">
            <a:avLst/>
          </a:prstGeom>
          <a:noFill/>
          <a:ln>
            <a:noFill/>
          </a:ln>
        </p:spPr>
      </p:pic>
      <p:pic>
        <p:nvPicPr>
          <p:cNvPr id="368" name="Google Shape;368;p22"/>
          <p:cNvPicPr preferRelativeResize="0"/>
          <p:nvPr/>
        </p:nvPicPr>
        <p:blipFill rotWithShape="1">
          <a:blip r:embed="rId34">
            <a:alphaModFix/>
          </a:blip>
          <a:srcRect/>
          <a:stretch/>
        </p:blipFill>
        <p:spPr>
          <a:xfrm>
            <a:off x="2016745" y="5243068"/>
            <a:ext cx="297546" cy="152906"/>
          </a:xfrm>
          <a:prstGeom prst="rect">
            <a:avLst/>
          </a:prstGeom>
          <a:noFill/>
          <a:ln>
            <a:noFill/>
          </a:ln>
        </p:spPr>
      </p:pic>
      <p:pic>
        <p:nvPicPr>
          <p:cNvPr id="369" name="Google Shape;369;p22"/>
          <p:cNvPicPr preferRelativeResize="0"/>
          <p:nvPr/>
        </p:nvPicPr>
        <p:blipFill rotWithShape="1">
          <a:blip r:embed="rId39">
            <a:alphaModFix/>
          </a:blip>
          <a:srcRect/>
          <a:stretch/>
        </p:blipFill>
        <p:spPr>
          <a:xfrm>
            <a:off x="8765328" y="4081603"/>
            <a:ext cx="547351" cy="547351"/>
          </a:xfrm>
          <a:prstGeom prst="rect">
            <a:avLst/>
          </a:prstGeom>
          <a:noFill/>
          <a:ln>
            <a:noFill/>
          </a:ln>
        </p:spPr>
      </p:pic>
      <p:pic>
        <p:nvPicPr>
          <p:cNvPr id="370" name="Google Shape;370;p22"/>
          <p:cNvPicPr preferRelativeResize="0"/>
          <p:nvPr/>
        </p:nvPicPr>
        <p:blipFill rotWithShape="1">
          <a:blip r:embed="rId40">
            <a:alphaModFix/>
          </a:blip>
          <a:srcRect/>
          <a:stretch/>
        </p:blipFill>
        <p:spPr>
          <a:xfrm>
            <a:off x="9503356" y="4074938"/>
            <a:ext cx="547351" cy="547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body" idx="2"/>
          </p:nvPr>
        </p:nvSpPr>
        <p:spPr>
          <a:xfrm>
            <a:off x="272085" y="958452"/>
            <a:ext cx="11589900" cy="69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E46102"/>
              </a:buClr>
              <a:buSzPts val="3700"/>
              <a:buNone/>
            </a:pPr>
            <a:r>
              <a:rPr lang="en-US"/>
              <a:t>Introduction</a:t>
            </a:r>
            <a:endParaRPr/>
          </a:p>
        </p:txBody>
      </p:sp>
      <p:sp>
        <p:nvSpPr>
          <p:cNvPr id="81" name="Google Shape;81;p2"/>
          <p:cNvSpPr txBox="1">
            <a:spLocks noGrp="1"/>
          </p:cNvSpPr>
          <p:nvPr>
            <p:ph type="body" idx="3"/>
          </p:nvPr>
        </p:nvSpPr>
        <p:spPr>
          <a:xfrm>
            <a:off x="272085" y="1744225"/>
            <a:ext cx="11589900" cy="3767700"/>
          </a:xfrm>
          <a:prstGeom prst="rect">
            <a:avLst/>
          </a:prstGeom>
          <a:noFill/>
          <a:ln>
            <a:noFill/>
          </a:ln>
        </p:spPr>
        <p:txBody>
          <a:bodyPr spcFirstLastPara="1" wrap="square" lIns="91425" tIns="45700" rIns="91425" bIns="45700" anchor="t" anchorCtr="0">
            <a:noAutofit/>
          </a:bodyPr>
          <a:lstStyle/>
          <a:p>
            <a:pPr marL="457200" lvl="0" indent="-381000" algn="just" rtl="0">
              <a:spcBef>
                <a:spcPts val="0"/>
              </a:spcBef>
              <a:spcAft>
                <a:spcPts val="0"/>
              </a:spcAft>
              <a:buSzPts val="2400"/>
              <a:buChar char="▪"/>
            </a:pPr>
            <a:r>
              <a:rPr lang="en-US" sz="2400" b="0" dirty="0"/>
              <a:t>Many speech-based models consider words as a fundamental unit of meaning and prosody.</a:t>
            </a:r>
            <a:endParaRPr sz="2400" b="0" dirty="0"/>
          </a:p>
          <a:p>
            <a:pPr marL="0" lvl="0" indent="0" algn="just" rtl="0">
              <a:spcBef>
                <a:spcPts val="0"/>
              </a:spcBef>
              <a:spcAft>
                <a:spcPts val="0"/>
              </a:spcAft>
              <a:buSzPts val="2800"/>
              <a:buNone/>
            </a:pPr>
            <a:endParaRPr sz="2400" b="0" dirty="0"/>
          </a:p>
          <a:p>
            <a:pPr marL="457200" lvl="0" indent="-381000" algn="just" rtl="0">
              <a:spcBef>
                <a:spcPts val="0"/>
              </a:spcBef>
              <a:spcAft>
                <a:spcPts val="0"/>
              </a:spcAft>
              <a:buSzPts val="2400"/>
              <a:buChar char="▪"/>
            </a:pPr>
            <a:r>
              <a:rPr lang="en-US" sz="2400" b="0" dirty="0"/>
              <a:t>However, words contribute differently to the meaning of an utterance; some words may be crucial for understanding a turn while others may be less so.</a:t>
            </a:r>
            <a:endParaRPr sz="2400" dirty="0"/>
          </a:p>
        </p:txBody>
      </p:sp>
      <p:grpSp>
        <p:nvGrpSpPr>
          <p:cNvPr id="2" name="Group 1">
            <a:extLst>
              <a:ext uri="{FF2B5EF4-FFF2-40B4-BE49-F238E27FC236}">
                <a16:creationId xmlns:a16="http://schemas.microsoft.com/office/drawing/2014/main" id="{1A3134F0-22D1-E845-9EF8-15788ABBA169}"/>
              </a:ext>
            </a:extLst>
          </p:cNvPr>
          <p:cNvGrpSpPr/>
          <p:nvPr/>
        </p:nvGrpSpPr>
        <p:grpSpPr>
          <a:xfrm>
            <a:off x="3074172" y="4330891"/>
            <a:ext cx="6043655" cy="904587"/>
            <a:chOff x="2855796" y="4607338"/>
            <a:chExt cx="6043655" cy="904587"/>
          </a:xfrm>
        </p:grpSpPr>
        <p:sp>
          <p:nvSpPr>
            <p:cNvPr id="84" name="Google Shape;84;p2"/>
            <p:cNvSpPr txBox="1"/>
            <p:nvPr/>
          </p:nvSpPr>
          <p:spPr>
            <a:xfrm>
              <a:off x="4160465" y="4801242"/>
              <a:ext cx="4738986" cy="55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i="1" dirty="0"/>
                <a:t>: </a:t>
              </a:r>
              <a:r>
                <a:rPr lang="en-US" sz="2400" b="1" i="1" dirty="0">
                  <a:solidFill>
                    <a:schemeClr val="bg2"/>
                  </a:solidFill>
                </a:rPr>
                <a:t>it was really not very good uh-</a:t>
              </a:r>
              <a:endParaRPr sz="2400" b="1" i="1" dirty="0">
                <a:solidFill>
                  <a:schemeClr val="bg2"/>
                </a:solidFill>
              </a:endParaRPr>
            </a:p>
          </p:txBody>
        </p:sp>
        <p:pic>
          <p:nvPicPr>
            <p:cNvPr id="5" name="Picture 4">
              <a:extLst>
                <a:ext uri="{FF2B5EF4-FFF2-40B4-BE49-F238E27FC236}">
                  <a16:creationId xmlns:a16="http://schemas.microsoft.com/office/drawing/2014/main" id="{18D913B9-9341-3240-B074-686375EF396C}"/>
                </a:ext>
              </a:extLst>
            </p:cNvPr>
            <p:cNvPicPr>
              <a:picLocks noChangeAspect="1"/>
            </p:cNvPicPr>
            <p:nvPr/>
          </p:nvPicPr>
          <p:blipFill>
            <a:blip r:embed="rId3"/>
            <a:stretch>
              <a:fillRect/>
            </a:stretch>
          </p:blipFill>
          <p:spPr>
            <a:xfrm>
              <a:off x="2855796" y="4607338"/>
              <a:ext cx="1304669" cy="904587"/>
            </a:xfrm>
            <a:prstGeom prst="rect">
              <a:avLst/>
            </a:prstGeom>
          </p:spPr>
        </p:pic>
      </p:grpSp>
      <p:sp>
        <p:nvSpPr>
          <p:cNvPr id="7" name="Rectangle 6">
            <a:extLst>
              <a:ext uri="{FF2B5EF4-FFF2-40B4-BE49-F238E27FC236}">
                <a16:creationId xmlns:a16="http://schemas.microsoft.com/office/drawing/2014/main" id="{433F3BF9-7D1D-E44A-8962-0294CCAE430C}"/>
              </a:ext>
            </a:extLst>
          </p:cNvPr>
          <p:cNvSpPr/>
          <p:nvPr/>
        </p:nvSpPr>
        <p:spPr>
          <a:xfrm>
            <a:off x="0" y="6664370"/>
            <a:ext cx="2775098" cy="215444"/>
          </a:xfrm>
          <a:prstGeom prst="rect">
            <a:avLst/>
          </a:prstGeom>
        </p:spPr>
        <p:txBody>
          <a:bodyPr wrap="square">
            <a:spAutoFit/>
          </a:bodyPr>
          <a:lstStyle/>
          <a:p>
            <a:r>
              <a:rPr lang="en-US" sz="800" dirty="0">
                <a:solidFill>
                  <a:schemeClr val="tx1"/>
                </a:solidFill>
              </a:rPr>
              <a:t>Image Source: https://www.writermag.com</a:t>
            </a:r>
          </a:p>
        </p:txBody>
      </p:sp>
    </p:spTree>
    <p:extLst>
      <p:ext uri="{BB962C8B-B14F-4D97-AF65-F5344CB8AC3E}">
        <p14:creationId xmlns:p14="http://schemas.microsoft.com/office/powerpoint/2010/main" val="20342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body" idx="2"/>
          </p:nvPr>
        </p:nvSpPr>
        <p:spPr>
          <a:xfrm>
            <a:off x="272085" y="958452"/>
            <a:ext cx="11589900" cy="69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E46102"/>
              </a:buClr>
              <a:buSzPts val="3700"/>
              <a:buNone/>
            </a:pPr>
            <a:r>
              <a:rPr lang="en-US"/>
              <a:t>Introduction</a:t>
            </a:r>
            <a:endParaRPr/>
          </a:p>
        </p:txBody>
      </p:sp>
      <p:sp>
        <p:nvSpPr>
          <p:cNvPr id="81" name="Google Shape;81;p2"/>
          <p:cNvSpPr txBox="1">
            <a:spLocks noGrp="1"/>
          </p:cNvSpPr>
          <p:nvPr>
            <p:ph type="body" idx="3"/>
          </p:nvPr>
        </p:nvSpPr>
        <p:spPr>
          <a:xfrm>
            <a:off x="272085" y="1744225"/>
            <a:ext cx="11589900" cy="3767700"/>
          </a:xfrm>
          <a:prstGeom prst="rect">
            <a:avLst/>
          </a:prstGeom>
          <a:noFill/>
          <a:ln>
            <a:noFill/>
          </a:ln>
        </p:spPr>
        <p:txBody>
          <a:bodyPr spcFirstLastPara="1" wrap="square" lIns="91425" tIns="45700" rIns="91425" bIns="45700" anchor="t" anchorCtr="0">
            <a:noAutofit/>
          </a:bodyPr>
          <a:lstStyle/>
          <a:p>
            <a:pPr marL="457200" lvl="0" indent="-381000" algn="just" rtl="0">
              <a:spcBef>
                <a:spcPts val="0"/>
              </a:spcBef>
              <a:spcAft>
                <a:spcPts val="0"/>
              </a:spcAft>
              <a:buSzPts val="2400"/>
              <a:buChar char="▪"/>
            </a:pPr>
            <a:r>
              <a:rPr lang="en-US" sz="2400" b="0" dirty="0"/>
              <a:t>Many speech-based models consider words as a fundamental unit of meaning and prosody.</a:t>
            </a:r>
            <a:endParaRPr sz="2400" b="0" dirty="0"/>
          </a:p>
          <a:p>
            <a:pPr marL="0" lvl="0" indent="0" algn="just" rtl="0">
              <a:spcBef>
                <a:spcPts val="0"/>
              </a:spcBef>
              <a:spcAft>
                <a:spcPts val="0"/>
              </a:spcAft>
              <a:buSzPts val="2800"/>
              <a:buNone/>
            </a:pPr>
            <a:endParaRPr sz="2400" b="0" dirty="0"/>
          </a:p>
          <a:p>
            <a:pPr marL="457200" lvl="0" indent="-381000" algn="just" rtl="0">
              <a:spcBef>
                <a:spcPts val="0"/>
              </a:spcBef>
              <a:spcAft>
                <a:spcPts val="0"/>
              </a:spcAft>
              <a:buSzPts val="2400"/>
              <a:buChar char="▪"/>
            </a:pPr>
            <a:r>
              <a:rPr lang="en-US" sz="2400" b="0" dirty="0"/>
              <a:t>However, words contribute differently to the meaning of an utterance; some words may be crucial for understanding a turn while others may be less so.</a:t>
            </a:r>
            <a:endParaRPr sz="2400" dirty="0"/>
          </a:p>
        </p:txBody>
      </p:sp>
      <p:grpSp>
        <p:nvGrpSpPr>
          <p:cNvPr id="2" name="Group 1">
            <a:extLst>
              <a:ext uri="{FF2B5EF4-FFF2-40B4-BE49-F238E27FC236}">
                <a16:creationId xmlns:a16="http://schemas.microsoft.com/office/drawing/2014/main" id="{1A3134F0-22D1-E845-9EF8-15788ABBA169}"/>
              </a:ext>
            </a:extLst>
          </p:cNvPr>
          <p:cNvGrpSpPr/>
          <p:nvPr/>
        </p:nvGrpSpPr>
        <p:grpSpPr>
          <a:xfrm>
            <a:off x="3074172" y="4146990"/>
            <a:ext cx="6043655" cy="1941158"/>
            <a:chOff x="2855796" y="4089052"/>
            <a:chExt cx="6043655" cy="1941158"/>
          </a:xfrm>
        </p:grpSpPr>
        <p:sp>
          <p:nvSpPr>
            <p:cNvPr id="84" name="Google Shape;84;p2"/>
            <p:cNvSpPr txBox="1"/>
            <p:nvPr/>
          </p:nvSpPr>
          <p:spPr>
            <a:xfrm>
              <a:off x="4160465" y="4089052"/>
              <a:ext cx="4738986" cy="1941158"/>
            </a:xfrm>
            <a:prstGeom prst="rect">
              <a:avLst/>
            </a:prstGeom>
            <a:noFill/>
            <a:ln>
              <a:noFill/>
            </a:ln>
          </p:spPr>
          <p:txBody>
            <a:bodyPr spcFirstLastPara="1" wrap="square" lIns="91425" tIns="91425" rIns="91425" bIns="91425" anchor="t" anchorCtr="0">
              <a:noAutofit/>
            </a:bodyPr>
            <a:lstStyle/>
            <a:p>
              <a:pPr lvl="0"/>
              <a:r>
                <a:rPr lang="en-US" sz="2400" i="1" dirty="0"/>
                <a:t>: </a:t>
              </a:r>
              <a:r>
                <a:rPr lang="en-US" sz="2400" b="1" i="1" dirty="0">
                  <a:solidFill>
                    <a:schemeClr val="bg2"/>
                  </a:solidFill>
                </a:rPr>
                <a:t>it was really </a:t>
              </a:r>
              <a:r>
                <a:rPr lang="en-US" sz="2400" i="1" strike="sngStrike" dirty="0">
                  <a:solidFill>
                    <a:schemeClr val="tx1"/>
                  </a:solidFill>
                </a:rPr>
                <a:t>not</a:t>
              </a:r>
              <a:r>
                <a:rPr lang="en-US" sz="2400" b="1" i="1" dirty="0">
                  <a:solidFill>
                    <a:schemeClr val="bg2"/>
                  </a:solidFill>
                </a:rPr>
                <a:t> very good uh-</a:t>
              </a:r>
            </a:p>
            <a:p>
              <a:pPr lvl="0"/>
              <a:endParaRPr lang="en-US" sz="2400" i="1" dirty="0"/>
            </a:p>
            <a:p>
              <a:pPr marL="0" lvl="0" indent="0" rtl="0">
                <a:spcBef>
                  <a:spcPts val="0"/>
                </a:spcBef>
                <a:spcAft>
                  <a:spcPts val="0"/>
                </a:spcAft>
                <a:buNone/>
              </a:pPr>
              <a:r>
                <a:rPr lang="en-US" sz="2400" i="1" dirty="0">
                  <a:solidFill>
                    <a:schemeClr val="bg2"/>
                  </a:solidFill>
                </a:rPr>
                <a:t>: </a:t>
              </a:r>
              <a:r>
                <a:rPr lang="en-US" sz="2400" b="1" i="1" dirty="0">
                  <a:solidFill>
                    <a:schemeClr val="bg2"/>
                  </a:solidFill>
                </a:rPr>
                <a:t>it was really not very good uh-</a:t>
              </a:r>
            </a:p>
            <a:p>
              <a:pPr marL="0" lvl="0" indent="0" rtl="0">
                <a:spcBef>
                  <a:spcPts val="0"/>
                </a:spcBef>
                <a:spcAft>
                  <a:spcPts val="0"/>
                </a:spcAft>
                <a:buNone/>
              </a:pPr>
              <a:endParaRPr lang="en-US" sz="2400" b="1" i="1" dirty="0">
                <a:solidFill>
                  <a:schemeClr val="bg2"/>
                </a:solidFill>
              </a:endParaRPr>
            </a:p>
          </p:txBody>
        </p:sp>
        <p:pic>
          <p:nvPicPr>
            <p:cNvPr id="5" name="Picture 4">
              <a:extLst>
                <a:ext uri="{FF2B5EF4-FFF2-40B4-BE49-F238E27FC236}">
                  <a16:creationId xmlns:a16="http://schemas.microsoft.com/office/drawing/2014/main" id="{18D913B9-9341-3240-B074-686375EF396C}"/>
                </a:ext>
              </a:extLst>
            </p:cNvPr>
            <p:cNvPicPr>
              <a:picLocks noChangeAspect="1"/>
            </p:cNvPicPr>
            <p:nvPr/>
          </p:nvPicPr>
          <p:blipFill>
            <a:blip r:embed="rId3"/>
            <a:stretch>
              <a:fillRect/>
            </a:stretch>
          </p:blipFill>
          <p:spPr>
            <a:xfrm>
              <a:off x="2855796" y="4607338"/>
              <a:ext cx="1304669" cy="904587"/>
            </a:xfrm>
            <a:prstGeom prst="rect">
              <a:avLst/>
            </a:prstGeom>
          </p:spPr>
        </p:pic>
      </p:grpSp>
      <p:sp>
        <p:nvSpPr>
          <p:cNvPr id="7" name="Rectangle 6">
            <a:extLst>
              <a:ext uri="{FF2B5EF4-FFF2-40B4-BE49-F238E27FC236}">
                <a16:creationId xmlns:a16="http://schemas.microsoft.com/office/drawing/2014/main" id="{433F3BF9-7D1D-E44A-8962-0294CCAE430C}"/>
              </a:ext>
            </a:extLst>
          </p:cNvPr>
          <p:cNvSpPr/>
          <p:nvPr/>
        </p:nvSpPr>
        <p:spPr>
          <a:xfrm>
            <a:off x="0" y="6664370"/>
            <a:ext cx="2775098" cy="215444"/>
          </a:xfrm>
          <a:prstGeom prst="rect">
            <a:avLst/>
          </a:prstGeom>
        </p:spPr>
        <p:txBody>
          <a:bodyPr wrap="square">
            <a:spAutoFit/>
          </a:bodyPr>
          <a:lstStyle/>
          <a:p>
            <a:r>
              <a:rPr lang="en-US" sz="800" dirty="0">
                <a:solidFill>
                  <a:schemeClr val="tx1"/>
                </a:solidFill>
              </a:rPr>
              <a:t>Image Source: https://www.writermag.com</a:t>
            </a:r>
          </a:p>
        </p:txBody>
      </p:sp>
      <p:sp>
        <p:nvSpPr>
          <p:cNvPr id="3" name="Oval 2">
            <a:extLst>
              <a:ext uri="{FF2B5EF4-FFF2-40B4-BE49-F238E27FC236}">
                <a16:creationId xmlns:a16="http://schemas.microsoft.com/office/drawing/2014/main" id="{116A97B3-D575-5D48-A74A-AC418018AF81}"/>
              </a:ext>
            </a:extLst>
          </p:cNvPr>
          <p:cNvSpPr/>
          <p:nvPr/>
        </p:nvSpPr>
        <p:spPr>
          <a:xfrm>
            <a:off x="4078052" y="4309525"/>
            <a:ext cx="300789" cy="2978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181179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body" idx="2"/>
          </p:nvPr>
        </p:nvSpPr>
        <p:spPr>
          <a:xfrm>
            <a:off x="272085" y="958452"/>
            <a:ext cx="11589900" cy="69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E46102"/>
              </a:buClr>
              <a:buSzPts val="3700"/>
              <a:buNone/>
            </a:pPr>
            <a:r>
              <a:rPr lang="en-US"/>
              <a:t>Introduction</a:t>
            </a:r>
            <a:endParaRPr/>
          </a:p>
        </p:txBody>
      </p:sp>
      <p:sp>
        <p:nvSpPr>
          <p:cNvPr id="81" name="Google Shape;81;p2"/>
          <p:cNvSpPr txBox="1">
            <a:spLocks noGrp="1"/>
          </p:cNvSpPr>
          <p:nvPr>
            <p:ph type="body" idx="3"/>
          </p:nvPr>
        </p:nvSpPr>
        <p:spPr>
          <a:xfrm>
            <a:off x="272085" y="1744225"/>
            <a:ext cx="11589900" cy="3767700"/>
          </a:xfrm>
          <a:prstGeom prst="rect">
            <a:avLst/>
          </a:prstGeom>
          <a:noFill/>
          <a:ln>
            <a:noFill/>
          </a:ln>
        </p:spPr>
        <p:txBody>
          <a:bodyPr spcFirstLastPara="1" wrap="square" lIns="91425" tIns="45700" rIns="91425" bIns="45700" anchor="t" anchorCtr="0">
            <a:noAutofit/>
          </a:bodyPr>
          <a:lstStyle/>
          <a:p>
            <a:pPr marL="457200" lvl="0" indent="-381000" algn="just" rtl="0">
              <a:spcBef>
                <a:spcPts val="0"/>
              </a:spcBef>
              <a:spcAft>
                <a:spcPts val="0"/>
              </a:spcAft>
              <a:buSzPts val="2400"/>
              <a:buChar char="▪"/>
            </a:pPr>
            <a:r>
              <a:rPr lang="en-US" sz="2400" b="0" dirty="0"/>
              <a:t>Many speech-based models consider words as a fundamental unit of meaning and prosody.</a:t>
            </a:r>
            <a:endParaRPr sz="2400" b="0" dirty="0"/>
          </a:p>
          <a:p>
            <a:pPr marL="0" lvl="0" indent="0" algn="just" rtl="0">
              <a:spcBef>
                <a:spcPts val="0"/>
              </a:spcBef>
              <a:spcAft>
                <a:spcPts val="0"/>
              </a:spcAft>
              <a:buSzPts val="2800"/>
              <a:buNone/>
            </a:pPr>
            <a:endParaRPr sz="2400" b="0" dirty="0"/>
          </a:p>
          <a:p>
            <a:pPr marL="457200" lvl="0" indent="-381000" algn="just" rtl="0">
              <a:spcBef>
                <a:spcPts val="0"/>
              </a:spcBef>
              <a:spcAft>
                <a:spcPts val="0"/>
              </a:spcAft>
              <a:buSzPts val="2400"/>
              <a:buChar char="▪"/>
            </a:pPr>
            <a:r>
              <a:rPr lang="en-US" sz="2400" b="0" dirty="0"/>
              <a:t>However, words contribute differently to the meaning of an utterance; some words may be crucial for understanding a turn while others may be less so.</a:t>
            </a:r>
            <a:endParaRPr sz="2400" dirty="0"/>
          </a:p>
        </p:txBody>
      </p:sp>
      <p:grpSp>
        <p:nvGrpSpPr>
          <p:cNvPr id="2" name="Group 1">
            <a:extLst>
              <a:ext uri="{FF2B5EF4-FFF2-40B4-BE49-F238E27FC236}">
                <a16:creationId xmlns:a16="http://schemas.microsoft.com/office/drawing/2014/main" id="{1A3134F0-22D1-E845-9EF8-15788ABBA169}"/>
              </a:ext>
            </a:extLst>
          </p:cNvPr>
          <p:cNvGrpSpPr/>
          <p:nvPr/>
        </p:nvGrpSpPr>
        <p:grpSpPr>
          <a:xfrm>
            <a:off x="3074172" y="4146990"/>
            <a:ext cx="6043655" cy="1941158"/>
            <a:chOff x="2855796" y="4089052"/>
            <a:chExt cx="6043655" cy="1941158"/>
          </a:xfrm>
        </p:grpSpPr>
        <p:sp>
          <p:nvSpPr>
            <p:cNvPr id="84" name="Google Shape;84;p2"/>
            <p:cNvSpPr txBox="1"/>
            <p:nvPr/>
          </p:nvSpPr>
          <p:spPr>
            <a:xfrm>
              <a:off x="4160465" y="4089052"/>
              <a:ext cx="4738986" cy="1941158"/>
            </a:xfrm>
            <a:prstGeom prst="rect">
              <a:avLst/>
            </a:prstGeom>
            <a:noFill/>
            <a:ln>
              <a:noFill/>
            </a:ln>
          </p:spPr>
          <p:txBody>
            <a:bodyPr spcFirstLastPara="1" wrap="square" lIns="91425" tIns="91425" rIns="91425" bIns="91425" anchor="t" anchorCtr="0">
              <a:noAutofit/>
            </a:bodyPr>
            <a:lstStyle/>
            <a:p>
              <a:pPr lvl="0"/>
              <a:r>
                <a:rPr lang="en-US" sz="2400" i="1" dirty="0"/>
                <a:t>: </a:t>
              </a:r>
              <a:r>
                <a:rPr lang="en-US" sz="2400" b="1" i="1" dirty="0">
                  <a:solidFill>
                    <a:schemeClr val="bg2"/>
                  </a:solidFill>
                </a:rPr>
                <a:t>it was really </a:t>
              </a:r>
              <a:r>
                <a:rPr lang="en-US" sz="2400" i="1" strike="sngStrike" dirty="0">
                  <a:solidFill>
                    <a:schemeClr val="tx1"/>
                  </a:solidFill>
                </a:rPr>
                <a:t>not</a:t>
              </a:r>
              <a:r>
                <a:rPr lang="en-US" sz="2400" b="1" i="1" dirty="0">
                  <a:solidFill>
                    <a:schemeClr val="bg2"/>
                  </a:solidFill>
                </a:rPr>
                <a:t> very good uh-</a:t>
              </a:r>
            </a:p>
            <a:p>
              <a:pPr lvl="0"/>
              <a:endParaRPr lang="en-US" sz="2400" i="1" dirty="0"/>
            </a:p>
            <a:p>
              <a:pPr marL="0" lvl="0" indent="0" rtl="0">
                <a:spcBef>
                  <a:spcPts val="0"/>
                </a:spcBef>
                <a:spcAft>
                  <a:spcPts val="0"/>
                </a:spcAft>
                <a:buNone/>
              </a:pPr>
              <a:r>
                <a:rPr lang="en-US" sz="2400" i="1" dirty="0">
                  <a:solidFill>
                    <a:schemeClr val="bg2"/>
                  </a:solidFill>
                </a:rPr>
                <a:t>: </a:t>
              </a:r>
              <a:r>
                <a:rPr lang="en-US" sz="2400" b="1" i="1" dirty="0">
                  <a:solidFill>
                    <a:schemeClr val="bg2"/>
                  </a:solidFill>
                </a:rPr>
                <a:t>it was really not very good uh-</a:t>
              </a:r>
            </a:p>
            <a:p>
              <a:pPr marL="0" lvl="0" indent="0" rtl="0">
                <a:spcBef>
                  <a:spcPts val="0"/>
                </a:spcBef>
                <a:spcAft>
                  <a:spcPts val="0"/>
                </a:spcAft>
                <a:buNone/>
              </a:pPr>
              <a:endParaRPr lang="en-US" sz="2400" b="1" i="1" dirty="0">
                <a:solidFill>
                  <a:schemeClr val="bg2"/>
                </a:solidFill>
              </a:endParaRPr>
            </a:p>
            <a:p>
              <a:pPr lvl="0"/>
              <a:r>
                <a:rPr lang="en-US" sz="2400" i="1" dirty="0">
                  <a:solidFill>
                    <a:schemeClr val="tx1"/>
                  </a:solidFill>
                </a:rPr>
                <a:t>:</a:t>
              </a:r>
              <a:r>
                <a:rPr lang="en-US" sz="2400" b="1" i="1" dirty="0">
                  <a:solidFill>
                    <a:schemeClr val="bg2"/>
                  </a:solidFill>
                </a:rPr>
                <a:t> </a:t>
              </a:r>
              <a:r>
                <a:rPr lang="en-US" sz="2400" i="1" strike="sngStrike" dirty="0">
                  <a:solidFill>
                    <a:schemeClr val="tx1"/>
                  </a:solidFill>
                </a:rPr>
                <a:t>it</a:t>
              </a:r>
              <a:r>
                <a:rPr lang="en-US" sz="2400" b="1" i="1" dirty="0">
                  <a:solidFill>
                    <a:schemeClr val="bg2"/>
                  </a:solidFill>
                </a:rPr>
                <a:t> was </a:t>
              </a:r>
              <a:r>
                <a:rPr lang="en-US" sz="2400" i="1" strike="sngStrike" dirty="0">
                  <a:solidFill>
                    <a:schemeClr val="tx1"/>
                  </a:solidFill>
                </a:rPr>
                <a:t>really</a:t>
              </a:r>
              <a:r>
                <a:rPr lang="en-US" sz="2400" b="1" i="1" dirty="0">
                  <a:solidFill>
                    <a:schemeClr val="bg2"/>
                  </a:solidFill>
                </a:rPr>
                <a:t> not very good </a:t>
              </a:r>
              <a:r>
                <a:rPr lang="en-US" sz="2400" i="1" strike="sngStrike" dirty="0">
                  <a:solidFill>
                    <a:schemeClr val="tx1"/>
                  </a:solidFill>
                </a:rPr>
                <a:t>uh-</a:t>
              </a:r>
              <a:endParaRPr sz="2400" i="1" strike="sngStrike" dirty="0">
                <a:solidFill>
                  <a:schemeClr val="tx1"/>
                </a:solidFill>
              </a:endParaRPr>
            </a:p>
          </p:txBody>
        </p:sp>
        <p:pic>
          <p:nvPicPr>
            <p:cNvPr id="5" name="Picture 4">
              <a:extLst>
                <a:ext uri="{FF2B5EF4-FFF2-40B4-BE49-F238E27FC236}">
                  <a16:creationId xmlns:a16="http://schemas.microsoft.com/office/drawing/2014/main" id="{18D913B9-9341-3240-B074-686375EF396C}"/>
                </a:ext>
              </a:extLst>
            </p:cNvPr>
            <p:cNvPicPr>
              <a:picLocks noChangeAspect="1"/>
            </p:cNvPicPr>
            <p:nvPr/>
          </p:nvPicPr>
          <p:blipFill>
            <a:blip r:embed="rId3"/>
            <a:stretch>
              <a:fillRect/>
            </a:stretch>
          </p:blipFill>
          <p:spPr>
            <a:xfrm>
              <a:off x="2855796" y="4607338"/>
              <a:ext cx="1304669" cy="904587"/>
            </a:xfrm>
            <a:prstGeom prst="rect">
              <a:avLst/>
            </a:prstGeom>
          </p:spPr>
        </p:pic>
      </p:grpSp>
      <p:sp>
        <p:nvSpPr>
          <p:cNvPr id="7" name="Rectangle 6">
            <a:extLst>
              <a:ext uri="{FF2B5EF4-FFF2-40B4-BE49-F238E27FC236}">
                <a16:creationId xmlns:a16="http://schemas.microsoft.com/office/drawing/2014/main" id="{433F3BF9-7D1D-E44A-8962-0294CCAE430C}"/>
              </a:ext>
            </a:extLst>
          </p:cNvPr>
          <p:cNvSpPr/>
          <p:nvPr/>
        </p:nvSpPr>
        <p:spPr>
          <a:xfrm>
            <a:off x="0" y="6664370"/>
            <a:ext cx="2775098" cy="215444"/>
          </a:xfrm>
          <a:prstGeom prst="rect">
            <a:avLst/>
          </a:prstGeom>
        </p:spPr>
        <p:txBody>
          <a:bodyPr wrap="square">
            <a:spAutoFit/>
          </a:bodyPr>
          <a:lstStyle/>
          <a:p>
            <a:r>
              <a:rPr lang="en-US" sz="800" dirty="0">
                <a:solidFill>
                  <a:schemeClr val="tx1"/>
                </a:solidFill>
              </a:rPr>
              <a:t>Image Source: https://www.writermag.com</a:t>
            </a:r>
          </a:p>
        </p:txBody>
      </p:sp>
      <p:sp>
        <p:nvSpPr>
          <p:cNvPr id="3" name="Oval 2">
            <a:extLst>
              <a:ext uri="{FF2B5EF4-FFF2-40B4-BE49-F238E27FC236}">
                <a16:creationId xmlns:a16="http://schemas.microsoft.com/office/drawing/2014/main" id="{116A97B3-D575-5D48-A74A-AC418018AF81}"/>
              </a:ext>
            </a:extLst>
          </p:cNvPr>
          <p:cNvSpPr/>
          <p:nvPr/>
        </p:nvSpPr>
        <p:spPr>
          <a:xfrm>
            <a:off x="4078052" y="4309525"/>
            <a:ext cx="300789" cy="2978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9" name="Oval 8">
            <a:extLst>
              <a:ext uri="{FF2B5EF4-FFF2-40B4-BE49-F238E27FC236}">
                <a16:creationId xmlns:a16="http://schemas.microsoft.com/office/drawing/2014/main" id="{B7E0B1CB-454B-C846-85DA-4DC6289E95AC}"/>
              </a:ext>
            </a:extLst>
          </p:cNvPr>
          <p:cNvSpPr/>
          <p:nvPr/>
        </p:nvSpPr>
        <p:spPr>
          <a:xfrm>
            <a:off x="4078052" y="5750641"/>
            <a:ext cx="300789" cy="2978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2326699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body" idx="2"/>
          </p:nvPr>
        </p:nvSpPr>
        <p:spPr>
          <a:xfrm>
            <a:off x="272085" y="958452"/>
            <a:ext cx="11589900" cy="69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E46102"/>
              </a:buClr>
              <a:buSzPts val="3700"/>
              <a:buNone/>
            </a:pPr>
            <a:r>
              <a:rPr lang="en-US"/>
              <a:t>Motivation</a:t>
            </a:r>
            <a:endParaRPr/>
          </a:p>
        </p:txBody>
      </p:sp>
      <p:sp>
        <p:nvSpPr>
          <p:cNvPr id="91" name="Google Shape;91;p3"/>
          <p:cNvSpPr txBox="1">
            <a:spLocks noGrp="1"/>
          </p:cNvSpPr>
          <p:nvPr>
            <p:ph type="body" idx="3"/>
          </p:nvPr>
        </p:nvSpPr>
        <p:spPr>
          <a:xfrm>
            <a:off x="272075" y="1744225"/>
            <a:ext cx="7853400" cy="4722900"/>
          </a:xfrm>
          <a:prstGeom prst="rect">
            <a:avLst/>
          </a:prstGeom>
          <a:noFill/>
          <a:ln>
            <a:noFill/>
          </a:ln>
        </p:spPr>
        <p:txBody>
          <a:bodyPr spcFirstLastPara="1" wrap="square" lIns="91425" tIns="45700" rIns="91425" bIns="45700" anchor="t" anchorCtr="0">
            <a:noAutofit/>
          </a:bodyPr>
          <a:lstStyle/>
          <a:p>
            <a:pPr lvl="0" indent="-381000" algn="just">
              <a:spcBef>
                <a:spcPts val="0"/>
              </a:spcBef>
              <a:buSzPts val="2400"/>
            </a:pPr>
            <a:r>
              <a:rPr lang="en-US" sz="2400" dirty="0"/>
              <a:t>Automatically predicting the importance of words in spoken language is useful for tasks such as:</a:t>
            </a:r>
            <a:endParaRPr sz="2400" b="0" dirty="0"/>
          </a:p>
          <a:p>
            <a:pPr marL="914400" lvl="1" indent="-381000" algn="just" rtl="0">
              <a:spcBef>
                <a:spcPts val="0"/>
              </a:spcBef>
              <a:spcAft>
                <a:spcPts val="0"/>
              </a:spcAft>
              <a:buSzPts val="2400"/>
              <a:buFont typeface="Courier New" panose="02070309020205020404" pitchFamily="49" charset="0"/>
              <a:buChar char="o"/>
            </a:pPr>
            <a:r>
              <a:rPr lang="en-US" sz="2400" b="0" dirty="0"/>
              <a:t>Speech Recognition (ASR) evaluation </a:t>
            </a:r>
          </a:p>
          <a:p>
            <a:pPr marL="914400" lvl="1" indent="-381000" algn="just" rtl="0">
              <a:spcBef>
                <a:spcPts val="0"/>
              </a:spcBef>
              <a:spcAft>
                <a:spcPts val="0"/>
              </a:spcAft>
              <a:buSzPts val="2400"/>
              <a:buFont typeface="Courier New" panose="02070309020205020404" pitchFamily="49" charset="0"/>
              <a:buChar char="o"/>
            </a:pPr>
            <a:r>
              <a:rPr lang="en-US" sz="2400" b="0" dirty="0"/>
              <a:t>Text Classification, and, </a:t>
            </a:r>
          </a:p>
          <a:p>
            <a:pPr marL="914400" lvl="1" indent="-381000" algn="just" rtl="0">
              <a:spcBef>
                <a:spcPts val="0"/>
              </a:spcBef>
              <a:spcAft>
                <a:spcPts val="0"/>
              </a:spcAft>
              <a:buSzPts val="2400"/>
              <a:buFont typeface="Courier New" panose="02070309020205020404" pitchFamily="49" charset="0"/>
              <a:buChar char="o"/>
            </a:pPr>
            <a:r>
              <a:rPr lang="en-US" sz="2400" b="0" dirty="0"/>
              <a:t>Summarization.</a:t>
            </a:r>
            <a:endParaRPr sz="2400" b="0" dirty="0"/>
          </a:p>
          <a:p>
            <a:pPr marL="0" lvl="0" indent="0" algn="just" rtl="0">
              <a:spcBef>
                <a:spcPts val="560"/>
              </a:spcBef>
              <a:spcAft>
                <a:spcPts val="0"/>
              </a:spcAft>
              <a:buNone/>
            </a:pPr>
            <a:endParaRPr sz="2400" b="0" dirty="0"/>
          </a:p>
          <a:p>
            <a:pPr marL="457200" lvl="0" indent="-381000" algn="just" rtl="0">
              <a:spcBef>
                <a:spcPts val="560"/>
              </a:spcBef>
              <a:spcAft>
                <a:spcPts val="0"/>
              </a:spcAft>
              <a:buSzPts val="2400"/>
              <a:buChar char="▪"/>
            </a:pPr>
            <a:r>
              <a:rPr lang="en-US" sz="2400" b="0" dirty="0"/>
              <a:t>Differential treatment of errors, based on word importance, is shown to </a:t>
            </a:r>
            <a:r>
              <a:rPr lang="en-US" sz="2400" b="1" dirty="0">
                <a:solidFill>
                  <a:srgbClr val="E46102"/>
                </a:solidFill>
              </a:rPr>
              <a:t>correlate better</a:t>
            </a:r>
            <a:r>
              <a:rPr lang="en-US" sz="2400" b="0" dirty="0"/>
              <a:t> with human subjective judgement of ASR quality in captioning applications fo</a:t>
            </a:r>
            <a:r>
              <a:rPr lang="en-US" sz="2400" dirty="0"/>
              <a:t>r d/Deaf and Hard-of-hearing users</a:t>
            </a:r>
            <a:r>
              <a:rPr lang="en-US" sz="2400" b="0" dirty="0"/>
              <a:t>. </a:t>
            </a:r>
            <a:r>
              <a:rPr lang="en-US" sz="2000" dirty="0">
                <a:solidFill>
                  <a:srgbClr val="434343"/>
                </a:solidFill>
              </a:rPr>
              <a:t>(Kafle and Huenerfauth, 2017)</a:t>
            </a:r>
            <a:r>
              <a:rPr lang="en-US" sz="2000" dirty="0">
                <a:latin typeface="Consolas"/>
                <a:ea typeface="Consolas"/>
                <a:cs typeface="Consolas"/>
                <a:sym typeface="Consolas"/>
              </a:rPr>
              <a:t> </a:t>
            </a:r>
            <a:endParaRPr sz="2000" dirty="0">
              <a:latin typeface="Consolas"/>
              <a:ea typeface="Consolas"/>
              <a:cs typeface="Consolas"/>
              <a:sym typeface="Consolas"/>
            </a:endParaRPr>
          </a:p>
        </p:txBody>
      </p:sp>
      <p:pic>
        <p:nvPicPr>
          <p:cNvPr id="92" name="Google Shape;92;p3"/>
          <p:cNvPicPr preferRelativeResize="0"/>
          <p:nvPr/>
        </p:nvPicPr>
        <p:blipFill>
          <a:blip r:embed="rId3">
            <a:alphaModFix/>
          </a:blip>
          <a:stretch>
            <a:fillRect/>
          </a:stretch>
        </p:blipFill>
        <p:spPr>
          <a:xfrm>
            <a:off x="8125475" y="1654752"/>
            <a:ext cx="4021531" cy="4205548"/>
          </a:xfrm>
          <a:prstGeom prst="rect">
            <a:avLst/>
          </a:prstGeom>
          <a:noFill/>
          <a:ln>
            <a:noFill/>
          </a:ln>
        </p:spPr>
      </p:pic>
      <p:sp>
        <p:nvSpPr>
          <p:cNvPr id="93" name="Google Shape;93;p3"/>
          <p:cNvSpPr txBox="1"/>
          <p:nvPr/>
        </p:nvSpPr>
        <p:spPr>
          <a:xfrm>
            <a:off x="8125475" y="5776514"/>
            <a:ext cx="3930167" cy="3810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1">
                    <a:lumMod val="50000"/>
                  </a:schemeClr>
                </a:solidFill>
              </a:rPr>
              <a:t>(Figure from: Kafle and Huenerfauth, 2017)</a:t>
            </a:r>
            <a:endParaRPr dirty="0">
              <a:solidFill>
                <a:schemeClr val="bg1">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a:spLocks noGrp="1"/>
          </p:cNvSpPr>
          <p:nvPr>
            <p:ph type="body" idx="2"/>
          </p:nvPr>
        </p:nvSpPr>
        <p:spPr>
          <a:xfrm>
            <a:off x="272085" y="958452"/>
            <a:ext cx="11589900" cy="69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E46102"/>
              </a:buClr>
              <a:buSzPts val="3700"/>
              <a:buNone/>
            </a:pPr>
            <a:r>
              <a:rPr lang="en-US"/>
              <a:t>Importance of Prosody</a:t>
            </a:r>
            <a:endParaRPr/>
          </a:p>
        </p:txBody>
      </p:sp>
      <p:sp>
        <p:nvSpPr>
          <p:cNvPr id="100" name="Google Shape;100;p8"/>
          <p:cNvSpPr txBox="1">
            <a:spLocks noGrp="1"/>
          </p:cNvSpPr>
          <p:nvPr>
            <p:ph type="body" idx="3"/>
          </p:nvPr>
        </p:nvSpPr>
        <p:spPr>
          <a:xfrm>
            <a:off x="272075" y="4087399"/>
            <a:ext cx="11589900" cy="2277305"/>
          </a:xfrm>
          <a:prstGeom prst="rect">
            <a:avLst/>
          </a:prstGeom>
          <a:noFill/>
          <a:ln>
            <a:noFill/>
          </a:ln>
        </p:spPr>
        <p:txBody>
          <a:bodyPr spcFirstLastPara="1" wrap="square" lIns="91425" tIns="45700" rIns="91425" bIns="45700" anchor="t" anchorCtr="0">
            <a:noAutofit/>
          </a:bodyPr>
          <a:lstStyle/>
          <a:p>
            <a:pPr marL="304792" lvl="0" indent="-279392" algn="l" rtl="0">
              <a:spcBef>
                <a:spcPts val="0"/>
              </a:spcBef>
              <a:spcAft>
                <a:spcPts val="0"/>
              </a:spcAft>
              <a:buClr>
                <a:srgbClr val="E46102"/>
              </a:buClr>
              <a:buSzPts val="2400"/>
              <a:buFont typeface="Noto Sans Symbols"/>
              <a:buChar char="▪"/>
            </a:pPr>
            <a:r>
              <a:rPr lang="en-US" sz="2400" b="0" dirty="0"/>
              <a:t>Spoken messages include prosodic cues that focus a </a:t>
            </a:r>
            <a:r>
              <a:rPr lang="en-US" sz="2400" b="1" dirty="0">
                <a:solidFill>
                  <a:srgbClr val="E46102"/>
                </a:solidFill>
              </a:rPr>
              <a:t>listener's attention</a:t>
            </a:r>
            <a:r>
              <a:rPr lang="en-US" sz="2400" b="0" dirty="0"/>
              <a:t> on the most important parts of the message</a:t>
            </a:r>
            <a:r>
              <a:rPr lang="en-US" sz="2400" dirty="0"/>
              <a:t> to help disambiguate meaning.</a:t>
            </a:r>
            <a:br>
              <a:rPr lang="en-US" sz="2400" dirty="0"/>
            </a:br>
            <a:endParaRPr lang="en-US" sz="2400" dirty="0"/>
          </a:p>
          <a:p>
            <a:pPr marL="304792" indent="-279392">
              <a:spcBef>
                <a:spcPts val="0"/>
              </a:spcBef>
              <a:buSzPts val="2400"/>
            </a:pPr>
            <a:r>
              <a:rPr lang="en-US" sz="2400" dirty="0"/>
              <a:t>It also informs listeners about the relation of the word to the discourse and to the </a:t>
            </a:r>
            <a:r>
              <a:rPr lang="en-US" sz="2400" b="1" dirty="0">
                <a:solidFill>
                  <a:schemeClr val="bg2"/>
                </a:solidFill>
              </a:rPr>
              <a:t>mutual belief </a:t>
            </a:r>
            <a:r>
              <a:rPr lang="en-US" sz="2400" dirty="0"/>
              <a:t>built up by interlocutors during the course of the discourse.</a:t>
            </a:r>
            <a:endParaRPr sz="2400" dirty="0"/>
          </a:p>
        </p:txBody>
      </p:sp>
      <p:pic>
        <p:nvPicPr>
          <p:cNvPr id="101" name="Google Shape;101;p8"/>
          <p:cNvPicPr preferRelativeResize="0"/>
          <p:nvPr/>
        </p:nvPicPr>
        <p:blipFill rotWithShape="1">
          <a:blip r:embed="rId3">
            <a:alphaModFix/>
          </a:blip>
          <a:srcRect/>
          <a:stretch/>
        </p:blipFill>
        <p:spPr>
          <a:xfrm>
            <a:off x="1895475" y="1747596"/>
            <a:ext cx="8401052" cy="1837434"/>
          </a:xfrm>
          <a:prstGeom prst="rect">
            <a:avLst/>
          </a:prstGeom>
          <a:noFill/>
          <a:ln>
            <a:noFill/>
          </a:ln>
          <a:effectLst>
            <a:outerShdw blurRad="50800" dist="38100" dir="2700000" algn="tl" rotWithShape="0">
              <a:srgbClr val="000000">
                <a:alpha val="40000"/>
              </a:srgbClr>
            </a:outerShdw>
          </a:effectLst>
        </p:spPr>
      </p:pic>
      <p:sp>
        <p:nvSpPr>
          <p:cNvPr id="102" name="Google Shape;102;p8"/>
          <p:cNvSpPr txBox="1"/>
          <p:nvPr/>
        </p:nvSpPr>
        <p:spPr>
          <a:xfrm>
            <a:off x="3861800" y="3605213"/>
            <a:ext cx="4410450" cy="46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rgbClr val="434343"/>
                </a:solidFill>
              </a:rPr>
              <a:t>(Figure from: Kafle et. al, 2019)</a:t>
            </a:r>
            <a:endParaRPr sz="2000" dirty="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60967901cc_0_1"/>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a:t>Goal of this work</a:t>
            </a:r>
            <a:endParaRPr/>
          </a:p>
        </p:txBody>
      </p:sp>
      <p:sp>
        <p:nvSpPr>
          <p:cNvPr id="109" name="Google Shape;109;g60967901cc_0_1"/>
          <p:cNvSpPr txBox="1">
            <a:spLocks noGrp="1"/>
          </p:cNvSpPr>
          <p:nvPr>
            <p:ph type="body" idx="3"/>
          </p:nvPr>
        </p:nvSpPr>
        <p:spPr>
          <a:xfrm>
            <a:off x="272075" y="1744225"/>
            <a:ext cx="11589900" cy="2586000"/>
          </a:xfrm>
          <a:prstGeom prst="rect">
            <a:avLst/>
          </a:prstGeom>
        </p:spPr>
        <p:txBody>
          <a:bodyPr spcFirstLastPara="1" wrap="square" lIns="91425" tIns="45700" rIns="91425" bIns="45700" anchor="t" anchorCtr="0">
            <a:noAutofit/>
          </a:bodyPr>
          <a:lstStyle/>
          <a:p>
            <a:pPr marL="457200" lvl="0" indent="-381000" algn="l" rtl="0">
              <a:spcBef>
                <a:spcPts val="640"/>
              </a:spcBef>
              <a:spcAft>
                <a:spcPts val="0"/>
              </a:spcAft>
              <a:buSzPts val="2400"/>
              <a:buChar char="▪"/>
            </a:pPr>
            <a:r>
              <a:rPr lang="en-US" sz="2400" b="0" dirty="0"/>
              <a:t>Starting from the assumption that acoustic-prosodic cues help identify important speech content, this investigates:</a:t>
            </a:r>
            <a:endParaRPr sz="2400" b="0" dirty="0"/>
          </a:p>
          <a:p>
            <a:pPr lvl="1" indent="-381000">
              <a:buSzPts val="2400"/>
            </a:pPr>
            <a:r>
              <a:rPr lang="en-US" sz="2400" dirty="0"/>
              <a:t>Representation strategies for combining lexical and prosodic features at the word-level</a:t>
            </a:r>
          </a:p>
          <a:p>
            <a:pPr lvl="1" indent="-381000">
              <a:buSzPts val="2400"/>
            </a:pPr>
            <a:r>
              <a:rPr lang="en-US" sz="2400" dirty="0"/>
              <a:t>Performance of each when predicting word importance</a:t>
            </a:r>
            <a:endParaRPr sz="2400" dirty="0"/>
          </a:p>
        </p:txBody>
      </p:sp>
      <p:pic>
        <p:nvPicPr>
          <p:cNvPr id="110" name="Google Shape;110;g60967901cc_0_1"/>
          <p:cNvPicPr preferRelativeResize="0"/>
          <p:nvPr/>
        </p:nvPicPr>
        <p:blipFill rotWithShape="1">
          <a:blip r:embed="rId3">
            <a:alphaModFix/>
          </a:blip>
          <a:srcRect t="-890" b="890"/>
          <a:stretch/>
        </p:blipFill>
        <p:spPr>
          <a:xfrm>
            <a:off x="8156975" y="4416975"/>
            <a:ext cx="3437700" cy="1528976"/>
          </a:xfrm>
          <a:prstGeom prst="rect">
            <a:avLst/>
          </a:prstGeom>
          <a:noFill/>
          <a:ln>
            <a:noFill/>
          </a:ln>
        </p:spPr>
      </p:pic>
      <p:pic>
        <p:nvPicPr>
          <p:cNvPr id="111" name="Google Shape;111;g60967901cc_0_1"/>
          <p:cNvPicPr preferRelativeResize="0"/>
          <p:nvPr/>
        </p:nvPicPr>
        <p:blipFill rotWithShape="1">
          <a:blip r:embed="rId4">
            <a:alphaModFix/>
          </a:blip>
          <a:srcRect/>
          <a:stretch/>
        </p:blipFill>
        <p:spPr>
          <a:xfrm>
            <a:off x="4444225" y="4466950"/>
            <a:ext cx="3437726" cy="1456175"/>
          </a:xfrm>
          <a:prstGeom prst="rect">
            <a:avLst/>
          </a:prstGeom>
          <a:noFill/>
          <a:ln>
            <a:noFill/>
          </a:ln>
        </p:spPr>
      </p:pic>
      <p:pic>
        <p:nvPicPr>
          <p:cNvPr id="112" name="Google Shape;112;g60967901cc_0_1"/>
          <p:cNvPicPr preferRelativeResize="0"/>
          <p:nvPr/>
        </p:nvPicPr>
        <p:blipFill rotWithShape="1">
          <a:blip r:embed="rId5">
            <a:alphaModFix/>
          </a:blip>
          <a:srcRect t="1774" b="1774"/>
          <a:stretch/>
        </p:blipFill>
        <p:spPr>
          <a:xfrm>
            <a:off x="662850" y="4422200"/>
            <a:ext cx="3490850" cy="1545650"/>
          </a:xfrm>
          <a:prstGeom prst="rect">
            <a:avLst/>
          </a:prstGeom>
          <a:noFill/>
          <a:ln>
            <a:noFill/>
          </a:ln>
        </p:spPr>
      </p:pic>
      <p:sp>
        <p:nvSpPr>
          <p:cNvPr id="113" name="Google Shape;113;g60967901cc_0_1"/>
          <p:cNvSpPr txBox="1"/>
          <p:nvPr/>
        </p:nvSpPr>
        <p:spPr>
          <a:xfrm>
            <a:off x="567750" y="5967850"/>
            <a:ext cx="3585900" cy="3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 Concatenation</a:t>
            </a:r>
            <a:endParaRPr/>
          </a:p>
        </p:txBody>
      </p:sp>
      <p:sp>
        <p:nvSpPr>
          <p:cNvPr id="114" name="Google Shape;114;g60967901cc_0_1"/>
          <p:cNvSpPr txBox="1"/>
          <p:nvPr/>
        </p:nvSpPr>
        <p:spPr>
          <a:xfrm>
            <a:off x="4444225" y="5967850"/>
            <a:ext cx="3490800" cy="3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(ii) Modality-specific Attention</a:t>
            </a:r>
            <a:endParaRPr/>
          </a:p>
        </p:txBody>
      </p:sp>
      <p:sp>
        <p:nvSpPr>
          <p:cNvPr id="115" name="Google Shape;115;g60967901cc_0_1"/>
          <p:cNvSpPr txBox="1"/>
          <p:nvPr/>
        </p:nvSpPr>
        <p:spPr>
          <a:xfrm>
            <a:off x="8266175" y="5967850"/>
            <a:ext cx="3371700" cy="3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(iii) Cross-modal Interaction</a:t>
            </a:r>
            <a:endParaRPr/>
          </a:p>
        </p:txBody>
      </p:sp>
      <p:sp>
        <p:nvSpPr>
          <p:cNvPr id="116" name="Google Shape;116;g60967901cc_0_1"/>
          <p:cNvSpPr/>
          <p:nvPr/>
        </p:nvSpPr>
        <p:spPr>
          <a:xfrm>
            <a:off x="469800" y="4151950"/>
            <a:ext cx="11252400" cy="2286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476b29d4af_0_19"/>
          <p:cNvSpPr txBox="1">
            <a:spLocks noGrp="1"/>
          </p:cNvSpPr>
          <p:nvPr>
            <p:ph type="body" idx="2"/>
          </p:nvPr>
        </p:nvSpPr>
        <p:spPr>
          <a:xfrm>
            <a:off x="272085" y="958452"/>
            <a:ext cx="11589900" cy="696300"/>
          </a:xfrm>
          <a:prstGeom prst="rect">
            <a:avLst/>
          </a:prstGeom>
        </p:spPr>
        <p:txBody>
          <a:bodyPr spcFirstLastPara="1" wrap="square" lIns="91425" tIns="45700" rIns="91425" bIns="45700" anchor="t" anchorCtr="0">
            <a:noAutofit/>
          </a:bodyPr>
          <a:lstStyle/>
          <a:p>
            <a:pPr marL="0" lvl="0" indent="0" algn="l" rtl="0">
              <a:spcBef>
                <a:spcPts val="747"/>
              </a:spcBef>
              <a:spcAft>
                <a:spcPts val="0"/>
              </a:spcAft>
              <a:buNone/>
            </a:pPr>
            <a:r>
              <a:rPr lang="en-US"/>
              <a:t>Prior Work: Joint Feature Representation</a:t>
            </a:r>
            <a:endParaRPr/>
          </a:p>
        </p:txBody>
      </p:sp>
      <p:sp>
        <p:nvSpPr>
          <p:cNvPr id="123" name="Google Shape;123;g476b29d4af_0_19"/>
          <p:cNvSpPr txBox="1">
            <a:spLocks noGrp="1"/>
          </p:cNvSpPr>
          <p:nvPr>
            <p:ph type="body" idx="3"/>
          </p:nvPr>
        </p:nvSpPr>
        <p:spPr>
          <a:xfrm>
            <a:off x="272075" y="1744225"/>
            <a:ext cx="11589900" cy="4841400"/>
          </a:xfrm>
          <a:prstGeom prst="rect">
            <a:avLst/>
          </a:prstGeom>
        </p:spPr>
        <p:txBody>
          <a:bodyPr spcFirstLastPara="1" wrap="square" lIns="91425" tIns="45700" rIns="91425" bIns="45700" anchor="t" anchorCtr="0">
            <a:noAutofit/>
          </a:bodyPr>
          <a:lstStyle/>
          <a:p>
            <a:pPr marL="457200" lvl="0" indent="-381000" algn="l" rtl="0">
              <a:spcBef>
                <a:spcPts val="640"/>
              </a:spcBef>
              <a:spcAft>
                <a:spcPts val="0"/>
              </a:spcAft>
              <a:buSzPts val="2400"/>
              <a:buChar char="▪"/>
            </a:pPr>
            <a:r>
              <a:rPr lang="en-US" sz="2400" dirty="0"/>
              <a:t>The most common strategy for joint representation of features is through concatenation. However, it fails to fully capture </a:t>
            </a:r>
            <a:r>
              <a:rPr lang="en-US" sz="2400" b="1" dirty="0">
                <a:solidFill>
                  <a:schemeClr val="bg2"/>
                </a:solidFill>
              </a:rPr>
              <a:t>cross-feature</a:t>
            </a:r>
            <a:r>
              <a:rPr lang="en-US" sz="2400" dirty="0"/>
              <a:t> (cross-modal) interactions. </a:t>
            </a:r>
            <a:r>
              <a:rPr lang="en-US" sz="2000" dirty="0">
                <a:solidFill>
                  <a:srgbClr val="434343"/>
                </a:solidFill>
              </a:rPr>
              <a:t>(Zadeh et. al., 2017; Liu et. al., 2018)</a:t>
            </a:r>
            <a:endParaRPr sz="2000" dirty="0">
              <a:solidFill>
                <a:srgbClr val="434343"/>
              </a:solidFill>
            </a:endParaRPr>
          </a:p>
          <a:p>
            <a:pPr marL="0" lvl="0" indent="0" algn="l" rtl="0">
              <a:spcBef>
                <a:spcPts val="640"/>
              </a:spcBef>
              <a:spcAft>
                <a:spcPts val="0"/>
              </a:spcAft>
              <a:buNone/>
            </a:pPr>
            <a:endParaRPr sz="2400" dirty="0"/>
          </a:p>
          <a:p>
            <a:pPr marL="457200" lvl="0" indent="0" algn="l" rtl="0">
              <a:spcBef>
                <a:spcPts val="640"/>
              </a:spcBef>
              <a:spcAft>
                <a:spcPts val="0"/>
              </a:spcAft>
              <a:buNone/>
            </a:pPr>
            <a:endParaRPr sz="2400" dirty="0"/>
          </a:p>
          <a:p>
            <a:pPr marL="0" lvl="0" indent="0" algn="l" rtl="0">
              <a:spcBef>
                <a:spcPts val="640"/>
              </a:spcBef>
              <a:spcAft>
                <a:spcPts val="0"/>
              </a:spcAft>
              <a:buNone/>
            </a:pPr>
            <a:endParaRPr sz="2400" dirty="0"/>
          </a:p>
          <a:p>
            <a:pPr marL="457200" lvl="0" indent="0" algn="l" rtl="0">
              <a:spcBef>
                <a:spcPts val="640"/>
              </a:spcBef>
              <a:spcAft>
                <a:spcPts val="0"/>
              </a:spcAft>
              <a:buNone/>
            </a:pPr>
            <a:endParaRPr sz="2400" dirty="0"/>
          </a:p>
          <a:p>
            <a:pPr lvl="0" indent="-381000">
              <a:buSzPts val="2400"/>
            </a:pPr>
            <a:endParaRPr lang="en-US" sz="2400" dirty="0"/>
          </a:p>
          <a:p>
            <a:pPr lvl="0" indent="-381000">
              <a:buSzPts val="2400"/>
            </a:pPr>
            <a:r>
              <a:rPr lang="en-US" sz="2400" dirty="0"/>
              <a:t>This work explores text-and-speech representations for word importance prediction.</a:t>
            </a:r>
            <a:endParaRPr sz="2400" dirty="0"/>
          </a:p>
        </p:txBody>
      </p:sp>
      <p:pic>
        <p:nvPicPr>
          <p:cNvPr id="124" name="Google Shape;124;g476b29d4af_0_19"/>
          <p:cNvPicPr preferRelativeResize="0"/>
          <p:nvPr/>
        </p:nvPicPr>
        <p:blipFill rotWithShape="1">
          <a:blip r:embed="rId3">
            <a:alphaModFix/>
          </a:blip>
          <a:srcRect t="10340" b="17799"/>
          <a:stretch/>
        </p:blipFill>
        <p:spPr>
          <a:xfrm>
            <a:off x="8508718" y="2863064"/>
            <a:ext cx="3490851" cy="1342300"/>
          </a:xfrm>
          <a:prstGeom prst="rect">
            <a:avLst/>
          </a:prstGeom>
          <a:noFill/>
          <a:ln>
            <a:noFill/>
          </a:ln>
        </p:spPr>
      </p:pic>
      <p:sp>
        <p:nvSpPr>
          <p:cNvPr id="125" name="Google Shape;125;g476b29d4af_0_19"/>
          <p:cNvSpPr txBox="1"/>
          <p:nvPr/>
        </p:nvSpPr>
        <p:spPr>
          <a:xfrm>
            <a:off x="272075" y="3221570"/>
            <a:ext cx="8090100" cy="1554900"/>
          </a:xfrm>
          <a:prstGeom prst="rect">
            <a:avLst/>
          </a:prstGeom>
          <a:noFill/>
          <a:ln>
            <a:noFill/>
          </a:ln>
        </p:spPr>
        <p:txBody>
          <a:bodyPr spcFirstLastPara="1" wrap="square" lIns="91425" tIns="91425" rIns="91425" bIns="91425" anchor="t" anchorCtr="0">
            <a:noAutofit/>
          </a:bodyPr>
          <a:lstStyle/>
          <a:p>
            <a:pPr marL="457200" lvl="0" indent="-381000">
              <a:spcBef>
                <a:spcPts val="640"/>
              </a:spcBef>
              <a:buClr>
                <a:srgbClr val="E46102"/>
              </a:buClr>
              <a:buSzPts val="2400"/>
              <a:buFont typeface="Noto Sans Symbols"/>
              <a:buChar char="▪"/>
            </a:pPr>
            <a:r>
              <a:rPr lang="en-US" sz="2400" dirty="0">
                <a:solidFill>
                  <a:schemeClr val="dk1"/>
                </a:solidFill>
              </a:rPr>
              <a:t>Consequently, several other feature representation strategies, that consider cross-modal interaction, has been investigated. </a:t>
            </a:r>
            <a:r>
              <a:rPr lang="en-US" sz="2000" dirty="0">
                <a:solidFill>
                  <a:srgbClr val="434343"/>
                </a:solidFill>
              </a:rPr>
              <a:t>(Zadeh et. al., 2017; Liu et. al., 2018; Wang et. al.)</a:t>
            </a:r>
          </a:p>
          <a:p>
            <a:pPr marL="76200" lvl="0">
              <a:spcBef>
                <a:spcPts val="640"/>
              </a:spcBef>
              <a:buClr>
                <a:srgbClr val="E46102"/>
              </a:buClr>
              <a:buSzPts val="2400"/>
            </a:pPr>
            <a:endParaRPr lang="en-US" sz="2000" dirty="0">
              <a:solidFill>
                <a:srgbClr val="434343"/>
              </a:solidFill>
            </a:endParaRPr>
          </a:p>
        </p:txBody>
      </p:sp>
      <p:sp>
        <p:nvSpPr>
          <p:cNvPr id="126" name="Google Shape;126;g476b29d4af_0_19"/>
          <p:cNvSpPr txBox="1"/>
          <p:nvPr/>
        </p:nvSpPr>
        <p:spPr>
          <a:xfrm>
            <a:off x="8772364" y="4301620"/>
            <a:ext cx="2963554" cy="3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a:t>Concatenation</a:t>
            </a:r>
            <a:endParaRPr u="sng" dirty="0"/>
          </a:p>
        </p:txBody>
      </p:sp>
      <p:sp>
        <p:nvSpPr>
          <p:cNvPr id="127" name="Google Shape;127;g476b29d4af_0_19"/>
          <p:cNvSpPr/>
          <p:nvPr/>
        </p:nvSpPr>
        <p:spPr>
          <a:xfrm>
            <a:off x="8604572" y="2734414"/>
            <a:ext cx="3280801" cy="193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E36102"/>
      </a:dk2>
      <a:lt2>
        <a:srgbClr val="EEEEEE"/>
      </a:lt2>
      <a:accent1>
        <a:srgbClr val="83BD00"/>
      </a:accent1>
      <a:accent2>
        <a:srgbClr val="C3D600"/>
      </a:accent2>
      <a:accent3>
        <a:srgbClr val="009CBD"/>
      </a:accent3>
      <a:accent4>
        <a:srgbClr val="7D55C7"/>
      </a:accent4>
      <a:accent5>
        <a:srgbClr val="DA281C"/>
      </a:accent5>
      <a:accent6>
        <a:srgbClr val="F6BE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1729</Words>
  <Application>Microsoft Macintosh PowerPoint</Application>
  <PresentationFormat>Widescreen</PresentationFormat>
  <Paragraphs>203</Paragraphs>
  <Slides>26</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MS Gothic</vt:lpstr>
      <vt:lpstr>Arial</vt:lpstr>
      <vt:lpstr>Calibri</vt:lpstr>
      <vt:lpstr>Consolas</vt:lpstr>
      <vt:lpstr>Courier New</vt:lpstr>
      <vt:lpstr>Georgia</vt:lpstr>
      <vt:lpstr>Noto Sans Symbols</vt:lpstr>
      <vt:lpstr>NTR</vt:lpstr>
      <vt:lpstr>Times</vt:lpstr>
      <vt:lpstr>Wingdings</vt:lpstr>
      <vt:lpstr>RIT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Gartley</dc:creator>
  <cp:lastModifiedBy>Sushant Kafle</cp:lastModifiedBy>
  <cp:revision>25</cp:revision>
  <dcterms:created xsi:type="dcterms:W3CDTF">2018-06-29T18:36:28Z</dcterms:created>
  <dcterms:modified xsi:type="dcterms:W3CDTF">2019-10-07T17:18:47Z</dcterms:modified>
</cp:coreProperties>
</file>