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62" r:id="rId5"/>
    <p:sldId id="2147472139" r:id="rId6"/>
    <p:sldId id="2147472138" r:id="rId7"/>
    <p:sldId id="2147472140" r:id="rId8"/>
    <p:sldId id="2147472144" r:id="rId9"/>
    <p:sldId id="2147472141" r:id="rId10"/>
    <p:sldId id="2147472145" r:id="rId11"/>
    <p:sldId id="2147472142" r:id="rId12"/>
    <p:sldId id="2147472143" r:id="rId13"/>
    <p:sldId id="2147472146" r:id="rId14"/>
    <p:sldId id="2147472150" r:id="rId15"/>
    <p:sldId id="2147472147" r:id="rId16"/>
    <p:sldId id="2147472148" r:id="rId17"/>
    <p:sldId id="2147472149" r:id="rId18"/>
    <p:sldId id="2147472151" r:id="rId19"/>
  </p:sldIdLst>
  <p:sldSz cx="12195175" cy="6859588"/>
  <p:notesSz cx="6858000" cy="9144000"/>
  <p:custDataLst>
    <p:tags r:id="rId21"/>
  </p:custDataLst>
  <p:defaultTextStyle>
    <a:defPPr>
      <a:defRPr lang="en-US"/>
    </a:defPPr>
    <a:lvl1pPr marL="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>
          <p15:clr>
            <a:srgbClr val="A4A3A4"/>
          </p15:clr>
        </p15:guide>
        <p15:guide id="2" orient="horz" pos="843">
          <p15:clr>
            <a:srgbClr val="A4A3A4"/>
          </p15:clr>
        </p15:guide>
        <p15:guide id="3" orient="horz" pos="686">
          <p15:clr>
            <a:srgbClr val="A4A3A4"/>
          </p15:clr>
        </p15:guide>
        <p15:guide id="4" pos="7283">
          <p15:clr>
            <a:srgbClr val="A4A3A4"/>
          </p15:clr>
        </p15:guide>
        <p15:guide id="5" pos="4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ACA"/>
    <a:srgbClr val="3090F4"/>
    <a:srgbClr val="00005E"/>
    <a:srgbClr val="030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5470" autoAdjust="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>
        <p:guide orient="horz" pos="3634"/>
        <p:guide orient="horz" pos="843"/>
        <p:guide orient="horz" pos="686"/>
        <p:guide pos="7283"/>
        <p:guide pos="4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Alok" userId="38b28df0-c217-488a-a7eb-7f3a80520c7b" providerId="ADAL" clId="{DA2B5E79-C6B3-4FF8-B704-1E5C837C7749}"/>
    <pc:docChg chg="undo custSel modSld">
      <pc:chgData name="Kumar, Alok" userId="38b28df0-c217-488a-a7eb-7f3a80520c7b" providerId="ADAL" clId="{DA2B5E79-C6B3-4FF8-B704-1E5C837C7749}" dt="2023-06-08T11:26:27.467" v="64" actId="20577"/>
      <pc:docMkLst>
        <pc:docMk/>
      </pc:docMkLst>
      <pc:sldChg chg="modSp mod">
        <pc:chgData name="Kumar, Alok" userId="38b28df0-c217-488a-a7eb-7f3a80520c7b" providerId="ADAL" clId="{DA2B5E79-C6B3-4FF8-B704-1E5C837C7749}" dt="2023-05-26T14:20:53.199" v="9" actId="20577"/>
        <pc:sldMkLst>
          <pc:docMk/>
          <pc:sldMk cId="1143806133" sldId="262"/>
        </pc:sldMkLst>
        <pc:spChg chg="mod">
          <ac:chgData name="Kumar, Alok" userId="38b28df0-c217-488a-a7eb-7f3a80520c7b" providerId="ADAL" clId="{DA2B5E79-C6B3-4FF8-B704-1E5C837C7749}" dt="2023-05-26T14:20:53.199" v="9" actId="20577"/>
          <ac:spMkLst>
            <pc:docMk/>
            <pc:sldMk cId="1143806133" sldId="262"/>
            <ac:spMk id="10" creationId="{E774F48F-C63A-45B5-A3F4-1EEF7329A1DB}"/>
          </ac:spMkLst>
        </pc:spChg>
      </pc:sldChg>
      <pc:sldChg chg="modSp mod">
        <pc:chgData name="Kumar, Alok" userId="38b28df0-c217-488a-a7eb-7f3a80520c7b" providerId="ADAL" clId="{DA2B5E79-C6B3-4FF8-B704-1E5C837C7749}" dt="2023-06-08T11:26:27.467" v="64" actId="20577"/>
        <pc:sldMkLst>
          <pc:docMk/>
          <pc:sldMk cId="1169243451" sldId="2147472139"/>
        </pc:sldMkLst>
        <pc:spChg chg="mod">
          <ac:chgData name="Kumar, Alok" userId="38b28df0-c217-488a-a7eb-7f3a80520c7b" providerId="ADAL" clId="{DA2B5E79-C6B3-4FF8-B704-1E5C837C7749}" dt="2023-06-08T11:26:27.467" v="64" actId="20577"/>
          <ac:spMkLst>
            <pc:docMk/>
            <pc:sldMk cId="1169243451" sldId="2147472139"/>
            <ac:spMk id="62" creationId="{6ABA4BA4-3FD2-4B85-92C5-4EE2088F6837}"/>
          </ac:spMkLst>
        </pc:spChg>
        <pc:spChg chg="mod">
          <ac:chgData name="Kumar, Alok" userId="38b28df0-c217-488a-a7eb-7f3a80520c7b" providerId="ADAL" clId="{DA2B5E79-C6B3-4FF8-B704-1E5C837C7749}" dt="2023-05-26T14:22:22.933" v="34" actId="20577"/>
          <ac:spMkLst>
            <pc:docMk/>
            <pc:sldMk cId="1169243451" sldId="2147472139"/>
            <ac:spMk id="68" creationId="{89E09414-9886-4B38-A803-A4C8B40601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A8032-89EB-4D13-922A-D9DAB7321F09}" type="datetimeFigureOut">
              <a:rPr lang="sv-SE" smtClean="0"/>
              <a:t>2024-03-07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1AA99-6AE6-4252-9D49-BFACABC8D97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81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41A4B-BECB-42BD-B3FD-59BE0E4ABDA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6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96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73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25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11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5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10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6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3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0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35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159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18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43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61AA99-6AE6-4252-9D49-BFACABC8D9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16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8263"/>
            <a:ext cx="7200000" cy="750221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8" name="AutoShape 3"/>
          <p:cNvSpPr>
            <a:spLocks noChangeAspect="1" noChangeArrowheads="1" noTextEdit="1"/>
          </p:cNvSpPr>
          <p:nvPr userDrawn="1"/>
        </p:nvSpPr>
        <p:spPr bwMode="auto">
          <a:xfrm>
            <a:off x="8326438" y="2854325"/>
            <a:ext cx="3995737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7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7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5728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8064000" cy="72016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8067600" y="1332000"/>
            <a:ext cx="3492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5"/>
          </p:nvPr>
        </p:nvSpPr>
        <p:spPr>
          <a:xfrm>
            <a:off x="4359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067600" y="3636000"/>
            <a:ext cx="3492000" cy="21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2958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1980000"/>
            <a:ext cx="10908000" cy="37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00" y="397565"/>
            <a:ext cx="7200000" cy="943998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96600" y="1485578"/>
            <a:ext cx="7200000" cy="36044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9367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6600" y="397565"/>
            <a:ext cx="7200000" cy="943998"/>
          </a:xfrm>
        </p:spPr>
        <p:txBody>
          <a:bodyPr>
            <a:noAutofit/>
          </a:bodyPr>
          <a:lstStyle>
            <a:lvl1pPr algn="ctr">
              <a:defRPr sz="3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96600" y="1485578"/>
            <a:ext cx="7200000" cy="360446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Click to add subtitle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2407371" y="1989634"/>
            <a:ext cx="1746000" cy="19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368800" y="1989634"/>
            <a:ext cx="3489325" cy="302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8064000" y="1989634"/>
            <a:ext cx="2556000" cy="198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8064000" y="4149874"/>
            <a:ext cx="1692000" cy="1332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409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Heading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  <a:noFill/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333450"/>
            <a:ext cx="7200000" cy="1009078"/>
          </a:xfrm>
        </p:spPr>
        <p:txBody>
          <a:bodyPr>
            <a:noAutofit/>
          </a:bodyPr>
          <a:lstStyle>
            <a:lvl1pPr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1510482"/>
            <a:ext cx="7200000" cy="68524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9" name="Line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Logotype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</p:grpSpPr>
        <p:sp>
          <p:nvSpPr>
            <p:cNvPr id="16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8893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grpSp>
        <p:nvGrpSpPr>
          <p:cNvPr id="10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7542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grpSp>
        <p:nvGrpSpPr>
          <p:cNvPr id="60" name="Pulse"/>
          <p:cNvGrpSpPr/>
          <p:nvPr userDrawn="1"/>
        </p:nvGrpSpPr>
        <p:grpSpPr>
          <a:xfrm>
            <a:off x="0" y="2990850"/>
            <a:ext cx="12204000" cy="3559175"/>
            <a:chOff x="0" y="2990850"/>
            <a:chExt cx="12204700" cy="3559175"/>
          </a:xfrm>
          <a:solidFill>
            <a:srgbClr val="0000FF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182086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9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1211263" y="4605338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47675" y="4105275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10529888" y="3994150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09491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8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3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1183938" y="3144838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7742238" y="4083050"/>
              <a:ext cx="434975" cy="1092200"/>
            </a:xfrm>
            <a:custGeom>
              <a:avLst/>
              <a:gdLst>
                <a:gd name="T0" fmla="*/ 69 w 137"/>
                <a:gd name="T1" fmla="*/ 13 h 343"/>
                <a:gd name="T2" fmla="*/ 124 w 137"/>
                <a:gd name="T3" fmla="*/ 68 h 343"/>
                <a:gd name="T4" fmla="*/ 124 w 137"/>
                <a:gd name="T5" fmla="*/ 274 h 343"/>
                <a:gd name="T6" fmla="*/ 69 w 137"/>
                <a:gd name="T7" fmla="*/ 329 h 343"/>
                <a:gd name="T8" fmla="*/ 14 w 137"/>
                <a:gd name="T9" fmla="*/ 274 h 343"/>
                <a:gd name="T10" fmla="*/ 14 w 137"/>
                <a:gd name="T11" fmla="*/ 68 h 343"/>
                <a:gd name="T12" fmla="*/ 69 w 137"/>
                <a:gd name="T13" fmla="*/ 13 h 343"/>
                <a:gd name="T14" fmla="*/ 69 w 137"/>
                <a:gd name="T15" fmla="*/ 0 h 343"/>
                <a:gd name="T16" fmla="*/ 69 w 137"/>
                <a:gd name="T17" fmla="*/ 0 h 343"/>
                <a:gd name="T18" fmla="*/ 0 w 137"/>
                <a:gd name="T19" fmla="*/ 68 h 343"/>
                <a:gd name="T20" fmla="*/ 0 w 137"/>
                <a:gd name="T21" fmla="*/ 274 h 343"/>
                <a:gd name="T22" fmla="*/ 69 w 137"/>
                <a:gd name="T23" fmla="*/ 343 h 343"/>
                <a:gd name="T24" fmla="*/ 137 w 137"/>
                <a:gd name="T25" fmla="*/ 274 h 343"/>
                <a:gd name="T26" fmla="*/ 137 w 137"/>
                <a:gd name="T27" fmla="*/ 68 h 343"/>
                <a:gd name="T28" fmla="*/ 69 w 137"/>
                <a:gd name="T2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7" y="312"/>
                    <a:pt x="137" y="274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9480550" y="4605338"/>
              <a:ext cx="439738" cy="1092200"/>
            </a:xfrm>
            <a:custGeom>
              <a:avLst/>
              <a:gdLst>
                <a:gd name="T0" fmla="*/ 69 w 138"/>
                <a:gd name="T1" fmla="*/ 343 h 343"/>
                <a:gd name="T2" fmla="*/ 69 w 138"/>
                <a:gd name="T3" fmla="*/ 343 h 343"/>
                <a:gd name="T4" fmla="*/ 0 w 138"/>
                <a:gd name="T5" fmla="*/ 275 h 343"/>
                <a:gd name="T6" fmla="*/ 0 w 138"/>
                <a:gd name="T7" fmla="*/ 69 h 343"/>
                <a:gd name="T8" fmla="*/ 69 w 138"/>
                <a:gd name="T9" fmla="*/ 0 h 343"/>
                <a:gd name="T10" fmla="*/ 138 w 138"/>
                <a:gd name="T11" fmla="*/ 69 h 343"/>
                <a:gd name="T12" fmla="*/ 138 w 138"/>
                <a:gd name="T13" fmla="*/ 275 h 343"/>
                <a:gd name="T14" fmla="*/ 69 w 138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275"/>
                    <a:pt x="138" y="275"/>
                    <a:pt x="138" y="275"/>
                  </a:cubicBezTo>
                  <a:cubicBezTo>
                    <a:pt x="138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3"/>
            <p:cNvSpPr>
              <a:spLocks noEditPoints="1"/>
            </p:cNvSpPr>
            <p:nvPr userDrawn="1"/>
          </p:nvSpPr>
          <p:spPr bwMode="auto">
            <a:xfrm>
              <a:off x="83978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8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4"/>
            <p:cNvSpPr>
              <a:spLocks noEditPoints="1"/>
            </p:cNvSpPr>
            <p:nvPr userDrawn="1"/>
          </p:nvSpPr>
          <p:spPr bwMode="auto">
            <a:xfrm>
              <a:off x="1951038" y="4083050"/>
              <a:ext cx="439738" cy="1092200"/>
            </a:xfrm>
            <a:custGeom>
              <a:avLst/>
              <a:gdLst>
                <a:gd name="T0" fmla="*/ 69 w 138"/>
                <a:gd name="T1" fmla="*/ 13 h 343"/>
                <a:gd name="T2" fmla="*/ 124 w 138"/>
                <a:gd name="T3" fmla="*/ 68 h 343"/>
                <a:gd name="T4" fmla="*/ 124 w 138"/>
                <a:gd name="T5" fmla="*/ 274 h 343"/>
                <a:gd name="T6" fmla="*/ 69 w 138"/>
                <a:gd name="T7" fmla="*/ 329 h 343"/>
                <a:gd name="T8" fmla="*/ 14 w 138"/>
                <a:gd name="T9" fmla="*/ 274 h 343"/>
                <a:gd name="T10" fmla="*/ 14 w 138"/>
                <a:gd name="T11" fmla="*/ 68 h 343"/>
                <a:gd name="T12" fmla="*/ 69 w 138"/>
                <a:gd name="T13" fmla="*/ 13 h 343"/>
                <a:gd name="T14" fmla="*/ 69 w 138"/>
                <a:gd name="T15" fmla="*/ 0 h 343"/>
                <a:gd name="T16" fmla="*/ 0 w 138"/>
                <a:gd name="T17" fmla="*/ 68 h 343"/>
                <a:gd name="T18" fmla="*/ 0 w 138"/>
                <a:gd name="T19" fmla="*/ 274 h 343"/>
                <a:gd name="T20" fmla="*/ 69 w 138"/>
                <a:gd name="T21" fmla="*/ 343 h 343"/>
                <a:gd name="T22" fmla="*/ 138 w 138"/>
                <a:gd name="T23" fmla="*/ 274 h 343"/>
                <a:gd name="T24" fmla="*/ 138 w 138"/>
                <a:gd name="T25" fmla="*/ 68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8" y="312"/>
                    <a:pt x="138" y="274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8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5"/>
            <p:cNvSpPr>
              <a:spLocks noEditPoints="1"/>
            </p:cNvSpPr>
            <p:nvPr userDrawn="1"/>
          </p:nvSpPr>
          <p:spPr bwMode="auto">
            <a:xfrm>
              <a:off x="26066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9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6"/>
            <p:cNvSpPr>
              <a:spLocks/>
            </p:cNvSpPr>
            <p:nvPr userDrawn="1"/>
          </p:nvSpPr>
          <p:spPr bwMode="auto">
            <a:xfrm>
              <a:off x="8718550" y="4105275"/>
              <a:ext cx="546100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7"/>
            <p:cNvSpPr>
              <a:spLocks noEditPoints="1"/>
            </p:cNvSpPr>
            <p:nvPr userDrawn="1"/>
          </p:nvSpPr>
          <p:spPr bwMode="auto">
            <a:xfrm>
              <a:off x="4465638" y="3841750"/>
              <a:ext cx="438150" cy="1092200"/>
            </a:xfrm>
            <a:custGeom>
              <a:avLst/>
              <a:gdLst>
                <a:gd name="T0" fmla="*/ 69 w 138"/>
                <a:gd name="T1" fmla="*/ 14 h 343"/>
                <a:gd name="T2" fmla="*/ 124 w 138"/>
                <a:gd name="T3" fmla="*/ 69 h 343"/>
                <a:gd name="T4" fmla="*/ 124 w 138"/>
                <a:gd name="T5" fmla="*/ 275 h 343"/>
                <a:gd name="T6" fmla="*/ 69 w 138"/>
                <a:gd name="T7" fmla="*/ 330 h 343"/>
                <a:gd name="T8" fmla="*/ 14 w 138"/>
                <a:gd name="T9" fmla="*/ 275 h 343"/>
                <a:gd name="T10" fmla="*/ 14 w 138"/>
                <a:gd name="T11" fmla="*/ 69 h 343"/>
                <a:gd name="T12" fmla="*/ 69 w 138"/>
                <a:gd name="T13" fmla="*/ 14 h 343"/>
                <a:gd name="T14" fmla="*/ 69 w 138"/>
                <a:gd name="T15" fmla="*/ 0 h 343"/>
                <a:gd name="T16" fmla="*/ 0 w 138"/>
                <a:gd name="T17" fmla="*/ 69 h 343"/>
                <a:gd name="T18" fmla="*/ 0 w 138"/>
                <a:gd name="T19" fmla="*/ 275 h 343"/>
                <a:gd name="T20" fmla="*/ 69 w 138"/>
                <a:gd name="T21" fmla="*/ 343 h 343"/>
                <a:gd name="T22" fmla="*/ 138 w 138"/>
                <a:gd name="T23" fmla="*/ 275 h 343"/>
                <a:gd name="T24" fmla="*/ 138 w 138"/>
                <a:gd name="T25" fmla="*/ 69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4"/>
                  </a:moveTo>
                  <a:cubicBezTo>
                    <a:pt x="99" y="14"/>
                    <a:pt x="124" y="39"/>
                    <a:pt x="124" y="69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24" y="305"/>
                    <a:pt x="99" y="330"/>
                    <a:pt x="69" y="330"/>
                  </a:cubicBezTo>
                  <a:cubicBezTo>
                    <a:pt x="39" y="330"/>
                    <a:pt x="14" y="305"/>
                    <a:pt x="14" y="2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39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3"/>
                    <a:pt x="31" y="343"/>
                    <a:pt x="69" y="343"/>
                  </a:cubicBezTo>
                  <a:cubicBezTo>
                    <a:pt x="107" y="343"/>
                    <a:pt x="138" y="313"/>
                    <a:pt x="138" y="275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8"/>
            <p:cNvSpPr>
              <a:spLocks/>
            </p:cNvSpPr>
            <p:nvPr userDrawn="1"/>
          </p:nvSpPr>
          <p:spPr bwMode="auto">
            <a:xfrm>
              <a:off x="7259638" y="4475163"/>
              <a:ext cx="260350" cy="436563"/>
            </a:xfrm>
            <a:custGeom>
              <a:avLst/>
              <a:gdLst>
                <a:gd name="T0" fmla="*/ 41 w 82"/>
                <a:gd name="T1" fmla="*/ 137 h 137"/>
                <a:gd name="T2" fmla="*/ 41 w 82"/>
                <a:gd name="T3" fmla="*/ 137 h 137"/>
                <a:gd name="T4" fmla="*/ 0 w 82"/>
                <a:gd name="T5" fmla="*/ 96 h 137"/>
                <a:gd name="T6" fmla="*/ 0 w 82"/>
                <a:gd name="T7" fmla="*/ 41 h 137"/>
                <a:gd name="T8" fmla="*/ 41 w 82"/>
                <a:gd name="T9" fmla="*/ 0 h 137"/>
                <a:gd name="T10" fmla="*/ 82 w 82"/>
                <a:gd name="T11" fmla="*/ 41 h 137"/>
                <a:gd name="T12" fmla="*/ 82 w 82"/>
                <a:gd name="T13" fmla="*/ 96 h 137"/>
                <a:gd name="T14" fmla="*/ 41 w 82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18" y="137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7"/>
                    <a:pt x="41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9"/>
            <p:cNvSpPr>
              <a:spLocks noEditPoints="1"/>
            </p:cNvSpPr>
            <p:nvPr userDrawn="1"/>
          </p:nvSpPr>
          <p:spPr bwMode="auto">
            <a:xfrm>
              <a:off x="4030663" y="4475163"/>
              <a:ext cx="260350" cy="436563"/>
            </a:xfrm>
            <a:custGeom>
              <a:avLst/>
              <a:gdLst>
                <a:gd name="T0" fmla="*/ 41 w 82"/>
                <a:gd name="T1" fmla="*/ 14 h 137"/>
                <a:gd name="T2" fmla="*/ 69 w 82"/>
                <a:gd name="T3" fmla="*/ 41 h 137"/>
                <a:gd name="T4" fmla="*/ 69 w 82"/>
                <a:gd name="T5" fmla="*/ 96 h 137"/>
                <a:gd name="T6" fmla="*/ 41 w 82"/>
                <a:gd name="T7" fmla="*/ 124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9" y="26"/>
                    <a:pt x="69" y="41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112"/>
                    <a:pt x="56" y="124"/>
                    <a:pt x="41" y="124"/>
                  </a:cubicBezTo>
                  <a:cubicBezTo>
                    <a:pt x="26" y="124"/>
                    <a:pt x="14" y="112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9"/>
                    <a:pt x="19" y="137"/>
                    <a:pt x="41" y="137"/>
                  </a:cubicBezTo>
                  <a:cubicBezTo>
                    <a:pt x="64" y="137"/>
                    <a:pt x="82" y="119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20"/>
            <p:cNvSpPr>
              <a:spLocks/>
            </p:cNvSpPr>
            <p:nvPr userDrawn="1"/>
          </p:nvSpPr>
          <p:spPr bwMode="auto">
            <a:xfrm>
              <a:off x="6648450" y="4452938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8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21"/>
            <p:cNvSpPr>
              <a:spLocks/>
            </p:cNvSpPr>
            <p:nvPr userDrawn="1"/>
          </p:nvSpPr>
          <p:spPr bwMode="auto">
            <a:xfrm>
              <a:off x="5119688" y="2990850"/>
              <a:ext cx="547688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22"/>
            <p:cNvSpPr>
              <a:spLocks/>
            </p:cNvSpPr>
            <p:nvPr userDrawn="1"/>
          </p:nvSpPr>
          <p:spPr bwMode="auto">
            <a:xfrm>
              <a:off x="5886450" y="3952875"/>
              <a:ext cx="542925" cy="2444750"/>
            </a:xfrm>
            <a:custGeom>
              <a:avLst/>
              <a:gdLst>
                <a:gd name="T0" fmla="*/ 85 w 171"/>
                <a:gd name="T1" fmla="*/ 768 h 768"/>
                <a:gd name="T2" fmla="*/ 85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5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5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5" y="768"/>
                  </a:moveTo>
                  <a:cubicBezTo>
                    <a:pt x="85" y="768"/>
                    <a:pt x="85" y="768"/>
                    <a:pt x="85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5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23"/>
            <p:cNvSpPr>
              <a:spLocks/>
            </p:cNvSpPr>
            <p:nvPr userDrawn="1"/>
          </p:nvSpPr>
          <p:spPr bwMode="auto">
            <a:xfrm>
              <a:off x="3790950" y="4716463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4 h 343"/>
                <a:gd name="T6" fmla="*/ 0 w 137"/>
                <a:gd name="T7" fmla="*/ 68 h 343"/>
                <a:gd name="T8" fmla="*/ 68 w 137"/>
                <a:gd name="T9" fmla="*/ 0 h 343"/>
                <a:gd name="T10" fmla="*/ 137 w 137"/>
                <a:gd name="T11" fmla="*/ 68 h 343"/>
                <a:gd name="T12" fmla="*/ 137 w 137"/>
                <a:gd name="T13" fmla="*/ 274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2"/>
                    <a:pt x="0" y="27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6" y="0"/>
                    <a:pt x="137" y="30"/>
                    <a:pt x="137" y="68"/>
                  </a:cubicBezTo>
                  <a:cubicBezTo>
                    <a:pt x="137" y="274"/>
                    <a:pt x="137" y="274"/>
                    <a:pt x="137" y="274"/>
                  </a:cubicBezTo>
                  <a:cubicBezTo>
                    <a:pt x="137" y="312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24"/>
            <p:cNvSpPr>
              <a:spLocks/>
            </p:cNvSpPr>
            <p:nvPr userDrawn="1"/>
          </p:nvSpPr>
          <p:spPr bwMode="auto">
            <a:xfrm>
              <a:off x="3028950" y="3841750"/>
              <a:ext cx="542925" cy="2447925"/>
            </a:xfrm>
            <a:custGeom>
              <a:avLst/>
              <a:gdLst>
                <a:gd name="T0" fmla="*/ 85 w 171"/>
                <a:gd name="T1" fmla="*/ 769 h 769"/>
                <a:gd name="T2" fmla="*/ 85 w 171"/>
                <a:gd name="T3" fmla="*/ 769 h 769"/>
                <a:gd name="T4" fmla="*/ 0 w 171"/>
                <a:gd name="T5" fmla="*/ 683 h 769"/>
                <a:gd name="T6" fmla="*/ 0 w 171"/>
                <a:gd name="T7" fmla="*/ 86 h 769"/>
                <a:gd name="T8" fmla="*/ 85 w 171"/>
                <a:gd name="T9" fmla="*/ 0 h 769"/>
                <a:gd name="T10" fmla="*/ 171 w 171"/>
                <a:gd name="T11" fmla="*/ 86 h 769"/>
                <a:gd name="T12" fmla="*/ 171 w 171"/>
                <a:gd name="T13" fmla="*/ 683 h 769"/>
                <a:gd name="T14" fmla="*/ 85 w 171"/>
                <a:gd name="T15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9">
                  <a:moveTo>
                    <a:pt x="85" y="769"/>
                  </a:moveTo>
                  <a:cubicBezTo>
                    <a:pt x="85" y="769"/>
                    <a:pt x="85" y="769"/>
                    <a:pt x="85" y="769"/>
                  </a:cubicBezTo>
                  <a:cubicBezTo>
                    <a:pt x="38" y="769"/>
                    <a:pt x="0" y="730"/>
                    <a:pt x="0" y="68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3" y="0"/>
                    <a:pt x="171" y="39"/>
                    <a:pt x="171" y="86"/>
                  </a:cubicBezTo>
                  <a:cubicBezTo>
                    <a:pt x="171" y="683"/>
                    <a:pt x="171" y="683"/>
                    <a:pt x="171" y="683"/>
                  </a:cubicBezTo>
                  <a:cubicBezTo>
                    <a:pt x="171" y="730"/>
                    <a:pt x="133" y="769"/>
                    <a:pt x="85" y="7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25"/>
            <p:cNvSpPr>
              <a:spLocks/>
            </p:cNvSpPr>
            <p:nvPr userDrawn="1"/>
          </p:nvSpPr>
          <p:spPr bwMode="auto">
            <a:xfrm>
              <a:off x="0" y="3148013"/>
              <a:ext cx="228600" cy="2438400"/>
            </a:xfrm>
            <a:custGeom>
              <a:avLst/>
              <a:gdLst>
                <a:gd name="T0" fmla="*/ 0 w 72"/>
                <a:gd name="T1" fmla="*/ 0 h 766"/>
                <a:gd name="T2" fmla="*/ 0 w 72"/>
                <a:gd name="T3" fmla="*/ 766 h 766"/>
                <a:gd name="T4" fmla="*/ 72 w 72"/>
                <a:gd name="T5" fmla="*/ 681 h 766"/>
                <a:gd name="T6" fmla="*/ 72 w 72"/>
                <a:gd name="T7" fmla="*/ 84 h 766"/>
                <a:gd name="T8" fmla="*/ 0 w 72"/>
                <a:gd name="T9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66">
                  <a:moveTo>
                    <a:pt x="0" y="0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41" y="759"/>
                    <a:pt x="72" y="724"/>
                    <a:pt x="72" y="681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41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26"/>
            <p:cNvSpPr>
              <a:spLocks/>
            </p:cNvSpPr>
            <p:nvPr userDrawn="1"/>
          </p:nvSpPr>
          <p:spPr bwMode="auto">
            <a:xfrm>
              <a:off x="11950700" y="4105275"/>
              <a:ext cx="254000" cy="2444750"/>
            </a:xfrm>
            <a:custGeom>
              <a:avLst/>
              <a:gdLst>
                <a:gd name="T0" fmla="*/ 80 w 80"/>
                <a:gd name="T1" fmla="*/ 0 h 768"/>
                <a:gd name="T2" fmla="*/ 0 w 80"/>
                <a:gd name="T3" fmla="*/ 85 h 768"/>
                <a:gd name="T4" fmla="*/ 0 w 80"/>
                <a:gd name="T5" fmla="*/ 682 h 768"/>
                <a:gd name="T6" fmla="*/ 80 w 80"/>
                <a:gd name="T7" fmla="*/ 768 h 768"/>
                <a:gd name="T8" fmla="*/ 80 w 80"/>
                <a:gd name="T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68">
                  <a:moveTo>
                    <a:pt x="80" y="0"/>
                  </a:moveTo>
                  <a:cubicBezTo>
                    <a:pt x="36" y="2"/>
                    <a:pt x="0" y="39"/>
                    <a:pt x="0" y="85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28"/>
                    <a:pt x="36" y="766"/>
                    <a:pt x="80" y="768"/>
                  </a:cubicBez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2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4207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 or use as pink slide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4880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5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2592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2844000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grpSp>
        <p:nvGrpSpPr>
          <p:cNvPr id="10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9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20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8672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939600"/>
            <a:ext cx="12193200" cy="38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783756"/>
            <a:ext cx="7200000" cy="626850"/>
          </a:xfrm>
        </p:spPr>
        <p:txBody>
          <a:bodyPr>
            <a:noAutofit/>
          </a:bodyPr>
          <a:lstStyle>
            <a:lvl1pPr>
              <a:defRPr sz="24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543600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bg1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5914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66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rgbClr val="FFFFFF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39600"/>
            <a:ext cx="12204000" cy="3816350"/>
          </a:xfrm>
          <a:noFill/>
        </p:spPr>
        <p:txBody>
          <a:bodyPr anchor="ctr" anchorCtr="0"/>
          <a:lstStyle>
            <a:lvl1pPr marL="0" marR="0" indent="0" algn="ctr" defTabSz="108877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8" name="Logotype"/>
          <p:cNvGrpSpPr/>
          <p:nvPr userDrawn="1"/>
        </p:nvGrpSpPr>
        <p:grpSpPr>
          <a:xfrm>
            <a:off x="5371674" y="298072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9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03590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 Pink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3200" cy="6859588"/>
          </a:xfrm>
          <a:prstGeom prst="rect">
            <a:avLst/>
          </a:prstGeom>
          <a:solidFill>
            <a:srgbClr val="FDE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0" y="939600"/>
            <a:ext cx="12193200" cy="38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-1" y="940414"/>
            <a:ext cx="12204000" cy="3816350"/>
          </a:xfrm>
          <a:noFill/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4775994"/>
            <a:ext cx="7200000" cy="634612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5436000"/>
            <a:ext cx="7200000" cy="360083"/>
          </a:xfrm>
        </p:spPr>
        <p:txBody>
          <a:bodyPr>
            <a:noAutofit/>
          </a:bodyPr>
          <a:lstStyle>
            <a:lvl1pPr marL="0" indent="0" algn="l"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0" y="5914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Name, title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48000" y="6166122"/>
            <a:ext cx="7200000" cy="216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57191" indent="0">
              <a:buNone/>
              <a:defRPr>
                <a:solidFill>
                  <a:schemeClr val="accent2"/>
                </a:solidFill>
              </a:defRPr>
            </a:lvl2pPr>
            <a:lvl3pPr marL="514382" indent="0">
              <a:buNone/>
              <a:defRPr>
                <a:solidFill>
                  <a:schemeClr val="accent2"/>
                </a:solidFill>
              </a:defRPr>
            </a:lvl3pPr>
            <a:lvl4pPr marL="771574" indent="0">
              <a:buNone/>
              <a:defRPr>
                <a:solidFill>
                  <a:schemeClr val="accent2"/>
                </a:solidFill>
              </a:defRPr>
            </a:lvl4pPr>
            <a:lvl5pPr marL="1028765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3" name="Logotype"/>
          <p:cNvGrpSpPr/>
          <p:nvPr userDrawn="1"/>
        </p:nvGrpSpPr>
        <p:grpSpPr>
          <a:xfrm>
            <a:off x="5371674" y="298072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4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73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18" y="1089026"/>
            <a:ext cx="8402188" cy="999458"/>
          </a:xfrm>
        </p:spPr>
        <p:txBody>
          <a:bodyPr anchor="b" anchorCtr="0">
            <a:noAutofit/>
          </a:bodyPr>
          <a:lstStyle>
            <a:lvl1pPr algn="ctr">
              <a:defRPr sz="29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18" y="2160500"/>
            <a:ext cx="8402188" cy="720167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900" b="1">
                <a:solidFill>
                  <a:schemeClr val="accent2"/>
                </a:solidFill>
              </a:defRPr>
            </a:lvl1pPr>
            <a:lvl2pPr marL="5443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1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418627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8658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 Pulse Pattern">
    <p:bg>
      <p:bgPr>
        <a:solidFill>
          <a:srgbClr val="FD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5175" cy="6859588"/>
          </a:xfrm>
        </p:spPr>
        <p:txBody>
          <a:bodyPr anchor="ctr" anchorCtr="0"/>
          <a:lstStyle>
            <a:lvl1pPr marL="0" marR="0" indent="0" algn="ctr" defTabSz="1088776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picture by using Nordea Image Bank button or use as pink slide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18" y="1090800"/>
            <a:ext cx="8402188" cy="1000800"/>
          </a:xfrm>
        </p:spPr>
        <p:txBody>
          <a:bodyPr anchor="b" anchorCtr="0">
            <a:noAutofit/>
          </a:bodyPr>
          <a:lstStyle>
            <a:lvl1pPr algn="ctr">
              <a:defRPr sz="2900" b="1" cap="none" baseline="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2018" y="2160500"/>
            <a:ext cx="8402188" cy="720167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1900" b="1">
                <a:solidFill>
                  <a:schemeClr val="tx2"/>
                </a:solidFill>
              </a:defRPr>
            </a:lvl1pPr>
            <a:lvl2pPr marL="5443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7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1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75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94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632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71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510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8" name="Pulse"/>
          <p:cNvGrpSpPr/>
          <p:nvPr userDrawn="1"/>
        </p:nvGrpSpPr>
        <p:grpSpPr>
          <a:xfrm>
            <a:off x="0" y="2990850"/>
            <a:ext cx="12204000" cy="3559175"/>
            <a:chOff x="0" y="2990850"/>
            <a:chExt cx="12204700" cy="3559175"/>
          </a:xfrm>
          <a:solidFill>
            <a:srgbClr val="0000A0"/>
          </a:solidFill>
        </p:grpSpPr>
        <p:sp>
          <p:nvSpPr>
            <p:cNvPr id="29" name="Freeform 5"/>
            <p:cNvSpPr>
              <a:spLocks/>
            </p:cNvSpPr>
            <p:nvPr userDrawn="1"/>
          </p:nvSpPr>
          <p:spPr bwMode="auto">
            <a:xfrm>
              <a:off x="182086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9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6"/>
            <p:cNvSpPr>
              <a:spLocks/>
            </p:cNvSpPr>
            <p:nvPr userDrawn="1"/>
          </p:nvSpPr>
          <p:spPr bwMode="auto">
            <a:xfrm>
              <a:off x="1211263" y="4605338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447675" y="4105275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8"/>
            <p:cNvSpPr>
              <a:spLocks/>
            </p:cNvSpPr>
            <p:nvPr userDrawn="1"/>
          </p:nvSpPr>
          <p:spPr bwMode="auto">
            <a:xfrm>
              <a:off x="10529888" y="3994150"/>
              <a:ext cx="434975" cy="1092200"/>
            </a:xfrm>
            <a:custGeom>
              <a:avLst/>
              <a:gdLst>
                <a:gd name="T0" fmla="*/ 69 w 137"/>
                <a:gd name="T1" fmla="*/ 343 h 343"/>
                <a:gd name="T2" fmla="*/ 69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9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9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9"/>
            <p:cNvSpPr>
              <a:spLocks/>
            </p:cNvSpPr>
            <p:nvPr userDrawn="1"/>
          </p:nvSpPr>
          <p:spPr bwMode="auto">
            <a:xfrm>
              <a:off x="10094913" y="4627563"/>
              <a:ext cx="260350" cy="439738"/>
            </a:xfrm>
            <a:custGeom>
              <a:avLst/>
              <a:gdLst>
                <a:gd name="T0" fmla="*/ 41 w 82"/>
                <a:gd name="T1" fmla="*/ 138 h 138"/>
                <a:gd name="T2" fmla="*/ 41 w 82"/>
                <a:gd name="T3" fmla="*/ 138 h 138"/>
                <a:gd name="T4" fmla="*/ 0 w 82"/>
                <a:gd name="T5" fmla="*/ 96 h 138"/>
                <a:gd name="T6" fmla="*/ 0 w 82"/>
                <a:gd name="T7" fmla="*/ 41 h 138"/>
                <a:gd name="T8" fmla="*/ 41 w 82"/>
                <a:gd name="T9" fmla="*/ 0 h 138"/>
                <a:gd name="T10" fmla="*/ 82 w 82"/>
                <a:gd name="T11" fmla="*/ 41 h 138"/>
                <a:gd name="T12" fmla="*/ 82 w 82"/>
                <a:gd name="T13" fmla="*/ 96 h 138"/>
                <a:gd name="T14" fmla="*/ 41 w 82"/>
                <a:gd name="T1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8">
                  <a:moveTo>
                    <a:pt x="41" y="138"/>
                  </a:moveTo>
                  <a:cubicBezTo>
                    <a:pt x="41" y="138"/>
                    <a:pt x="41" y="138"/>
                    <a:pt x="41" y="138"/>
                  </a:cubicBezTo>
                  <a:cubicBezTo>
                    <a:pt x="18" y="138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3" y="138"/>
                    <a:pt x="41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11183938" y="3144838"/>
              <a:ext cx="544513" cy="2444750"/>
            </a:xfrm>
            <a:custGeom>
              <a:avLst/>
              <a:gdLst>
                <a:gd name="T0" fmla="*/ 86 w 171"/>
                <a:gd name="T1" fmla="*/ 768 h 768"/>
                <a:gd name="T2" fmla="*/ 86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6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6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6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1"/>
            <p:cNvSpPr>
              <a:spLocks noEditPoints="1"/>
            </p:cNvSpPr>
            <p:nvPr userDrawn="1"/>
          </p:nvSpPr>
          <p:spPr bwMode="auto">
            <a:xfrm>
              <a:off x="7742238" y="4083050"/>
              <a:ext cx="434975" cy="1092200"/>
            </a:xfrm>
            <a:custGeom>
              <a:avLst/>
              <a:gdLst>
                <a:gd name="T0" fmla="*/ 69 w 137"/>
                <a:gd name="T1" fmla="*/ 13 h 343"/>
                <a:gd name="T2" fmla="*/ 124 w 137"/>
                <a:gd name="T3" fmla="*/ 68 h 343"/>
                <a:gd name="T4" fmla="*/ 124 w 137"/>
                <a:gd name="T5" fmla="*/ 274 h 343"/>
                <a:gd name="T6" fmla="*/ 69 w 137"/>
                <a:gd name="T7" fmla="*/ 329 h 343"/>
                <a:gd name="T8" fmla="*/ 14 w 137"/>
                <a:gd name="T9" fmla="*/ 274 h 343"/>
                <a:gd name="T10" fmla="*/ 14 w 137"/>
                <a:gd name="T11" fmla="*/ 68 h 343"/>
                <a:gd name="T12" fmla="*/ 69 w 137"/>
                <a:gd name="T13" fmla="*/ 13 h 343"/>
                <a:gd name="T14" fmla="*/ 69 w 137"/>
                <a:gd name="T15" fmla="*/ 0 h 343"/>
                <a:gd name="T16" fmla="*/ 69 w 137"/>
                <a:gd name="T17" fmla="*/ 0 h 343"/>
                <a:gd name="T18" fmla="*/ 0 w 137"/>
                <a:gd name="T19" fmla="*/ 68 h 343"/>
                <a:gd name="T20" fmla="*/ 0 w 137"/>
                <a:gd name="T21" fmla="*/ 274 h 343"/>
                <a:gd name="T22" fmla="*/ 69 w 137"/>
                <a:gd name="T23" fmla="*/ 343 h 343"/>
                <a:gd name="T24" fmla="*/ 137 w 137"/>
                <a:gd name="T25" fmla="*/ 274 h 343"/>
                <a:gd name="T26" fmla="*/ 137 w 137"/>
                <a:gd name="T27" fmla="*/ 68 h 343"/>
                <a:gd name="T28" fmla="*/ 69 w 137"/>
                <a:gd name="T2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7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7" y="312"/>
                    <a:pt x="137" y="274"/>
                  </a:cubicBezTo>
                  <a:cubicBezTo>
                    <a:pt x="137" y="68"/>
                    <a:pt x="137" y="68"/>
                    <a:pt x="137" y="68"/>
                  </a:cubicBezTo>
                  <a:cubicBezTo>
                    <a:pt x="137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9480550" y="4605338"/>
              <a:ext cx="439738" cy="1092200"/>
            </a:xfrm>
            <a:custGeom>
              <a:avLst/>
              <a:gdLst>
                <a:gd name="T0" fmla="*/ 69 w 138"/>
                <a:gd name="T1" fmla="*/ 343 h 343"/>
                <a:gd name="T2" fmla="*/ 69 w 138"/>
                <a:gd name="T3" fmla="*/ 343 h 343"/>
                <a:gd name="T4" fmla="*/ 0 w 138"/>
                <a:gd name="T5" fmla="*/ 275 h 343"/>
                <a:gd name="T6" fmla="*/ 0 w 138"/>
                <a:gd name="T7" fmla="*/ 69 h 343"/>
                <a:gd name="T8" fmla="*/ 69 w 138"/>
                <a:gd name="T9" fmla="*/ 0 h 343"/>
                <a:gd name="T10" fmla="*/ 138 w 138"/>
                <a:gd name="T11" fmla="*/ 69 h 343"/>
                <a:gd name="T12" fmla="*/ 138 w 138"/>
                <a:gd name="T13" fmla="*/ 275 h 343"/>
                <a:gd name="T14" fmla="*/ 69 w 138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8" h="343">
                  <a:moveTo>
                    <a:pt x="69" y="343"/>
                  </a:moveTo>
                  <a:cubicBezTo>
                    <a:pt x="69" y="343"/>
                    <a:pt x="69" y="343"/>
                    <a:pt x="69" y="343"/>
                  </a:cubicBezTo>
                  <a:cubicBezTo>
                    <a:pt x="31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275"/>
                    <a:pt x="138" y="275"/>
                    <a:pt x="138" y="275"/>
                  </a:cubicBezTo>
                  <a:cubicBezTo>
                    <a:pt x="138" y="313"/>
                    <a:pt x="107" y="343"/>
                    <a:pt x="69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13"/>
            <p:cNvSpPr>
              <a:spLocks noEditPoints="1"/>
            </p:cNvSpPr>
            <p:nvPr userDrawn="1"/>
          </p:nvSpPr>
          <p:spPr bwMode="auto">
            <a:xfrm>
              <a:off x="83978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8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8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14"/>
            <p:cNvSpPr>
              <a:spLocks noEditPoints="1"/>
            </p:cNvSpPr>
            <p:nvPr userDrawn="1"/>
          </p:nvSpPr>
          <p:spPr bwMode="auto">
            <a:xfrm>
              <a:off x="1951038" y="4083050"/>
              <a:ext cx="439738" cy="1092200"/>
            </a:xfrm>
            <a:custGeom>
              <a:avLst/>
              <a:gdLst>
                <a:gd name="T0" fmla="*/ 69 w 138"/>
                <a:gd name="T1" fmla="*/ 13 h 343"/>
                <a:gd name="T2" fmla="*/ 124 w 138"/>
                <a:gd name="T3" fmla="*/ 68 h 343"/>
                <a:gd name="T4" fmla="*/ 124 w 138"/>
                <a:gd name="T5" fmla="*/ 274 h 343"/>
                <a:gd name="T6" fmla="*/ 69 w 138"/>
                <a:gd name="T7" fmla="*/ 329 h 343"/>
                <a:gd name="T8" fmla="*/ 14 w 138"/>
                <a:gd name="T9" fmla="*/ 274 h 343"/>
                <a:gd name="T10" fmla="*/ 14 w 138"/>
                <a:gd name="T11" fmla="*/ 68 h 343"/>
                <a:gd name="T12" fmla="*/ 69 w 138"/>
                <a:gd name="T13" fmla="*/ 13 h 343"/>
                <a:gd name="T14" fmla="*/ 69 w 138"/>
                <a:gd name="T15" fmla="*/ 0 h 343"/>
                <a:gd name="T16" fmla="*/ 0 w 138"/>
                <a:gd name="T17" fmla="*/ 68 h 343"/>
                <a:gd name="T18" fmla="*/ 0 w 138"/>
                <a:gd name="T19" fmla="*/ 274 h 343"/>
                <a:gd name="T20" fmla="*/ 69 w 138"/>
                <a:gd name="T21" fmla="*/ 343 h 343"/>
                <a:gd name="T22" fmla="*/ 138 w 138"/>
                <a:gd name="T23" fmla="*/ 274 h 343"/>
                <a:gd name="T24" fmla="*/ 138 w 138"/>
                <a:gd name="T25" fmla="*/ 68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3"/>
                  </a:moveTo>
                  <a:cubicBezTo>
                    <a:pt x="99" y="13"/>
                    <a:pt x="124" y="38"/>
                    <a:pt x="124" y="68"/>
                  </a:cubicBezTo>
                  <a:cubicBezTo>
                    <a:pt x="124" y="274"/>
                    <a:pt x="124" y="274"/>
                    <a:pt x="124" y="274"/>
                  </a:cubicBezTo>
                  <a:cubicBezTo>
                    <a:pt x="124" y="304"/>
                    <a:pt x="99" y="329"/>
                    <a:pt x="69" y="329"/>
                  </a:cubicBezTo>
                  <a:cubicBezTo>
                    <a:pt x="39" y="329"/>
                    <a:pt x="14" y="304"/>
                    <a:pt x="14" y="274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4" y="38"/>
                    <a:pt x="39" y="13"/>
                    <a:pt x="69" y="13"/>
                  </a:cubicBezTo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312"/>
                    <a:pt x="31" y="343"/>
                    <a:pt x="69" y="343"/>
                  </a:cubicBezTo>
                  <a:cubicBezTo>
                    <a:pt x="107" y="343"/>
                    <a:pt x="138" y="312"/>
                    <a:pt x="138" y="274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8" y="30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15"/>
            <p:cNvSpPr>
              <a:spLocks noEditPoints="1"/>
            </p:cNvSpPr>
            <p:nvPr userDrawn="1"/>
          </p:nvSpPr>
          <p:spPr bwMode="auto">
            <a:xfrm>
              <a:off x="2606675" y="3230563"/>
              <a:ext cx="546100" cy="2447925"/>
            </a:xfrm>
            <a:custGeom>
              <a:avLst/>
              <a:gdLst>
                <a:gd name="T0" fmla="*/ 86 w 172"/>
                <a:gd name="T1" fmla="*/ 14 h 769"/>
                <a:gd name="T2" fmla="*/ 158 w 172"/>
                <a:gd name="T3" fmla="*/ 86 h 769"/>
                <a:gd name="T4" fmla="*/ 158 w 172"/>
                <a:gd name="T5" fmla="*/ 683 h 769"/>
                <a:gd name="T6" fmla="*/ 86 w 172"/>
                <a:gd name="T7" fmla="*/ 755 h 769"/>
                <a:gd name="T8" fmla="*/ 14 w 172"/>
                <a:gd name="T9" fmla="*/ 683 h 769"/>
                <a:gd name="T10" fmla="*/ 14 w 172"/>
                <a:gd name="T11" fmla="*/ 86 h 769"/>
                <a:gd name="T12" fmla="*/ 86 w 172"/>
                <a:gd name="T13" fmla="*/ 14 h 769"/>
                <a:gd name="T14" fmla="*/ 86 w 172"/>
                <a:gd name="T15" fmla="*/ 0 h 769"/>
                <a:gd name="T16" fmla="*/ 0 w 172"/>
                <a:gd name="T17" fmla="*/ 86 h 769"/>
                <a:gd name="T18" fmla="*/ 0 w 172"/>
                <a:gd name="T19" fmla="*/ 683 h 769"/>
                <a:gd name="T20" fmla="*/ 86 w 172"/>
                <a:gd name="T21" fmla="*/ 769 h 769"/>
                <a:gd name="T22" fmla="*/ 172 w 172"/>
                <a:gd name="T23" fmla="*/ 683 h 769"/>
                <a:gd name="T24" fmla="*/ 172 w 172"/>
                <a:gd name="T25" fmla="*/ 86 h 769"/>
                <a:gd name="T26" fmla="*/ 86 w 172"/>
                <a:gd name="T2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769">
                  <a:moveTo>
                    <a:pt x="86" y="14"/>
                  </a:moveTo>
                  <a:cubicBezTo>
                    <a:pt x="126" y="14"/>
                    <a:pt x="158" y="46"/>
                    <a:pt x="158" y="86"/>
                  </a:cubicBezTo>
                  <a:cubicBezTo>
                    <a:pt x="158" y="683"/>
                    <a:pt x="158" y="683"/>
                    <a:pt x="158" y="683"/>
                  </a:cubicBezTo>
                  <a:cubicBezTo>
                    <a:pt x="158" y="723"/>
                    <a:pt x="126" y="755"/>
                    <a:pt x="86" y="755"/>
                  </a:cubicBezTo>
                  <a:cubicBezTo>
                    <a:pt x="46" y="755"/>
                    <a:pt x="14" y="723"/>
                    <a:pt x="14" y="683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46"/>
                    <a:pt x="46" y="14"/>
                    <a:pt x="86" y="14"/>
                  </a:cubicBezTo>
                  <a:moveTo>
                    <a:pt x="86" y="0"/>
                  </a:moveTo>
                  <a:cubicBezTo>
                    <a:pt x="39" y="0"/>
                    <a:pt x="0" y="39"/>
                    <a:pt x="0" y="86"/>
                  </a:cubicBezTo>
                  <a:cubicBezTo>
                    <a:pt x="0" y="683"/>
                    <a:pt x="0" y="683"/>
                    <a:pt x="0" y="683"/>
                  </a:cubicBezTo>
                  <a:cubicBezTo>
                    <a:pt x="0" y="730"/>
                    <a:pt x="39" y="769"/>
                    <a:pt x="86" y="769"/>
                  </a:cubicBezTo>
                  <a:cubicBezTo>
                    <a:pt x="133" y="769"/>
                    <a:pt x="172" y="730"/>
                    <a:pt x="172" y="683"/>
                  </a:cubicBezTo>
                  <a:cubicBezTo>
                    <a:pt x="172" y="86"/>
                    <a:pt x="172" y="86"/>
                    <a:pt x="172" y="86"/>
                  </a:cubicBezTo>
                  <a:cubicBezTo>
                    <a:pt x="172" y="39"/>
                    <a:pt x="133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8718550" y="4105275"/>
              <a:ext cx="546100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4465638" y="3841750"/>
              <a:ext cx="438150" cy="1092200"/>
            </a:xfrm>
            <a:custGeom>
              <a:avLst/>
              <a:gdLst>
                <a:gd name="T0" fmla="*/ 69 w 138"/>
                <a:gd name="T1" fmla="*/ 14 h 343"/>
                <a:gd name="T2" fmla="*/ 124 w 138"/>
                <a:gd name="T3" fmla="*/ 69 h 343"/>
                <a:gd name="T4" fmla="*/ 124 w 138"/>
                <a:gd name="T5" fmla="*/ 275 h 343"/>
                <a:gd name="T6" fmla="*/ 69 w 138"/>
                <a:gd name="T7" fmla="*/ 330 h 343"/>
                <a:gd name="T8" fmla="*/ 14 w 138"/>
                <a:gd name="T9" fmla="*/ 275 h 343"/>
                <a:gd name="T10" fmla="*/ 14 w 138"/>
                <a:gd name="T11" fmla="*/ 69 h 343"/>
                <a:gd name="T12" fmla="*/ 69 w 138"/>
                <a:gd name="T13" fmla="*/ 14 h 343"/>
                <a:gd name="T14" fmla="*/ 69 w 138"/>
                <a:gd name="T15" fmla="*/ 0 h 343"/>
                <a:gd name="T16" fmla="*/ 0 w 138"/>
                <a:gd name="T17" fmla="*/ 69 h 343"/>
                <a:gd name="T18" fmla="*/ 0 w 138"/>
                <a:gd name="T19" fmla="*/ 275 h 343"/>
                <a:gd name="T20" fmla="*/ 69 w 138"/>
                <a:gd name="T21" fmla="*/ 343 h 343"/>
                <a:gd name="T22" fmla="*/ 138 w 138"/>
                <a:gd name="T23" fmla="*/ 275 h 343"/>
                <a:gd name="T24" fmla="*/ 138 w 138"/>
                <a:gd name="T25" fmla="*/ 69 h 343"/>
                <a:gd name="T26" fmla="*/ 69 w 138"/>
                <a:gd name="T2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8" h="343">
                  <a:moveTo>
                    <a:pt x="69" y="14"/>
                  </a:moveTo>
                  <a:cubicBezTo>
                    <a:pt x="99" y="14"/>
                    <a:pt x="124" y="39"/>
                    <a:pt x="124" y="69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24" y="305"/>
                    <a:pt x="99" y="330"/>
                    <a:pt x="69" y="330"/>
                  </a:cubicBezTo>
                  <a:cubicBezTo>
                    <a:pt x="39" y="330"/>
                    <a:pt x="14" y="305"/>
                    <a:pt x="14" y="275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39"/>
                    <a:pt x="39" y="14"/>
                    <a:pt x="69" y="14"/>
                  </a:cubicBezTo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3"/>
                    <a:pt x="31" y="343"/>
                    <a:pt x="69" y="343"/>
                  </a:cubicBezTo>
                  <a:cubicBezTo>
                    <a:pt x="107" y="343"/>
                    <a:pt x="138" y="313"/>
                    <a:pt x="138" y="275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259638" y="4475163"/>
              <a:ext cx="260350" cy="436563"/>
            </a:xfrm>
            <a:custGeom>
              <a:avLst/>
              <a:gdLst>
                <a:gd name="T0" fmla="*/ 41 w 82"/>
                <a:gd name="T1" fmla="*/ 137 h 137"/>
                <a:gd name="T2" fmla="*/ 41 w 82"/>
                <a:gd name="T3" fmla="*/ 137 h 137"/>
                <a:gd name="T4" fmla="*/ 0 w 82"/>
                <a:gd name="T5" fmla="*/ 96 h 137"/>
                <a:gd name="T6" fmla="*/ 0 w 82"/>
                <a:gd name="T7" fmla="*/ 41 h 137"/>
                <a:gd name="T8" fmla="*/ 41 w 82"/>
                <a:gd name="T9" fmla="*/ 0 h 137"/>
                <a:gd name="T10" fmla="*/ 82 w 82"/>
                <a:gd name="T11" fmla="*/ 41 h 137"/>
                <a:gd name="T12" fmla="*/ 82 w 82"/>
                <a:gd name="T13" fmla="*/ 96 h 137"/>
                <a:gd name="T14" fmla="*/ 41 w 82"/>
                <a:gd name="T1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7">
                  <a:moveTo>
                    <a:pt x="41" y="137"/>
                  </a:moveTo>
                  <a:cubicBezTo>
                    <a:pt x="41" y="137"/>
                    <a:pt x="41" y="137"/>
                    <a:pt x="41" y="137"/>
                  </a:cubicBezTo>
                  <a:cubicBezTo>
                    <a:pt x="18" y="137"/>
                    <a:pt x="0" y="119"/>
                    <a:pt x="0" y="9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96"/>
                    <a:pt x="82" y="96"/>
                    <a:pt x="82" y="96"/>
                  </a:cubicBezTo>
                  <a:cubicBezTo>
                    <a:pt x="82" y="119"/>
                    <a:pt x="64" y="137"/>
                    <a:pt x="41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19"/>
            <p:cNvSpPr>
              <a:spLocks noEditPoints="1"/>
            </p:cNvSpPr>
            <p:nvPr userDrawn="1"/>
          </p:nvSpPr>
          <p:spPr bwMode="auto">
            <a:xfrm>
              <a:off x="4030663" y="4475163"/>
              <a:ext cx="260350" cy="436563"/>
            </a:xfrm>
            <a:custGeom>
              <a:avLst/>
              <a:gdLst>
                <a:gd name="T0" fmla="*/ 41 w 82"/>
                <a:gd name="T1" fmla="*/ 14 h 137"/>
                <a:gd name="T2" fmla="*/ 69 w 82"/>
                <a:gd name="T3" fmla="*/ 41 h 137"/>
                <a:gd name="T4" fmla="*/ 69 w 82"/>
                <a:gd name="T5" fmla="*/ 96 h 137"/>
                <a:gd name="T6" fmla="*/ 41 w 82"/>
                <a:gd name="T7" fmla="*/ 124 h 137"/>
                <a:gd name="T8" fmla="*/ 14 w 82"/>
                <a:gd name="T9" fmla="*/ 96 h 137"/>
                <a:gd name="T10" fmla="*/ 14 w 82"/>
                <a:gd name="T11" fmla="*/ 41 h 137"/>
                <a:gd name="T12" fmla="*/ 41 w 82"/>
                <a:gd name="T13" fmla="*/ 14 h 137"/>
                <a:gd name="T14" fmla="*/ 41 w 82"/>
                <a:gd name="T15" fmla="*/ 0 h 137"/>
                <a:gd name="T16" fmla="*/ 0 w 82"/>
                <a:gd name="T17" fmla="*/ 41 h 137"/>
                <a:gd name="T18" fmla="*/ 0 w 82"/>
                <a:gd name="T19" fmla="*/ 96 h 137"/>
                <a:gd name="T20" fmla="*/ 41 w 82"/>
                <a:gd name="T21" fmla="*/ 137 h 137"/>
                <a:gd name="T22" fmla="*/ 82 w 82"/>
                <a:gd name="T23" fmla="*/ 96 h 137"/>
                <a:gd name="T24" fmla="*/ 82 w 82"/>
                <a:gd name="T25" fmla="*/ 41 h 137"/>
                <a:gd name="T26" fmla="*/ 41 w 82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137">
                  <a:moveTo>
                    <a:pt x="41" y="14"/>
                  </a:moveTo>
                  <a:cubicBezTo>
                    <a:pt x="56" y="14"/>
                    <a:pt x="69" y="26"/>
                    <a:pt x="69" y="41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69" y="112"/>
                    <a:pt x="56" y="124"/>
                    <a:pt x="41" y="124"/>
                  </a:cubicBezTo>
                  <a:cubicBezTo>
                    <a:pt x="26" y="124"/>
                    <a:pt x="14" y="112"/>
                    <a:pt x="14" y="96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26"/>
                    <a:pt x="26" y="14"/>
                    <a:pt x="41" y="14"/>
                  </a:cubicBezTo>
                  <a:moveTo>
                    <a:pt x="41" y="0"/>
                  </a:moveTo>
                  <a:cubicBezTo>
                    <a:pt x="19" y="0"/>
                    <a:pt x="0" y="19"/>
                    <a:pt x="0" y="41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19"/>
                    <a:pt x="19" y="137"/>
                    <a:pt x="41" y="137"/>
                  </a:cubicBezTo>
                  <a:cubicBezTo>
                    <a:pt x="64" y="137"/>
                    <a:pt x="82" y="119"/>
                    <a:pt x="82" y="96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19"/>
                    <a:pt x="64" y="0"/>
                    <a:pt x="4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6648450" y="4452938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5 h 343"/>
                <a:gd name="T6" fmla="*/ 0 w 137"/>
                <a:gd name="T7" fmla="*/ 69 h 343"/>
                <a:gd name="T8" fmla="*/ 68 w 137"/>
                <a:gd name="T9" fmla="*/ 0 h 343"/>
                <a:gd name="T10" fmla="*/ 137 w 137"/>
                <a:gd name="T11" fmla="*/ 69 h 343"/>
                <a:gd name="T12" fmla="*/ 137 w 137"/>
                <a:gd name="T13" fmla="*/ 275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3"/>
                    <a:pt x="0" y="2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7" y="31"/>
                    <a:pt x="137" y="69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137" y="313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1"/>
            <p:cNvSpPr>
              <a:spLocks/>
            </p:cNvSpPr>
            <p:nvPr userDrawn="1"/>
          </p:nvSpPr>
          <p:spPr bwMode="auto">
            <a:xfrm>
              <a:off x="5119688" y="2990850"/>
              <a:ext cx="547688" cy="2444750"/>
            </a:xfrm>
            <a:custGeom>
              <a:avLst/>
              <a:gdLst>
                <a:gd name="T0" fmla="*/ 86 w 172"/>
                <a:gd name="T1" fmla="*/ 768 h 768"/>
                <a:gd name="T2" fmla="*/ 86 w 172"/>
                <a:gd name="T3" fmla="*/ 768 h 768"/>
                <a:gd name="T4" fmla="*/ 0 w 172"/>
                <a:gd name="T5" fmla="*/ 682 h 768"/>
                <a:gd name="T6" fmla="*/ 0 w 172"/>
                <a:gd name="T7" fmla="*/ 85 h 768"/>
                <a:gd name="T8" fmla="*/ 86 w 172"/>
                <a:gd name="T9" fmla="*/ 0 h 768"/>
                <a:gd name="T10" fmla="*/ 172 w 172"/>
                <a:gd name="T11" fmla="*/ 85 h 768"/>
                <a:gd name="T12" fmla="*/ 172 w 172"/>
                <a:gd name="T13" fmla="*/ 682 h 768"/>
                <a:gd name="T14" fmla="*/ 86 w 172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768">
                  <a:moveTo>
                    <a:pt x="86" y="768"/>
                  </a:moveTo>
                  <a:cubicBezTo>
                    <a:pt x="86" y="768"/>
                    <a:pt x="86" y="768"/>
                    <a:pt x="86" y="768"/>
                  </a:cubicBezTo>
                  <a:cubicBezTo>
                    <a:pt x="39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9" y="0"/>
                    <a:pt x="86" y="0"/>
                  </a:cubicBezTo>
                  <a:cubicBezTo>
                    <a:pt x="133" y="0"/>
                    <a:pt x="172" y="38"/>
                    <a:pt x="172" y="85"/>
                  </a:cubicBezTo>
                  <a:cubicBezTo>
                    <a:pt x="172" y="682"/>
                    <a:pt x="172" y="682"/>
                    <a:pt x="172" y="682"/>
                  </a:cubicBezTo>
                  <a:cubicBezTo>
                    <a:pt x="172" y="730"/>
                    <a:pt x="133" y="768"/>
                    <a:pt x="86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5886450" y="3952875"/>
              <a:ext cx="542925" cy="2444750"/>
            </a:xfrm>
            <a:custGeom>
              <a:avLst/>
              <a:gdLst>
                <a:gd name="T0" fmla="*/ 85 w 171"/>
                <a:gd name="T1" fmla="*/ 768 h 768"/>
                <a:gd name="T2" fmla="*/ 85 w 171"/>
                <a:gd name="T3" fmla="*/ 768 h 768"/>
                <a:gd name="T4" fmla="*/ 0 w 171"/>
                <a:gd name="T5" fmla="*/ 682 h 768"/>
                <a:gd name="T6" fmla="*/ 0 w 171"/>
                <a:gd name="T7" fmla="*/ 85 h 768"/>
                <a:gd name="T8" fmla="*/ 85 w 171"/>
                <a:gd name="T9" fmla="*/ 0 h 768"/>
                <a:gd name="T10" fmla="*/ 171 w 171"/>
                <a:gd name="T11" fmla="*/ 85 h 768"/>
                <a:gd name="T12" fmla="*/ 171 w 171"/>
                <a:gd name="T13" fmla="*/ 682 h 768"/>
                <a:gd name="T14" fmla="*/ 85 w 171"/>
                <a:gd name="T15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8">
                  <a:moveTo>
                    <a:pt x="85" y="768"/>
                  </a:moveTo>
                  <a:cubicBezTo>
                    <a:pt x="85" y="768"/>
                    <a:pt x="85" y="768"/>
                    <a:pt x="85" y="768"/>
                  </a:cubicBezTo>
                  <a:cubicBezTo>
                    <a:pt x="38" y="768"/>
                    <a:pt x="0" y="730"/>
                    <a:pt x="0" y="68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ubicBezTo>
                    <a:pt x="133" y="0"/>
                    <a:pt x="171" y="38"/>
                    <a:pt x="171" y="85"/>
                  </a:cubicBezTo>
                  <a:cubicBezTo>
                    <a:pt x="171" y="682"/>
                    <a:pt x="171" y="682"/>
                    <a:pt x="171" y="682"/>
                  </a:cubicBezTo>
                  <a:cubicBezTo>
                    <a:pt x="171" y="730"/>
                    <a:pt x="133" y="768"/>
                    <a:pt x="85" y="7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23"/>
            <p:cNvSpPr>
              <a:spLocks/>
            </p:cNvSpPr>
            <p:nvPr userDrawn="1"/>
          </p:nvSpPr>
          <p:spPr bwMode="auto">
            <a:xfrm>
              <a:off x="3790950" y="4716463"/>
              <a:ext cx="436563" cy="1092200"/>
            </a:xfrm>
            <a:custGeom>
              <a:avLst/>
              <a:gdLst>
                <a:gd name="T0" fmla="*/ 68 w 137"/>
                <a:gd name="T1" fmla="*/ 343 h 343"/>
                <a:gd name="T2" fmla="*/ 68 w 137"/>
                <a:gd name="T3" fmla="*/ 343 h 343"/>
                <a:gd name="T4" fmla="*/ 0 w 137"/>
                <a:gd name="T5" fmla="*/ 274 h 343"/>
                <a:gd name="T6" fmla="*/ 0 w 137"/>
                <a:gd name="T7" fmla="*/ 68 h 343"/>
                <a:gd name="T8" fmla="*/ 68 w 137"/>
                <a:gd name="T9" fmla="*/ 0 h 343"/>
                <a:gd name="T10" fmla="*/ 137 w 137"/>
                <a:gd name="T11" fmla="*/ 68 h 343"/>
                <a:gd name="T12" fmla="*/ 137 w 137"/>
                <a:gd name="T13" fmla="*/ 274 h 343"/>
                <a:gd name="T14" fmla="*/ 68 w 137"/>
                <a:gd name="T1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43">
                  <a:moveTo>
                    <a:pt x="68" y="343"/>
                  </a:moveTo>
                  <a:cubicBezTo>
                    <a:pt x="68" y="343"/>
                    <a:pt x="68" y="343"/>
                    <a:pt x="68" y="343"/>
                  </a:cubicBezTo>
                  <a:cubicBezTo>
                    <a:pt x="30" y="343"/>
                    <a:pt x="0" y="312"/>
                    <a:pt x="0" y="274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106" y="0"/>
                    <a:pt x="137" y="30"/>
                    <a:pt x="137" y="68"/>
                  </a:cubicBezTo>
                  <a:cubicBezTo>
                    <a:pt x="137" y="274"/>
                    <a:pt x="137" y="274"/>
                    <a:pt x="137" y="274"/>
                  </a:cubicBezTo>
                  <a:cubicBezTo>
                    <a:pt x="137" y="312"/>
                    <a:pt x="106" y="343"/>
                    <a:pt x="68" y="3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24"/>
            <p:cNvSpPr>
              <a:spLocks/>
            </p:cNvSpPr>
            <p:nvPr userDrawn="1"/>
          </p:nvSpPr>
          <p:spPr bwMode="auto">
            <a:xfrm>
              <a:off x="3028950" y="3841750"/>
              <a:ext cx="542925" cy="2447925"/>
            </a:xfrm>
            <a:custGeom>
              <a:avLst/>
              <a:gdLst>
                <a:gd name="T0" fmla="*/ 85 w 171"/>
                <a:gd name="T1" fmla="*/ 769 h 769"/>
                <a:gd name="T2" fmla="*/ 85 w 171"/>
                <a:gd name="T3" fmla="*/ 769 h 769"/>
                <a:gd name="T4" fmla="*/ 0 w 171"/>
                <a:gd name="T5" fmla="*/ 683 h 769"/>
                <a:gd name="T6" fmla="*/ 0 w 171"/>
                <a:gd name="T7" fmla="*/ 86 h 769"/>
                <a:gd name="T8" fmla="*/ 85 w 171"/>
                <a:gd name="T9" fmla="*/ 0 h 769"/>
                <a:gd name="T10" fmla="*/ 171 w 171"/>
                <a:gd name="T11" fmla="*/ 86 h 769"/>
                <a:gd name="T12" fmla="*/ 171 w 171"/>
                <a:gd name="T13" fmla="*/ 683 h 769"/>
                <a:gd name="T14" fmla="*/ 85 w 171"/>
                <a:gd name="T15" fmla="*/ 769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769">
                  <a:moveTo>
                    <a:pt x="85" y="769"/>
                  </a:moveTo>
                  <a:cubicBezTo>
                    <a:pt x="85" y="769"/>
                    <a:pt x="85" y="769"/>
                    <a:pt x="85" y="769"/>
                  </a:cubicBezTo>
                  <a:cubicBezTo>
                    <a:pt x="38" y="769"/>
                    <a:pt x="0" y="730"/>
                    <a:pt x="0" y="683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39"/>
                    <a:pt x="38" y="0"/>
                    <a:pt x="85" y="0"/>
                  </a:cubicBezTo>
                  <a:cubicBezTo>
                    <a:pt x="133" y="0"/>
                    <a:pt x="171" y="39"/>
                    <a:pt x="171" y="86"/>
                  </a:cubicBezTo>
                  <a:cubicBezTo>
                    <a:pt x="171" y="683"/>
                    <a:pt x="171" y="683"/>
                    <a:pt x="171" y="683"/>
                  </a:cubicBezTo>
                  <a:cubicBezTo>
                    <a:pt x="171" y="730"/>
                    <a:pt x="133" y="769"/>
                    <a:pt x="85" y="76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25"/>
            <p:cNvSpPr>
              <a:spLocks/>
            </p:cNvSpPr>
            <p:nvPr userDrawn="1"/>
          </p:nvSpPr>
          <p:spPr bwMode="auto">
            <a:xfrm>
              <a:off x="0" y="3148013"/>
              <a:ext cx="228600" cy="2438400"/>
            </a:xfrm>
            <a:custGeom>
              <a:avLst/>
              <a:gdLst>
                <a:gd name="T0" fmla="*/ 0 w 72"/>
                <a:gd name="T1" fmla="*/ 0 h 766"/>
                <a:gd name="T2" fmla="*/ 0 w 72"/>
                <a:gd name="T3" fmla="*/ 766 h 766"/>
                <a:gd name="T4" fmla="*/ 72 w 72"/>
                <a:gd name="T5" fmla="*/ 681 h 766"/>
                <a:gd name="T6" fmla="*/ 72 w 72"/>
                <a:gd name="T7" fmla="*/ 84 h 766"/>
                <a:gd name="T8" fmla="*/ 0 w 72"/>
                <a:gd name="T9" fmla="*/ 0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66">
                  <a:moveTo>
                    <a:pt x="0" y="0"/>
                  </a:moveTo>
                  <a:cubicBezTo>
                    <a:pt x="0" y="766"/>
                    <a:pt x="0" y="766"/>
                    <a:pt x="0" y="766"/>
                  </a:cubicBezTo>
                  <a:cubicBezTo>
                    <a:pt x="41" y="759"/>
                    <a:pt x="72" y="724"/>
                    <a:pt x="72" y="681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42"/>
                    <a:pt x="41" y="6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4" name="Freeform 26"/>
            <p:cNvSpPr>
              <a:spLocks/>
            </p:cNvSpPr>
            <p:nvPr userDrawn="1"/>
          </p:nvSpPr>
          <p:spPr bwMode="auto">
            <a:xfrm>
              <a:off x="11950700" y="4105275"/>
              <a:ext cx="254000" cy="2444750"/>
            </a:xfrm>
            <a:custGeom>
              <a:avLst/>
              <a:gdLst>
                <a:gd name="T0" fmla="*/ 80 w 80"/>
                <a:gd name="T1" fmla="*/ 0 h 768"/>
                <a:gd name="T2" fmla="*/ 0 w 80"/>
                <a:gd name="T3" fmla="*/ 85 h 768"/>
                <a:gd name="T4" fmla="*/ 0 w 80"/>
                <a:gd name="T5" fmla="*/ 682 h 768"/>
                <a:gd name="T6" fmla="*/ 80 w 80"/>
                <a:gd name="T7" fmla="*/ 768 h 768"/>
                <a:gd name="T8" fmla="*/ 80 w 80"/>
                <a:gd name="T9" fmla="*/ 0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68">
                  <a:moveTo>
                    <a:pt x="80" y="0"/>
                  </a:moveTo>
                  <a:cubicBezTo>
                    <a:pt x="36" y="2"/>
                    <a:pt x="0" y="39"/>
                    <a:pt x="0" y="85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28"/>
                    <a:pt x="36" y="766"/>
                    <a:pt x="80" y="768"/>
                  </a:cubicBezTo>
                  <a:lnTo>
                    <a:pt x="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482560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089025"/>
            <a:ext cx="6864086" cy="2268744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0000A0"/>
                </a:solidFill>
              </a:defRPr>
            </a:lvl1pPr>
          </a:lstStyle>
          <a:p>
            <a:r>
              <a:rPr lang="en-GB"/>
              <a:t>Click and type quote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357352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rgbClr val="8B8A8D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8B8A8D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019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090800"/>
            <a:ext cx="6864086" cy="2268000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and type quote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357352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24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178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Pulse Patter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41538" y="166246"/>
            <a:ext cx="6864086" cy="2327243"/>
          </a:xfrm>
        </p:spPr>
        <p:txBody>
          <a:bodyPr>
            <a:noAutofit/>
          </a:bodyPr>
          <a:lstStyle>
            <a:lvl1pPr algn="ctr">
              <a:defRPr sz="30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and type quote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41203" y="2709241"/>
            <a:ext cx="6864086" cy="5400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  <a:lvl2pPr marL="257191" indent="0">
              <a:buFontTx/>
              <a:buNone/>
              <a:defRPr b="1">
                <a:solidFill>
                  <a:schemeClr val="accent4"/>
                </a:solidFill>
              </a:defRPr>
            </a:lvl2pPr>
            <a:lvl3pPr marL="514382" indent="0">
              <a:buFontTx/>
              <a:buNone/>
              <a:defRPr b="1">
                <a:solidFill>
                  <a:schemeClr val="accent4"/>
                </a:solidFill>
              </a:defRPr>
            </a:lvl3pPr>
            <a:lvl4pPr marL="771574" indent="0">
              <a:buFontTx/>
              <a:buNone/>
              <a:defRPr b="1">
                <a:solidFill>
                  <a:schemeClr val="accent4"/>
                </a:solidFill>
              </a:defRPr>
            </a:lvl4pPr>
            <a:lvl5pPr marL="1028765" indent="0">
              <a:buFontTx/>
              <a:buNone/>
              <a:defRPr b="1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Pulse"/>
          <p:cNvGrpSpPr/>
          <p:nvPr userDrawn="1"/>
        </p:nvGrpSpPr>
        <p:grpSpPr>
          <a:xfrm>
            <a:off x="0" y="3348038"/>
            <a:ext cx="12204700" cy="2643187"/>
            <a:chOff x="0" y="3348038"/>
            <a:chExt cx="12204700" cy="2643187"/>
          </a:xfrm>
          <a:solidFill>
            <a:srgbClr val="0000FF"/>
          </a:solidFill>
        </p:grpSpPr>
        <p:sp>
          <p:nvSpPr>
            <p:cNvPr id="45" name="Freeform 5"/>
            <p:cNvSpPr>
              <a:spLocks/>
            </p:cNvSpPr>
            <p:nvPr userDrawn="1"/>
          </p:nvSpPr>
          <p:spPr bwMode="auto">
            <a:xfrm>
              <a:off x="1906588" y="4092575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 userDrawn="1"/>
          </p:nvSpPr>
          <p:spPr bwMode="auto">
            <a:xfrm>
              <a:off x="3979863" y="4564063"/>
              <a:ext cx="193675" cy="325438"/>
            </a:xfrm>
            <a:custGeom>
              <a:avLst/>
              <a:gdLst>
                <a:gd name="T0" fmla="*/ 30 w 61"/>
                <a:gd name="T1" fmla="*/ 102 h 102"/>
                <a:gd name="T2" fmla="*/ 30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0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0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0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13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7" y="102"/>
                    <a:pt x="3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7"/>
            <p:cNvSpPr>
              <a:spLocks/>
            </p:cNvSpPr>
            <p:nvPr userDrawn="1"/>
          </p:nvSpPr>
          <p:spPr bwMode="auto">
            <a:xfrm>
              <a:off x="1585913" y="4564063"/>
              <a:ext cx="193675" cy="325438"/>
            </a:xfrm>
            <a:custGeom>
              <a:avLst/>
              <a:gdLst>
                <a:gd name="T0" fmla="*/ 30 w 61"/>
                <a:gd name="T1" fmla="*/ 102 h 102"/>
                <a:gd name="T2" fmla="*/ 30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0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0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0" y="102"/>
                  </a:moveTo>
                  <a:cubicBezTo>
                    <a:pt x="30" y="102"/>
                    <a:pt x="30" y="102"/>
                    <a:pt x="30" y="102"/>
                  </a:cubicBezTo>
                  <a:cubicBezTo>
                    <a:pt x="13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7" y="102"/>
                    <a:pt x="30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8"/>
            <p:cNvSpPr>
              <a:spLocks/>
            </p:cNvSpPr>
            <p:nvPr userDrawn="1"/>
          </p:nvSpPr>
          <p:spPr bwMode="auto">
            <a:xfrm>
              <a:off x="3524250" y="4548188"/>
              <a:ext cx="325438" cy="809625"/>
            </a:xfrm>
            <a:custGeom>
              <a:avLst/>
              <a:gdLst>
                <a:gd name="T0" fmla="*/ 51 w 102"/>
                <a:gd name="T1" fmla="*/ 254 h 254"/>
                <a:gd name="T2" fmla="*/ 51 w 102"/>
                <a:gd name="T3" fmla="*/ 254 h 254"/>
                <a:gd name="T4" fmla="*/ 0 w 102"/>
                <a:gd name="T5" fmla="*/ 203 h 254"/>
                <a:gd name="T6" fmla="*/ 0 w 102"/>
                <a:gd name="T7" fmla="*/ 51 h 254"/>
                <a:gd name="T8" fmla="*/ 51 w 102"/>
                <a:gd name="T9" fmla="*/ 0 h 254"/>
                <a:gd name="T10" fmla="*/ 102 w 102"/>
                <a:gd name="T11" fmla="*/ 51 h 254"/>
                <a:gd name="T12" fmla="*/ 102 w 102"/>
                <a:gd name="T13" fmla="*/ 203 h 254"/>
                <a:gd name="T14" fmla="*/ 51 w 102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4">
                  <a:moveTo>
                    <a:pt x="51" y="254"/>
                  </a:moveTo>
                  <a:cubicBezTo>
                    <a:pt x="51" y="254"/>
                    <a:pt x="51" y="254"/>
                    <a:pt x="51" y="254"/>
                  </a:cubicBezTo>
                  <a:cubicBezTo>
                    <a:pt x="23" y="254"/>
                    <a:pt x="0" y="232"/>
                    <a:pt x="0" y="20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232"/>
                    <a:pt x="79" y="254"/>
                    <a:pt x="51" y="2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9"/>
            <p:cNvSpPr>
              <a:spLocks/>
            </p:cNvSpPr>
            <p:nvPr userDrawn="1"/>
          </p:nvSpPr>
          <p:spPr bwMode="auto">
            <a:xfrm>
              <a:off x="2393950" y="3462338"/>
              <a:ext cx="403225" cy="1814513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4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7" y="29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0"/>
            <p:cNvSpPr>
              <a:spLocks/>
            </p:cNvSpPr>
            <p:nvPr userDrawn="1"/>
          </p:nvSpPr>
          <p:spPr bwMode="auto">
            <a:xfrm>
              <a:off x="311150" y="3462338"/>
              <a:ext cx="406400" cy="1814513"/>
            </a:xfrm>
            <a:custGeom>
              <a:avLst/>
              <a:gdLst>
                <a:gd name="T0" fmla="*/ 64 w 128"/>
                <a:gd name="T1" fmla="*/ 570 h 570"/>
                <a:gd name="T2" fmla="*/ 64 w 128"/>
                <a:gd name="T3" fmla="*/ 570 h 570"/>
                <a:gd name="T4" fmla="*/ 0 w 128"/>
                <a:gd name="T5" fmla="*/ 506 h 570"/>
                <a:gd name="T6" fmla="*/ 0 w 128"/>
                <a:gd name="T7" fmla="*/ 64 h 570"/>
                <a:gd name="T8" fmla="*/ 64 w 128"/>
                <a:gd name="T9" fmla="*/ 0 h 570"/>
                <a:gd name="T10" fmla="*/ 128 w 128"/>
                <a:gd name="T11" fmla="*/ 64 h 570"/>
                <a:gd name="T12" fmla="*/ 128 w 128"/>
                <a:gd name="T13" fmla="*/ 506 h 570"/>
                <a:gd name="T14" fmla="*/ 64 w 128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506"/>
                    <a:pt x="128" y="506"/>
                    <a:pt x="128" y="506"/>
                  </a:cubicBezTo>
                  <a:cubicBezTo>
                    <a:pt x="128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1"/>
            <p:cNvSpPr>
              <a:spLocks/>
            </p:cNvSpPr>
            <p:nvPr userDrawn="1"/>
          </p:nvSpPr>
          <p:spPr bwMode="auto">
            <a:xfrm>
              <a:off x="2959100" y="4175125"/>
              <a:ext cx="403225" cy="1816100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4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99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2"/>
            <p:cNvSpPr>
              <a:spLocks noEditPoints="1"/>
            </p:cNvSpPr>
            <p:nvPr userDrawn="1"/>
          </p:nvSpPr>
          <p:spPr bwMode="auto">
            <a:xfrm>
              <a:off x="1131888" y="4548188"/>
              <a:ext cx="323850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4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4" y="244"/>
                    <a:pt x="51" y="244"/>
                  </a:cubicBezTo>
                  <a:cubicBezTo>
                    <a:pt x="29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9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2"/>
                    <a:pt x="23" y="254"/>
                    <a:pt x="51" y="254"/>
                  </a:cubicBezTo>
                  <a:cubicBezTo>
                    <a:pt x="79" y="254"/>
                    <a:pt x="102" y="232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3" name="Freeform 13"/>
            <p:cNvSpPr>
              <a:spLocks noEditPoints="1"/>
            </p:cNvSpPr>
            <p:nvPr userDrawn="1"/>
          </p:nvSpPr>
          <p:spPr bwMode="auto">
            <a:xfrm>
              <a:off x="565150" y="4175125"/>
              <a:ext cx="404813" cy="1816100"/>
            </a:xfrm>
            <a:custGeom>
              <a:avLst/>
              <a:gdLst>
                <a:gd name="T0" fmla="*/ 64 w 127"/>
                <a:gd name="T1" fmla="*/ 10 h 570"/>
                <a:gd name="T2" fmla="*/ 117 w 127"/>
                <a:gd name="T3" fmla="*/ 64 h 570"/>
                <a:gd name="T4" fmla="*/ 117 w 127"/>
                <a:gd name="T5" fmla="*/ 506 h 570"/>
                <a:gd name="T6" fmla="*/ 64 w 127"/>
                <a:gd name="T7" fmla="*/ 560 h 570"/>
                <a:gd name="T8" fmla="*/ 10 w 127"/>
                <a:gd name="T9" fmla="*/ 506 h 570"/>
                <a:gd name="T10" fmla="*/ 10 w 127"/>
                <a:gd name="T11" fmla="*/ 64 h 570"/>
                <a:gd name="T12" fmla="*/ 64 w 127"/>
                <a:gd name="T13" fmla="*/ 10 h 570"/>
                <a:gd name="T14" fmla="*/ 64 w 127"/>
                <a:gd name="T15" fmla="*/ 0 h 570"/>
                <a:gd name="T16" fmla="*/ 0 w 127"/>
                <a:gd name="T17" fmla="*/ 64 h 570"/>
                <a:gd name="T18" fmla="*/ 0 w 127"/>
                <a:gd name="T19" fmla="*/ 506 h 570"/>
                <a:gd name="T20" fmla="*/ 64 w 127"/>
                <a:gd name="T21" fmla="*/ 570 h 570"/>
                <a:gd name="T22" fmla="*/ 127 w 127"/>
                <a:gd name="T23" fmla="*/ 506 h 570"/>
                <a:gd name="T24" fmla="*/ 127 w 127"/>
                <a:gd name="T25" fmla="*/ 64 h 570"/>
                <a:gd name="T26" fmla="*/ 64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4" y="10"/>
                  </a:moveTo>
                  <a:cubicBezTo>
                    <a:pt x="93" y="10"/>
                    <a:pt x="117" y="34"/>
                    <a:pt x="117" y="64"/>
                  </a:cubicBezTo>
                  <a:cubicBezTo>
                    <a:pt x="117" y="506"/>
                    <a:pt x="117" y="506"/>
                    <a:pt x="117" y="506"/>
                  </a:cubicBezTo>
                  <a:cubicBezTo>
                    <a:pt x="117" y="536"/>
                    <a:pt x="93" y="560"/>
                    <a:pt x="64" y="560"/>
                  </a:cubicBezTo>
                  <a:cubicBezTo>
                    <a:pt x="34" y="560"/>
                    <a:pt x="10" y="536"/>
                    <a:pt x="10" y="506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4"/>
                    <a:pt x="34" y="10"/>
                    <a:pt x="64" y="10"/>
                  </a:cubicBezTo>
                  <a:moveTo>
                    <a:pt x="64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506"/>
                    <a:pt x="0" y="506"/>
                    <a:pt x="0" y="506"/>
                  </a:cubicBezTo>
                  <a:cubicBezTo>
                    <a:pt x="0" y="541"/>
                    <a:pt x="29" y="570"/>
                    <a:pt x="64" y="570"/>
                  </a:cubicBezTo>
                  <a:cubicBezTo>
                    <a:pt x="99" y="570"/>
                    <a:pt x="127" y="541"/>
                    <a:pt x="127" y="506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8"/>
                    <a:pt x="99" y="0"/>
                    <a:pt x="6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4" name="Freeform 14"/>
            <p:cNvSpPr>
              <a:spLocks/>
            </p:cNvSpPr>
            <p:nvPr userDrawn="1"/>
          </p:nvSpPr>
          <p:spPr bwMode="auto">
            <a:xfrm>
              <a:off x="10434638" y="4092575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5" name="Freeform 15"/>
            <p:cNvSpPr>
              <a:spLocks/>
            </p:cNvSpPr>
            <p:nvPr userDrawn="1"/>
          </p:nvSpPr>
          <p:spPr bwMode="auto">
            <a:xfrm>
              <a:off x="10110788" y="4564063"/>
              <a:ext cx="193675" cy="325438"/>
            </a:xfrm>
            <a:custGeom>
              <a:avLst/>
              <a:gdLst>
                <a:gd name="T0" fmla="*/ 31 w 61"/>
                <a:gd name="T1" fmla="*/ 102 h 102"/>
                <a:gd name="T2" fmla="*/ 31 w 61"/>
                <a:gd name="T3" fmla="*/ 102 h 102"/>
                <a:gd name="T4" fmla="*/ 0 w 61"/>
                <a:gd name="T5" fmla="*/ 71 h 102"/>
                <a:gd name="T6" fmla="*/ 0 w 61"/>
                <a:gd name="T7" fmla="*/ 30 h 102"/>
                <a:gd name="T8" fmla="*/ 31 w 61"/>
                <a:gd name="T9" fmla="*/ 0 h 102"/>
                <a:gd name="T10" fmla="*/ 61 w 61"/>
                <a:gd name="T11" fmla="*/ 30 h 102"/>
                <a:gd name="T12" fmla="*/ 61 w 61"/>
                <a:gd name="T13" fmla="*/ 71 h 102"/>
                <a:gd name="T14" fmla="*/ 31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14" y="102"/>
                    <a:pt x="0" y="88"/>
                    <a:pt x="0" y="7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1" y="14"/>
                    <a:pt x="61" y="30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1" y="88"/>
                    <a:pt x="48" y="102"/>
                    <a:pt x="31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Freeform 16"/>
            <p:cNvSpPr>
              <a:spLocks/>
            </p:cNvSpPr>
            <p:nvPr userDrawn="1"/>
          </p:nvSpPr>
          <p:spPr bwMode="auto">
            <a:xfrm>
              <a:off x="10920413" y="3462338"/>
              <a:ext cx="403225" cy="1814513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7" name="Freeform 17"/>
            <p:cNvSpPr>
              <a:spLocks/>
            </p:cNvSpPr>
            <p:nvPr userDrawn="1"/>
          </p:nvSpPr>
          <p:spPr bwMode="auto">
            <a:xfrm>
              <a:off x="11487150" y="41751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9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18"/>
            <p:cNvSpPr>
              <a:spLocks noEditPoints="1"/>
            </p:cNvSpPr>
            <p:nvPr userDrawn="1"/>
          </p:nvSpPr>
          <p:spPr bwMode="auto">
            <a:xfrm>
              <a:off x="8367713" y="4159250"/>
              <a:ext cx="325438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51 w 102"/>
                <a:gd name="T17" fmla="*/ 0 h 254"/>
                <a:gd name="T18" fmla="*/ 0 w 102"/>
                <a:gd name="T19" fmla="*/ 51 h 254"/>
                <a:gd name="T20" fmla="*/ 0 w 102"/>
                <a:gd name="T21" fmla="*/ 203 h 254"/>
                <a:gd name="T22" fmla="*/ 51 w 102"/>
                <a:gd name="T23" fmla="*/ 254 h 254"/>
                <a:gd name="T24" fmla="*/ 102 w 102"/>
                <a:gd name="T25" fmla="*/ 203 h 254"/>
                <a:gd name="T26" fmla="*/ 102 w 102"/>
                <a:gd name="T27" fmla="*/ 51 h 254"/>
                <a:gd name="T28" fmla="*/ 51 w 102"/>
                <a:gd name="T2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3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3" y="244"/>
                    <a:pt x="51" y="244"/>
                  </a:cubicBezTo>
                  <a:cubicBezTo>
                    <a:pt x="28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8" y="10"/>
                    <a:pt x="51" y="10"/>
                  </a:cubicBezTo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19"/>
            <p:cNvSpPr>
              <a:spLocks/>
            </p:cNvSpPr>
            <p:nvPr userDrawn="1"/>
          </p:nvSpPr>
          <p:spPr bwMode="auto">
            <a:xfrm>
              <a:off x="9658350" y="4548188"/>
              <a:ext cx="322263" cy="809625"/>
            </a:xfrm>
            <a:custGeom>
              <a:avLst/>
              <a:gdLst>
                <a:gd name="T0" fmla="*/ 51 w 101"/>
                <a:gd name="T1" fmla="*/ 254 h 254"/>
                <a:gd name="T2" fmla="*/ 51 w 101"/>
                <a:gd name="T3" fmla="*/ 254 h 254"/>
                <a:gd name="T4" fmla="*/ 0 w 101"/>
                <a:gd name="T5" fmla="*/ 203 h 254"/>
                <a:gd name="T6" fmla="*/ 0 w 101"/>
                <a:gd name="T7" fmla="*/ 51 h 254"/>
                <a:gd name="T8" fmla="*/ 51 w 101"/>
                <a:gd name="T9" fmla="*/ 0 h 254"/>
                <a:gd name="T10" fmla="*/ 101 w 101"/>
                <a:gd name="T11" fmla="*/ 51 h 254"/>
                <a:gd name="T12" fmla="*/ 101 w 101"/>
                <a:gd name="T13" fmla="*/ 203 h 254"/>
                <a:gd name="T14" fmla="*/ 51 w 101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4">
                  <a:moveTo>
                    <a:pt x="51" y="254"/>
                  </a:moveTo>
                  <a:cubicBezTo>
                    <a:pt x="51" y="254"/>
                    <a:pt x="51" y="254"/>
                    <a:pt x="51" y="254"/>
                  </a:cubicBezTo>
                  <a:cubicBezTo>
                    <a:pt x="22" y="254"/>
                    <a:pt x="0" y="232"/>
                    <a:pt x="0" y="20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2" y="0"/>
                    <a:pt x="51" y="0"/>
                  </a:cubicBezTo>
                  <a:cubicBezTo>
                    <a:pt x="79" y="0"/>
                    <a:pt x="101" y="23"/>
                    <a:pt x="101" y="51"/>
                  </a:cubicBezTo>
                  <a:cubicBezTo>
                    <a:pt x="101" y="203"/>
                    <a:pt x="101" y="203"/>
                    <a:pt x="101" y="203"/>
                  </a:cubicBezTo>
                  <a:cubicBezTo>
                    <a:pt x="101" y="232"/>
                    <a:pt x="79" y="254"/>
                    <a:pt x="51" y="2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20"/>
            <p:cNvSpPr>
              <a:spLocks noEditPoints="1"/>
            </p:cNvSpPr>
            <p:nvPr userDrawn="1"/>
          </p:nvSpPr>
          <p:spPr bwMode="auto">
            <a:xfrm>
              <a:off x="8855075" y="3525838"/>
              <a:ext cx="403225" cy="1816100"/>
            </a:xfrm>
            <a:custGeom>
              <a:avLst/>
              <a:gdLst>
                <a:gd name="T0" fmla="*/ 63 w 127"/>
                <a:gd name="T1" fmla="*/ 11 h 570"/>
                <a:gd name="T2" fmla="*/ 117 w 127"/>
                <a:gd name="T3" fmla="*/ 64 h 570"/>
                <a:gd name="T4" fmla="*/ 117 w 127"/>
                <a:gd name="T5" fmla="*/ 507 h 570"/>
                <a:gd name="T6" fmla="*/ 63 w 127"/>
                <a:gd name="T7" fmla="*/ 560 h 570"/>
                <a:gd name="T8" fmla="*/ 10 w 127"/>
                <a:gd name="T9" fmla="*/ 507 h 570"/>
                <a:gd name="T10" fmla="*/ 10 w 127"/>
                <a:gd name="T11" fmla="*/ 64 h 570"/>
                <a:gd name="T12" fmla="*/ 63 w 127"/>
                <a:gd name="T13" fmla="*/ 11 h 570"/>
                <a:gd name="T14" fmla="*/ 63 w 127"/>
                <a:gd name="T15" fmla="*/ 0 h 570"/>
                <a:gd name="T16" fmla="*/ 0 w 127"/>
                <a:gd name="T17" fmla="*/ 64 h 570"/>
                <a:gd name="T18" fmla="*/ 0 w 127"/>
                <a:gd name="T19" fmla="*/ 507 h 570"/>
                <a:gd name="T20" fmla="*/ 63 w 127"/>
                <a:gd name="T21" fmla="*/ 570 h 570"/>
                <a:gd name="T22" fmla="*/ 127 w 127"/>
                <a:gd name="T23" fmla="*/ 507 h 570"/>
                <a:gd name="T24" fmla="*/ 127 w 127"/>
                <a:gd name="T25" fmla="*/ 64 h 570"/>
                <a:gd name="T26" fmla="*/ 63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3" y="11"/>
                  </a:moveTo>
                  <a:cubicBezTo>
                    <a:pt x="93" y="11"/>
                    <a:pt x="117" y="35"/>
                    <a:pt x="117" y="64"/>
                  </a:cubicBezTo>
                  <a:cubicBezTo>
                    <a:pt x="117" y="507"/>
                    <a:pt x="117" y="507"/>
                    <a:pt x="117" y="507"/>
                  </a:cubicBezTo>
                  <a:cubicBezTo>
                    <a:pt x="117" y="536"/>
                    <a:pt x="93" y="560"/>
                    <a:pt x="63" y="560"/>
                  </a:cubicBezTo>
                  <a:cubicBezTo>
                    <a:pt x="34" y="560"/>
                    <a:pt x="10" y="536"/>
                    <a:pt x="10" y="507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5"/>
                    <a:pt x="34" y="11"/>
                    <a:pt x="63" y="11"/>
                  </a:cubicBezTo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42"/>
                    <a:pt x="28" y="570"/>
                    <a:pt x="63" y="570"/>
                  </a:cubicBezTo>
                  <a:cubicBezTo>
                    <a:pt x="98" y="570"/>
                    <a:pt x="127" y="542"/>
                    <a:pt x="127" y="507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9"/>
                    <a:pt x="98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21"/>
            <p:cNvSpPr>
              <a:spLocks noEditPoints="1"/>
            </p:cNvSpPr>
            <p:nvPr userDrawn="1"/>
          </p:nvSpPr>
          <p:spPr bwMode="auto">
            <a:xfrm>
              <a:off x="4075113" y="4159250"/>
              <a:ext cx="323850" cy="809625"/>
            </a:xfrm>
            <a:custGeom>
              <a:avLst/>
              <a:gdLst>
                <a:gd name="T0" fmla="*/ 51 w 102"/>
                <a:gd name="T1" fmla="*/ 10 h 254"/>
                <a:gd name="T2" fmla="*/ 92 w 102"/>
                <a:gd name="T3" fmla="*/ 51 h 254"/>
                <a:gd name="T4" fmla="*/ 92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4" y="10"/>
                    <a:pt x="92" y="28"/>
                    <a:pt x="92" y="51"/>
                  </a:cubicBezTo>
                  <a:cubicBezTo>
                    <a:pt x="92" y="203"/>
                    <a:pt x="92" y="203"/>
                    <a:pt x="92" y="203"/>
                  </a:cubicBezTo>
                  <a:cubicBezTo>
                    <a:pt x="92" y="226"/>
                    <a:pt x="74" y="244"/>
                    <a:pt x="51" y="244"/>
                  </a:cubicBezTo>
                  <a:cubicBezTo>
                    <a:pt x="29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9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22"/>
            <p:cNvSpPr>
              <a:spLocks noEditPoints="1"/>
            </p:cNvSpPr>
            <p:nvPr userDrawn="1"/>
          </p:nvSpPr>
          <p:spPr bwMode="auto">
            <a:xfrm>
              <a:off x="4560888" y="3525838"/>
              <a:ext cx="403225" cy="1816100"/>
            </a:xfrm>
            <a:custGeom>
              <a:avLst/>
              <a:gdLst>
                <a:gd name="T0" fmla="*/ 63 w 127"/>
                <a:gd name="T1" fmla="*/ 11 h 570"/>
                <a:gd name="T2" fmla="*/ 117 w 127"/>
                <a:gd name="T3" fmla="*/ 64 h 570"/>
                <a:gd name="T4" fmla="*/ 117 w 127"/>
                <a:gd name="T5" fmla="*/ 507 h 570"/>
                <a:gd name="T6" fmla="*/ 63 w 127"/>
                <a:gd name="T7" fmla="*/ 560 h 570"/>
                <a:gd name="T8" fmla="*/ 10 w 127"/>
                <a:gd name="T9" fmla="*/ 507 h 570"/>
                <a:gd name="T10" fmla="*/ 10 w 127"/>
                <a:gd name="T11" fmla="*/ 64 h 570"/>
                <a:gd name="T12" fmla="*/ 63 w 127"/>
                <a:gd name="T13" fmla="*/ 11 h 570"/>
                <a:gd name="T14" fmla="*/ 63 w 127"/>
                <a:gd name="T15" fmla="*/ 0 h 570"/>
                <a:gd name="T16" fmla="*/ 0 w 127"/>
                <a:gd name="T17" fmla="*/ 64 h 570"/>
                <a:gd name="T18" fmla="*/ 0 w 127"/>
                <a:gd name="T19" fmla="*/ 507 h 570"/>
                <a:gd name="T20" fmla="*/ 63 w 127"/>
                <a:gd name="T21" fmla="*/ 570 h 570"/>
                <a:gd name="T22" fmla="*/ 127 w 127"/>
                <a:gd name="T23" fmla="*/ 507 h 570"/>
                <a:gd name="T24" fmla="*/ 127 w 127"/>
                <a:gd name="T25" fmla="*/ 64 h 570"/>
                <a:gd name="T26" fmla="*/ 63 w 127"/>
                <a:gd name="T27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570">
                  <a:moveTo>
                    <a:pt x="63" y="11"/>
                  </a:moveTo>
                  <a:cubicBezTo>
                    <a:pt x="93" y="11"/>
                    <a:pt x="117" y="35"/>
                    <a:pt x="117" y="64"/>
                  </a:cubicBezTo>
                  <a:cubicBezTo>
                    <a:pt x="117" y="507"/>
                    <a:pt x="117" y="507"/>
                    <a:pt x="117" y="507"/>
                  </a:cubicBezTo>
                  <a:cubicBezTo>
                    <a:pt x="117" y="536"/>
                    <a:pt x="93" y="560"/>
                    <a:pt x="63" y="560"/>
                  </a:cubicBezTo>
                  <a:cubicBezTo>
                    <a:pt x="34" y="560"/>
                    <a:pt x="10" y="536"/>
                    <a:pt x="10" y="507"/>
                  </a:cubicBezTo>
                  <a:cubicBezTo>
                    <a:pt x="10" y="64"/>
                    <a:pt x="10" y="64"/>
                    <a:pt x="10" y="64"/>
                  </a:cubicBezTo>
                  <a:cubicBezTo>
                    <a:pt x="10" y="35"/>
                    <a:pt x="34" y="11"/>
                    <a:pt x="63" y="11"/>
                  </a:cubicBezTo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42"/>
                    <a:pt x="28" y="570"/>
                    <a:pt x="63" y="570"/>
                  </a:cubicBezTo>
                  <a:cubicBezTo>
                    <a:pt x="99" y="570"/>
                    <a:pt x="127" y="542"/>
                    <a:pt x="127" y="507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3" name="Freeform 23"/>
            <p:cNvSpPr>
              <a:spLocks/>
            </p:cNvSpPr>
            <p:nvPr userDrawn="1"/>
          </p:nvSpPr>
          <p:spPr bwMode="auto">
            <a:xfrm>
              <a:off x="9093200" y="41751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6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6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1"/>
                    <a:pt x="0" y="50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8" y="0"/>
                    <a:pt x="127" y="28"/>
                    <a:pt x="127" y="64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Freeform 24"/>
            <p:cNvSpPr>
              <a:spLocks noEditPoints="1"/>
            </p:cNvSpPr>
            <p:nvPr userDrawn="1"/>
          </p:nvSpPr>
          <p:spPr bwMode="auto">
            <a:xfrm>
              <a:off x="5940425" y="3981450"/>
              <a:ext cx="323850" cy="808038"/>
            </a:xfrm>
            <a:custGeom>
              <a:avLst/>
              <a:gdLst>
                <a:gd name="T0" fmla="*/ 51 w 102"/>
                <a:gd name="T1" fmla="*/ 10 h 254"/>
                <a:gd name="T2" fmla="*/ 91 w 102"/>
                <a:gd name="T3" fmla="*/ 51 h 254"/>
                <a:gd name="T4" fmla="*/ 91 w 102"/>
                <a:gd name="T5" fmla="*/ 203 h 254"/>
                <a:gd name="T6" fmla="*/ 51 w 102"/>
                <a:gd name="T7" fmla="*/ 244 h 254"/>
                <a:gd name="T8" fmla="*/ 10 w 102"/>
                <a:gd name="T9" fmla="*/ 203 h 254"/>
                <a:gd name="T10" fmla="*/ 10 w 102"/>
                <a:gd name="T11" fmla="*/ 51 h 254"/>
                <a:gd name="T12" fmla="*/ 51 w 102"/>
                <a:gd name="T13" fmla="*/ 10 h 254"/>
                <a:gd name="T14" fmla="*/ 51 w 102"/>
                <a:gd name="T15" fmla="*/ 0 h 254"/>
                <a:gd name="T16" fmla="*/ 0 w 102"/>
                <a:gd name="T17" fmla="*/ 51 h 254"/>
                <a:gd name="T18" fmla="*/ 0 w 102"/>
                <a:gd name="T19" fmla="*/ 203 h 254"/>
                <a:gd name="T20" fmla="*/ 51 w 102"/>
                <a:gd name="T21" fmla="*/ 254 h 254"/>
                <a:gd name="T22" fmla="*/ 102 w 102"/>
                <a:gd name="T23" fmla="*/ 203 h 254"/>
                <a:gd name="T24" fmla="*/ 102 w 102"/>
                <a:gd name="T25" fmla="*/ 51 h 254"/>
                <a:gd name="T26" fmla="*/ 51 w 102"/>
                <a:gd name="T2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254">
                  <a:moveTo>
                    <a:pt x="51" y="10"/>
                  </a:moveTo>
                  <a:cubicBezTo>
                    <a:pt x="73" y="10"/>
                    <a:pt x="91" y="28"/>
                    <a:pt x="91" y="51"/>
                  </a:cubicBezTo>
                  <a:cubicBezTo>
                    <a:pt x="91" y="203"/>
                    <a:pt x="91" y="203"/>
                    <a:pt x="91" y="203"/>
                  </a:cubicBezTo>
                  <a:cubicBezTo>
                    <a:pt x="91" y="226"/>
                    <a:pt x="73" y="244"/>
                    <a:pt x="51" y="244"/>
                  </a:cubicBezTo>
                  <a:cubicBezTo>
                    <a:pt x="28" y="244"/>
                    <a:pt x="10" y="226"/>
                    <a:pt x="10" y="203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28"/>
                    <a:pt x="28" y="10"/>
                    <a:pt x="51" y="10"/>
                  </a:cubicBezTo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3" y="254"/>
                    <a:pt x="51" y="254"/>
                  </a:cubicBezTo>
                  <a:cubicBezTo>
                    <a:pt x="79" y="254"/>
                    <a:pt x="102" y="231"/>
                    <a:pt x="102" y="203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25"/>
            <p:cNvSpPr>
              <a:spLocks/>
            </p:cNvSpPr>
            <p:nvPr userDrawn="1"/>
          </p:nvSpPr>
          <p:spPr bwMode="auto">
            <a:xfrm>
              <a:off x="8008938" y="4449763"/>
              <a:ext cx="193675" cy="323850"/>
            </a:xfrm>
            <a:custGeom>
              <a:avLst/>
              <a:gdLst>
                <a:gd name="T0" fmla="*/ 31 w 61"/>
                <a:gd name="T1" fmla="*/ 102 h 102"/>
                <a:gd name="T2" fmla="*/ 31 w 61"/>
                <a:gd name="T3" fmla="*/ 102 h 102"/>
                <a:gd name="T4" fmla="*/ 0 w 61"/>
                <a:gd name="T5" fmla="*/ 72 h 102"/>
                <a:gd name="T6" fmla="*/ 0 w 61"/>
                <a:gd name="T7" fmla="*/ 31 h 102"/>
                <a:gd name="T8" fmla="*/ 31 w 61"/>
                <a:gd name="T9" fmla="*/ 0 h 102"/>
                <a:gd name="T10" fmla="*/ 61 w 61"/>
                <a:gd name="T11" fmla="*/ 31 h 102"/>
                <a:gd name="T12" fmla="*/ 61 w 61"/>
                <a:gd name="T13" fmla="*/ 72 h 102"/>
                <a:gd name="T14" fmla="*/ 31 w 61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102">
                  <a:moveTo>
                    <a:pt x="31" y="102"/>
                  </a:moveTo>
                  <a:cubicBezTo>
                    <a:pt x="31" y="102"/>
                    <a:pt x="31" y="102"/>
                    <a:pt x="31" y="102"/>
                  </a:cubicBezTo>
                  <a:cubicBezTo>
                    <a:pt x="14" y="102"/>
                    <a:pt x="0" y="89"/>
                    <a:pt x="0" y="7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7" y="0"/>
                    <a:pt x="61" y="14"/>
                    <a:pt x="61" y="31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61" y="89"/>
                    <a:pt x="47" y="102"/>
                    <a:pt x="31" y="10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26"/>
            <p:cNvSpPr>
              <a:spLocks noEditPoints="1"/>
            </p:cNvSpPr>
            <p:nvPr userDrawn="1"/>
          </p:nvSpPr>
          <p:spPr bwMode="auto">
            <a:xfrm>
              <a:off x="5616575" y="4449763"/>
              <a:ext cx="193675" cy="323850"/>
            </a:xfrm>
            <a:custGeom>
              <a:avLst/>
              <a:gdLst>
                <a:gd name="T0" fmla="*/ 30 w 61"/>
                <a:gd name="T1" fmla="*/ 11 h 102"/>
                <a:gd name="T2" fmla="*/ 51 w 61"/>
                <a:gd name="T3" fmla="*/ 31 h 102"/>
                <a:gd name="T4" fmla="*/ 51 w 61"/>
                <a:gd name="T5" fmla="*/ 72 h 102"/>
                <a:gd name="T6" fmla="*/ 30 w 61"/>
                <a:gd name="T7" fmla="*/ 92 h 102"/>
                <a:gd name="T8" fmla="*/ 10 w 61"/>
                <a:gd name="T9" fmla="*/ 72 h 102"/>
                <a:gd name="T10" fmla="*/ 10 w 61"/>
                <a:gd name="T11" fmla="*/ 31 h 102"/>
                <a:gd name="T12" fmla="*/ 30 w 61"/>
                <a:gd name="T13" fmla="*/ 11 h 102"/>
                <a:gd name="T14" fmla="*/ 30 w 61"/>
                <a:gd name="T15" fmla="*/ 0 h 102"/>
                <a:gd name="T16" fmla="*/ 0 w 61"/>
                <a:gd name="T17" fmla="*/ 31 h 102"/>
                <a:gd name="T18" fmla="*/ 0 w 61"/>
                <a:gd name="T19" fmla="*/ 72 h 102"/>
                <a:gd name="T20" fmla="*/ 30 w 61"/>
                <a:gd name="T21" fmla="*/ 102 h 102"/>
                <a:gd name="T22" fmla="*/ 61 w 61"/>
                <a:gd name="T23" fmla="*/ 72 h 102"/>
                <a:gd name="T24" fmla="*/ 61 w 61"/>
                <a:gd name="T25" fmla="*/ 31 h 102"/>
                <a:gd name="T26" fmla="*/ 30 w 61"/>
                <a:gd name="T2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102">
                  <a:moveTo>
                    <a:pt x="30" y="11"/>
                  </a:moveTo>
                  <a:cubicBezTo>
                    <a:pt x="42" y="11"/>
                    <a:pt x="51" y="20"/>
                    <a:pt x="51" y="31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83"/>
                    <a:pt x="42" y="92"/>
                    <a:pt x="30" y="92"/>
                  </a:cubicBezTo>
                  <a:cubicBezTo>
                    <a:pt x="19" y="92"/>
                    <a:pt x="10" y="83"/>
                    <a:pt x="10" y="72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20"/>
                    <a:pt x="19" y="11"/>
                    <a:pt x="30" y="11"/>
                  </a:cubicBezTo>
                  <a:moveTo>
                    <a:pt x="30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9"/>
                    <a:pt x="14" y="102"/>
                    <a:pt x="30" y="102"/>
                  </a:cubicBezTo>
                  <a:cubicBezTo>
                    <a:pt x="47" y="102"/>
                    <a:pt x="61" y="89"/>
                    <a:pt x="61" y="72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27"/>
            <p:cNvSpPr>
              <a:spLocks/>
            </p:cNvSpPr>
            <p:nvPr userDrawn="1"/>
          </p:nvSpPr>
          <p:spPr bwMode="auto">
            <a:xfrm>
              <a:off x="7558088" y="4433888"/>
              <a:ext cx="320675" cy="811213"/>
            </a:xfrm>
            <a:custGeom>
              <a:avLst/>
              <a:gdLst>
                <a:gd name="T0" fmla="*/ 50 w 101"/>
                <a:gd name="T1" fmla="*/ 255 h 255"/>
                <a:gd name="T2" fmla="*/ 50 w 101"/>
                <a:gd name="T3" fmla="*/ 255 h 255"/>
                <a:gd name="T4" fmla="*/ 0 w 101"/>
                <a:gd name="T5" fmla="*/ 204 h 255"/>
                <a:gd name="T6" fmla="*/ 0 w 101"/>
                <a:gd name="T7" fmla="*/ 51 h 255"/>
                <a:gd name="T8" fmla="*/ 50 w 101"/>
                <a:gd name="T9" fmla="*/ 0 h 255"/>
                <a:gd name="T10" fmla="*/ 101 w 101"/>
                <a:gd name="T11" fmla="*/ 51 h 255"/>
                <a:gd name="T12" fmla="*/ 101 w 101"/>
                <a:gd name="T13" fmla="*/ 204 h 255"/>
                <a:gd name="T14" fmla="*/ 50 w 101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55">
                  <a:moveTo>
                    <a:pt x="50" y="255"/>
                  </a:moveTo>
                  <a:cubicBezTo>
                    <a:pt x="50" y="255"/>
                    <a:pt x="50" y="255"/>
                    <a:pt x="50" y="255"/>
                  </a:cubicBezTo>
                  <a:cubicBezTo>
                    <a:pt x="22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79" y="0"/>
                    <a:pt x="101" y="23"/>
                    <a:pt x="101" y="51"/>
                  </a:cubicBezTo>
                  <a:cubicBezTo>
                    <a:pt x="101" y="204"/>
                    <a:pt x="101" y="204"/>
                    <a:pt x="101" y="204"/>
                  </a:cubicBezTo>
                  <a:cubicBezTo>
                    <a:pt x="101" y="232"/>
                    <a:pt x="79" y="255"/>
                    <a:pt x="50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28"/>
            <p:cNvSpPr>
              <a:spLocks/>
            </p:cNvSpPr>
            <p:nvPr userDrawn="1"/>
          </p:nvSpPr>
          <p:spPr bwMode="auto">
            <a:xfrm>
              <a:off x="6423025" y="3348038"/>
              <a:ext cx="406400" cy="1814513"/>
            </a:xfrm>
            <a:custGeom>
              <a:avLst/>
              <a:gdLst>
                <a:gd name="T0" fmla="*/ 64 w 128"/>
                <a:gd name="T1" fmla="*/ 570 h 570"/>
                <a:gd name="T2" fmla="*/ 64 w 128"/>
                <a:gd name="T3" fmla="*/ 570 h 570"/>
                <a:gd name="T4" fmla="*/ 0 w 128"/>
                <a:gd name="T5" fmla="*/ 507 h 570"/>
                <a:gd name="T6" fmla="*/ 0 w 128"/>
                <a:gd name="T7" fmla="*/ 64 h 570"/>
                <a:gd name="T8" fmla="*/ 64 w 128"/>
                <a:gd name="T9" fmla="*/ 0 h 570"/>
                <a:gd name="T10" fmla="*/ 128 w 128"/>
                <a:gd name="T11" fmla="*/ 64 h 570"/>
                <a:gd name="T12" fmla="*/ 128 w 128"/>
                <a:gd name="T13" fmla="*/ 507 h 570"/>
                <a:gd name="T14" fmla="*/ 64 w 128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2"/>
                    <a:pt x="0" y="50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8" y="29"/>
                    <a:pt x="128" y="64"/>
                  </a:cubicBezTo>
                  <a:cubicBezTo>
                    <a:pt x="128" y="507"/>
                    <a:pt x="128" y="507"/>
                    <a:pt x="128" y="507"/>
                  </a:cubicBezTo>
                  <a:cubicBezTo>
                    <a:pt x="128" y="542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Freeform 29"/>
            <p:cNvSpPr>
              <a:spLocks/>
            </p:cNvSpPr>
            <p:nvPr userDrawn="1"/>
          </p:nvSpPr>
          <p:spPr bwMode="auto">
            <a:xfrm>
              <a:off x="6992938" y="4060825"/>
              <a:ext cx="403225" cy="1816100"/>
            </a:xfrm>
            <a:custGeom>
              <a:avLst/>
              <a:gdLst>
                <a:gd name="T0" fmla="*/ 63 w 127"/>
                <a:gd name="T1" fmla="*/ 570 h 570"/>
                <a:gd name="T2" fmla="*/ 63 w 127"/>
                <a:gd name="T3" fmla="*/ 570 h 570"/>
                <a:gd name="T4" fmla="*/ 0 w 127"/>
                <a:gd name="T5" fmla="*/ 507 h 570"/>
                <a:gd name="T6" fmla="*/ 0 w 127"/>
                <a:gd name="T7" fmla="*/ 64 h 570"/>
                <a:gd name="T8" fmla="*/ 63 w 127"/>
                <a:gd name="T9" fmla="*/ 0 h 570"/>
                <a:gd name="T10" fmla="*/ 127 w 127"/>
                <a:gd name="T11" fmla="*/ 64 h 570"/>
                <a:gd name="T12" fmla="*/ 127 w 127"/>
                <a:gd name="T13" fmla="*/ 507 h 570"/>
                <a:gd name="T14" fmla="*/ 63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3" y="570"/>
                  </a:moveTo>
                  <a:cubicBezTo>
                    <a:pt x="63" y="570"/>
                    <a:pt x="63" y="570"/>
                    <a:pt x="63" y="570"/>
                  </a:cubicBezTo>
                  <a:cubicBezTo>
                    <a:pt x="28" y="570"/>
                    <a:pt x="0" y="542"/>
                    <a:pt x="0" y="50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507"/>
                    <a:pt x="127" y="507"/>
                    <a:pt x="127" y="507"/>
                  </a:cubicBezTo>
                  <a:cubicBezTo>
                    <a:pt x="127" y="542"/>
                    <a:pt x="98" y="570"/>
                    <a:pt x="63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Freeform 30"/>
            <p:cNvSpPr>
              <a:spLocks/>
            </p:cNvSpPr>
            <p:nvPr userDrawn="1"/>
          </p:nvSpPr>
          <p:spPr bwMode="auto">
            <a:xfrm>
              <a:off x="5438775" y="4627563"/>
              <a:ext cx="323850" cy="812800"/>
            </a:xfrm>
            <a:custGeom>
              <a:avLst/>
              <a:gdLst>
                <a:gd name="T0" fmla="*/ 51 w 102"/>
                <a:gd name="T1" fmla="*/ 255 h 255"/>
                <a:gd name="T2" fmla="*/ 51 w 102"/>
                <a:gd name="T3" fmla="*/ 255 h 255"/>
                <a:gd name="T4" fmla="*/ 0 w 102"/>
                <a:gd name="T5" fmla="*/ 204 h 255"/>
                <a:gd name="T6" fmla="*/ 0 w 102"/>
                <a:gd name="T7" fmla="*/ 51 h 255"/>
                <a:gd name="T8" fmla="*/ 51 w 102"/>
                <a:gd name="T9" fmla="*/ 0 h 255"/>
                <a:gd name="T10" fmla="*/ 102 w 102"/>
                <a:gd name="T11" fmla="*/ 51 h 255"/>
                <a:gd name="T12" fmla="*/ 102 w 102"/>
                <a:gd name="T13" fmla="*/ 204 h 255"/>
                <a:gd name="T14" fmla="*/ 51 w 102"/>
                <a:gd name="T15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5">
                  <a:moveTo>
                    <a:pt x="51" y="255"/>
                  </a:moveTo>
                  <a:cubicBezTo>
                    <a:pt x="51" y="255"/>
                    <a:pt x="51" y="255"/>
                    <a:pt x="51" y="255"/>
                  </a:cubicBezTo>
                  <a:cubicBezTo>
                    <a:pt x="23" y="255"/>
                    <a:pt x="0" y="232"/>
                    <a:pt x="0" y="20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79" y="0"/>
                    <a:pt x="102" y="23"/>
                    <a:pt x="102" y="51"/>
                  </a:cubicBezTo>
                  <a:cubicBezTo>
                    <a:pt x="102" y="204"/>
                    <a:pt x="102" y="204"/>
                    <a:pt x="102" y="204"/>
                  </a:cubicBezTo>
                  <a:cubicBezTo>
                    <a:pt x="102" y="232"/>
                    <a:pt x="79" y="255"/>
                    <a:pt x="51" y="2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Freeform 31"/>
            <p:cNvSpPr>
              <a:spLocks/>
            </p:cNvSpPr>
            <p:nvPr userDrawn="1"/>
          </p:nvSpPr>
          <p:spPr bwMode="auto">
            <a:xfrm>
              <a:off x="4872038" y="3981450"/>
              <a:ext cx="403225" cy="1814513"/>
            </a:xfrm>
            <a:custGeom>
              <a:avLst/>
              <a:gdLst>
                <a:gd name="T0" fmla="*/ 64 w 127"/>
                <a:gd name="T1" fmla="*/ 570 h 570"/>
                <a:gd name="T2" fmla="*/ 64 w 127"/>
                <a:gd name="T3" fmla="*/ 570 h 570"/>
                <a:gd name="T4" fmla="*/ 0 w 127"/>
                <a:gd name="T5" fmla="*/ 506 h 570"/>
                <a:gd name="T6" fmla="*/ 0 w 127"/>
                <a:gd name="T7" fmla="*/ 63 h 570"/>
                <a:gd name="T8" fmla="*/ 64 w 127"/>
                <a:gd name="T9" fmla="*/ 0 h 570"/>
                <a:gd name="T10" fmla="*/ 127 w 127"/>
                <a:gd name="T11" fmla="*/ 63 h 570"/>
                <a:gd name="T12" fmla="*/ 127 w 127"/>
                <a:gd name="T13" fmla="*/ 506 h 570"/>
                <a:gd name="T14" fmla="*/ 64 w 127"/>
                <a:gd name="T15" fmla="*/ 57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570">
                  <a:moveTo>
                    <a:pt x="64" y="570"/>
                  </a:moveTo>
                  <a:cubicBezTo>
                    <a:pt x="64" y="570"/>
                    <a:pt x="64" y="570"/>
                    <a:pt x="64" y="570"/>
                  </a:cubicBezTo>
                  <a:cubicBezTo>
                    <a:pt x="29" y="570"/>
                    <a:pt x="0" y="541"/>
                    <a:pt x="0" y="506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9" y="0"/>
                    <a:pt x="64" y="0"/>
                  </a:cubicBezTo>
                  <a:cubicBezTo>
                    <a:pt x="99" y="0"/>
                    <a:pt x="127" y="28"/>
                    <a:pt x="127" y="63"/>
                  </a:cubicBezTo>
                  <a:cubicBezTo>
                    <a:pt x="127" y="506"/>
                    <a:pt x="127" y="506"/>
                    <a:pt x="127" y="506"/>
                  </a:cubicBezTo>
                  <a:cubicBezTo>
                    <a:pt x="127" y="541"/>
                    <a:pt x="99" y="570"/>
                    <a:pt x="64" y="5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2" name="Freeform 32"/>
            <p:cNvSpPr>
              <a:spLocks/>
            </p:cNvSpPr>
            <p:nvPr userDrawn="1"/>
          </p:nvSpPr>
          <p:spPr bwMode="auto">
            <a:xfrm>
              <a:off x="0" y="4095750"/>
              <a:ext cx="152400" cy="809625"/>
            </a:xfrm>
            <a:custGeom>
              <a:avLst/>
              <a:gdLst>
                <a:gd name="T0" fmla="*/ 0 w 48"/>
                <a:gd name="T1" fmla="*/ 0 h 254"/>
                <a:gd name="T2" fmla="*/ 0 w 48"/>
                <a:gd name="T3" fmla="*/ 254 h 254"/>
                <a:gd name="T4" fmla="*/ 48 w 48"/>
                <a:gd name="T5" fmla="*/ 203 h 254"/>
                <a:gd name="T6" fmla="*/ 48 w 48"/>
                <a:gd name="T7" fmla="*/ 50 h 254"/>
                <a:gd name="T8" fmla="*/ 0 w 48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4">
                  <a:moveTo>
                    <a:pt x="0" y="0"/>
                  </a:moveTo>
                  <a:cubicBezTo>
                    <a:pt x="0" y="254"/>
                    <a:pt x="0" y="254"/>
                    <a:pt x="0" y="254"/>
                  </a:cubicBezTo>
                  <a:cubicBezTo>
                    <a:pt x="27" y="252"/>
                    <a:pt x="48" y="230"/>
                    <a:pt x="48" y="203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23"/>
                    <a:pt x="27" y="1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3" name="Freeform 33"/>
            <p:cNvSpPr>
              <a:spLocks/>
            </p:cNvSpPr>
            <p:nvPr userDrawn="1"/>
          </p:nvSpPr>
          <p:spPr bwMode="auto">
            <a:xfrm>
              <a:off x="12052300" y="4548188"/>
              <a:ext cx="152400" cy="809625"/>
            </a:xfrm>
            <a:custGeom>
              <a:avLst/>
              <a:gdLst>
                <a:gd name="T0" fmla="*/ 48 w 48"/>
                <a:gd name="T1" fmla="*/ 0 h 254"/>
                <a:gd name="T2" fmla="*/ 0 w 48"/>
                <a:gd name="T3" fmla="*/ 51 h 254"/>
                <a:gd name="T4" fmla="*/ 0 w 48"/>
                <a:gd name="T5" fmla="*/ 203 h 254"/>
                <a:gd name="T6" fmla="*/ 48 w 48"/>
                <a:gd name="T7" fmla="*/ 254 h 254"/>
                <a:gd name="T8" fmla="*/ 48 w 48"/>
                <a:gd name="T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54">
                  <a:moveTo>
                    <a:pt x="48" y="0"/>
                  </a:moveTo>
                  <a:cubicBezTo>
                    <a:pt x="20" y="2"/>
                    <a:pt x="0" y="24"/>
                    <a:pt x="0" y="51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1"/>
                    <a:pt x="20" y="253"/>
                    <a:pt x="48" y="254"/>
                  </a:cubicBezTo>
                  <a:lnTo>
                    <a:pt x="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7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38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263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chemeClr val="accent1"/>
          </a:solidFill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8264"/>
            <a:ext cx="7200000" cy="795474"/>
          </a:xfrm>
        </p:spPr>
        <p:txBody>
          <a:bodyPr/>
          <a:lstStyle>
            <a:lvl1pPr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06"/>
            <a:ext cx="7200000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tx2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13211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tx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</a:p>
        </p:txBody>
      </p:sp>
      <p:grpSp>
        <p:nvGrpSpPr>
          <p:cNvPr id="30" name="Logotype"/>
          <p:cNvGrpSpPr/>
          <p:nvPr userDrawn="1"/>
        </p:nvGrpSpPr>
        <p:grpSpPr>
          <a:xfrm>
            <a:off x="640800" y="532800"/>
            <a:ext cx="1384039" cy="288609"/>
            <a:chOff x="9501453" y="6148765"/>
            <a:chExt cx="2047875" cy="427037"/>
          </a:xfrm>
          <a:solidFill>
            <a:schemeClr val="bg2"/>
          </a:solidFill>
        </p:grpSpPr>
        <p:sp>
          <p:nvSpPr>
            <p:cNvPr id="31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8864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00" y="1339200"/>
            <a:ext cx="7200000" cy="795600"/>
          </a:xfrm>
        </p:spPr>
        <p:txBody>
          <a:bodyPr/>
          <a:lstStyle>
            <a:lvl1pPr>
              <a:defRPr sz="2900">
                <a:solidFill>
                  <a:srgbClr val="FBD9CA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" y="2133606"/>
            <a:ext cx="7200000" cy="72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="1">
                <a:solidFill>
                  <a:srgbClr val="FFFFFF"/>
                </a:solidFill>
              </a:defRPr>
            </a:lvl1pPr>
            <a:lvl2pPr marL="544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6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0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8000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713211" y="3096000"/>
            <a:ext cx="1800225" cy="1260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900">
                <a:solidFill>
                  <a:schemeClr val="bg1"/>
                </a:solidFill>
              </a:defRPr>
            </a:lvl1pPr>
            <a:lvl2pPr marL="257191" indent="0">
              <a:buNone/>
              <a:defRPr sz="900">
                <a:solidFill>
                  <a:schemeClr val="bg1"/>
                </a:solidFill>
              </a:defRPr>
            </a:lvl2pPr>
            <a:lvl3pPr marL="514382" indent="0">
              <a:buNone/>
              <a:defRPr sz="900">
                <a:solidFill>
                  <a:schemeClr val="bg1"/>
                </a:solidFill>
              </a:defRPr>
            </a:lvl3pPr>
            <a:lvl4pPr marL="771574" indent="0">
              <a:buNone/>
              <a:defRPr sz="900">
                <a:solidFill>
                  <a:schemeClr val="bg1"/>
                </a:solidFill>
              </a:defRPr>
            </a:lvl4pPr>
            <a:lvl5pPr marL="1028765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Disclaimer text</a:t>
            </a:r>
          </a:p>
        </p:txBody>
      </p:sp>
      <p:grpSp>
        <p:nvGrpSpPr>
          <p:cNvPr id="16" name="Pulse"/>
          <p:cNvGrpSpPr/>
          <p:nvPr userDrawn="1"/>
        </p:nvGrpSpPr>
        <p:grpSpPr>
          <a:xfrm>
            <a:off x="8751888" y="3030538"/>
            <a:ext cx="3446462" cy="3490913"/>
            <a:chOff x="8751888" y="3030538"/>
            <a:chExt cx="3446462" cy="3490913"/>
          </a:xfrm>
          <a:solidFill>
            <a:srgbClr val="0000FF"/>
          </a:solidFill>
        </p:grpSpPr>
        <p:sp>
          <p:nvSpPr>
            <p:cNvPr id="17" name="Freeform 5"/>
            <p:cNvSpPr>
              <a:spLocks/>
            </p:cNvSpPr>
            <p:nvPr userDrawn="1"/>
          </p:nvSpPr>
          <p:spPr bwMode="auto">
            <a:xfrm>
              <a:off x="9196388" y="3902076"/>
              <a:ext cx="449263" cy="1120775"/>
            </a:xfrm>
            <a:custGeom>
              <a:avLst/>
              <a:gdLst>
                <a:gd name="T0" fmla="*/ 71 w 142"/>
                <a:gd name="T1" fmla="*/ 355 h 355"/>
                <a:gd name="T2" fmla="*/ 71 w 142"/>
                <a:gd name="T3" fmla="*/ 355 h 355"/>
                <a:gd name="T4" fmla="*/ 0 w 142"/>
                <a:gd name="T5" fmla="*/ 284 h 355"/>
                <a:gd name="T6" fmla="*/ 0 w 142"/>
                <a:gd name="T7" fmla="*/ 71 h 355"/>
                <a:gd name="T8" fmla="*/ 71 w 142"/>
                <a:gd name="T9" fmla="*/ 0 h 355"/>
                <a:gd name="T10" fmla="*/ 142 w 142"/>
                <a:gd name="T11" fmla="*/ 71 h 355"/>
                <a:gd name="T12" fmla="*/ 142 w 142"/>
                <a:gd name="T13" fmla="*/ 284 h 355"/>
                <a:gd name="T14" fmla="*/ 71 w 142"/>
                <a:gd name="T15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5">
                  <a:moveTo>
                    <a:pt x="71" y="355"/>
                  </a:moveTo>
                  <a:cubicBezTo>
                    <a:pt x="71" y="355"/>
                    <a:pt x="71" y="355"/>
                    <a:pt x="71" y="355"/>
                  </a:cubicBezTo>
                  <a:cubicBezTo>
                    <a:pt x="32" y="355"/>
                    <a:pt x="0" y="323"/>
                    <a:pt x="0" y="2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4"/>
                    <a:pt x="142" y="284"/>
                    <a:pt x="142" y="284"/>
                  </a:cubicBezTo>
                  <a:cubicBezTo>
                    <a:pt x="142" y="323"/>
                    <a:pt x="110" y="355"/>
                    <a:pt x="71" y="3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8751888" y="4551363"/>
              <a:ext cx="265113" cy="449263"/>
            </a:xfrm>
            <a:custGeom>
              <a:avLst/>
              <a:gdLst>
                <a:gd name="T0" fmla="*/ 42 w 84"/>
                <a:gd name="T1" fmla="*/ 142 h 142"/>
                <a:gd name="T2" fmla="*/ 42 w 84"/>
                <a:gd name="T3" fmla="*/ 142 h 142"/>
                <a:gd name="T4" fmla="*/ 0 w 84"/>
                <a:gd name="T5" fmla="*/ 99 h 142"/>
                <a:gd name="T6" fmla="*/ 0 w 84"/>
                <a:gd name="T7" fmla="*/ 42 h 142"/>
                <a:gd name="T8" fmla="*/ 42 w 84"/>
                <a:gd name="T9" fmla="*/ 0 h 142"/>
                <a:gd name="T10" fmla="*/ 84 w 84"/>
                <a:gd name="T11" fmla="*/ 42 h 142"/>
                <a:gd name="T12" fmla="*/ 84 w 84"/>
                <a:gd name="T13" fmla="*/ 99 h 142"/>
                <a:gd name="T14" fmla="*/ 42 w 84"/>
                <a:gd name="T15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42">
                  <a:moveTo>
                    <a:pt x="42" y="142"/>
                  </a:moveTo>
                  <a:cubicBezTo>
                    <a:pt x="42" y="142"/>
                    <a:pt x="42" y="142"/>
                    <a:pt x="42" y="142"/>
                  </a:cubicBezTo>
                  <a:cubicBezTo>
                    <a:pt x="18" y="142"/>
                    <a:pt x="0" y="123"/>
                    <a:pt x="0" y="9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99"/>
                    <a:pt x="84" y="99"/>
                    <a:pt x="84" y="99"/>
                  </a:cubicBezTo>
                  <a:cubicBezTo>
                    <a:pt x="84" y="123"/>
                    <a:pt x="65" y="142"/>
                    <a:pt x="42" y="1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11436350" y="4529138"/>
              <a:ext cx="449263" cy="1117600"/>
            </a:xfrm>
            <a:custGeom>
              <a:avLst/>
              <a:gdLst>
                <a:gd name="T0" fmla="*/ 71 w 142"/>
                <a:gd name="T1" fmla="*/ 354 h 354"/>
                <a:gd name="T2" fmla="*/ 71 w 142"/>
                <a:gd name="T3" fmla="*/ 354 h 354"/>
                <a:gd name="T4" fmla="*/ 0 w 142"/>
                <a:gd name="T5" fmla="*/ 283 h 354"/>
                <a:gd name="T6" fmla="*/ 0 w 142"/>
                <a:gd name="T7" fmla="*/ 71 h 354"/>
                <a:gd name="T8" fmla="*/ 71 w 142"/>
                <a:gd name="T9" fmla="*/ 0 h 354"/>
                <a:gd name="T10" fmla="*/ 142 w 142"/>
                <a:gd name="T11" fmla="*/ 71 h 354"/>
                <a:gd name="T12" fmla="*/ 142 w 142"/>
                <a:gd name="T13" fmla="*/ 283 h 354"/>
                <a:gd name="T14" fmla="*/ 71 w 142"/>
                <a:gd name="T15" fmla="*/ 35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2" h="354">
                  <a:moveTo>
                    <a:pt x="71" y="354"/>
                  </a:moveTo>
                  <a:cubicBezTo>
                    <a:pt x="71" y="354"/>
                    <a:pt x="71" y="354"/>
                    <a:pt x="71" y="354"/>
                  </a:cubicBezTo>
                  <a:cubicBezTo>
                    <a:pt x="32" y="354"/>
                    <a:pt x="0" y="322"/>
                    <a:pt x="0" y="28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0" y="0"/>
                    <a:pt x="142" y="32"/>
                    <a:pt x="142" y="71"/>
                  </a:cubicBezTo>
                  <a:cubicBezTo>
                    <a:pt x="142" y="283"/>
                    <a:pt x="142" y="283"/>
                    <a:pt x="142" y="283"/>
                  </a:cubicBezTo>
                  <a:cubicBezTo>
                    <a:pt x="142" y="322"/>
                    <a:pt x="110" y="354"/>
                    <a:pt x="71" y="35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9869488" y="3030538"/>
              <a:ext cx="560388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9 h 794"/>
                <a:gd name="T8" fmla="*/ 88 w 177"/>
                <a:gd name="T9" fmla="*/ 0 h 794"/>
                <a:gd name="T10" fmla="*/ 177 w 177"/>
                <a:gd name="T11" fmla="*/ 89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0653713" y="4014788"/>
              <a:ext cx="558800" cy="2506663"/>
            </a:xfrm>
            <a:custGeom>
              <a:avLst/>
              <a:gdLst>
                <a:gd name="T0" fmla="*/ 88 w 177"/>
                <a:gd name="T1" fmla="*/ 794 h 794"/>
                <a:gd name="T2" fmla="*/ 88 w 177"/>
                <a:gd name="T3" fmla="*/ 794 h 794"/>
                <a:gd name="T4" fmla="*/ 0 w 177"/>
                <a:gd name="T5" fmla="*/ 705 h 794"/>
                <a:gd name="T6" fmla="*/ 0 w 177"/>
                <a:gd name="T7" fmla="*/ 88 h 794"/>
                <a:gd name="T8" fmla="*/ 88 w 177"/>
                <a:gd name="T9" fmla="*/ 0 h 794"/>
                <a:gd name="T10" fmla="*/ 177 w 177"/>
                <a:gd name="T11" fmla="*/ 88 h 794"/>
                <a:gd name="T12" fmla="*/ 177 w 177"/>
                <a:gd name="T13" fmla="*/ 705 h 794"/>
                <a:gd name="T14" fmla="*/ 88 w 177"/>
                <a:gd name="T15" fmla="*/ 794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794">
                  <a:moveTo>
                    <a:pt x="88" y="794"/>
                  </a:moveTo>
                  <a:cubicBezTo>
                    <a:pt x="88" y="794"/>
                    <a:pt x="88" y="794"/>
                    <a:pt x="88" y="794"/>
                  </a:cubicBezTo>
                  <a:cubicBezTo>
                    <a:pt x="40" y="794"/>
                    <a:pt x="0" y="754"/>
                    <a:pt x="0" y="705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8"/>
                  </a:cubicBezTo>
                  <a:cubicBezTo>
                    <a:pt x="177" y="705"/>
                    <a:pt x="177" y="705"/>
                    <a:pt x="177" y="705"/>
                  </a:cubicBezTo>
                  <a:cubicBezTo>
                    <a:pt x="177" y="754"/>
                    <a:pt x="137" y="794"/>
                    <a:pt x="88" y="7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12058650" y="4551363"/>
              <a:ext cx="139700" cy="449263"/>
            </a:xfrm>
            <a:custGeom>
              <a:avLst/>
              <a:gdLst>
                <a:gd name="T0" fmla="*/ 44 w 44"/>
                <a:gd name="T1" fmla="*/ 0 h 142"/>
                <a:gd name="T2" fmla="*/ 0 w 44"/>
                <a:gd name="T3" fmla="*/ 42 h 142"/>
                <a:gd name="T4" fmla="*/ 0 w 44"/>
                <a:gd name="T5" fmla="*/ 99 h 142"/>
                <a:gd name="T6" fmla="*/ 44 w 44"/>
                <a:gd name="T7" fmla="*/ 142 h 142"/>
                <a:gd name="T8" fmla="*/ 44 w 44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2">
                  <a:moveTo>
                    <a:pt x="44" y="0"/>
                  </a:moveTo>
                  <a:cubicBezTo>
                    <a:pt x="20" y="0"/>
                    <a:pt x="0" y="19"/>
                    <a:pt x="0" y="4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23"/>
                    <a:pt x="20" y="142"/>
                    <a:pt x="44" y="142"/>
                  </a:cubicBez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8" name="Logotype"/>
          <p:cNvGrpSpPr/>
          <p:nvPr userDrawn="1"/>
        </p:nvGrpSpPr>
        <p:grpSpPr>
          <a:xfrm>
            <a:off x="641350" y="530890"/>
            <a:ext cx="1384039" cy="288609"/>
            <a:chOff x="9501453" y="6148765"/>
            <a:chExt cx="2047875" cy="427037"/>
          </a:xfrm>
          <a:solidFill>
            <a:schemeClr val="bg1"/>
          </a:solidFill>
        </p:grpSpPr>
        <p:sp>
          <p:nvSpPr>
            <p:cNvPr id="19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653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7386" y="996355"/>
            <a:ext cx="4230201" cy="1621994"/>
          </a:xfrm>
        </p:spPr>
        <p:txBody>
          <a:bodyPr/>
          <a:lstStyle>
            <a:lvl1pPr>
              <a:defRPr sz="3601"/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8772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BDD3-A7FD-49CD-BA6A-6EC786EFF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F1882-EAE0-4E94-992A-6A2A2126A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78B85-60BB-44F1-9B47-C1E2F8AD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2898-C892-43B0-BE91-CD5BBE123FB6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0080-7133-4E36-AE52-B3383152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CFFB5-B5CF-4073-975E-5A7DD81E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BEDB-6360-48F7-8516-84BC7D506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4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999" y="1332000"/>
            <a:ext cx="7200000" cy="4428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012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44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0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9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half" idx="13"/>
          </p:nvPr>
        </p:nvSpPr>
        <p:spPr>
          <a:xfrm>
            <a:off x="8067600" y="1332000"/>
            <a:ext cx="3492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881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1732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6642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7200000" cy="72016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332000"/>
            <a:ext cx="5364000" cy="443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48000" y="1332000"/>
            <a:ext cx="5364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9407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00" y="360083"/>
            <a:ext cx="8064000" cy="720167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00" y="1332000"/>
            <a:ext cx="5364000" cy="44280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CCD3-0010-4FBA-B965-2126ADC319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6192000" y="1332000"/>
            <a:ext cx="5364000" cy="442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76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813CDA6-5DFF-4EFA-ABC8-140504A994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1444565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425" imgH="426" progId="TCLayout.ActiveDocument.1">
                  <p:embed/>
                </p:oleObj>
              </mc:Choice>
              <mc:Fallback>
                <p:oleObj name="think-cell Slide" r:id="rId31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813CDA6-5DFF-4EFA-ABC8-140504A99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999" y="360083"/>
            <a:ext cx="7200000" cy="7201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999" y="1332000"/>
            <a:ext cx="10908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A8D"/>
                </a:solidFill>
              </a:defRPr>
            </a:lvl1pPr>
          </a:lstStyle>
          <a:p>
            <a:fld id="{D14BCCD3-0010-4FBA-B965-2126ADC31932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648000" y="6318000"/>
            <a:ext cx="10893600" cy="0"/>
          </a:xfrm>
          <a:prstGeom prst="line">
            <a:avLst/>
          </a:prstGeom>
          <a:ln w="9525">
            <a:solidFill>
              <a:srgbClr val="8B8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11"/>
          <p:cNvSpPr>
            <a:spLocks noChangeShapeType="1"/>
          </p:cNvSpPr>
          <p:nvPr userDrawn="1"/>
        </p:nvSpPr>
        <p:spPr bwMode="auto">
          <a:xfrm>
            <a:off x="6494463" y="34671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12"/>
          <p:cNvSpPr>
            <a:spLocks noChangeShapeType="1"/>
          </p:cNvSpPr>
          <p:nvPr userDrawn="1"/>
        </p:nvSpPr>
        <p:spPr bwMode="auto">
          <a:xfrm>
            <a:off x="6494463" y="34671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3"/>
          <p:cNvSpPr>
            <a:spLocks noChangeShapeType="1"/>
          </p:cNvSpPr>
          <p:nvPr userDrawn="1"/>
        </p:nvSpPr>
        <p:spPr bwMode="auto">
          <a:xfrm>
            <a:off x="6675438" y="341471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6675438" y="341471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1" name="Logotype, static"/>
          <p:cNvGrpSpPr/>
          <p:nvPr userDrawn="1"/>
        </p:nvGrpSpPr>
        <p:grpSpPr>
          <a:xfrm>
            <a:off x="10689465" y="6389301"/>
            <a:ext cx="863687" cy="180102"/>
            <a:chOff x="9501453" y="6148765"/>
            <a:chExt cx="2047875" cy="427037"/>
          </a:xfrm>
        </p:grpSpPr>
        <p:sp>
          <p:nvSpPr>
            <p:cNvPr id="22" name="Freeform 5"/>
            <p:cNvSpPr>
              <a:spLocks noEditPoints="1"/>
            </p:cNvSpPr>
            <p:nvPr userDrawn="1"/>
          </p:nvSpPr>
          <p:spPr bwMode="auto">
            <a:xfrm>
              <a:off x="11206428" y="6231315"/>
              <a:ext cx="342900" cy="344487"/>
            </a:xfrm>
            <a:custGeom>
              <a:avLst/>
              <a:gdLst>
                <a:gd name="T0" fmla="*/ 43 w 91"/>
                <a:gd name="T1" fmla="*/ 2 h 91"/>
                <a:gd name="T2" fmla="*/ 2 w 91"/>
                <a:gd name="T3" fmla="*/ 44 h 91"/>
                <a:gd name="T4" fmla="*/ 46 w 91"/>
                <a:gd name="T5" fmla="*/ 91 h 91"/>
                <a:gd name="T6" fmla="*/ 74 w 91"/>
                <a:gd name="T7" fmla="*/ 77 h 91"/>
                <a:gd name="T8" fmla="*/ 74 w 91"/>
                <a:gd name="T9" fmla="*/ 90 h 91"/>
                <a:gd name="T10" fmla="*/ 91 w 91"/>
                <a:gd name="T11" fmla="*/ 90 h 91"/>
                <a:gd name="T12" fmla="*/ 91 w 91"/>
                <a:gd name="T13" fmla="*/ 47 h 91"/>
                <a:gd name="T14" fmla="*/ 43 w 91"/>
                <a:gd name="T15" fmla="*/ 2 h 91"/>
                <a:gd name="T16" fmla="*/ 72 w 91"/>
                <a:gd name="T17" fmla="*/ 48 h 91"/>
                <a:gd name="T18" fmla="*/ 43 w 91"/>
                <a:gd name="T19" fmla="*/ 72 h 91"/>
                <a:gd name="T20" fmla="*/ 21 w 91"/>
                <a:gd name="T21" fmla="*/ 50 h 91"/>
                <a:gd name="T22" fmla="*/ 46 w 91"/>
                <a:gd name="T23" fmla="*/ 21 h 91"/>
                <a:gd name="T24" fmla="*/ 72 w 91"/>
                <a:gd name="T25" fmla="*/ 45 h 91"/>
                <a:gd name="T26" fmla="*/ 72 w 91"/>
                <a:gd name="T2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91">
                  <a:moveTo>
                    <a:pt x="43" y="2"/>
                  </a:moveTo>
                  <a:cubicBezTo>
                    <a:pt x="21" y="4"/>
                    <a:pt x="3" y="22"/>
                    <a:pt x="2" y="44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56" y="91"/>
                    <a:pt x="68" y="87"/>
                    <a:pt x="74" y="77"/>
                  </a:cubicBezTo>
                  <a:cubicBezTo>
                    <a:pt x="74" y="90"/>
                    <a:pt x="74" y="90"/>
                    <a:pt x="74" y="90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20"/>
                    <a:pt x="69" y="0"/>
                    <a:pt x="43" y="2"/>
                  </a:cubicBezTo>
                  <a:close/>
                  <a:moveTo>
                    <a:pt x="72" y="48"/>
                  </a:moveTo>
                  <a:cubicBezTo>
                    <a:pt x="71" y="63"/>
                    <a:pt x="58" y="74"/>
                    <a:pt x="43" y="72"/>
                  </a:cubicBezTo>
                  <a:cubicBezTo>
                    <a:pt x="32" y="71"/>
                    <a:pt x="22" y="61"/>
                    <a:pt x="21" y="50"/>
                  </a:cubicBezTo>
                  <a:cubicBezTo>
                    <a:pt x="19" y="34"/>
                    <a:pt x="31" y="21"/>
                    <a:pt x="46" y="21"/>
                  </a:cubicBezTo>
                  <a:cubicBezTo>
                    <a:pt x="60" y="21"/>
                    <a:pt x="71" y="32"/>
                    <a:pt x="72" y="45"/>
                  </a:cubicBezTo>
                  <a:lnTo>
                    <a:pt x="72" y="48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10849241" y="6236077"/>
              <a:ext cx="334963" cy="339725"/>
            </a:xfrm>
            <a:custGeom>
              <a:avLst/>
              <a:gdLst>
                <a:gd name="T0" fmla="*/ 44 w 89"/>
                <a:gd name="T1" fmla="*/ 1 h 90"/>
                <a:gd name="T2" fmla="*/ 0 w 89"/>
                <a:gd name="T3" fmla="*/ 46 h 90"/>
                <a:gd name="T4" fmla="*/ 45 w 89"/>
                <a:gd name="T5" fmla="*/ 90 h 90"/>
                <a:gd name="T6" fmla="*/ 86 w 89"/>
                <a:gd name="T7" fmla="*/ 63 h 90"/>
                <a:gd name="T8" fmla="*/ 69 w 89"/>
                <a:gd name="T9" fmla="*/ 58 h 90"/>
                <a:gd name="T10" fmla="*/ 50 w 89"/>
                <a:gd name="T11" fmla="*/ 72 h 90"/>
                <a:gd name="T12" fmla="*/ 22 w 89"/>
                <a:gd name="T13" fmla="*/ 59 h 90"/>
                <a:gd name="T14" fmla="*/ 89 w 89"/>
                <a:gd name="T15" fmla="*/ 41 h 90"/>
                <a:gd name="T16" fmla="*/ 44 w 89"/>
                <a:gd name="T17" fmla="*/ 1 h 90"/>
                <a:gd name="T18" fmla="*/ 19 w 89"/>
                <a:gd name="T19" fmla="*/ 44 h 90"/>
                <a:gd name="T20" fmla="*/ 36 w 89"/>
                <a:gd name="T21" fmla="*/ 19 h 90"/>
                <a:gd name="T22" fmla="*/ 67 w 89"/>
                <a:gd name="T23" fmla="*/ 31 h 90"/>
                <a:gd name="T24" fmla="*/ 19 w 89"/>
                <a:gd name="T25" fmla="*/ 4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90">
                  <a:moveTo>
                    <a:pt x="44" y="1"/>
                  </a:moveTo>
                  <a:cubicBezTo>
                    <a:pt x="20" y="2"/>
                    <a:pt x="0" y="20"/>
                    <a:pt x="0" y="46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62" y="90"/>
                    <a:pt x="79" y="80"/>
                    <a:pt x="86" y="63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6" y="65"/>
                    <a:pt x="58" y="71"/>
                    <a:pt x="50" y="72"/>
                  </a:cubicBezTo>
                  <a:cubicBezTo>
                    <a:pt x="38" y="75"/>
                    <a:pt x="26" y="67"/>
                    <a:pt x="22" y="59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24"/>
                    <a:pt x="72" y="0"/>
                    <a:pt x="44" y="1"/>
                  </a:cubicBezTo>
                  <a:close/>
                  <a:moveTo>
                    <a:pt x="19" y="44"/>
                  </a:moveTo>
                  <a:cubicBezTo>
                    <a:pt x="19" y="34"/>
                    <a:pt x="24" y="24"/>
                    <a:pt x="36" y="19"/>
                  </a:cubicBezTo>
                  <a:cubicBezTo>
                    <a:pt x="50" y="14"/>
                    <a:pt x="62" y="21"/>
                    <a:pt x="67" y="31"/>
                  </a:cubicBezTo>
                  <a:lnTo>
                    <a:pt x="19" y="44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10292028" y="6239252"/>
              <a:ext cx="166688" cy="333375"/>
            </a:xfrm>
            <a:custGeom>
              <a:avLst/>
              <a:gdLst>
                <a:gd name="T0" fmla="*/ 44 w 44"/>
                <a:gd name="T1" fmla="*/ 18 h 88"/>
                <a:gd name="T2" fmla="*/ 44 w 44"/>
                <a:gd name="T3" fmla="*/ 0 h 88"/>
                <a:gd name="T4" fmla="*/ 19 w 44"/>
                <a:gd name="T5" fmla="*/ 13 h 88"/>
                <a:gd name="T6" fmla="*/ 19 w 44"/>
                <a:gd name="T7" fmla="*/ 3 h 88"/>
                <a:gd name="T8" fmla="*/ 0 w 44"/>
                <a:gd name="T9" fmla="*/ 3 h 88"/>
                <a:gd name="T10" fmla="*/ 0 w 44"/>
                <a:gd name="T11" fmla="*/ 44 h 88"/>
                <a:gd name="T12" fmla="*/ 0 w 44"/>
                <a:gd name="T13" fmla="*/ 88 h 88"/>
                <a:gd name="T14" fmla="*/ 20 w 44"/>
                <a:gd name="T15" fmla="*/ 88 h 88"/>
                <a:gd name="T16" fmla="*/ 20 w 44"/>
                <a:gd name="T17" fmla="*/ 46 h 88"/>
                <a:gd name="T18" fmla="*/ 44 w 44"/>
                <a:gd name="T19" fmla="*/ 1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88">
                  <a:moveTo>
                    <a:pt x="44" y="18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8" y="0"/>
                    <a:pt x="22" y="8"/>
                    <a:pt x="19" y="1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0" y="88"/>
                    <a:pt x="20" y="88"/>
                    <a:pt x="20" y="88"/>
                  </a:cubicBezTo>
                  <a:cubicBezTo>
                    <a:pt x="20" y="62"/>
                    <a:pt x="20" y="62"/>
                    <a:pt x="20" y="46"/>
                  </a:cubicBezTo>
                  <a:cubicBezTo>
                    <a:pt x="20" y="26"/>
                    <a:pt x="31" y="19"/>
                    <a:pt x="44" y="18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9501453" y="6182102"/>
              <a:ext cx="369888" cy="390525"/>
            </a:xfrm>
            <a:custGeom>
              <a:avLst/>
              <a:gdLst>
                <a:gd name="T0" fmla="*/ 185 w 233"/>
                <a:gd name="T1" fmla="*/ 165 h 246"/>
                <a:gd name="T2" fmla="*/ 48 w 233"/>
                <a:gd name="T3" fmla="*/ 0 h 246"/>
                <a:gd name="T4" fmla="*/ 0 w 233"/>
                <a:gd name="T5" fmla="*/ 0 h 246"/>
                <a:gd name="T6" fmla="*/ 0 w 233"/>
                <a:gd name="T7" fmla="*/ 246 h 246"/>
                <a:gd name="T8" fmla="*/ 50 w 233"/>
                <a:gd name="T9" fmla="*/ 246 h 246"/>
                <a:gd name="T10" fmla="*/ 50 w 233"/>
                <a:gd name="T11" fmla="*/ 81 h 246"/>
                <a:gd name="T12" fmla="*/ 190 w 233"/>
                <a:gd name="T13" fmla="*/ 246 h 246"/>
                <a:gd name="T14" fmla="*/ 233 w 233"/>
                <a:gd name="T15" fmla="*/ 246 h 246"/>
                <a:gd name="T16" fmla="*/ 233 w 233"/>
                <a:gd name="T17" fmla="*/ 0 h 246"/>
                <a:gd name="T18" fmla="*/ 185 w 233"/>
                <a:gd name="T19" fmla="*/ 0 h 246"/>
                <a:gd name="T20" fmla="*/ 185 w 233"/>
                <a:gd name="T21" fmla="*/ 16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" h="246">
                  <a:moveTo>
                    <a:pt x="185" y="165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246"/>
                  </a:lnTo>
                  <a:lnTo>
                    <a:pt x="50" y="246"/>
                  </a:lnTo>
                  <a:lnTo>
                    <a:pt x="50" y="81"/>
                  </a:lnTo>
                  <a:lnTo>
                    <a:pt x="190" y="246"/>
                  </a:lnTo>
                  <a:lnTo>
                    <a:pt x="233" y="246"/>
                  </a:lnTo>
                  <a:lnTo>
                    <a:pt x="233" y="0"/>
                  </a:lnTo>
                  <a:lnTo>
                    <a:pt x="185" y="0"/>
                  </a:lnTo>
                  <a:lnTo>
                    <a:pt x="185" y="165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 noEditPoints="1"/>
            </p:cNvSpPr>
            <p:nvPr userDrawn="1"/>
          </p:nvSpPr>
          <p:spPr bwMode="auto">
            <a:xfrm>
              <a:off x="10461891" y="6148765"/>
              <a:ext cx="342900" cy="427037"/>
            </a:xfrm>
            <a:custGeom>
              <a:avLst/>
              <a:gdLst>
                <a:gd name="T0" fmla="*/ 91 w 91"/>
                <a:gd name="T1" fmla="*/ 0 h 113"/>
                <a:gd name="T2" fmla="*/ 73 w 91"/>
                <a:gd name="T3" fmla="*/ 0 h 113"/>
                <a:gd name="T4" fmla="*/ 73 w 91"/>
                <a:gd name="T5" fmla="*/ 34 h 113"/>
                <a:gd name="T6" fmla="*/ 43 w 91"/>
                <a:gd name="T7" fmla="*/ 24 h 113"/>
                <a:gd name="T8" fmla="*/ 2 w 91"/>
                <a:gd name="T9" fmla="*/ 66 h 113"/>
                <a:gd name="T10" fmla="*/ 46 w 91"/>
                <a:gd name="T11" fmla="*/ 113 h 113"/>
                <a:gd name="T12" fmla="*/ 74 w 91"/>
                <a:gd name="T13" fmla="*/ 101 h 113"/>
                <a:gd name="T14" fmla="*/ 74 w 91"/>
                <a:gd name="T15" fmla="*/ 112 h 113"/>
                <a:gd name="T16" fmla="*/ 91 w 91"/>
                <a:gd name="T17" fmla="*/ 112 h 113"/>
                <a:gd name="T18" fmla="*/ 91 w 91"/>
                <a:gd name="T19" fmla="*/ 69 h 113"/>
                <a:gd name="T20" fmla="*/ 91 w 91"/>
                <a:gd name="T21" fmla="*/ 69 h 113"/>
                <a:gd name="T22" fmla="*/ 91 w 91"/>
                <a:gd name="T23" fmla="*/ 68 h 113"/>
                <a:gd name="T24" fmla="*/ 91 w 91"/>
                <a:gd name="T25" fmla="*/ 0 h 113"/>
                <a:gd name="T26" fmla="*/ 72 w 91"/>
                <a:gd name="T27" fmla="*/ 70 h 113"/>
                <a:gd name="T28" fmla="*/ 43 w 91"/>
                <a:gd name="T29" fmla="*/ 94 h 113"/>
                <a:gd name="T30" fmla="*/ 21 w 91"/>
                <a:gd name="T31" fmla="*/ 72 h 113"/>
                <a:gd name="T32" fmla="*/ 46 w 91"/>
                <a:gd name="T33" fmla="*/ 43 h 113"/>
                <a:gd name="T34" fmla="*/ 72 w 91"/>
                <a:gd name="T35" fmla="*/ 67 h 113"/>
                <a:gd name="T36" fmla="*/ 72 w 91"/>
                <a:gd name="T37" fmla="*/ 7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1" h="113">
                  <a:moveTo>
                    <a:pt x="9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68" y="28"/>
                    <a:pt x="55" y="23"/>
                    <a:pt x="43" y="24"/>
                  </a:cubicBezTo>
                  <a:cubicBezTo>
                    <a:pt x="21" y="26"/>
                    <a:pt x="3" y="44"/>
                    <a:pt x="2" y="66"/>
                  </a:cubicBezTo>
                  <a:cubicBezTo>
                    <a:pt x="0" y="92"/>
                    <a:pt x="21" y="113"/>
                    <a:pt x="46" y="113"/>
                  </a:cubicBezTo>
                  <a:cubicBezTo>
                    <a:pt x="56" y="113"/>
                    <a:pt x="69" y="109"/>
                    <a:pt x="74" y="101"/>
                  </a:cubicBezTo>
                  <a:cubicBezTo>
                    <a:pt x="74" y="112"/>
                    <a:pt x="74" y="112"/>
                    <a:pt x="74" y="11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68"/>
                    <a:pt x="91" y="68"/>
                    <a:pt x="91" y="68"/>
                  </a:cubicBezTo>
                  <a:lnTo>
                    <a:pt x="91" y="0"/>
                  </a:lnTo>
                  <a:close/>
                  <a:moveTo>
                    <a:pt x="72" y="70"/>
                  </a:moveTo>
                  <a:cubicBezTo>
                    <a:pt x="71" y="85"/>
                    <a:pt x="58" y="96"/>
                    <a:pt x="43" y="94"/>
                  </a:cubicBezTo>
                  <a:cubicBezTo>
                    <a:pt x="32" y="93"/>
                    <a:pt x="22" y="83"/>
                    <a:pt x="21" y="72"/>
                  </a:cubicBezTo>
                  <a:cubicBezTo>
                    <a:pt x="19" y="56"/>
                    <a:pt x="31" y="43"/>
                    <a:pt x="46" y="43"/>
                  </a:cubicBezTo>
                  <a:cubicBezTo>
                    <a:pt x="60" y="43"/>
                    <a:pt x="71" y="54"/>
                    <a:pt x="72" y="67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 noEditPoints="1"/>
            </p:cNvSpPr>
            <p:nvPr userDrawn="1"/>
          </p:nvSpPr>
          <p:spPr bwMode="auto">
            <a:xfrm>
              <a:off x="9912616" y="6239252"/>
              <a:ext cx="338138" cy="336550"/>
            </a:xfrm>
            <a:custGeom>
              <a:avLst/>
              <a:gdLst>
                <a:gd name="T0" fmla="*/ 45 w 90"/>
                <a:gd name="T1" fmla="*/ 0 h 89"/>
                <a:gd name="T2" fmla="*/ 0 w 90"/>
                <a:gd name="T3" fmla="*/ 45 h 89"/>
                <a:gd name="T4" fmla="*/ 45 w 90"/>
                <a:gd name="T5" fmla="*/ 89 h 89"/>
                <a:gd name="T6" fmla="*/ 90 w 90"/>
                <a:gd name="T7" fmla="*/ 45 h 89"/>
                <a:gd name="T8" fmla="*/ 45 w 90"/>
                <a:gd name="T9" fmla="*/ 0 h 89"/>
                <a:gd name="T10" fmla="*/ 45 w 90"/>
                <a:gd name="T11" fmla="*/ 70 h 89"/>
                <a:gd name="T12" fmla="*/ 19 w 90"/>
                <a:gd name="T13" fmla="*/ 45 h 89"/>
                <a:gd name="T14" fmla="*/ 45 w 90"/>
                <a:gd name="T15" fmla="*/ 19 h 89"/>
                <a:gd name="T16" fmla="*/ 71 w 90"/>
                <a:gd name="T17" fmla="*/ 45 h 89"/>
                <a:gd name="T18" fmla="*/ 45 w 90"/>
                <a:gd name="T19" fmla="*/ 7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45" y="0"/>
                  </a:moveTo>
                  <a:cubicBezTo>
                    <a:pt x="20" y="0"/>
                    <a:pt x="0" y="20"/>
                    <a:pt x="0" y="45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0" y="69"/>
                    <a:pt x="90" y="45"/>
                  </a:cubicBezTo>
                  <a:cubicBezTo>
                    <a:pt x="90" y="20"/>
                    <a:pt x="70" y="0"/>
                    <a:pt x="45" y="0"/>
                  </a:cubicBezTo>
                  <a:close/>
                  <a:moveTo>
                    <a:pt x="45" y="70"/>
                  </a:moveTo>
                  <a:cubicBezTo>
                    <a:pt x="31" y="70"/>
                    <a:pt x="19" y="59"/>
                    <a:pt x="19" y="45"/>
                  </a:cubicBezTo>
                  <a:cubicBezTo>
                    <a:pt x="19" y="30"/>
                    <a:pt x="31" y="19"/>
                    <a:pt x="45" y="19"/>
                  </a:cubicBezTo>
                  <a:cubicBezTo>
                    <a:pt x="59" y="19"/>
                    <a:pt x="71" y="30"/>
                    <a:pt x="71" y="45"/>
                  </a:cubicBezTo>
                  <a:cubicBezTo>
                    <a:pt x="71" y="59"/>
                    <a:pt x="59" y="70"/>
                    <a:pt x="45" y="70"/>
                  </a:cubicBezTo>
                  <a:close/>
                </a:path>
              </a:pathLst>
            </a:custGeom>
            <a:solidFill>
              <a:srgbClr val="000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1478" y="6375051"/>
            <a:ext cx="396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cap="all" baseline="0">
                <a:solidFill>
                  <a:srgbClr val="8B8A8D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xxLanguageTextBox">
            <a:extLst>
              <a:ext uri="{FF2B5EF4-FFF2-40B4-BE49-F238E27FC236}">
                <a16:creationId xmlns:a16="http://schemas.microsoft.com/office/drawing/2014/main" id="{1E3A397E-4187-4D0D-9813-574956BB1773}"/>
              </a:ext>
            </a:extLst>
          </p:cNvPr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1270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>
              <a:solidFill>
                <a:schemeClr val="tx1"/>
              </a:solidFill>
            </a:endParaRPr>
          </a:p>
        </p:txBody>
      </p:sp>
      <p:sp>
        <p:nvSpPr>
          <p:cNvPr id="5" name="MSIPCMContentMarking" descr="{&quot;HashCode&quot;:1071427657,&quot;Placement&quot;:&quot;Footer&quot;,&quot;Top&quot;:519.467957,&quot;Left&quot;:444.409119,&quot;SlideWidth&quot;:960,&quot;SlideHeight&quot;:540}">
            <a:extLst>
              <a:ext uri="{FF2B5EF4-FFF2-40B4-BE49-F238E27FC236}">
                <a16:creationId xmlns:a16="http://schemas.microsoft.com/office/drawing/2014/main" id="{9549EAA6-D185-468A-B42C-D9268012854F}"/>
              </a:ext>
            </a:extLst>
          </p:cNvPr>
          <p:cNvSpPr txBox="1"/>
          <p:nvPr userDrawn="1"/>
        </p:nvSpPr>
        <p:spPr>
          <a:xfrm>
            <a:off x="5643996" y="6597243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3655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7" r:id="rId3"/>
    <p:sldLayoutId id="2147483652" r:id="rId4"/>
    <p:sldLayoutId id="2147483738" r:id="rId5"/>
    <p:sldLayoutId id="2147483663" r:id="rId6"/>
    <p:sldLayoutId id="2147483655" r:id="rId7"/>
    <p:sldLayoutId id="2147483660" r:id="rId8"/>
    <p:sldLayoutId id="2147483724" r:id="rId9"/>
    <p:sldLayoutId id="2147483725" r:id="rId10"/>
    <p:sldLayoutId id="2147483735" r:id="rId11"/>
    <p:sldLayoutId id="2147483736" r:id="rId12"/>
    <p:sldLayoutId id="2147483742" r:id="rId13"/>
    <p:sldLayoutId id="2147483728" r:id="rId14"/>
    <p:sldLayoutId id="2147483726" r:id="rId15"/>
    <p:sldLayoutId id="2147483740" r:id="rId16"/>
    <p:sldLayoutId id="2147483730" r:id="rId17"/>
    <p:sldLayoutId id="2147483729" r:id="rId18"/>
    <p:sldLayoutId id="2147483732" r:id="rId19"/>
    <p:sldLayoutId id="2147483713" r:id="rId20"/>
    <p:sldLayoutId id="2147483741" r:id="rId21"/>
    <p:sldLayoutId id="2147483720" r:id="rId22"/>
    <p:sldLayoutId id="2147483731" r:id="rId23"/>
    <p:sldLayoutId id="2147483739" r:id="rId24"/>
    <p:sldLayoutId id="2147483733" r:id="rId25"/>
    <p:sldLayoutId id="2147483744" r:id="rId26"/>
    <p:sldLayoutId id="2147483745" r:id="rId27"/>
  </p:sldLayoutIdLst>
  <p:hf hdr="0" ftr="0" dt="0"/>
  <p:txStyles>
    <p:titleStyle>
      <a:lvl1pPr algn="l" defTabSz="1088776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5487" indent="-215487" algn="l" defTabSz="1088776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71517" indent="-214326" algn="l" defTabSz="1088776" rtl="0" eaLnBrk="1" latinLnBrk="0" hangingPunct="1">
        <a:spcBef>
          <a:spcPts val="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28708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85900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3091" indent="-214326" algn="l" defTabSz="1088776" rtl="0" eaLnBrk="1" latinLnBrk="0" hangingPunct="1">
        <a:spcBef>
          <a:spcPts val="0"/>
        </a:spcBef>
        <a:buFont typeface="Arial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4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1.xml"/><Relationship Id="rId6" Type="http://schemas.openxmlformats.org/officeDocument/2006/relationships/image" Target="../media/image13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2.xml"/><Relationship Id="rId6" Type="http://schemas.openxmlformats.org/officeDocument/2006/relationships/image" Target="../media/image15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918729-0425-4F99-AE13-2EFAE3A90A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918729-0425-4F99-AE13-2EFAE3A90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9BB2418-978C-469C-B027-0D10E0E88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"/>
            <a:ext cx="12194823" cy="68595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520A6D-2890-4BE2-B8C5-1FBF003A400E}"/>
              </a:ext>
            </a:extLst>
          </p:cNvPr>
          <p:cNvSpPr/>
          <p:nvPr/>
        </p:nvSpPr>
        <p:spPr>
          <a:xfrm>
            <a:off x="353" y="12887"/>
            <a:ext cx="12194822" cy="6859586"/>
          </a:xfrm>
          <a:prstGeom prst="rect">
            <a:avLst/>
          </a:prstGeom>
          <a:solidFill>
            <a:srgbClr val="00035E">
              <a:alpha val="65000"/>
            </a:srgbClr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6AD3E-790E-40E2-8DF5-A7CCD33704BA}"/>
              </a:ext>
            </a:extLst>
          </p:cNvPr>
          <p:cNvSpPr txBox="1"/>
          <p:nvPr/>
        </p:nvSpPr>
        <p:spPr>
          <a:xfrm>
            <a:off x="972747" y="1023693"/>
            <a:ext cx="99769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5400" dirty="0">
                <a:solidFill>
                  <a:schemeClr val="accent3"/>
                </a:solidFill>
                <a:latin typeface="Nordea Sans Large" panose="00000500000000000000" pitchFamily="50" charset="0"/>
              </a:rPr>
              <a:t>Customer churn Prediction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6BEF35-5830-42EA-846B-739964DFC744}"/>
              </a:ext>
            </a:extLst>
          </p:cNvPr>
          <p:cNvSpPr/>
          <p:nvPr/>
        </p:nvSpPr>
        <p:spPr>
          <a:xfrm>
            <a:off x="5442803" y="6374934"/>
            <a:ext cx="1309217" cy="40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7" tIns="45719" rIns="91437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225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449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674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899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123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348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573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797" algn="l" defTabSz="1088449" rtl="0" eaLnBrk="1" latinLnBrk="0" hangingPunct="1">
              <a:defRPr sz="20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808080"/>
                </a:solidFill>
                <a:latin typeface="Nordea Sans Small" panose="00000500000000000000" pitchFamily="50" charset="0"/>
              </a:rPr>
              <a:t>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AF7092-D41F-435F-A455-6E3FAD010D37}"/>
              </a:ext>
            </a:extLst>
          </p:cNvPr>
          <p:cNvGrpSpPr/>
          <p:nvPr/>
        </p:nvGrpSpPr>
        <p:grpSpPr>
          <a:xfrm>
            <a:off x="11949909" y="3442680"/>
            <a:ext cx="202882" cy="2523613"/>
            <a:chOff x="11903017" y="3829542"/>
            <a:chExt cx="202882" cy="2523613"/>
          </a:xfrm>
        </p:grpSpPr>
        <p:grpSp>
          <p:nvGrpSpPr>
            <p:cNvPr id="17" name="Graphic 78" descr="Badge Copyright outline">
              <a:extLst>
                <a:ext uri="{FF2B5EF4-FFF2-40B4-BE49-F238E27FC236}">
                  <a16:creationId xmlns:a16="http://schemas.microsoft.com/office/drawing/2014/main" id="{DF35EA28-7F7D-474C-8868-91D96275D229}"/>
                </a:ext>
              </a:extLst>
            </p:cNvPr>
            <p:cNvGrpSpPr/>
            <p:nvPr/>
          </p:nvGrpSpPr>
          <p:grpSpPr>
            <a:xfrm rot="16200000">
              <a:off x="11971607" y="5675613"/>
              <a:ext cx="72018" cy="72016"/>
              <a:chOff x="7108363" y="6442048"/>
              <a:chExt cx="72000" cy="72000"/>
            </a:xfrm>
            <a:solidFill>
              <a:schemeClr val="bg2">
                <a:lumMod val="20000"/>
                <a:lumOff val="80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F406832-1556-462A-9662-D6F99EFDE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4645" y="6458248"/>
                <a:ext cx="28006" cy="39600"/>
              </a:xfrm>
              <a:custGeom>
                <a:avLst/>
                <a:gdLst>
                  <a:gd name="connsiteX0" fmla="*/ 28772 w 71422"/>
                  <a:gd name="connsiteY0" fmla="*/ 4023 h 100989"/>
                  <a:gd name="connsiteX1" fmla="*/ 13282 w 71422"/>
                  <a:gd name="connsiteY1" fmla="*/ 15096 h 100989"/>
                  <a:gd name="connsiteX2" fmla="*/ 3440 w 71422"/>
                  <a:gd name="connsiteY2" fmla="*/ 31705 h 100989"/>
                  <a:gd name="connsiteX3" fmla="*/ 3 w 71422"/>
                  <a:gd name="connsiteY3" fmla="*/ 52371 h 100989"/>
                  <a:gd name="connsiteX4" fmla="*/ 3235 w 71422"/>
                  <a:gd name="connsiteY4" fmla="*/ 71842 h 100989"/>
                  <a:gd name="connsiteX5" fmla="*/ 12429 w 71422"/>
                  <a:gd name="connsiteY5" fmla="*/ 87229 h 100989"/>
                  <a:gd name="connsiteX6" fmla="*/ 26828 w 71422"/>
                  <a:gd name="connsiteY6" fmla="*/ 97339 h 100989"/>
                  <a:gd name="connsiteX7" fmla="*/ 45619 w 71422"/>
                  <a:gd name="connsiteY7" fmla="*/ 100980 h 100989"/>
                  <a:gd name="connsiteX8" fmla="*/ 71423 w 71422"/>
                  <a:gd name="connsiteY8" fmla="*/ 95649 h 100989"/>
                  <a:gd name="connsiteX9" fmla="*/ 71423 w 71422"/>
                  <a:gd name="connsiteY9" fmla="*/ 86815 h 100989"/>
                  <a:gd name="connsiteX10" fmla="*/ 46640 w 71422"/>
                  <a:gd name="connsiteY10" fmla="*/ 92737 h 100989"/>
                  <a:gd name="connsiteX11" fmla="*/ 30503 w 71422"/>
                  <a:gd name="connsiteY11" fmla="*/ 89456 h 100989"/>
                  <a:gd name="connsiteX12" fmla="*/ 18897 w 71422"/>
                  <a:gd name="connsiteY12" fmla="*/ 80606 h 100989"/>
                  <a:gd name="connsiteX13" fmla="*/ 11847 w 71422"/>
                  <a:gd name="connsiteY13" fmla="*/ 67565 h 100989"/>
                  <a:gd name="connsiteX14" fmla="*/ 9464 w 71422"/>
                  <a:gd name="connsiteY14" fmla="*/ 51673 h 100989"/>
                  <a:gd name="connsiteX15" fmla="*/ 12122 w 71422"/>
                  <a:gd name="connsiteY15" fmla="*/ 34342 h 100989"/>
                  <a:gd name="connsiteX16" fmla="*/ 19815 w 71422"/>
                  <a:gd name="connsiteY16" fmla="*/ 20588 h 100989"/>
                  <a:gd name="connsiteX17" fmla="*/ 32209 w 71422"/>
                  <a:gd name="connsiteY17" fmla="*/ 11512 h 100989"/>
                  <a:gd name="connsiteX18" fmla="*/ 49023 w 71422"/>
                  <a:gd name="connsiteY18" fmla="*/ 8231 h 100989"/>
                  <a:gd name="connsiteX19" fmla="*/ 71423 w 71422"/>
                  <a:gd name="connsiteY19" fmla="*/ 13472 h 100989"/>
                  <a:gd name="connsiteX20" fmla="*/ 71423 w 71422"/>
                  <a:gd name="connsiteY20" fmla="*/ 3822 h 100989"/>
                  <a:gd name="connsiteX21" fmla="*/ 49158 w 71422"/>
                  <a:gd name="connsiteY21" fmla="*/ 8 h 100989"/>
                  <a:gd name="connsiteX22" fmla="*/ 28772 w 71422"/>
                  <a:gd name="connsiteY22" fmla="*/ 4023 h 100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1422" h="100989">
                    <a:moveTo>
                      <a:pt x="28772" y="4023"/>
                    </a:moveTo>
                    <a:cubicBezTo>
                      <a:pt x="22884" y="6579"/>
                      <a:pt x="17605" y="10353"/>
                      <a:pt x="13282" y="15096"/>
                    </a:cubicBezTo>
                    <a:cubicBezTo>
                      <a:pt x="8933" y="19926"/>
                      <a:pt x="5588" y="25572"/>
                      <a:pt x="3440" y="31705"/>
                    </a:cubicBezTo>
                    <a:cubicBezTo>
                      <a:pt x="1104" y="38342"/>
                      <a:pt x="-59" y="45335"/>
                      <a:pt x="3" y="52371"/>
                    </a:cubicBezTo>
                    <a:cubicBezTo>
                      <a:pt x="-66" y="59000"/>
                      <a:pt x="1028" y="65590"/>
                      <a:pt x="3235" y="71842"/>
                    </a:cubicBezTo>
                    <a:cubicBezTo>
                      <a:pt x="5239" y="77535"/>
                      <a:pt x="8366" y="82767"/>
                      <a:pt x="12429" y="87229"/>
                    </a:cubicBezTo>
                    <a:cubicBezTo>
                      <a:pt x="16458" y="91582"/>
                      <a:pt x="21366" y="95028"/>
                      <a:pt x="26828" y="97339"/>
                    </a:cubicBezTo>
                    <a:cubicBezTo>
                      <a:pt x="32775" y="99830"/>
                      <a:pt x="39172" y="101070"/>
                      <a:pt x="45619" y="100980"/>
                    </a:cubicBezTo>
                    <a:cubicBezTo>
                      <a:pt x="54509" y="101136"/>
                      <a:pt x="63322" y="99315"/>
                      <a:pt x="71423" y="95649"/>
                    </a:cubicBezTo>
                    <a:lnTo>
                      <a:pt x="71423" y="86815"/>
                    </a:lnTo>
                    <a:cubicBezTo>
                      <a:pt x="63807" y="90884"/>
                      <a:pt x="55272" y="92923"/>
                      <a:pt x="46640" y="92737"/>
                    </a:cubicBezTo>
                    <a:cubicBezTo>
                      <a:pt x="41084" y="92854"/>
                      <a:pt x="35572" y="91733"/>
                      <a:pt x="30503" y="89456"/>
                    </a:cubicBezTo>
                    <a:cubicBezTo>
                      <a:pt x="26030" y="87397"/>
                      <a:pt x="22067" y="84375"/>
                      <a:pt x="18897" y="80606"/>
                    </a:cubicBezTo>
                    <a:cubicBezTo>
                      <a:pt x="15718" y="76761"/>
                      <a:pt x="13323" y="72331"/>
                      <a:pt x="11847" y="67565"/>
                    </a:cubicBezTo>
                    <a:cubicBezTo>
                      <a:pt x="10232" y="62423"/>
                      <a:pt x="9428" y="57062"/>
                      <a:pt x="9464" y="51673"/>
                    </a:cubicBezTo>
                    <a:cubicBezTo>
                      <a:pt x="9405" y="45790"/>
                      <a:pt x="10302" y="39937"/>
                      <a:pt x="12122" y="34342"/>
                    </a:cubicBezTo>
                    <a:cubicBezTo>
                      <a:pt x="13755" y="29296"/>
                      <a:pt x="16370" y="24621"/>
                      <a:pt x="19815" y="20588"/>
                    </a:cubicBezTo>
                    <a:cubicBezTo>
                      <a:pt x="23221" y="16680"/>
                      <a:pt x="27455" y="13580"/>
                      <a:pt x="32209" y="11512"/>
                    </a:cubicBezTo>
                    <a:cubicBezTo>
                      <a:pt x="37519" y="9246"/>
                      <a:pt x="43249" y="8128"/>
                      <a:pt x="49023" y="8231"/>
                    </a:cubicBezTo>
                    <a:cubicBezTo>
                      <a:pt x="56798" y="8190"/>
                      <a:pt x="64473" y="9986"/>
                      <a:pt x="71423" y="13472"/>
                    </a:cubicBezTo>
                    <a:lnTo>
                      <a:pt x="71423" y="3822"/>
                    </a:lnTo>
                    <a:cubicBezTo>
                      <a:pt x="64304" y="1175"/>
                      <a:pt x="56752" y="-118"/>
                      <a:pt x="49158" y="8"/>
                    </a:cubicBezTo>
                    <a:cubicBezTo>
                      <a:pt x="42156" y="-98"/>
                      <a:pt x="35211" y="1270"/>
                      <a:pt x="28772" y="4023"/>
                    </a:cubicBezTo>
                    <a:close/>
                  </a:path>
                </a:pathLst>
              </a:custGeom>
              <a:solidFill>
                <a:srgbClr val="808080"/>
              </a:solidFill>
              <a:ln w="4068" cap="flat" cmpd="sng" algn="ctr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2">
                      <a:lumMod val="25000"/>
                      <a:lumOff val="75000"/>
                    </a:schemeClr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085F02E-8AAF-4232-B53E-548F64616532}"/>
                  </a:ext>
                </a:extLst>
              </p:cNvPr>
              <p:cNvSpPr/>
              <p:nvPr/>
            </p:nvSpPr>
            <p:spPr>
              <a:xfrm>
                <a:off x="7108363" y="6442048"/>
                <a:ext cx="72000" cy="72000"/>
              </a:xfrm>
              <a:custGeom>
                <a:avLst/>
                <a:gdLst>
                  <a:gd name="connsiteX0" fmla="*/ 94324 w 188647"/>
                  <a:gd name="connsiteY0" fmla="*/ 0 h 188647"/>
                  <a:gd name="connsiteX1" fmla="*/ 0 w 188647"/>
                  <a:gd name="connsiteY1" fmla="*/ 94324 h 188647"/>
                  <a:gd name="connsiteX2" fmla="*/ 94324 w 188647"/>
                  <a:gd name="connsiteY2" fmla="*/ 188648 h 188647"/>
                  <a:gd name="connsiteX3" fmla="*/ 188648 w 188647"/>
                  <a:gd name="connsiteY3" fmla="*/ 94324 h 188647"/>
                  <a:gd name="connsiteX4" fmla="*/ 94324 w 188647"/>
                  <a:gd name="connsiteY4" fmla="*/ 0 h 188647"/>
                  <a:gd name="connsiteX5" fmla="*/ 94324 w 188647"/>
                  <a:gd name="connsiteY5" fmla="*/ 180446 h 188647"/>
                  <a:gd name="connsiteX6" fmla="*/ 8202 w 188647"/>
                  <a:gd name="connsiteY6" fmla="*/ 94324 h 188647"/>
                  <a:gd name="connsiteX7" fmla="*/ 94324 w 188647"/>
                  <a:gd name="connsiteY7" fmla="*/ 8202 h 188647"/>
                  <a:gd name="connsiteX8" fmla="*/ 180446 w 188647"/>
                  <a:gd name="connsiteY8" fmla="*/ 94324 h 188647"/>
                  <a:gd name="connsiteX9" fmla="*/ 94324 w 188647"/>
                  <a:gd name="connsiteY9" fmla="*/ 180446 h 18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8647" h="188647">
                    <a:moveTo>
                      <a:pt x="94324" y="0"/>
                    </a:moveTo>
                    <a:cubicBezTo>
                      <a:pt x="42230" y="0"/>
                      <a:pt x="0" y="42230"/>
                      <a:pt x="0" y="94324"/>
                    </a:cubicBezTo>
                    <a:cubicBezTo>
                      <a:pt x="0" y="146417"/>
                      <a:pt x="42230" y="188648"/>
                      <a:pt x="94324" y="188648"/>
                    </a:cubicBezTo>
                    <a:cubicBezTo>
                      <a:pt x="146417" y="188648"/>
                      <a:pt x="188648" y="146417"/>
                      <a:pt x="188648" y="94324"/>
                    </a:cubicBezTo>
                    <a:cubicBezTo>
                      <a:pt x="188589" y="42255"/>
                      <a:pt x="146393" y="59"/>
                      <a:pt x="94324" y="0"/>
                    </a:cubicBezTo>
                    <a:close/>
                    <a:moveTo>
                      <a:pt x="94324" y="180446"/>
                    </a:moveTo>
                    <a:cubicBezTo>
                      <a:pt x="46760" y="180446"/>
                      <a:pt x="8202" y="141888"/>
                      <a:pt x="8202" y="94324"/>
                    </a:cubicBezTo>
                    <a:cubicBezTo>
                      <a:pt x="8202" y="46760"/>
                      <a:pt x="46760" y="8202"/>
                      <a:pt x="94324" y="8202"/>
                    </a:cubicBezTo>
                    <a:cubicBezTo>
                      <a:pt x="141888" y="8202"/>
                      <a:pt x="180446" y="46760"/>
                      <a:pt x="180446" y="94324"/>
                    </a:cubicBezTo>
                    <a:cubicBezTo>
                      <a:pt x="180392" y="141865"/>
                      <a:pt x="141865" y="180392"/>
                      <a:pt x="94324" y="180446"/>
                    </a:cubicBezTo>
                    <a:close/>
                  </a:path>
                </a:pathLst>
              </a:custGeom>
              <a:grpFill/>
              <a:ln w="4068" cap="flat" cmpd="sng" algn="ctr">
                <a:solidFill>
                  <a:srgbClr val="80808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2">
                      <a:lumMod val="25000"/>
                      <a:lumOff val="75000"/>
                    </a:schemeClr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1C6818-43E6-4940-86C3-E4440AD40BD1}"/>
                </a:ext>
              </a:extLst>
            </p:cNvPr>
            <p:cNvSpPr/>
            <p:nvPr/>
          </p:nvSpPr>
          <p:spPr>
            <a:xfrm rot="16200000">
              <a:off x="11624968" y="5875029"/>
              <a:ext cx="756175" cy="200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700">
                  <a:solidFill>
                    <a:srgbClr val="808080"/>
                  </a:solidFill>
                  <a:latin typeface="Nordea Sans Small" panose="00000500000000000000" pitchFamily="50" charset="0"/>
                </a:rPr>
                <a:t>Copyright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F846CB-6D44-4AAF-9952-FF6384777FC3}"/>
                </a:ext>
              </a:extLst>
            </p:cNvPr>
            <p:cNvSpPr/>
            <p:nvPr/>
          </p:nvSpPr>
          <p:spPr>
            <a:xfrm rot="16200000">
              <a:off x="10889602" y="4845762"/>
              <a:ext cx="2232517" cy="200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1" tIns="45731" rIns="91461" bIns="45731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700">
                  <a:solidFill>
                    <a:srgbClr val="808080"/>
                  </a:solidFill>
                  <a:latin typeface="Nordea Sans Small" panose="00000500000000000000" pitchFamily="50" charset="0"/>
                </a:rPr>
                <a:t>2022 by Nordea. All rights reserved.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BA6E9A-CC8D-B32A-2B87-82F1C274C8E9}"/>
              </a:ext>
            </a:extLst>
          </p:cNvPr>
          <p:cNvSpPr txBox="1"/>
          <p:nvPr/>
        </p:nvSpPr>
        <p:spPr>
          <a:xfrm>
            <a:off x="-703966" y="6036378"/>
            <a:ext cx="625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By Sushant Kumar Srivastava</a:t>
            </a:r>
          </a:p>
        </p:txBody>
      </p:sp>
    </p:spTree>
    <p:extLst>
      <p:ext uri="{BB962C8B-B14F-4D97-AF65-F5344CB8AC3E}">
        <p14:creationId xmlns:p14="http://schemas.microsoft.com/office/powerpoint/2010/main" val="114380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100027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"/>
              </a:rPr>
              <a:t>Some Inferences from plots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Also, the box plots plotted between several features tells us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Churning customers are typically older than those who remain with the bank.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No notable distinctions in median credit score or tenure are apparent between customers who churn and those who stay.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A considerable portion of customers who churn still maintains a substantial balance in their bank accounts.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Neither estimated salary nor the number of products appears to exert a significant influence on customer churn.</a:t>
            </a: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Feature Engineering: I also tried to explore and create additional feature to gain more insights.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4"/>
                </a:solidFill>
                <a:latin typeface="Nordea Sans Large"/>
              </a:rPr>
              <a:t>Credit Score to Age Ratio:</a:t>
            </a:r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It appears that customers who are churning tend to have a smaller credit score-to-age ratio.</a:t>
            </a: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4"/>
                </a:solidFill>
                <a:latin typeface="Nordea Sans Large"/>
              </a:rPr>
              <a:t>Balance to Salary Ratio: </a:t>
            </a:r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It appears that 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customers with a higher balance salary ratio churn more than those with a lower ratio.</a:t>
            </a: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4"/>
              </a:solidFill>
              <a:latin typeface="Nordea Sans Large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	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10</a:t>
            </a:fld>
            <a:endParaRPr 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0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96334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"/>
              </a:rPr>
              <a:t>ML Models used Churn Prediction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"/>
              </a:rPr>
              <a:t> </a:t>
            </a:r>
          </a:p>
          <a:p>
            <a:endParaRPr lang="en-GB" sz="2000" b="1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chemeClr val="accent4"/>
                </a:solidFill>
                <a:effectLst/>
                <a:latin typeface="Nordea Sans Large"/>
              </a:rPr>
              <a:t>I </a:t>
            </a:r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have considered 4 types of models for the prediction undertaking SMOTE as a technique </a:t>
            </a:r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to handle imbalanced class.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SVM without SMOTE.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SVM with SMOTE.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Random Forest.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Neural Networks.</a:t>
            </a:r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From the evaluated machine learning models , </a:t>
            </a:r>
            <a:r>
              <a:rPr lang="en-US" sz="2000" dirty="0" err="1">
                <a:solidFill>
                  <a:schemeClr val="accent4"/>
                </a:solidFill>
                <a:latin typeface="Nordea Sans Large"/>
              </a:rPr>
              <a:t>i</a:t>
            </a:r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 found that the Neural Network Model performs with the best accuracy of around 86% ,also producing the least False negatives of around 2.11% indicating it predicts the best in case of a customer will churn and they actually do.</a:t>
            </a: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	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11</a:t>
            </a:fld>
            <a:endParaRPr 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9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35737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48000" y="362419"/>
            <a:ext cx="10807482" cy="111722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800" b="1" u="sng" dirty="0">
                <a:solidFill>
                  <a:schemeClr val="accent4"/>
                </a:solidFill>
                <a:latin typeface="Nordea Sans Large Black"/>
              </a:rPr>
              <a:t>Recommendations/Ideas to the Retail Banking Management Team :</a:t>
            </a:r>
          </a:p>
          <a:p>
            <a:pPr algn="ctr"/>
            <a:endParaRPr lang="en-GB" sz="1800" b="1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Address Gender Disparities: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Acknowledge the gender imbalance in the customer base.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Consider implementing targeted marketing or promotions to attract and retain more female customers.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Geographic Targeting: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Recognize the varying churn rates across different countries.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Devise localized strategies for customer retention, especially focusing on Finland where the churn rate is notably high.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Focused Retention Strategies: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Design initiatives targeting older customers, as they exhibit a higher likelihood of churning.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Engagement of Inactive Members: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Develop campaigns to re-engage inactive members.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Incentivize active participation to reduce the higher churn rate observed among inactive customers.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Credit Card Usage Insights: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Analyze the factors contributing to the high churn rate among credit card users.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Consider refining credit card offerings or introducing loyalty programs for this customer segment.</a:t>
            </a: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r>
              <a:rPr lang="en-GB" sz="1800" dirty="0">
                <a:solidFill>
                  <a:schemeClr val="accent4"/>
                </a:solidFill>
                <a:latin typeface="Nordea Sans Large Black"/>
              </a:rPr>
              <a:t>	       </a:t>
            </a:r>
          </a:p>
          <a:p>
            <a:pPr lvl="1"/>
            <a:r>
              <a:rPr lang="en-GB" sz="1800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18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18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12</a:t>
            </a:fld>
            <a:endParaRPr 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153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48000" y="521148"/>
            <a:ext cx="10807482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800" b="1" u="sng" dirty="0">
                <a:solidFill>
                  <a:schemeClr val="accent4"/>
                </a:solidFill>
                <a:latin typeface="Nordea Sans Large Black"/>
              </a:rPr>
              <a:t>Recommendations/Ideas to the Retail Banking Management Team :</a:t>
            </a:r>
          </a:p>
          <a:p>
            <a:pPr algn="ctr"/>
            <a:endParaRPr lang="en-GB" sz="1800" b="1" dirty="0">
              <a:solidFill>
                <a:schemeClr val="accent4"/>
              </a:solidFill>
              <a:latin typeface="Nordea Sans Large Black"/>
            </a:endParaRP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Product Portfolio Evaluation: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Assess the product offerings and their alignment with customer needs.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Identify and refine products that may contribute to customer churn.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Credit Score and Tenure Analysis: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Explore further the lack of distinctions in credit score and tenure between churned and retained customers.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Conduct customer feedback surveys to understand factors beyond numerical metrics influencing churn.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Balance Retention Strategies: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Develop personalized approaches to retain customers with substantial account balances.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Communicate additional benefits or services that cater to the financial preferences of high-balance customers.</a:t>
            </a:r>
          </a:p>
          <a:p>
            <a:pPr lvl="1"/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Regular Monitoring and Adaptation: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Establish a continuous monitoring system to track the effectiveness of implemented strategies.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Adapt approaches based on evolving customer behaviors and market dynamics.</a:t>
            </a:r>
          </a:p>
          <a:p>
            <a:endParaRPr lang="en-GB" sz="18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13</a:t>
            </a:fld>
            <a:endParaRPr 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20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620465"/>
            <a:ext cx="10807482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800" b="1" u="sng" dirty="0">
                <a:solidFill>
                  <a:schemeClr val="accent4"/>
                </a:solidFill>
                <a:latin typeface="Nordea Sans Large Black"/>
              </a:rPr>
              <a:t>Recommendations/Ideas to the Retail Banking Management Team :</a:t>
            </a:r>
          </a:p>
          <a:p>
            <a:pPr algn="ctr"/>
            <a:endParaRPr lang="en-GB" sz="1800" b="1" dirty="0">
              <a:solidFill>
                <a:schemeClr val="accent4"/>
              </a:solidFill>
              <a:latin typeface="Nordea Sans Large Black"/>
            </a:endParaRPr>
          </a:p>
          <a:p>
            <a:pPr marL="830138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Collaboration with Customer Support: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Foster collaboration between data analysis teams and customer support.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Utilize real-time feedback from customer interactions to refine strategies.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Promotion of Financial Literacy: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Launch educational campaigns to enhance financial literacy among customers.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Empower customers with knowledge to make informed financial decisions, potentially reducing churn.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Incentivize Customer Feedback: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Encourage customers to provide feedback on their banking experiences.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Use feedback to identify pain points and areas for improvement.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  <a:latin typeface="Nordea Sans Large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Cross-Functional Team Collaboration: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Promote cross-functional collaboration between data scientists, marketing, customer support, and product development teams.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  <a:latin typeface="Nordea Sans Large Black"/>
              </a:rPr>
              <a:t>Ensure alignment and coordinated efforts toward customer satisfaction and retention.</a:t>
            </a:r>
            <a:endParaRPr lang="en-GB" sz="18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14</a:t>
            </a:fld>
            <a:endParaRPr 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8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620465"/>
            <a:ext cx="10807482" cy="50629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900" b="1" u="sng" dirty="0">
                <a:solidFill>
                  <a:schemeClr val="accent4"/>
                </a:solidFill>
                <a:latin typeface="Nordea Sans Large"/>
              </a:rPr>
              <a:t>Further steps to improve the Model Accuracy and Performance :</a:t>
            </a:r>
          </a:p>
          <a:p>
            <a:pPr lvl="1"/>
            <a:endParaRPr lang="en-US" sz="1900" dirty="0">
              <a:solidFill>
                <a:schemeClr val="accent4"/>
              </a:solidFill>
              <a:latin typeface="Nordea Sans Large"/>
            </a:endParaRPr>
          </a:p>
          <a:p>
            <a:pPr algn="l"/>
            <a:r>
              <a:rPr lang="en-US" sz="1900" b="1" i="0" dirty="0">
                <a:solidFill>
                  <a:schemeClr val="accent4"/>
                </a:solidFill>
                <a:effectLst/>
                <a:latin typeface="Nordea Sans Large"/>
              </a:rPr>
              <a:t>Steps to Further Improve the Model (ANN):</a:t>
            </a:r>
          </a:p>
          <a:p>
            <a:pPr algn="l"/>
            <a:endParaRPr lang="en-US" sz="1900" b="0" i="0" dirty="0">
              <a:solidFill>
                <a:schemeClr val="accent4"/>
              </a:solidFill>
              <a:effectLst/>
              <a:latin typeface="Nordea Sans Larg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accent4"/>
                </a:solidFill>
                <a:effectLst/>
                <a:latin typeface="Nordea Sans Large"/>
              </a:rPr>
              <a:t>Fine-tune Architecture:</a:t>
            </a:r>
            <a:endParaRPr lang="en-US" sz="1900" dirty="0">
              <a:solidFill>
                <a:schemeClr val="accent4"/>
              </a:solidFill>
              <a:latin typeface="Nordea Sans Large"/>
            </a:endParaRP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4"/>
                </a:solidFill>
                <a:effectLst/>
                <a:latin typeface="Nordea Sans Large"/>
              </a:rPr>
              <a:t>Experiment with different hidden layer configurations.</a:t>
            </a:r>
          </a:p>
          <a:p>
            <a:pPr marL="830138" lvl="1" indent="-2857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4"/>
                </a:solidFill>
                <a:effectLst/>
                <a:latin typeface="Nordea Sans Large"/>
              </a:rPr>
              <a:t>  Adjust the number of neurons in each layer for improved representation.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accent4"/>
                </a:solidFill>
                <a:effectLst/>
                <a:latin typeface="Nordea Sans Large"/>
              </a:rPr>
              <a:t>Optimize Learning Rate:</a:t>
            </a:r>
            <a:endParaRPr lang="en-US" sz="1900" b="0" i="0" dirty="0">
              <a:solidFill>
                <a:schemeClr val="accent4"/>
              </a:solidFill>
              <a:effectLst/>
              <a:latin typeface="Nordea Sans Lar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4"/>
                </a:solidFill>
                <a:effectLst/>
                <a:latin typeface="Nordea Sans Large"/>
              </a:rPr>
              <a:t>Fine-tune the learning rate to optimize convergence.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accent4"/>
                </a:solidFill>
                <a:effectLst/>
                <a:latin typeface="Nordea Sans Large"/>
              </a:rPr>
              <a:t>Implement Batch Normalization:</a:t>
            </a:r>
            <a:endParaRPr lang="en-US" sz="1900" b="0" i="0" dirty="0">
              <a:solidFill>
                <a:schemeClr val="accent4"/>
              </a:solidFill>
              <a:effectLst/>
              <a:latin typeface="Nordea Sans Lar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4"/>
                </a:solidFill>
                <a:effectLst/>
                <a:latin typeface="Nordea Sans Large"/>
              </a:rPr>
              <a:t>Introduce batch normalization layers for stable training.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accent4"/>
                </a:solidFill>
                <a:effectLst/>
                <a:latin typeface="Nordea Sans Large"/>
              </a:rPr>
              <a:t>Apply Dropout Regularization:</a:t>
            </a:r>
            <a:endParaRPr lang="en-US" sz="1900" b="0" i="0" dirty="0">
              <a:solidFill>
                <a:schemeClr val="accent4"/>
              </a:solidFill>
              <a:effectLst/>
              <a:latin typeface="Nordea Sans Lar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4"/>
                </a:solidFill>
                <a:effectLst/>
                <a:latin typeface="Nordea Sans Large"/>
              </a:rPr>
              <a:t>Implement dropout layers to prevent overfitting.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accent4"/>
                </a:solidFill>
                <a:effectLst/>
                <a:latin typeface="Nordea Sans Large"/>
              </a:rPr>
              <a:t>Explore Activation Functions:</a:t>
            </a:r>
            <a:endParaRPr lang="en-US" sz="1900" b="0" i="0" dirty="0">
              <a:solidFill>
                <a:schemeClr val="accent4"/>
              </a:solidFill>
              <a:effectLst/>
              <a:latin typeface="Nordea Sans Lar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4"/>
                </a:solidFill>
                <a:effectLst/>
                <a:latin typeface="Nordea Sans Large"/>
              </a:rPr>
              <a:t>Experiment with different activation functions for hidden layers.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chemeClr val="accent4"/>
                </a:solidFill>
                <a:effectLst/>
                <a:latin typeface="Nordea Sans Large"/>
              </a:rPr>
              <a:t>Early Stopping Mechanism:</a:t>
            </a:r>
            <a:endParaRPr lang="en-US" sz="1900" b="0" i="0" dirty="0">
              <a:solidFill>
                <a:schemeClr val="accent4"/>
              </a:solidFill>
              <a:effectLst/>
              <a:latin typeface="Nordea Sans Larg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accent4"/>
                </a:solidFill>
                <a:effectLst/>
                <a:latin typeface="Nordea Sans Large"/>
              </a:rPr>
              <a:t>Apply early stopping to prevent unnecessary training.</a:t>
            </a: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15</a:t>
            </a:fld>
            <a:endParaRPr 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93256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 Black"/>
              </a:rPr>
              <a:t>Introduction</a:t>
            </a:r>
          </a:p>
          <a:p>
            <a:pPr algn="ctr"/>
            <a:endParaRPr lang="en-GB" sz="2000" b="1" u="sng" dirty="0">
              <a:solidFill>
                <a:schemeClr val="accent4"/>
              </a:solidFill>
              <a:latin typeface="Nordea Sans Large Black"/>
            </a:endParaRPr>
          </a:p>
          <a:p>
            <a:pPr algn="ctr"/>
            <a:endParaRPr lang="en-GB" sz="2000" b="1" u="sng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Objective: 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To build to Model to predict whether a customer will stay or exit (churn) with the highest accuracy.</a:t>
            </a:r>
            <a:endParaRPr lang="en-GB" sz="2000" b="1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Data Source: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Dummy Dataset provided contains 10,000 rows with no null values.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It contains various information of employees related to their demographic and other personal banking information.                   </a:t>
            </a:r>
          </a:p>
          <a:p>
            <a:pPr marL="4698004" lvl="8" indent="-34290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Analysis Structure: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Exploratory Data Analysis.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Introducing SMOTE for class im-balancing (Synthetic Minority Over Sampling Technique).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Building pipelines for different models(</a:t>
            </a:r>
            <a:r>
              <a:rPr lang="en-GB" sz="2000" dirty="0" err="1">
                <a:solidFill>
                  <a:schemeClr val="accent4"/>
                </a:solidFill>
                <a:latin typeface="Nordea Sans Large Black"/>
              </a:rPr>
              <a:t>Randomforest</a:t>
            </a: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, SVM, Neural Networks).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Also using Cross Validation and Grid Search techniques.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Comparing the predictions and choosing which models generalises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Ideas to the  Retail Banking Management Team:</a:t>
            </a: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2</a:t>
            </a:fld>
            <a:endParaRPr lang="en-US" sz="9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5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5800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 Black"/>
              </a:rPr>
              <a:t>Exploratory Data Analysis (EDA) on the Dataset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I first started with checking the data with null values and the dataset is very clean and contain no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Then I moved ahead with Feature Engineering and removing the features not relevant for prediction :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Row Number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Customer ID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Surname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Let’s check the Target Feature Distribution 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3</a:t>
            </a:fld>
            <a:endParaRPr lang="en-US" sz="900" dirty="0">
              <a:solidFill>
                <a:srgbClr val="80808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251AA-1489-A06D-6B12-8D1450FAC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603" y="3493119"/>
            <a:ext cx="4647524" cy="2490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C93D30-D572-C216-CCDA-B7980931B29B}"/>
              </a:ext>
            </a:extLst>
          </p:cNvPr>
          <p:cNvSpPr txBox="1"/>
          <p:nvPr/>
        </p:nvSpPr>
        <p:spPr>
          <a:xfrm>
            <a:off x="5624127" y="3193553"/>
            <a:ext cx="61553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  <a:latin typeface="Nordea Sans Large Black"/>
              </a:rPr>
              <a:t>The chart depicted above illustrates the distribution of the target variable, indicating that the percentage of Churn among bank customers is 20.4%. This suggests an imbalance in the data related to the target variable.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To address this I have used SMOTE in the machine learning models.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8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 Black"/>
              </a:rPr>
              <a:t>Distribution of Features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After analysing the features that can be divided into categories like Gender and Geography. 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There are more males than females.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Sweden accounts for 50% where as, Finland and Denmark accounts for 25% of the customers.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	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4</a:t>
            </a:fld>
            <a:endParaRPr lang="en-US" sz="900" dirty="0">
              <a:solidFill>
                <a:srgbClr val="80808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603BD5-C411-26D3-8D9B-3BAF1935C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275" y="1637220"/>
            <a:ext cx="4037539" cy="1955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A74E9-9339-272E-BEE2-230074B1F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275" y="4268656"/>
            <a:ext cx="4083260" cy="23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"/>
              </a:rPr>
              <a:t>Distribution of Features :</a:t>
            </a:r>
            <a:endParaRPr lang="en-GB" sz="2000" b="1" dirty="0">
              <a:solidFill>
                <a:schemeClr val="accent4"/>
              </a:solidFill>
              <a:latin typeface="Nordea Sans Larg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After analysing the features that can be divided into categories like Gender and Geography. 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The chart above illustrates the distribution of the target variable based on 'Gender. Among bank customers, females exhibit the highest churn rate   at 11.4%, surpassing males who have a churn rate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Nordea Sans Large"/>
              </a:rPr>
              <a:t> 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of 9%.</a:t>
            </a: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lvl="2"/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endParaRPr lang="en-GB" sz="2000" dirty="0">
              <a:solidFill>
                <a:schemeClr val="accent4"/>
              </a:solidFill>
              <a:latin typeface="Nordea Sans Large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5</a:t>
            </a:fld>
            <a:endParaRPr lang="en-US" sz="900" dirty="0">
              <a:solidFill>
                <a:srgbClr val="80808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ACDBA-B22B-43DA-5AD0-FC8896A5F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87" y="1666139"/>
            <a:ext cx="4553562" cy="1968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B0E766-0FAF-44AB-B17E-46A5E6D68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60" y="3944306"/>
            <a:ext cx="5418541" cy="2502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F0C921-44EC-8F60-2C21-E28793C03A18}"/>
              </a:ext>
            </a:extLst>
          </p:cNvPr>
          <p:cNvSpPr txBox="1"/>
          <p:nvPr/>
        </p:nvSpPr>
        <p:spPr>
          <a:xfrm>
            <a:off x="5017910" y="3504909"/>
            <a:ext cx="45535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4"/>
                </a:solidFill>
                <a:effectLst/>
                <a:latin typeface="Nordea Sans Large"/>
              </a:rPr>
              <a:t>The chart above displays the distribution of target variables categorized by geography. Specifically, both Sweden and Finland demonstrate a churn percentage of 8.1%, while Denmark exhibits a churn percentage of 4.1%.</a:t>
            </a:r>
            <a:r>
              <a:rPr lang="en-GB" sz="2000" dirty="0">
                <a:solidFill>
                  <a:schemeClr val="accent4"/>
                </a:solidFill>
                <a:latin typeface="Nordea Sans Large"/>
              </a:rPr>
              <a:t>	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00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 Black"/>
              </a:rPr>
              <a:t>Churn analysis by Features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I deep downed into analysing the segmentation of churn by gender and geography. 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There are 25% female customers who are leaving the bank,16% males.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Finland has the least no of customer and by far the highest churn rate.1 of 3 </a:t>
            </a:r>
            <a:r>
              <a:rPr lang="en-GB" sz="2000" dirty="0" err="1">
                <a:solidFill>
                  <a:schemeClr val="accent4"/>
                </a:solidFill>
                <a:latin typeface="Nordea Sans Large Black"/>
              </a:rPr>
              <a:t>finnish</a:t>
            </a: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customers are leaving the bank.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	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6</a:t>
            </a:fld>
            <a:endParaRPr lang="en-US" sz="900" dirty="0">
              <a:solidFill>
                <a:srgbClr val="80808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D24BD-5628-C2F5-2C1E-F4FB8E6E3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984" y="1604545"/>
            <a:ext cx="6540836" cy="1987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AF5D5-4E4A-9981-9961-CC522FFA4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5610" y="4344860"/>
            <a:ext cx="6540836" cy="22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5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152399" y="96982"/>
            <a:ext cx="11859491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 Black"/>
              </a:rPr>
              <a:t>Churn analysis by Features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                                               </a:t>
            </a: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	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7</a:t>
            </a:fld>
            <a:endParaRPr lang="en-US" sz="900" dirty="0">
              <a:solidFill>
                <a:srgbClr val="80808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8FC44-79FA-3A9B-4108-0BE1D0F10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03" y="901686"/>
            <a:ext cx="4428097" cy="249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00897-F8B9-551A-1A60-46A3E28765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681" y="3692649"/>
            <a:ext cx="4402219" cy="2872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548D0-E237-07AD-57F4-6E10AB8F4E4C}"/>
              </a:ext>
            </a:extLst>
          </p:cNvPr>
          <p:cNvSpPr txBox="1"/>
          <p:nvPr/>
        </p:nvSpPr>
        <p:spPr>
          <a:xfrm>
            <a:off x="5249304" y="901686"/>
            <a:ext cx="629153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                                                                                                     The graph above depicts the distribution of the target variable based on '</a:t>
            </a:r>
            <a:r>
              <a:rPr lang="en-US" sz="2000" dirty="0" err="1">
                <a:solidFill>
                  <a:schemeClr val="accent4"/>
                </a:solidFill>
                <a:latin typeface="Nordea Sans Large"/>
              </a:rPr>
              <a:t>IsActiveMember</a:t>
            </a:r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.' Notably, bank customers who are not active members exhibit a higher churn percentage, totaling 13%, compared to active customers.</a:t>
            </a:r>
          </a:p>
          <a:p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endParaRPr lang="en-US" sz="2000" dirty="0">
              <a:solidFill>
                <a:schemeClr val="accent4"/>
              </a:solidFill>
              <a:latin typeface="Nordea Sans Large"/>
            </a:endParaRPr>
          </a:p>
          <a:p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The graph above illustrates the distribution of target variables categorized by '</a:t>
            </a:r>
            <a:r>
              <a:rPr lang="en-US" sz="2000" dirty="0" err="1">
                <a:solidFill>
                  <a:schemeClr val="accent4"/>
                </a:solidFill>
                <a:latin typeface="Nordea Sans Large"/>
              </a:rPr>
              <a:t>HasCrCard</a:t>
            </a:r>
            <a:r>
              <a:rPr lang="en-US" sz="2000" dirty="0">
                <a:solidFill>
                  <a:schemeClr val="accent4"/>
                </a:solidFill>
                <a:latin typeface="Nordea Sans Large"/>
              </a:rPr>
              <a:t>.' Notably, bank customers possessing a credit card have the highest churn rate at 14.2%, exceeding customers without a credit card, who have a churn percentage of 6.1%.</a:t>
            </a:r>
          </a:p>
          <a:p>
            <a:endParaRPr lang="en-IN" sz="2000" dirty="0">
              <a:solidFill>
                <a:schemeClr val="accent4"/>
              </a:solidFill>
              <a:latin typeface="Nordea Sans Large"/>
            </a:endParaRPr>
          </a:p>
        </p:txBody>
      </p:sp>
    </p:spTree>
    <p:extLst>
      <p:ext uri="{BB962C8B-B14F-4D97-AF65-F5344CB8AC3E}">
        <p14:creationId xmlns:p14="http://schemas.microsoft.com/office/powerpoint/2010/main" val="322014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 Black"/>
              </a:rPr>
              <a:t>Some Inferences from plots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The correlation plot seems to show weak positive correlation with age , balance and very weak negative correlation with products and membership.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Also, the density plot shows that older customer more probable of leaving the bank.</a:t>
            </a:r>
          </a:p>
          <a:p>
            <a:pPr lvl="2"/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	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8</a:t>
            </a:fld>
            <a:endParaRPr lang="en-US" sz="900" dirty="0">
              <a:solidFill>
                <a:srgbClr val="808080"/>
              </a:solidFill>
            </a:endParaRPr>
          </a:p>
        </p:txBody>
      </p:sp>
      <p:pic>
        <p:nvPicPr>
          <p:cNvPr id="2" name="Google Shape;128;p22">
            <a:extLst>
              <a:ext uri="{FF2B5EF4-FFF2-40B4-BE49-F238E27FC236}">
                <a16:creationId xmlns:a16="http://schemas.microsoft.com/office/drawing/2014/main" id="{EBA6A641-EC7F-E5D1-E299-8499D73F45A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6045" y="2103194"/>
            <a:ext cx="3796199" cy="379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9;p22">
            <a:extLst>
              <a:ext uri="{FF2B5EF4-FFF2-40B4-BE49-F238E27FC236}">
                <a16:creationId xmlns:a16="http://schemas.microsoft.com/office/drawing/2014/main" id="{13CE2E06-BFA9-4038-C96E-905C1BB78AB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857" y="2103194"/>
            <a:ext cx="3925571" cy="371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58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E42057-5403-4786-A696-5AB5D26B4A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3" imgH="664" progId="TCLayout.ActiveDocument.1">
                  <p:embed/>
                </p:oleObj>
              </mc:Choice>
              <mc:Fallback>
                <p:oleObj name="think-cell Slide" r:id="rId4" imgW="663" imgH="66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E42057-5403-4786-A696-5AB5D26B4A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747AA281-2629-4A47-B6AE-F4BB4F757414}"/>
              </a:ext>
            </a:extLst>
          </p:cNvPr>
          <p:cNvSpPr/>
          <p:nvPr/>
        </p:nvSpPr>
        <p:spPr>
          <a:xfrm>
            <a:off x="353" y="0"/>
            <a:ext cx="12194822" cy="6859588"/>
          </a:xfrm>
          <a:prstGeom prst="rect">
            <a:avLst/>
          </a:prstGeom>
          <a:solidFill>
            <a:srgbClr val="00035E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961172-EC63-48C5-9746-89314118FF53}"/>
              </a:ext>
            </a:extLst>
          </p:cNvPr>
          <p:cNvSpPr txBox="1"/>
          <p:nvPr/>
        </p:nvSpPr>
        <p:spPr>
          <a:xfrm>
            <a:off x="693846" y="242565"/>
            <a:ext cx="10807482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000" b="1" u="sng" dirty="0">
                <a:solidFill>
                  <a:schemeClr val="accent4"/>
                </a:solidFill>
                <a:latin typeface="Nordea Sans Large Black"/>
              </a:rPr>
              <a:t>Some Inferences from plots :</a:t>
            </a:r>
          </a:p>
          <a:p>
            <a:r>
              <a:rPr lang="en-GB" sz="2000" b="1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On the other hand , the use of violin plots also confirms that: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Older customers are most likely to leave the bank.</a:t>
            </a:r>
          </a:p>
          <a:p>
            <a:pPr marL="887288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Customers with more products are also likely to leave</a:t>
            </a:r>
          </a:p>
          <a:p>
            <a:pPr lvl="2"/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marL="1431676" lvl="2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	       </a:t>
            </a:r>
          </a:p>
          <a:p>
            <a:pPr lvl="1"/>
            <a:r>
              <a:rPr lang="en-GB" sz="2000" dirty="0">
                <a:solidFill>
                  <a:schemeClr val="accent4"/>
                </a:solidFill>
                <a:latin typeface="Nordea Sans Large Black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  <a:p>
            <a:endParaRPr lang="en-GB" sz="2000" dirty="0">
              <a:solidFill>
                <a:schemeClr val="accent4"/>
              </a:solidFill>
              <a:latin typeface="Nordea Sans Large Black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3A99AE9E-0461-43F6-A56D-D31C1583C9C9}"/>
              </a:ext>
            </a:extLst>
          </p:cNvPr>
          <p:cNvSpPr txBox="1">
            <a:spLocks/>
          </p:cNvSpPr>
          <p:nvPr/>
        </p:nvSpPr>
        <p:spPr>
          <a:xfrm>
            <a:off x="648000" y="6375018"/>
            <a:ext cx="324000" cy="14403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38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77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16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7552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4BCCD3-0010-4FBA-B965-2126ADC31932}" type="slidenum">
              <a:rPr lang="en-US" sz="900" smtClean="0">
                <a:solidFill>
                  <a:srgbClr val="808080"/>
                </a:solidFill>
              </a:rPr>
              <a:pPr/>
              <a:t>9</a:t>
            </a:fld>
            <a:endParaRPr lang="en-US" sz="900" dirty="0">
              <a:solidFill>
                <a:srgbClr val="808080"/>
              </a:solidFill>
            </a:endParaRPr>
          </a:p>
        </p:txBody>
      </p:sp>
      <p:pic>
        <p:nvPicPr>
          <p:cNvPr id="4" name="Google Shape;135;p23">
            <a:extLst>
              <a:ext uri="{FF2B5EF4-FFF2-40B4-BE49-F238E27FC236}">
                <a16:creationId xmlns:a16="http://schemas.microsoft.com/office/drawing/2014/main" id="{DDE6DEF3-1213-530E-41FE-BCD61D1E927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7808" y="2157450"/>
            <a:ext cx="7294306" cy="3866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3420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7037e43d-dc8e-485a-b922-ea100fc7b4b7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LANGUAGETEXTBOX" val="E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rdea">
  <a:themeElements>
    <a:clrScheme name="Nordea">
      <a:dk1>
        <a:sysClr val="windowText" lastClr="000000"/>
      </a:dk1>
      <a:lt1>
        <a:sysClr val="window" lastClr="FFFFFF"/>
      </a:lt1>
      <a:dk2>
        <a:srgbClr val="00005E"/>
      </a:dk2>
      <a:lt2>
        <a:srgbClr val="0000A0"/>
      </a:lt2>
      <a:accent1>
        <a:srgbClr val="0000A0"/>
      </a:accent1>
      <a:accent2>
        <a:srgbClr val="3399FF"/>
      </a:accent2>
      <a:accent3>
        <a:srgbClr val="99CCFF"/>
      </a:accent3>
      <a:accent4>
        <a:srgbClr val="FBD9CA"/>
      </a:accent4>
      <a:accent5>
        <a:srgbClr val="C9C7C7"/>
      </a:accent5>
      <a:accent6>
        <a:srgbClr val="474748"/>
      </a:accent6>
      <a:hlink>
        <a:srgbClr val="000000"/>
      </a:hlink>
      <a:folHlink>
        <a:srgbClr val="3399FF"/>
      </a:folHlink>
    </a:clrScheme>
    <a:fontScheme name="Nord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rgbClr val="8B8A8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solidFill>
              <a:schemeClr val="tx1"/>
            </a:solidFill>
          </a:defRPr>
        </a:defPPr>
      </a:lstStyle>
    </a:txDef>
  </a:objectDefaults>
  <a:extraClrSchemeLst/>
  <a:custClrLst>
    <a:custClr name="Nordea Deep Blue B5">
      <a:srgbClr val="00005E"/>
    </a:custClr>
    <a:custClr name="Nordea Blue B4">
      <a:srgbClr val="0000A0"/>
    </a:custClr>
    <a:custClr name="Nordea Vivid Blue B3">
      <a:srgbClr val="0000FF"/>
    </a:custClr>
    <a:custClr name="Nordea Medium Blue B2">
      <a:srgbClr val="3399FF"/>
    </a:custClr>
    <a:custClr name="Nordea Light Blue B1">
      <a:srgbClr val="99CCFF"/>
    </a:custClr>
    <a:custClr name="Nordea Dark Pink P3">
      <a:srgbClr val="F0C1AE"/>
    </a:custClr>
    <a:custClr name="Nordea Pink P2">
      <a:srgbClr val="FBD9CA"/>
    </a:custClr>
    <a:custClr name="Nordea Light Pink P1">
      <a:srgbClr val="FDECE4"/>
    </a:custClr>
    <a:custClr name="Nordea Dark Gray G4">
      <a:srgbClr val="474748"/>
    </a:custClr>
    <a:custClr name="Nordea Gray G3">
      <a:srgbClr val="8B8A8D"/>
    </a:custClr>
    <a:custClr name="Nordea Medium Gray G2">
      <a:srgbClr val="C9C7C7"/>
    </a:custClr>
    <a:custClr name="Nordea Light Gray G1">
      <a:srgbClr val="E6E4E3"/>
    </a:custClr>
    <a:custClr name="Nordea Accent Red">
      <a:srgbClr val="FF5959"/>
    </a:custClr>
    <a:custClr name="Nordea Accent Yellow">
      <a:srgbClr val="FFE183"/>
    </a:custClr>
    <a:custClr name="Nordea Accent Green">
      <a:srgbClr val="40BFA3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B4D3B410960A4C8251601DB7D517B7" ma:contentTypeVersion="7" ma:contentTypeDescription="Create a new document." ma:contentTypeScope="" ma:versionID="1ccdb8ae08ddb7295acf048b53147f91">
  <xsd:schema xmlns:xsd="http://www.w3.org/2001/XMLSchema" xmlns:xs="http://www.w3.org/2001/XMLSchema" xmlns:p="http://schemas.microsoft.com/office/2006/metadata/properties" xmlns:ns1="http://schemas.microsoft.com/sharepoint/v3" xmlns:ns2="534efff4-efea-4688-9d37-6a0048b22bd8" xmlns:ns3="09250437-5e95-43b1-a56f-4514321b61f9" targetNamespace="http://schemas.microsoft.com/office/2006/metadata/properties" ma:root="true" ma:fieldsID="0816fe8b73100f06f95648e73873fcae" ns1:_="" ns2:_="" ns3:_="">
    <xsd:import namespace="http://schemas.microsoft.com/sharepoint/v3"/>
    <xsd:import namespace="534efff4-efea-4688-9d37-6a0048b22bd8"/>
    <xsd:import namespace="09250437-5e95-43b1-a56f-4514321b61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efff4-efea-4688-9d37-6a0048b22b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50437-5e95-43b1-a56f-4514321b61f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AFA633-8153-40AA-B0B8-7DE9CD1F512F}">
  <ds:schemaRefs>
    <ds:schemaRef ds:uri="2b7b3010-4ca6-4790-ab7a-e1997c16153b"/>
    <ds:schemaRef ds:uri="8beb8518-bd50-42af-b698-7454b32b2d03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4786035-2de7-4b8f-90fe-87e8af620019"/>
  </ds:schemaRefs>
</ds:datastoreItem>
</file>

<file path=customXml/itemProps2.xml><?xml version="1.0" encoding="utf-8"?>
<ds:datastoreItem xmlns:ds="http://schemas.openxmlformats.org/officeDocument/2006/customXml" ds:itemID="{08009E0A-2955-4771-8450-E4C87E88C0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98147C-CD64-4868-B220-090BA752B4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34efff4-efea-4688-9d37-6a0048b22bd8"/>
    <ds:schemaRef ds:uri="09250437-5e95-43b1-a56f-4514321b6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7588</TotalTime>
  <Words>1412</Words>
  <Application>Microsoft Office PowerPoint</Application>
  <PresentationFormat>Custom</PresentationFormat>
  <Paragraphs>334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Nordea Sans Large</vt:lpstr>
      <vt:lpstr>Nordea Sans Large Black</vt:lpstr>
      <vt:lpstr>Nordea Sans Small</vt:lpstr>
      <vt:lpstr>Nordea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Widegren, Philip</dc:creator>
  <cp:lastModifiedBy>Sushant Srivastava</cp:lastModifiedBy>
  <cp:revision>44</cp:revision>
  <cp:lastPrinted>1999-12-31T23:00:00Z</cp:lastPrinted>
  <dcterms:created xsi:type="dcterms:W3CDTF">2023-01-09T12:19:36Z</dcterms:created>
  <dcterms:modified xsi:type="dcterms:W3CDTF">2024-03-07T10:31:37Z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0x010100DDB4D3B410960A4C8251601DB7D517B7</vt:lpwstr>
  </property>
  <property fmtid="{D5CDD505-2E9C-101B-9397-08002B2CF9AE}" pid="3" name="MSIP_Label_400b7bbd-7ade-49ce-aa5e-23220b76cd08_Enabled">
    <vt:lpwstr>true</vt:lpwstr>
  </property>
  <property fmtid="{D5CDD505-2E9C-101B-9397-08002B2CF9AE}" pid="4" name="MSIP_Label_400b7bbd-7ade-49ce-aa5e-23220b76cd08_SetDate">
    <vt:lpwstr>2023-01-10T17:20:31Z</vt:lpwstr>
  </property>
  <property fmtid="{D5CDD505-2E9C-101B-9397-08002B2CF9AE}" pid="5" name="MSIP_Label_400b7bbd-7ade-49ce-aa5e-23220b76cd08_Method">
    <vt:lpwstr>Standard</vt:lpwstr>
  </property>
  <property fmtid="{D5CDD505-2E9C-101B-9397-08002B2CF9AE}" pid="6" name="MSIP_Label_400b7bbd-7ade-49ce-aa5e-23220b76cd08_Name">
    <vt:lpwstr>Confidential</vt:lpwstr>
  </property>
  <property fmtid="{D5CDD505-2E9C-101B-9397-08002B2CF9AE}" pid="7" name="MSIP_Label_400b7bbd-7ade-49ce-aa5e-23220b76cd08_SiteId">
    <vt:lpwstr>8beccd60-0be6-4025-8e24-ca9ae679e1f4</vt:lpwstr>
  </property>
  <property fmtid="{D5CDD505-2E9C-101B-9397-08002B2CF9AE}" pid="8" name="MSIP_Label_400b7bbd-7ade-49ce-aa5e-23220b76cd08_ActionId">
    <vt:lpwstr>7866fbf4-850f-4f2a-97ee-f4ccb55db42c</vt:lpwstr>
  </property>
  <property fmtid="{D5CDD505-2E9C-101B-9397-08002B2CF9AE}" pid="9" name="MSIP_Label_400b7bbd-7ade-49ce-aa5e-23220b76cd08_ContentBits">
    <vt:lpwstr>2</vt:lpwstr>
  </property>
  <property fmtid="{D5CDD505-2E9C-101B-9397-08002B2CF9AE}" pid="10" name="MediaServiceImageTags">
    <vt:lpwstr/>
  </property>
  <property fmtid="{D5CDD505-2E9C-101B-9397-08002B2CF9AE}" pid="11" name="Order">
    <vt:r8>1656300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ComplianceAssetId">
    <vt:lpwstr/>
  </property>
  <property fmtid="{D5CDD505-2E9C-101B-9397-08002B2CF9AE}" pid="17" name="TemplateUrl">
    <vt:lpwstr/>
  </property>
</Properties>
</file>