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687" r:id="rId1"/>
  </p:sldMasterIdLst>
  <p:notesMasterIdLst>
    <p:notesMasterId r:id="rId29"/>
  </p:notesMasterIdLst>
  <p:sldIdLst>
    <p:sldId id="273" r:id="rId2"/>
    <p:sldId id="274" r:id="rId3"/>
    <p:sldId id="276" r:id="rId4"/>
    <p:sldId id="277" r:id="rId5"/>
    <p:sldId id="278" r:id="rId6"/>
    <p:sldId id="297" r:id="rId7"/>
    <p:sldId id="298" r:id="rId8"/>
    <p:sldId id="299" r:id="rId9"/>
    <p:sldId id="303" r:id="rId10"/>
    <p:sldId id="304" r:id="rId11"/>
    <p:sldId id="282" r:id="rId12"/>
    <p:sldId id="280" r:id="rId13"/>
    <p:sldId id="283" r:id="rId14"/>
    <p:sldId id="284" r:id="rId15"/>
    <p:sldId id="285" r:id="rId16"/>
    <p:sldId id="286" r:id="rId17"/>
    <p:sldId id="288" r:id="rId18"/>
    <p:sldId id="300" r:id="rId19"/>
    <p:sldId id="301" r:id="rId20"/>
    <p:sldId id="302" r:id="rId21"/>
    <p:sldId id="290" r:id="rId22"/>
    <p:sldId id="292" r:id="rId23"/>
    <p:sldId id="293" r:id="rId24"/>
    <p:sldId id="294" r:id="rId25"/>
    <p:sldId id="295" r:id="rId26"/>
    <p:sldId id="296" r:id="rId27"/>
    <p:sldId id="270" r:id="rId28"/>
  </p:sldIdLst>
  <p:sldSz cx="12192000" cy="6858000"/>
  <p:notesSz cx="6797675" cy="9926638"/>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D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ddels stil 2 - uthev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63" d="100"/>
          <a:sy n="63" d="100"/>
        </p:scale>
        <p:origin x="804" y="5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EBB013BB-223A-4A7A-A9B6-504A14290792}" type="datetimeFigureOut">
              <a:rPr lang="nb-NO" smtClean="0"/>
              <a:t>06.06.2024</a:t>
            </a:fld>
            <a:endParaRPr lang="nb-NO"/>
          </a:p>
        </p:txBody>
      </p:sp>
      <p:sp>
        <p:nvSpPr>
          <p:cNvPr id="4" name="Plassholder for lysbilde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D50BF349-27A5-44C1-8C69-2C3879FAD297}" type="slidenum">
              <a:rPr lang="nb-NO" smtClean="0"/>
              <a:t>‹#›</a:t>
            </a:fld>
            <a:endParaRPr lang="nb-NO"/>
          </a:p>
        </p:txBody>
      </p:sp>
    </p:spTree>
    <p:extLst>
      <p:ext uri="{BB962C8B-B14F-4D97-AF65-F5344CB8AC3E}">
        <p14:creationId xmlns:p14="http://schemas.microsoft.com/office/powerpoint/2010/main" val="158563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fld id="{D50BF349-27A5-44C1-8C69-2C3879FAD297}" type="slidenum">
              <a:rPr lang="nb-NO" smtClean="0"/>
              <a:t>0</a:t>
            </a:fld>
            <a:endParaRPr lang="nb-NO"/>
          </a:p>
        </p:txBody>
      </p:sp>
    </p:spTree>
    <p:extLst>
      <p:ext uri="{BB962C8B-B14F-4D97-AF65-F5344CB8AC3E}">
        <p14:creationId xmlns:p14="http://schemas.microsoft.com/office/powerpoint/2010/main" val="3618491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fld id="{D50BF349-27A5-44C1-8C69-2C3879FAD297}" type="slidenum">
              <a:rPr lang="nb-NO" smtClean="0"/>
              <a:t>9</a:t>
            </a:fld>
            <a:endParaRPr lang="nb-NO"/>
          </a:p>
        </p:txBody>
      </p:sp>
    </p:spTree>
    <p:extLst>
      <p:ext uri="{BB962C8B-B14F-4D97-AF65-F5344CB8AC3E}">
        <p14:creationId xmlns:p14="http://schemas.microsoft.com/office/powerpoint/2010/main" val="2016329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fld id="{D50BF349-27A5-44C1-8C69-2C3879FAD297}" type="slidenum">
              <a:rPr lang="nb-NO" smtClean="0"/>
              <a:t>10</a:t>
            </a:fld>
            <a:endParaRPr lang="nb-NO"/>
          </a:p>
        </p:txBody>
      </p:sp>
    </p:spTree>
    <p:extLst>
      <p:ext uri="{BB962C8B-B14F-4D97-AF65-F5344CB8AC3E}">
        <p14:creationId xmlns:p14="http://schemas.microsoft.com/office/powerpoint/2010/main" val="4251857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fld id="{D50BF349-27A5-44C1-8C69-2C3879FAD297}" type="slidenum">
              <a:rPr lang="nb-NO" smtClean="0"/>
              <a:t>11</a:t>
            </a:fld>
            <a:endParaRPr lang="nb-NO"/>
          </a:p>
        </p:txBody>
      </p:sp>
    </p:spTree>
    <p:extLst>
      <p:ext uri="{BB962C8B-B14F-4D97-AF65-F5344CB8AC3E}">
        <p14:creationId xmlns:p14="http://schemas.microsoft.com/office/powerpoint/2010/main" val="2010844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fld id="{D50BF349-27A5-44C1-8C69-2C3879FAD297}" type="slidenum">
              <a:rPr lang="nb-NO" smtClean="0"/>
              <a:t>12</a:t>
            </a:fld>
            <a:endParaRPr lang="nb-NO"/>
          </a:p>
        </p:txBody>
      </p:sp>
    </p:spTree>
    <p:extLst>
      <p:ext uri="{BB962C8B-B14F-4D97-AF65-F5344CB8AC3E}">
        <p14:creationId xmlns:p14="http://schemas.microsoft.com/office/powerpoint/2010/main" val="3862090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fld id="{D50BF349-27A5-44C1-8C69-2C3879FAD297}" type="slidenum">
              <a:rPr lang="nb-NO" smtClean="0"/>
              <a:t>13</a:t>
            </a:fld>
            <a:endParaRPr lang="nb-NO"/>
          </a:p>
        </p:txBody>
      </p:sp>
    </p:spTree>
    <p:extLst>
      <p:ext uri="{BB962C8B-B14F-4D97-AF65-F5344CB8AC3E}">
        <p14:creationId xmlns:p14="http://schemas.microsoft.com/office/powerpoint/2010/main" val="3354147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fld id="{D50BF349-27A5-44C1-8C69-2C3879FAD297}" type="slidenum">
              <a:rPr lang="nb-NO" smtClean="0"/>
              <a:t>14</a:t>
            </a:fld>
            <a:endParaRPr lang="nb-NO"/>
          </a:p>
        </p:txBody>
      </p:sp>
    </p:spTree>
    <p:extLst>
      <p:ext uri="{BB962C8B-B14F-4D97-AF65-F5344CB8AC3E}">
        <p14:creationId xmlns:p14="http://schemas.microsoft.com/office/powerpoint/2010/main" val="3687811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fld id="{D50BF349-27A5-44C1-8C69-2C3879FAD297}" type="slidenum">
              <a:rPr lang="nb-NO" smtClean="0"/>
              <a:t>15</a:t>
            </a:fld>
            <a:endParaRPr lang="nb-NO"/>
          </a:p>
        </p:txBody>
      </p:sp>
    </p:spTree>
    <p:extLst>
      <p:ext uri="{BB962C8B-B14F-4D97-AF65-F5344CB8AC3E}">
        <p14:creationId xmlns:p14="http://schemas.microsoft.com/office/powerpoint/2010/main" val="2497023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fld id="{D50BF349-27A5-44C1-8C69-2C3879FAD297}" type="slidenum">
              <a:rPr lang="nb-NO" smtClean="0"/>
              <a:t>16</a:t>
            </a:fld>
            <a:endParaRPr lang="nb-NO"/>
          </a:p>
        </p:txBody>
      </p:sp>
    </p:spTree>
    <p:extLst>
      <p:ext uri="{BB962C8B-B14F-4D97-AF65-F5344CB8AC3E}">
        <p14:creationId xmlns:p14="http://schemas.microsoft.com/office/powerpoint/2010/main" val="2455247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fld id="{D50BF349-27A5-44C1-8C69-2C3879FAD297}" type="slidenum">
              <a:rPr lang="nb-NO" smtClean="0"/>
              <a:t>17</a:t>
            </a:fld>
            <a:endParaRPr lang="nb-NO"/>
          </a:p>
        </p:txBody>
      </p:sp>
    </p:spTree>
    <p:extLst>
      <p:ext uri="{BB962C8B-B14F-4D97-AF65-F5344CB8AC3E}">
        <p14:creationId xmlns:p14="http://schemas.microsoft.com/office/powerpoint/2010/main" val="3102465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fld id="{D50BF349-27A5-44C1-8C69-2C3879FAD297}" type="slidenum">
              <a:rPr lang="nb-NO" smtClean="0"/>
              <a:t>18</a:t>
            </a:fld>
            <a:endParaRPr lang="nb-NO"/>
          </a:p>
        </p:txBody>
      </p:sp>
    </p:spTree>
    <p:extLst>
      <p:ext uri="{BB962C8B-B14F-4D97-AF65-F5344CB8AC3E}">
        <p14:creationId xmlns:p14="http://schemas.microsoft.com/office/powerpoint/2010/main" val="2448131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fld id="{D50BF349-27A5-44C1-8C69-2C3879FAD297}" type="slidenum">
              <a:rPr lang="nb-NO" smtClean="0"/>
              <a:t>1</a:t>
            </a:fld>
            <a:endParaRPr lang="nb-NO"/>
          </a:p>
        </p:txBody>
      </p:sp>
    </p:spTree>
    <p:extLst>
      <p:ext uri="{BB962C8B-B14F-4D97-AF65-F5344CB8AC3E}">
        <p14:creationId xmlns:p14="http://schemas.microsoft.com/office/powerpoint/2010/main" val="17829429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fld id="{D50BF349-27A5-44C1-8C69-2C3879FAD297}" type="slidenum">
              <a:rPr lang="nb-NO" smtClean="0"/>
              <a:t>19</a:t>
            </a:fld>
            <a:endParaRPr lang="nb-NO"/>
          </a:p>
        </p:txBody>
      </p:sp>
    </p:spTree>
    <p:extLst>
      <p:ext uri="{BB962C8B-B14F-4D97-AF65-F5344CB8AC3E}">
        <p14:creationId xmlns:p14="http://schemas.microsoft.com/office/powerpoint/2010/main" val="2789294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fld id="{D50BF349-27A5-44C1-8C69-2C3879FAD297}" type="slidenum">
              <a:rPr lang="nb-NO" smtClean="0"/>
              <a:t>20</a:t>
            </a:fld>
            <a:endParaRPr lang="nb-NO"/>
          </a:p>
        </p:txBody>
      </p:sp>
    </p:spTree>
    <p:extLst>
      <p:ext uri="{BB962C8B-B14F-4D97-AF65-F5344CB8AC3E}">
        <p14:creationId xmlns:p14="http://schemas.microsoft.com/office/powerpoint/2010/main" val="34114288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fld id="{D50BF349-27A5-44C1-8C69-2C3879FAD297}" type="slidenum">
              <a:rPr lang="nb-NO" smtClean="0"/>
              <a:t>21</a:t>
            </a:fld>
            <a:endParaRPr lang="nb-NO"/>
          </a:p>
        </p:txBody>
      </p:sp>
    </p:spTree>
    <p:extLst>
      <p:ext uri="{BB962C8B-B14F-4D97-AF65-F5344CB8AC3E}">
        <p14:creationId xmlns:p14="http://schemas.microsoft.com/office/powerpoint/2010/main" val="678012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fld id="{D50BF349-27A5-44C1-8C69-2C3879FAD297}" type="slidenum">
              <a:rPr lang="nb-NO" smtClean="0"/>
              <a:t>22</a:t>
            </a:fld>
            <a:endParaRPr lang="nb-NO"/>
          </a:p>
        </p:txBody>
      </p:sp>
    </p:spTree>
    <p:extLst>
      <p:ext uri="{BB962C8B-B14F-4D97-AF65-F5344CB8AC3E}">
        <p14:creationId xmlns:p14="http://schemas.microsoft.com/office/powerpoint/2010/main" val="1309323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fld id="{D50BF349-27A5-44C1-8C69-2C3879FAD297}" type="slidenum">
              <a:rPr lang="nb-NO" smtClean="0"/>
              <a:t>23</a:t>
            </a:fld>
            <a:endParaRPr lang="nb-NO"/>
          </a:p>
        </p:txBody>
      </p:sp>
    </p:spTree>
    <p:extLst>
      <p:ext uri="{BB962C8B-B14F-4D97-AF65-F5344CB8AC3E}">
        <p14:creationId xmlns:p14="http://schemas.microsoft.com/office/powerpoint/2010/main" val="1248033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fld id="{D50BF349-27A5-44C1-8C69-2C3879FAD297}" type="slidenum">
              <a:rPr lang="nb-NO" smtClean="0"/>
              <a:t>24</a:t>
            </a:fld>
            <a:endParaRPr lang="nb-NO"/>
          </a:p>
        </p:txBody>
      </p:sp>
    </p:spTree>
    <p:extLst>
      <p:ext uri="{BB962C8B-B14F-4D97-AF65-F5344CB8AC3E}">
        <p14:creationId xmlns:p14="http://schemas.microsoft.com/office/powerpoint/2010/main" val="41526715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fld id="{D50BF349-27A5-44C1-8C69-2C3879FAD297}" type="slidenum">
              <a:rPr lang="nb-NO" smtClean="0"/>
              <a:t>25</a:t>
            </a:fld>
            <a:endParaRPr lang="nb-NO"/>
          </a:p>
        </p:txBody>
      </p:sp>
    </p:spTree>
    <p:extLst>
      <p:ext uri="{BB962C8B-B14F-4D97-AF65-F5344CB8AC3E}">
        <p14:creationId xmlns:p14="http://schemas.microsoft.com/office/powerpoint/2010/main" val="34695601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fld id="{D50BF349-27A5-44C1-8C69-2C3879FAD297}" type="slidenum">
              <a:rPr lang="nb-NO" smtClean="0"/>
              <a:t>26</a:t>
            </a:fld>
            <a:endParaRPr lang="nb-NO"/>
          </a:p>
        </p:txBody>
      </p:sp>
    </p:spTree>
    <p:extLst>
      <p:ext uri="{BB962C8B-B14F-4D97-AF65-F5344CB8AC3E}">
        <p14:creationId xmlns:p14="http://schemas.microsoft.com/office/powerpoint/2010/main" val="3525390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fld id="{D50BF349-27A5-44C1-8C69-2C3879FAD297}" type="slidenum">
              <a:rPr lang="nb-NO" smtClean="0"/>
              <a:t>2</a:t>
            </a:fld>
            <a:endParaRPr lang="nb-NO"/>
          </a:p>
        </p:txBody>
      </p:sp>
    </p:spTree>
    <p:extLst>
      <p:ext uri="{BB962C8B-B14F-4D97-AF65-F5344CB8AC3E}">
        <p14:creationId xmlns:p14="http://schemas.microsoft.com/office/powerpoint/2010/main" val="98555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fld id="{D50BF349-27A5-44C1-8C69-2C3879FAD297}" type="slidenum">
              <a:rPr lang="nb-NO" smtClean="0"/>
              <a:t>3</a:t>
            </a:fld>
            <a:endParaRPr lang="nb-NO"/>
          </a:p>
        </p:txBody>
      </p:sp>
    </p:spTree>
    <p:extLst>
      <p:ext uri="{BB962C8B-B14F-4D97-AF65-F5344CB8AC3E}">
        <p14:creationId xmlns:p14="http://schemas.microsoft.com/office/powerpoint/2010/main" val="3511679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fld id="{D50BF349-27A5-44C1-8C69-2C3879FAD297}" type="slidenum">
              <a:rPr lang="nb-NO" smtClean="0"/>
              <a:t>4</a:t>
            </a:fld>
            <a:endParaRPr lang="nb-NO"/>
          </a:p>
        </p:txBody>
      </p:sp>
    </p:spTree>
    <p:extLst>
      <p:ext uri="{BB962C8B-B14F-4D97-AF65-F5344CB8AC3E}">
        <p14:creationId xmlns:p14="http://schemas.microsoft.com/office/powerpoint/2010/main" val="4275457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fld id="{D50BF349-27A5-44C1-8C69-2C3879FAD297}" type="slidenum">
              <a:rPr lang="nb-NO" smtClean="0"/>
              <a:t>5</a:t>
            </a:fld>
            <a:endParaRPr lang="nb-NO"/>
          </a:p>
        </p:txBody>
      </p:sp>
    </p:spTree>
    <p:extLst>
      <p:ext uri="{BB962C8B-B14F-4D97-AF65-F5344CB8AC3E}">
        <p14:creationId xmlns:p14="http://schemas.microsoft.com/office/powerpoint/2010/main" val="2646748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fld id="{D50BF349-27A5-44C1-8C69-2C3879FAD297}" type="slidenum">
              <a:rPr lang="nb-NO" smtClean="0"/>
              <a:t>6</a:t>
            </a:fld>
            <a:endParaRPr lang="nb-NO"/>
          </a:p>
        </p:txBody>
      </p:sp>
    </p:spTree>
    <p:extLst>
      <p:ext uri="{BB962C8B-B14F-4D97-AF65-F5344CB8AC3E}">
        <p14:creationId xmlns:p14="http://schemas.microsoft.com/office/powerpoint/2010/main" val="3613326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fld id="{D50BF349-27A5-44C1-8C69-2C3879FAD297}" type="slidenum">
              <a:rPr lang="nb-NO" smtClean="0"/>
              <a:t>7</a:t>
            </a:fld>
            <a:endParaRPr lang="nb-NO"/>
          </a:p>
        </p:txBody>
      </p:sp>
    </p:spTree>
    <p:extLst>
      <p:ext uri="{BB962C8B-B14F-4D97-AF65-F5344CB8AC3E}">
        <p14:creationId xmlns:p14="http://schemas.microsoft.com/office/powerpoint/2010/main" val="2409825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fld id="{D50BF349-27A5-44C1-8C69-2C3879FAD297}" type="slidenum">
              <a:rPr lang="nb-NO" smtClean="0"/>
              <a:t>8</a:t>
            </a:fld>
            <a:endParaRPr lang="nb-NO"/>
          </a:p>
        </p:txBody>
      </p:sp>
    </p:spTree>
    <p:extLst>
      <p:ext uri="{BB962C8B-B14F-4D97-AF65-F5344CB8AC3E}">
        <p14:creationId xmlns:p14="http://schemas.microsoft.com/office/powerpoint/2010/main" val="632456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duction: logo and name">
    <p:bg>
      <p:bgPr>
        <a:solidFill>
          <a:schemeClr val="accent1"/>
        </a:solidFill>
        <a:effectLst/>
      </p:bgPr>
    </p:bg>
    <p:spTree>
      <p:nvGrpSpPr>
        <p:cNvPr id="1" name=""/>
        <p:cNvGrpSpPr/>
        <p:nvPr/>
      </p:nvGrpSpPr>
      <p:grpSpPr>
        <a:xfrm>
          <a:off x="0" y="0"/>
          <a:ext cx="0" cy="0"/>
          <a:chOff x="0" y="0"/>
          <a:chExt cx="0" cy="0"/>
        </a:xfrm>
      </p:grpSpPr>
      <p:pic>
        <p:nvPicPr>
          <p:cNvPr id="6" name="Bilde 5"/>
          <p:cNvPicPr>
            <a:picLocks noChangeAspect="1"/>
          </p:cNvPicPr>
          <p:nvPr userDrawn="1"/>
        </p:nvPicPr>
        <p:blipFill>
          <a:blip r:embed="rId2"/>
          <a:stretch>
            <a:fillRect/>
          </a:stretch>
        </p:blipFill>
        <p:spPr>
          <a:xfrm>
            <a:off x="3264835" y="2572200"/>
            <a:ext cx="5662330" cy="1713600"/>
          </a:xfrm>
          <a:prstGeom prst="rect">
            <a:avLst/>
          </a:prstGeom>
        </p:spPr>
      </p:pic>
    </p:spTree>
    <p:extLst>
      <p:ext uri="{BB962C8B-B14F-4D97-AF65-F5344CB8AC3E}">
        <p14:creationId xmlns:p14="http://schemas.microsoft.com/office/powerpoint/2010/main" val="29794018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Introduction: animated logo">
    <p:bg>
      <p:bgPr>
        <a:solidFill>
          <a:srgbClr val="009D7F"/>
        </a:solidFill>
        <a:effectLst/>
      </p:bgPr>
    </p:bg>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36000" y="2365579"/>
            <a:ext cx="2520000" cy="2126842"/>
          </a:xfrm>
          <a:prstGeom prst="rect">
            <a:avLst/>
          </a:prstGeom>
        </p:spPr>
      </p:pic>
    </p:spTree>
    <p:extLst>
      <p:ext uri="{BB962C8B-B14F-4D97-AF65-F5344CB8AC3E}">
        <p14:creationId xmlns:p14="http://schemas.microsoft.com/office/powerpoint/2010/main" val="1938598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1" name="Tittel 1"/>
          <p:cNvSpPr>
            <a:spLocks noGrp="1"/>
          </p:cNvSpPr>
          <p:nvPr>
            <p:ph type="ctrTitle"/>
          </p:nvPr>
        </p:nvSpPr>
        <p:spPr>
          <a:xfrm>
            <a:off x="768000" y="2617200"/>
            <a:ext cx="10656000" cy="738664"/>
          </a:xfrm>
        </p:spPr>
        <p:txBody>
          <a:bodyPr anchor="b"/>
          <a:lstStyle>
            <a:lvl1pPr>
              <a:defRPr sz="4800">
                <a:solidFill>
                  <a:schemeClr val="bg1"/>
                </a:solidFill>
              </a:defRPr>
            </a:lvl1pPr>
          </a:lstStyle>
          <a:p>
            <a:r>
              <a:rPr lang="nb-NO"/>
              <a:t>Klikk for å redigere tittelstil</a:t>
            </a:r>
            <a:endParaRPr lang="nb-NO" dirty="0"/>
          </a:p>
        </p:txBody>
      </p:sp>
      <p:sp>
        <p:nvSpPr>
          <p:cNvPr id="12" name="Undertittel 2"/>
          <p:cNvSpPr>
            <a:spLocks noGrp="1"/>
          </p:cNvSpPr>
          <p:nvPr>
            <p:ph type="subTitle" idx="1"/>
          </p:nvPr>
        </p:nvSpPr>
        <p:spPr>
          <a:xfrm>
            <a:off x="768000" y="3502800"/>
            <a:ext cx="10656000" cy="369332"/>
          </a:xfrm>
          <a:prstGeom prst="rect">
            <a:avLst/>
          </a:prstGeom>
        </p:spPr>
        <p:txBody>
          <a:bodyPr lIns="0" tIns="0" rIns="0" bIns="0">
            <a:noAutofit/>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endParaRPr lang="nb-NO" dirty="0"/>
          </a:p>
        </p:txBody>
      </p:sp>
      <p:sp>
        <p:nvSpPr>
          <p:cNvPr id="14" name="Plassholder for tekst 12"/>
          <p:cNvSpPr>
            <a:spLocks noGrp="1"/>
          </p:cNvSpPr>
          <p:nvPr>
            <p:ph type="body" sz="quarter" idx="13" hasCustomPrompt="1"/>
          </p:nvPr>
        </p:nvSpPr>
        <p:spPr>
          <a:xfrm>
            <a:off x="768000" y="3956400"/>
            <a:ext cx="10656000" cy="336550"/>
          </a:xfrm>
          <a:prstGeom prst="rect">
            <a:avLst/>
          </a:prstGeom>
        </p:spPr>
        <p:txBody>
          <a:bodyPr lIns="0" tIns="0" rIns="0" bIns="0">
            <a:noAutofit/>
          </a:bodyPr>
          <a:lstStyle>
            <a:lvl1pPr marL="0" indent="0">
              <a:buNone/>
              <a:defRPr>
                <a:solidFill>
                  <a:schemeClr val="bg1"/>
                </a:solidFill>
              </a:defRPr>
            </a:lvl1pPr>
          </a:lstStyle>
          <a:p>
            <a:pPr lvl="0"/>
            <a:r>
              <a:rPr lang="nb-NO" dirty="0"/>
              <a:t>Dato</a:t>
            </a:r>
          </a:p>
        </p:txBody>
      </p:sp>
      <p:sp>
        <p:nvSpPr>
          <p:cNvPr id="6" name="Plassholder for tekst 6"/>
          <p:cNvSpPr>
            <a:spLocks noGrp="1"/>
          </p:cNvSpPr>
          <p:nvPr>
            <p:ph type="body" sz="quarter" idx="12" hasCustomPrompt="1"/>
          </p:nvPr>
        </p:nvSpPr>
        <p:spPr>
          <a:xfrm>
            <a:off x="10821600" y="406800"/>
            <a:ext cx="676800" cy="540000"/>
          </a:xfrm>
          <a:prstGeom prst="rect">
            <a:avLst/>
          </a:prstGeom>
          <a:blipFill>
            <a:blip r:embed="rId2"/>
            <a:stretch>
              <a:fillRect/>
            </a:stretch>
          </a:blipFill>
        </p:spPr>
        <p:txBody>
          <a:bodyPr/>
          <a:lstStyle>
            <a:lvl1pPr marL="0" indent="0">
              <a:buNone/>
              <a:defRPr sz="100">
                <a:solidFill>
                  <a:schemeClr val="bg1"/>
                </a:solidFill>
              </a:defRPr>
            </a:lvl1pPr>
          </a:lstStyle>
          <a:p>
            <a:pPr lvl="0"/>
            <a:r>
              <a:rPr lang="nb-NO" dirty="0"/>
              <a:t>.</a:t>
            </a:r>
          </a:p>
        </p:txBody>
      </p:sp>
      <p:sp>
        <p:nvSpPr>
          <p:cNvPr id="2" name="Plassholder for lysbildenummer 1"/>
          <p:cNvSpPr>
            <a:spLocks noGrp="1"/>
          </p:cNvSpPr>
          <p:nvPr>
            <p:ph type="sldNum" sz="quarter" idx="14"/>
          </p:nvPr>
        </p:nvSpPr>
        <p:spPr/>
        <p:txBody>
          <a:bodyPr/>
          <a:lstStyle>
            <a:lvl1pPr>
              <a:defRPr>
                <a:solidFill>
                  <a:schemeClr val="bg1"/>
                </a:solidFill>
              </a:defRPr>
            </a:lvl1pPr>
          </a:lstStyle>
          <a:p>
            <a:fld id="{0A3ED7E7-E538-48B7-BF27-18C497C3E180}" type="slidenum">
              <a:rPr lang="nb-NO" smtClean="0"/>
              <a:pPr/>
              <a:t>‹#›</a:t>
            </a:fld>
            <a:endParaRPr lang="nb-NO"/>
          </a:p>
        </p:txBody>
      </p:sp>
    </p:spTree>
    <p:extLst>
      <p:ext uri="{BB962C8B-B14F-4D97-AF65-F5344CB8AC3E}">
        <p14:creationId xmlns:p14="http://schemas.microsoft.com/office/powerpoint/2010/main" val="2118646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72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xt and background covering the entire surface">
    <p:spTree>
      <p:nvGrpSpPr>
        <p:cNvPr id="1" name=""/>
        <p:cNvGrpSpPr/>
        <p:nvPr/>
      </p:nvGrpSpPr>
      <p:grpSpPr>
        <a:xfrm>
          <a:off x="0" y="0"/>
          <a:ext cx="0" cy="0"/>
          <a:chOff x="0" y="0"/>
          <a:chExt cx="0" cy="0"/>
        </a:xfrm>
      </p:grpSpPr>
      <p:sp>
        <p:nvSpPr>
          <p:cNvPr id="15" name="Plassholder for bilde 14"/>
          <p:cNvSpPr>
            <a:spLocks noGrp="1"/>
          </p:cNvSpPr>
          <p:nvPr>
            <p:ph type="pic" sz="quarter" idx="10" hasCustomPrompt="1"/>
          </p:nvPr>
        </p:nvSpPr>
        <p:spPr>
          <a:xfrm>
            <a:off x="0" y="0"/>
            <a:ext cx="12192000" cy="6858000"/>
          </a:xfrm>
          <a:prstGeom prst="rect">
            <a:avLst/>
          </a:prstGeom>
        </p:spPr>
        <p:txBody>
          <a:bodyPr tIns="864000" anchor="ctr" anchorCtr="1"/>
          <a:lstStyle>
            <a:lvl1pPr marL="0" indent="0">
              <a:buNone/>
              <a:defRPr/>
            </a:lvl1pPr>
          </a:lstStyle>
          <a:p>
            <a:r>
              <a:rPr lang="nb-NO"/>
              <a:t>Click ikon to insert picture covering the entire surface</a:t>
            </a:r>
          </a:p>
        </p:txBody>
      </p:sp>
      <p:sp>
        <p:nvSpPr>
          <p:cNvPr id="2" name="Tittel 1"/>
          <p:cNvSpPr>
            <a:spLocks noGrp="1"/>
          </p:cNvSpPr>
          <p:nvPr>
            <p:ph type="title"/>
          </p:nvPr>
        </p:nvSpPr>
        <p:spPr/>
        <p:txBody>
          <a:bodyPr>
            <a:noAutofit/>
          </a:bodyPr>
          <a:lstStyle>
            <a:lvl1pPr>
              <a:defRPr sz="3600"/>
            </a:lvl1pPr>
          </a:lstStyle>
          <a:p>
            <a:r>
              <a:rPr lang="nb-NO"/>
              <a:t>Klikk for å redigere tittelstil</a:t>
            </a:r>
          </a:p>
        </p:txBody>
      </p:sp>
      <p:sp>
        <p:nvSpPr>
          <p:cNvPr id="3" name="Plassholder for lysbildenummer 2"/>
          <p:cNvSpPr>
            <a:spLocks noGrp="1"/>
          </p:cNvSpPr>
          <p:nvPr>
            <p:ph type="sldNum" sz="quarter" idx="11"/>
          </p:nvPr>
        </p:nvSpPr>
        <p:spPr/>
        <p:txBody>
          <a:bodyPr/>
          <a:lstStyle/>
          <a:p>
            <a:fld id="{0A3ED7E7-E538-48B7-BF27-18C497C3E180}" type="slidenum">
              <a:rPr lang="nb-NO" smtClean="0"/>
              <a:pPr/>
              <a:t>‹#›</a:t>
            </a:fld>
            <a:endParaRPr lang="nb-NO"/>
          </a:p>
        </p:txBody>
      </p:sp>
    </p:spTree>
    <p:extLst>
      <p:ext uri="{BB962C8B-B14F-4D97-AF65-F5344CB8AC3E}">
        <p14:creationId xmlns:p14="http://schemas.microsoft.com/office/powerpoint/2010/main" val="2442581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idx="1"/>
          </p:nvPr>
        </p:nvSpPr>
        <p:spPr>
          <a:xfrm>
            <a:off x="695325" y="1800000"/>
            <a:ext cx="10801350" cy="4320000"/>
          </a:xfrm>
          <a:prstGeom prst="rect">
            <a:avLst/>
          </a:prstGeom>
        </p:spPr>
        <p:txBody>
          <a:bodyPr lIns="0" tIns="0" rIns="0" bIns="0"/>
          <a:lstStyle>
            <a:lvl1pPr>
              <a:lnSpc>
                <a:spcPts val="2800"/>
              </a:lnSpc>
              <a:spcBef>
                <a:spcPts val="1200"/>
              </a:spcBef>
              <a:defRPr sz="2200" baseline="0"/>
            </a:lvl1pPr>
            <a:lvl2pPr>
              <a:lnSpc>
                <a:spcPts val="2800"/>
              </a:lnSpc>
              <a:spcBef>
                <a:spcPts val="1200"/>
              </a:spcBef>
              <a:defRPr sz="2200" baseline="0"/>
            </a:lvl2pPr>
            <a:lvl3pPr>
              <a:lnSpc>
                <a:spcPts val="2800"/>
              </a:lnSpc>
              <a:spcBef>
                <a:spcPts val="1200"/>
              </a:spcBef>
              <a:defRPr sz="2200" baseline="0"/>
            </a:lvl3pPr>
            <a:lvl4pPr>
              <a:lnSpc>
                <a:spcPts val="2800"/>
              </a:lnSpc>
              <a:spcBef>
                <a:spcPts val="1200"/>
              </a:spcBef>
              <a:defRPr sz="2200" baseline="0"/>
            </a:lvl4pPr>
            <a:lvl5pPr>
              <a:lnSpc>
                <a:spcPts val="2800"/>
              </a:lnSpc>
              <a:spcBef>
                <a:spcPts val="1200"/>
              </a:spcBef>
              <a:defRPr sz="2200" baseline="0"/>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nb-NO" dirty="0"/>
          </a:p>
        </p:txBody>
      </p:sp>
      <p:sp>
        <p:nvSpPr>
          <p:cNvPr id="4" name="Plassholder for lysbildenummer 3"/>
          <p:cNvSpPr>
            <a:spLocks noGrp="1"/>
          </p:cNvSpPr>
          <p:nvPr>
            <p:ph type="sldNum" sz="quarter" idx="10"/>
          </p:nvPr>
        </p:nvSpPr>
        <p:spPr/>
        <p:txBody>
          <a:bodyPr/>
          <a:lstStyle/>
          <a:p>
            <a:fld id="{0A3ED7E7-E538-48B7-BF27-18C497C3E180}" type="slidenum">
              <a:rPr lang="nb-NO" smtClean="0"/>
              <a:pPr/>
              <a:t>‹#›</a:t>
            </a:fld>
            <a:endParaRPr lang="nb-NO"/>
          </a:p>
        </p:txBody>
      </p:sp>
    </p:spTree>
    <p:extLst>
      <p:ext uri="{BB962C8B-B14F-4D97-AF65-F5344CB8AC3E}">
        <p14:creationId xmlns:p14="http://schemas.microsoft.com/office/powerpoint/2010/main" val="13066079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4" name="Plassholder for bilde 9"/>
          <p:cNvSpPr>
            <a:spLocks noGrp="1"/>
          </p:cNvSpPr>
          <p:nvPr>
            <p:ph type="pic" sz="quarter" idx="13"/>
          </p:nvPr>
        </p:nvSpPr>
        <p:spPr>
          <a:xfrm>
            <a:off x="694800" y="1800000"/>
            <a:ext cx="10801875" cy="4320000"/>
          </a:xfrm>
          <a:prstGeom prst="rect">
            <a:avLst/>
          </a:prstGeom>
          <a:noFill/>
        </p:spPr>
        <p:txBody>
          <a:bodyPr tIns="2160000" bIns="0"/>
          <a:lstStyle>
            <a:lvl1pPr marL="0" indent="0" algn="ctr">
              <a:buNone/>
              <a:defRPr sz="2000">
                <a:solidFill>
                  <a:schemeClr val="tx1"/>
                </a:solidFill>
              </a:defRPr>
            </a:lvl1pPr>
          </a:lstStyle>
          <a:p>
            <a:r>
              <a:rPr lang="nb-NO"/>
              <a:t>Klikk ikonet for å legge til et bilde</a:t>
            </a:r>
            <a:endParaRPr lang="nb-NO" dirty="0"/>
          </a:p>
        </p:txBody>
      </p:sp>
      <p:sp>
        <p:nvSpPr>
          <p:cNvPr id="3" name="Plassholder for lysbildenummer 2"/>
          <p:cNvSpPr>
            <a:spLocks noGrp="1"/>
          </p:cNvSpPr>
          <p:nvPr>
            <p:ph type="sldNum" sz="quarter" idx="14"/>
          </p:nvPr>
        </p:nvSpPr>
        <p:spPr/>
        <p:txBody>
          <a:bodyPr/>
          <a:lstStyle/>
          <a:p>
            <a:fld id="{0A3ED7E7-E538-48B7-BF27-18C497C3E180}" type="slidenum">
              <a:rPr lang="nb-NO" smtClean="0"/>
              <a:pPr/>
              <a:t>‹#›</a:t>
            </a:fld>
            <a:endParaRPr lang="nb-NO"/>
          </a:p>
        </p:txBody>
      </p:sp>
    </p:spTree>
    <p:extLst>
      <p:ext uri="{BB962C8B-B14F-4D97-AF65-F5344CB8AC3E}">
        <p14:creationId xmlns:p14="http://schemas.microsoft.com/office/powerpoint/2010/main" val="3486351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idx="1"/>
          </p:nvPr>
        </p:nvSpPr>
        <p:spPr>
          <a:xfrm>
            <a:off x="695325" y="1800000"/>
            <a:ext cx="5112000" cy="4320000"/>
          </a:xfrm>
          <a:prstGeom prst="rect">
            <a:avLst/>
          </a:prstGeom>
        </p:spPr>
        <p:txBody>
          <a:bodyPr lIns="0" tIns="0" rIns="0" bIns="0"/>
          <a:lstStyle>
            <a:lvl1pPr>
              <a:lnSpc>
                <a:spcPts val="2800"/>
              </a:lnSpc>
              <a:spcBef>
                <a:spcPts val="1200"/>
              </a:spcBef>
              <a:defRPr sz="2200" baseline="0"/>
            </a:lvl1pPr>
            <a:lvl2pPr>
              <a:lnSpc>
                <a:spcPts val="2800"/>
              </a:lnSpc>
              <a:spcBef>
                <a:spcPts val="1200"/>
              </a:spcBef>
              <a:defRPr sz="2200" baseline="0"/>
            </a:lvl2pPr>
            <a:lvl3pPr>
              <a:lnSpc>
                <a:spcPts val="2800"/>
              </a:lnSpc>
              <a:spcBef>
                <a:spcPts val="1200"/>
              </a:spcBef>
              <a:defRPr sz="2200" baseline="0"/>
            </a:lvl3pPr>
            <a:lvl4pPr>
              <a:lnSpc>
                <a:spcPts val="2800"/>
              </a:lnSpc>
              <a:spcBef>
                <a:spcPts val="1200"/>
              </a:spcBef>
              <a:defRPr sz="2200" baseline="0"/>
            </a:lvl4pPr>
            <a:lvl5pPr>
              <a:lnSpc>
                <a:spcPts val="2800"/>
              </a:lnSpc>
              <a:spcBef>
                <a:spcPts val="1200"/>
              </a:spcBef>
              <a:defRPr sz="2200" baseline="0"/>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nb-NO" dirty="0"/>
          </a:p>
        </p:txBody>
      </p:sp>
      <p:sp>
        <p:nvSpPr>
          <p:cNvPr id="4" name="Plassholder for bilde 9"/>
          <p:cNvSpPr>
            <a:spLocks noGrp="1"/>
          </p:cNvSpPr>
          <p:nvPr>
            <p:ph type="pic" sz="quarter" idx="13"/>
          </p:nvPr>
        </p:nvSpPr>
        <p:spPr>
          <a:xfrm>
            <a:off x="6384000" y="1800000"/>
            <a:ext cx="5112675" cy="4320000"/>
          </a:xfrm>
          <a:prstGeom prst="rect">
            <a:avLst/>
          </a:prstGeom>
          <a:noFill/>
        </p:spPr>
        <p:txBody>
          <a:bodyPr tIns="2160000" bIns="0"/>
          <a:lstStyle>
            <a:lvl1pPr marL="0" indent="0" algn="ctr">
              <a:buNone/>
              <a:defRPr sz="2000">
                <a:solidFill>
                  <a:schemeClr val="tx1"/>
                </a:solidFill>
              </a:defRPr>
            </a:lvl1pPr>
          </a:lstStyle>
          <a:p>
            <a:r>
              <a:rPr lang="nb-NO"/>
              <a:t>Klikk ikonet for å legge til et bilde</a:t>
            </a:r>
            <a:endParaRPr lang="nb-NO" dirty="0"/>
          </a:p>
        </p:txBody>
      </p:sp>
      <p:sp>
        <p:nvSpPr>
          <p:cNvPr id="5" name="Plassholder for lysbildenummer 4"/>
          <p:cNvSpPr>
            <a:spLocks noGrp="1"/>
          </p:cNvSpPr>
          <p:nvPr>
            <p:ph type="sldNum" sz="quarter" idx="14"/>
          </p:nvPr>
        </p:nvSpPr>
        <p:spPr/>
        <p:txBody>
          <a:bodyPr/>
          <a:lstStyle/>
          <a:p>
            <a:fld id="{0A3ED7E7-E538-48B7-BF27-18C497C3E180}" type="slidenum">
              <a:rPr lang="nb-NO" smtClean="0"/>
              <a:pPr/>
              <a:t>‹#›</a:t>
            </a:fld>
            <a:endParaRPr lang="nb-NO"/>
          </a:p>
        </p:txBody>
      </p:sp>
    </p:spTree>
    <p:extLst>
      <p:ext uri="{BB962C8B-B14F-4D97-AF65-F5344CB8AC3E}">
        <p14:creationId xmlns:p14="http://schemas.microsoft.com/office/powerpoint/2010/main" val="1916605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2 boxes">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idx="1"/>
          </p:nvPr>
        </p:nvSpPr>
        <p:spPr>
          <a:xfrm>
            <a:off x="6382800" y="1800000"/>
            <a:ext cx="5112000" cy="4320000"/>
          </a:xfrm>
          <a:prstGeom prst="rect">
            <a:avLst/>
          </a:prstGeom>
        </p:spPr>
        <p:txBody>
          <a:bodyPr lIns="0" tIns="0" rIns="0" bIns="0"/>
          <a:lstStyle>
            <a:lvl1pPr>
              <a:lnSpc>
                <a:spcPts val="2800"/>
              </a:lnSpc>
              <a:spcBef>
                <a:spcPts val="1200"/>
              </a:spcBef>
              <a:defRPr sz="2200" baseline="0"/>
            </a:lvl1pPr>
            <a:lvl2pPr>
              <a:lnSpc>
                <a:spcPts val="2800"/>
              </a:lnSpc>
              <a:spcBef>
                <a:spcPts val="1200"/>
              </a:spcBef>
              <a:defRPr sz="2200" baseline="0"/>
            </a:lvl2pPr>
            <a:lvl3pPr>
              <a:lnSpc>
                <a:spcPts val="2800"/>
              </a:lnSpc>
              <a:spcBef>
                <a:spcPts val="1200"/>
              </a:spcBef>
              <a:defRPr sz="2200" baseline="0"/>
            </a:lvl3pPr>
            <a:lvl4pPr>
              <a:lnSpc>
                <a:spcPts val="2800"/>
              </a:lnSpc>
              <a:spcBef>
                <a:spcPts val="1200"/>
              </a:spcBef>
              <a:defRPr sz="2200" baseline="0"/>
            </a:lvl4pPr>
            <a:lvl5pPr>
              <a:lnSpc>
                <a:spcPts val="2800"/>
              </a:lnSpc>
              <a:spcBef>
                <a:spcPts val="1200"/>
              </a:spcBef>
              <a:defRPr sz="2200" baseline="0"/>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nb-NO" dirty="0"/>
          </a:p>
        </p:txBody>
      </p:sp>
      <p:sp>
        <p:nvSpPr>
          <p:cNvPr id="6" name="Plassholder for innhold 2"/>
          <p:cNvSpPr>
            <a:spLocks noGrp="1"/>
          </p:cNvSpPr>
          <p:nvPr>
            <p:ph idx="10"/>
          </p:nvPr>
        </p:nvSpPr>
        <p:spPr>
          <a:xfrm>
            <a:off x="708261" y="1800000"/>
            <a:ext cx="5112000" cy="4320000"/>
          </a:xfrm>
          <a:prstGeom prst="rect">
            <a:avLst/>
          </a:prstGeom>
        </p:spPr>
        <p:txBody>
          <a:bodyPr lIns="0" tIns="0" rIns="0" bIns="0"/>
          <a:lstStyle>
            <a:lvl1pPr>
              <a:lnSpc>
                <a:spcPts val="2800"/>
              </a:lnSpc>
              <a:spcBef>
                <a:spcPts val="1200"/>
              </a:spcBef>
              <a:defRPr sz="2200" baseline="0"/>
            </a:lvl1pPr>
            <a:lvl2pPr>
              <a:lnSpc>
                <a:spcPts val="2800"/>
              </a:lnSpc>
              <a:spcBef>
                <a:spcPts val="1200"/>
              </a:spcBef>
              <a:defRPr sz="2200" baseline="0"/>
            </a:lvl2pPr>
            <a:lvl3pPr>
              <a:lnSpc>
                <a:spcPts val="2800"/>
              </a:lnSpc>
              <a:spcBef>
                <a:spcPts val="1200"/>
              </a:spcBef>
              <a:defRPr sz="2200" baseline="0"/>
            </a:lvl3pPr>
            <a:lvl4pPr>
              <a:lnSpc>
                <a:spcPts val="2800"/>
              </a:lnSpc>
              <a:spcBef>
                <a:spcPts val="1200"/>
              </a:spcBef>
              <a:defRPr sz="2200" baseline="0"/>
            </a:lvl4pPr>
            <a:lvl5pPr>
              <a:lnSpc>
                <a:spcPts val="2800"/>
              </a:lnSpc>
              <a:spcBef>
                <a:spcPts val="1200"/>
              </a:spcBef>
              <a:defRPr sz="2200" baseline="0"/>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nb-NO" dirty="0"/>
          </a:p>
        </p:txBody>
      </p:sp>
      <p:sp>
        <p:nvSpPr>
          <p:cNvPr id="4" name="Plassholder for lysbildenummer 3"/>
          <p:cNvSpPr>
            <a:spLocks noGrp="1"/>
          </p:cNvSpPr>
          <p:nvPr>
            <p:ph type="sldNum" sz="quarter" idx="11"/>
          </p:nvPr>
        </p:nvSpPr>
        <p:spPr/>
        <p:txBody>
          <a:bodyPr/>
          <a:lstStyle/>
          <a:p>
            <a:fld id="{0A3ED7E7-E538-48B7-BF27-18C497C3E180}" type="slidenum">
              <a:rPr lang="nb-NO" smtClean="0"/>
              <a:pPr/>
              <a:t>‹#›</a:t>
            </a:fld>
            <a:endParaRPr lang="nb-NO"/>
          </a:p>
        </p:txBody>
      </p:sp>
    </p:spTree>
    <p:extLst>
      <p:ext uri="{BB962C8B-B14F-4D97-AF65-F5344CB8AC3E}">
        <p14:creationId xmlns:p14="http://schemas.microsoft.com/office/powerpoint/2010/main" val="1834399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009D7F"/>
        </a:solidFill>
        <a:effectLst/>
      </p:bgPr>
    </p:bg>
    <p:spTree>
      <p:nvGrpSpPr>
        <p:cNvPr id="1" name=""/>
        <p:cNvGrpSpPr/>
        <p:nvPr/>
      </p:nvGrpSpPr>
      <p:grpSpPr>
        <a:xfrm>
          <a:off x="0" y="0"/>
          <a:ext cx="0" cy="0"/>
          <a:chOff x="0" y="0"/>
          <a:chExt cx="0" cy="0"/>
        </a:xfrm>
      </p:grpSpPr>
      <p:sp>
        <p:nvSpPr>
          <p:cNvPr id="6" name="Tittel 1"/>
          <p:cNvSpPr>
            <a:spLocks noGrp="1"/>
          </p:cNvSpPr>
          <p:nvPr>
            <p:ph type="ctrTitle"/>
          </p:nvPr>
        </p:nvSpPr>
        <p:spPr>
          <a:xfrm>
            <a:off x="768000" y="2205000"/>
            <a:ext cx="10656000" cy="738664"/>
          </a:xfrm>
        </p:spPr>
        <p:txBody>
          <a:bodyPr anchor="b">
            <a:normAutofit/>
          </a:bodyPr>
          <a:lstStyle>
            <a:lvl1pPr>
              <a:defRPr sz="3600">
                <a:solidFill>
                  <a:schemeClr val="bg1"/>
                </a:solidFill>
              </a:defRPr>
            </a:lvl1pPr>
          </a:lstStyle>
          <a:p>
            <a:r>
              <a:rPr lang="nb-NO"/>
              <a:t>Klikk for å redigere tittelstil</a:t>
            </a:r>
            <a:endParaRPr lang="nb-NO" dirty="0"/>
          </a:p>
        </p:txBody>
      </p:sp>
      <p:sp>
        <p:nvSpPr>
          <p:cNvPr id="4" name="TekstSylinder 3"/>
          <p:cNvSpPr txBox="1"/>
          <p:nvPr userDrawn="1"/>
        </p:nvSpPr>
        <p:spPr>
          <a:xfrm>
            <a:off x="551384" y="4077072"/>
            <a:ext cx="1224136" cy="2232248"/>
          </a:xfrm>
          <a:prstGeom prst="rect">
            <a:avLst/>
          </a:prstGeom>
          <a:noFill/>
        </p:spPr>
        <p:txBody>
          <a:bodyPr wrap="square" rtlCol="0">
            <a:spAutoFit/>
          </a:bodyPr>
          <a:lstStyle/>
          <a:p>
            <a:endParaRPr lang="nb-NO"/>
          </a:p>
        </p:txBody>
      </p:sp>
      <p:pic>
        <p:nvPicPr>
          <p:cNvPr id="9" name="Bilde 8"/>
          <p:cNvPicPr>
            <a:picLocks noChangeAspect="1"/>
          </p:cNvPicPr>
          <p:nvPr userDrawn="1"/>
        </p:nvPicPr>
        <p:blipFill>
          <a:blip r:embed="rId2"/>
          <a:stretch>
            <a:fillRect/>
          </a:stretch>
        </p:blipFill>
        <p:spPr>
          <a:xfrm>
            <a:off x="750000" y="4051894"/>
            <a:ext cx="10692000" cy="2329434"/>
          </a:xfrm>
          <a:prstGeom prst="rect">
            <a:avLst/>
          </a:prstGeom>
        </p:spPr>
      </p:pic>
      <p:pic>
        <p:nvPicPr>
          <p:cNvPr id="10" name="Bilde 9"/>
          <p:cNvPicPr>
            <a:picLocks noChangeAspect="1"/>
          </p:cNvPicPr>
          <p:nvPr userDrawn="1"/>
        </p:nvPicPr>
        <p:blipFill>
          <a:blip r:embed="rId3"/>
          <a:stretch>
            <a:fillRect/>
          </a:stretch>
        </p:blipFill>
        <p:spPr>
          <a:xfrm>
            <a:off x="10821600" y="406800"/>
            <a:ext cx="676800" cy="543014"/>
          </a:xfrm>
          <a:prstGeom prst="rect">
            <a:avLst/>
          </a:prstGeom>
        </p:spPr>
      </p:pic>
      <p:sp>
        <p:nvSpPr>
          <p:cNvPr id="2" name="Plassholder for lysbildenummer 1"/>
          <p:cNvSpPr>
            <a:spLocks noGrp="1"/>
          </p:cNvSpPr>
          <p:nvPr>
            <p:ph type="sldNum" sz="quarter" idx="10"/>
          </p:nvPr>
        </p:nvSpPr>
        <p:spPr/>
        <p:txBody>
          <a:bodyPr/>
          <a:lstStyle/>
          <a:p>
            <a:fld id="{0A3ED7E7-E538-48B7-BF27-18C497C3E180}" type="slidenum">
              <a:rPr lang="nb-NO" smtClean="0"/>
              <a:pPr/>
              <a:t>‹#›</a:t>
            </a:fld>
            <a:endParaRPr lang="nb-NO"/>
          </a:p>
        </p:txBody>
      </p:sp>
    </p:spTree>
    <p:extLst>
      <p:ext uri="{BB962C8B-B14F-4D97-AF65-F5344CB8AC3E}">
        <p14:creationId xmlns:p14="http://schemas.microsoft.com/office/powerpoint/2010/main" val="3244682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Bilde 6"/>
          <p:cNvPicPr>
            <a:picLocks noChangeAspect="1"/>
          </p:cNvPicPr>
          <p:nvPr userDrawn="1"/>
        </p:nvPicPr>
        <p:blipFill>
          <a:blip r:embed="rId11"/>
          <a:stretch>
            <a:fillRect/>
          </a:stretch>
        </p:blipFill>
        <p:spPr>
          <a:xfrm>
            <a:off x="10822957" y="405000"/>
            <a:ext cx="673043" cy="540000"/>
          </a:xfrm>
          <a:prstGeom prst="rect">
            <a:avLst/>
          </a:prstGeom>
        </p:spPr>
      </p:pic>
      <p:sp>
        <p:nvSpPr>
          <p:cNvPr id="8" name="Plassholder for tittel 7"/>
          <p:cNvSpPr>
            <a:spLocks noGrp="1"/>
          </p:cNvSpPr>
          <p:nvPr>
            <p:ph type="title"/>
          </p:nvPr>
        </p:nvSpPr>
        <p:spPr>
          <a:xfrm>
            <a:off x="695325" y="945000"/>
            <a:ext cx="9588000" cy="533642"/>
          </a:xfrm>
          <a:prstGeom prst="rect">
            <a:avLst/>
          </a:prstGeom>
        </p:spPr>
        <p:txBody>
          <a:bodyPr vert="horz" wrap="none" lIns="0" tIns="0" rIns="0" bIns="0" rtlCol="0" anchor="ctr">
            <a:normAutofit/>
          </a:bodyPr>
          <a:lstStyle/>
          <a:p>
            <a:r>
              <a:rPr lang="nb-NO"/>
              <a:t>Klikk for å redigere tittelstil</a:t>
            </a:r>
          </a:p>
        </p:txBody>
      </p:sp>
      <p:sp>
        <p:nvSpPr>
          <p:cNvPr id="5" name="Plassholder for lysbildenummer 9"/>
          <p:cNvSpPr>
            <a:spLocks noGrp="1"/>
          </p:cNvSpPr>
          <p:nvPr>
            <p:ph type="sldNum" sz="quarter" idx="4"/>
          </p:nvPr>
        </p:nvSpPr>
        <p:spPr>
          <a:xfrm>
            <a:off x="695325" y="6264000"/>
            <a:ext cx="2743200" cy="203199"/>
          </a:xfrm>
          <a:prstGeom prst="rect">
            <a:avLst/>
          </a:prstGeom>
        </p:spPr>
        <p:txBody>
          <a:bodyPr vert="horz" lIns="0" tIns="0" rIns="0" bIns="0" rtlCol="0" anchor="ctr"/>
          <a:lstStyle>
            <a:lvl1pPr algn="l">
              <a:defRPr sz="1200">
                <a:solidFill>
                  <a:srgbClr val="009D7F"/>
                </a:solidFill>
              </a:defRPr>
            </a:lvl1pPr>
          </a:lstStyle>
          <a:p>
            <a:fld id="{0A3ED7E7-E538-48B7-BF27-18C497C3E180}" type="slidenum">
              <a:rPr lang="nb-NO" smtClean="0"/>
              <a:pPr/>
              <a:t>‹#›</a:t>
            </a:fld>
            <a:endParaRPr lang="nb-NO"/>
          </a:p>
        </p:txBody>
      </p:sp>
    </p:spTree>
    <p:extLst>
      <p:ext uri="{BB962C8B-B14F-4D97-AF65-F5344CB8AC3E}">
        <p14:creationId xmlns:p14="http://schemas.microsoft.com/office/powerpoint/2010/main" val="3062148158"/>
      </p:ext>
    </p:extLst>
  </p:cSld>
  <p:clrMap bg1="lt1" tx1="dk1" bg2="lt2" tx2="dk2" accent1="accent1" accent2="accent2" accent3="accent3" accent4="accent4" accent5="accent5" accent6="accent6" hlink="hlink" folHlink="folHlink"/>
  <p:sldLayoutIdLst>
    <p:sldLayoutId id="2147483697" r:id="rId1"/>
    <p:sldLayoutId id="2147483668" r:id="rId2"/>
    <p:sldLayoutId id="2147483649" r:id="rId3"/>
    <p:sldLayoutId id="2147483705" r:id="rId4"/>
    <p:sldLayoutId id="2147483698" r:id="rId5"/>
    <p:sldLayoutId id="2147483695" r:id="rId6"/>
    <p:sldLayoutId id="2147483691" r:id="rId7"/>
    <p:sldLayoutId id="2147483701" r:id="rId8"/>
    <p:sldLayoutId id="2147483664" r:id="rId9"/>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lvl1pPr algn="l" defTabSz="914400" rtl="0" eaLnBrk="1" latinLnBrk="0" hangingPunct="1">
        <a:spcBef>
          <a:spcPct val="0"/>
        </a:spcBef>
        <a:buNone/>
        <a:defRPr sz="3200" kern="1200">
          <a:solidFill>
            <a:srgbClr val="009D7F"/>
          </a:solidFill>
          <a:latin typeface="+mj-lt"/>
          <a:ea typeface="+mj-ea"/>
          <a:cs typeface="+mj-cs"/>
        </a:defRPr>
      </a:lvl1pPr>
    </p:titleStyle>
    <p:bodyStyle>
      <a:lvl1pPr marL="198000" indent="-1980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666000" indent="-1980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34000" indent="-1980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1980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052000" indent="-1980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2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gif"/></Relationships>
</file>

<file path=ppt/slides/_rels/slide14.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image" Target="../media/image27.pn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gif"/></Relationships>
</file>

<file path=ppt/slides/_rels/slide1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7.gif"/><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7.gif"/><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green background with white letters&#10;&#10;Description automatically generated">
            <a:extLst>
              <a:ext uri="{FF2B5EF4-FFF2-40B4-BE49-F238E27FC236}">
                <a16:creationId xmlns:a16="http://schemas.microsoft.com/office/drawing/2014/main" id="{F4DE245C-0D45-4F3C-234E-E2FE019B5F81}"/>
              </a:ext>
            </a:extLst>
          </p:cNvPr>
          <p:cNvPicPr>
            <a:picLocks noChangeAspect="1"/>
          </p:cNvPicPr>
          <p:nvPr/>
        </p:nvPicPr>
        <p:blipFill>
          <a:blip r:embed="rId3"/>
          <a:stretch>
            <a:fillRect/>
          </a:stretch>
        </p:blipFill>
        <p:spPr>
          <a:xfrm>
            <a:off x="5449437" y="168901"/>
            <a:ext cx="939612" cy="907536"/>
          </a:xfrm>
          <a:prstGeom prst="rect">
            <a:avLst/>
          </a:prstGeom>
          <a:solidFill>
            <a:schemeClr val="bg1"/>
          </a:solidFill>
          <a:ln>
            <a:solidFill>
              <a:schemeClr val="accent1"/>
            </a:solidFill>
          </a:ln>
          <a:effectLst>
            <a:glow rad="63500">
              <a:schemeClr val="accent3">
                <a:satMod val="175000"/>
                <a:alpha val="40000"/>
              </a:schemeClr>
            </a:glow>
            <a:outerShdw blurRad="50800" dist="38100" dir="8100000" algn="tr" rotWithShape="0">
              <a:prstClr val="black">
                <a:alpha val="40000"/>
              </a:prstClr>
            </a:outerShdw>
            <a:reflection blurRad="6350" stA="52000" endA="300" endPos="35000" dir="5400000" sy="-100000" algn="bl" rotWithShape="0"/>
          </a:effectLst>
        </p:spPr>
      </p:pic>
      <p:sp>
        <p:nvSpPr>
          <p:cNvPr id="5" name="TextBox 4">
            <a:extLst>
              <a:ext uri="{FF2B5EF4-FFF2-40B4-BE49-F238E27FC236}">
                <a16:creationId xmlns:a16="http://schemas.microsoft.com/office/drawing/2014/main" id="{5403D37B-466D-C324-F550-2448FE2B97AD}"/>
              </a:ext>
            </a:extLst>
          </p:cNvPr>
          <p:cNvSpPr txBox="1"/>
          <p:nvPr/>
        </p:nvSpPr>
        <p:spPr>
          <a:xfrm>
            <a:off x="4053817" y="1492311"/>
            <a:ext cx="3940365" cy="584775"/>
          </a:xfrm>
          <a:prstGeom prst="rect">
            <a:avLst/>
          </a:prstGeom>
          <a:noFill/>
        </p:spPr>
        <p:txBody>
          <a:bodyPr wrap="square" rtlCol="0">
            <a:spAutoFit/>
          </a:bodyPr>
          <a:lstStyle/>
          <a:p>
            <a:pPr algn="ctr"/>
            <a:r>
              <a:rPr lang="en-IN" sz="1600" b="1" dirty="0"/>
              <a:t>Norwegian University </a:t>
            </a:r>
          </a:p>
          <a:p>
            <a:pPr algn="ctr"/>
            <a:r>
              <a:rPr lang="en-IN" sz="1600" b="1" dirty="0"/>
              <a:t>Of Life Sciences</a:t>
            </a:r>
          </a:p>
        </p:txBody>
      </p:sp>
      <p:sp>
        <p:nvSpPr>
          <p:cNvPr id="13" name="TextBox 12">
            <a:extLst>
              <a:ext uri="{FF2B5EF4-FFF2-40B4-BE49-F238E27FC236}">
                <a16:creationId xmlns:a16="http://schemas.microsoft.com/office/drawing/2014/main" id="{91BA9422-0807-93EF-E0F2-C91EA28DDBAC}"/>
              </a:ext>
            </a:extLst>
          </p:cNvPr>
          <p:cNvSpPr txBox="1"/>
          <p:nvPr/>
        </p:nvSpPr>
        <p:spPr>
          <a:xfrm>
            <a:off x="2783999" y="2361393"/>
            <a:ext cx="6480000" cy="1200329"/>
          </a:xfrm>
          <a:prstGeom prst="rect">
            <a:avLst/>
          </a:prstGeom>
          <a:noFill/>
        </p:spPr>
        <p:txBody>
          <a:bodyPr wrap="square" rtlCol="0">
            <a:spAutoFit/>
          </a:bodyPr>
          <a:lstStyle/>
          <a:p>
            <a:pPr algn="ctr"/>
            <a:r>
              <a:rPr lang="en-IN" sz="1800" b="1" i="0" u="none" strike="noStrike" baseline="0" dirty="0">
                <a:latin typeface="Arial-BoldMT"/>
              </a:rPr>
              <a:t>Semantic Enhancements in Image Captioning: </a:t>
            </a:r>
          </a:p>
          <a:p>
            <a:pPr algn="ctr"/>
            <a:r>
              <a:rPr lang="en-IN" sz="1800" b="1" i="0" u="none" strike="noStrike" baseline="0" dirty="0">
                <a:latin typeface="Arial-BoldMT"/>
              </a:rPr>
              <a:t>Leveraging Neural </a:t>
            </a:r>
            <a:r>
              <a:rPr lang="en-US" sz="1800" b="1" i="0" u="none" strike="noStrike" baseline="0" dirty="0">
                <a:latin typeface="Arial-BoldMT"/>
              </a:rPr>
              <a:t>Networks to Improve BLIP and </a:t>
            </a:r>
            <a:r>
              <a:rPr lang="en-IN" sz="1800" b="1" i="0" u="none" strike="noStrike" baseline="0" dirty="0">
                <a:latin typeface="Arial-BoldMT"/>
              </a:rPr>
              <a:t>GPT-2</a:t>
            </a:r>
            <a:endParaRPr lang="en-IN" dirty="0"/>
          </a:p>
          <a:p>
            <a:pPr algn="ctr"/>
            <a:endParaRPr lang="en-IN" dirty="0"/>
          </a:p>
          <a:p>
            <a:pPr algn="ctr"/>
            <a:endParaRPr lang="en-IN" dirty="0"/>
          </a:p>
        </p:txBody>
      </p:sp>
      <p:sp>
        <p:nvSpPr>
          <p:cNvPr id="14" name="TextBox 13">
            <a:extLst>
              <a:ext uri="{FF2B5EF4-FFF2-40B4-BE49-F238E27FC236}">
                <a16:creationId xmlns:a16="http://schemas.microsoft.com/office/drawing/2014/main" id="{BF3D1020-DF2E-FC45-B636-0056798AE50F}"/>
              </a:ext>
            </a:extLst>
          </p:cNvPr>
          <p:cNvSpPr txBox="1"/>
          <p:nvPr/>
        </p:nvSpPr>
        <p:spPr>
          <a:xfrm>
            <a:off x="4729621" y="4310531"/>
            <a:ext cx="1980029" cy="507831"/>
          </a:xfrm>
          <a:prstGeom prst="rect">
            <a:avLst/>
          </a:prstGeom>
          <a:noFill/>
        </p:spPr>
        <p:txBody>
          <a:bodyPr wrap="none" rtlCol="0">
            <a:spAutoFit/>
          </a:bodyPr>
          <a:lstStyle/>
          <a:p>
            <a:pPr algn="ctr"/>
            <a:r>
              <a:rPr lang="en-US" sz="900" i="0" u="none" strike="noStrike" baseline="0" dirty="0">
                <a:latin typeface="Arial-BoldMT"/>
              </a:rPr>
              <a:t>Master’s Thesis 20</a:t>
            </a:r>
            <a:r>
              <a:rPr lang="en-US" sz="900" i="0" u="none" strike="noStrike" baseline="0" dirty="0">
                <a:latin typeface="Arial" panose="020B0604020202020204" pitchFamily="34" charset="0"/>
              </a:rPr>
              <a:t>24 </a:t>
            </a:r>
          </a:p>
          <a:p>
            <a:pPr algn="ctr"/>
            <a:r>
              <a:rPr lang="en-US" sz="900" i="0" u="none" strike="noStrike" baseline="0" dirty="0">
                <a:latin typeface="Arial" panose="020B0604020202020204" pitchFamily="34" charset="0"/>
              </a:rPr>
              <a:t>30 ECTS</a:t>
            </a:r>
          </a:p>
          <a:p>
            <a:pPr algn="ctr"/>
            <a:r>
              <a:rPr lang="en-US" sz="900" i="0" u="none" strike="noStrike" baseline="0" dirty="0">
                <a:latin typeface="Arial" panose="020B0604020202020204" pitchFamily="34" charset="0"/>
              </a:rPr>
              <a:t>Faculty of Science and Technology</a:t>
            </a:r>
            <a:endParaRPr lang="en-IN" sz="900" dirty="0"/>
          </a:p>
        </p:txBody>
      </p:sp>
      <p:sp>
        <p:nvSpPr>
          <p:cNvPr id="15" name="TextBox 14">
            <a:extLst>
              <a:ext uri="{FF2B5EF4-FFF2-40B4-BE49-F238E27FC236}">
                <a16:creationId xmlns:a16="http://schemas.microsoft.com/office/drawing/2014/main" id="{77585138-8F93-18CD-5709-7B7462B2512E}"/>
              </a:ext>
            </a:extLst>
          </p:cNvPr>
          <p:cNvSpPr txBox="1"/>
          <p:nvPr/>
        </p:nvSpPr>
        <p:spPr>
          <a:xfrm>
            <a:off x="3864000" y="5589000"/>
            <a:ext cx="3711272" cy="646331"/>
          </a:xfrm>
          <a:prstGeom prst="rect">
            <a:avLst/>
          </a:prstGeom>
          <a:noFill/>
        </p:spPr>
        <p:txBody>
          <a:bodyPr wrap="none" rtlCol="0">
            <a:spAutoFit/>
          </a:bodyPr>
          <a:lstStyle/>
          <a:p>
            <a:pPr algn="ctr"/>
            <a:r>
              <a:rPr lang="en-IN" dirty="0"/>
              <a:t>Sushant Kumar Srivastava</a:t>
            </a:r>
          </a:p>
          <a:p>
            <a:pPr algn="ctr"/>
            <a:r>
              <a:rPr lang="en-IN" dirty="0"/>
              <a:t>Master of Science in Data Science</a:t>
            </a:r>
          </a:p>
        </p:txBody>
      </p:sp>
      <p:sp>
        <p:nvSpPr>
          <p:cNvPr id="16" name="TextBox 15">
            <a:extLst>
              <a:ext uri="{FF2B5EF4-FFF2-40B4-BE49-F238E27FC236}">
                <a16:creationId xmlns:a16="http://schemas.microsoft.com/office/drawing/2014/main" id="{74E024F0-4F5F-E2D2-C2BB-982BEFFEED96}"/>
              </a:ext>
            </a:extLst>
          </p:cNvPr>
          <p:cNvSpPr txBox="1"/>
          <p:nvPr/>
        </p:nvSpPr>
        <p:spPr>
          <a:xfrm>
            <a:off x="5050221" y="3561722"/>
            <a:ext cx="1338828" cy="369332"/>
          </a:xfrm>
          <a:prstGeom prst="rect">
            <a:avLst/>
          </a:prstGeom>
          <a:noFill/>
        </p:spPr>
        <p:txBody>
          <a:bodyPr wrap="none" rtlCol="0">
            <a:spAutoFit/>
          </a:bodyPr>
          <a:lstStyle/>
          <a:p>
            <a:r>
              <a:rPr lang="en-IN" dirty="0"/>
              <a:t>07.06.2024</a:t>
            </a:r>
          </a:p>
        </p:txBody>
      </p:sp>
    </p:spTree>
    <p:extLst>
      <p:ext uri="{BB962C8B-B14F-4D97-AF65-F5344CB8AC3E}">
        <p14:creationId xmlns:p14="http://schemas.microsoft.com/office/powerpoint/2010/main" val="93737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070D0-CF78-415E-928E-E7151ABA8C40}"/>
              </a:ext>
            </a:extLst>
          </p:cNvPr>
          <p:cNvSpPr txBox="1"/>
          <p:nvPr/>
        </p:nvSpPr>
        <p:spPr>
          <a:xfrm>
            <a:off x="114293" y="96287"/>
            <a:ext cx="3463640" cy="400110"/>
          </a:xfrm>
          <a:prstGeom prst="rect">
            <a:avLst/>
          </a:prstGeom>
          <a:noFill/>
        </p:spPr>
        <p:txBody>
          <a:bodyPr wrap="none" rtlCol="0">
            <a:spAutoFit/>
          </a:bodyPr>
          <a:lstStyle/>
          <a:p>
            <a:pPr algn="l"/>
            <a:r>
              <a:rPr lang="en-IN" sz="2000" b="1" i="0" dirty="0">
                <a:effectLst/>
                <a:latin typeface="ui-sans-serif"/>
              </a:rPr>
              <a:t>State-of-the-art Models: </a:t>
            </a:r>
            <a:r>
              <a:rPr lang="en-IN" sz="2000" b="1" dirty="0">
                <a:latin typeface="ui-sans-serif"/>
              </a:rPr>
              <a:t>GPT-2</a:t>
            </a:r>
            <a:endParaRPr lang="en-IN" sz="2000" b="1" i="0" dirty="0">
              <a:effectLst/>
              <a:latin typeface="ui-sans-serif"/>
            </a:endParaRPr>
          </a:p>
        </p:txBody>
      </p:sp>
      <p:sp>
        <p:nvSpPr>
          <p:cNvPr id="4" name="TextBox 3">
            <a:extLst>
              <a:ext uri="{FF2B5EF4-FFF2-40B4-BE49-F238E27FC236}">
                <a16:creationId xmlns:a16="http://schemas.microsoft.com/office/drawing/2014/main" id="{112E6E21-B576-062E-94CC-3F9818E06041}"/>
              </a:ext>
            </a:extLst>
          </p:cNvPr>
          <p:cNvSpPr txBox="1"/>
          <p:nvPr/>
        </p:nvSpPr>
        <p:spPr>
          <a:xfrm>
            <a:off x="552000" y="863390"/>
            <a:ext cx="2448000" cy="523220"/>
          </a:xfrm>
          <a:prstGeom prst="rect">
            <a:avLst/>
          </a:prstGeom>
          <a:noFill/>
        </p:spPr>
        <p:txBody>
          <a:bodyPr wrap="square" rtlCol="0">
            <a:spAutoFit/>
          </a:bodyPr>
          <a:lstStyle/>
          <a:p>
            <a:pPr lvl="2" algn="l"/>
            <a:endParaRPr lang="en-US" sz="1400" b="0" i="0" dirty="0">
              <a:effectLst/>
              <a:latin typeface="ui-sans-serif"/>
            </a:endParaRPr>
          </a:p>
          <a:p>
            <a:pPr lvl="2" algn="l"/>
            <a:endParaRPr lang="en-US" sz="1400" b="0" i="0" dirty="0">
              <a:effectLst/>
              <a:latin typeface="ui-sans-serif"/>
            </a:endParaRPr>
          </a:p>
        </p:txBody>
      </p:sp>
      <p:pic>
        <p:nvPicPr>
          <p:cNvPr id="5" name="Picture 4" descr="A green background with white letters&#10;&#10;Description automatically generated">
            <a:extLst>
              <a:ext uri="{FF2B5EF4-FFF2-40B4-BE49-F238E27FC236}">
                <a16:creationId xmlns:a16="http://schemas.microsoft.com/office/drawing/2014/main" id="{CA613E3F-96EC-8E2C-C018-47794FF1B821}"/>
              </a:ext>
            </a:extLst>
          </p:cNvPr>
          <p:cNvPicPr>
            <a:picLocks noChangeAspect="1"/>
          </p:cNvPicPr>
          <p:nvPr/>
        </p:nvPicPr>
        <p:blipFill>
          <a:blip r:embed="rId3"/>
          <a:stretch>
            <a:fillRect/>
          </a:stretch>
        </p:blipFill>
        <p:spPr>
          <a:xfrm>
            <a:off x="11405760" y="119071"/>
            <a:ext cx="669852" cy="646985"/>
          </a:xfrm>
          <a:prstGeom prst="rect">
            <a:avLst/>
          </a:prstGeom>
          <a:effectLst>
            <a:glow rad="63500">
              <a:schemeClr val="accent3">
                <a:satMod val="175000"/>
                <a:alpha val="40000"/>
              </a:schemeClr>
            </a:glow>
            <a:outerShdw blurRad="50800" dist="38100" dir="8100000" algn="tr" rotWithShape="0">
              <a:prstClr val="black">
                <a:alpha val="40000"/>
              </a:prstClr>
            </a:outerShdw>
            <a:reflection blurRad="6350" stA="52000" endA="300" endPos="35000" dir="5400000" sy="-100000" algn="bl" rotWithShape="0"/>
          </a:effectLst>
        </p:spPr>
      </p:pic>
      <p:sp>
        <p:nvSpPr>
          <p:cNvPr id="14" name="TextBox 13">
            <a:extLst>
              <a:ext uri="{FF2B5EF4-FFF2-40B4-BE49-F238E27FC236}">
                <a16:creationId xmlns:a16="http://schemas.microsoft.com/office/drawing/2014/main" id="{AB3BE3BB-B385-01CB-F63B-2E673F538A90}"/>
              </a:ext>
            </a:extLst>
          </p:cNvPr>
          <p:cNvSpPr txBox="1"/>
          <p:nvPr/>
        </p:nvSpPr>
        <p:spPr>
          <a:xfrm>
            <a:off x="8256000" y="5794593"/>
            <a:ext cx="2016000" cy="253916"/>
          </a:xfrm>
          <a:prstGeom prst="rect">
            <a:avLst/>
          </a:prstGeom>
          <a:noFill/>
        </p:spPr>
        <p:txBody>
          <a:bodyPr wrap="square" rtlCol="0">
            <a:spAutoFit/>
          </a:bodyPr>
          <a:lstStyle/>
          <a:p>
            <a:r>
              <a:rPr lang="nb-NO" sz="1050" dirty="0">
                <a:solidFill>
                  <a:srgbClr val="FF0000"/>
                </a:solidFill>
              </a:rPr>
              <a:t>Fig b.</a:t>
            </a:r>
            <a:r>
              <a:rPr lang="en-US" sz="1050" b="1" i="0" dirty="0">
                <a:solidFill>
                  <a:srgbClr val="FF0000"/>
                </a:solidFill>
                <a:effectLst/>
                <a:latin typeface="ui-sans-serif"/>
              </a:rPr>
              <a:t> </a:t>
            </a:r>
            <a:r>
              <a:rPr lang="en-US" sz="1050" b="1" dirty="0">
                <a:solidFill>
                  <a:srgbClr val="FF0000"/>
                </a:solidFill>
                <a:latin typeface="ui-sans-serif"/>
              </a:rPr>
              <a:t>Steve D Yang</a:t>
            </a:r>
            <a:r>
              <a:rPr lang="en-US" sz="1050" b="1" i="0" dirty="0">
                <a:solidFill>
                  <a:srgbClr val="FF0000"/>
                </a:solidFill>
                <a:effectLst/>
                <a:latin typeface="ui-sans-serif"/>
              </a:rPr>
              <a:t> et al. (2023)</a:t>
            </a:r>
            <a:endParaRPr lang="nb-NO" sz="1050" dirty="0">
              <a:solidFill>
                <a:srgbClr val="FF0000"/>
              </a:solidFill>
            </a:endParaRPr>
          </a:p>
        </p:txBody>
      </p:sp>
      <p:pic>
        <p:nvPicPr>
          <p:cNvPr id="6" name="Picture 5">
            <a:extLst>
              <a:ext uri="{FF2B5EF4-FFF2-40B4-BE49-F238E27FC236}">
                <a16:creationId xmlns:a16="http://schemas.microsoft.com/office/drawing/2014/main" id="{85A1C498-E3CB-49A6-4031-F17269339160}"/>
              </a:ext>
            </a:extLst>
          </p:cNvPr>
          <p:cNvPicPr>
            <a:picLocks noChangeAspect="1"/>
          </p:cNvPicPr>
          <p:nvPr/>
        </p:nvPicPr>
        <p:blipFill>
          <a:blip r:embed="rId4"/>
          <a:stretch>
            <a:fillRect/>
          </a:stretch>
        </p:blipFill>
        <p:spPr>
          <a:xfrm>
            <a:off x="5696728" y="981080"/>
            <a:ext cx="6378884" cy="4895839"/>
          </a:xfrm>
          <a:prstGeom prst="rect">
            <a:avLst/>
          </a:prstGeom>
        </p:spPr>
      </p:pic>
      <p:sp>
        <p:nvSpPr>
          <p:cNvPr id="8" name="Rectangle 1">
            <a:extLst>
              <a:ext uri="{FF2B5EF4-FFF2-40B4-BE49-F238E27FC236}">
                <a16:creationId xmlns:a16="http://schemas.microsoft.com/office/drawing/2014/main" id="{BCD208CE-070B-CFCE-2B51-E4E7873B5595}"/>
              </a:ext>
            </a:extLst>
          </p:cNvPr>
          <p:cNvSpPr>
            <a:spLocks noChangeArrowheads="1"/>
          </p:cNvSpPr>
          <p:nvPr/>
        </p:nvSpPr>
        <p:spPr bwMode="auto">
          <a:xfrm>
            <a:off x="114293" y="693000"/>
            <a:ext cx="5669138"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nb-NO" altLang="nb-NO" sz="1600" b="0" i="0" u="none" strike="noStrike" cap="none" normalizeH="0" baseline="0" dirty="0">
                <a:ln>
                  <a:noFill/>
                </a:ln>
                <a:solidFill>
                  <a:schemeClr val="tx1"/>
                </a:solidFill>
                <a:effectLst/>
                <a:latin typeface="ui-sans-serif"/>
              </a:rPr>
              <a:t>GPT-2 </a:t>
            </a:r>
            <a:r>
              <a:rPr kumimoji="0" lang="nb-NO" altLang="nb-NO" sz="1600" b="0" i="0" u="none" strike="noStrike" cap="none" normalizeH="0" baseline="0" dirty="0" err="1">
                <a:ln>
                  <a:noFill/>
                </a:ln>
                <a:solidFill>
                  <a:schemeClr val="tx1"/>
                </a:solidFill>
                <a:effectLst/>
                <a:latin typeface="ui-sans-serif"/>
              </a:rPr>
              <a:t>features</a:t>
            </a:r>
            <a:r>
              <a:rPr kumimoji="0" lang="nb-NO" altLang="nb-NO" sz="1600" b="0" i="0" u="none" strike="noStrike" cap="none" normalizeH="0" baseline="0" dirty="0">
                <a:ln>
                  <a:noFill/>
                </a:ln>
                <a:solidFill>
                  <a:schemeClr val="tx1"/>
                </a:solidFill>
                <a:effectLst/>
                <a:latin typeface="ui-sans-serif"/>
              </a:rPr>
              <a:t> a series </a:t>
            </a:r>
            <a:r>
              <a:rPr kumimoji="0" lang="nb-NO" altLang="nb-NO" sz="1600" b="0" i="0" u="none" strike="noStrike" cap="none" normalizeH="0" baseline="0" dirty="0" err="1">
                <a:ln>
                  <a:noFill/>
                </a:ln>
                <a:solidFill>
                  <a:schemeClr val="tx1"/>
                </a:solidFill>
                <a:effectLst/>
                <a:latin typeface="ui-sans-serif"/>
              </a:rPr>
              <a:t>of</a:t>
            </a:r>
            <a:r>
              <a:rPr kumimoji="0" lang="nb-NO" altLang="nb-NO" sz="1600" b="0" i="0" u="none" strike="noStrike" cap="none" normalizeH="0" baseline="0" dirty="0">
                <a:ln>
                  <a:noFill/>
                </a:ln>
                <a:solidFill>
                  <a:schemeClr val="tx1"/>
                </a:solidFill>
                <a:effectLst/>
                <a:latin typeface="ui-sans-serif"/>
              </a:rPr>
              <a:t> transformer </a:t>
            </a:r>
            <a:r>
              <a:rPr kumimoji="0" lang="nb-NO" altLang="nb-NO" sz="1600" b="0" i="0" u="none" strike="noStrike" cap="none" normalizeH="0" baseline="0" dirty="0" err="1">
                <a:ln>
                  <a:noFill/>
                </a:ln>
                <a:solidFill>
                  <a:schemeClr val="tx1"/>
                </a:solidFill>
                <a:effectLst/>
                <a:latin typeface="ui-sans-serif"/>
              </a:rPr>
              <a:t>blocks</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that</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process</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text</a:t>
            </a:r>
            <a:r>
              <a:rPr kumimoji="0" lang="nb-NO" altLang="nb-NO" sz="1600" b="0" i="0" u="none" strike="noStrike" cap="none" normalizeH="0" baseline="0" dirty="0">
                <a:ln>
                  <a:noFill/>
                </a:ln>
                <a:solidFill>
                  <a:schemeClr val="tx1"/>
                </a:solidFill>
                <a:effectLst/>
                <a:latin typeface="ui-sans-serif"/>
              </a:rPr>
              <a:t> input for </a:t>
            </a:r>
            <a:r>
              <a:rPr kumimoji="0" lang="nb-NO" altLang="nb-NO" sz="1600" b="0" i="0" u="none" strike="noStrike" cap="none" normalizeH="0" baseline="0" dirty="0" err="1">
                <a:ln>
                  <a:noFill/>
                </a:ln>
                <a:solidFill>
                  <a:schemeClr val="tx1"/>
                </a:solidFill>
                <a:effectLst/>
                <a:latin typeface="ui-sans-serif"/>
              </a:rPr>
              <a:t>natural</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language</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understanding</a:t>
            </a:r>
            <a:r>
              <a:rPr kumimoji="0" lang="nb-NO" altLang="nb-NO" sz="1600" b="0" i="0" u="none" strike="noStrike" cap="none" normalizeH="0" baseline="0" dirty="0">
                <a:ln>
                  <a:noFill/>
                </a:ln>
                <a:solidFill>
                  <a:schemeClr val="tx1"/>
                </a:solidFill>
                <a:effectLst/>
                <a:latin typeface="ui-sans-serif"/>
              </a:rPr>
              <a:t> and </a:t>
            </a:r>
            <a:r>
              <a:rPr kumimoji="0" lang="nb-NO" altLang="nb-NO" sz="1600" b="0" i="0" u="none" strike="noStrike" cap="none" normalizeH="0" baseline="0" dirty="0" err="1">
                <a:ln>
                  <a:noFill/>
                </a:ln>
                <a:solidFill>
                  <a:schemeClr val="tx1"/>
                </a:solidFill>
                <a:effectLst/>
                <a:latin typeface="ui-sans-serif"/>
              </a:rPr>
              <a:t>generation</a:t>
            </a:r>
            <a:r>
              <a:rPr kumimoji="0" lang="nb-NO" altLang="nb-NO" sz="1600" b="0" i="0" u="none" strike="noStrike" cap="none" normalizeH="0" baseline="0" dirty="0">
                <a:ln>
                  <a:noFill/>
                </a:ln>
                <a:solidFill>
                  <a:schemeClr val="tx1"/>
                </a:solidFill>
                <a:effectLst/>
                <a:latin typeface="ui-sans-serif"/>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nb-NO" altLang="nb-NO" sz="1600" b="0" i="0" u="none" strike="noStrike" cap="none" normalizeH="0" baseline="0" dirty="0">
              <a:ln>
                <a:noFill/>
              </a:ln>
              <a:solidFill>
                <a:schemeClr val="tx1"/>
              </a:solidFill>
              <a:effectLst/>
              <a:latin typeface="ui-sans-serif"/>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nb-NO" altLang="nb-NO" sz="1600" b="1" i="0" u="none" strike="noStrike" cap="none" normalizeH="0" baseline="0" dirty="0">
                <a:ln>
                  <a:noFill/>
                </a:ln>
                <a:solidFill>
                  <a:schemeClr val="tx1"/>
                </a:solidFill>
                <a:effectLst/>
                <a:latin typeface="ui-sans-serif"/>
              </a:rPr>
              <a:t>Transformer Blocks</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Each</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block</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contains</a:t>
            </a:r>
            <a:r>
              <a:rPr kumimoji="0" lang="nb-NO" altLang="nb-NO" sz="1600" b="0" i="0" u="none" strike="noStrike" cap="none" normalizeH="0" baseline="0" dirty="0">
                <a:ln>
                  <a:noFill/>
                </a:ln>
                <a:solidFill>
                  <a:schemeClr val="tx1"/>
                </a:solidFill>
                <a:effectLst/>
                <a:latin typeface="ui-sans-serif"/>
              </a:rPr>
              <a:t> a </a:t>
            </a:r>
            <a:r>
              <a:rPr kumimoji="0" lang="nb-NO" altLang="nb-NO" sz="1600" b="0" i="0" u="none" strike="noStrike" cap="none" normalizeH="0" baseline="0" dirty="0" err="1">
                <a:ln>
                  <a:noFill/>
                </a:ln>
                <a:solidFill>
                  <a:schemeClr val="tx1"/>
                </a:solidFill>
                <a:effectLst/>
                <a:latin typeface="ui-sans-serif"/>
              </a:rPr>
              <a:t>multi</a:t>
            </a:r>
            <a:r>
              <a:rPr kumimoji="0" lang="nb-NO" altLang="nb-NO" sz="1600" b="0" i="0" u="none" strike="noStrike" cap="none" normalizeH="0" baseline="0" dirty="0">
                <a:ln>
                  <a:noFill/>
                </a:ln>
                <a:solidFill>
                  <a:schemeClr val="tx1"/>
                </a:solidFill>
                <a:effectLst/>
                <a:latin typeface="ui-sans-serif"/>
              </a:rPr>
              <a:t>-head </a:t>
            </a:r>
            <a:r>
              <a:rPr kumimoji="0" lang="nb-NO" altLang="nb-NO" sz="1600" b="0" i="0" u="none" strike="noStrike" cap="none" normalizeH="0" baseline="0" dirty="0" err="1">
                <a:ln>
                  <a:noFill/>
                </a:ln>
                <a:solidFill>
                  <a:schemeClr val="tx1"/>
                </a:solidFill>
                <a:effectLst/>
                <a:latin typeface="ui-sans-serif"/>
              </a:rPr>
              <a:t>masked</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attention</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mechanism</a:t>
            </a:r>
            <a:r>
              <a:rPr kumimoji="0" lang="nb-NO" altLang="nb-NO" sz="1600" b="0" i="0" u="none" strike="noStrike" cap="none" normalizeH="0" baseline="0" dirty="0">
                <a:ln>
                  <a:noFill/>
                </a:ln>
                <a:solidFill>
                  <a:schemeClr val="tx1"/>
                </a:solidFill>
                <a:effectLst/>
                <a:latin typeface="ui-sans-serif"/>
              </a:rPr>
              <a:t>, a </a:t>
            </a:r>
            <a:r>
              <a:rPr kumimoji="0" lang="nb-NO" altLang="nb-NO" sz="1600" b="0" i="0" u="none" strike="noStrike" cap="none" normalizeH="0" baseline="0" dirty="0" err="1">
                <a:ln>
                  <a:noFill/>
                </a:ln>
                <a:solidFill>
                  <a:schemeClr val="tx1"/>
                </a:solidFill>
                <a:effectLst/>
                <a:latin typeface="ui-sans-serif"/>
              </a:rPr>
              <a:t>multi-layer</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perceptron</a:t>
            </a:r>
            <a:r>
              <a:rPr kumimoji="0" lang="nb-NO" altLang="nb-NO" sz="1600" b="0" i="0" u="none" strike="noStrike" cap="none" normalizeH="0" baseline="0" dirty="0">
                <a:ln>
                  <a:noFill/>
                </a:ln>
                <a:solidFill>
                  <a:schemeClr val="tx1"/>
                </a:solidFill>
                <a:effectLst/>
                <a:latin typeface="ui-sans-serif"/>
              </a:rPr>
              <a:t> (MLP), and </a:t>
            </a:r>
            <a:r>
              <a:rPr kumimoji="0" lang="nb-NO" altLang="nb-NO" sz="1600" b="0" i="0" u="none" strike="noStrike" cap="none" normalizeH="0" baseline="0" dirty="0" err="1">
                <a:ln>
                  <a:noFill/>
                </a:ln>
                <a:solidFill>
                  <a:schemeClr val="tx1"/>
                </a:solidFill>
                <a:effectLst/>
                <a:latin typeface="ui-sans-serif"/>
              </a:rPr>
              <a:t>several</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normalization</a:t>
            </a:r>
            <a:r>
              <a:rPr kumimoji="0" lang="nb-NO" altLang="nb-NO" sz="1600" b="0" i="0" u="none" strike="noStrike" cap="none" normalizeH="0" baseline="0" dirty="0">
                <a:ln>
                  <a:noFill/>
                </a:ln>
                <a:solidFill>
                  <a:schemeClr val="tx1"/>
                </a:solidFill>
                <a:effectLst/>
                <a:latin typeface="ui-sans-serif"/>
              </a:rPr>
              <a:t> and </a:t>
            </a:r>
            <a:r>
              <a:rPr kumimoji="0" lang="nb-NO" altLang="nb-NO" sz="1600" b="0" i="0" u="none" strike="noStrike" cap="none" normalizeH="0" baseline="0" dirty="0" err="1">
                <a:ln>
                  <a:noFill/>
                </a:ln>
                <a:solidFill>
                  <a:schemeClr val="tx1"/>
                </a:solidFill>
                <a:effectLst/>
                <a:latin typeface="ui-sans-serif"/>
              </a:rPr>
              <a:t>dropout</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layers</a:t>
            </a:r>
            <a:r>
              <a:rPr kumimoji="0" lang="nb-NO" altLang="nb-NO" sz="1600" b="0" i="0" u="none" strike="noStrike" cap="none" normalizeH="0" baseline="0" dirty="0">
                <a:ln>
                  <a:noFill/>
                </a:ln>
                <a:solidFill>
                  <a:schemeClr val="tx1"/>
                </a:solidFill>
                <a:effectLst/>
                <a:latin typeface="ui-sans-serif"/>
              </a:rPr>
              <a:t> to </a:t>
            </a:r>
            <a:r>
              <a:rPr kumimoji="0" lang="nb-NO" altLang="nb-NO" sz="1600" b="0" i="0" u="none" strike="noStrike" cap="none" normalizeH="0" baseline="0" dirty="0" err="1">
                <a:ln>
                  <a:noFill/>
                </a:ln>
                <a:solidFill>
                  <a:schemeClr val="tx1"/>
                </a:solidFill>
                <a:effectLst/>
                <a:latin typeface="ui-sans-serif"/>
              </a:rPr>
              <a:t>enhance</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performance</a:t>
            </a:r>
            <a:r>
              <a:rPr kumimoji="0" lang="nb-NO" altLang="nb-NO" sz="1600" b="0" i="0" u="none" strike="noStrike" cap="none" normalizeH="0" baseline="0" dirty="0">
                <a:ln>
                  <a:noFill/>
                </a:ln>
                <a:solidFill>
                  <a:schemeClr val="tx1"/>
                </a:solidFill>
                <a:effectLst/>
                <a:latin typeface="ui-sans-serif"/>
              </a:rPr>
              <a:t> and </a:t>
            </a:r>
            <a:r>
              <a:rPr kumimoji="0" lang="nb-NO" altLang="nb-NO" sz="1600" b="0" i="0" u="none" strike="noStrike" cap="none" normalizeH="0" baseline="0" dirty="0" err="1">
                <a:ln>
                  <a:noFill/>
                </a:ln>
                <a:solidFill>
                  <a:schemeClr val="tx1"/>
                </a:solidFill>
                <a:effectLst/>
                <a:latin typeface="ui-sans-serif"/>
              </a:rPr>
              <a:t>prevent</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overfitting</a:t>
            </a:r>
            <a:r>
              <a:rPr kumimoji="0" lang="nb-NO" altLang="nb-NO" sz="1600" b="0" i="0" u="none" strike="noStrike" cap="none" normalizeH="0" baseline="0" dirty="0">
                <a:ln>
                  <a:noFill/>
                </a:ln>
                <a:solidFill>
                  <a:schemeClr val="tx1"/>
                </a:solidFill>
                <a:effectLst/>
                <a:latin typeface="ui-sans-serif"/>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nb-NO" altLang="nb-NO" sz="1600" b="0" i="0" u="none" strike="noStrike" cap="none" normalizeH="0" baseline="0" dirty="0">
              <a:ln>
                <a:noFill/>
              </a:ln>
              <a:solidFill>
                <a:schemeClr val="tx1"/>
              </a:solidFill>
              <a:effectLst/>
              <a:latin typeface="ui-sans-serif"/>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nb-NO" altLang="nb-NO" sz="1600" b="1" i="0" u="none" strike="noStrike" cap="none" normalizeH="0" baseline="0" dirty="0">
                <a:ln>
                  <a:noFill/>
                </a:ln>
                <a:solidFill>
                  <a:schemeClr val="tx1"/>
                </a:solidFill>
                <a:effectLst/>
                <a:latin typeface="ui-sans-serif"/>
              </a:rPr>
              <a:t>Input Processing</a:t>
            </a:r>
            <a:r>
              <a:rPr kumimoji="0" lang="nb-NO" altLang="nb-NO" sz="1600" b="0" i="0" u="none" strike="noStrike" cap="none" normalizeH="0" baseline="0" dirty="0">
                <a:ln>
                  <a:noFill/>
                </a:ln>
                <a:solidFill>
                  <a:schemeClr val="tx1"/>
                </a:solidFill>
                <a:effectLst/>
                <a:latin typeface="ui-sans-serif"/>
              </a:rPr>
              <a:t>: Starts </a:t>
            </a:r>
            <a:r>
              <a:rPr kumimoji="0" lang="nb-NO" altLang="nb-NO" sz="1600" b="0" i="0" u="none" strike="noStrike" cap="none" normalizeH="0" baseline="0" dirty="0" err="1">
                <a:ln>
                  <a:noFill/>
                </a:ln>
                <a:solidFill>
                  <a:schemeClr val="tx1"/>
                </a:solidFill>
                <a:effectLst/>
                <a:latin typeface="ui-sans-serif"/>
              </a:rPr>
              <a:t>with</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positional</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encoding</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added</a:t>
            </a:r>
            <a:r>
              <a:rPr kumimoji="0" lang="nb-NO" altLang="nb-NO" sz="1600" b="0" i="0" u="none" strike="noStrike" cap="none" normalizeH="0" baseline="0" dirty="0">
                <a:ln>
                  <a:noFill/>
                </a:ln>
                <a:solidFill>
                  <a:schemeClr val="tx1"/>
                </a:solidFill>
                <a:effectLst/>
                <a:latin typeface="ui-sans-serif"/>
              </a:rPr>
              <a:t> to </a:t>
            </a:r>
            <a:r>
              <a:rPr kumimoji="0" lang="nb-NO" altLang="nb-NO" sz="1600" b="0" i="0" u="none" strike="noStrike" cap="none" normalizeH="0" baseline="0" dirty="0" err="1">
                <a:ln>
                  <a:noFill/>
                </a:ln>
                <a:solidFill>
                  <a:schemeClr val="tx1"/>
                </a:solidFill>
                <a:effectLst/>
                <a:latin typeface="ui-sans-serif"/>
              </a:rPr>
              <a:t>the</a:t>
            </a:r>
            <a:r>
              <a:rPr kumimoji="0" lang="nb-NO" altLang="nb-NO" sz="1600" b="0" i="0" u="none" strike="noStrike" cap="none" normalizeH="0" baseline="0" dirty="0">
                <a:ln>
                  <a:noFill/>
                </a:ln>
                <a:solidFill>
                  <a:schemeClr val="tx1"/>
                </a:solidFill>
                <a:effectLst/>
                <a:latin typeface="ui-sans-serif"/>
              </a:rPr>
              <a:t> input to </a:t>
            </a:r>
            <a:r>
              <a:rPr kumimoji="0" lang="nb-NO" altLang="nb-NO" sz="1600" b="0" i="0" u="none" strike="noStrike" cap="none" normalizeH="0" baseline="0" dirty="0" err="1">
                <a:ln>
                  <a:noFill/>
                </a:ln>
                <a:solidFill>
                  <a:schemeClr val="tx1"/>
                </a:solidFill>
                <a:effectLst/>
                <a:latin typeface="ui-sans-serif"/>
              </a:rPr>
              <a:t>retain</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the</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sequence</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information</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crucial</a:t>
            </a:r>
            <a:r>
              <a:rPr kumimoji="0" lang="nb-NO" altLang="nb-NO" sz="1600" b="0" i="0" u="none" strike="noStrike" cap="none" normalizeH="0" baseline="0" dirty="0">
                <a:ln>
                  <a:noFill/>
                </a:ln>
                <a:solidFill>
                  <a:schemeClr val="tx1"/>
                </a:solidFill>
                <a:effectLst/>
                <a:latin typeface="ui-sans-serif"/>
              </a:rPr>
              <a:t> for </a:t>
            </a:r>
            <a:r>
              <a:rPr kumimoji="0" lang="nb-NO" altLang="nb-NO" sz="1600" b="0" i="0" u="none" strike="noStrike" cap="none" normalizeH="0" baseline="0" dirty="0" err="1">
                <a:ln>
                  <a:noFill/>
                </a:ln>
                <a:solidFill>
                  <a:schemeClr val="tx1"/>
                </a:solidFill>
                <a:effectLst/>
                <a:latin typeface="ui-sans-serif"/>
              </a:rPr>
              <a:t>text</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processing</a:t>
            </a:r>
            <a:r>
              <a:rPr kumimoji="0" lang="nb-NO" altLang="nb-NO" sz="1600" b="0" i="0" u="none" strike="noStrike" cap="none" normalizeH="0" baseline="0" dirty="0">
                <a:ln>
                  <a:noFill/>
                </a:ln>
                <a:solidFill>
                  <a:schemeClr val="tx1"/>
                </a:solidFill>
                <a:effectLst/>
                <a:latin typeface="ui-sans-serif"/>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nb-NO" altLang="nb-NO" sz="1600" b="0" i="0" u="none" strike="noStrike" cap="none" normalizeH="0" baseline="0" dirty="0">
              <a:ln>
                <a:noFill/>
              </a:ln>
              <a:solidFill>
                <a:schemeClr val="tx1"/>
              </a:solidFill>
              <a:effectLst/>
              <a:latin typeface="ui-sans-serif"/>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nb-NO" altLang="nb-NO" sz="1600" b="1" i="0" u="none" strike="noStrike" cap="none" normalizeH="0" baseline="0" dirty="0" err="1">
                <a:ln>
                  <a:noFill/>
                </a:ln>
                <a:solidFill>
                  <a:schemeClr val="tx1"/>
                </a:solidFill>
                <a:effectLst/>
                <a:latin typeface="ui-sans-serif"/>
              </a:rPr>
              <a:t>Multi</a:t>
            </a:r>
            <a:r>
              <a:rPr kumimoji="0" lang="nb-NO" altLang="nb-NO" sz="1600" b="1" i="0" u="none" strike="noStrike" cap="none" normalizeH="0" baseline="0" dirty="0">
                <a:ln>
                  <a:noFill/>
                </a:ln>
                <a:solidFill>
                  <a:schemeClr val="tx1"/>
                </a:solidFill>
                <a:effectLst/>
                <a:latin typeface="ui-sans-serif"/>
              </a:rPr>
              <a:t>-Head </a:t>
            </a:r>
            <a:r>
              <a:rPr kumimoji="0" lang="nb-NO" altLang="nb-NO" sz="1600" b="1" i="0" u="none" strike="noStrike" cap="none" normalizeH="0" baseline="0" dirty="0" err="1">
                <a:ln>
                  <a:noFill/>
                </a:ln>
                <a:solidFill>
                  <a:schemeClr val="tx1"/>
                </a:solidFill>
                <a:effectLst/>
                <a:latin typeface="ui-sans-serif"/>
              </a:rPr>
              <a:t>Masked</a:t>
            </a:r>
            <a:r>
              <a:rPr kumimoji="0" lang="nb-NO" altLang="nb-NO" sz="1600" b="1" i="0" u="none" strike="noStrike" cap="none" normalizeH="0" baseline="0" dirty="0">
                <a:ln>
                  <a:noFill/>
                </a:ln>
                <a:solidFill>
                  <a:schemeClr val="tx1"/>
                </a:solidFill>
                <a:effectLst/>
                <a:latin typeface="ui-sans-serif"/>
              </a:rPr>
              <a:t> </a:t>
            </a:r>
            <a:r>
              <a:rPr kumimoji="0" lang="nb-NO" altLang="nb-NO" sz="1600" b="1" i="0" u="none" strike="noStrike" cap="none" normalizeH="0" baseline="0" dirty="0" err="1">
                <a:ln>
                  <a:noFill/>
                </a:ln>
                <a:solidFill>
                  <a:schemeClr val="tx1"/>
                </a:solidFill>
                <a:effectLst/>
                <a:latin typeface="ui-sans-serif"/>
              </a:rPr>
              <a:t>Attention</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Allows</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the</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model</a:t>
            </a:r>
            <a:r>
              <a:rPr kumimoji="0" lang="nb-NO" altLang="nb-NO" sz="1600" b="0" i="0" u="none" strike="noStrike" cap="none" normalizeH="0" baseline="0" dirty="0">
                <a:ln>
                  <a:noFill/>
                </a:ln>
                <a:solidFill>
                  <a:schemeClr val="tx1"/>
                </a:solidFill>
                <a:effectLst/>
                <a:latin typeface="ui-sans-serif"/>
              </a:rPr>
              <a:t> to </a:t>
            </a:r>
            <a:r>
              <a:rPr kumimoji="0" lang="nb-NO" altLang="nb-NO" sz="1600" b="0" i="0" u="none" strike="noStrike" cap="none" normalizeH="0" baseline="0" dirty="0" err="1">
                <a:ln>
                  <a:noFill/>
                </a:ln>
                <a:solidFill>
                  <a:schemeClr val="tx1"/>
                </a:solidFill>
                <a:effectLst/>
                <a:latin typeface="ui-sans-serif"/>
              </a:rPr>
              <a:t>focus</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on</a:t>
            </a:r>
            <a:r>
              <a:rPr kumimoji="0" lang="nb-NO" altLang="nb-NO" sz="1600" b="0" i="0" u="none" strike="noStrike" cap="none" normalizeH="0" baseline="0" dirty="0">
                <a:ln>
                  <a:noFill/>
                </a:ln>
                <a:solidFill>
                  <a:schemeClr val="tx1"/>
                </a:solidFill>
                <a:effectLst/>
                <a:latin typeface="ui-sans-serif"/>
              </a:rPr>
              <a:t> different parts </a:t>
            </a:r>
            <a:r>
              <a:rPr kumimoji="0" lang="nb-NO" altLang="nb-NO" sz="1600" b="0" i="0" u="none" strike="noStrike" cap="none" normalizeH="0" baseline="0" dirty="0" err="1">
                <a:ln>
                  <a:noFill/>
                </a:ln>
                <a:solidFill>
                  <a:schemeClr val="tx1"/>
                </a:solidFill>
                <a:effectLst/>
                <a:latin typeface="ui-sans-serif"/>
              </a:rPr>
              <a:t>of</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the</a:t>
            </a:r>
            <a:r>
              <a:rPr kumimoji="0" lang="nb-NO" altLang="nb-NO" sz="1600" b="0" i="0" u="none" strike="noStrike" cap="none" normalizeH="0" baseline="0" dirty="0">
                <a:ln>
                  <a:noFill/>
                </a:ln>
                <a:solidFill>
                  <a:schemeClr val="tx1"/>
                </a:solidFill>
                <a:effectLst/>
                <a:latin typeface="ui-sans-serif"/>
              </a:rPr>
              <a:t> input </a:t>
            </a:r>
            <a:r>
              <a:rPr kumimoji="0" lang="nb-NO" altLang="nb-NO" sz="1600" b="0" i="0" u="none" strike="noStrike" cap="none" normalizeH="0" baseline="0" dirty="0" err="1">
                <a:ln>
                  <a:noFill/>
                </a:ln>
                <a:solidFill>
                  <a:schemeClr val="tx1"/>
                </a:solidFill>
                <a:effectLst/>
                <a:latin typeface="ui-sans-serif"/>
              </a:rPr>
              <a:t>sequence</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simultaneously</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improving</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context</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understanding</a:t>
            </a:r>
            <a:r>
              <a:rPr kumimoji="0" lang="nb-NO" altLang="nb-NO" sz="1600" b="0" i="0" u="none" strike="noStrike" cap="none" normalizeH="0" baseline="0" dirty="0">
                <a:ln>
                  <a:noFill/>
                </a:ln>
                <a:solidFill>
                  <a:schemeClr val="tx1"/>
                </a:solidFill>
                <a:effectLst/>
                <a:latin typeface="ui-sans-serif"/>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nb-NO" altLang="nb-NO" sz="1600" b="0" i="0" u="none" strike="noStrike" cap="none" normalizeH="0" baseline="0" dirty="0">
              <a:ln>
                <a:noFill/>
              </a:ln>
              <a:solidFill>
                <a:schemeClr val="tx1"/>
              </a:solidFill>
              <a:effectLst/>
              <a:latin typeface="ui-sans-serif"/>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nb-NO" altLang="nb-NO" sz="1600" b="1" i="0" u="none" strike="noStrike" cap="none" normalizeH="0" baseline="0" dirty="0" err="1">
                <a:ln>
                  <a:noFill/>
                </a:ln>
                <a:solidFill>
                  <a:schemeClr val="tx1"/>
                </a:solidFill>
                <a:effectLst/>
                <a:latin typeface="ui-sans-serif"/>
              </a:rPr>
              <a:t>Layer</a:t>
            </a:r>
            <a:r>
              <a:rPr kumimoji="0" lang="nb-NO" altLang="nb-NO" sz="1600" b="1" i="0" u="none" strike="noStrike" cap="none" normalizeH="0" baseline="0" dirty="0">
                <a:ln>
                  <a:noFill/>
                </a:ln>
                <a:solidFill>
                  <a:schemeClr val="tx1"/>
                </a:solidFill>
                <a:effectLst/>
                <a:latin typeface="ui-sans-serif"/>
              </a:rPr>
              <a:t> </a:t>
            </a:r>
            <a:r>
              <a:rPr kumimoji="0" lang="nb-NO" altLang="nb-NO" sz="1600" b="1" i="0" u="none" strike="noStrike" cap="none" normalizeH="0" baseline="0" dirty="0" err="1">
                <a:ln>
                  <a:noFill/>
                </a:ln>
                <a:solidFill>
                  <a:schemeClr val="tx1"/>
                </a:solidFill>
                <a:effectLst/>
                <a:latin typeface="ui-sans-serif"/>
              </a:rPr>
              <a:t>Normalization</a:t>
            </a:r>
            <a:r>
              <a:rPr kumimoji="0" lang="nb-NO" altLang="nb-NO" sz="1600" b="1" i="0" u="none" strike="noStrike" cap="none" normalizeH="0" baseline="0" dirty="0">
                <a:ln>
                  <a:noFill/>
                </a:ln>
                <a:solidFill>
                  <a:schemeClr val="tx1"/>
                </a:solidFill>
                <a:effectLst/>
                <a:latin typeface="ui-sans-serif"/>
              </a:rPr>
              <a:t> and </a:t>
            </a:r>
            <a:r>
              <a:rPr kumimoji="0" lang="nb-NO" altLang="nb-NO" sz="1600" b="1" i="0" u="none" strike="noStrike" cap="none" normalizeH="0" baseline="0" dirty="0" err="1">
                <a:ln>
                  <a:noFill/>
                </a:ln>
                <a:solidFill>
                  <a:schemeClr val="tx1"/>
                </a:solidFill>
                <a:effectLst/>
                <a:latin typeface="ui-sans-serif"/>
              </a:rPr>
              <a:t>Dropout</a:t>
            </a:r>
            <a:r>
              <a:rPr kumimoji="0" lang="nb-NO" altLang="nb-NO" sz="1600" b="0" i="0" u="none" strike="noStrike" cap="none" normalizeH="0" baseline="0" dirty="0">
                <a:ln>
                  <a:noFill/>
                </a:ln>
                <a:solidFill>
                  <a:schemeClr val="tx1"/>
                </a:solidFill>
                <a:effectLst/>
                <a:latin typeface="ui-sans-serif"/>
              </a:rPr>
              <a:t>: Used </a:t>
            </a:r>
            <a:r>
              <a:rPr kumimoji="0" lang="nb-NO" altLang="nb-NO" sz="1600" b="0" i="0" u="none" strike="noStrike" cap="none" normalizeH="0" baseline="0" dirty="0" err="1">
                <a:ln>
                  <a:noFill/>
                </a:ln>
                <a:solidFill>
                  <a:schemeClr val="tx1"/>
                </a:solidFill>
                <a:effectLst/>
                <a:latin typeface="ui-sans-serif"/>
              </a:rPr>
              <a:t>within</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each</a:t>
            </a:r>
            <a:r>
              <a:rPr kumimoji="0" lang="nb-NO" altLang="nb-NO" sz="1600" b="0" i="0" u="none" strike="noStrike" cap="none" normalizeH="0" baseline="0" dirty="0">
                <a:ln>
                  <a:noFill/>
                </a:ln>
                <a:solidFill>
                  <a:schemeClr val="tx1"/>
                </a:solidFill>
                <a:effectLst/>
                <a:latin typeface="ui-sans-serif"/>
              </a:rPr>
              <a:t> transformer </a:t>
            </a:r>
            <a:r>
              <a:rPr kumimoji="0" lang="nb-NO" altLang="nb-NO" sz="1600" b="0" i="0" u="none" strike="noStrike" cap="none" normalizeH="0" baseline="0" dirty="0" err="1">
                <a:ln>
                  <a:noFill/>
                </a:ln>
                <a:solidFill>
                  <a:schemeClr val="tx1"/>
                </a:solidFill>
                <a:effectLst/>
                <a:latin typeface="ui-sans-serif"/>
              </a:rPr>
              <a:t>block</a:t>
            </a:r>
            <a:r>
              <a:rPr kumimoji="0" lang="nb-NO" altLang="nb-NO" sz="1600" b="0" i="0" u="none" strike="noStrike" cap="none" normalizeH="0" baseline="0" dirty="0">
                <a:ln>
                  <a:noFill/>
                </a:ln>
                <a:solidFill>
                  <a:schemeClr val="tx1"/>
                </a:solidFill>
                <a:effectLst/>
                <a:latin typeface="ui-sans-serif"/>
              </a:rPr>
              <a:t> to </a:t>
            </a:r>
            <a:r>
              <a:rPr kumimoji="0" lang="nb-NO" altLang="nb-NO" sz="1600" b="0" i="0" u="none" strike="noStrike" cap="none" normalizeH="0" baseline="0" dirty="0" err="1">
                <a:ln>
                  <a:noFill/>
                </a:ln>
                <a:solidFill>
                  <a:schemeClr val="tx1"/>
                </a:solidFill>
                <a:effectLst/>
                <a:latin typeface="ui-sans-serif"/>
              </a:rPr>
              <a:t>stabilize</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learning</a:t>
            </a:r>
            <a:r>
              <a:rPr kumimoji="0" lang="nb-NO" altLang="nb-NO" sz="1600" b="0" i="0" u="none" strike="noStrike" cap="none" normalizeH="0" baseline="0" dirty="0">
                <a:ln>
                  <a:noFill/>
                </a:ln>
                <a:solidFill>
                  <a:schemeClr val="tx1"/>
                </a:solidFill>
                <a:effectLst/>
                <a:latin typeface="ui-sans-serif"/>
              </a:rPr>
              <a:t> and </a:t>
            </a:r>
            <a:r>
              <a:rPr kumimoji="0" lang="nb-NO" altLang="nb-NO" sz="1600" b="0" i="0" u="none" strike="noStrike" cap="none" normalizeH="0" baseline="0" dirty="0" err="1">
                <a:ln>
                  <a:noFill/>
                </a:ln>
                <a:solidFill>
                  <a:schemeClr val="tx1"/>
                </a:solidFill>
                <a:effectLst/>
                <a:latin typeface="ui-sans-serif"/>
              </a:rPr>
              <a:t>reduce</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the</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chance</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of</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overfitting</a:t>
            </a:r>
            <a:r>
              <a:rPr kumimoji="0" lang="nb-NO" altLang="nb-NO" sz="1600" b="0" i="0" u="none" strike="noStrike" cap="none" normalizeH="0" baseline="0" dirty="0">
                <a:ln>
                  <a:noFill/>
                </a:ln>
                <a:solidFill>
                  <a:schemeClr val="tx1"/>
                </a:solidFill>
                <a:effectLst/>
                <a:latin typeface="ui-sans-serif"/>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nb-NO" altLang="nb-NO" sz="1600" b="0" i="0" u="none" strike="noStrike" cap="none" normalizeH="0" baseline="0" dirty="0">
              <a:ln>
                <a:noFill/>
              </a:ln>
              <a:solidFill>
                <a:schemeClr val="tx1"/>
              </a:solidFill>
              <a:effectLst/>
              <a:latin typeface="ui-sans-serif"/>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nb-NO" altLang="nb-NO" sz="1600" b="1" i="0" u="none" strike="noStrike" cap="none" normalizeH="0" baseline="0" dirty="0">
                <a:ln>
                  <a:noFill/>
                </a:ln>
                <a:solidFill>
                  <a:schemeClr val="tx1"/>
                </a:solidFill>
                <a:effectLst/>
                <a:latin typeface="ui-sans-serif"/>
              </a:rPr>
              <a:t>Output </a:t>
            </a:r>
            <a:r>
              <a:rPr kumimoji="0" lang="nb-NO" altLang="nb-NO" sz="1600" b="1" i="0" u="none" strike="noStrike" cap="none" normalizeH="0" baseline="0" dirty="0" err="1">
                <a:ln>
                  <a:noFill/>
                </a:ln>
                <a:solidFill>
                  <a:schemeClr val="tx1"/>
                </a:solidFill>
                <a:effectLst/>
                <a:latin typeface="ui-sans-serif"/>
              </a:rPr>
              <a:t>Generation</a:t>
            </a:r>
            <a:r>
              <a:rPr kumimoji="0" lang="nb-NO" altLang="nb-NO" sz="1600" b="0" i="0" u="none" strike="noStrike" cap="none" normalizeH="0" baseline="0" dirty="0">
                <a:ln>
                  <a:noFill/>
                </a:ln>
                <a:solidFill>
                  <a:schemeClr val="tx1"/>
                </a:solidFill>
                <a:effectLst/>
                <a:latin typeface="ui-sans-serif"/>
              </a:rPr>
              <a:t>: The output from </a:t>
            </a:r>
            <a:r>
              <a:rPr kumimoji="0" lang="nb-NO" altLang="nb-NO" sz="1600" b="0" i="0" u="none" strike="noStrike" cap="none" normalizeH="0" baseline="0" dirty="0" err="1">
                <a:ln>
                  <a:noFill/>
                </a:ln>
                <a:solidFill>
                  <a:schemeClr val="tx1"/>
                </a:solidFill>
                <a:effectLst/>
                <a:latin typeface="ui-sans-serif"/>
              </a:rPr>
              <a:t>the</a:t>
            </a:r>
            <a:r>
              <a:rPr kumimoji="0" lang="nb-NO" altLang="nb-NO" sz="1600" b="0" i="0" u="none" strike="noStrike" cap="none" normalizeH="0" baseline="0" dirty="0">
                <a:ln>
                  <a:noFill/>
                </a:ln>
                <a:solidFill>
                  <a:schemeClr val="tx1"/>
                </a:solidFill>
                <a:effectLst/>
                <a:latin typeface="ui-sans-serif"/>
              </a:rPr>
              <a:t> final transformer </a:t>
            </a:r>
            <a:r>
              <a:rPr kumimoji="0" lang="nb-NO" altLang="nb-NO" sz="1600" b="0" i="0" u="none" strike="noStrike" cap="none" normalizeH="0" baseline="0" dirty="0" err="1">
                <a:ln>
                  <a:noFill/>
                </a:ln>
                <a:solidFill>
                  <a:schemeClr val="tx1"/>
                </a:solidFill>
                <a:effectLst/>
                <a:latin typeface="ui-sans-serif"/>
              </a:rPr>
              <a:t>block</a:t>
            </a:r>
            <a:r>
              <a:rPr kumimoji="0" lang="nb-NO" altLang="nb-NO" sz="1600" b="0" i="0" u="none" strike="noStrike" cap="none" normalizeH="0" baseline="0" dirty="0">
                <a:ln>
                  <a:noFill/>
                </a:ln>
                <a:solidFill>
                  <a:schemeClr val="tx1"/>
                </a:solidFill>
                <a:effectLst/>
                <a:latin typeface="ui-sans-serif"/>
              </a:rPr>
              <a:t> is </a:t>
            </a:r>
            <a:r>
              <a:rPr kumimoji="0" lang="nb-NO" altLang="nb-NO" sz="1600" b="0" i="0" u="none" strike="noStrike" cap="none" normalizeH="0" baseline="0" dirty="0" err="1">
                <a:ln>
                  <a:noFill/>
                </a:ln>
                <a:solidFill>
                  <a:schemeClr val="tx1"/>
                </a:solidFill>
                <a:effectLst/>
                <a:latin typeface="ui-sans-serif"/>
              </a:rPr>
              <a:t>passed</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through</a:t>
            </a:r>
            <a:r>
              <a:rPr kumimoji="0" lang="nb-NO" altLang="nb-NO" sz="1600" b="0" i="0" u="none" strike="noStrike" cap="none" normalizeH="0" baseline="0" dirty="0">
                <a:ln>
                  <a:noFill/>
                </a:ln>
                <a:solidFill>
                  <a:schemeClr val="tx1"/>
                </a:solidFill>
                <a:effectLst/>
                <a:latin typeface="ui-sans-serif"/>
              </a:rPr>
              <a:t> a linear </a:t>
            </a:r>
            <a:r>
              <a:rPr kumimoji="0" lang="nb-NO" altLang="nb-NO" sz="1600" b="0" i="0" u="none" strike="noStrike" cap="none" normalizeH="0" baseline="0" dirty="0" err="1">
                <a:ln>
                  <a:noFill/>
                </a:ln>
                <a:solidFill>
                  <a:schemeClr val="tx1"/>
                </a:solidFill>
                <a:effectLst/>
                <a:latin typeface="ui-sans-serif"/>
              </a:rPr>
              <a:t>layer</a:t>
            </a:r>
            <a:r>
              <a:rPr kumimoji="0" lang="nb-NO" altLang="nb-NO" sz="1600" b="0" i="0" u="none" strike="noStrike" cap="none" normalizeH="0" baseline="0" dirty="0">
                <a:ln>
                  <a:noFill/>
                </a:ln>
                <a:solidFill>
                  <a:schemeClr val="tx1"/>
                </a:solidFill>
                <a:effectLst/>
                <a:latin typeface="ui-sans-serif"/>
              </a:rPr>
              <a:t> to </a:t>
            </a:r>
            <a:r>
              <a:rPr kumimoji="0" lang="nb-NO" altLang="nb-NO" sz="1600" b="0" i="0" u="none" strike="noStrike" cap="none" normalizeH="0" baseline="0" dirty="0" err="1">
                <a:ln>
                  <a:noFill/>
                </a:ln>
                <a:solidFill>
                  <a:schemeClr val="tx1"/>
                </a:solidFill>
                <a:effectLst/>
                <a:latin typeface="ui-sans-serif"/>
              </a:rPr>
              <a:t>produce</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the</a:t>
            </a:r>
            <a:r>
              <a:rPr kumimoji="0" lang="nb-NO" altLang="nb-NO" sz="1600" b="0" i="0" u="none" strike="noStrike" cap="none" normalizeH="0" baseline="0" dirty="0">
                <a:ln>
                  <a:noFill/>
                </a:ln>
                <a:solidFill>
                  <a:schemeClr val="tx1"/>
                </a:solidFill>
                <a:effectLst/>
                <a:latin typeface="ui-sans-serif"/>
              </a:rPr>
              <a:t> final </a:t>
            </a:r>
            <a:r>
              <a:rPr kumimoji="0" lang="nb-NO" altLang="nb-NO" sz="1600" b="0" i="0" u="none" strike="noStrike" cap="none" normalizeH="0" baseline="0" dirty="0" err="1">
                <a:ln>
                  <a:noFill/>
                </a:ln>
                <a:solidFill>
                  <a:schemeClr val="tx1"/>
                </a:solidFill>
                <a:effectLst/>
                <a:latin typeface="ui-sans-serif"/>
              </a:rPr>
              <a:t>predictions</a:t>
            </a:r>
            <a:r>
              <a:rPr kumimoji="0" lang="nb-NO" altLang="nb-NO" sz="1600" b="0" i="0" u="none" strike="noStrike" cap="none" normalizeH="0" baseline="0" dirty="0">
                <a:ln>
                  <a:noFill/>
                </a:ln>
                <a:solidFill>
                  <a:schemeClr val="tx1"/>
                </a:solidFill>
                <a:effectLst/>
                <a:latin typeface="ui-sans-serif"/>
              </a:rPr>
              <a:t> or </a:t>
            </a:r>
            <a:r>
              <a:rPr kumimoji="0" lang="nb-NO" altLang="nb-NO" sz="1600" b="0" i="0" u="none" strike="noStrike" cap="none" normalizeH="0" baseline="0" dirty="0" err="1">
                <a:ln>
                  <a:noFill/>
                </a:ln>
                <a:solidFill>
                  <a:schemeClr val="tx1"/>
                </a:solidFill>
                <a:effectLst/>
                <a:latin typeface="ui-sans-serif"/>
              </a:rPr>
              <a:t>text</a:t>
            </a:r>
            <a:r>
              <a:rPr kumimoji="0" lang="nb-NO" altLang="nb-NO" sz="1600" b="0" i="0" u="none" strike="noStrike" cap="none" normalizeH="0" baseline="0" dirty="0">
                <a:ln>
                  <a:noFill/>
                </a:ln>
                <a:solidFill>
                  <a:schemeClr val="tx1"/>
                </a:solidFill>
                <a:effectLst/>
                <a:latin typeface="ui-sans-serif"/>
              </a:rPr>
              <a:t> </a:t>
            </a:r>
            <a:r>
              <a:rPr kumimoji="0" lang="nb-NO" altLang="nb-NO" sz="1600" b="0" i="0" u="none" strike="noStrike" cap="none" normalizeH="0" baseline="0" dirty="0" err="1">
                <a:ln>
                  <a:noFill/>
                </a:ln>
                <a:solidFill>
                  <a:schemeClr val="tx1"/>
                </a:solidFill>
                <a:effectLst/>
                <a:latin typeface="ui-sans-serif"/>
              </a:rPr>
              <a:t>generation</a:t>
            </a:r>
            <a:r>
              <a:rPr kumimoji="0" lang="nb-NO" altLang="nb-NO" sz="1600" b="0" i="0" u="none" strike="noStrike" cap="none" normalizeH="0" baseline="0" dirty="0">
                <a:ln>
                  <a:noFill/>
                </a:ln>
                <a:solidFill>
                  <a:schemeClr val="tx1"/>
                </a:solidFill>
                <a:effectLst/>
                <a:latin typeface="ui-sans-serif"/>
              </a:rPr>
              <a:t>. </a:t>
            </a:r>
          </a:p>
        </p:txBody>
      </p:sp>
    </p:spTree>
    <p:extLst>
      <p:ext uri="{BB962C8B-B14F-4D97-AF65-F5344CB8AC3E}">
        <p14:creationId xmlns:p14="http://schemas.microsoft.com/office/powerpoint/2010/main" val="2894340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070D0-CF78-415E-928E-E7151ABA8C40}"/>
              </a:ext>
            </a:extLst>
          </p:cNvPr>
          <p:cNvSpPr txBox="1"/>
          <p:nvPr/>
        </p:nvSpPr>
        <p:spPr>
          <a:xfrm>
            <a:off x="16475" y="24868"/>
            <a:ext cx="2688108" cy="400110"/>
          </a:xfrm>
          <a:prstGeom prst="rect">
            <a:avLst/>
          </a:prstGeom>
          <a:noFill/>
        </p:spPr>
        <p:txBody>
          <a:bodyPr wrap="none" rtlCol="0">
            <a:spAutoFit/>
          </a:bodyPr>
          <a:lstStyle/>
          <a:p>
            <a:pPr algn="l"/>
            <a:r>
              <a:rPr lang="en-US" sz="2000" b="1" i="0">
                <a:effectLst/>
                <a:latin typeface="ui-sans-serif"/>
              </a:rPr>
              <a:t>Gaps </a:t>
            </a:r>
            <a:r>
              <a:rPr lang="en-US" sz="2000" b="1" i="0" dirty="0">
                <a:effectLst/>
                <a:latin typeface="ui-sans-serif"/>
              </a:rPr>
              <a:t>and Contributions</a:t>
            </a:r>
          </a:p>
        </p:txBody>
      </p:sp>
      <p:sp>
        <p:nvSpPr>
          <p:cNvPr id="4" name="TextBox 3">
            <a:extLst>
              <a:ext uri="{FF2B5EF4-FFF2-40B4-BE49-F238E27FC236}">
                <a16:creationId xmlns:a16="http://schemas.microsoft.com/office/drawing/2014/main" id="{112E6E21-B576-062E-94CC-3F9818E06041}"/>
              </a:ext>
            </a:extLst>
          </p:cNvPr>
          <p:cNvSpPr txBox="1"/>
          <p:nvPr/>
        </p:nvSpPr>
        <p:spPr>
          <a:xfrm>
            <a:off x="66279" y="405000"/>
            <a:ext cx="10781721" cy="6363280"/>
          </a:xfrm>
          <a:prstGeom prst="rect">
            <a:avLst/>
          </a:prstGeom>
          <a:noFill/>
        </p:spPr>
        <p:txBody>
          <a:bodyPr wrap="square" rtlCol="0">
            <a:spAutoFit/>
          </a:bodyPr>
          <a:lstStyle/>
          <a:p>
            <a:pPr marL="285750" indent="-285750" algn="l">
              <a:buFont typeface="Arial" panose="020B0604020202020204" pitchFamily="34" charset="0"/>
              <a:buChar char="•"/>
            </a:pPr>
            <a:r>
              <a:rPr lang="en-US" sz="1400" b="1" i="0" u="sng" dirty="0">
                <a:effectLst/>
                <a:latin typeface="ui-sans-serif"/>
              </a:rPr>
              <a:t>Identified Gaps:</a:t>
            </a:r>
          </a:p>
          <a:p>
            <a:pPr marL="285750" indent="-285750" algn="l">
              <a:buFont typeface="Arial" panose="020B0604020202020204" pitchFamily="34" charset="0"/>
              <a:buChar char="•"/>
            </a:pPr>
            <a:endParaRPr lang="en-US" sz="1400" b="1" i="0" u="sng" dirty="0">
              <a:solidFill>
                <a:schemeClr val="bg1"/>
              </a:solidFill>
              <a:effectLst/>
              <a:latin typeface="ui-sans-serif"/>
            </a:endParaRPr>
          </a:p>
          <a:p>
            <a:pPr marL="742950" lvl="1" indent="-285750">
              <a:buFont typeface="Arial" panose="020B0604020202020204" pitchFamily="34" charset="0"/>
              <a:buChar char="•"/>
            </a:pPr>
            <a:r>
              <a:rPr lang="en-US" sz="1350" b="1" i="0" dirty="0">
                <a:effectLst/>
                <a:latin typeface="ui-sans-serif"/>
              </a:rPr>
              <a:t>Frequent and Costly Retraining</a:t>
            </a:r>
            <a:r>
              <a:rPr lang="en-US" sz="1350" b="0" i="0" dirty="0">
                <a:effectLst/>
                <a:latin typeface="ui-sans-serif"/>
              </a:rPr>
              <a:t>:</a:t>
            </a:r>
          </a:p>
          <a:p>
            <a:pPr marL="1200150" lvl="2" indent="-285750">
              <a:buFont typeface="Arial" panose="020B0604020202020204" pitchFamily="34" charset="0"/>
              <a:buChar char="•"/>
            </a:pPr>
            <a:r>
              <a:rPr lang="en-US" sz="1350" b="1" i="0" dirty="0">
                <a:effectLst/>
                <a:latin typeface="ui-sans-serif"/>
              </a:rPr>
              <a:t>Challenge</a:t>
            </a:r>
            <a:r>
              <a:rPr lang="en-US" sz="1350" b="0" i="0" dirty="0">
                <a:effectLst/>
                <a:latin typeface="ui-sans-serif"/>
              </a:rPr>
              <a:t>:</a:t>
            </a:r>
          </a:p>
          <a:p>
            <a:pPr marL="1657350" lvl="3" indent="-285750">
              <a:buFont typeface="Arial" panose="020B0604020202020204" pitchFamily="34" charset="0"/>
              <a:buChar char="•"/>
            </a:pPr>
            <a:r>
              <a:rPr lang="en-US" sz="1350" b="0" i="0" dirty="0">
                <a:effectLst/>
                <a:latin typeface="ui-sans-serif"/>
              </a:rPr>
              <a:t>Existing models require frequent retraining to maintain performance, which is computationally expensive and time-consuming.</a:t>
            </a:r>
          </a:p>
          <a:p>
            <a:pPr marL="1200150" lvl="2" indent="-285750">
              <a:buFont typeface="Arial" panose="020B0604020202020204" pitchFamily="34" charset="0"/>
              <a:buChar char="•"/>
            </a:pPr>
            <a:r>
              <a:rPr lang="en-US" sz="1350" b="1" i="0" dirty="0">
                <a:effectLst/>
                <a:latin typeface="ui-sans-serif"/>
              </a:rPr>
              <a:t>Impact</a:t>
            </a:r>
            <a:r>
              <a:rPr lang="en-US" sz="1350" b="0" i="0" dirty="0">
                <a:effectLst/>
                <a:latin typeface="ui-sans-serif"/>
              </a:rPr>
              <a:t>:</a:t>
            </a:r>
          </a:p>
          <a:p>
            <a:pPr marL="1657350" lvl="3" indent="-285750">
              <a:buFont typeface="Arial" panose="020B0604020202020204" pitchFamily="34" charset="0"/>
              <a:buChar char="•"/>
            </a:pPr>
            <a:r>
              <a:rPr lang="en-US" sz="1350" b="0" i="0" dirty="0">
                <a:effectLst/>
                <a:latin typeface="ui-sans-serif"/>
              </a:rPr>
              <a:t>Limits the scalability and practicality of these models for real-world applications.</a:t>
            </a:r>
          </a:p>
          <a:p>
            <a:pPr marL="742950" lvl="1" indent="-285750">
              <a:buFont typeface="Arial" panose="020B0604020202020204" pitchFamily="34" charset="0"/>
              <a:buChar char="•"/>
            </a:pPr>
            <a:r>
              <a:rPr lang="en-US" sz="1350" b="1" i="0" dirty="0">
                <a:effectLst/>
                <a:latin typeface="ui-sans-serif"/>
              </a:rPr>
              <a:t>Difficulty in Generating Semantically Rich Captions</a:t>
            </a:r>
            <a:r>
              <a:rPr lang="en-US" sz="1350" b="0" i="0" dirty="0">
                <a:effectLst/>
                <a:latin typeface="ui-sans-serif"/>
              </a:rPr>
              <a:t>:</a:t>
            </a:r>
          </a:p>
          <a:p>
            <a:pPr marL="1200150" lvl="2" indent="-285750">
              <a:buFont typeface="Arial" panose="020B0604020202020204" pitchFamily="34" charset="0"/>
              <a:buChar char="•"/>
            </a:pPr>
            <a:r>
              <a:rPr lang="en-US" sz="1350" b="1" i="0" dirty="0">
                <a:effectLst/>
                <a:latin typeface="ui-sans-serif"/>
              </a:rPr>
              <a:t>Challenge</a:t>
            </a:r>
            <a:r>
              <a:rPr lang="en-US" sz="1350" b="0" i="0" dirty="0">
                <a:effectLst/>
                <a:latin typeface="ui-sans-serif"/>
              </a:rPr>
              <a:t>:</a:t>
            </a:r>
          </a:p>
          <a:p>
            <a:pPr marL="1657350" lvl="3" indent="-285750">
              <a:buFont typeface="Arial" panose="020B0604020202020204" pitchFamily="34" charset="0"/>
              <a:buChar char="•"/>
            </a:pPr>
            <a:r>
              <a:rPr lang="en-US" sz="1350" b="0" i="0" dirty="0">
                <a:effectLst/>
                <a:latin typeface="ui-sans-serif"/>
              </a:rPr>
              <a:t>Models often struggle to generate captions that are both semantically accurate and contextually relevant.</a:t>
            </a:r>
          </a:p>
          <a:p>
            <a:pPr marL="1200150" lvl="2" indent="-285750">
              <a:buFont typeface="Arial" panose="020B0604020202020204" pitchFamily="34" charset="0"/>
              <a:buChar char="•"/>
            </a:pPr>
            <a:r>
              <a:rPr lang="en-US" sz="1350" b="1" i="0" dirty="0">
                <a:effectLst/>
                <a:latin typeface="ui-sans-serif"/>
              </a:rPr>
              <a:t>Impact</a:t>
            </a:r>
            <a:r>
              <a:rPr lang="en-US" sz="1350" b="0" i="0" dirty="0">
                <a:effectLst/>
                <a:latin typeface="ui-sans-serif"/>
              </a:rPr>
              <a:t>:</a:t>
            </a:r>
          </a:p>
          <a:p>
            <a:pPr marL="1657350" lvl="3" indent="-285750">
              <a:buFont typeface="Arial" panose="020B0604020202020204" pitchFamily="34" charset="0"/>
              <a:buChar char="•"/>
            </a:pPr>
            <a:r>
              <a:rPr lang="en-US" sz="1350" b="0" i="0" dirty="0">
                <a:effectLst/>
                <a:latin typeface="ui-sans-serif"/>
              </a:rPr>
              <a:t>Reduces the effectiveness of image captioning systems in accurately describing complex scenes.</a:t>
            </a:r>
          </a:p>
          <a:p>
            <a:pPr marL="742950" lvl="1" indent="-285750">
              <a:buFont typeface="Arial" panose="020B0604020202020204" pitchFamily="34" charset="0"/>
              <a:buChar char="•"/>
            </a:pPr>
            <a:endParaRPr lang="en-US" sz="1400" b="1" u="sng" dirty="0">
              <a:latin typeface="ui-sans-serif"/>
            </a:endParaRPr>
          </a:p>
          <a:p>
            <a:pPr marL="285750" indent="-285750" algn="l">
              <a:buFont typeface="Arial" panose="020B0604020202020204" pitchFamily="34" charset="0"/>
              <a:buChar char="•"/>
            </a:pPr>
            <a:r>
              <a:rPr lang="en-US" sz="1400" b="1" u="sng" dirty="0">
                <a:latin typeface="ui-sans-serif"/>
              </a:rPr>
              <a:t>O</a:t>
            </a:r>
            <a:r>
              <a:rPr lang="en-US" sz="1400" b="1" i="0" u="sng" dirty="0">
                <a:effectLst/>
                <a:latin typeface="ui-sans-serif"/>
              </a:rPr>
              <a:t>ur Contributions:</a:t>
            </a:r>
          </a:p>
          <a:p>
            <a:pPr marL="285750" indent="-285750" algn="l">
              <a:buFont typeface="Arial" panose="020B0604020202020204" pitchFamily="34" charset="0"/>
              <a:buChar char="•"/>
            </a:pPr>
            <a:endParaRPr lang="en-US" sz="1400" b="1" i="0" u="sng" dirty="0">
              <a:effectLst/>
              <a:latin typeface="ui-sans-serif"/>
            </a:endParaRPr>
          </a:p>
          <a:p>
            <a:pPr marL="742950" lvl="1" indent="-285750">
              <a:buFont typeface="Arial" panose="020B0604020202020204" pitchFamily="34" charset="0"/>
              <a:buChar char="•"/>
            </a:pPr>
            <a:r>
              <a:rPr lang="en-US" sz="1350" b="1" i="0" dirty="0">
                <a:effectLst/>
                <a:latin typeface="ui-sans-serif"/>
              </a:rPr>
              <a:t>Weighted Summarization</a:t>
            </a:r>
            <a:r>
              <a:rPr lang="en-US" sz="1350" b="0" i="0" dirty="0">
                <a:effectLst/>
                <a:latin typeface="ui-sans-serif"/>
              </a:rPr>
              <a:t>:</a:t>
            </a:r>
          </a:p>
          <a:p>
            <a:pPr marL="1200150" lvl="2" indent="-285750">
              <a:buFont typeface="Arial" panose="020B0604020202020204" pitchFamily="34" charset="0"/>
              <a:buChar char="•"/>
            </a:pPr>
            <a:r>
              <a:rPr lang="en-US" sz="1350" b="1" i="0" dirty="0">
                <a:effectLst/>
                <a:latin typeface="ui-sans-serif"/>
              </a:rPr>
              <a:t>Innovation</a:t>
            </a:r>
            <a:r>
              <a:rPr lang="en-US" sz="1350" b="0" i="0" dirty="0">
                <a:effectLst/>
                <a:latin typeface="ui-sans-serif"/>
              </a:rPr>
              <a:t>:</a:t>
            </a:r>
          </a:p>
          <a:p>
            <a:pPr marL="1657350" lvl="3" indent="-285750">
              <a:buFont typeface="Arial" panose="020B0604020202020204" pitchFamily="34" charset="0"/>
              <a:buChar char="•"/>
            </a:pPr>
            <a:r>
              <a:rPr lang="en-US" sz="1350" b="0" i="0" dirty="0">
                <a:effectLst/>
                <a:latin typeface="ui-sans-serif"/>
              </a:rPr>
              <a:t>Introduced a new approach that combines outputs from multiple models to improve caption quality.</a:t>
            </a:r>
          </a:p>
          <a:p>
            <a:pPr marL="1200150" lvl="2" indent="-285750">
              <a:buFont typeface="Arial" panose="020B0604020202020204" pitchFamily="34" charset="0"/>
              <a:buChar char="•"/>
            </a:pPr>
            <a:r>
              <a:rPr lang="en-US" sz="1350" b="1" i="0" dirty="0">
                <a:effectLst/>
                <a:latin typeface="ui-sans-serif"/>
              </a:rPr>
              <a:t>Methodology</a:t>
            </a:r>
            <a:r>
              <a:rPr lang="en-US" sz="1350" b="0" i="0" dirty="0">
                <a:effectLst/>
                <a:latin typeface="ui-sans-serif"/>
              </a:rPr>
              <a:t>:</a:t>
            </a:r>
          </a:p>
          <a:p>
            <a:pPr marL="1657350" lvl="3" indent="-285750">
              <a:buFont typeface="Arial" panose="020B0604020202020204" pitchFamily="34" charset="0"/>
              <a:buChar char="•"/>
            </a:pPr>
            <a:r>
              <a:rPr lang="en-US" sz="1350" b="0" i="0" dirty="0">
                <a:effectLst/>
                <a:latin typeface="ui-sans-serif"/>
              </a:rPr>
              <a:t>Used artificial neural networks to assign weights to different model outputs based on their strengths.</a:t>
            </a:r>
          </a:p>
          <a:p>
            <a:pPr marL="1657350" lvl="3" indent="-285750">
              <a:buFont typeface="Arial" panose="020B0604020202020204" pitchFamily="34" charset="0"/>
              <a:buChar char="•"/>
            </a:pPr>
            <a:r>
              <a:rPr lang="en-US" sz="1350" b="0" i="0" dirty="0">
                <a:effectLst/>
                <a:latin typeface="ui-sans-serif"/>
              </a:rPr>
              <a:t>Integrated these weighted outputs to generate more accurate and contextually relevant captions.</a:t>
            </a:r>
          </a:p>
          <a:p>
            <a:pPr marL="1200150" lvl="2" indent="-285750">
              <a:buFont typeface="Arial" panose="020B0604020202020204" pitchFamily="34" charset="0"/>
              <a:buChar char="•"/>
            </a:pPr>
            <a:r>
              <a:rPr lang="en-US" sz="1350" b="1" i="0" dirty="0">
                <a:effectLst/>
                <a:latin typeface="ui-sans-serif"/>
              </a:rPr>
              <a:t>Significance</a:t>
            </a:r>
            <a:r>
              <a:rPr lang="en-US" sz="1350" b="0" i="0" dirty="0">
                <a:effectLst/>
                <a:latin typeface="ui-sans-serif"/>
              </a:rPr>
              <a:t>:</a:t>
            </a:r>
          </a:p>
          <a:p>
            <a:pPr marL="1657350" lvl="3" indent="-285750">
              <a:buFont typeface="Arial" panose="020B0604020202020204" pitchFamily="34" charset="0"/>
              <a:buChar char="•"/>
            </a:pPr>
            <a:r>
              <a:rPr lang="en-US" sz="1350" b="0" i="0" dirty="0">
                <a:effectLst/>
                <a:latin typeface="ui-sans-serif"/>
              </a:rPr>
              <a:t>Reduced the need for frequent retraining by leveraging pre-trained models more effectively.</a:t>
            </a:r>
          </a:p>
          <a:p>
            <a:pPr marL="742950" lvl="1" indent="-285750">
              <a:buFont typeface="Arial" panose="020B0604020202020204" pitchFamily="34" charset="0"/>
              <a:buChar char="•"/>
            </a:pPr>
            <a:r>
              <a:rPr lang="en-US" sz="1350" b="1" i="0" dirty="0">
                <a:effectLst/>
                <a:latin typeface="ui-sans-serif"/>
              </a:rPr>
              <a:t>Enhancements to BLIP and GPT-2</a:t>
            </a:r>
            <a:r>
              <a:rPr lang="en-US" sz="1350" b="0" i="0" dirty="0">
                <a:effectLst/>
                <a:latin typeface="ui-sans-serif"/>
              </a:rPr>
              <a:t>:</a:t>
            </a:r>
          </a:p>
          <a:p>
            <a:pPr marL="1200150" lvl="2" indent="-285750">
              <a:buFont typeface="Arial" panose="020B0604020202020204" pitchFamily="34" charset="0"/>
              <a:buChar char="•"/>
            </a:pPr>
            <a:r>
              <a:rPr lang="en-US" sz="1350" b="1" i="0" dirty="0">
                <a:effectLst/>
                <a:latin typeface="ui-sans-serif"/>
              </a:rPr>
              <a:t>Innovation</a:t>
            </a:r>
            <a:r>
              <a:rPr lang="en-US" sz="1350" b="0" i="0" dirty="0">
                <a:effectLst/>
                <a:latin typeface="ui-sans-serif"/>
              </a:rPr>
              <a:t>:</a:t>
            </a:r>
          </a:p>
          <a:p>
            <a:pPr marL="1657350" lvl="3" indent="-285750">
              <a:buFont typeface="Arial" panose="020B0604020202020204" pitchFamily="34" charset="0"/>
              <a:buChar char="•"/>
            </a:pPr>
            <a:r>
              <a:rPr lang="en-US" sz="1350" b="0" i="0" dirty="0">
                <a:effectLst/>
                <a:latin typeface="ui-sans-serif"/>
              </a:rPr>
              <a:t>Improved the performance of existing models by integrating them with the Weighted Summarization approach.</a:t>
            </a:r>
          </a:p>
          <a:p>
            <a:pPr marL="1200150" lvl="2" indent="-285750">
              <a:buFont typeface="Arial" panose="020B0604020202020204" pitchFamily="34" charset="0"/>
              <a:buChar char="•"/>
            </a:pPr>
            <a:r>
              <a:rPr lang="en-US" sz="1350" b="1" i="0" dirty="0">
                <a:effectLst/>
                <a:latin typeface="ui-sans-serif"/>
              </a:rPr>
              <a:t>Methodology</a:t>
            </a:r>
            <a:r>
              <a:rPr lang="en-US" sz="1350" b="0" i="0" dirty="0">
                <a:effectLst/>
                <a:latin typeface="ui-sans-serif"/>
              </a:rPr>
              <a:t>:</a:t>
            </a:r>
          </a:p>
          <a:p>
            <a:pPr marL="1657350" lvl="3" indent="-285750">
              <a:buFont typeface="Arial" panose="020B0604020202020204" pitchFamily="34" charset="0"/>
              <a:buChar char="•"/>
            </a:pPr>
            <a:r>
              <a:rPr lang="en-US" sz="1350" b="0" i="0" dirty="0">
                <a:effectLst/>
                <a:latin typeface="ui-sans-serif"/>
              </a:rPr>
              <a:t>Applied advanced neural network techniques to enhance the caption generation capabilities of BLIP and GPT-2.</a:t>
            </a:r>
          </a:p>
          <a:p>
            <a:pPr marL="1200150" lvl="2" indent="-285750">
              <a:buFont typeface="Arial" panose="020B0604020202020204" pitchFamily="34" charset="0"/>
              <a:buChar char="•"/>
            </a:pPr>
            <a:r>
              <a:rPr lang="en-US" sz="1350" b="1" i="0" dirty="0">
                <a:effectLst/>
                <a:latin typeface="ui-sans-serif"/>
              </a:rPr>
              <a:t>Significance</a:t>
            </a:r>
            <a:r>
              <a:rPr lang="en-US" sz="1350" b="0" i="0" dirty="0">
                <a:effectLst/>
                <a:latin typeface="ui-sans-serif"/>
              </a:rPr>
              <a:t>:</a:t>
            </a:r>
          </a:p>
          <a:p>
            <a:pPr marL="1657350" lvl="3" indent="-285750">
              <a:buFont typeface="Arial" panose="020B0604020202020204" pitchFamily="34" charset="0"/>
              <a:buChar char="•"/>
            </a:pPr>
            <a:r>
              <a:rPr lang="en-US" sz="1350" b="0" i="0" dirty="0">
                <a:effectLst/>
                <a:latin typeface="ui-sans-serif"/>
              </a:rPr>
              <a:t>Achieved higher evaluation metrics (BLEU, METEOR, ROUGE) compared to existing state-of-the-art models.</a:t>
            </a:r>
          </a:p>
        </p:txBody>
      </p:sp>
      <p:pic>
        <p:nvPicPr>
          <p:cNvPr id="5" name="Picture 4" descr="A green background with white letters&#10;&#10;Description automatically generated">
            <a:extLst>
              <a:ext uri="{FF2B5EF4-FFF2-40B4-BE49-F238E27FC236}">
                <a16:creationId xmlns:a16="http://schemas.microsoft.com/office/drawing/2014/main" id="{E124E815-D2DC-BA90-19A0-FF62B24BA088}"/>
              </a:ext>
            </a:extLst>
          </p:cNvPr>
          <p:cNvPicPr>
            <a:picLocks noChangeAspect="1"/>
          </p:cNvPicPr>
          <p:nvPr/>
        </p:nvPicPr>
        <p:blipFill>
          <a:blip r:embed="rId3"/>
          <a:stretch>
            <a:fillRect/>
          </a:stretch>
        </p:blipFill>
        <p:spPr>
          <a:xfrm>
            <a:off x="11405760" y="119071"/>
            <a:ext cx="669852" cy="646985"/>
          </a:xfrm>
          <a:prstGeom prst="rect">
            <a:avLst/>
          </a:prstGeom>
          <a:effectLst>
            <a:glow rad="63500">
              <a:schemeClr val="accent3">
                <a:satMod val="175000"/>
                <a:alpha val="40000"/>
              </a:schemeClr>
            </a:glow>
            <a:outerShdw blurRad="50800" dist="38100" dir="8100000" algn="tr"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934773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070D0-CF78-415E-928E-E7151ABA8C40}"/>
              </a:ext>
            </a:extLst>
          </p:cNvPr>
          <p:cNvSpPr txBox="1"/>
          <p:nvPr/>
        </p:nvSpPr>
        <p:spPr>
          <a:xfrm>
            <a:off x="72000" y="95073"/>
            <a:ext cx="5066515" cy="400110"/>
          </a:xfrm>
          <a:prstGeom prst="rect">
            <a:avLst/>
          </a:prstGeom>
          <a:noFill/>
        </p:spPr>
        <p:txBody>
          <a:bodyPr wrap="none" rtlCol="0">
            <a:spAutoFit/>
          </a:bodyPr>
          <a:lstStyle/>
          <a:p>
            <a:pPr algn="l"/>
            <a:r>
              <a:rPr lang="en-US" sz="2000" b="0" i="0" dirty="0">
                <a:effectLst/>
                <a:latin typeface="ui-sans-serif"/>
              </a:rPr>
              <a:t>Methodology - Research Design and Approach:</a:t>
            </a:r>
          </a:p>
        </p:txBody>
      </p:sp>
      <p:sp>
        <p:nvSpPr>
          <p:cNvPr id="6" name="TextBox 5">
            <a:extLst>
              <a:ext uri="{FF2B5EF4-FFF2-40B4-BE49-F238E27FC236}">
                <a16:creationId xmlns:a16="http://schemas.microsoft.com/office/drawing/2014/main" id="{82845474-D604-C574-BDF2-4EED4A225C8F}"/>
              </a:ext>
            </a:extLst>
          </p:cNvPr>
          <p:cNvSpPr txBox="1"/>
          <p:nvPr/>
        </p:nvSpPr>
        <p:spPr>
          <a:xfrm>
            <a:off x="116388" y="524381"/>
            <a:ext cx="11160000" cy="2308324"/>
          </a:xfrm>
          <a:prstGeom prst="rect">
            <a:avLst/>
          </a:prstGeom>
          <a:noFill/>
        </p:spPr>
        <p:txBody>
          <a:bodyPr wrap="square" rtlCol="0">
            <a:spAutoFit/>
          </a:bodyPr>
          <a:lstStyle/>
          <a:p>
            <a:pPr marL="628650" lvl="1" indent="-171450" algn="l">
              <a:buFont typeface="Arial" panose="020B0604020202020204" pitchFamily="34" charset="0"/>
              <a:buChar char="•"/>
            </a:pPr>
            <a:r>
              <a:rPr lang="en-US" sz="1400" b="0" i="0" dirty="0">
                <a:effectLst/>
                <a:latin typeface="ui-sans-serif"/>
              </a:rPr>
              <a:t>The primary goal is to develop a method that improves caption accuracy and relevance without the need for frequent retraining.</a:t>
            </a:r>
          </a:p>
          <a:p>
            <a:pPr algn="l">
              <a:buFont typeface="Arial" panose="020B0604020202020204" pitchFamily="34" charset="0"/>
              <a:buChar char="•"/>
            </a:pPr>
            <a:endParaRPr lang="en-US" sz="1400" b="1" i="0" dirty="0">
              <a:effectLst/>
              <a:latin typeface="ui-sans-serif"/>
            </a:endParaRPr>
          </a:p>
          <a:p>
            <a:pPr algn="l">
              <a:buFont typeface="Arial" panose="020B0604020202020204" pitchFamily="34" charset="0"/>
              <a:buChar char="•"/>
            </a:pPr>
            <a:r>
              <a:rPr lang="en-US" sz="1400" b="1" i="0" dirty="0">
                <a:effectLst/>
                <a:latin typeface="ui-sans-serif"/>
              </a:rPr>
              <a:t>Data Sources</a:t>
            </a:r>
            <a:r>
              <a:rPr lang="en-US" sz="1400" b="0" i="0" dirty="0">
                <a:effectLst/>
                <a:latin typeface="ui-sans-serif"/>
              </a:rPr>
              <a:t>:</a:t>
            </a:r>
          </a:p>
          <a:p>
            <a:pPr marL="742950" lvl="1" indent="-285750" algn="l">
              <a:buFont typeface="Arial" panose="020B0604020202020204" pitchFamily="34" charset="0"/>
              <a:buChar char="•"/>
            </a:pPr>
            <a:r>
              <a:rPr lang="en-US" sz="1400" b="1" i="0" dirty="0">
                <a:effectLst/>
                <a:latin typeface="ui-sans-serif"/>
              </a:rPr>
              <a:t>COCO Dataset</a:t>
            </a:r>
            <a:r>
              <a:rPr lang="en-US" sz="1400" b="0" i="0" dirty="0">
                <a:effectLst/>
                <a:latin typeface="ui-sans-serif"/>
              </a:rPr>
              <a:t>:</a:t>
            </a:r>
          </a:p>
          <a:p>
            <a:pPr marL="1143000" lvl="2" indent="-228600" algn="l">
              <a:buFont typeface="Arial" panose="020B0604020202020204" pitchFamily="34" charset="0"/>
              <a:buChar char="•"/>
            </a:pPr>
            <a:r>
              <a:rPr lang="en-US" sz="1400" b="0" i="0" dirty="0">
                <a:effectLst/>
                <a:latin typeface="ui-sans-serif"/>
              </a:rPr>
              <a:t>Contains diverse and complex scenes, providing a robust dataset for testing various </a:t>
            </a:r>
            <a:r>
              <a:rPr lang="en-US" sz="1400" b="0" i="0">
                <a:effectLst/>
                <a:latin typeface="ui-sans-serif"/>
              </a:rPr>
              <a:t>captioning models (</a:t>
            </a:r>
            <a:r>
              <a:rPr lang="en-US" sz="1400" b="0" i="0" dirty="0">
                <a:effectLst/>
                <a:latin typeface="ui-sans-serif"/>
              </a:rPr>
              <a:t>used 1100 image-caption pairs in this research).</a:t>
            </a:r>
          </a:p>
          <a:p>
            <a:pPr marL="742950" lvl="1" indent="-285750" algn="l">
              <a:buFont typeface="Arial" panose="020B0604020202020204" pitchFamily="34" charset="0"/>
              <a:buChar char="•"/>
            </a:pPr>
            <a:r>
              <a:rPr lang="en-US" sz="1400" b="1" i="0" dirty="0">
                <a:effectLst/>
                <a:latin typeface="ui-sans-serif"/>
              </a:rPr>
              <a:t>FLICKR Dataset</a:t>
            </a:r>
            <a:r>
              <a:rPr lang="en-US" sz="1400" b="0" i="0" dirty="0">
                <a:effectLst/>
                <a:latin typeface="ui-sans-serif"/>
              </a:rPr>
              <a:t>:</a:t>
            </a:r>
          </a:p>
          <a:p>
            <a:pPr marL="1143000" lvl="2" indent="-228600" algn="l">
              <a:buFont typeface="Arial" panose="020B0604020202020204" pitchFamily="34" charset="0"/>
              <a:buChar char="•"/>
            </a:pPr>
            <a:r>
              <a:rPr lang="en-US" sz="1400" b="0" i="0" dirty="0">
                <a:effectLst/>
                <a:latin typeface="ui-sans-serif"/>
              </a:rPr>
              <a:t>Focuses on varied real-world images to assess model performance across different contexts (used 1100 image-caption pairs in this research).</a:t>
            </a:r>
          </a:p>
          <a:p>
            <a:endParaRPr lang="en-IN" dirty="0">
              <a:solidFill>
                <a:schemeClr val="bg1"/>
              </a:solidFill>
            </a:endParaRPr>
          </a:p>
        </p:txBody>
      </p:sp>
      <p:sp>
        <p:nvSpPr>
          <p:cNvPr id="8" name="Rectangle: Rounded Corners 7">
            <a:extLst>
              <a:ext uri="{FF2B5EF4-FFF2-40B4-BE49-F238E27FC236}">
                <a16:creationId xmlns:a16="http://schemas.microsoft.com/office/drawing/2014/main" id="{1C04ADF7-7D55-0426-E7FF-7ABE95CB48C9}"/>
              </a:ext>
            </a:extLst>
          </p:cNvPr>
          <p:cNvSpPr/>
          <p:nvPr/>
        </p:nvSpPr>
        <p:spPr>
          <a:xfrm>
            <a:off x="768000" y="3485458"/>
            <a:ext cx="1104468" cy="789320"/>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100">
              <a:solidFill>
                <a:schemeClr val="tx1"/>
              </a:solidFill>
            </a:endParaRPr>
          </a:p>
          <a:p>
            <a:pPr algn="ctr"/>
            <a:r>
              <a:rPr lang="en-IN" sz="1100">
                <a:solidFill>
                  <a:schemeClr val="tx1"/>
                </a:solidFill>
              </a:rPr>
              <a:t>Dataset</a:t>
            </a:r>
          </a:p>
          <a:p>
            <a:pPr algn="ctr"/>
            <a:endParaRPr lang="en-IN" sz="1100">
              <a:solidFill>
                <a:schemeClr val="tx1"/>
              </a:solidFill>
            </a:endParaRPr>
          </a:p>
        </p:txBody>
      </p:sp>
      <p:sp>
        <p:nvSpPr>
          <p:cNvPr id="10" name="Rectangle: Rounded Corners 9">
            <a:extLst>
              <a:ext uri="{FF2B5EF4-FFF2-40B4-BE49-F238E27FC236}">
                <a16:creationId xmlns:a16="http://schemas.microsoft.com/office/drawing/2014/main" id="{2073C57B-DDB4-8DDB-074F-3ECB2545170F}"/>
              </a:ext>
            </a:extLst>
          </p:cNvPr>
          <p:cNvSpPr/>
          <p:nvPr/>
        </p:nvSpPr>
        <p:spPr>
          <a:xfrm>
            <a:off x="2125330" y="3495550"/>
            <a:ext cx="1192696" cy="78932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a:solidFill>
                  <a:schemeClr val="tx1"/>
                </a:solidFill>
                <a:highlight>
                  <a:srgbClr val="FFFF00"/>
                </a:highlight>
              </a:rPr>
              <a:t>Data Preparation</a:t>
            </a:r>
          </a:p>
        </p:txBody>
      </p:sp>
      <p:sp>
        <p:nvSpPr>
          <p:cNvPr id="11" name="Rectangle: Rounded Corners 10">
            <a:extLst>
              <a:ext uri="{FF2B5EF4-FFF2-40B4-BE49-F238E27FC236}">
                <a16:creationId xmlns:a16="http://schemas.microsoft.com/office/drawing/2014/main" id="{22B7280C-450A-52EC-93F2-2A82DE605315}"/>
              </a:ext>
            </a:extLst>
          </p:cNvPr>
          <p:cNvSpPr/>
          <p:nvPr/>
        </p:nvSpPr>
        <p:spPr>
          <a:xfrm>
            <a:off x="5857346" y="2493000"/>
            <a:ext cx="753132" cy="4444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BLIP</a:t>
            </a:r>
          </a:p>
          <a:p>
            <a:pPr algn="ctr"/>
            <a:r>
              <a:rPr lang="en-IN" sz="1000" dirty="0">
                <a:solidFill>
                  <a:schemeClr val="tx1"/>
                </a:solidFill>
              </a:rPr>
              <a:t>(label=1)</a:t>
            </a:r>
          </a:p>
        </p:txBody>
      </p:sp>
      <p:sp>
        <p:nvSpPr>
          <p:cNvPr id="12" name="Rectangle: Rounded Corners 11">
            <a:extLst>
              <a:ext uri="{FF2B5EF4-FFF2-40B4-BE49-F238E27FC236}">
                <a16:creationId xmlns:a16="http://schemas.microsoft.com/office/drawing/2014/main" id="{3111B141-2959-1AD6-7C16-0E0451DA4DAB}"/>
              </a:ext>
            </a:extLst>
          </p:cNvPr>
          <p:cNvSpPr/>
          <p:nvPr/>
        </p:nvSpPr>
        <p:spPr>
          <a:xfrm>
            <a:off x="3493056" y="3485459"/>
            <a:ext cx="1192696" cy="789320"/>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00">
              <a:solidFill>
                <a:schemeClr val="tx1"/>
              </a:solidFill>
            </a:endParaRPr>
          </a:p>
          <a:p>
            <a:pPr algn="ctr"/>
            <a:r>
              <a:rPr lang="en-IN" sz="1000">
                <a:solidFill>
                  <a:schemeClr val="tx1"/>
                </a:solidFill>
              </a:rPr>
              <a:t>Data Preprocessing and Feature Extraction</a:t>
            </a:r>
          </a:p>
          <a:p>
            <a:pPr algn="ctr"/>
            <a:endParaRPr lang="en-IN" sz="1000">
              <a:solidFill>
                <a:schemeClr val="tx1"/>
              </a:solidFill>
            </a:endParaRPr>
          </a:p>
        </p:txBody>
      </p:sp>
      <p:sp>
        <p:nvSpPr>
          <p:cNvPr id="13" name="Diamond 12">
            <a:extLst>
              <a:ext uri="{FF2B5EF4-FFF2-40B4-BE49-F238E27FC236}">
                <a16:creationId xmlns:a16="http://schemas.microsoft.com/office/drawing/2014/main" id="{5AD8EEF7-3510-46FB-86C2-263C2441DECA}"/>
              </a:ext>
            </a:extLst>
          </p:cNvPr>
          <p:cNvSpPr/>
          <p:nvPr/>
        </p:nvSpPr>
        <p:spPr>
          <a:xfrm>
            <a:off x="4929897" y="3364249"/>
            <a:ext cx="1304015" cy="996053"/>
          </a:xfrm>
          <a:prstGeom prst="diamond">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ANN</a:t>
            </a:r>
          </a:p>
        </p:txBody>
      </p:sp>
      <p:sp>
        <p:nvSpPr>
          <p:cNvPr id="14" name="Rectangle: Rounded Corners 13">
            <a:extLst>
              <a:ext uri="{FF2B5EF4-FFF2-40B4-BE49-F238E27FC236}">
                <a16:creationId xmlns:a16="http://schemas.microsoft.com/office/drawing/2014/main" id="{CCCAF9BF-4EF0-07E2-3B93-2C9F1BBBC9C1}"/>
              </a:ext>
            </a:extLst>
          </p:cNvPr>
          <p:cNvSpPr/>
          <p:nvPr/>
        </p:nvSpPr>
        <p:spPr>
          <a:xfrm>
            <a:off x="5842973" y="4822756"/>
            <a:ext cx="767505" cy="4444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GPT2 (label=0)</a:t>
            </a:r>
          </a:p>
        </p:txBody>
      </p:sp>
      <p:sp>
        <p:nvSpPr>
          <p:cNvPr id="15" name="Rectangle: Rounded Corners 14">
            <a:extLst>
              <a:ext uri="{FF2B5EF4-FFF2-40B4-BE49-F238E27FC236}">
                <a16:creationId xmlns:a16="http://schemas.microsoft.com/office/drawing/2014/main" id="{CEA26A73-CA7E-394E-385A-AF433C1D6705}"/>
              </a:ext>
            </a:extLst>
          </p:cNvPr>
          <p:cNvSpPr/>
          <p:nvPr/>
        </p:nvSpPr>
        <p:spPr>
          <a:xfrm>
            <a:off x="6512536" y="3485459"/>
            <a:ext cx="1155646" cy="658940"/>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00" dirty="0"/>
          </a:p>
          <a:p>
            <a:pPr algn="ctr"/>
            <a:r>
              <a:rPr lang="en-IN" sz="1000" dirty="0">
                <a:solidFill>
                  <a:schemeClr val="tx1"/>
                </a:solidFill>
              </a:rPr>
              <a:t>Weighted Summarization</a:t>
            </a:r>
          </a:p>
          <a:p>
            <a:pPr algn="ctr"/>
            <a:endParaRPr lang="en-IN" sz="1000" dirty="0"/>
          </a:p>
        </p:txBody>
      </p:sp>
      <p:sp>
        <p:nvSpPr>
          <p:cNvPr id="16" name="Rectangle: Rounded Corners 15">
            <a:extLst>
              <a:ext uri="{FF2B5EF4-FFF2-40B4-BE49-F238E27FC236}">
                <a16:creationId xmlns:a16="http://schemas.microsoft.com/office/drawing/2014/main" id="{3723CB9A-6855-CF96-AC6F-9F4158A09EC2}"/>
              </a:ext>
            </a:extLst>
          </p:cNvPr>
          <p:cNvSpPr/>
          <p:nvPr/>
        </p:nvSpPr>
        <p:spPr>
          <a:xfrm>
            <a:off x="8150980" y="3444862"/>
            <a:ext cx="1003394" cy="658940"/>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00" dirty="0"/>
          </a:p>
          <a:p>
            <a:pPr algn="ctr"/>
            <a:r>
              <a:rPr lang="en-IN" sz="1000" dirty="0">
                <a:solidFill>
                  <a:schemeClr val="tx1"/>
                </a:solidFill>
              </a:rPr>
              <a:t>Post Processing</a:t>
            </a:r>
          </a:p>
          <a:p>
            <a:pPr algn="ctr"/>
            <a:endParaRPr lang="en-IN" sz="1000" dirty="0"/>
          </a:p>
        </p:txBody>
      </p:sp>
      <p:sp>
        <p:nvSpPr>
          <p:cNvPr id="17" name="Arrow: Right 16">
            <a:extLst>
              <a:ext uri="{FF2B5EF4-FFF2-40B4-BE49-F238E27FC236}">
                <a16:creationId xmlns:a16="http://schemas.microsoft.com/office/drawing/2014/main" id="{2B20A652-4D1A-C0BC-7AB8-CD49DB7AD3F5}"/>
              </a:ext>
            </a:extLst>
          </p:cNvPr>
          <p:cNvSpPr/>
          <p:nvPr/>
        </p:nvSpPr>
        <p:spPr>
          <a:xfrm>
            <a:off x="1944794" y="3765639"/>
            <a:ext cx="118607" cy="21708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AE4CA62A-3A23-3597-6124-765A80C0B9F2}"/>
              </a:ext>
            </a:extLst>
          </p:cNvPr>
          <p:cNvSpPr/>
          <p:nvPr/>
        </p:nvSpPr>
        <p:spPr>
          <a:xfrm>
            <a:off x="3352403" y="3732764"/>
            <a:ext cx="118607" cy="21708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5205984E-AD1F-450A-8B97-38574A599857}"/>
              </a:ext>
            </a:extLst>
          </p:cNvPr>
          <p:cNvSpPr/>
          <p:nvPr/>
        </p:nvSpPr>
        <p:spPr>
          <a:xfrm>
            <a:off x="4744928" y="3723742"/>
            <a:ext cx="118607" cy="21708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0" name="Arrow: Bent 19">
            <a:extLst>
              <a:ext uri="{FF2B5EF4-FFF2-40B4-BE49-F238E27FC236}">
                <a16:creationId xmlns:a16="http://schemas.microsoft.com/office/drawing/2014/main" id="{9D3DA4A3-79B8-246B-34BC-EEF1F3D635F7}"/>
              </a:ext>
            </a:extLst>
          </p:cNvPr>
          <p:cNvSpPr/>
          <p:nvPr/>
        </p:nvSpPr>
        <p:spPr>
          <a:xfrm>
            <a:off x="5506978" y="2662803"/>
            <a:ext cx="294198" cy="596348"/>
          </a:xfrm>
          <a:prstGeom prst="ben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
        <p:nvSpPr>
          <p:cNvPr id="21" name="Arrow: Bent 20">
            <a:extLst>
              <a:ext uri="{FF2B5EF4-FFF2-40B4-BE49-F238E27FC236}">
                <a16:creationId xmlns:a16="http://schemas.microsoft.com/office/drawing/2014/main" id="{44E7AADA-A713-4661-E756-825220393CF7}"/>
              </a:ext>
            </a:extLst>
          </p:cNvPr>
          <p:cNvSpPr/>
          <p:nvPr/>
        </p:nvSpPr>
        <p:spPr>
          <a:xfrm rot="10800000" flipH="1">
            <a:off x="5534961" y="4475587"/>
            <a:ext cx="270344" cy="633529"/>
          </a:xfrm>
          <a:prstGeom prst="ben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
        <p:nvSpPr>
          <p:cNvPr id="22" name="Arrow: Bent 21">
            <a:extLst>
              <a:ext uri="{FF2B5EF4-FFF2-40B4-BE49-F238E27FC236}">
                <a16:creationId xmlns:a16="http://schemas.microsoft.com/office/drawing/2014/main" id="{07B70C26-BF07-39CD-1000-1752CAC50F6A}"/>
              </a:ext>
            </a:extLst>
          </p:cNvPr>
          <p:cNvSpPr/>
          <p:nvPr/>
        </p:nvSpPr>
        <p:spPr>
          <a:xfrm rot="5400000">
            <a:off x="6546076" y="2843109"/>
            <a:ext cx="731469" cy="370856"/>
          </a:xfrm>
          <a:prstGeom prst="bentArrow">
            <a:avLst>
              <a:gd name="adj1" fmla="val 21407"/>
              <a:gd name="adj2" fmla="val 35425"/>
              <a:gd name="adj3" fmla="val 25000"/>
              <a:gd name="adj4" fmla="val 43750"/>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
        <p:nvSpPr>
          <p:cNvPr id="23" name="Arrow: Bent 22">
            <a:extLst>
              <a:ext uri="{FF2B5EF4-FFF2-40B4-BE49-F238E27FC236}">
                <a16:creationId xmlns:a16="http://schemas.microsoft.com/office/drawing/2014/main" id="{3A6356B7-7D91-5F8C-1668-4E1B2F100D65}"/>
              </a:ext>
            </a:extLst>
          </p:cNvPr>
          <p:cNvSpPr/>
          <p:nvPr/>
        </p:nvSpPr>
        <p:spPr>
          <a:xfrm rot="5400000" flipH="1">
            <a:off x="6470225" y="4435112"/>
            <a:ext cx="856770" cy="397258"/>
          </a:xfrm>
          <a:prstGeom prst="bentArrow">
            <a:avLst>
              <a:gd name="adj1" fmla="val 25000"/>
              <a:gd name="adj2" fmla="val 27857"/>
              <a:gd name="adj3" fmla="val 22790"/>
              <a:gd name="adj4" fmla="val 43750"/>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
        <p:nvSpPr>
          <p:cNvPr id="24" name="Arrow: Right 23">
            <a:extLst>
              <a:ext uri="{FF2B5EF4-FFF2-40B4-BE49-F238E27FC236}">
                <a16:creationId xmlns:a16="http://schemas.microsoft.com/office/drawing/2014/main" id="{D66A990E-E0A3-6405-22A9-41FB6C0DC6EE}"/>
              </a:ext>
            </a:extLst>
          </p:cNvPr>
          <p:cNvSpPr/>
          <p:nvPr/>
        </p:nvSpPr>
        <p:spPr>
          <a:xfrm>
            <a:off x="7743640" y="3673803"/>
            <a:ext cx="323657" cy="21708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65867636-23F5-01C1-494F-2E8AD6F952AF}"/>
              </a:ext>
            </a:extLst>
          </p:cNvPr>
          <p:cNvSpPr/>
          <p:nvPr/>
        </p:nvSpPr>
        <p:spPr>
          <a:xfrm>
            <a:off x="9229832" y="3643346"/>
            <a:ext cx="257698" cy="21708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C7B8975C-5E5F-E762-23BD-EEC2E8042E65}"/>
              </a:ext>
            </a:extLst>
          </p:cNvPr>
          <p:cNvSpPr txBox="1"/>
          <p:nvPr/>
        </p:nvSpPr>
        <p:spPr>
          <a:xfrm>
            <a:off x="9495755" y="3521054"/>
            <a:ext cx="779986" cy="461665"/>
          </a:xfrm>
          <a:prstGeom prst="rect">
            <a:avLst/>
          </a:prstGeom>
          <a:noFill/>
        </p:spPr>
        <p:txBody>
          <a:bodyPr wrap="square" rtlCol="0">
            <a:spAutoFit/>
          </a:bodyPr>
          <a:lstStyle/>
          <a:p>
            <a:r>
              <a:rPr lang="en-IN" sz="1200" b="1"/>
              <a:t>Final</a:t>
            </a:r>
          </a:p>
          <a:p>
            <a:r>
              <a:rPr lang="en-IN" sz="1200" b="1"/>
              <a:t>Caption</a:t>
            </a:r>
          </a:p>
        </p:txBody>
      </p:sp>
      <p:sp>
        <p:nvSpPr>
          <p:cNvPr id="27" name="TextBox 26">
            <a:extLst>
              <a:ext uri="{FF2B5EF4-FFF2-40B4-BE49-F238E27FC236}">
                <a16:creationId xmlns:a16="http://schemas.microsoft.com/office/drawing/2014/main" id="{7100C634-75CD-694C-5FB2-E07148E22A01}"/>
              </a:ext>
            </a:extLst>
          </p:cNvPr>
          <p:cNvSpPr txBox="1"/>
          <p:nvPr/>
        </p:nvSpPr>
        <p:spPr>
          <a:xfrm>
            <a:off x="6974155" y="2621921"/>
            <a:ext cx="1121708" cy="707886"/>
          </a:xfrm>
          <a:prstGeom prst="rect">
            <a:avLst/>
          </a:prstGeom>
          <a:noFill/>
        </p:spPr>
        <p:txBody>
          <a:bodyPr wrap="square" rtlCol="0">
            <a:spAutoFit/>
          </a:bodyPr>
          <a:lstStyle/>
          <a:p>
            <a:r>
              <a:rPr lang="en-IN" sz="1000" b="1">
                <a:solidFill>
                  <a:schemeClr val="bg1"/>
                </a:solidFill>
              </a:rPr>
              <a:t>BLIP  Caption (more weight) + GPT2 caption (less weight)</a:t>
            </a:r>
          </a:p>
        </p:txBody>
      </p:sp>
      <p:sp>
        <p:nvSpPr>
          <p:cNvPr id="28" name="TextBox 27">
            <a:extLst>
              <a:ext uri="{FF2B5EF4-FFF2-40B4-BE49-F238E27FC236}">
                <a16:creationId xmlns:a16="http://schemas.microsoft.com/office/drawing/2014/main" id="{86255814-2AE9-033D-AB7D-67872F3E4315}"/>
              </a:ext>
            </a:extLst>
          </p:cNvPr>
          <p:cNvSpPr txBox="1"/>
          <p:nvPr/>
        </p:nvSpPr>
        <p:spPr>
          <a:xfrm>
            <a:off x="7096018" y="4211925"/>
            <a:ext cx="1197494" cy="861774"/>
          </a:xfrm>
          <a:prstGeom prst="rect">
            <a:avLst/>
          </a:prstGeom>
          <a:noFill/>
        </p:spPr>
        <p:txBody>
          <a:bodyPr wrap="square" rtlCol="0">
            <a:spAutoFit/>
          </a:bodyPr>
          <a:lstStyle/>
          <a:p>
            <a:r>
              <a:rPr lang="en-IN" sz="1000" b="1">
                <a:solidFill>
                  <a:schemeClr val="bg1"/>
                </a:solidFill>
              </a:rPr>
              <a:t>GPT2 Caption (more weight) + BLIP caption(less weight)</a:t>
            </a:r>
          </a:p>
        </p:txBody>
      </p:sp>
      <p:sp>
        <p:nvSpPr>
          <p:cNvPr id="29" name="TextBox 28">
            <a:extLst>
              <a:ext uri="{FF2B5EF4-FFF2-40B4-BE49-F238E27FC236}">
                <a16:creationId xmlns:a16="http://schemas.microsoft.com/office/drawing/2014/main" id="{3AED5F75-E150-293D-1EA0-26D3C53668E4}"/>
              </a:ext>
            </a:extLst>
          </p:cNvPr>
          <p:cNvSpPr txBox="1"/>
          <p:nvPr/>
        </p:nvSpPr>
        <p:spPr>
          <a:xfrm>
            <a:off x="4487757" y="6029674"/>
            <a:ext cx="2364750" cy="369332"/>
          </a:xfrm>
          <a:prstGeom prst="rect">
            <a:avLst/>
          </a:prstGeom>
          <a:noFill/>
        </p:spPr>
        <p:txBody>
          <a:bodyPr wrap="none" rtlCol="0">
            <a:spAutoFit/>
          </a:bodyPr>
          <a:lstStyle/>
          <a:p>
            <a:r>
              <a:rPr lang="en-IN">
                <a:solidFill>
                  <a:schemeClr val="bg1"/>
                </a:solidFill>
              </a:rPr>
              <a:t>Overall Process Flow</a:t>
            </a:r>
          </a:p>
        </p:txBody>
      </p:sp>
      <p:pic>
        <p:nvPicPr>
          <p:cNvPr id="4" name="Picture 3" descr="A green background with white letters&#10;&#10;Description automatically generated">
            <a:extLst>
              <a:ext uri="{FF2B5EF4-FFF2-40B4-BE49-F238E27FC236}">
                <a16:creationId xmlns:a16="http://schemas.microsoft.com/office/drawing/2014/main" id="{47F6A78B-ECBF-B91E-0886-5038A812737A}"/>
              </a:ext>
            </a:extLst>
          </p:cNvPr>
          <p:cNvPicPr>
            <a:picLocks noChangeAspect="1"/>
          </p:cNvPicPr>
          <p:nvPr/>
        </p:nvPicPr>
        <p:blipFill>
          <a:blip r:embed="rId3"/>
          <a:stretch>
            <a:fillRect/>
          </a:stretch>
        </p:blipFill>
        <p:spPr>
          <a:xfrm>
            <a:off x="11405760" y="119071"/>
            <a:ext cx="669852" cy="646985"/>
          </a:xfrm>
          <a:prstGeom prst="rect">
            <a:avLst/>
          </a:prstGeom>
          <a:effectLst>
            <a:glow rad="63500">
              <a:schemeClr val="accent3">
                <a:satMod val="175000"/>
                <a:alpha val="40000"/>
              </a:schemeClr>
            </a:glow>
            <a:outerShdw blurRad="50800" dist="38100" dir="8100000" algn="tr"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1899753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070D0-CF78-415E-928E-E7151ABA8C40}"/>
              </a:ext>
            </a:extLst>
          </p:cNvPr>
          <p:cNvSpPr txBox="1"/>
          <p:nvPr/>
        </p:nvSpPr>
        <p:spPr>
          <a:xfrm>
            <a:off x="72000" y="95073"/>
            <a:ext cx="2022798" cy="400110"/>
          </a:xfrm>
          <a:prstGeom prst="rect">
            <a:avLst/>
          </a:prstGeom>
          <a:noFill/>
        </p:spPr>
        <p:txBody>
          <a:bodyPr wrap="none" rtlCol="0">
            <a:spAutoFit/>
          </a:bodyPr>
          <a:lstStyle/>
          <a:p>
            <a:pPr algn="l"/>
            <a:r>
              <a:rPr lang="en-US" sz="2000" dirty="0">
                <a:latin typeface="ui-sans-serif"/>
              </a:rPr>
              <a:t>Data Preparation</a:t>
            </a:r>
            <a:r>
              <a:rPr lang="en-US" sz="2000" b="0" i="0" dirty="0">
                <a:effectLst/>
                <a:latin typeface="ui-sans-serif"/>
              </a:rPr>
              <a:t>:</a:t>
            </a:r>
          </a:p>
        </p:txBody>
      </p:sp>
      <p:sp>
        <p:nvSpPr>
          <p:cNvPr id="10" name="Rectangle: Rounded Corners 9">
            <a:extLst>
              <a:ext uri="{FF2B5EF4-FFF2-40B4-BE49-F238E27FC236}">
                <a16:creationId xmlns:a16="http://schemas.microsoft.com/office/drawing/2014/main" id="{2073C57B-DDB4-8DDB-074F-3ECB2545170F}"/>
              </a:ext>
            </a:extLst>
          </p:cNvPr>
          <p:cNvSpPr/>
          <p:nvPr/>
        </p:nvSpPr>
        <p:spPr>
          <a:xfrm>
            <a:off x="3380410" y="399674"/>
            <a:ext cx="903671" cy="317066"/>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a:solidFill>
                  <a:schemeClr val="tx1"/>
                </a:solidFill>
                <a:highlight>
                  <a:srgbClr val="FFFF00"/>
                </a:highlight>
              </a:rPr>
              <a:t>Data Preparation</a:t>
            </a:r>
          </a:p>
        </p:txBody>
      </p:sp>
      <p:sp>
        <p:nvSpPr>
          <p:cNvPr id="12" name="Rectangle: Rounded Corners 11">
            <a:extLst>
              <a:ext uri="{FF2B5EF4-FFF2-40B4-BE49-F238E27FC236}">
                <a16:creationId xmlns:a16="http://schemas.microsoft.com/office/drawing/2014/main" id="{3111B141-2959-1AD6-7C16-0E0451DA4DAB}"/>
              </a:ext>
            </a:extLst>
          </p:cNvPr>
          <p:cNvSpPr/>
          <p:nvPr/>
        </p:nvSpPr>
        <p:spPr>
          <a:xfrm>
            <a:off x="4410667" y="276710"/>
            <a:ext cx="926851" cy="539065"/>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a:solidFill>
                  <a:schemeClr val="tx1"/>
                </a:solidFill>
              </a:rPr>
              <a:t>Data Preprocessing and Feature Extraction</a:t>
            </a:r>
          </a:p>
        </p:txBody>
      </p:sp>
      <p:sp>
        <p:nvSpPr>
          <p:cNvPr id="13" name="Diamond 12">
            <a:extLst>
              <a:ext uri="{FF2B5EF4-FFF2-40B4-BE49-F238E27FC236}">
                <a16:creationId xmlns:a16="http://schemas.microsoft.com/office/drawing/2014/main" id="{5AD8EEF7-3510-46FB-86C2-263C2441DECA}"/>
              </a:ext>
            </a:extLst>
          </p:cNvPr>
          <p:cNvSpPr/>
          <p:nvPr/>
        </p:nvSpPr>
        <p:spPr>
          <a:xfrm>
            <a:off x="5536668" y="317733"/>
            <a:ext cx="988015" cy="400110"/>
          </a:xfrm>
          <a:prstGeom prst="diamond">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800" dirty="0"/>
          </a:p>
          <a:p>
            <a:pPr algn="ctr"/>
            <a:r>
              <a:rPr lang="en-IN" sz="800" dirty="0">
                <a:solidFill>
                  <a:schemeClr val="tx1"/>
                </a:solidFill>
              </a:rPr>
              <a:t>ANN</a:t>
            </a:r>
          </a:p>
          <a:p>
            <a:pPr algn="ctr"/>
            <a:endParaRPr lang="en-IN" sz="800" dirty="0"/>
          </a:p>
        </p:txBody>
      </p:sp>
      <p:sp>
        <p:nvSpPr>
          <p:cNvPr id="15" name="Rectangle: Rounded Corners 14">
            <a:extLst>
              <a:ext uri="{FF2B5EF4-FFF2-40B4-BE49-F238E27FC236}">
                <a16:creationId xmlns:a16="http://schemas.microsoft.com/office/drawing/2014/main" id="{CEA26A73-CA7E-394E-385A-AF433C1D6705}"/>
              </a:ext>
            </a:extLst>
          </p:cNvPr>
          <p:cNvSpPr/>
          <p:nvPr/>
        </p:nvSpPr>
        <p:spPr>
          <a:xfrm>
            <a:off x="6722128" y="276710"/>
            <a:ext cx="826511" cy="420154"/>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Weighted Summarization</a:t>
            </a:r>
          </a:p>
        </p:txBody>
      </p:sp>
      <p:sp>
        <p:nvSpPr>
          <p:cNvPr id="16" name="Rectangle: Rounded Corners 15">
            <a:extLst>
              <a:ext uri="{FF2B5EF4-FFF2-40B4-BE49-F238E27FC236}">
                <a16:creationId xmlns:a16="http://schemas.microsoft.com/office/drawing/2014/main" id="{3723CB9A-6855-CF96-AC6F-9F4158A09EC2}"/>
              </a:ext>
            </a:extLst>
          </p:cNvPr>
          <p:cNvSpPr/>
          <p:nvPr/>
        </p:nvSpPr>
        <p:spPr>
          <a:xfrm>
            <a:off x="7945871" y="379313"/>
            <a:ext cx="760243" cy="264693"/>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Post Processing</a:t>
            </a:r>
          </a:p>
        </p:txBody>
      </p:sp>
      <p:sp>
        <p:nvSpPr>
          <p:cNvPr id="17" name="Arrow: Right 16">
            <a:extLst>
              <a:ext uri="{FF2B5EF4-FFF2-40B4-BE49-F238E27FC236}">
                <a16:creationId xmlns:a16="http://schemas.microsoft.com/office/drawing/2014/main" id="{2B20A652-4D1A-C0BC-7AB8-CD49DB7AD3F5}"/>
              </a:ext>
            </a:extLst>
          </p:cNvPr>
          <p:cNvSpPr/>
          <p:nvPr/>
        </p:nvSpPr>
        <p:spPr>
          <a:xfrm>
            <a:off x="3243623" y="508167"/>
            <a:ext cx="89865" cy="8720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AE4CA62A-3A23-3597-6124-765A80C0B9F2}"/>
              </a:ext>
            </a:extLst>
          </p:cNvPr>
          <p:cNvSpPr/>
          <p:nvPr/>
        </p:nvSpPr>
        <p:spPr>
          <a:xfrm>
            <a:off x="4310128" y="494962"/>
            <a:ext cx="89865" cy="8720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D66A990E-E0A3-6405-22A9-41FB6C0DC6EE}"/>
              </a:ext>
            </a:extLst>
          </p:cNvPr>
          <p:cNvSpPr/>
          <p:nvPr/>
        </p:nvSpPr>
        <p:spPr>
          <a:xfrm>
            <a:off x="7637241" y="471277"/>
            <a:ext cx="245226" cy="8720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65867636-23F5-01C1-494F-2E8AD6F952AF}"/>
              </a:ext>
            </a:extLst>
          </p:cNvPr>
          <p:cNvSpPr/>
          <p:nvPr/>
        </p:nvSpPr>
        <p:spPr>
          <a:xfrm>
            <a:off x="8763286" y="459043"/>
            <a:ext cx="195250" cy="8720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C7B8975C-5E5F-E762-23BD-EEC2E8042E65}"/>
              </a:ext>
            </a:extLst>
          </p:cNvPr>
          <p:cNvSpPr txBox="1"/>
          <p:nvPr/>
        </p:nvSpPr>
        <p:spPr>
          <a:xfrm>
            <a:off x="8951702" y="366496"/>
            <a:ext cx="590973" cy="338554"/>
          </a:xfrm>
          <a:prstGeom prst="rect">
            <a:avLst/>
          </a:prstGeom>
          <a:noFill/>
        </p:spPr>
        <p:txBody>
          <a:bodyPr wrap="square" rtlCol="0">
            <a:spAutoFit/>
          </a:bodyPr>
          <a:lstStyle/>
          <a:p>
            <a:r>
              <a:rPr lang="en-IN" sz="800" b="1">
                <a:solidFill>
                  <a:schemeClr val="bg1"/>
                </a:solidFill>
              </a:rPr>
              <a:t>Final</a:t>
            </a:r>
          </a:p>
          <a:p>
            <a:r>
              <a:rPr lang="en-IN" sz="800" b="1">
                <a:solidFill>
                  <a:schemeClr val="bg1"/>
                </a:solidFill>
              </a:rPr>
              <a:t>Caption</a:t>
            </a:r>
          </a:p>
        </p:txBody>
      </p:sp>
      <p:sp>
        <p:nvSpPr>
          <p:cNvPr id="4" name="Arrow: Right 3">
            <a:extLst>
              <a:ext uri="{FF2B5EF4-FFF2-40B4-BE49-F238E27FC236}">
                <a16:creationId xmlns:a16="http://schemas.microsoft.com/office/drawing/2014/main" id="{C74724C7-2B50-9834-12E3-EFC2F28B0CC3}"/>
              </a:ext>
            </a:extLst>
          </p:cNvPr>
          <p:cNvSpPr/>
          <p:nvPr/>
        </p:nvSpPr>
        <p:spPr>
          <a:xfrm>
            <a:off x="6563675" y="435322"/>
            <a:ext cx="87663" cy="122834"/>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grpSp>
        <p:nvGrpSpPr>
          <p:cNvPr id="30" name="Group 29">
            <a:extLst>
              <a:ext uri="{FF2B5EF4-FFF2-40B4-BE49-F238E27FC236}">
                <a16:creationId xmlns:a16="http://schemas.microsoft.com/office/drawing/2014/main" id="{3A7E4A9D-9AD8-4522-6A6E-5C6A5E821DD3}"/>
              </a:ext>
            </a:extLst>
          </p:cNvPr>
          <p:cNvGrpSpPr/>
          <p:nvPr/>
        </p:nvGrpSpPr>
        <p:grpSpPr>
          <a:xfrm>
            <a:off x="293250" y="2318122"/>
            <a:ext cx="5801154" cy="3435030"/>
            <a:chOff x="332015" y="332517"/>
            <a:chExt cx="11410319" cy="5676396"/>
          </a:xfrm>
        </p:grpSpPr>
        <p:sp>
          <p:nvSpPr>
            <p:cNvPr id="31" name="Rectangle: Rounded Corners 30">
              <a:extLst>
                <a:ext uri="{FF2B5EF4-FFF2-40B4-BE49-F238E27FC236}">
                  <a16:creationId xmlns:a16="http://schemas.microsoft.com/office/drawing/2014/main" id="{99C1F1F3-EA2A-4C28-9718-036D2734080A}"/>
                </a:ext>
              </a:extLst>
            </p:cNvPr>
            <p:cNvSpPr/>
            <p:nvPr/>
          </p:nvSpPr>
          <p:spPr>
            <a:xfrm>
              <a:off x="332015" y="2111829"/>
              <a:ext cx="1741714" cy="1752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800"/>
                <a:t>Downloaded COCO Dataset</a:t>
              </a:r>
            </a:p>
          </p:txBody>
        </p:sp>
        <p:sp>
          <p:nvSpPr>
            <p:cNvPr id="32" name="Rectangle: Rounded Corners 31">
              <a:extLst>
                <a:ext uri="{FF2B5EF4-FFF2-40B4-BE49-F238E27FC236}">
                  <a16:creationId xmlns:a16="http://schemas.microsoft.com/office/drawing/2014/main" id="{31C7007D-6539-E841-F0BE-3C3F9039B98F}"/>
                </a:ext>
              </a:extLst>
            </p:cNvPr>
            <p:cNvSpPr/>
            <p:nvPr/>
          </p:nvSpPr>
          <p:spPr>
            <a:xfrm>
              <a:off x="2824843" y="2111829"/>
              <a:ext cx="1741714" cy="1752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800"/>
                <a:t>Unzipping the train ,test and validation data and annotation files </a:t>
              </a:r>
            </a:p>
          </p:txBody>
        </p:sp>
        <p:sp>
          <p:nvSpPr>
            <p:cNvPr id="33" name="TextBox 32">
              <a:extLst>
                <a:ext uri="{FF2B5EF4-FFF2-40B4-BE49-F238E27FC236}">
                  <a16:creationId xmlns:a16="http://schemas.microsoft.com/office/drawing/2014/main" id="{EEABB076-CB1D-1BDA-8437-215E5EAA3AAE}"/>
                </a:ext>
              </a:extLst>
            </p:cNvPr>
            <p:cNvSpPr txBox="1"/>
            <p:nvPr/>
          </p:nvSpPr>
          <p:spPr>
            <a:xfrm>
              <a:off x="6781803" y="1556657"/>
              <a:ext cx="184731" cy="369332"/>
            </a:xfrm>
            <a:prstGeom prst="rect">
              <a:avLst/>
            </a:prstGeom>
            <a:noFill/>
          </p:spPr>
          <p:txBody>
            <a:bodyPr wrap="none" rtlCol="0">
              <a:spAutoFit/>
            </a:bodyPr>
            <a:lstStyle/>
            <a:p>
              <a:endParaRPr lang="en-IN"/>
            </a:p>
          </p:txBody>
        </p:sp>
        <p:grpSp>
          <p:nvGrpSpPr>
            <p:cNvPr id="34" name="Group 33">
              <a:extLst>
                <a:ext uri="{FF2B5EF4-FFF2-40B4-BE49-F238E27FC236}">
                  <a16:creationId xmlns:a16="http://schemas.microsoft.com/office/drawing/2014/main" id="{EAB7B9FC-FADC-3EB0-9034-7BBF5FF8B6EB}"/>
                </a:ext>
              </a:extLst>
            </p:cNvPr>
            <p:cNvGrpSpPr/>
            <p:nvPr/>
          </p:nvGrpSpPr>
          <p:grpSpPr>
            <a:xfrm>
              <a:off x="5519100" y="3842657"/>
              <a:ext cx="6210300" cy="2166256"/>
              <a:chOff x="5252357" y="1055916"/>
              <a:chExt cx="6210300" cy="2166256"/>
            </a:xfrm>
          </p:grpSpPr>
          <p:sp>
            <p:nvSpPr>
              <p:cNvPr id="49" name="Rectangle: Rounded Corners 48">
                <a:extLst>
                  <a:ext uri="{FF2B5EF4-FFF2-40B4-BE49-F238E27FC236}">
                    <a16:creationId xmlns:a16="http://schemas.microsoft.com/office/drawing/2014/main" id="{2A386782-DEC2-1771-50D7-A2D676ADE4FC}"/>
                  </a:ext>
                </a:extLst>
              </p:cNvPr>
              <p:cNvSpPr/>
              <p:nvPr/>
            </p:nvSpPr>
            <p:spPr>
              <a:xfrm>
                <a:off x="5252357" y="1055916"/>
                <a:ext cx="5600700" cy="155665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0" name="Rectangle: Rounded Corners 49">
                <a:extLst>
                  <a:ext uri="{FF2B5EF4-FFF2-40B4-BE49-F238E27FC236}">
                    <a16:creationId xmlns:a16="http://schemas.microsoft.com/office/drawing/2014/main" id="{37CB8EE8-E054-5D9C-E196-DAA72949F811}"/>
                  </a:ext>
                </a:extLst>
              </p:cNvPr>
              <p:cNvSpPr/>
              <p:nvPr/>
            </p:nvSpPr>
            <p:spPr>
              <a:xfrm>
                <a:off x="5404757" y="1208316"/>
                <a:ext cx="5600700" cy="155665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1" name="Rectangle: Rounded Corners 50">
                <a:extLst>
                  <a:ext uri="{FF2B5EF4-FFF2-40B4-BE49-F238E27FC236}">
                    <a16:creationId xmlns:a16="http://schemas.microsoft.com/office/drawing/2014/main" id="{EE0C2C25-71BE-29CB-9628-750E704D4A6B}"/>
                  </a:ext>
                </a:extLst>
              </p:cNvPr>
              <p:cNvSpPr/>
              <p:nvPr/>
            </p:nvSpPr>
            <p:spPr>
              <a:xfrm>
                <a:off x="5557157" y="1360716"/>
                <a:ext cx="5600700" cy="155665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2" name="Rectangle: Rounded Corners 51">
                <a:extLst>
                  <a:ext uri="{FF2B5EF4-FFF2-40B4-BE49-F238E27FC236}">
                    <a16:creationId xmlns:a16="http://schemas.microsoft.com/office/drawing/2014/main" id="{1D59283C-6F05-1F43-15E4-BA7363D93876}"/>
                  </a:ext>
                </a:extLst>
              </p:cNvPr>
              <p:cNvSpPr/>
              <p:nvPr/>
            </p:nvSpPr>
            <p:spPr>
              <a:xfrm>
                <a:off x="5709557" y="1513116"/>
                <a:ext cx="5600700" cy="155665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3" name="Rectangle: Rounded Corners 52">
                <a:extLst>
                  <a:ext uri="{FF2B5EF4-FFF2-40B4-BE49-F238E27FC236}">
                    <a16:creationId xmlns:a16="http://schemas.microsoft.com/office/drawing/2014/main" id="{F5BF4595-B420-15F8-F052-858034AB3907}"/>
                  </a:ext>
                </a:extLst>
              </p:cNvPr>
              <p:cNvSpPr/>
              <p:nvPr/>
            </p:nvSpPr>
            <p:spPr>
              <a:xfrm>
                <a:off x="5861957" y="1665516"/>
                <a:ext cx="5600700" cy="155665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grpSp>
        <p:sp>
          <p:nvSpPr>
            <p:cNvPr id="35" name="TextBox 34">
              <a:extLst>
                <a:ext uri="{FF2B5EF4-FFF2-40B4-BE49-F238E27FC236}">
                  <a16:creationId xmlns:a16="http://schemas.microsoft.com/office/drawing/2014/main" id="{D6E7E8A6-DD00-D5CA-FB49-6B0827CFD1CD}"/>
                </a:ext>
              </a:extLst>
            </p:cNvPr>
            <p:cNvSpPr txBox="1"/>
            <p:nvPr/>
          </p:nvSpPr>
          <p:spPr>
            <a:xfrm>
              <a:off x="6027334" y="4968930"/>
              <a:ext cx="5715000" cy="457742"/>
            </a:xfrm>
            <a:prstGeom prst="rect">
              <a:avLst/>
            </a:prstGeom>
            <a:noFill/>
          </p:spPr>
          <p:txBody>
            <a:bodyPr wrap="square" rtlCol="0">
              <a:spAutoFit/>
            </a:bodyPr>
            <a:lstStyle/>
            <a:p>
              <a:pPr algn="ctr"/>
              <a:r>
                <a:rPr lang="en-IN" sz="1200" b="1">
                  <a:solidFill>
                    <a:schemeClr val="tx1"/>
                  </a:solidFill>
                  <a:latin typeface="Courier New" panose="02070309020205020404" pitchFamily="49" charset="0"/>
                </a:rPr>
                <a:t>FIVE CAPTIONS</a:t>
              </a:r>
              <a:endParaRPr lang="en-IN" sz="1200" b="1"/>
            </a:p>
          </p:txBody>
        </p:sp>
        <p:grpSp>
          <p:nvGrpSpPr>
            <p:cNvPr id="36" name="Group 35">
              <a:extLst>
                <a:ext uri="{FF2B5EF4-FFF2-40B4-BE49-F238E27FC236}">
                  <a16:creationId xmlns:a16="http://schemas.microsoft.com/office/drawing/2014/main" id="{ABBC8D90-EB56-CF54-4CB4-7A216061090D}"/>
                </a:ext>
              </a:extLst>
            </p:cNvPr>
            <p:cNvGrpSpPr/>
            <p:nvPr/>
          </p:nvGrpSpPr>
          <p:grpSpPr>
            <a:xfrm>
              <a:off x="6781803" y="332517"/>
              <a:ext cx="2526865" cy="3096483"/>
              <a:chOff x="246213" y="2192625"/>
              <a:chExt cx="2526865" cy="3096483"/>
            </a:xfrm>
          </p:grpSpPr>
          <p:sp>
            <p:nvSpPr>
              <p:cNvPr id="42" name="Rectangle 41">
                <a:extLst>
                  <a:ext uri="{FF2B5EF4-FFF2-40B4-BE49-F238E27FC236}">
                    <a16:creationId xmlns:a16="http://schemas.microsoft.com/office/drawing/2014/main" id="{FEAD4A76-64A1-35EF-9F2E-A7FA7E80B3BC}"/>
                  </a:ext>
                </a:extLst>
              </p:cNvPr>
              <p:cNvSpPr/>
              <p:nvPr/>
            </p:nvSpPr>
            <p:spPr>
              <a:xfrm>
                <a:off x="246213" y="2192625"/>
                <a:ext cx="1537647" cy="1981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43" name="Rectangle 42">
                <a:extLst>
                  <a:ext uri="{FF2B5EF4-FFF2-40B4-BE49-F238E27FC236}">
                    <a16:creationId xmlns:a16="http://schemas.microsoft.com/office/drawing/2014/main" id="{B6758CDD-EE34-75DB-BE11-D5560CAC3868}"/>
                  </a:ext>
                </a:extLst>
              </p:cNvPr>
              <p:cNvSpPr/>
              <p:nvPr/>
            </p:nvSpPr>
            <p:spPr>
              <a:xfrm>
                <a:off x="398613" y="2345025"/>
                <a:ext cx="1537647" cy="1981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44" name="Rectangle 43">
                <a:extLst>
                  <a:ext uri="{FF2B5EF4-FFF2-40B4-BE49-F238E27FC236}">
                    <a16:creationId xmlns:a16="http://schemas.microsoft.com/office/drawing/2014/main" id="{ECB7CD58-8CB9-4890-E5C0-58D752F81F44}"/>
                  </a:ext>
                </a:extLst>
              </p:cNvPr>
              <p:cNvSpPr/>
              <p:nvPr/>
            </p:nvSpPr>
            <p:spPr>
              <a:xfrm>
                <a:off x="551013" y="2497425"/>
                <a:ext cx="1537647" cy="1981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45" name="Rectangle 44">
                <a:extLst>
                  <a:ext uri="{FF2B5EF4-FFF2-40B4-BE49-F238E27FC236}">
                    <a16:creationId xmlns:a16="http://schemas.microsoft.com/office/drawing/2014/main" id="{C5D43FFD-21AE-DBFC-624E-A0A50B46E604}"/>
                  </a:ext>
                </a:extLst>
              </p:cNvPr>
              <p:cNvSpPr/>
              <p:nvPr/>
            </p:nvSpPr>
            <p:spPr>
              <a:xfrm>
                <a:off x="703413" y="2649825"/>
                <a:ext cx="1537647" cy="1981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46" name="Rectangle 45">
                <a:extLst>
                  <a:ext uri="{FF2B5EF4-FFF2-40B4-BE49-F238E27FC236}">
                    <a16:creationId xmlns:a16="http://schemas.microsoft.com/office/drawing/2014/main" id="{AC18924F-4386-A312-911C-09ED2DA93577}"/>
                  </a:ext>
                </a:extLst>
              </p:cNvPr>
              <p:cNvSpPr/>
              <p:nvPr/>
            </p:nvSpPr>
            <p:spPr>
              <a:xfrm>
                <a:off x="855813" y="2802225"/>
                <a:ext cx="1537647" cy="1981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47" name="Rectangle 46">
                <a:extLst>
                  <a:ext uri="{FF2B5EF4-FFF2-40B4-BE49-F238E27FC236}">
                    <a16:creationId xmlns:a16="http://schemas.microsoft.com/office/drawing/2014/main" id="{9553CBA2-DF35-52A7-AE2C-71AC79F66967}"/>
                  </a:ext>
                </a:extLst>
              </p:cNvPr>
              <p:cNvSpPr/>
              <p:nvPr/>
            </p:nvSpPr>
            <p:spPr>
              <a:xfrm>
                <a:off x="1008213" y="2954625"/>
                <a:ext cx="1537647" cy="1981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48" name="Picture 47">
                <a:extLst>
                  <a:ext uri="{FF2B5EF4-FFF2-40B4-BE49-F238E27FC236}">
                    <a16:creationId xmlns:a16="http://schemas.microsoft.com/office/drawing/2014/main" id="{E7A2E47E-FF91-12B0-A4F9-A8DCD649A417}"/>
                  </a:ext>
                </a:extLst>
              </p:cNvPr>
              <p:cNvPicPr>
                <a:picLocks noChangeAspect="1"/>
              </p:cNvPicPr>
              <p:nvPr/>
            </p:nvPicPr>
            <p:blipFill>
              <a:blip r:embed="rId3"/>
              <a:stretch>
                <a:fillRect/>
              </a:stretch>
            </p:blipFill>
            <p:spPr>
              <a:xfrm>
                <a:off x="1127937" y="3058542"/>
                <a:ext cx="1645141" cy="2230566"/>
              </a:xfrm>
              <a:prstGeom prst="rect">
                <a:avLst/>
              </a:prstGeom>
              <a:ln>
                <a:solidFill>
                  <a:schemeClr val="accent1"/>
                </a:solidFill>
              </a:ln>
            </p:spPr>
          </p:pic>
        </p:grpSp>
        <p:sp>
          <p:nvSpPr>
            <p:cNvPr id="37" name="Arrow: Right 36">
              <a:extLst>
                <a:ext uri="{FF2B5EF4-FFF2-40B4-BE49-F238E27FC236}">
                  <a16:creationId xmlns:a16="http://schemas.microsoft.com/office/drawing/2014/main" id="{F5D77BB4-CD7E-5100-1560-9D1CFDE446FF}"/>
                </a:ext>
              </a:extLst>
            </p:cNvPr>
            <p:cNvSpPr/>
            <p:nvPr/>
          </p:nvSpPr>
          <p:spPr>
            <a:xfrm>
              <a:off x="2275114" y="2923317"/>
              <a:ext cx="397329" cy="255312"/>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145252AC-F729-9A16-F231-8C3BB1ADA8C3}"/>
                </a:ext>
              </a:extLst>
            </p:cNvPr>
            <p:cNvSpPr/>
            <p:nvPr/>
          </p:nvSpPr>
          <p:spPr>
            <a:xfrm rot="20751140">
              <a:off x="4699883" y="2510130"/>
              <a:ext cx="1796193" cy="202943"/>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5D238CD6-1FEF-D4ED-2471-888E20323E3C}"/>
                </a:ext>
              </a:extLst>
            </p:cNvPr>
            <p:cNvSpPr/>
            <p:nvPr/>
          </p:nvSpPr>
          <p:spPr>
            <a:xfrm rot="2588024">
              <a:off x="4544332" y="3348495"/>
              <a:ext cx="1155368" cy="213938"/>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8D92DE45-2B3E-0779-D326-09241C9953E2}"/>
                </a:ext>
              </a:extLst>
            </p:cNvPr>
            <p:cNvSpPr txBox="1"/>
            <p:nvPr/>
          </p:nvSpPr>
          <p:spPr>
            <a:xfrm rot="20837965">
              <a:off x="4523505" y="2217575"/>
              <a:ext cx="1893231" cy="622351"/>
            </a:xfrm>
            <a:prstGeom prst="rect">
              <a:avLst/>
            </a:prstGeom>
            <a:noFill/>
          </p:spPr>
          <p:txBody>
            <a:bodyPr wrap="none" rtlCol="0">
              <a:spAutoFit/>
            </a:bodyPr>
            <a:lstStyle/>
            <a:p>
              <a:r>
                <a:rPr lang="en-IN" sz="800">
                  <a:solidFill>
                    <a:schemeClr val="bg1"/>
                  </a:solidFill>
                </a:rPr>
                <a:t>Extracting images</a:t>
              </a:r>
            </a:p>
          </p:txBody>
        </p:sp>
        <p:sp>
          <p:nvSpPr>
            <p:cNvPr id="41" name="TextBox 40">
              <a:extLst>
                <a:ext uri="{FF2B5EF4-FFF2-40B4-BE49-F238E27FC236}">
                  <a16:creationId xmlns:a16="http://schemas.microsoft.com/office/drawing/2014/main" id="{53314786-E9C5-9AE6-1224-716DAE33E0BD}"/>
                </a:ext>
              </a:extLst>
            </p:cNvPr>
            <p:cNvSpPr txBox="1"/>
            <p:nvPr/>
          </p:nvSpPr>
          <p:spPr>
            <a:xfrm rot="2532318">
              <a:off x="4599872" y="3004992"/>
              <a:ext cx="1572135" cy="977977"/>
            </a:xfrm>
            <a:prstGeom prst="rect">
              <a:avLst/>
            </a:prstGeom>
            <a:noFill/>
          </p:spPr>
          <p:txBody>
            <a:bodyPr wrap="square">
              <a:spAutoFit/>
            </a:bodyPr>
            <a:lstStyle/>
            <a:p>
              <a:r>
                <a:rPr lang="en-IN" sz="800">
                  <a:solidFill>
                    <a:schemeClr val="bg1"/>
                  </a:solidFill>
                </a:rPr>
                <a:t>Extracting captions</a:t>
              </a:r>
            </a:p>
          </p:txBody>
        </p:sp>
      </p:grpSp>
      <p:grpSp>
        <p:nvGrpSpPr>
          <p:cNvPr id="54" name="Group 53">
            <a:extLst>
              <a:ext uri="{FF2B5EF4-FFF2-40B4-BE49-F238E27FC236}">
                <a16:creationId xmlns:a16="http://schemas.microsoft.com/office/drawing/2014/main" id="{8CC629C6-69CE-B315-EB85-737F14718E07}"/>
              </a:ext>
            </a:extLst>
          </p:cNvPr>
          <p:cNvGrpSpPr/>
          <p:nvPr/>
        </p:nvGrpSpPr>
        <p:grpSpPr>
          <a:xfrm>
            <a:off x="5861943" y="1989000"/>
            <a:ext cx="6177863" cy="3959999"/>
            <a:chOff x="-534883" y="1004623"/>
            <a:chExt cx="12490913" cy="4848754"/>
          </a:xfrm>
        </p:grpSpPr>
        <p:sp>
          <p:nvSpPr>
            <p:cNvPr id="55" name="Rectangle: Rounded Corners 54">
              <a:extLst>
                <a:ext uri="{FF2B5EF4-FFF2-40B4-BE49-F238E27FC236}">
                  <a16:creationId xmlns:a16="http://schemas.microsoft.com/office/drawing/2014/main" id="{87601DFE-3EAF-6506-30D1-78675A2876FB}"/>
                </a:ext>
              </a:extLst>
            </p:cNvPr>
            <p:cNvSpPr/>
            <p:nvPr/>
          </p:nvSpPr>
          <p:spPr>
            <a:xfrm>
              <a:off x="-534883" y="2466333"/>
              <a:ext cx="1713913" cy="9460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800" dirty="0"/>
                <a:t>Downloaded FLICKR Dataset</a:t>
              </a:r>
            </a:p>
          </p:txBody>
        </p:sp>
        <p:grpSp>
          <p:nvGrpSpPr>
            <p:cNvPr id="56" name="Group 55">
              <a:extLst>
                <a:ext uri="{FF2B5EF4-FFF2-40B4-BE49-F238E27FC236}">
                  <a16:creationId xmlns:a16="http://schemas.microsoft.com/office/drawing/2014/main" id="{1F0354AE-7ABE-B950-1780-8515F81DB756}"/>
                </a:ext>
              </a:extLst>
            </p:cNvPr>
            <p:cNvGrpSpPr/>
            <p:nvPr/>
          </p:nvGrpSpPr>
          <p:grpSpPr>
            <a:xfrm>
              <a:off x="1257592" y="1004623"/>
              <a:ext cx="10698438" cy="4848754"/>
              <a:chOff x="1257592" y="1004623"/>
              <a:chExt cx="10698438" cy="4848754"/>
            </a:xfrm>
          </p:grpSpPr>
          <p:grpSp>
            <p:nvGrpSpPr>
              <p:cNvPr id="57" name="Group 56">
                <a:extLst>
                  <a:ext uri="{FF2B5EF4-FFF2-40B4-BE49-F238E27FC236}">
                    <a16:creationId xmlns:a16="http://schemas.microsoft.com/office/drawing/2014/main" id="{1C91062B-A8BE-4BBE-234C-60DD78887F7C}"/>
                  </a:ext>
                </a:extLst>
              </p:cNvPr>
              <p:cNvGrpSpPr/>
              <p:nvPr/>
            </p:nvGrpSpPr>
            <p:grpSpPr>
              <a:xfrm>
                <a:off x="6096000" y="3561325"/>
                <a:ext cx="5860030" cy="2292052"/>
                <a:chOff x="5532120" y="3981417"/>
                <a:chExt cx="6252047" cy="2027495"/>
              </a:xfrm>
            </p:grpSpPr>
            <p:grpSp>
              <p:nvGrpSpPr>
                <p:cNvPr id="78" name="Group 77">
                  <a:extLst>
                    <a:ext uri="{FF2B5EF4-FFF2-40B4-BE49-F238E27FC236}">
                      <a16:creationId xmlns:a16="http://schemas.microsoft.com/office/drawing/2014/main" id="{B4B20BFE-023F-BAA7-ABC3-1C84C5343AAE}"/>
                    </a:ext>
                  </a:extLst>
                </p:cNvPr>
                <p:cNvGrpSpPr/>
                <p:nvPr/>
              </p:nvGrpSpPr>
              <p:grpSpPr>
                <a:xfrm>
                  <a:off x="5532120" y="3981417"/>
                  <a:ext cx="6197280" cy="2027495"/>
                  <a:chOff x="5252357" y="1055916"/>
                  <a:chExt cx="6210300" cy="2166256"/>
                </a:xfrm>
              </p:grpSpPr>
              <p:sp>
                <p:nvSpPr>
                  <p:cNvPr id="80" name="Rectangle: Rounded Corners 79">
                    <a:extLst>
                      <a:ext uri="{FF2B5EF4-FFF2-40B4-BE49-F238E27FC236}">
                        <a16:creationId xmlns:a16="http://schemas.microsoft.com/office/drawing/2014/main" id="{2E553F93-F8E5-E581-5DFD-F9500F5D8285}"/>
                      </a:ext>
                    </a:extLst>
                  </p:cNvPr>
                  <p:cNvSpPr/>
                  <p:nvPr/>
                </p:nvSpPr>
                <p:spPr>
                  <a:xfrm>
                    <a:off x="5252357" y="1055916"/>
                    <a:ext cx="5600700" cy="155665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81" name="Rectangle: Rounded Corners 80">
                    <a:extLst>
                      <a:ext uri="{FF2B5EF4-FFF2-40B4-BE49-F238E27FC236}">
                        <a16:creationId xmlns:a16="http://schemas.microsoft.com/office/drawing/2014/main" id="{26E3E5CD-6000-AFF6-7F5C-272CACA9F7EA}"/>
                      </a:ext>
                    </a:extLst>
                  </p:cNvPr>
                  <p:cNvSpPr/>
                  <p:nvPr/>
                </p:nvSpPr>
                <p:spPr>
                  <a:xfrm>
                    <a:off x="5404757" y="1208316"/>
                    <a:ext cx="5600700" cy="155665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82" name="Rectangle: Rounded Corners 81">
                    <a:extLst>
                      <a:ext uri="{FF2B5EF4-FFF2-40B4-BE49-F238E27FC236}">
                        <a16:creationId xmlns:a16="http://schemas.microsoft.com/office/drawing/2014/main" id="{C3581B01-C29D-0584-CD0F-2A1BF3189DDB}"/>
                      </a:ext>
                    </a:extLst>
                  </p:cNvPr>
                  <p:cNvSpPr/>
                  <p:nvPr/>
                </p:nvSpPr>
                <p:spPr>
                  <a:xfrm>
                    <a:off x="5557157" y="1360716"/>
                    <a:ext cx="5600700" cy="155665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83" name="Rectangle: Rounded Corners 82">
                    <a:extLst>
                      <a:ext uri="{FF2B5EF4-FFF2-40B4-BE49-F238E27FC236}">
                        <a16:creationId xmlns:a16="http://schemas.microsoft.com/office/drawing/2014/main" id="{0E1716E8-1860-058E-B3F7-0686BBB72D9C}"/>
                      </a:ext>
                    </a:extLst>
                  </p:cNvPr>
                  <p:cNvSpPr/>
                  <p:nvPr/>
                </p:nvSpPr>
                <p:spPr>
                  <a:xfrm>
                    <a:off x="5709557" y="1513116"/>
                    <a:ext cx="5600700" cy="155665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84" name="Rectangle: Rounded Corners 83">
                    <a:extLst>
                      <a:ext uri="{FF2B5EF4-FFF2-40B4-BE49-F238E27FC236}">
                        <a16:creationId xmlns:a16="http://schemas.microsoft.com/office/drawing/2014/main" id="{9FECE085-A87D-D6D9-6068-85C6E0445026}"/>
                      </a:ext>
                    </a:extLst>
                  </p:cNvPr>
                  <p:cNvSpPr/>
                  <p:nvPr/>
                </p:nvSpPr>
                <p:spPr>
                  <a:xfrm>
                    <a:off x="5861957" y="1665516"/>
                    <a:ext cx="5600700" cy="155665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grpSp>
            <p:sp>
              <p:nvSpPr>
                <p:cNvPr id="79" name="TextBox 78">
                  <a:extLst>
                    <a:ext uri="{FF2B5EF4-FFF2-40B4-BE49-F238E27FC236}">
                      <a16:creationId xmlns:a16="http://schemas.microsoft.com/office/drawing/2014/main" id="{DBFE0FDA-F52B-B49E-6D79-1BBD647B70FF}"/>
                    </a:ext>
                  </a:extLst>
                </p:cNvPr>
                <p:cNvSpPr txBox="1"/>
                <p:nvPr/>
              </p:nvSpPr>
              <p:spPr>
                <a:xfrm>
                  <a:off x="6069168" y="5076495"/>
                  <a:ext cx="5714999" cy="300019"/>
                </a:xfrm>
                <a:prstGeom prst="rect">
                  <a:avLst/>
                </a:prstGeom>
                <a:noFill/>
              </p:spPr>
              <p:txBody>
                <a:bodyPr wrap="square" rtlCol="0">
                  <a:spAutoFit/>
                </a:bodyPr>
                <a:lstStyle/>
                <a:p>
                  <a:pPr algn="ctr"/>
                  <a:r>
                    <a:rPr lang="en-IN" sz="1200" b="1">
                      <a:solidFill>
                        <a:schemeClr val="tx1"/>
                      </a:solidFill>
                      <a:latin typeface="Courier New" panose="02070309020205020404" pitchFamily="49" charset="0"/>
                    </a:rPr>
                    <a:t>FIVE CAPTIONS</a:t>
                  </a:r>
                  <a:endParaRPr lang="en-IN" sz="1200" b="1"/>
                </a:p>
              </p:txBody>
            </p:sp>
          </p:grpSp>
          <p:grpSp>
            <p:nvGrpSpPr>
              <p:cNvPr id="58" name="Group 57">
                <a:extLst>
                  <a:ext uri="{FF2B5EF4-FFF2-40B4-BE49-F238E27FC236}">
                    <a16:creationId xmlns:a16="http://schemas.microsoft.com/office/drawing/2014/main" id="{70A019FC-DC0C-CDAC-A746-4D2EDC1C860C}"/>
                  </a:ext>
                </a:extLst>
              </p:cNvPr>
              <p:cNvGrpSpPr/>
              <p:nvPr/>
            </p:nvGrpSpPr>
            <p:grpSpPr>
              <a:xfrm>
                <a:off x="1257592" y="1004623"/>
                <a:ext cx="7354346" cy="2793956"/>
                <a:chOff x="1257592" y="1004623"/>
                <a:chExt cx="7354346" cy="2793956"/>
              </a:xfrm>
            </p:grpSpPr>
            <p:sp>
              <p:nvSpPr>
                <p:cNvPr id="59" name="Rectangle: Rounded Corners 58">
                  <a:extLst>
                    <a:ext uri="{FF2B5EF4-FFF2-40B4-BE49-F238E27FC236}">
                      <a16:creationId xmlns:a16="http://schemas.microsoft.com/office/drawing/2014/main" id="{1DB5E78C-E118-5C64-83BE-31D40414DF3F}"/>
                    </a:ext>
                  </a:extLst>
                </p:cNvPr>
                <p:cNvSpPr/>
                <p:nvPr/>
              </p:nvSpPr>
              <p:spPr>
                <a:xfrm>
                  <a:off x="1701782" y="2175300"/>
                  <a:ext cx="1421032" cy="77238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800" dirty="0"/>
                    <a:t>Extracted Images</a:t>
                  </a:r>
                </a:p>
              </p:txBody>
            </p:sp>
            <p:sp>
              <p:nvSpPr>
                <p:cNvPr id="60" name="TextBox 59">
                  <a:extLst>
                    <a:ext uri="{FF2B5EF4-FFF2-40B4-BE49-F238E27FC236}">
                      <a16:creationId xmlns:a16="http://schemas.microsoft.com/office/drawing/2014/main" id="{8AB9413D-CD62-5277-EF2E-4B2ECAB9A5B7}"/>
                    </a:ext>
                  </a:extLst>
                </p:cNvPr>
                <p:cNvSpPr txBox="1"/>
                <p:nvPr/>
              </p:nvSpPr>
              <p:spPr>
                <a:xfrm>
                  <a:off x="6781803" y="1556657"/>
                  <a:ext cx="184731" cy="369332"/>
                </a:xfrm>
                <a:prstGeom prst="rect">
                  <a:avLst/>
                </a:prstGeom>
                <a:noFill/>
              </p:spPr>
              <p:txBody>
                <a:bodyPr wrap="none" rtlCol="0">
                  <a:spAutoFit/>
                </a:bodyPr>
                <a:lstStyle/>
                <a:p>
                  <a:endParaRPr lang="en-IN"/>
                </a:p>
              </p:txBody>
            </p:sp>
            <p:grpSp>
              <p:nvGrpSpPr>
                <p:cNvPr id="61" name="Group 60">
                  <a:extLst>
                    <a:ext uri="{FF2B5EF4-FFF2-40B4-BE49-F238E27FC236}">
                      <a16:creationId xmlns:a16="http://schemas.microsoft.com/office/drawing/2014/main" id="{399B1AB6-484A-DDC3-D3DF-B0392D73D971}"/>
                    </a:ext>
                  </a:extLst>
                </p:cNvPr>
                <p:cNvGrpSpPr/>
                <p:nvPr/>
              </p:nvGrpSpPr>
              <p:grpSpPr>
                <a:xfrm>
                  <a:off x="6820621" y="1004623"/>
                  <a:ext cx="1791317" cy="2121374"/>
                  <a:chOff x="246213" y="2192625"/>
                  <a:chExt cx="2526865" cy="3096483"/>
                </a:xfrm>
              </p:grpSpPr>
              <p:sp>
                <p:nvSpPr>
                  <p:cNvPr id="71" name="Rectangle 70">
                    <a:extLst>
                      <a:ext uri="{FF2B5EF4-FFF2-40B4-BE49-F238E27FC236}">
                        <a16:creationId xmlns:a16="http://schemas.microsoft.com/office/drawing/2014/main" id="{A95E2DDF-2960-368D-48D5-A8F1BA16DE84}"/>
                      </a:ext>
                    </a:extLst>
                  </p:cNvPr>
                  <p:cNvSpPr/>
                  <p:nvPr/>
                </p:nvSpPr>
                <p:spPr>
                  <a:xfrm>
                    <a:off x="246213" y="2192625"/>
                    <a:ext cx="1537647" cy="1981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72" name="Rectangle 71">
                    <a:extLst>
                      <a:ext uri="{FF2B5EF4-FFF2-40B4-BE49-F238E27FC236}">
                        <a16:creationId xmlns:a16="http://schemas.microsoft.com/office/drawing/2014/main" id="{79A4A282-983D-BD17-1822-12C1A3C71078}"/>
                      </a:ext>
                    </a:extLst>
                  </p:cNvPr>
                  <p:cNvSpPr/>
                  <p:nvPr/>
                </p:nvSpPr>
                <p:spPr>
                  <a:xfrm>
                    <a:off x="398613" y="2345025"/>
                    <a:ext cx="1537647" cy="1981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73" name="Rectangle 72">
                    <a:extLst>
                      <a:ext uri="{FF2B5EF4-FFF2-40B4-BE49-F238E27FC236}">
                        <a16:creationId xmlns:a16="http://schemas.microsoft.com/office/drawing/2014/main" id="{0C4F8D95-9A41-0A62-43EC-C463D01E2820}"/>
                      </a:ext>
                    </a:extLst>
                  </p:cNvPr>
                  <p:cNvSpPr/>
                  <p:nvPr/>
                </p:nvSpPr>
                <p:spPr>
                  <a:xfrm>
                    <a:off x="551013" y="2497425"/>
                    <a:ext cx="1537647" cy="1981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74" name="Rectangle 73">
                    <a:extLst>
                      <a:ext uri="{FF2B5EF4-FFF2-40B4-BE49-F238E27FC236}">
                        <a16:creationId xmlns:a16="http://schemas.microsoft.com/office/drawing/2014/main" id="{7DC525CA-3855-3D22-F2CD-930B6AE7CA77}"/>
                      </a:ext>
                    </a:extLst>
                  </p:cNvPr>
                  <p:cNvSpPr/>
                  <p:nvPr/>
                </p:nvSpPr>
                <p:spPr>
                  <a:xfrm>
                    <a:off x="703413" y="2649825"/>
                    <a:ext cx="1537647" cy="1981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75" name="Rectangle 74">
                    <a:extLst>
                      <a:ext uri="{FF2B5EF4-FFF2-40B4-BE49-F238E27FC236}">
                        <a16:creationId xmlns:a16="http://schemas.microsoft.com/office/drawing/2014/main" id="{DA8297F8-228F-C793-860F-2B476F29B439}"/>
                      </a:ext>
                    </a:extLst>
                  </p:cNvPr>
                  <p:cNvSpPr/>
                  <p:nvPr/>
                </p:nvSpPr>
                <p:spPr>
                  <a:xfrm>
                    <a:off x="855813" y="2802225"/>
                    <a:ext cx="1537647" cy="1981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76" name="Rectangle 75">
                    <a:extLst>
                      <a:ext uri="{FF2B5EF4-FFF2-40B4-BE49-F238E27FC236}">
                        <a16:creationId xmlns:a16="http://schemas.microsoft.com/office/drawing/2014/main" id="{B4DFCF5D-D8BA-0F70-9ACC-DF5CA077D45D}"/>
                      </a:ext>
                    </a:extLst>
                  </p:cNvPr>
                  <p:cNvSpPr/>
                  <p:nvPr/>
                </p:nvSpPr>
                <p:spPr>
                  <a:xfrm>
                    <a:off x="1008213" y="2954625"/>
                    <a:ext cx="1537647" cy="1981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77" name="Picture 76">
                    <a:extLst>
                      <a:ext uri="{FF2B5EF4-FFF2-40B4-BE49-F238E27FC236}">
                        <a16:creationId xmlns:a16="http://schemas.microsoft.com/office/drawing/2014/main" id="{02A5A67C-A435-A382-C870-E561C9AEAD15}"/>
                      </a:ext>
                    </a:extLst>
                  </p:cNvPr>
                  <p:cNvPicPr>
                    <a:picLocks noChangeAspect="1"/>
                  </p:cNvPicPr>
                  <p:nvPr/>
                </p:nvPicPr>
                <p:blipFill>
                  <a:blip r:embed="rId3"/>
                  <a:stretch>
                    <a:fillRect/>
                  </a:stretch>
                </p:blipFill>
                <p:spPr>
                  <a:xfrm>
                    <a:off x="1127937" y="3058542"/>
                    <a:ext cx="1645141" cy="2230566"/>
                  </a:xfrm>
                  <a:prstGeom prst="rect">
                    <a:avLst/>
                  </a:prstGeom>
                  <a:ln>
                    <a:solidFill>
                      <a:schemeClr val="accent1"/>
                    </a:solidFill>
                  </a:ln>
                </p:spPr>
              </p:pic>
            </p:grpSp>
            <p:sp>
              <p:nvSpPr>
                <p:cNvPr id="62" name="Arrow: Right 61">
                  <a:extLst>
                    <a:ext uri="{FF2B5EF4-FFF2-40B4-BE49-F238E27FC236}">
                      <a16:creationId xmlns:a16="http://schemas.microsoft.com/office/drawing/2014/main" id="{75FC88F5-61BD-0AF0-6200-0BADFD945E77}"/>
                    </a:ext>
                  </a:extLst>
                </p:cNvPr>
                <p:cNvSpPr/>
                <p:nvPr/>
              </p:nvSpPr>
              <p:spPr>
                <a:xfrm>
                  <a:off x="1257592" y="2767807"/>
                  <a:ext cx="397328" cy="25531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3" name="Arrow: Right 62">
                  <a:extLst>
                    <a:ext uri="{FF2B5EF4-FFF2-40B4-BE49-F238E27FC236}">
                      <a16:creationId xmlns:a16="http://schemas.microsoft.com/office/drawing/2014/main" id="{AFC1F540-CE92-E33E-8BC1-6A30E58DE806}"/>
                    </a:ext>
                  </a:extLst>
                </p:cNvPr>
                <p:cNvSpPr/>
                <p:nvPr/>
              </p:nvSpPr>
              <p:spPr>
                <a:xfrm rot="20751140">
                  <a:off x="5195059" y="2470855"/>
                  <a:ext cx="1478156" cy="147996"/>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4" name="Arrow: Right 63">
                  <a:extLst>
                    <a:ext uri="{FF2B5EF4-FFF2-40B4-BE49-F238E27FC236}">
                      <a16:creationId xmlns:a16="http://schemas.microsoft.com/office/drawing/2014/main" id="{F31BFCB8-9489-8A1D-D564-80A13871092F}"/>
                    </a:ext>
                  </a:extLst>
                </p:cNvPr>
                <p:cNvSpPr/>
                <p:nvPr/>
              </p:nvSpPr>
              <p:spPr>
                <a:xfrm rot="1829307">
                  <a:off x="5048624" y="3476613"/>
                  <a:ext cx="1059808" cy="195052"/>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5" name="TextBox 64">
                  <a:extLst>
                    <a:ext uri="{FF2B5EF4-FFF2-40B4-BE49-F238E27FC236}">
                      <a16:creationId xmlns:a16="http://schemas.microsoft.com/office/drawing/2014/main" id="{AD65A23B-3F84-578C-2651-3547B444C23F}"/>
                    </a:ext>
                  </a:extLst>
                </p:cNvPr>
                <p:cNvSpPr txBox="1"/>
                <p:nvPr/>
              </p:nvSpPr>
              <p:spPr>
                <a:xfrm rot="20789691">
                  <a:off x="4601321" y="2265590"/>
                  <a:ext cx="2029568" cy="263797"/>
                </a:xfrm>
                <a:prstGeom prst="rect">
                  <a:avLst/>
                </a:prstGeom>
                <a:noFill/>
              </p:spPr>
              <p:txBody>
                <a:bodyPr wrap="none" rtlCol="0">
                  <a:spAutoFit/>
                </a:bodyPr>
                <a:lstStyle/>
                <a:p>
                  <a:r>
                    <a:rPr lang="en-IN" sz="800">
                      <a:solidFill>
                        <a:schemeClr val="bg1"/>
                      </a:solidFill>
                    </a:rPr>
                    <a:t>Extracting images</a:t>
                  </a:r>
                </a:p>
              </p:txBody>
            </p:sp>
            <p:sp>
              <p:nvSpPr>
                <p:cNvPr id="66" name="TextBox 65">
                  <a:extLst>
                    <a:ext uri="{FF2B5EF4-FFF2-40B4-BE49-F238E27FC236}">
                      <a16:creationId xmlns:a16="http://schemas.microsoft.com/office/drawing/2014/main" id="{9770BC32-6062-93A2-F7A0-CE2AC95099C6}"/>
                    </a:ext>
                  </a:extLst>
                </p:cNvPr>
                <p:cNvSpPr txBox="1"/>
                <p:nvPr/>
              </p:nvSpPr>
              <p:spPr>
                <a:xfrm rot="1763498">
                  <a:off x="4906348" y="3080486"/>
                  <a:ext cx="1572135" cy="414537"/>
                </a:xfrm>
                <a:prstGeom prst="rect">
                  <a:avLst/>
                </a:prstGeom>
                <a:noFill/>
              </p:spPr>
              <p:txBody>
                <a:bodyPr wrap="square">
                  <a:spAutoFit/>
                </a:bodyPr>
                <a:lstStyle/>
                <a:p>
                  <a:r>
                    <a:rPr lang="en-IN" sz="800">
                      <a:solidFill>
                        <a:schemeClr val="bg1"/>
                      </a:solidFill>
                    </a:rPr>
                    <a:t>Extracting captions</a:t>
                  </a:r>
                </a:p>
              </p:txBody>
            </p:sp>
            <p:sp>
              <p:nvSpPr>
                <p:cNvPr id="67" name="Rectangle: Rounded Corners 66">
                  <a:extLst>
                    <a:ext uri="{FF2B5EF4-FFF2-40B4-BE49-F238E27FC236}">
                      <a16:creationId xmlns:a16="http://schemas.microsoft.com/office/drawing/2014/main" id="{BCB9634C-D2AD-CDF2-FFAB-47D9CC65808E}"/>
                    </a:ext>
                  </a:extLst>
                </p:cNvPr>
                <p:cNvSpPr/>
                <p:nvPr/>
              </p:nvSpPr>
              <p:spPr>
                <a:xfrm>
                  <a:off x="1702113" y="3026195"/>
                  <a:ext cx="1393259" cy="77238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800" dirty="0"/>
                    <a:t>Extracted Captions</a:t>
                  </a:r>
                </a:p>
              </p:txBody>
            </p:sp>
            <p:sp>
              <p:nvSpPr>
                <p:cNvPr id="68" name="Rectangle: Rounded Corners 67">
                  <a:extLst>
                    <a:ext uri="{FF2B5EF4-FFF2-40B4-BE49-F238E27FC236}">
                      <a16:creationId xmlns:a16="http://schemas.microsoft.com/office/drawing/2014/main" id="{855FB94F-2FD5-61EA-42BE-E2FAF75CF358}"/>
                    </a:ext>
                  </a:extLst>
                </p:cNvPr>
                <p:cNvSpPr/>
                <p:nvPr/>
              </p:nvSpPr>
              <p:spPr>
                <a:xfrm>
                  <a:off x="3687157" y="2483340"/>
                  <a:ext cx="1393259" cy="94605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800" dirty="0"/>
                    <a:t>Custom Data Set</a:t>
                  </a:r>
                </a:p>
              </p:txBody>
            </p:sp>
            <p:sp>
              <p:nvSpPr>
                <p:cNvPr id="69" name="Arrow: Right 68">
                  <a:extLst>
                    <a:ext uri="{FF2B5EF4-FFF2-40B4-BE49-F238E27FC236}">
                      <a16:creationId xmlns:a16="http://schemas.microsoft.com/office/drawing/2014/main" id="{E123EE60-EAE3-096D-3897-18085FAA96B9}"/>
                    </a:ext>
                  </a:extLst>
                </p:cNvPr>
                <p:cNvSpPr/>
                <p:nvPr/>
              </p:nvSpPr>
              <p:spPr>
                <a:xfrm>
                  <a:off x="3213529" y="2512495"/>
                  <a:ext cx="397328" cy="25531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70" name="Arrow: Right 69">
                  <a:extLst>
                    <a:ext uri="{FF2B5EF4-FFF2-40B4-BE49-F238E27FC236}">
                      <a16:creationId xmlns:a16="http://schemas.microsoft.com/office/drawing/2014/main" id="{67B6F8AC-2FA1-2D6E-51C7-E90C94217315}"/>
                    </a:ext>
                  </a:extLst>
                </p:cNvPr>
                <p:cNvSpPr/>
                <p:nvPr/>
              </p:nvSpPr>
              <p:spPr>
                <a:xfrm>
                  <a:off x="3182637" y="3091150"/>
                  <a:ext cx="397328" cy="25531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grpSp>
        </p:grpSp>
      </p:grpSp>
      <p:sp>
        <p:nvSpPr>
          <p:cNvPr id="85" name="Arrow: Right 84">
            <a:extLst>
              <a:ext uri="{FF2B5EF4-FFF2-40B4-BE49-F238E27FC236}">
                <a16:creationId xmlns:a16="http://schemas.microsoft.com/office/drawing/2014/main" id="{875DCF7C-6EAE-ECD3-311A-B03A93A1408A}"/>
              </a:ext>
            </a:extLst>
          </p:cNvPr>
          <p:cNvSpPr/>
          <p:nvPr/>
        </p:nvSpPr>
        <p:spPr>
          <a:xfrm rot="6760043" flipV="1">
            <a:off x="2900412" y="1407500"/>
            <a:ext cx="1127410" cy="182057"/>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86" name="Arrow: Right 85">
            <a:extLst>
              <a:ext uri="{FF2B5EF4-FFF2-40B4-BE49-F238E27FC236}">
                <a16:creationId xmlns:a16="http://schemas.microsoft.com/office/drawing/2014/main" id="{CC8FD4D7-8666-9253-2D52-3E2B604D9048}"/>
              </a:ext>
            </a:extLst>
          </p:cNvPr>
          <p:cNvSpPr/>
          <p:nvPr/>
        </p:nvSpPr>
        <p:spPr>
          <a:xfrm rot="2620341">
            <a:off x="3735809" y="1704790"/>
            <a:ext cx="2363808" cy="15060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87" name="TextBox 86">
            <a:extLst>
              <a:ext uri="{FF2B5EF4-FFF2-40B4-BE49-F238E27FC236}">
                <a16:creationId xmlns:a16="http://schemas.microsoft.com/office/drawing/2014/main" id="{EC89F60B-843F-E03F-3F22-630C132DCFAB}"/>
              </a:ext>
            </a:extLst>
          </p:cNvPr>
          <p:cNvSpPr txBox="1"/>
          <p:nvPr/>
        </p:nvSpPr>
        <p:spPr>
          <a:xfrm rot="17698788">
            <a:off x="2705223" y="1231922"/>
            <a:ext cx="1194558" cy="246221"/>
          </a:xfrm>
          <a:prstGeom prst="rect">
            <a:avLst/>
          </a:prstGeom>
          <a:noFill/>
        </p:spPr>
        <p:txBody>
          <a:bodyPr wrap="none" rtlCol="0">
            <a:spAutoFit/>
          </a:bodyPr>
          <a:lstStyle/>
          <a:p>
            <a:r>
              <a:rPr lang="en-IN" sz="1000">
                <a:solidFill>
                  <a:schemeClr val="bg1"/>
                </a:solidFill>
              </a:rPr>
              <a:t>COCO DATASET</a:t>
            </a:r>
          </a:p>
        </p:txBody>
      </p:sp>
      <p:sp>
        <p:nvSpPr>
          <p:cNvPr id="88" name="TextBox 87">
            <a:extLst>
              <a:ext uri="{FF2B5EF4-FFF2-40B4-BE49-F238E27FC236}">
                <a16:creationId xmlns:a16="http://schemas.microsoft.com/office/drawing/2014/main" id="{FE4D39D9-7BDC-33A7-E0E1-A411E9A63339}"/>
              </a:ext>
            </a:extLst>
          </p:cNvPr>
          <p:cNvSpPr txBox="1"/>
          <p:nvPr/>
        </p:nvSpPr>
        <p:spPr>
          <a:xfrm rot="2697772">
            <a:off x="4367506" y="1428650"/>
            <a:ext cx="1265090" cy="246221"/>
          </a:xfrm>
          <a:prstGeom prst="rect">
            <a:avLst/>
          </a:prstGeom>
          <a:noFill/>
        </p:spPr>
        <p:txBody>
          <a:bodyPr wrap="none" rtlCol="0">
            <a:spAutoFit/>
          </a:bodyPr>
          <a:lstStyle/>
          <a:p>
            <a:r>
              <a:rPr lang="en-IN" sz="1000">
                <a:solidFill>
                  <a:schemeClr val="bg1"/>
                </a:solidFill>
              </a:rPr>
              <a:t>FLICKR DATASET</a:t>
            </a:r>
          </a:p>
        </p:txBody>
      </p:sp>
      <p:sp>
        <p:nvSpPr>
          <p:cNvPr id="89" name="Rectangle: Rounded Corners 88">
            <a:extLst>
              <a:ext uri="{FF2B5EF4-FFF2-40B4-BE49-F238E27FC236}">
                <a16:creationId xmlns:a16="http://schemas.microsoft.com/office/drawing/2014/main" id="{CF0C05A7-9463-97C5-A935-ED2B9D649A5C}"/>
              </a:ext>
            </a:extLst>
          </p:cNvPr>
          <p:cNvSpPr/>
          <p:nvPr/>
        </p:nvSpPr>
        <p:spPr>
          <a:xfrm>
            <a:off x="2454751" y="362817"/>
            <a:ext cx="734073" cy="396552"/>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a:solidFill>
                  <a:schemeClr val="tx1"/>
                </a:solidFill>
              </a:rPr>
              <a:t>Dataset</a:t>
            </a:r>
          </a:p>
        </p:txBody>
      </p:sp>
      <p:sp>
        <p:nvSpPr>
          <p:cNvPr id="91" name="Arrow: Right 90">
            <a:extLst>
              <a:ext uri="{FF2B5EF4-FFF2-40B4-BE49-F238E27FC236}">
                <a16:creationId xmlns:a16="http://schemas.microsoft.com/office/drawing/2014/main" id="{644B128D-FEF0-BF91-CA97-C5BA8E301CC1}"/>
              </a:ext>
            </a:extLst>
          </p:cNvPr>
          <p:cNvSpPr/>
          <p:nvPr/>
        </p:nvSpPr>
        <p:spPr>
          <a:xfrm>
            <a:off x="5377722" y="452821"/>
            <a:ext cx="126971" cy="143264"/>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pic>
        <p:nvPicPr>
          <p:cNvPr id="5" name="Picture 4" descr="A green background with white letters&#10;&#10;Description automatically generated">
            <a:extLst>
              <a:ext uri="{FF2B5EF4-FFF2-40B4-BE49-F238E27FC236}">
                <a16:creationId xmlns:a16="http://schemas.microsoft.com/office/drawing/2014/main" id="{F42FE50B-F166-6138-6A7A-0BE76D4431AC}"/>
              </a:ext>
            </a:extLst>
          </p:cNvPr>
          <p:cNvPicPr>
            <a:picLocks noChangeAspect="1"/>
          </p:cNvPicPr>
          <p:nvPr/>
        </p:nvPicPr>
        <p:blipFill>
          <a:blip r:embed="rId4"/>
          <a:stretch>
            <a:fillRect/>
          </a:stretch>
        </p:blipFill>
        <p:spPr>
          <a:xfrm>
            <a:off x="11405760" y="119071"/>
            <a:ext cx="669852" cy="646985"/>
          </a:xfrm>
          <a:prstGeom prst="rect">
            <a:avLst/>
          </a:prstGeom>
          <a:effectLst>
            <a:glow rad="63500">
              <a:schemeClr val="accent3">
                <a:satMod val="175000"/>
                <a:alpha val="40000"/>
              </a:schemeClr>
            </a:glow>
            <a:outerShdw blurRad="50800" dist="38100" dir="8100000" algn="tr"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3435029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070D0-CF78-415E-928E-E7151ABA8C40}"/>
              </a:ext>
            </a:extLst>
          </p:cNvPr>
          <p:cNvSpPr txBox="1"/>
          <p:nvPr/>
        </p:nvSpPr>
        <p:spPr>
          <a:xfrm>
            <a:off x="40174" y="30296"/>
            <a:ext cx="2368273" cy="1608133"/>
          </a:xfrm>
          <a:prstGeom prst="rect">
            <a:avLst/>
          </a:prstGeom>
          <a:noFill/>
        </p:spPr>
        <p:txBody>
          <a:bodyPr wrap="square" rtlCol="0">
            <a:spAutoFit/>
          </a:bodyPr>
          <a:lstStyle/>
          <a:p>
            <a:pPr algn="l"/>
            <a:r>
              <a:rPr lang="en-US" sz="1400" dirty="0">
                <a:latin typeface="ui-sans-serif"/>
              </a:rPr>
              <a:t>Data Preprocessing </a:t>
            </a:r>
          </a:p>
          <a:p>
            <a:pPr algn="l"/>
            <a:r>
              <a:rPr lang="en-US" sz="1400" dirty="0">
                <a:latin typeface="ui-sans-serif"/>
              </a:rPr>
              <a:t>and Feature Extraction</a:t>
            </a:r>
            <a:r>
              <a:rPr lang="en-US" sz="1400" b="0" i="0" dirty="0">
                <a:effectLst/>
                <a:latin typeface="ui-sans-serif"/>
              </a:rPr>
              <a:t>:</a:t>
            </a:r>
          </a:p>
          <a:p>
            <a:pPr algn="l"/>
            <a:endParaRPr lang="en-US" sz="1050" b="0" i="0" dirty="0">
              <a:solidFill>
                <a:schemeClr val="bg1"/>
              </a:solidFill>
              <a:effectLst/>
              <a:latin typeface="ui-sans-serif"/>
            </a:endParaRPr>
          </a:p>
          <a:p>
            <a:pPr algn="l"/>
            <a:r>
              <a:rPr lang="en-US" sz="1200" b="0" i="0" dirty="0">
                <a:effectLst/>
                <a:latin typeface="ui-sans-serif"/>
              </a:rPr>
              <a:t>This figure outlines the data preprocessing steps, including image resizing, normalization, and annotation alignment, essential for uniform model input.</a:t>
            </a:r>
          </a:p>
        </p:txBody>
      </p:sp>
      <p:grpSp>
        <p:nvGrpSpPr>
          <p:cNvPr id="5" name="Group 4">
            <a:extLst>
              <a:ext uri="{FF2B5EF4-FFF2-40B4-BE49-F238E27FC236}">
                <a16:creationId xmlns:a16="http://schemas.microsoft.com/office/drawing/2014/main" id="{302DC199-E97B-F7A7-7A42-EF301CAEB920}"/>
              </a:ext>
            </a:extLst>
          </p:cNvPr>
          <p:cNvGrpSpPr/>
          <p:nvPr/>
        </p:nvGrpSpPr>
        <p:grpSpPr>
          <a:xfrm>
            <a:off x="2352000" y="276710"/>
            <a:ext cx="7190675" cy="539065"/>
            <a:chOff x="2352000" y="495183"/>
            <a:chExt cx="7190675" cy="539065"/>
          </a:xfrm>
        </p:grpSpPr>
        <p:grpSp>
          <p:nvGrpSpPr>
            <p:cNvPr id="7" name="Group 6">
              <a:extLst>
                <a:ext uri="{FF2B5EF4-FFF2-40B4-BE49-F238E27FC236}">
                  <a16:creationId xmlns:a16="http://schemas.microsoft.com/office/drawing/2014/main" id="{238E1818-8C2F-AD06-4BE3-842AF1DF5BEC}"/>
                </a:ext>
              </a:extLst>
            </p:cNvPr>
            <p:cNvGrpSpPr/>
            <p:nvPr/>
          </p:nvGrpSpPr>
          <p:grpSpPr>
            <a:xfrm>
              <a:off x="2352000" y="495183"/>
              <a:ext cx="7190675" cy="539065"/>
              <a:chOff x="111318" y="2286013"/>
              <a:chExt cx="9490496" cy="1341976"/>
            </a:xfrm>
          </p:grpSpPr>
          <p:sp>
            <p:nvSpPr>
              <p:cNvPr id="8" name="Rectangle: Rounded Corners 7">
                <a:extLst>
                  <a:ext uri="{FF2B5EF4-FFF2-40B4-BE49-F238E27FC236}">
                    <a16:creationId xmlns:a16="http://schemas.microsoft.com/office/drawing/2014/main" id="{1C04ADF7-7D55-0426-E7FF-7ABE95CB48C9}"/>
                  </a:ext>
                </a:extLst>
              </p:cNvPr>
              <p:cNvSpPr/>
              <p:nvPr/>
            </p:nvSpPr>
            <p:spPr>
              <a:xfrm>
                <a:off x="111318" y="2582034"/>
                <a:ext cx="1104468" cy="789320"/>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a:solidFill>
                      <a:schemeClr val="tx1"/>
                    </a:solidFill>
                  </a:rPr>
                  <a:t>Dataset</a:t>
                </a:r>
              </a:p>
            </p:txBody>
          </p:sp>
          <p:grpSp>
            <p:nvGrpSpPr>
              <p:cNvPr id="9" name="Group 8">
                <a:extLst>
                  <a:ext uri="{FF2B5EF4-FFF2-40B4-BE49-F238E27FC236}">
                    <a16:creationId xmlns:a16="http://schemas.microsoft.com/office/drawing/2014/main" id="{75FB95C4-569C-208C-B857-BB322C44AB3A}"/>
                  </a:ext>
                </a:extLst>
              </p:cNvPr>
              <p:cNvGrpSpPr/>
              <p:nvPr/>
            </p:nvGrpSpPr>
            <p:grpSpPr>
              <a:xfrm>
                <a:off x="1288112" y="2286013"/>
                <a:ext cx="8313702" cy="1341976"/>
                <a:chOff x="1272209" y="2275921"/>
                <a:chExt cx="8313702" cy="1341976"/>
              </a:xfrm>
            </p:grpSpPr>
            <p:sp>
              <p:nvSpPr>
                <p:cNvPr id="10" name="Rectangle: Rounded Corners 9">
                  <a:extLst>
                    <a:ext uri="{FF2B5EF4-FFF2-40B4-BE49-F238E27FC236}">
                      <a16:creationId xmlns:a16="http://schemas.microsoft.com/office/drawing/2014/main" id="{2073C57B-DDB4-8DDB-074F-3ECB2545170F}"/>
                    </a:ext>
                  </a:extLst>
                </p:cNvPr>
                <p:cNvSpPr/>
                <p:nvPr/>
              </p:nvSpPr>
              <p:spPr>
                <a:xfrm>
                  <a:off x="1452745" y="2582034"/>
                  <a:ext cx="1192696" cy="78932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a:solidFill>
                        <a:schemeClr val="tx1"/>
                      </a:solidFill>
                      <a:highlight>
                        <a:srgbClr val="FFFF00"/>
                      </a:highlight>
                    </a:rPr>
                    <a:t>Data Preparation</a:t>
                  </a:r>
                </a:p>
              </p:txBody>
            </p:sp>
            <p:sp>
              <p:nvSpPr>
                <p:cNvPr id="12" name="Rectangle: Rounded Corners 11">
                  <a:extLst>
                    <a:ext uri="{FF2B5EF4-FFF2-40B4-BE49-F238E27FC236}">
                      <a16:creationId xmlns:a16="http://schemas.microsoft.com/office/drawing/2014/main" id="{3111B141-2959-1AD6-7C16-0E0451DA4DAB}"/>
                    </a:ext>
                  </a:extLst>
                </p:cNvPr>
                <p:cNvSpPr/>
                <p:nvPr/>
              </p:nvSpPr>
              <p:spPr>
                <a:xfrm>
                  <a:off x="2812513" y="2275921"/>
                  <a:ext cx="1223289" cy="1341976"/>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a:solidFill>
                        <a:schemeClr val="tx1"/>
                      </a:solidFill>
                    </a:rPr>
                    <a:t>Data Preprocessing and Feature Extraction</a:t>
                  </a:r>
                </a:p>
              </p:txBody>
            </p:sp>
            <p:sp>
              <p:nvSpPr>
                <p:cNvPr id="13" name="Diamond 12">
                  <a:extLst>
                    <a:ext uri="{FF2B5EF4-FFF2-40B4-BE49-F238E27FC236}">
                      <a16:creationId xmlns:a16="http://schemas.microsoft.com/office/drawing/2014/main" id="{5AD8EEF7-3510-46FB-86C2-263C2441DECA}"/>
                    </a:ext>
                  </a:extLst>
                </p:cNvPr>
                <p:cNvSpPr/>
                <p:nvPr/>
              </p:nvSpPr>
              <p:spPr>
                <a:xfrm>
                  <a:off x="4298647" y="2378046"/>
                  <a:ext cx="1304016" cy="996054"/>
                </a:xfrm>
                <a:prstGeom prst="diamond">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800" dirty="0"/>
                </a:p>
                <a:p>
                  <a:pPr algn="ctr"/>
                  <a:r>
                    <a:rPr lang="en-IN" sz="800" dirty="0">
                      <a:solidFill>
                        <a:schemeClr val="tx1"/>
                      </a:solidFill>
                    </a:rPr>
                    <a:t>ANN</a:t>
                  </a:r>
                </a:p>
                <a:p>
                  <a:pPr algn="ctr"/>
                  <a:endParaRPr lang="en-IN" sz="800" dirty="0"/>
                </a:p>
              </p:txBody>
            </p:sp>
            <p:sp>
              <p:nvSpPr>
                <p:cNvPr id="15" name="Rectangle: Rounded Corners 14">
                  <a:extLst>
                    <a:ext uri="{FF2B5EF4-FFF2-40B4-BE49-F238E27FC236}">
                      <a16:creationId xmlns:a16="http://schemas.microsoft.com/office/drawing/2014/main" id="{CEA26A73-CA7E-394E-385A-AF433C1D6705}"/>
                    </a:ext>
                  </a:extLst>
                </p:cNvPr>
                <p:cNvSpPr/>
                <p:nvPr/>
              </p:nvSpPr>
              <p:spPr>
                <a:xfrm>
                  <a:off x="5863257" y="2275921"/>
                  <a:ext cx="1090857" cy="1045953"/>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Weighted Summarization</a:t>
                  </a:r>
                </a:p>
              </p:txBody>
            </p:sp>
            <p:sp>
              <p:nvSpPr>
                <p:cNvPr id="16" name="Rectangle: Rounded Corners 15">
                  <a:extLst>
                    <a:ext uri="{FF2B5EF4-FFF2-40B4-BE49-F238E27FC236}">
                      <a16:creationId xmlns:a16="http://schemas.microsoft.com/office/drawing/2014/main" id="{3723CB9A-6855-CF96-AC6F-9F4158A09EC2}"/>
                    </a:ext>
                  </a:extLst>
                </p:cNvPr>
                <p:cNvSpPr/>
                <p:nvPr/>
              </p:nvSpPr>
              <p:spPr>
                <a:xfrm>
                  <a:off x="7478395" y="2531346"/>
                  <a:ext cx="1003394" cy="658940"/>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Post Processing</a:t>
                  </a:r>
                </a:p>
              </p:txBody>
            </p:sp>
            <p:sp>
              <p:nvSpPr>
                <p:cNvPr id="17" name="Arrow: Right 16">
                  <a:extLst>
                    <a:ext uri="{FF2B5EF4-FFF2-40B4-BE49-F238E27FC236}">
                      <a16:creationId xmlns:a16="http://schemas.microsoft.com/office/drawing/2014/main" id="{2B20A652-4D1A-C0BC-7AB8-CD49DB7AD3F5}"/>
                    </a:ext>
                  </a:extLst>
                </p:cNvPr>
                <p:cNvSpPr/>
                <p:nvPr/>
              </p:nvSpPr>
              <p:spPr>
                <a:xfrm>
                  <a:off x="1272209" y="2852123"/>
                  <a:ext cx="118607" cy="21708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AE4CA62A-3A23-3597-6124-765A80C0B9F2}"/>
                    </a:ext>
                  </a:extLst>
                </p:cNvPr>
                <p:cNvSpPr/>
                <p:nvPr/>
              </p:nvSpPr>
              <p:spPr>
                <a:xfrm>
                  <a:off x="2679818" y="2819248"/>
                  <a:ext cx="118607" cy="21708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5205984E-AD1F-450A-8B97-38574A599857}"/>
                    </a:ext>
                  </a:extLst>
                </p:cNvPr>
                <p:cNvSpPr/>
                <p:nvPr/>
              </p:nvSpPr>
              <p:spPr>
                <a:xfrm>
                  <a:off x="4131645" y="2793635"/>
                  <a:ext cx="118607" cy="21708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D66A990E-E0A3-6405-22A9-41FB6C0DC6EE}"/>
                    </a:ext>
                  </a:extLst>
                </p:cNvPr>
                <p:cNvSpPr/>
                <p:nvPr/>
              </p:nvSpPr>
              <p:spPr>
                <a:xfrm>
                  <a:off x="7071055" y="2760287"/>
                  <a:ext cx="323657" cy="21708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65867636-23F5-01C1-494F-2E8AD6F952AF}"/>
                    </a:ext>
                  </a:extLst>
                </p:cNvPr>
                <p:cNvSpPr/>
                <p:nvPr/>
              </p:nvSpPr>
              <p:spPr>
                <a:xfrm>
                  <a:off x="8557247" y="2729830"/>
                  <a:ext cx="257698" cy="21708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C7B8975C-5E5F-E762-23BD-EEC2E8042E65}"/>
                    </a:ext>
                  </a:extLst>
                </p:cNvPr>
                <p:cNvSpPr txBox="1"/>
                <p:nvPr/>
              </p:nvSpPr>
              <p:spPr>
                <a:xfrm>
                  <a:off x="8805925" y="2499439"/>
                  <a:ext cx="779986" cy="842814"/>
                </a:xfrm>
                <a:prstGeom prst="rect">
                  <a:avLst/>
                </a:prstGeom>
                <a:noFill/>
              </p:spPr>
              <p:txBody>
                <a:bodyPr wrap="square" rtlCol="0">
                  <a:spAutoFit/>
                </a:bodyPr>
                <a:lstStyle/>
                <a:p>
                  <a:r>
                    <a:rPr lang="en-IN" sz="800" b="1" dirty="0"/>
                    <a:t>Final</a:t>
                  </a:r>
                </a:p>
                <a:p>
                  <a:r>
                    <a:rPr lang="en-IN" sz="800" b="1" dirty="0"/>
                    <a:t>Caption</a:t>
                  </a:r>
                </a:p>
              </p:txBody>
            </p:sp>
          </p:grpSp>
        </p:grpSp>
        <p:sp>
          <p:nvSpPr>
            <p:cNvPr id="4" name="Arrow: Right 3">
              <a:extLst>
                <a:ext uri="{FF2B5EF4-FFF2-40B4-BE49-F238E27FC236}">
                  <a16:creationId xmlns:a16="http://schemas.microsoft.com/office/drawing/2014/main" id="{C74724C7-2B50-9834-12E3-EFC2F28B0CC3}"/>
                </a:ext>
              </a:extLst>
            </p:cNvPr>
            <p:cNvSpPr/>
            <p:nvPr/>
          </p:nvSpPr>
          <p:spPr>
            <a:xfrm>
              <a:off x="6563675" y="653795"/>
              <a:ext cx="87663" cy="122834"/>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grpSp>
      <p:sp>
        <p:nvSpPr>
          <p:cNvPr id="85" name="Arrow: Right 84">
            <a:extLst>
              <a:ext uri="{FF2B5EF4-FFF2-40B4-BE49-F238E27FC236}">
                <a16:creationId xmlns:a16="http://schemas.microsoft.com/office/drawing/2014/main" id="{875DCF7C-6EAE-ECD3-311A-B03A93A1408A}"/>
              </a:ext>
            </a:extLst>
          </p:cNvPr>
          <p:cNvSpPr/>
          <p:nvPr/>
        </p:nvSpPr>
        <p:spPr>
          <a:xfrm rot="7461420" flipV="1">
            <a:off x="3807195" y="1393468"/>
            <a:ext cx="1185597" cy="179929"/>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86" name="Arrow: Right 85">
            <a:extLst>
              <a:ext uri="{FF2B5EF4-FFF2-40B4-BE49-F238E27FC236}">
                <a16:creationId xmlns:a16="http://schemas.microsoft.com/office/drawing/2014/main" id="{CC8FD4D7-8666-9253-2D52-3E2B604D9048}"/>
              </a:ext>
            </a:extLst>
          </p:cNvPr>
          <p:cNvSpPr/>
          <p:nvPr/>
        </p:nvSpPr>
        <p:spPr>
          <a:xfrm rot="3006036">
            <a:off x="4879098" y="1351803"/>
            <a:ext cx="1151941" cy="186017"/>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grpSp>
        <p:nvGrpSpPr>
          <p:cNvPr id="6" name="Group 5">
            <a:extLst>
              <a:ext uri="{FF2B5EF4-FFF2-40B4-BE49-F238E27FC236}">
                <a16:creationId xmlns:a16="http://schemas.microsoft.com/office/drawing/2014/main" id="{E8E4BF37-7A56-2169-5BEB-55F880FB686C}"/>
              </a:ext>
            </a:extLst>
          </p:cNvPr>
          <p:cNvGrpSpPr/>
          <p:nvPr/>
        </p:nvGrpSpPr>
        <p:grpSpPr>
          <a:xfrm>
            <a:off x="3501274" y="2265003"/>
            <a:ext cx="1358358" cy="3962185"/>
            <a:chOff x="3023466" y="133772"/>
            <a:chExt cx="1537648" cy="6608323"/>
          </a:xfrm>
        </p:grpSpPr>
        <p:pic>
          <p:nvPicPr>
            <p:cNvPr id="11" name="Picture 10">
              <a:extLst>
                <a:ext uri="{FF2B5EF4-FFF2-40B4-BE49-F238E27FC236}">
                  <a16:creationId xmlns:a16="http://schemas.microsoft.com/office/drawing/2014/main" id="{8498C58B-E6E3-466A-6255-02CD2E2934EE}"/>
                </a:ext>
              </a:extLst>
            </p:cNvPr>
            <p:cNvPicPr>
              <a:picLocks noChangeAspect="1"/>
            </p:cNvPicPr>
            <p:nvPr/>
          </p:nvPicPr>
          <p:blipFill>
            <a:blip r:embed="rId3"/>
            <a:stretch>
              <a:fillRect/>
            </a:stretch>
          </p:blipFill>
          <p:spPr>
            <a:xfrm>
              <a:off x="3023466" y="133772"/>
              <a:ext cx="1537648" cy="1747288"/>
            </a:xfrm>
            <a:prstGeom prst="rect">
              <a:avLst/>
            </a:prstGeom>
          </p:spPr>
        </p:pic>
        <p:pic>
          <p:nvPicPr>
            <p:cNvPr id="14" name="Picture 13">
              <a:extLst>
                <a:ext uri="{FF2B5EF4-FFF2-40B4-BE49-F238E27FC236}">
                  <a16:creationId xmlns:a16="http://schemas.microsoft.com/office/drawing/2014/main" id="{0886B419-8D2F-B6F8-EDCD-696DC05F96AC}"/>
                </a:ext>
              </a:extLst>
            </p:cNvPr>
            <p:cNvPicPr>
              <a:picLocks noChangeAspect="1"/>
            </p:cNvPicPr>
            <p:nvPr/>
          </p:nvPicPr>
          <p:blipFill>
            <a:blip r:embed="rId4"/>
            <a:stretch>
              <a:fillRect/>
            </a:stretch>
          </p:blipFill>
          <p:spPr>
            <a:xfrm>
              <a:off x="3023466" y="1957411"/>
              <a:ext cx="1537648" cy="1515889"/>
            </a:xfrm>
            <a:prstGeom prst="rect">
              <a:avLst/>
            </a:prstGeom>
          </p:spPr>
        </p:pic>
        <p:pic>
          <p:nvPicPr>
            <p:cNvPr id="20" name="Picture 19">
              <a:extLst>
                <a:ext uri="{FF2B5EF4-FFF2-40B4-BE49-F238E27FC236}">
                  <a16:creationId xmlns:a16="http://schemas.microsoft.com/office/drawing/2014/main" id="{1AC5A88E-24C7-8419-D13D-7322177225E8}"/>
                </a:ext>
              </a:extLst>
            </p:cNvPr>
            <p:cNvPicPr>
              <a:picLocks noChangeAspect="1"/>
            </p:cNvPicPr>
            <p:nvPr/>
          </p:nvPicPr>
          <p:blipFill>
            <a:blip r:embed="rId5"/>
            <a:stretch>
              <a:fillRect/>
            </a:stretch>
          </p:blipFill>
          <p:spPr>
            <a:xfrm>
              <a:off x="3023466" y="3549653"/>
              <a:ext cx="1537648" cy="1515889"/>
            </a:xfrm>
            <a:prstGeom prst="rect">
              <a:avLst/>
            </a:prstGeom>
          </p:spPr>
        </p:pic>
        <p:pic>
          <p:nvPicPr>
            <p:cNvPr id="21" name="Picture 20">
              <a:extLst>
                <a:ext uri="{FF2B5EF4-FFF2-40B4-BE49-F238E27FC236}">
                  <a16:creationId xmlns:a16="http://schemas.microsoft.com/office/drawing/2014/main" id="{26C37F3A-7C4C-420C-1C43-DD81A9591765}"/>
                </a:ext>
              </a:extLst>
            </p:cNvPr>
            <p:cNvPicPr>
              <a:picLocks noChangeAspect="1"/>
            </p:cNvPicPr>
            <p:nvPr/>
          </p:nvPicPr>
          <p:blipFill>
            <a:blip r:embed="rId6"/>
            <a:stretch>
              <a:fillRect/>
            </a:stretch>
          </p:blipFill>
          <p:spPr>
            <a:xfrm>
              <a:off x="3023466" y="5141895"/>
              <a:ext cx="1537648" cy="1600200"/>
            </a:xfrm>
            <a:prstGeom prst="rect">
              <a:avLst/>
            </a:prstGeom>
          </p:spPr>
        </p:pic>
      </p:grpSp>
      <p:grpSp>
        <p:nvGrpSpPr>
          <p:cNvPr id="22" name="Group 21">
            <a:extLst>
              <a:ext uri="{FF2B5EF4-FFF2-40B4-BE49-F238E27FC236}">
                <a16:creationId xmlns:a16="http://schemas.microsoft.com/office/drawing/2014/main" id="{FE853512-79B0-884D-E6CD-8ED517E20B2F}"/>
              </a:ext>
            </a:extLst>
          </p:cNvPr>
          <p:cNvGrpSpPr/>
          <p:nvPr/>
        </p:nvGrpSpPr>
        <p:grpSpPr>
          <a:xfrm>
            <a:off x="911598" y="2592092"/>
            <a:ext cx="1867549" cy="2336537"/>
            <a:chOff x="246213" y="2192625"/>
            <a:chExt cx="2526865" cy="3096483"/>
          </a:xfrm>
        </p:grpSpPr>
        <p:sp>
          <p:nvSpPr>
            <p:cNvPr id="23" name="Rectangle 22">
              <a:extLst>
                <a:ext uri="{FF2B5EF4-FFF2-40B4-BE49-F238E27FC236}">
                  <a16:creationId xmlns:a16="http://schemas.microsoft.com/office/drawing/2014/main" id="{6EC81A15-CAFF-858B-7C0E-019C6455A1A7}"/>
                </a:ext>
              </a:extLst>
            </p:cNvPr>
            <p:cNvSpPr/>
            <p:nvPr/>
          </p:nvSpPr>
          <p:spPr>
            <a:xfrm>
              <a:off x="246213" y="2192625"/>
              <a:ext cx="1537647" cy="1981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7" name="Rectangle 26">
              <a:extLst>
                <a:ext uri="{FF2B5EF4-FFF2-40B4-BE49-F238E27FC236}">
                  <a16:creationId xmlns:a16="http://schemas.microsoft.com/office/drawing/2014/main" id="{F647E6F5-7DA9-C0E9-C01F-6F439376E143}"/>
                </a:ext>
              </a:extLst>
            </p:cNvPr>
            <p:cNvSpPr/>
            <p:nvPr/>
          </p:nvSpPr>
          <p:spPr>
            <a:xfrm>
              <a:off x="398613" y="2345025"/>
              <a:ext cx="1537647" cy="1981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8" name="Rectangle 27">
              <a:extLst>
                <a:ext uri="{FF2B5EF4-FFF2-40B4-BE49-F238E27FC236}">
                  <a16:creationId xmlns:a16="http://schemas.microsoft.com/office/drawing/2014/main" id="{0E015453-E1F6-1309-042D-A840ABFECFB9}"/>
                </a:ext>
              </a:extLst>
            </p:cNvPr>
            <p:cNvSpPr/>
            <p:nvPr/>
          </p:nvSpPr>
          <p:spPr>
            <a:xfrm>
              <a:off x="551013" y="2497425"/>
              <a:ext cx="1537647" cy="1981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9" name="Rectangle 28">
              <a:extLst>
                <a:ext uri="{FF2B5EF4-FFF2-40B4-BE49-F238E27FC236}">
                  <a16:creationId xmlns:a16="http://schemas.microsoft.com/office/drawing/2014/main" id="{F103D896-5553-044B-FDB8-6AAA7885A8D6}"/>
                </a:ext>
              </a:extLst>
            </p:cNvPr>
            <p:cNvSpPr/>
            <p:nvPr/>
          </p:nvSpPr>
          <p:spPr>
            <a:xfrm>
              <a:off x="703413" y="2649825"/>
              <a:ext cx="1537647" cy="1981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89" name="Rectangle 88">
              <a:extLst>
                <a:ext uri="{FF2B5EF4-FFF2-40B4-BE49-F238E27FC236}">
                  <a16:creationId xmlns:a16="http://schemas.microsoft.com/office/drawing/2014/main" id="{CDF83704-73D2-9DAE-0282-CE68FC7A4EF1}"/>
                </a:ext>
              </a:extLst>
            </p:cNvPr>
            <p:cNvSpPr/>
            <p:nvPr/>
          </p:nvSpPr>
          <p:spPr>
            <a:xfrm>
              <a:off x="855813" y="2802225"/>
              <a:ext cx="1537647" cy="1981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90" name="Rectangle 89">
              <a:extLst>
                <a:ext uri="{FF2B5EF4-FFF2-40B4-BE49-F238E27FC236}">
                  <a16:creationId xmlns:a16="http://schemas.microsoft.com/office/drawing/2014/main" id="{D072B5C8-9CBA-41C5-4078-2BD02C01310D}"/>
                </a:ext>
              </a:extLst>
            </p:cNvPr>
            <p:cNvSpPr/>
            <p:nvPr/>
          </p:nvSpPr>
          <p:spPr>
            <a:xfrm>
              <a:off x="1008213" y="2954625"/>
              <a:ext cx="1537647" cy="1981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91" name="Picture 90">
              <a:extLst>
                <a:ext uri="{FF2B5EF4-FFF2-40B4-BE49-F238E27FC236}">
                  <a16:creationId xmlns:a16="http://schemas.microsoft.com/office/drawing/2014/main" id="{BC3CB659-CA2D-DEED-CFDF-F64B2E9404EB}"/>
                </a:ext>
              </a:extLst>
            </p:cNvPr>
            <p:cNvPicPr>
              <a:picLocks noChangeAspect="1"/>
            </p:cNvPicPr>
            <p:nvPr/>
          </p:nvPicPr>
          <p:blipFill>
            <a:blip r:embed="rId7"/>
            <a:stretch>
              <a:fillRect/>
            </a:stretch>
          </p:blipFill>
          <p:spPr>
            <a:xfrm>
              <a:off x="1127937" y="3058542"/>
              <a:ext cx="1645141" cy="2230566"/>
            </a:xfrm>
            <a:prstGeom prst="rect">
              <a:avLst/>
            </a:prstGeom>
            <a:ln>
              <a:solidFill>
                <a:schemeClr val="accent1"/>
              </a:solidFill>
            </a:ln>
          </p:spPr>
        </p:pic>
      </p:grpSp>
      <p:grpSp>
        <p:nvGrpSpPr>
          <p:cNvPr id="92" name="Group 91">
            <a:extLst>
              <a:ext uri="{FF2B5EF4-FFF2-40B4-BE49-F238E27FC236}">
                <a16:creationId xmlns:a16="http://schemas.microsoft.com/office/drawing/2014/main" id="{4E1A32F4-5A4A-0188-8399-EEE318B84614}"/>
              </a:ext>
            </a:extLst>
          </p:cNvPr>
          <p:cNvGrpSpPr/>
          <p:nvPr/>
        </p:nvGrpSpPr>
        <p:grpSpPr>
          <a:xfrm>
            <a:off x="5532759" y="2364739"/>
            <a:ext cx="5440586" cy="3465156"/>
            <a:chOff x="5691437" y="1177609"/>
            <a:chExt cx="5473449" cy="3465156"/>
          </a:xfrm>
        </p:grpSpPr>
        <p:sp>
          <p:nvSpPr>
            <p:cNvPr id="93" name="Rectangle: Rounded Corners 92">
              <a:extLst>
                <a:ext uri="{FF2B5EF4-FFF2-40B4-BE49-F238E27FC236}">
                  <a16:creationId xmlns:a16="http://schemas.microsoft.com/office/drawing/2014/main" id="{BDC92241-2DB4-CC11-C7BD-3ECC407F723B}"/>
                </a:ext>
              </a:extLst>
            </p:cNvPr>
            <p:cNvSpPr/>
            <p:nvPr/>
          </p:nvSpPr>
          <p:spPr>
            <a:xfrm>
              <a:off x="5691437" y="2029338"/>
              <a:ext cx="533400" cy="2133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94" name="Rectangle: Rounded Corners 93">
              <a:extLst>
                <a:ext uri="{FF2B5EF4-FFF2-40B4-BE49-F238E27FC236}">
                  <a16:creationId xmlns:a16="http://schemas.microsoft.com/office/drawing/2014/main" id="{74345D87-0147-107E-CD4A-36A7ADC042B2}"/>
                </a:ext>
              </a:extLst>
            </p:cNvPr>
            <p:cNvSpPr/>
            <p:nvPr/>
          </p:nvSpPr>
          <p:spPr>
            <a:xfrm>
              <a:off x="6325859" y="2012163"/>
              <a:ext cx="1021240" cy="2133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95" name="TextBox 94">
              <a:extLst>
                <a:ext uri="{FF2B5EF4-FFF2-40B4-BE49-F238E27FC236}">
                  <a16:creationId xmlns:a16="http://schemas.microsoft.com/office/drawing/2014/main" id="{76442064-783D-913F-515A-1C0BC4CF8C9F}"/>
                </a:ext>
              </a:extLst>
            </p:cNvPr>
            <p:cNvSpPr txBox="1"/>
            <p:nvPr/>
          </p:nvSpPr>
          <p:spPr>
            <a:xfrm rot="16200000">
              <a:off x="4874763" y="2961385"/>
              <a:ext cx="2166747" cy="309636"/>
            </a:xfrm>
            <a:prstGeom prst="rect">
              <a:avLst/>
            </a:prstGeom>
            <a:noFill/>
          </p:spPr>
          <p:txBody>
            <a:bodyPr wrap="square" rtlCol="0">
              <a:spAutoFit/>
            </a:bodyPr>
            <a:lstStyle/>
            <a:p>
              <a:r>
                <a:rPr lang="en-IN" sz="1400"/>
                <a:t>7x7 conv, 64 strides 2</a:t>
              </a:r>
            </a:p>
          </p:txBody>
        </p:sp>
        <p:grpSp>
          <p:nvGrpSpPr>
            <p:cNvPr id="96" name="Group 95">
              <a:extLst>
                <a:ext uri="{FF2B5EF4-FFF2-40B4-BE49-F238E27FC236}">
                  <a16:creationId xmlns:a16="http://schemas.microsoft.com/office/drawing/2014/main" id="{F8B675C9-E44E-2EAE-A282-3FD399BC3F75}"/>
                </a:ext>
              </a:extLst>
            </p:cNvPr>
            <p:cNvGrpSpPr/>
            <p:nvPr/>
          </p:nvGrpSpPr>
          <p:grpSpPr>
            <a:xfrm>
              <a:off x="7377039" y="2012163"/>
              <a:ext cx="925286" cy="2133600"/>
              <a:chOff x="7377039" y="2012163"/>
              <a:chExt cx="925286" cy="2133600"/>
            </a:xfrm>
          </p:grpSpPr>
          <p:sp>
            <p:nvSpPr>
              <p:cNvPr id="107" name="Rectangle: Rounded Corners 106">
                <a:extLst>
                  <a:ext uri="{FF2B5EF4-FFF2-40B4-BE49-F238E27FC236}">
                    <a16:creationId xmlns:a16="http://schemas.microsoft.com/office/drawing/2014/main" id="{BCB874D8-68C2-655B-8637-6352B2989108}"/>
                  </a:ext>
                </a:extLst>
              </p:cNvPr>
              <p:cNvSpPr/>
              <p:nvPr/>
            </p:nvSpPr>
            <p:spPr>
              <a:xfrm>
                <a:off x="7377039" y="2012163"/>
                <a:ext cx="925286" cy="213360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08" name="TextBox 107">
                <a:extLst>
                  <a:ext uri="{FF2B5EF4-FFF2-40B4-BE49-F238E27FC236}">
                    <a16:creationId xmlns:a16="http://schemas.microsoft.com/office/drawing/2014/main" id="{756CAFAE-2949-F9E7-2795-6CFC911924C2}"/>
                  </a:ext>
                </a:extLst>
              </p:cNvPr>
              <p:cNvSpPr txBox="1"/>
              <p:nvPr/>
            </p:nvSpPr>
            <p:spPr>
              <a:xfrm rot="16200000">
                <a:off x="7091585" y="2645834"/>
                <a:ext cx="1537648" cy="830997"/>
              </a:xfrm>
              <a:prstGeom prst="rect">
                <a:avLst/>
              </a:prstGeom>
              <a:noFill/>
            </p:spPr>
            <p:txBody>
              <a:bodyPr wrap="square">
                <a:spAutoFit/>
              </a:bodyPr>
              <a:lstStyle/>
              <a:p>
                <a:r>
                  <a:rPr lang="en-IN" sz="1600"/>
                  <a:t>1x1 conv,128</a:t>
                </a:r>
              </a:p>
              <a:p>
                <a:r>
                  <a:rPr lang="en-IN" sz="1600"/>
                  <a:t>3x3 conv,128</a:t>
                </a:r>
              </a:p>
              <a:p>
                <a:r>
                  <a:rPr lang="en-IN" sz="1600"/>
                  <a:t>1x1 conv ,512</a:t>
                </a:r>
              </a:p>
            </p:txBody>
          </p:sp>
        </p:grpSp>
        <p:grpSp>
          <p:nvGrpSpPr>
            <p:cNvPr id="97" name="Group 96">
              <a:extLst>
                <a:ext uri="{FF2B5EF4-FFF2-40B4-BE49-F238E27FC236}">
                  <a16:creationId xmlns:a16="http://schemas.microsoft.com/office/drawing/2014/main" id="{9CF3CB48-EE27-C5E4-BDB8-581B3D26ED95}"/>
                </a:ext>
              </a:extLst>
            </p:cNvPr>
            <p:cNvGrpSpPr/>
            <p:nvPr/>
          </p:nvGrpSpPr>
          <p:grpSpPr>
            <a:xfrm>
              <a:off x="8362960" y="1994533"/>
              <a:ext cx="1021240" cy="2133600"/>
              <a:chOff x="8755821" y="1994533"/>
              <a:chExt cx="1021240" cy="2133600"/>
            </a:xfrm>
          </p:grpSpPr>
          <p:sp>
            <p:nvSpPr>
              <p:cNvPr id="105" name="Rectangle: Rounded Corners 104">
                <a:extLst>
                  <a:ext uri="{FF2B5EF4-FFF2-40B4-BE49-F238E27FC236}">
                    <a16:creationId xmlns:a16="http://schemas.microsoft.com/office/drawing/2014/main" id="{7911C88F-8139-F258-4E7D-A56CBF6A79E5}"/>
                  </a:ext>
                </a:extLst>
              </p:cNvPr>
              <p:cNvSpPr/>
              <p:nvPr/>
            </p:nvSpPr>
            <p:spPr>
              <a:xfrm>
                <a:off x="8755821" y="1994533"/>
                <a:ext cx="1021240" cy="2133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106" name="TextBox 105">
                <a:extLst>
                  <a:ext uri="{FF2B5EF4-FFF2-40B4-BE49-F238E27FC236}">
                    <a16:creationId xmlns:a16="http://schemas.microsoft.com/office/drawing/2014/main" id="{BE189019-5B6C-0375-DEDF-171056907C78}"/>
                  </a:ext>
                </a:extLst>
              </p:cNvPr>
              <p:cNvSpPr txBox="1"/>
              <p:nvPr/>
            </p:nvSpPr>
            <p:spPr>
              <a:xfrm rot="16200000">
                <a:off x="8399571" y="2669199"/>
                <a:ext cx="1690188" cy="830997"/>
              </a:xfrm>
              <a:prstGeom prst="rect">
                <a:avLst/>
              </a:prstGeom>
              <a:noFill/>
            </p:spPr>
            <p:txBody>
              <a:bodyPr wrap="square">
                <a:spAutoFit/>
              </a:bodyPr>
              <a:lstStyle/>
              <a:p>
                <a:r>
                  <a:rPr lang="en-IN" sz="1600"/>
                  <a:t>1x1 conv,256</a:t>
                </a:r>
              </a:p>
              <a:p>
                <a:r>
                  <a:rPr lang="en-IN" sz="1600"/>
                  <a:t>3x3 conv,256</a:t>
                </a:r>
              </a:p>
              <a:p>
                <a:r>
                  <a:rPr lang="en-IN" sz="1600"/>
                  <a:t>1x1 conv ,1024</a:t>
                </a:r>
              </a:p>
            </p:txBody>
          </p:sp>
        </p:grpSp>
        <p:grpSp>
          <p:nvGrpSpPr>
            <p:cNvPr id="98" name="Group 97">
              <a:extLst>
                <a:ext uri="{FF2B5EF4-FFF2-40B4-BE49-F238E27FC236}">
                  <a16:creationId xmlns:a16="http://schemas.microsoft.com/office/drawing/2014/main" id="{0105701A-AC21-91CE-D6C6-CE50421C4D34}"/>
                </a:ext>
              </a:extLst>
            </p:cNvPr>
            <p:cNvGrpSpPr/>
            <p:nvPr/>
          </p:nvGrpSpPr>
          <p:grpSpPr>
            <a:xfrm>
              <a:off x="9435244" y="1177609"/>
              <a:ext cx="1037131" cy="2968154"/>
              <a:chOff x="9857619" y="1194784"/>
              <a:chExt cx="1037131" cy="2968154"/>
            </a:xfrm>
          </p:grpSpPr>
          <p:sp>
            <p:nvSpPr>
              <p:cNvPr id="103" name="Rectangle: Rounded Corners 102">
                <a:extLst>
                  <a:ext uri="{FF2B5EF4-FFF2-40B4-BE49-F238E27FC236}">
                    <a16:creationId xmlns:a16="http://schemas.microsoft.com/office/drawing/2014/main" id="{BFD54C9E-5180-34C0-39D8-FC769622E5D1}"/>
                  </a:ext>
                </a:extLst>
              </p:cNvPr>
              <p:cNvSpPr/>
              <p:nvPr/>
            </p:nvSpPr>
            <p:spPr>
              <a:xfrm>
                <a:off x="9857619" y="2029338"/>
                <a:ext cx="1037131" cy="2133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04" name="TextBox 103">
                <a:extLst>
                  <a:ext uri="{FF2B5EF4-FFF2-40B4-BE49-F238E27FC236}">
                    <a16:creationId xmlns:a16="http://schemas.microsoft.com/office/drawing/2014/main" id="{D40907BE-7BD7-B7DB-302E-CD6AB447FC14}"/>
                  </a:ext>
                </a:extLst>
              </p:cNvPr>
              <p:cNvSpPr txBox="1"/>
              <p:nvPr/>
            </p:nvSpPr>
            <p:spPr>
              <a:xfrm rot="16200000">
                <a:off x="8981012" y="2158443"/>
                <a:ext cx="2758316" cy="830997"/>
              </a:xfrm>
              <a:prstGeom prst="rect">
                <a:avLst/>
              </a:prstGeom>
              <a:noFill/>
            </p:spPr>
            <p:txBody>
              <a:bodyPr wrap="square">
                <a:spAutoFit/>
              </a:bodyPr>
              <a:lstStyle/>
              <a:p>
                <a:r>
                  <a:rPr lang="en-IN" sz="1600"/>
                  <a:t>1x1 conv,512</a:t>
                </a:r>
              </a:p>
              <a:p>
                <a:r>
                  <a:rPr lang="en-IN" sz="1600"/>
                  <a:t>3x3 conv,512</a:t>
                </a:r>
              </a:p>
              <a:p>
                <a:r>
                  <a:rPr lang="en-IN" sz="1600"/>
                  <a:t>1x1 conv ,2048</a:t>
                </a:r>
              </a:p>
            </p:txBody>
          </p:sp>
        </p:grpSp>
        <p:grpSp>
          <p:nvGrpSpPr>
            <p:cNvPr id="99" name="Group 98">
              <a:extLst>
                <a:ext uri="{FF2B5EF4-FFF2-40B4-BE49-F238E27FC236}">
                  <a16:creationId xmlns:a16="http://schemas.microsoft.com/office/drawing/2014/main" id="{191B62BE-E14C-2905-0533-1089FAE6C5F3}"/>
                </a:ext>
              </a:extLst>
            </p:cNvPr>
            <p:cNvGrpSpPr/>
            <p:nvPr/>
          </p:nvGrpSpPr>
          <p:grpSpPr>
            <a:xfrm>
              <a:off x="10610471" y="2021355"/>
              <a:ext cx="533400" cy="2133600"/>
              <a:chOff x="11068402" y="2041420"/>
              <a:chExt cx="533400" cy="2133600"/>
            </a:xfrm>
          </p:grpSpPr>
          <p:sp>
            <p:nvSpPr>
              <p:cNvPr id="101" name="Rectangle: Rounded Corners 100">
                <a:extLst>
                  <a:ext uri="{FF2B5EF4-FFF2-40B4-BE49-F238E27FC236}">
                    <a16:creationId xmlns:a16="http://schemas.microsoft.com/office/drawing/2014/main" id="{8CBD40A6-00FE-63F1-D89E-D20ACD63275C}"/>
                  </a:ext>
                </a:extLst>
              </p:cNvPr>
              <p:cNvSpPr/>
              <p:nvPr/>
            </p:nvSpPr>
            <p:spPr>
              <a:xfrm>
                <a:off x="11068402" y="2041420"/>
                <a:ext cx="533400" cy="2133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02" name="TextBox 101">
                <a:extLst>
                  <a:ext uri="{FF2B5EF4-FFF2-40B4-BE49-F238E27FC236}">
                    <a16:creationId xmlns:a16="http://schemas.microsoft.com/office/drawing/2014/main" id="{EF04D6B6-B5EC-F81F-BBD2-73AD778DF349}"/>
                  </a:ext>
                </a:extLst>
              </p:cNvPr>
              <p:cNvSpPr txBox="1"/>
              <p:nvPr/>
            </p:nvSpPr>
            <p:spPr>
              <a:xfrm rot="16200000">
                <a:off x="10524273" y="2952241"/>
                <a:ext cx="1602055" cy="338554"/>
              </a:xfrm>
              <a:prstGeom prst="rect">
                <a:avLst/>
              </a:prstGeom>
              <a:noFill/>
            </p:spPr>
            <p:txBody>
              <a:bodyPr wrap="square">
                <a:spAutoFit/>
              </a:bodyPr>
              <a:lstStyle/>
              <a:p>
                <a:r>
                  <a:rPr lang="en-IN" sz="1600"/>
                  <a:t>77fc</a:t>
                </a:r>
                <a:r>
                  <a:rPr lang="en-IN" sz="1600" err="1"/>
                  <a:t>,softmax</a:t>
                </a:r>
                <a:endParaRPr lang="en-IN" sz="1600"/>
              </a:p>
            </p:txBody>
          </p:sp>
        </p:grpSp>
        <p:sp>
          <p:nvSpPr>
            <p:cNvPr id="100" name="TextBox 99">
              <a:extLst>
                <a:ext uri="{FF2B5EF4-FFF2-40B4-BE49-F238E27FC236}">
                  <a16:creationId xmlns:a16="http://schemas.microsoft.com/office/drawing/2014/main" id="{EC845DBB-6404-921F-65AD-B371708F9295}"/>
                </a:ext>
              </a:extLst>
            </p:cNvPr>
            <p:cNvSpPr txBox="1"/>
            <p:nvPr/>
          </p:nvSpPr>
          <p:spPr>
            <a:xfrm>
              <a:off x="10698092" y="4211878"/>
              <a:ext cx="466794" cy="430887"/>
            </a:xfrm>
            <a:prstGeom prst="rect">
              <a:avLst/>
            </a:prstGeom>
            <a:noFill/>
          </p:spPr>
          <p:txBody>
            <a:bodyPr wrap="none" rtlCol="0">
              <a:spAutoFit/>
            </a:bodyPr>
            <a:lstStyle/>
            <a:p>
              <a:r>
                <a:rPr lang="en-IN" sz="1100">
                  <a:solidFill>
                    <a:schemeClr val="accent1"/>
                  </a:solidFill>
                </a:rPr>
                <a:t>Avg.</a:t>
              </a:r>
            </a:p>
            <a:p>
              <a:r>
                <a:rPr lang="en-IN" sz="1100">
                  <a:solidFill>
                    <a:schemeClr val="accent1"/>
                  </a:solidFill>
                </a:rPr>
                <a:t>pool</a:t>
              </a:r>
            </a:p>
          </p:txBody>
        </p:sp>
      </p:grpSp>
      <p:sp>
        <p:nvSpPr>
          <p:cNvPr id="109" name="Arrow: Right 108">
            <a:extLst>
              <a:ext uri="{FF2B5EF4-FFF2-40B4-BE49-F238E27FC236}">
                <a16:creationId xmlns:a16="http://schemas.microsoft.com/office/drawing/2014/main" id="{1915B5D7-DD88-8FD2-176F-9D30C3345E6D}"/>
              </a:ext>
            </a:extLst>
          </p:cNvPr>
          <p:cNvSpPr/>
          <p:nvPr/>
        </p:nvSpPr>
        <p:spPr>
          <a:xfrm>
            <a:off x="2892231" y="3926194"/>
            <a:ext cx="507066" cy="345634"/>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110" name="Arrow: Right 109">
            <a:extLst>
              <a:ext uri="{FF2B5EF4-FFF2-40B4-BE49-F238E27FC236}">
                <a16:creationId xmlns:a16="http://schemas.microsoft.com/office/drawing/2014/main" id="{E652CEE4-35E5-5CCA-0E34-1E746F51AC20}"/>
              </a:ext>
            </a:extLst>
          </p:cNvPr>
          <p:cNvSpPr/>
          <p:nvPr/>
        </p:nvSpPr>
        <p:spPr>
          <a:xfrm>
            <a:off x="4980855" y="3900517"/>
            <a:ext cx="372388" cy="345634"/>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111" name="Arrow: Right 110">
            <a:extLst>
              <a:ext uri="{FF2B5EF4-FFF2-40B4-BE49-F238E27FC236}">
                <a16:creationId xmlns:a16="http://schemas.microsoft.com/office/drawing/2014/main" id="{7F764BDA-AC9C-108C-5CDD-3184D4AEC539}"/>
              </a:ext>
            </a:extLst>
          </p:cNvPr>
          <p:cNvSpPr/>
          <p:nvPr/>
        </p:nvSpPr>
        <p:spPr>
          <a:xfrm>
            <a:off x="11044721" y="3897540"/>
            <a:ext cx="411353" cy="3810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112" name="TextBox 111">
            <a:extLst>
              <a:ext uri="{FF2B5EF4-FFF2-40B4-BE49-F238E27FC236}">
                <a16:creationId xmlns:a16="http://schemas.microsoft.com/office/drawing/2014/main" id="{6534B80D-D081-8DD1-B73D-A4543D0EA549}"/>
              </a:ext>
            </a:extLst>
          </p:cNvPr>
          <p:cNvSpPr txBox="1"/>
          <p:nvPr/>
        </p:nvSpPr>
        <p:spPr>
          <a:xfrm rot="16200000">
            <a:off x="10438385" y="4010402"/>
            <a:ext cx="2480166" cy="369332"/>
          </a:xfrm>
          <a:prstGeom prst="rect">
            <a:avLst/>
          </a:prstGeom>
          <a:noFill/>
        </p:spPr>
        <p:txBody>
          <a:bodyPr wrap="none" rtlCol="0">
            <a:spAutoFit/>
          </a:bodyPr>
          <a:lstStyle/>
          <a:p>
            <a:r>
              <a:rPr lang="en-IN" dirty="0"/>
              <a:t>Output Image features</a:t>
            </a:r>
          </a:p>
        </p:txBody>
      </p:sp>
      <p:sp>
        <p:nvSpPr>
          <p:cNvPr id="114" name="TextBox 113">
            <a:extLst>
              <a:ext uri="{FF2B5EF4-FFF2-40B4-BE49-F238E27FC236}">
                <a16:creationId xmlns:a16="http://schemas.microsoft.com/office/drawing/2014/main" id="{E0B29DB0-0B3B-7005-D94E-5458C03B789E}"/>
              </a:ext>
            </a:extLst>
          </p:cNvPr>
          <p:cNvSpPr txBox="1"/>
          <p:nvPr/>
        </p:nvSpPr>
        <p:spPr>
          <a:xfrm>
            <a:off x="1287244" y="5007043"/>
            <a:ext cx="1438214" cy="307777"/>
          </a:xfrm>
          <a:prstGeom prst="rect">
            <a:avLst/>
          </a:prstGeom>
          <a:noFill/>
        </p:spPr>
        <p:txBody>
          <a:bodyPr wrap="none" rtlCol="0">
            <a:spAutoFit/>
          </a:bodyPr>
          <a:lstStyle/>
          <a:p>
            <a:r>
              <a:rPr lang="en-IN" sz="1400">
                <a:solidFill>
                  <a:schemeClr val="bg1"/>
                </a:solidFill>
              </a:rPr>
              <a:t>Dataset Images</a:t>
            </a:r>
          </a:p>
        </p:txBody>
      </p:sp>
      <p:sp>
        <p:nvSpPr>
          <p:cNvPr id="115" name="TextBox 114">
            <a:extLst>
              <a:ext uri="{FF2B5EF4-FFF2-40B4-BE49-F238E27FC236}">
                <a16:creationId xmlns:a16="http://schemas.microsoft.com/office/drawing/2014/main" id="{82AC6F07-F36F-32FF-D571-727685AC10A5}"/>
              </a:ext>
            </a:extLst>
          </p:cNvPr>
          <p:cNvSpPr txBox="1"/>
          <p:nvPr/>
        </p:nvSpPr>
        <p:spPr>
          <a:xfrm>
            <a:off x="3399297" y="6272967"/>
            <a:ext cx="1591654" cy="276999"/>
          </a:xfrm>
          <a:prstGeom prst="rect">
            <a:avLst/>
          </a:prstGeom>
          <a:noFill/>
        </p:spPr>
        <p:txBody>
          <a:bodyPr wrap="none" rtlCol="0">
            <a:spAutoFit/>
          </a:bodyPr>
          <a:lstStyle/>
          <a:p>
            <a:r>
              <a:rPr lang="en-IN" sz="1200">
                <a:solidFill>
                  <a:schemeClr val="accent1"/>
                </a:solidFill>
              </a:rPr>
              <a:t>Image Augmentation</a:t>
            </a:r>
          </a:p>
        </p:txBody>
      </p:sp>
      <p:sp>
        <p:nvSpPr>
          <p:cNvPr id="116" name="TextBox 115">
            <a:extLst>
              <a:ext uri="{FF2B5EF4-FFF2-40B4-BE49-F238E27FC236}">
                <a16:creationId xmlns:a16="http://schemas.microsoft.com/office/drawing/2014/main" id="{16060F33-72CB-9F1E-DD2E-3C178912735D}"/>
              </a:ext>
            </a:extLst>
          </p:cNvPr>
          <p:cNvSpPr txBox="1"/>
          <p:nvPr/>
        </p:nvSpPr>
        <p:spPr>
          <a:xfrm>
            <a:off x="7430051" y="2407426"/>
            <a:ext cx="1249060" cy="369332"/>
          </a:xfrm>
          <a:prstGeom prst="rect">
            <a:avLst/>
          </a:prstGeom>
          <a:noFill/>
        </p:spPr>
        <p:txBody>
          <a:bodyPr wrap="none" rtlCol="0">
            <a:spAutoFit/>
          </a:bodyPr>
          <a:lstStyle/>
          <a:p>
            <a:r>
              <a:rPr lang="en-IN">
                <a:solidFill>
                  <a:schemeClr val="accent1"/>
                </a:solidFill>
              </a:rPr>
              <a:t>Resnet-50</a:t>
            </a:r>
          </a:p>
        </p:txBody>
      </p:sp>
      <p:sp>
        <p:nvSpPr>
          <p:cNvPr id="117" name="Left Brace 116">
            <a:extLst>
              <a:ext uri="{FF2B5EF4-FFF2-40B4-BE49-F238E27FC236}">
                <a16:creationId xmlns:a16="http://schemas.microsoft.com/office/drawing/2014/main" id="{860AD3E4-249C-E2C0-80B5-22232F59700B}"/>
              </a:ext>
            </a:extLst>
          </p:cNvPr>
          <p:cNvSpPr/>
          <p:nvPr/>
        </p:nvSpPr>
        <p:spPr>
          <a:xfrm rot="5400000">
            <a:off x="8048283" y="288088"/>
            <a:ext cx="302745" cy="5333794"/>
          </a:xfrm>
          <a:prstGeom prst="leftBrace">
            <a:avLst>
              <a:gd name="adj1" fmla="val 8333"/>
              <a:gd name="adj2" fmla="val 4985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118" name="TextBox 117">
            <a:extLst>
              <a:ext uri="{FF2B5EF4-FFF2-40B4-BE49-F238E27FC236}">
                <a16:creationId xmlns:a16="http://schemas.microsoft.com/office/drawing/2014/main" id="{D681DD89-9D26-7547-D417-EB5E56891F31}"/>
              </a:ext>
            </a:extLst>
          </p:cNvPr>
          <p:cNvSpPr txBox="1"/>
          <p:nvPr/>
        </p:nvSpPr>
        <p:spPr>
          <a:xfrm rot="16200000">
            <a:off x="5916108" y="3887833"/>
            <a:ext cx="1462260" cy="830997"/>
          </a:xfrm>
          <a:prstGeom prst="rect">
            <a:avLst/>
          </a:prstGeom>
          <a:noFill/>
        </p:spPr>
        <p:txBody>
          <a:bodyPr wrap="none" rtlCol="0">
            <a:spAutoFit/>
          </a:bodyPr>
          <a:lstStyle/>
          <a:p>
            <a:r>
              <a:rPr lang="en-IN" sz="1600"/>
              <a:t>1x1 conv,64</a:t>
            </a:r>
          </a:p>
          <a:p>
            <a:r>
              <a:rPr lang="en-IN" sz="1600"/>
              <a:t>3x3 conv,64</a:t>
            </a:r>
          </a:p>
          <a:p>
            <a:r>
              <a:rPr lang="en-IN" sz="1600"/>
              <a:t>1x1 conv ,256</a:t>
            </a:r>
          </a:p>
        </p:txBody>
      </p:sp>
      <p:pic>
        <p:nvPicPr>
          <p:cNvPr id="30" name="Picture 29" descr="A green background with white letters&#10;&#10;Description automatically generated">
            <a:extLst>
              <a:ext uri="{FF2B5EF4-FFF2-40B4-BE49-F238E27FC236}">
                <a16:creationId xmlns:a16="http://schemas.microsoft.com/office/drawing/2014/main" id="{D388873F-7198-01BD-3E0E-9EA389FD173F}"/>
              </a:ext>
            </a:extLst>
          </p:cNvPr>
          <p:cNvPicPr>
            <a:picLocks noChangeAspect="1"/>
          </p:cNvPicPr>
          <p:nvPr/>
        </p:nvPicPr>
        <p:blipFill>
          <a:blip r:embed="rId8"/>
          <a:stretch>
            <a:fillRect/>
          </a:stretch>
        </p:blipFill>
        <p:spPr>
          <a:xfrm>
            <a:off x="11405760" y="119071"/>
            <a:ext cx="669852" cy="646985"/>
          </a:xfrm>
          <a:prstGeom prst="rect">
            <a:avLst/>
          </a:prstGeom>
          <a:effectLst>
            <a:glow rad="63500">
              <a:schemeClr val="accent3">
                <a:satMod val="175000"/>
                <a:alpha val="40000"/>
              </a:schemeClr>
            </a:glow>
            <a:outerShdw blurRad="50800" dist="38100" dir="8100000" algn="tr"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1991561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070D0-CF78-415E-928E-E7151ABA8C40}"/>
              </a:ext>
            </a:extLst>
          </p:cNvPr>
          <p:cNvSpPr txBox="1"/>
          <p:nvPr/>
        </p:nvSpPr>
        <p:spPr>
          <a:xfrm>
            <a:off x="61996" y="84648"/>
            <a:ext cx="1733307" cy="1815882"/>
          </a:xfrm>
          <a:prstGeom prst="rect">
            <a:avLst/>
          </a:prstGeom>
          <a:noFill/>
        </p:spPr>
        <p:txBody>
          <a:bodyPr wrap="square" rtlCol="0">
            <a:spAutoFit/>
          </a:bodyPr>
          <a:lstStyle/>
          <a:p>
            <a:pPr algn="l"/>
            <a:r>
              <a:rPr lang="en-US" sz="1400" dirty="0">
                <a:latin typeface="ui-sans-serif"/>
              </a:rPr>
              <a:t>ANN</a:t>
            </a:r>
            <a:r>
              <a:rPr lang="en-US" sz="1400" b="0" i="0" dirty="0">
                <a:effectLst/>
                <a:latin typeface="ui-sans-serif"/>
              </a:rPr>
              <a:t>:</a:t>
            </a:r>
          </a:p>
          <a:p>
            <a:pPr algn="l"/>
            <a:endParaRPr lang="en-US" sz="1400" b="0" i="0" dirty="0">
              <a:effectLst/>
              <a:latin typeface="ui-sans-serif"/>
            </a:endParaRPr>
          </a:p>
          <a:p>
            <a:pPr algn="l"/>
            <a:r>
              <a:rPr lang="en-US" sz="1200" b="0" i="0" dirty="0">
                <a:effectLst/>
                <a:latin typeface="ui-sans-serif"/>
              </a:rPr>
              <a:t>This figure illustrates the ANN architecture used to predict weights for caption integration, enhancing the accuracy of generated image captions.</a:t>
            </a:r>
          </a:p>
        </p:txBody>
      </p:sp>
      <p:grpSp>
        <p:nvGrpSpPr>
          <p:cNvPr id="5" name="Group 4">
            <a:extLst>
              <a:ext uri="{FF2B5EF4-FFF2-40B4-BE49-F238E27FC236}">
                <a16:creationId xmlns:a16="http://schemas.microsoft.com/office/drawing/2014/main" id="{302DC199-E97B-F7A7-7A42-EF301CAEB920}"/>
              </a:ext>
            </a:extLst>
          </p:cNvPr>
          <p:cNvGrpSpPr/>
          <p:nvPr/>
        </p:nvGrpSpPr>
        <p:grpSpPr>
          <a:xfrm>
            <a:off x="2352000" y="276710"/>
            <a:ext cx="7190675" cy="539065"/>
            <a:chOff x="2352000" y="495183"/>
            <a:chExt cx="7190675" cy="539065"/>
          </a:xfrm>
        </p:grpSpPr>
        <p:grpSp>
          <p:nvGrpSpPr>
            <p:cNvPr id="7" name="Group 6">
              <a:extLst>
                <a:ext uri="{FF2B5EF4-FFF2-40B4-BE49-F238E27FC236}">
                  <a16:creationId xmlns:a16="http://schemas.microsoft.com/office/drawing/2014/main" id="{238E1818-8C2F-AD06-4BE3-842AF1DF5BEC}"/>
                </a:ext>
              </a:extLst>
            </p:cNvPr>
            <p:cNvGrpSpPr/>
            <p:nvPr/>
          </p:nvGrpSpPr>
          <p:grpSpPr>
            <a:xfrm>
              <a:off x="2352000" y="495183"/>
              <a:ext cx="7190675" cy="539065"/>
              <a:chOff x="111318" y="2286013"/>
              <a:chExt cx="9490496" cy="1341976"/>
            </a:xfrm>
          </p:grpSpPr>
          <p:sp>
            <p:nvSpPr>
              <p:cNvPr id="8" name="Rectangle: Rounded Corners 7">
                <a:extLst>
                  <a:ext uri="{FF2B5EF4-FFF2-40B4-BE49-F238E27FC236}">
                    <a16:creationId xmlns:a16="http://schemas.microsoft.com/office/drawing/2014/main" id="{1C04ADF7-7D55-0426-E7FF-7ABE95CB48C9}"/>
                  </a:ext>
                </a:extLst>
              </p:cNvPr>
              <p:cNvSpPr/>
              <p:nvPr/>
            </p:nvSpPr>
            <p:spPr>
              <a:xfrm>
                <a:off x="111318" y="2582034"/>
                <a:ext cx="1104468" cy="789320"/>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a:solidFill>
                      <a:schemeClr val="tx1"/>
                    </a:solidFill>
                  </a:rPr>
                  <a:t>Dataset</a:t>
                </a:r>
              </a:p>
            </p:txBody>
          </p:sp>
          <p:grpSp>
            <p:nvGrpSpPr>
              <p:cNvPr id="9" name="Group 8">
                <a:extLst>
                  <a:ext uri="{FF2B5EF4-FFF2-40B4-BE49-F238E27FC236}">
                    <a16:creationId xmlns:a16="http://schemas.microsoft.com/office/drawing/2014/main" id="{75FB95C4-569C-208C-B857-BB322C44AB3A}"/>
                  </a:ext>
                </a:extLst>
              </p:cNvPr>
              <p:cNvGrpSpPr/>
              <p:nvPr/>
            </p:nvGrpSpPr>
            <p:grpSpPr>
              <a:xfrm>
                <a:off x="1288112" y="2286013"/>
                <a:ext cx="8313702" cy="1341976"/>
                <a:chOff x="1272209" y="2275921"/>
                <a:chExt cx="8313702" cy="1341976"/>
              </a:xfrm>
            </p:grpSpPr>
            <p:sp>
              <p:nvSpPr>
                <p:cNvPr id="10" name="Rectangle: Rounded Corners 9">
                  <a:extLst>
                    <a:ext uri="{FF2B5EF4-FFF2-40B4-BE49-F238E27FC236}">
                      <a16:creationId xmlns:a16="http://schemas.microsoft.com/office/drawing/2014/main" id="{2073C57B-DDB4-8DDB-074F-3ECB2545170F}"/>
                    </a:ext>
                  </a:extLst>
                </p:cNvPr>
                <p:cNvSpPr/>
                <p:nvPr/>
              </p:nvSpPr>
              <p:spPr>
                <a:xfrm>
                  <a:off x="1452745" y="2582034"/>
                  <a:ext cx="1192696" cy="78932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a:solidFill>
                        <a:schemeClr val="tx1"/>
                      </a:solidFill>
                      <a:highlight>
                        <a:srgbClr val="FFFF00"/>
                      </a:highlight>
                    </a:rPr>
                    <a:t>Data Preparation</a:t>
                  </a:r>
                </a:p>
              </p:txBody>
            </p:sp>
            <p:sp>
              <p:nvSpPr>
                <p:cNvPr id="12" name="Rectangle: Rounded Corners 11">
                  <a:extLst>
                    <a:ext uri="{FF2B5EF4-FFF2-40B4-BE49-F238E27FC236}">
                      <a16:creationId xmlns:a16="http://schemas.microsoft.com/office/drawing/2014/main" id="{3111B141-2959-1AD6-7C16-0E0451DA4DAB}"/>
                    </a:ext>
                  </a:extLst>
                </p:cNvPr>
                <p:cNvSpPr/>
                <p:nvPr/>
              </p:nvSpPr>
              <p:spPr>
                <a:xfrm>
                  <a:off x="2812513" y="2275921"/>
                  <a:ext cx="1223289" cy="1341976"/>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a:solidFill>
                        <a:schemeClr val="tx1"/>
                      </a:solidFill>
                    </a:rPr>
                    <a:t>Data Preprocessing and Feature Extraction</a:t>
                  </a:r>
                </a:p>
              </p:txBody>
            </p:sp>
            <p:sp>
              <p:nvSpPr>
                <p:cNvPr id="13" name="Diamond 12">
                  <a:extLst>
                    <a:ext uri="{FF2B5EF4-FFF2-40B4-BE49-F238E27FC236}">
                      <a16:creationId xmlns:a16="http://schemas.microsoft.com/office/drawing/2014/main" id="{5AD8EEF7-3510-46FB-86C2-263C2441DECA}"/>
                    </a:ext>
                  </a:extLst>
                </p:cNvPr>
                <p:cNvSpPr/>
                <p:nvPr/>
              </p:nvSpPr>
              <p:spPr>
                <a:xfrm>
                  <a:off x="4298647" y="2378046"/>
                  <a:ext cx="1304016" cy="996054"/>
                </a:xfrm>
                <a:prstGeom prst="diamond">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800" dirty="0"/>
                </a:p>
                <a:p>
                  <a:pPr algn="ctr"/>
                  <a:r>
                    <a:rPr lang="en-IN" sz="800" dirty="0">
                      <a:solidFill>
                        <a:schemeClr val="tx1"/>
                      </a:solidFill>
                    </a:rPr>
                    <a:t>ANN</a:t>
                  </a:r>
                </a:p>
                <a:p>
                  <a:pPr algn="ctr"/>
                  <a:endParaRPr lang="en-IN" sz="800" dirty="0"/>
                </a:p>
              </p:txBody>
            </p:sp>
            <p:sp>
              <p:nvSpPr>
                <p:cNvPr id="15" name="Rectangle: Rounded Corners 14">
                  <a:extLst>
                    <a:ext uri="{FF2B5EF4-FFF2-40B4-BE49-F238E27FC236}">
                      <a16:creationId xmlns:a16="http://schemas.microsoft.com/office/drawing/2014/main" id="{CEA26A73-CA7E-394E-385A-AF433C1D6705}"/>
                    </a:ext>
                  </a:extLst>
                </p:cNvPr>
                <p:cNvSpPr/>
                <p:nvPr/>
              </p:nvSpPr>
              <p:spPr>
                <a:xfrm>
                  <a:off x="5863257" y="2275921"/>
                  <a:ext cx="1090857" cy="1045953"/>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Weighted Summarization</a:t>
                  </a:r>
                </a:p>
              </p:txBody>
            </p:sp>
            <p:sp>
              <p:nvSpPr>
                <p:cNvPr id="16" name="Rectangle: Rounded Corners 15">
                  <a:extLst>
                    <a:ext uri="{FF2B5EF4-FFF2-40B4-BE49-F238E27FC236}">
                      <a16:creationId xmlns:a16="http://schemas.microsoft.com/office/drawing/2014/main" id="{3723CB9A-6855-CF96-AC6F-9F4158A09EC2}"/>
                    </a:ext>
                  </a:extLst>
                </p:cNvPr>
                <p:cNvSpPr/>
                <p:nvPr/>
              </p:nvSpPr>
              <p:spPr>
                <a:xfrm>
                  <a:off x="7478395" y="2531346"/>
                  <a:ext cx="1003394" cy="658940"/>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Post Processing</a:t>
                  </a:r>
                </a:p>
              </p:txBody>
            </p:sp>
            <p:sp>
              <p:nvSpPr>
                <p:cNvPr id="17" name="Arrow: Right 16">
                  <a:extLst>
                    <a:ext uri="{FF2B5EF4-FFF2-40B4-BE49-F238E27FC236}">
                      <a16:creationId xmlns:a16="http://schemas.microsoft.com/office/drawing/2014/main" id="{2B20A652-4D1A-C0BC-7AB8-CD49DB7AD3F5}"/>
                    </a:ext>
                  </a:extLst>
                </p:cNvPr>
                <p:cNvSpPr/>
                <p:nvPr/>
              </p:nvSpPr>
              <p:spPr>
                <a:xfrm>
                  <a:off x="1272209" y="2852123"/>
                  <a:ext cx="118607" cy="21708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AE4CA62A-3A23-3597-6124-765A80C0B9F2}"/>
                    </a:ext>
                  </a:extLst>
                </p:cNvPr>
                <p:cNvSpPr/>
                <p:nvPr/>
              </p:nvSpPr>
              <p:spPr>
                <a:xfrm>
                  <a:off x="2679818" y="2819248"/>
                  <a:ext cx="118607" cy="21708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5205984E-AD1F-450A-8B97-38574A599857}"/>
                    </a:ext>
                  </a:extLst>
                </p:cNvPr>
                <p:cNvSpPr/>
                <p:nvPr/>
              </p:nvSpPr>
              <p:spPr>
                <a:xfrm>
                  <a:off x="4072343" y="2810226"/>
                  <a:ext cx="118607" cy="21708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D66A990E-E0A3-6405-22A9-41FB6C0DC6EE}"/>
                    </a:ext>
                  </a:extLst>
                </p:cNvPr>
                <p:cNvSpPr/>
                <p:nvPr/>
              </p:nvSpPr>
              <p:spPr>
                <a:xfrm>
                  <a:off x="7071055" y="2760287"/>
                  <a:ext cx="323657" cy="21708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65867636-23F5-01C1-494F-2E8AD6F952AF}"/>
                    </a:ext>
                  </a:extLst>
                </p:cNvPr>
                <p:cNvSpPr/>
                <p:nvPr/>
              </p:nvSpPr>
              <p:spPr>
                <a:xfrm>
                  <a:off x="8557247" y="2729830"/>
                  <a:ext cx="257698" cy="21708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C7B8975C-5E5F-E762-23BD-EEC2E8042E65}"/>
                    </a:ext>
                  </a:extLst>
                </p:cNvPr>
                <p:cNvSpPr txBox="1"/>
                <p:nvPr/>
              </p:nvSpPr>
              <p:spPr>
                <a:xfrm>
                  <a:off x="8805925" y="2499439"/>
                  <a:ext cx="779986" cy="842814"/>
                </a:xfrm>
                <a:prstGeom prst="rect">
                  <a:avLst/>
                </a:prstGeom>
                <a:noFill/>
              </p:spPr>
              <p:txBody>
                <a:bodyPr wrap="square" rtlCol="0">
                  <a:spAutoFit/>
                </a:bodyPr>
                <a:lstStyle/>
                <a:p>
                  <a:r>
                    <a:rPr lang="en-IN" sz="800" b="1">
                      <a:solidFill>
                        <a:schemeClr val="bg1"/>
                      </a:solidFill>
                    </a:rPr>
                    <a:t>Final</a:t>
                  </a:r>
                </a:p>
                <a:p>
                  <a:r>
                    <a:rPr lang="en-IN" sz="800" b="1">
                      <a:solidFill>
                        <a:schemeClr val="bg1"/>
                      </a:solidFill>
                    </a:rPr>
                    <a:t>Caption</a:t>
                  </a:r>
                </a:p>
              </p:txBody>
            </p:sp>
          </p:grpSp>
        </p:grpSp>
        <p:sp>
          <p:nvSpPr>
            <p:cNvPr id="4" name="Arrow: Right 3">
              <a:extLst>
                <a:ext uri="{FF2B5EF4-FFF2-40B4-BE49-F238E27FC236}">
                  <a16:creationId xmlns:a16="http://schemas.microsoft.com/office/drawing/2014/main" id="{C74724C7-2B50-9834-12E3-EFC2F28B0CC3}"/>
                </a:ext>
              </a:extLst>
            </p:cNvPr>
            <p:cNvSpPr/>
            <p:nvPr/>
          </p:nvSpPr>
          <p:spPr>
            <a:xfrm>
              <a:off x="6563675" y="653795"/>
              <a:ext cx="87663" cy="122834"/>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grpSp>
      <p:sp>
        <p:nvSpPr>
          <p:cNvPr id="85" name="Arrow: Right 84">
            <a:extLst>
              <a:ext uri="{FF2B5EF4-FFF2-40B4-BE49-F238E27FC236}">
                <a16:creationId xmlns:a16="http://schemas.microsoft.com/office/drawing/2014/main" id="{875DCF7C-6EAE-ECD3-311A-B03A93A1408A}"/>
              </a:ext>
            </a:extLst>
          </p:cNvPr>
          <p:cNvSpPr/>
          <p:nvPr/>
        </p:nvSpPr>
        <p:spPr>
          <a:xfrm rot="7461420" flipV="1">
            <a:off x="5176992" y="1079108"/>
            <a:ext cx="940274" cy="202255"/>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86" name="Arrow: Right 85">
            <a:extLst>
              <a:ext uri="{FF2B5EF4-FFF2-40B4-BE49-F238E27FC236}">
                <a16:creationId xmlns:a16="http://schemas.microsoft.com/office/drawing/2014/main" id="{CC8FD4D7-8666-9253-2D52-3E2B604D9048}"/>
              </a:ext>
            </a:extLst>
          </p:cNvPr>
          <p:cNvSpPr/>
          <p:nvPr/>
        </p:nvSpPr>
        <p:spPr>
          <a:xfrm rot="3006036">
            <a:off x="6001897" y="1084906"/>
            <a:ext cx="1007919" cy="205082"/>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pic>
        <p:nvPicPr>
          <p:cNvPr id="227" name="Picture 226">
            <a:extLst>
              <a:ext uri="{FF2B5EF4-FFF2-40B4-BE49-F238E27FC236}">
                <a16:creationId xmlns:a16="http://schemas.microsoft.com/office/drawing/2014/main" id="{85F46BE2-546C-0CED-5850-64E8AF383B1A}"/>
              </a:ext>
            </a:extLst>
          </p:cNvPr>
          <p:cNvPicPr>
            <a:picLocks noChangeAspect="1"/>
          </p:cNvPicPr>
          <p:nvPr/>
        </p:nvPicPr>
        <p:blipFill>
          <a:blip r:embed="rId3"/>
          <a:stretch>
            <a:fillRect/>
          </a:stretch>
        </p:blipFill>
        <p:spPr>
          <a:xfrm>
            <a:off x="1411666" y="1868832"/>
            <a:ext cx="9384526" cy="4268428"/>
          </a:xfrm>
          <a:prstGeom prst="rect">
            <a:avLst/>
          </a:prstGeom>
        </p:spPr>
      </p:pic>
      <p:pic>
        <p:nvPicPr>
          <p:cNvPr id="6" name="Picture 5" descr="A green background with white letters&#10;&#10;Description automatically generated">
            <a:extLst>
              <a:ext uri="{FF2B5EF4-FFF2-40B4-BE49-F238E27FC236}">
                <a16:creationId xmlns:a16="http://schemas.microsoft.com/office/drawing/2014/main" id="{A3F4DB46-82FA-DEEE-BDAF-CA66B6D9556D}"/>
              </a:ext>
            </a:extLst>
          </p:cNvPr>
          <p:cNvPicPr>
            <a:picLocks noChangeAspect="1"/>
          </p:cNvPicPr>
          <p:nvPr/>
        </p:nvPicPr>
        <p:blipFill>
          <a:blip r:embed="rId4"/>
          <a:stretch>
            <a:fillRect/>
          </a:stretch>
        </p:blipFill>
        <p:spPr>
          <a:xfrm>
            <a:off x="11405760" y="119071"/>
            <a:ext cx="669852" cy="646985"/>
          </a:xfrm>
          <a:prstGeom prst="rect">
            <a:avLst/>
          </a:prstGeom>
          <a:effectLst>
            <a:glow rad="63500">
              <a:schemeClr val="accent3">
                <a:satMod val="175000"/>
                <a:alpha val="40000"/>
              </a:schemeClr>
            </a:glow>
            <a:outerShdw blurRad="50800" dist="38100" dir="8100000" algn="tr"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16886481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070D0-CF78-415E-928E-E7151ABA8C40}"/>
              </a:ext>
            </a:extLst>
          </p:cNvPr>
          <p:cNvSpPr txBox="1"/>
          <p:nvPr/>
        </p:nvSpPr>
        <p:spPr>
          <a:xfrm>
            <a:off x="140319" y="117678"/>
            <a:ext cx="1966093" cy="1661993"/>
          </a:xfrm>
          <a:prstGeom prst="rect">
            <a:avLst/>
          </a:prstGeom>
          <a:noFill/>
        </p:spPr>
        <p:txBody>
          <a:bodyPr wrap="square" rtlCol="0">
            <a:spAutoFit/>
          </a:bodyPr>
          <a:lstStyle/>
          <a:p>
            <a:pPr algn="l"/>
            <a:r>
              <a:rPr lang="en-US" sz="1400" b="0" i="0" dirty="0">
                <a:effectLst/>
                <a:latin typeface="ui-sans-serif"/>
              </a:rPr>
              <a:t>Weighted Summarization:</a:t>
            </a:r>
          </a:p>
          <a:p>
            <a:pPr algn="l"/>
            <a:endParaRPr lang="en-US" sz="1400" b="0" i="0" dirty="0">
              <a:effectLst/>
              <a:latin typeface="ui-sans-serif"/>
            </a:endParaRPr>
          </a:p>
          <a:p>
            <a:pPr algn="l"/>
            <a:r>
              <a:rPr lang="en-US" sz="1200" b="0" i="0" dirty="0">
                <a:effectLst/>
                <a:latin typeface="ui-sans-serif"/>
              </a:rPr>
              <a:t>This flowchart depicts the process of combining captions from BLIP and GPT-2 using dynamically assigned weights from the ANN.</a:t>
            </a:r>
          </a:p>
        </p:txBody>
      </p:sp>
      <p:grpSp>
        <p:nvGrpSpPr>
          <p:cNvPr id="5" name="Group 4">
            <a:extLst>
              <a:ext uri="{FF2B5EF4-FFF2-40B4-BE49-F238E27FC236}">
                <a16:creationId xmlns:a16="http://schemas.microsoft.com/office/drawing/2014/main" id="{302DC199-E97B-F7A7-7A42-EF301CAEB920}"/>
              </a:ext>
            </a:extLst>
          </p:cNvPr>
          <p:cNvGrpSpPr/>
          <p:nvPr/>
        </p:nvGrpSpPr>
        <p:grpSpPr>
          <a:xfrm>
            <a:off x="2352000" y="276710"/>
            <a:ext cx="7190675" cy="539065"/>
            <a:chOff x="2352000" y="495183"/>
            <a:chExt cx="7190675" cy="539065"/>
          </a:xfrm>
        </p:grpSpPr>
        <p:grpSp>
          <p:nvGrpSpPr>
            <p:cNvPr id="7" name="Group 6">
              <a:extLst>
                <a:ext uri="{FF2B5EF4-FFF2-40B4-BE49-F238E27FC236}">
                  <a16:creationId xmlns:a16="http://schemas.microsoft.com/office/drawing/2014/main" id="{238E1818-8C2F-AD06-4BE3-842AF1DF5BEC}"/>
                </a:ext>
              </a:extLst>
            </p:cNvPr>
            <p:cNvGrpSpPr/>
            <p:nvPr/>
          </p:nvGrpSpPr>
          <p:grpSpPr>
            <a:xfrm>
              <a:off x="2352000" y="495183"/>
              <a:ext cx="7190675" cy="539065"/>
              <a:chOff x="111318" y="2286013"/>
              <a:chExt cx="9490496" cy="1341976"/>
            </a:xfrm>
          </p:grpSpPr>
          <p:sp>
            <p:nvSpPr>
              <p:cNvPr id="8" name="Rectangle: Rounded Corners 7">
                <a:extLst>
                  <a:ext uri="{FF2B5EF4-FFF2-40B4-BE49-F238E27FC236}">
                    <a16:creationId xmlns:a16="http://schemas.microsoft.com/office/drawing/2014/main" id="{1C04ADF7-7D55-0426-E7FF-7ABE95CB48C9}"/>
                  </a:ext>
                </a:extLst>
              </p:cNvPr>
              <p:cNvSpPr/>
              <p:nvPr/>
            </p:nvSpPr>
            <p:spPr>
              <a:xfrm>
                <a:off x="111318" y="2582034"/>
                <a:ext cx="1104468" cy="789320"/>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a:solidFill>
                      <a:schemeClr val="tx1"/>
                    </a:solidFill>
                  </a:rPr>
                  <a:t>Dataset</a:t>
                </a:r>
              </a:p>
            </p:txBody>
          </p:sp>
          <p:grpSp>
            <p:nvGrpSpPr>
              <p:cNvPr id="9" name="Group 8">
                <a:extLst>
                  <a:ext uri="{FF2B5EF4-FFF2-40B4-BE49-F238E27FC236}">
                    <a16:creationId xmlns:a16="http://schemas.microsoft.com/office/drawing/2014/main" id="{75FB95C4-569C-208C-B857-BB322C44AB3A}"/>
                  </a:ext>
                </a:extLst>
              </p:cNvPr>
              <p:cNvGrpSpPr/>
              <p:nvPr/>
            </p:nvGrpSpPr>
            <p:grpSpPr>
              <a:xfrm>
                <a:off x="1288112" y="2286013"/>
                <a:ext cx="8313702" cy="1341976"/>
                <a:chOff x="1272209" y="2275921"/>
                <a:chExt cx="8313702" cy="1341976"/>
              </a:xfrm>
            </p:grpSpPr>
            <p:sp>
              <p:nvSpPr>
                <p:cNvPr id="10" name="Rectangle: Rounded Corners 9">
                  <a:extLst>
                    <a:ext uri="{FF2B5EF4-FFF2-40B4-BE49-F238E27FC236}">
                      <a16:creationId xmlns:a16="http://schemas.microsoft.com/office/drawing/2014/main" id="{2073C57B-DDB4-8DDB-074F-3ECB2545170F}"/>
                    </a:ext>
                  </a:extLst>
                </p:cNvPr>
                <p:cNvSpPr/>
                <p:nvPr/>
              </p:nvSpPr>
              <p:spPr>
                <a:xfrm>
                  <a:off x="1452745" y="2582034"/>
                  <a:ext cx="1192696" cy="78932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a:solidFill>
                        <a:schemeClr val="tx1"/>
                      </a:solidFill>
                      <a:highlight>
                        <a:srgbClr val="FFFF00"/>
                      </a:highlight>
                    </a:rPr>
                    <a:t>Data Preparation</a:t>
                  </a:r>
                </a:p>
              </p:txBody>
            </p:sp>
            <p:sp>
              <p:nvSpPr>
                <p:cNvPr id="12" name="Rectangle: Rounded Corners 11">
                  <a:extLst>
                    <a:ext uri="{FF2B5EF4-FFF2-40B4-BE49-F238E27FC236}">
                      <a16:creationId xmlns:a16="http://schemas.microsoft.com/office/drawing/2014/main" id="{3111B141-2959-1AD6-7C16-0E0451DA4DAB}"/>
                    </a:ext>
                  </a:extLst>
                </p:cNvPr>
                <p:cNvSpPr/>
                <p:nvPr/>
              </p:nvSpPr>
              <p:spPr>
                <a:xfrm>
                  <a:off x="2812513" y="2275921"/>
                  <a:ext cx="1223289" cy="1341976"/>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a:solidFill>
                        <a:schemeClr val="tx1"/>
                      </a:solidFill>
                    </a:rPr>
                    <a:t>Data Preprocessing and Feature Extraction</a:t>
                  </a:r>
                </a:p>
              </p:txBody>
            </p:sp>
            <p:sp>
              <p:nvSpPr>
                <p:cNvPr id="13" name="Diamond 12">
                  <a:extLst>
                    <a:ext uri="{FF2B5EF4-FFF2-40B4-BE49-F238E27FC236}">
                      <a16:creationId xmlns:a16="http://schemas.microsoft.com/office/drawing/2014/main" id="{5AD8EEF7-3510-46FB-86C2-263C2441DECA}"/>
                    </a:ext>
                  </a:extLst>
                </p:cNvPr>
                <p:cNvSpPr/>
                <p:nvPr/>
              </p:nvSpPr>
              <p:spPr>
                <a:xfrm>
                  <a:off x="4298647" y="2378046"/>
                  <a:ext cx="1304016" cy="996054"/>
                </a:xfrm>
                <a:prstGeom prst="diamond">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800" dirty="0"/>
                </a:p>
                <a:p>
                  <a:pPr algn="ctr"/>
                  <a:r>
                    <a:rPr lang="en-IN" sz="800" dirty="0">
                      <a:solidFill>
                        <a:schemeClr val="tx1"/>
                      </a:solidFill>
                    </a:rPr>
                    <a:t>ANN</a:t>
                  </a:r>
                </a:p>
                <a:p>
                  <a:pPr algn="ctr"/>
                  <a:endParaRPr lang="en-IN" sz="800" dirty="0"/>
                </a:p>
              </p:txBody>
            </p:sp>
            <p:sp>
              <p:nvSpPr>
                <p:cNvPr id="15" name="Rectangle: Rounded Corners 14">
                  <a:extLst>
                    <a:ext uri="{FF2B5EF4-FFF2-40B4-BE49-F238E27FC236}">
                      <a16:creationId xmlns:a16="http://schemas.microsoft.com/office/drawing/2014/main" id="{CEA26A73-CA7E-394E-385A-AF433C1D6705}"/>
                    </a:ext>
                  </a:extLst>
                </p:cNvPr>
                <p:cNvSpPr/>
                <p:nvPr/>
              </p:nvSpPr>
              <p:spPr>
                <a:xfrm>
                  <a:off x="5863257" y="2275921"/>
                  <a:ext cx="1090857" cy="1045953"/>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Weighted Summarization</a:t>
                  </a:r>
                </a:p>
              </p:txBody>
            </p:sp>
            <p:sp>
              <p:nvSpPr>
                <p:cNvPr id="16" name="Rectangle: Rounded Corners 15">
                  <a:extLst>
                    <a:ext uri="{FF2B5EF4-FFF2-40B4-BE49-F238E27FC236}">
                      <a16:creationId xmlns:a16="http://schemas.microsoft.com/office/drawing/2014/main" id="{3723CB9A-6855-CF96-AC6F-9F4158A09EC2}"/>
                    </a:ext>
                  </a:extLst>
                </p:cNvPr>
                <p:cNvSpPr/>
                <p:nvPr/>
              </p:nvSpPr>
              <p:spPr>
                <a:xfrm>
                  <a:off x="7478395" y="2531346"/>
                  <a:ext cx="1003394" cy="658940"/>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Post Processing</a:t>
                  </a:r>
                </a:p>
              </p:txBody>
            </p:sp>
            <p:sp>
              <p:nvSpPr>
                <p:cNvPr id="17" name="Arrow: Right 16">
                  <a:extLst>
                    <a:ext uri="{FF2B5EF4-FFF2-40B4-BE49-F238E27FC236}">
                      <a16:creationId xmlns:a16="http://schemas.microsoft.com/office/drawing/2014/main" id="{2B20A652-4D1A-C0BC-7AB8-CD49DB7AD3F5}"/>
                    </a:ext>
                  </a:extLst>
                </p:cNvPr>
                <p:cNvSpPr/>
                <p:nvPr/>
              </p:nvSpPr>
              <p:spPr>
                <a:xfrm>
                  <a:off x="1272209" y="2852123"/>
                  <a:ext cx="118607" cy="21708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AE4CA62A-3A23-3597-6124-765A80C0B9F2}"/>
                    </a:ext>
                  </a:extLst>
                </p:cNvPr>
                <p:cNvSpPr/>
                <p:nvPr/>
              </p:nvSpPr>
              <p:spPr>
                <a:xfrm>
                  <a:off x="2679818" y="2819248"/>
                  <a:ext cx="118607" cy="21708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5205984E-AD1F-450A-8B97-38574A599857}"/>
                    </a:ext>
                  </a:extLst>
                </p:cNvPr>
                <p:cNvSpPr/>
                <p:nvPr/>
              </p:nvSpPr>
              <p:spPr>
                <a:xfrm>
                  <a:off x="4072343" y="2810226"/>
                  <a:ext cx="118607" cy="21708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D66A990E-E0A3-6405-22A9-41FB6C0DC6EE}"/>
                    </a:ext>
                  </a:extLst>
                </p:cNvPr>
                <p:cNvSpPr/>
                <p:nvPr/>
              </p:nvSpPr>
              <p:spPr>
                <a:xfrm>
                  <a:off x="7071055" y="2760287"/>
                  <a:ext cx="323657" cy="21708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65867636-23F5-01C1-494F-2E8AD6F952AF}"/>
                    </a:ext>
                  </a:extLst>
                </p:cNvPr>
                <p:cNvSpPr/>
                <p:nvPr/>
              </p:nvSpPr>
              <p:spPr>
                <a:xfrm>
                  <a:off x="8557247" y="2729830"/>
                  <a:ext cx="257698" cy="21708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C7B8975C-5E5F-E762-23BD-EEC2E8042E65}"/>
                    </a:ext>
                  </a:extLst>
                </p:cNvPr>
                <p:cNvSpPr txBox="1"/>
                <p:nvPr/>
              </p:nvSpPr>
              <p:spPr>
                <a:xfrm>
                  <a:off x="8805925" y="2499439"/>
                  <a:ext cx="779986" cy="842814"/>
                </a:xfrm>
                <a:prstGeom prst="rect">
                  <a:avLst/>
                </a:prstGeom>
                <a:noFill/>
              </p:spPr>
              <p:txBody>
                <a:bodyPr wrap="square" rtlCol="0">
                  <a:spAutoFit/>
                </a:bodyPr>
                <a:lstStyle/>
                <a:p>
                  <a:r>
                    <a:rPr lang="en-IN" sz="800" b="1" dirty="0"/>
                    <a:t>Final</a:t>
                  </a:r>
                </a:p>
                <a:p>
                  <a:r>
                    <a:rPr lang="en-IN" sz="800" b="1" dirty="0"/>
                    <a:t>Caption</a:t>
                  </a:r>
                </a:p>
              </p:txBody>
            </p:sp>
          </p:grpSp>
        </p:grpSp>
        <p:sp>
          <p:nvSpPr>
            <p:cNvPr id="4" name="Arrow: Right 3">
              <a:extLst>
                <a:ext uri="{FF2B5EF4-FFF2-40B4-BE49-F238E27FC236}">
                  <a16:creationId xmlns:a16="http://schemas.microsoft.com/office/drawing/2014/main" id="{C74724C7-2B50-9834-12E3-EFC2F28B0CC3}"/>
                </a:ext>
              </a:extLst>
            </p:cNvPr>
            <p:cNvSpPr/>
            <p:nvPr/>
          </p:nvSpPr>
          <p:spPr>
            <a:xfrm>
              <a:off x="6563675" y="653795"/>
              <a:ext cx="87663" cy="122834"/>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grpSp>
      <p:sp>
        <p:nvSpPr>
          <p:cNvPr id="85" name="Arrow: Right 84">
            <a:extLst>
              <a:ext uri="{FF2B5EF4-FFF2-40B4-BE49-F238E27FC236}">
                <a16:creationId xmlns:a16="http://schemas.microsoft.com/office/drawing/2014/main" id="{875DCF7C-6EAE-ECD3-311A-B03A93A1408A}"/>
              </a:ext>
            </a:extLst>
          </p:cNvPr>
          <p:cNvSpPr/>
          <p:nvPr/>
        </p:nvSpPr>
        <p:spPr>
          <a:xfrm rot="9085528" flipV="1">
            <a:off x="3829033" y="1552709"/>
            <a:ext cx="3072340" cy="202255"/>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86" name="Arrow: Right 85">
            <a:extLst>
              <a:ext uri="{FF2B5EF4-FFF2-40B4-BE49-F238E27FC236}">
                <a16:creationId xmlns:a16="http://schemas.microsoft.com/office/drawing/2014/main" id="{CC8FD4D7-8666-9253-2D52-3E2B604D9048}"/>
              </a:ext>
            </a:extLst>
          </p:cNvPr>
          <p:cNvSpPr/>
          <p:nvPr/>
        </p:nvSpPr>
        <p:spPr>
          <a:xfrm rot="3565952">
            <a:off x="6806273" y="1629647"/>
            <a:ext cx="1731037" cy="205082"/>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grpSp>
        <p:nvGrpSpPr>
          <p:cNvPr id="6" name="Group 5">
            <a:extLst>
              <a:ext uri="{FF2B5EF4-FFF2-40B4-BE49-F238E27FC236}">
                <a16:creationId xmlns:a16="http://schemas.microsoft.com/office/drawing/2014/main" id="{D50A89CB-B4FA-E289-33CB-F40ED2347813}"/>
              </a:ext>
            </a:extLst>
          </p:cNvPr>
          <p:cNvGrpSpPr/>
          <p:nvPr/>
        </p:nvGrpSpPr>
        <p:grpSpPr>
          <a:xfrm>
            <a:off x="2556828" y="2441080"/>
            <a:ext cx="7078344" cy="2923581"/>
            <a:chOff x="304712" y="1512720"/>
            <a:chExt cx="7078344" cy="2923581"/>
          </a:xfrm>
        </p:grpSpPr>
        <p:sp>
          <p:nvSpPr>
            <p:cNvPr id="11" name="Rectangle: Rounded Corners 10">
              <a:extLst>
                <a:ext uri="{FF2B5EF4-FFF2-40B4-BE49-F238E27FC236}">
                  <a16:creationId xmlns:a16="http://schemas.microsoft.com/office/drawing/2014/main" id="{335871A0-8A07-7FB7-19A2-7A92233CD9CB}"/>
                </a:ext>
              </a:extLst>
            </p:cNvPr>
            <p:cNvSpPr/>
            <p:nvPr/>
          </p:nvSpPr>
          <p:spPr>
            <a:xfrm>
              <a:off x="311756" y="1702324"/>
              <a:ext cx="992282" cy="78554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100"/>
                <a:t>BLIP Generated Caption</a:t>
              </a:r>
            </a:p>
          </p:txBody>
        </p:sp>
        <p:sp>
          <p:nvSpPr>
            <p:cNvPr id="14" name="TextBox 13">
              <a:extLst>
                <a:ext uri="{FF2B5EF4-FFF2-40B4-BE49-F238E27FC236}">
                  <a16:creationId xmlns:a16="http://schemas.microsoft.com/office/drawing/2014/main" id="{1D8F9ADA-9224-A040-EAC2-A0F716EF1D12}"/>
                </a:ext>
              </a:extLst>
            </p:cNvPr>
            <p:cNvSpPr txBox="1"/>
            <p:nvPr/>
          </p:nvSpPr>
          <p:spPr>
            <a:xfrm>
              <a:off x="6842950" y="1512720"/>
              <a:ext cx="185267" cy="375624"/>
            </a:xfrm>
            <a:prstGeom prst="rect">
              <a:avLst/>
            </a:prstGeom>
            <a:noFill/>
          </p:spPr>
          <p:txBody>
            <a:bodyPr wrap="none" rtlCol="0">
              <a:spAutoFit/>
            </a:bodyPr>
            <a:lstStyle/>
            <a:p>
              <a:endParaRPr lang="en-IN"/>
            </a:p>
          </p:txBody>
        </p:sp>
        <p:sp>
          <p:nvSpPr>
            <p:cNvPr id="20" name="Rectangle: Rounded Corners 19">
              <a:extLst>
                <a:ext uri="{FF2B5EF4-FFF2-40B4-BE49-F238E27FC236}">
                  <a16:creationId xmlns:a16="http://schemas.microsoft.com/office/drawing/2014/main" id="{5D7073E9-5C73-B882-FEAE-83F6F7BDDD9B}"/>
                </a:ext>
              </a:extLst>
            </p:cNvPr>
            <p:cNvSpPr/>
            <p:nvPr/>
          </p:nvSpPr>
          <p:spPr>
            <a:xfrm>
              <a:off x="304712" y="3650760"/>
              <a:ext cx="992282" cy="78554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a:t>GPT-2 Generated Captions</a:t>
              </a:r>
            </a:p>
          </p:txBody>
        </p:sp>
        <p:sp>
          <p:nvSpPr>
            <p:cNvPr id="21" name="Rectangle: Rounded Corners 20">
              <a:extLst>
                <a:ext uri="{FF2B5EF4-FFF2-40B4-BE49-F238E27FC236}">
                  <a16:creationId xmlns:a16="http://schemas.microsoft.com/office/drawing/2014/main" id="{38F36D70-52B8-6BBE-6CBC-F7D10CDE3260}"/>
                </a:ext>
              </a:extLst>
            </p:cNvPr>
            <p:cNvSpPr/>
            <p:nvPr/>
          </p:nvSpPr>
          <p:spPr>
            <a:xfrm>
              <a:off x="1888640" y="2437893"/>
              <a:ext cx="1293077" cy="1277643"/>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100"/>
                <a:t>Full Caption (from more weight transformer)+ few words from less weight transformer.</a:t>
              </a:r>
            </a:p>
          </p:txBody>
        </p:sp>
        <p:sp>
          <p:nvSpPr>
            <p:cNvPr id="22" name="Arrow: Right 21">
              <a:extLst>
                <a:ext uri="{FF2B5EF4-FFF2-40B4-BE49-F238E27FC236}">
                  <a16:creationId xmlns:a16="http://schemas.microsoft.com/office/drawing/2014/main" id="{90321A51-F91F-5841-1A9B-1F53B625E74D}"/>
                </a:ext>
              </a:extLst>
            </p:cNvPr>
            <p:cNvSpPr/>
            <p:nvPr/>
          </p:nvSpPr>
          <p:spPr>
            <a:xfrm rot="1961971">
              <a:off x="1405923" y="2308064"/>
              <a:ext cx="398482" cy="25966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37735EE5-C45F-ED32-3A15-4D96AC32C683}"/>
                </a:ext>
              </a:extLst>
            </p:cNvPr>
            <p:cNvSpPr/>
            <p:nvPr/>
          </p:nvSpPr>
          <p:spPr>
            <a:xfrm rot="19872668">
              <a:off x="1412603" y="3631444"/>
              <a:ext cx="398482" cy="25966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A8694E23-5BEA-83CF-C643-4B66C6F66BBD}"/>
                </a:ext>
              </a:extLst>
            </p:cNvPr>
            <p:cNvSpPr/>
            <p:nvPr/>
          </p:nvSpPr>
          <p:spPr>
            <a:xfrm>
              <a:off x="3763962" y="2373117"/>
              <a:ext cx="1293077" cy="1277643"/>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100"/>
                <a:t>SUMMARIZER</a:t>
              </a:r>
            </a:p>
            <a:p>
              <a:pPr algn="ctr"/>
              <a:r>
                <a:rPr lang="en-IN" sz="1100"/>
                <a:t>(Distil BART)</a:t>
              </a:r>
            </a:p>
          </p:txBody>
        </p:sp>
        <p:sp>
          <p:nvSpPr>
            <p:cNvPr id="28" name="Arrow: Right 27">
              <a:extLst>
                <a:ext uri="{FF2B5EF4-FFF2-40B4-BE49-F238E27FC236}">
                  <a16:creationId xmlns:a16="http://schemas.microsoft.com/office/drawing/2014/main" id="{30FE7861-8E41-FA22-C43A-285061064C57}"/>
                </a:ext>
              </a:extLst>
            </p:cNvPr>
            <p:cNvSpPr/>
            <p:nvPr/>
          </p:nvSpPr>
          <p:spPr>
            <a:xfrm>
              <a:off x="3320716" y="2886809"/>
              <a:ext cx="317633" cy="250257"/>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9" name="Arrow: Right 28">
              <a:extLst>
                <a:ext uri="{FF2B5EF4-FFF2-40B4-BE49-F238E27FC236}">
                  <a16:creationId xmlns:a16="http://schemas.microsoft.com/office/drawing/2014/main" id="{C34F6CED-D750-D5C5-0AEA-4634C5F1B64F}"/>
                </a:ext>
              </a:extLst>
            </p:cNvPr>
            <p:cNvSpPr/>
            <p:nvPr/>
          </p:nvSpPr>
          <p:spPr>
            <a:xfrm>
              <a:off x="5222459" y="2886808"/>
              <a:ext cx="317633" cy="250257"/>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4A1494B3-F543-9E56-182E-1E99F5FEC0B5}"/>
                </a:ext>
              </a:extLst>
            </p:cNvPr>
            <p:cNvSpPr txBox="1"/>
            <p:nvPr/>
          </p:nvSpPr>
          <p:spPr>
            <a:xfrm>
              <a:off x="5559343" y="2750326"/>
              <a:ext cx="1823713" cy="523220"/>
            </a:xfrm>
            <a:prstGeom prst="rect">
              <a:avLst/>
            </a:prstGeom>
            <a:noFill/>
          </p:spPr>
          <p:txBody>
            <a:bodyPr wrap="square" rtlCol="0">
              <a:spAutoFit/>
            </a:bodyPr>
            <a:lstStyle/>
            <a:p>
              <a:r>
                <a:rPr lang="en-IN" sz="1400" b="1" dirty="0"/>
                <a:t>Summarized      Caption</a:t>
              </a:r>
            </a:p>
          </p:txBody>
        </p:sp>
      </p:grpSp>
      <p:pic>
        <p:nvPicPr>
          <p:cNvPr id="31" name="Picture 30" descr="A green background with white letters&#10;&#10;Description automatically generated">
            <a:extLst>
              <a:ext uri="{FF2B5EF4-FFF2-40B4-BE49-F238E27FC236}">
                <a16:creationId xmlns:a16="http://schemas.microsoft.com/office/drawing/2014/main" id="{F989C673-6E33-0A23-741F-0974313A4EDE}"/>
              </a:ext>
            </a:extLst>
          </p:cNvPr>
          <p:cNvPicPr>
            <a:picLocks noChangeAspect="1"/>
          </p:cNvPicPr>
          <p:nvPr/>
        </p:nvPicPr>
        <p:blipFill>
          <a:blip r:embed="rId3"/>
          <a:stretch>
            <a:fillRect/>
          </a:stretch>
        </p:blipFill>
        <p:spPr>
          <a:xfrm>
            <a:off x="11405760" y="119071"/>
            <a:ext cx="669852" cy="646985"/>
          </a:xfrm>
          <a:prstGeom prst="rect">
            <a:avLst/>
          </a:prstGeom>
          <a:effectLst>
            <a:glow rad="63500">
              <a:schemeClr val="accent3">
                <a:satMod val="175000"/>
                <a:alpha val="40000"/>
              </a:schemeClr>
            </a:glow>
            <a:outerShdw blurRad="50800" dist="38100" dir="8100000" algn="tr"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2671462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070D0-CF78-415E-928E-E7151ABA8C40}"/>
              </a:ext>
            </a:extLst>
          </p:cNvPr>
          <p:cNvSpPr txBox="1"/>
          <p:nvPr/>
        </p:nvSpPr>
        <p:spPr>
          <a:xfrm>
            <a:off x="140320" y="117678"/>
            <a:ext cx="2020094" cy="1785104"/>
          </a:xfrm>
          <a:prstGeom prst="rect">
            <a:avLst/>
          </a:prstGeom>
          <a:noFill/>
        </p:spPr>
        <p:txBody>
          <a:bodyPr wrap="square" rtlCol="0">
            <a:spAutoFit/>
          </a:bodyPr>
          <a:lstStyle/>
          <a:p>
            <a:pPr algn="l"/>
            <a:r>
              <a:rPr lang="en-US" sz="1400" b="0" i="0" dirty="0">
                <a:effectLst/>
                <a:latin typeface="ui-sans-serif"/>
              </a:rPr>
              <a:t>Po</a:t>
            </a:r>
            <a:r>
              <a:rPr lang="en-US" sz="1400" dirty="0">
                <a:latin typeface="ui-sans-serif"/>
              </a:rPr>
              <a:t>st Processing</a:t>
            </a:r>
            <a:r>
              <a:rPr lang="en-US" sz="1400" b="0" i="0" dirty="0">
                <a:effectLst/>
                <a:latin typeface="ui-sans-serif"/>
              </a:rPr>
              <a:t>:</a:t>
            </a:r>
          </a:p>
          <a:p>
            <a:pPr algn="l"/>
            <a:endParaRPr lang="en-US" sz="1200" b="0" i="0" dirty="0">
              <a:effectLst/>
              <a:latin typeface="ui-sans-serif"/>
            </a:endParaRPr>
          </a:p>
          <a:p>
            <a:pPr algn="l"/>
            <a:r>
              <a:rPr lang="en-US" sz="1200" b="0" i="0" dirty="0">
                <a:effectLst/>
                <a:latin typeface="ui-sans-serif"/>
              </a:rPr>
              <a:t>This figure shows the post-processing steps, including grammar checks and sentence trimming, to refine the generated captions for improved readability and accuracy.</a:t>
            </a:r>
          </a:p>
        </p:txBody>
      </p:sp>
      <p:grpSp>
        <p:nvGrpSpPr>
          <p:cNvPr id="5" name="Group 4">
            <a:extLst>
              <a:ext uri="{FF2B5EF4-FFF2-40B4-BE49-F238E27FC236}">
                <a16:creationId xmlns:a16="http://schemas.microsoft.com/office/drawing/2014/main" id="{302DC199-E97B-F7A7-7A42-EF301CAEB920}"/>
              </a:ext>
            </a:extLst>
          </p:cNvPr>
          <p:cNvGrpSpPr/>
          <p:nvPr/>
        </p:nvGrpSpPr>
        <p:grpSpPr>
          <a:xfrm>
            <a:off x="2352000" y="276710"/>
            <a:ext cx="7189007" cy="539065"/>
            <a:chOff x="2352000" y="495183"/>
            <a:chExt cx="7189007" cy="539065"/>
          </a:xfrm>
        </p:grpSpPr>
        <p:grpSp>
          <p:nvGrpSpPr>
            <p:cNvPr id="7" name="Group 6">
              <a:extLst>
                <a:ext uri="{FF2B5EF4-FFF2-40B4-BE49-F238E27FC236}">
                  <a16:creationId xmlns:a16="http://schemas.microsoft.com/office/drawing/2014/main" id="{238E1818-8C2F-AD06-4BE3-842AF1DF5BEC}"/>
                </a:ext>
              </a:extLst>
            </p:cNvPr>
            <p:cNvGrpSpPr/>
            <p:nvPr/>
          </p:nvGrpSpPr>
          <p:grpSpPr>
            <a:xfrm>
              <a:off x="2352000" y="495183"/>
              <a:ext cx="7189007" cy="539065"/>
              <a:chOff x="111318" y="2286013"/>
              <a:chExt cx="9488294" cy="1341976"/>
            </a:xfrm>
          </p:grpSpPr>
          <p:sp>
            <p:nvSpPr>
              <p:cNvPr id="8" name="Rectangle: Rounded Corners 7">
                <a:extLst>
                  <a:ext uri="{FF2B5EF4-FFF2-40B4-BE49-F238E27FC236}">
                    <a16:creationId xmlns:a16="http://schemas.microsoft.com/office/drawing/2014/main" id="{1C04ADF7-7D55-0426-E7FF-7ABE95CB48C9}"/>
                  </a:ext>
                </a:extLst>
              </p:cNvPr>
              <p:cNvSpPr/>
              <p:nvPr/>
            </p:nvSpPr>
            <p:spPr>
              <a:xfrm>
                <a:off x="111318" y="2582034"/>
                <a:ext cx="1104468" cy="789320"/>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a:solidFill>
                      <a:schemeClr val="tx1"/>
                    </a:solidFill>
                  </a:rPr>
                  <a:t>Dataset</a:t>
                </a:r>
              </a:p>
            </p:txBody>
          </p:sp>
          <p:grpSp>
            <p:nvGrpSpPr>
              <p:cNvPr id="9" name="Group 8">
                <a:extLst>
                  <a:ext uri="{FF2B5EF4-FFF2-40B4-BE49-F238E27FC236}">
                    <a16:creationId xmlns:a16="http://schemas.microsoft.com/office/drawing/2014/main" id="{75FB95C4-569C-208C-B857-BB322C44AB3A}"/>
                  </a:ext>
                </a:extLst>
              </p:cNvPr>
              <p:cNvGrpSpPr/>
              <p:nvPr/>
            </p:nvGrpSpPr>
            <p:grpSpPr>
              <a:xfrm>
                <a:off x="1288112" y="2286013"/>
                <a:ext cx="8311500" cy="1341976"/>
                <a:chOff x="1272209" y="2275921"/>
                <a:chExt cx="8311500" cy="1341976"/>
              </a:xfrm>
            </p:grpSpPr>
            <p:sp>
              <p:nvSpPr>
                <p:cNvPr id="10" name="Rectangle: Rounded Corners 9">
                  <a:extLst>
                    <a:ext uri="{FF2B5EF4-FFF2-40B4-BE49-F238E27FC236}">
                      <a16:creationId xmlns:a16="http://schemas.microsoft.com/office/drawing/2014/main" id="{2073C57B-DDB4-8DDB-074F-3ECB2545170F}"/>
                    </a:ext>
                  </a:extLst>
                </p:cNvPr>
                <p:cNvSpPr/>
                <p:nvPr/>
              </p:nvSpPr>
              <p:spPr>
                <a:xfrm>
                  <a:off x="1452745" y="2582034"/>
                  <a:ext cx="1192696" cy="78932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a:solidFill>
                        <a:schemeClr val="tx1"/>
                      </a:solidFill>
                      <a:highlight>
                        <a:srgbClr val="FFFF00"/>
                      </a:highlight>
                    </a:rPr>
                    <a:t>Data Preparation</a:t>
                  </a:r>
                </a:p>
              </p:txBody>
            </p:sp>
            <p:sp>
              <p:nvSpPr>
                <p:cNvPr id="12" name="Rectangle: Rounded Corners 11">
                  <a:extLst>
                    <a:ext uri="{FF2B5EF4-FFF2-40B4-BE49-F238E27FC236}">
                      <a16:creationId xmlns:a16="http://schemas.microsoft.com/office/drawing/2014/main" id="{3111B141-2959-1AD6-7C16-0E0451DA4DAB}"/>
                    </a:ext>
                  </a:extLst>
                </p:cNvPr>
                <p:cNvSpPr/>
                <p:nvPr/>
              </p:nvSpPr>
              <p:spPr>
                <a:xfrm>
                  <a:off x="2812513" y="2275921"/>
                  <a:ext cx="1223289" cy="1341976"/>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a:solidFill>
                        <a:schemeClr val="tx1"/>
                      </a:solidFill>
                    </a:rPr>
                    <a:t>Data Preprocessing and Feature Extraction</a:t>
                  </a:r>
                </a:p>
              </p:txBody>
            </p:sp>
            <p:sp>
              <p:nvSpPr>
                <p:cNvPr id="13" name="Diamond 12">
                  <a:extLst>
                    <a:ext uri="{FF2B5EF4-FFF2-40B4-BE49-F238E27FC236}">
                      <a16:creationId xmlns:a16="http://schemas.microsoft.com/office/drawing/2014/main" id="{5AD8EEF7-3510-46FB-86C2-263C2441DECA}"/>
                    </a:ext>
                  </a:extLst>
                </p:cNvPr>
                <p:cNvSpPr/>
                <p:nvPr/>
              </p:nvSpPr>
              <p:spPr>
                <a:xfrm>
                  <a:off x="4298647" y="2378046"/>
                  <a:ext cx="1304016" cy="996054"/>
                </a:xfrm>
                <a:prstGeom prst="diamond">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800" dirty="0"/>
                </a:p>
                <a:p>
                  <a:pPr algn="ctr"/>
                  <a:r>
                    <a:rPr lang="en-IN" sz="800" dirty="0">
                      <a:solidFill>
                        <a:schemeClr val="tx1"/>
                      </a:solidFill>
                    </a:rPr>
                    <a:t>ANN</a:t>
                  </a:r>
                </a:p>
                <a:p>
                  <a:pPr algn="ctr"/>
                  <a:endParaRPr lang="en-IN" sz="800" dirty="0"/>
                </a:p>
              </p:txBody>
            </p:sp>
            <p:sp>
              <p:nvSpPr>
                <p:cNvPr id="15" name="Rectangle: Rounded Corners 14">
                  <a:extLst>
                    <a:ext uri="{FF2B5EF4-FFF2-40B4-BE49-F238E27FC236}">
                      <a16:creationId xmlns:a16="http://schemas.microsoft.com/office/drawing/2014/main" id="{CEA26A73-CA7E-394E-385A-AF433C1D6705}"/>
                    </a:ext>
                  </a:extLst>
                </p:cNvPr>
                <p:cNvSpPr/>
                <p:nvPr/>
              </p:nvSpPr>
              <p:spPr>
                <a:xfrm>
                  <a:off x="5863257" y="2275921"/>
                  <a:ext cx="1090857" cy="1045953"/>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Weighted Summarization</a:t>
                  </a:r>
                </a:p>
              </p:txBody>
            </p:sp>
            <p:sp>
              <p:nvSpPr>
                <p:cNvPr id="16" name="Rectangle: Rounded Corners 15">
                  <a:extLst>
                    <a:ext uri="{FF2B5EF4-FFF2-40B4-BE49-F238E27FC236}">
                      <a16:creationId xmlns:a16="http://schemas.microsoft.com/office/drawing/2014/main" id="{3723CB9A-6855-CF96-AC6F-9F4158A09EC2}"/>
                    </a:ext>
                  </a:extLst>
                </p:cNvPr>
                <p:cNvSpPr/>
                <p:nvPr/>
              </p:nvSpPr>
              <p:spPr>
                <a:xfrm>
                  <a:off x="7478395" y="2531346"/>
                  <a:ext cx="1003394" cy="658940"/>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Post Processing</a:t>
                  </a:r>
                </a:p>
              </p:txBody>
            </p:sp>
            <p:sp>
              <p:nvSpPr>
                <p:cNvPr id="17" name="Arrow: Right 16">
                  <a:extLst>
                    <a:ext uri="{FF2B5EF4-FFF2-40B4-BE49-F238E27FC236}">
                      <a16:creationId xmlns:a16="http://schemas.microsoft.com/office/drawing/2014/main" id="{2B20A652-4D1A-C0BC-7AB8-CD49DB7AD3F5}"/>
                    </a:ext>
                  </a:extLst>
                </p:cNvPr>
                <p:cNvSpPr/>
                <p:nvPr/>
              </p:nvSpPr>
              <p:spPr>
                <a:xfrm>
                  <a:off x="1272209" y="2852123"/>
                  <a:ext cx="118607" cy="21708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AE4CA62A-3A23-3597-6124-765A80C0B9F2}"/>
                    </a:ext>
                  </a:extLst>
                </p:cNvPr>
                <p:cNvSpPr/>
                <p:nvPr/>
              </p:nvSpPr>
              <p:spPr>
                <a:xfrm>
                  <a:off x="2679818" y="2819248"/>
                  <a:ext cx="118607" cy="21708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5205984E-AD1F-450A-8B97-38574A599857}"/>
                    </a:ext>
                  </a:extLst>
                </p:cNvPr>
                <p:cNvSpPr/>
                <p:nvPr/>
              </p:nvSpPr>
              <p:spPr>
                <a:xfrm>
                  <a:off x="4072343" y="2810226"/>
                  <a:ext cx="118607" cy="21708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D66A990E-E0A3-6405-22A9-41FB6C0DC6EE}"/>
                    </a:ext>
                  </a:extLst>
                </p:cNvPr>
                <p:cNvSpPr/>
                <p:nvPr/>
              </p:nvSpPr>
              <p:spPr>
                <a:xfrm>
                  <a:off x="7071055" y="2760287"/>
                  <a:ext cx="323657" cy="21708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65867636-23F5-01C1-494F-2E8AD6F952AF}"/>
                    </a:ext>
                  </a:extLst>
                </p:cNvPr>
                <p:cNvSpPr/>
                <p:nvPr/>
              </p:nvSpPr>
              <p:spPr>
                <a:xfrm>
                  <a:off x="8557247" y="2729830"/>
                  <a:ext cx="257698" cy="21708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C7B8975C-5E5F-E762-23BD-EEC2E8042E65}"/>
                    </a:ext>
                  </a:extLst>
                </p:cNvPr>
                <p:cNvSpPr txBox="1"/>
                <p:nvPr/>
              </p:nvSpPr>
              <p:spPr>
                <a:xfrm>
                  <a:off x="8803723" y="2397842"/>
                  <a:ext cx="779986" cy="842814"/>
                </a:xfrm>
                <a:prstGeom prst="rect">
                  <a:avLst/>
                </a:prstGeom>
                <a:noFill/>
              </p:spPr>
              <p:txBody>
                <a:bodyPr wrap="square" rtlCol="0">
                  <a:spAutoFit/>
                </a:bodyPr>
                <a:lstStyle/>
                <a:p>
                  <a:r>
                    <a:rPr lang="en-IN" sz="800" b="1" dirty="0"/>
                    <a:t>Final</a:t>
                  </a:r>
                </a:p>
                <a:p>
                  <a:r>
                    <a:rPr lang="en-IN" sz="800" b="1" dirty="0"/>
                    <a:t>Caption</a:t>
                  </a:r>
                </a:p>
              </p:txBody>
            </p:sp>
          </p:grpSp>
        </p:grpSp>
        <p:sp>
          <p:nvSpPr>
            <p:cNvPr id="4" name="Arrow: Right 3">
              <a:extLst>
                <a:ext uri="{FF2B5EF4-FFF2-40B4-BE49-F238E27FC236}">
                  <a16:creationId xmlns:a16="http://schemas.microsoft.com/office/drawing/2014/main" id="{C74724C7-2B50-9834-12E3-EFC2F28B0CC3}"/>
                </a:ext>
              </a:extLst>
            </p:cNvPr>
            <p:cNvSpPr/>
            <p:nvPr/>
          </p:nvSpPr>
          <p:spPr>
            <a:xfrm>
              <a:off x="6563675" y="653795"/>
              <a:ext cx="87663" cy="122834"/>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grpSp>
      <p:sp>
        <p:nvSpPr>
          <p:cNvPr id="85" name="Arrow: Right 84">
            <a:extLst>
              <a:ext uri="{FF2B5EF4-FFF2-40B4-BE49-F238E27FC236}">
                <a16:creationId xmlns:a16="http://schemas.microsoft.com/office/drawing/2014/main" id="{875DCF7C-6EAE-ECD3-311A-B03A93A1408A}"/>
              </a:ext>
            </a:extLst>
          </p:cNvPr>
          <p:cNvSpPr/>
          <p:nvPr/>
        </p:nvSpPr>
        <p:spPr>
          <a:xfrm rot="9085528" flipV="1">
            <a:off x="5796220" y="1411388"/>
            <a:ext cx="2341703" cy="202255"/>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86" name="Arrow: Right 85">
            <a:extLst>
              <a:ext uri="{FF2B5EF4-FFF2-40B4-BE49-F238E27FC236}">
                <a16:creationId xmlns:a16="http://schemas.microsoft.com/office/drawing/2014/main" id="{CC8FD4D7-8666-9253-2D52-3E2B604D9048}"/>
              </a:ext>
            </a:extLst>
          </p:cNvPr>
          <p:cNvSpPr/>
          <p:nvPr/>
        </p:nvSpPr>
        <p:spPr>
          <a:xfrm rot="5665086">
            <a:off x="7790652" y="1551070"/>
            <a:ext cx="1333386" cy="205082"/>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4338E74B-15D1-D5CD-2577-8D5F531D0CE5}"/>
              </a:ext>
            </a:extLst>
          </p:cNvPr>
          <p:cNvSpPr/>
          <p:nvPr/>
        </p:nvSpPr>
        <p:spPr>
          <a:xfrm>
            <a:off x="2740205" y="3274006"/>
            <a:ext cx="1073774" cy="78554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100"/>
              <a:t>Summarized Caption</a:t>
            </a:r>
          </a:p>
        </p:txBody>
      </p:sp>
      <p:sp>
        <p:nvSpPr>
          <p:cNvPr id="32" name="Arrow: Right 31">
            <a:extLst>
              <a:ext uri="{FF2B5EF4-FFF2-40B4-BE49-F238E27FC236}">
                <a16:creationId xmlns:a16="http://schemas.microsoft.com/office/drawing/2014/main" id="{6B667B82-A3E7-8AF6-D501-DDD9FC711935}"/>
              </a:ext>
            </a:extLst>
          </p:cNvPr>
          <p:cNvSpPr/>
          <p:nvPr/>
        </p:nvSpPr>
        <p:spPr>
          <a:xfrm>
            <a:off x="5512757" y="3502495"/>
            <a:ext cx="317633" cy="250257"/>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58DC3374-808A-BF32-AC0D-7110995B831D}"/>
              </a:ext>
            </a:extLst>
          </p:cNvPr>
          <p:cNvSpPr txBox="1"/>
          <p:nvPr/>
        </p:nvSpPr>
        <p:spPr>
          <a:xfrm>
            <a:off x="7385152" y="3444975"/>
            <a:ext cx="1823713" cy="307777"/>
          </a:xfrm>
          <a:prstGeom prst="rect">
            <a:avLst/>
          </a:prstGeom>
          <a:noFill/>
        </p:spPr>
        <p:txBody>
          <a:bodyPr wrap="square" rtlCol="0">
            <a:spAutoFit/>
          </a:bodyPr>
          <a:lstStyle/>
          <a:p>
            <a:r>
              <a:rPr lang="en-IN" sz="1400" b="1" dirty="0"/>
              <a:t>Final Caption</a:t>
            </a:r>
          </a:p>
        </p:txBody>
      </p:sp>
      <p:sp>
        <p:nvSpPr>
          <p:cNvPr id="34" name="Arrow: Right 33">
            <a:extLst>
              <a:ext uri="{FF2B5EF4-FFF2-40B4-BE49-F238E27FC236}">
                <a16:creationId xmlns:a16="http://schemas.microsoft.com/office/drawing/2014/main" id="{48E9E201-82BB-2D33-8EF2-2C7FF8F06C65}"/>
              </a:ext>
            </a:extLst>
          </p:cNvPr>
          <p:cNvSpPr/>
          <p:nvPr/>
        </p:nvSpPr>
        <p:spPr>
          <a:xfrm>
            <a:off x="3896102" y="3506208"/>
            <a:ext cx="317633" cy="250257"/>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5" name="Rectangle: Rounded Corners 34">
            <a:extLst>
              <a:ext uri="{FF2B5EF4-FFF2-40B4-BE49-F238E27FC236}">
                <a16:creationId xmlns:a16="http://schemas.microsoft.com/office/drawing/2014/main" id="{41A27CBA-1F7E-D5B2-9216-75B8853F312C}"/>
              </a:ext>
            </a:extLst>
          </p:cNvPr>
          <p:cNvSpPr/>
          <p:nvPr/>
        </p:nvSpPr>
        <p:spPr>
          <a:xfrm>
            <a:off x="4326359" y="3290839"/>
            <a:ext cx="1073774" cy="78554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100"/>
              <a:t>Grammer and Spelling Correction</a:t>
            </a:r>
          </a:p>
        </p:txBody>
      </p:sp>
      <p:sp>
        <p:nvSpPr>
          <p:cNvPr id="36" name="Rectangle: Rounded Corners 35">
            <a:extLst>
              <a:ext uri="{FF2B5EF4-FFF2-40B4-BE49-F238E27FC236}">
                <a16:creationId xmlns:a16="http://schemas.microsoft.com/office/drawing/2014/main" id="{32F08DC9-7056-13E1-5528-A70031E4D58F}"/>
              </a:ext>
            </a:extLst>
          </p:cNvPr>
          <p:cNvSpPr/>
          <p:nvPr/>
        </p:nvSpPr>
        <p:spPr>
          <a:xfrm>
            <a:off x="5883669" y="3272742"/>
            <a:ext cx="1073774" cy="78554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100"/>
              <a:t>Sentence Trimming and Cleaning</a:t>
            </a:r>
          </a:p>
        </p:txBody>
      </p:sp>
      <p:sp>
        <p:nvSpPr>
          <p:cNvPr id="37" name="Arrow: Right 36">
            <a:extLst>
              <a:ext uri="{FF2B5EF4-FFF2-40B4-BE49-F238E27FC236}">
                <a16:creationId xmlns:a16="http://schemas.microsoft.com/office/drawing/2014/main" id="{6D8FDFE3-04F2-6857-824F-2E767E07609C}"/>
              </a:ext>
            </a:extLst>
          </p:cNvPr>
          <p:cNvSpPr/>
          <p:nvPr/>
        </p:nvSpPr>
        <p:spPr>
          <a:xfrm>
            <a:off x="7067519" y="3473733"/>
            <a:ext cx="317633" cy="250257"/>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DABBB5EA-A21D-831D-6E14-A462B20B9ED8}"/>
              </a:ext>
            </a:extLst>
          </p:cNvPr>
          <p:cNvSpPr/>
          <p:nvPr/>
        </p:nvSpPr>
        <p:spPr>
          <a:xfrm>
            <a:off x="4284081" y="3009200"/>
            <a:ext cx="2730159" cy="1366788"/>
          </a:xfrm>
          <a:prstGeom prst="rect">
            <a:avLst/>
          </a:prstGeom>
          <a:noFill/>
          <a:ln w="190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9" name="TextBox 38">
            <a:extLst>
              <a:ext uri="{FF2B5EF4-FFF2-40B4-BE49-F238E27FC236}">
                <a16:creationId xmlns:a16="http://schemas.microsoft.com/office/drawing/2014/main" id="{6A47525C-3A97-5BE8-1A3A-9DA0A4985479}"/>
              </a:ext>
            </a:extLst>
          </p:cNvPr>
          <p:cNvSpPr txBox="1"/>
          <p:nvPr/>
        </p:nvSpPr>
        <p:spPr>
          <a:xfrm>
            <a:off x="4791043" y="2273043"/>
            <a:ext cx="1851789" cy="369332"/>
          </a:xfrm>
          <a:prstGeom prst="rect">
            <a:avLst/>
          </a:prstGeom>
          <a:noFill/>
        </p:spPr>
        <p:txBody>
          <a:bodyPr wrap="none" rtlCol="0">
            <a:spAutoFit/>
          </a:bodyPr>
          <a:lstStyle/>
          <a:p>
            <a:r>
              <a:rPr lang="en-IN" dirty="0"/>
              <a:t>Post Processing</a:t>
            </a:r>
          </a:p>
        </p:txBody>
      </p:sp>
      <p:sp>
        <p:nvSpPr>
          <p:cNvPr id="40" name="Left Brace 39">
            <a:extLst>
              <a:ext uri="{FF2B5EF4-FFF2-40B4-BE49-F238E27FC236}">
                <a16:creationId xmlns:a16="http://schemas.microsoft.com/office/drawing/2014/main" id="{212EF7F6-47A3-4AE1-5840-05C7A464E7D3}"/>
              </a:ext>
            </a:extLst>
          </p:cNvPr>
          <p:cNvSpPr/>
          <p:nvPr/>
        </p:nvSpPr>
        <p:spPr>
          <a:xfrm rot="5400000">
            <a:off x="5464494" y="1405293"/>
            <a:ext cx="369332" cy="2730160"/>
          </a:xfrm>
          <a:prstGeom prst="leftBrace">
            <a:avLst>
              <a:gd name="adj1" fmla="val 25556"/>
              <a:gd name="adj2" fmla="val 4985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pic>
        <p:nvPicPr>
          <p:cNvPr id="6" name="Picture 5" descr="A green background with white letters&#10;&#10;Description automatically generated">
            <a:extLst>
              <a:ext uri="{FF2B5EF4-FFF2-40B4-BE49-F238E27FC236}">
                <a16:creationId xmlns:a16="http://schemas.microsoft.com/office/drawing/2014/main" id="{A189AA2F-26C7-63A4-708F-CB58928B3706}"/>
              </a:ext>
            </a:extLst>
          </p:cNvPr>
          <p:cNvPicPr>
            <a:picLocks noChangeAspect="1"/>
          </p:cNvPicPr>
          <p:nvPr/>
        </p:nvPicPr>
        <p:blipFill>
          <a:blip r:embed="rId3"/>
          <a:stretch>
            <a:fillRect/>
          </a:stretch>
        </p:blipFill>
        <p:spPr>
          <a:xfrm>
            <a:off x="11405760" y="119071"/>
            <a:ext cx="669852" cy="646985"/>
          </a:xfrm>
          <a:prstGeom prst="rect">
            <a:avLst/>
          </a:prstGeom>
          <a:effectLst>
            <a:glow rad="63500">
              <a:schemeClr val="accent3">
                <a:satMod val="175000"/>
                <a:alpha val="40000"/>
              </a:schemeClr>
            </a:glow>
            <a:outerShdw blurRad="50800" dist="38100" dir="8100000" algn="tr"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317131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070D0-CF78-415E-928E-E7151ABA8C40}"/>
              </a:ext>
            </a:extLst>
          </p:cNvPr>
          <p:cNvSpPr txBox="1"/>
          <p:nvPr/>
        </p:nvSpPr>
        <p:spPr>
          <a:xfrm>
            <a:off x="90741" y="109750"/>
            <a:ext cx="3963612" cy="307777"/>
          </a:xfrm>
          <a:prstGeom prst="rect">
            <a:avLst/>
          </a:prstGeom>
          <a:noFill/>
        </p:spPr>
        <p:txBody>
          <a:bodyPr wrap="square" rtlCol="0">
            <a:spAutoFit/>
          </a:bodyPr>
          <a:lstStyle/>
          <a:p>
            <a:pPr algn="l"/>
            <a:r>
              <a:rPr lang="en-US" sz="1400" dirty="0">
                <a:latin typeface="ui-sans-serif"/>
              </a:rPr>
              <a:t>Overall Process Walkthrough with an </a:t>
            </a:r>
            <a:r>
              <a:rPr lang="en-US" sz="1400" b="0" i="0" dirty="0">
                <a:effectLst/>
                <a:latin typeface="ui-sans-serif"/>
              </a:rPr>
              <a:t>Example :</a:t>
            </a:r>
          </a:p>
        </p:txBody>
      </p:sp>
      <p:pic>
        <p:nvPicPr>
          <p:cNvPr id="6" name="Picture 5" descr="A green background with white letters&#10;&#10;Description automatically generated">
            <a:extLst>
              <a:ext uri="{FF2B5EF4-FFF2-40B4-BE49-F238E27FC236}">
                <a16:creationId xmlns:a16="http://schemas.microsoft.com/office/drawing/2014/main" id="{A189AA2F-26C7-63A4-708F-CB58928B3706}"/>
              </a:ext>
            </a:extLst>
          </p:cNvPr>
          <p:cNvPicPr>
            <a:picLocks noChangeAspect="1"/>
          </p:cNvPicPr>
          <p:nvPr/>
        </p:nvPicPr>
        <p:blipFill>
          <a:blip r:embed="rId3"/>
          <a:stretch>
            <a:fillRect/>
          </a:stretch>
        </p:blipFill>
        <p:spPr>
          <a:xfrm>
            <a:off x="11405760" y="119071"/>
            <a:ext cx="669852" cy="646985"/>
          </a:xfrm>
          <a:prstGeom prst="rect">
            <a:avLst/>
          </a:prstGeom>
          <a:effectLst>
            <a:glow rad="63500">
              <a:schemeClr val="accent3">
                <a:satMod val="175000"/>
                <a:alpha val="40000"/>
              </a:schemeClr>
            </a:glow>
            <a:outerShdw blurRad="50800" dist="38100" dir="8100000" algn="tr" rotWithShape="0">
              <a:prstClr val="black">
                <a:alpha val="40000"/>
              </a:prstClr>
            </a:outerShdw>
            <a:reflection blurRad="6350" stA="52000" endA="300" endPos="35000" dir="5400000" sy="-100000" algn="bl" rotWithShape="0"/>
          </a:effectLst>
        </p:spPr>
      </p:pic>
      <p:pic>
        <p:nvPicPr>
          <p:cNvPr id="11" name="Picture 10">
            <a:extLst>
              <a:ext uri="{FF2B5EF4-FFF2-40B4-BE49-F238E27FC236}">
                <a16:creationId xmlns:a16="http://schemas.microsoft.com/office/drawing/2014/main" id="{30988038-12DE-8704-7F20-F0DBFDB0E342}"/>
              </a:ext>
            </a:extLst>
          </p:cNvPr>
          <p:cNvPicPr>
            <a:picLocks noChangeAspect="1"/>
          </p:cNvPicPr>
          <p:nvPr/>
        </p:nvPicPr>
        <p:blipFill>
          <a:blip r:embed="rId4"/>
          <a:stretch>
            <a:fillRect/>
          </a:stretch>
        </p:blipFill>
        <p:spPr>
          <a:xfrm>
            <a:off x="480000" y="741436"/>
            <a:ext cx="10700802" cy="5852925"/>
          </a:xfrm>
          <a:prstGeom prst="rect">
            <a:avLst/>
          </a:prstGeom>
        </p:spPr>
      </p:pic>
    </p:spTree>
    <p:extLst>
      <p:ext uri="{BB962C8B-B14F-4D97-AF65-F5344CB8AC3E}">
        <p14:creationId xmlns:p14="http://schemas.microsoft.com/office/powerpoint/2010/main" val="406638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070D0-CF78-415E-928E-E7151ABA8C40}"/>
              </a:ext>
            </a:extLst>
          </p:cNvPr>
          <p:cNvSpPr txBox="1"/>
          <p:nvPr/>
        </p:nvSpPr>
        <p:spPr>
          <a:xfrm>
            <a:off x="91615" y="71160"/>
            <a:ext cx="11067680" cy="369332"/>
          </a:xfrm>
          <a:prstGeom prst="rect">
            <a:avLst/>
          </a:prstGeom>
          <a:noFill/>
        </p:spPr>
        <p:txBody>
          <a:bodyPr wrap="square" rtlCol="0">
            <a:spAutoFit/>
          </a:bodyPr>
          <a:lstStyle/>
          <a:p>
            <a:pPr algn="l"/>
            <a:r>
              <a:rPr lang="en-US" b="0" i="0" dirty="0">
                <a:effectLst/>
                <a:latin typeface="ui-sans-serif"/>
              </a:rPr>
              <a:t>Performance along COCO Dataset and its Image Categories:</a:t>
            </a:r>
          </a:p>
        </p:txBody>
      </p:sp>
      <p:pic>
        <p:nvPicPr>
          <p:cNvPr id="4" name="Picture 3" descr="A green background with white letters&#10;&#10;Description automatically generated">
            <a:extLst>
              <a:ext uri="{FF2B5EF4-FFF2-40B4-BE49-F238E27FC236}">
                <a16:creationId xmlns:a16="http://schemas.microsoft.com/office/drawing/2014/main" id="{C6D38317-9D0B-267D-D011-B358F2840E43}"/>
              </a:ext>
            </a:extLst>
          </p:cNvPr>
          <p:cNvPicPr>
            <a:picLocks noChangeAspect="1"/>
          </p:cNvPicPr>
          <p:nvPr/>
        </p:nvPicPr>
        <p:blipFill>
          <a:blip r:embed="rId3"/>
          <a:stretch>
            <a:fillRect/>
          </a:stretch>
        </p:blipFill>
        <p:spPr>
          <a:xfrm>
            <a:off x="11428732" y="117000"/>
            <a:ext cx="669852" cy="646985"/>
          </a:xfrm>
          <a:prstGeom prst="rect">
            <a:avLst/>
          </a:prstGeom>
          <a:effectLst>
            <a:glow rad="63500">
              <a:schemeClr val="accent3">
                <a:satMod val="175000"/>
                <a:alpha val="40000"/>
              </a:schemeClr>
            </a:glow>
            <a:outerShdw blurRad="50800" dist="38100" dir="8100000" algn="tr" rotWithShape="0">
              <a:prstClr val="black">
                <a:alpha val="40000"/>
              </a:prstClr>
            </a:outerShdw>
            <a:reflection blurRad="6350" stA="52000" endA="300" endPos="35000" dir="5400000" sy="-100000" algn="bl" rotWithShape="0"/>
          </a:effectLst>
        </p:spPr>
      </p:pic>
      <p:pic>
        <p:nvPicPr>
          <p:cNvPr id="5" name="Picture 4">
            <a:extLst>
              <a:ext uri="{FF2B5EF4-FFF2-40B4-BE49-F238E27FC236}">
                <a16:creationId xmlns:a16="http://schemas.microsoft.com/office/drawing/2014/main" id="{CC271A51-58F1-8F09-2352-D83767A19621}"/>
              </a:ext>
            </a:extLst>
          </p:cNvPr>
          <p:cNvPicPr>
            <a:picLocks noChangeAspect="1"/>
          </p:cNvPicPr>
          <p:nvPr/>
        </p:nvPicPr>
        <p:blipFill>
          <a:blip r:embed="rId4"/>
          <a:stretch>
            <a:fillRect/>
          </a:stretch>
        </p:blipFill>
        <p:spPr>
          <a:xfrm>
            <a:off x="5709233" y="759405"/>
            <a:ext cx="5572125" cy="3457575"/>
          </a:xfrm>
          <a:prstGeom prst="rect">
            <a:avLst/>
          </a:prstGeom>
        </p:spPr>
      </p:pic>
      <p:pic>
        <p:nvPicPr>
          <p:cNvPr id="6" name="Picture 5">
            <a:extLst>
              <a:ext uri="{FF2B5EF4-FFF2-40B4-BE49-F238E27FC236}">
                <a16:creationId xmlns:a16="http://schemas.microsoft.com/office/drawing/2014/main" id="{752879DC-CBBC-C048-F993-58DF7AD78D49}"/>
              </a:ext>
            </a:extLst>
          </p:cNvPr>
          <p:cNvPicPr>
            <a:picLocks noChangeAspect="1"/>
          </p:cNvPicPr>
          <p:nvPr/>
        </p:nvPicPr>
        <p:blipFill rotWithShape="1">
          <a:blip r:embed="rId5"/>
          <a:srcRect b="36254"/>
          <a:stretch/>
        </p:blipFill>
        <p:spPr>
          <a:xfrm>
            <a:off x="5831295" y="4581000"/>
            <a:ext cx="5328000" cy="1332000"/>
          </a:xfrm>
          <a:prstGeom prst="rect">
            <a:avLst/>
          </a:prstGeom>
          <a:noFill/>
          <a:effectLst>
            <a:glow rad="63500">
              <a:schemeClr val="accent2">
                <a:satMod val="175000"/>
                <a:alpha val="40000"/>
              </a:schemeClr>
            </a:glow>
            <a:outerShdw blurRad="50800" dist="38100" dir="2700000" algn="tl" rotWithShape="0">
              <a:prstClr val="black">
                <a:alpha val="40000"/>
              </a:prstClr>
            </a:outerShdw>
          </a:effectLst>
        </p:spPr>
      </p:pic>
      <p:sp>
        <p:nvSpPr>
          <p:cNvPr id="7" name="TextBox 6">
            <a:extLst>
              <a:ext uri="{FF2B5EF4-FFF2-40B4-BE49-F238E27FC236}">
                <a16:creationId xmlns:a16="http://schemas.microsoft.com/office/drawing/2014/main" id="{1C44BF16-DB8D-11F7-A10E-4552510C7AF3}"/>
              </a:ext>
            </a:extLst>
          </p:cNvPr>
          <p:cNvSpPr txBox="1"/>
          <p:nvPr/>
        </p:nvSpPr>
        <p:spPr>
          <a:xfrm>
            <a:off x="480000" y="909000"/>
            <a:ext cx="4922584" cy="5262979"/>
          </a:xfrm>
          <a:prstGeom prst="rect">
            <a:avLst/>
          </a:prstGeom>
          <a:noFill/>
        </p:spPr>
        <p:txBody>
          <a:bodyPr wrap="square" rtlCol="0">
            <a:spAutoFit/>
          </a:bodyPr>
          <a:lstStyle/>
          <a:p>
            <a:pPr marL="171450" indent="-171450" algn="l">
              <a:buFont typeface="Arial" panose="020B0604020202020204" pitchFamily="34" charset="0"/>
              <a:buChar char="•"/>
            </a:pPr>
            <a:r>
              <a:rPr lang="en-US" sz="1400" b="0" i="0" dirty="0">
                <a:solidFill>
                  <a:srgbClr val="0D0D0D"/>
                </a:solidFill>
                <a:effectLst/>
                <a:highlight>
                  <a:srgbClr val="FFFFFF"/>
                </a:highlight>
                <a:latin typeface="ui-sans-serif"/>
              </a:rPr>
              <a:t>The research employed the BART classifier to categorize images and analyze the cosine similarity of captions generated by the BLIP and GPT-2 models.</a:t>
            </a:r>
          </a:p>
          <a:p>
            <a:pPr marL="171450" indent="-171450" algn="l">
              <a:buFont typeface="Arial" panose="020B0604020202020204" pitchFamily="34" charset="0"/>
              <a:buChar char="•"/>
            </a:pPr>
            <a:endParaRPr lang="en-US" sz="1400" b="0" i="0" dirty="0">
              <a:solidFill>
                <a:srgbClr val="0D0D0D"/>
              </a:solidFill>
              <a:effectLst/>
              <a:highlight>
                <a:srgbClr val="FFFFFF"/>
              </a:highlight>
              <a:latin typeface="ui-sans-serif"/>
            </a:endParaRPr>
          </a:p>
          <a:p>
            <a:pPr marL="171450" indent="-171450" algn="l">
              <a:buFont typeface="Arial" panose="020B0604020202020204" pitchFamily="34" charset="0"/>
              <a:buChar char="•"/>
            </a:pPr>
            <a:r>
              <a:rPr lang="en-US" sz="1400" b="0" i="0" dirty="0">
                <a:solidFill>
                  <a:srgbClr val="0D0D0D"/>
                </a:solidFill>
                <a:effectLst/>
                <a:highlight>
                  <a:srgbClr val="FFFFFF"/>
                </a:highlight>
                <a:latin typeface="ui-sans-serif"/>
              </a:rPr>
              <a:t>In the COCO dataset, both models demonstrated competitive performance across various categories such as "food and beverages," "vehicles and transportation," "objects and interiors," and "animals and nature“. Notable differences were observed in the categories "urban and rural settings" and "people and daily activities," where GPT-2 significantly outperformed BLIP, achieving cosine similarities of 0.290 and 0.258, respectively, compared to BLIP’s 0.119 and 0.181.</a:t>
            </a:r>
          </a:p>
          <a:p>
            <a:pPr marL="171450" indent="-171450" algn="l">
              <a:buFont typeface="Arial" panose="020B0604020202020204" pitchFamily="34" charset="0"/>
              <a:buChar char="•"/>
            </a:pPr>
            <a:endParaRPr lang="en-US" sz="1400" dirty="0">
              <a:solidFill>
                <a:srgbClr val="0D0D0D"/>
              </a:solidFill>
              <a:highlight>
                <a:srgbClr val="FFFFFF"/>
              </a:highlight>
              <a:latin typeface="ui-sans-serif"/>
            </a:endParaRPr>
          </a:p>
          <a:p>
            <a:pPr marL="171450" indent="-171450" algn="l">
              <a:buFont typeface="Arial" panose="020B0604020202020204" pitchFamily="34" charset="0"/>
              <a:buChar char="•"/>
            </a:pPr>
            <a:r>
              <a:rPr lang="en-US" sz="1400" b="0" i="0" dirty="0">
                <a:solidFill>
                  <a:srgbClr val="0D0D0D"/>
                </a:solidFill>
                <a:effectLst/>
                <a:highlight>
                  <a:srgbClr val="FFFFFF"/>
                </a:highlight>
                <a:latin typeface="ui-sans-serif"/>
              </a:rPr>
              <a:t>This high results is also validated when more weight was </a:t>
            </a:r>
            <a:r>
              <a:rPr lang="en-US" sz="1400" dirty="0">
                <a:solidFill>
                  <a:srgbClr val="0D0D0D"/>
                </a:solidFill>
                <a:highlight>
                  <a:srgbClr val="FFFFFF"/>
                </a:highlight>
                <a:latin typeface="ui-sans-serif"/>
              </a:rPr>
              <a:t>given to GPT-2 in weighted summarization.</a:t>
            </a:r>
            <a:endParaRPr lang="en-US" sz="1400" b="0" i="0" dirty="0">
              <a:solidFill>
                <a:srgbClr val="0D0D0D"/>
              </a:solidFill>
              <a:effectLst/>
              <a:highlight>
                <a:srgbClr val="FFFFFF"/>
              </a:highlight>
              <a:latin typeface="ui-sans-serif"/>
            </a:endParaRPr>
          </a:p>
          <a:p>
            <a:pPr marL="171450" indent="-171450" algn="l">
              <a:buFont typeface="Arial" panose="020B0604020202020204" pitchFamily="34" charset="0"/>
              <a:buChar char="•"/>
            </a:pPr>
            <a:endParaRPr lang="en-US" sz="1400" b="0" i="0" dirty="0">
              <a:solidFill>
                <a:srgbClr val="0D0D0D"/>
              </a:solidFill>
              <a:effectLst/>
              <a:highlight>
                <a:srgbClr val="FFFFFF"/>
              </a:highlight>
              <a:latin typeface="ui-sans-serif"/>
            </a:endParaRPr>
          </a:p>
          <a:p>
            <a:pPr marL="171450" indent="-171450" algn="l">
              <a:buFont typeface="Arial" panose="020B0604020202020204" pitchFamily="34" charset="0"/>
              <a:buChar char="•"/>
            </a:pPr>
            <a:r>
              <a:rPr lang="en-US" sz="1400" b="0" i="0" dirty="0">
                <a:solidFill>
                  <a:srgbClr val="0D0D0D"/>
                </a:solidFill>
                <a:effectLst/>
                <a:highlight>
                  <a:srgbClr val="FFFFFF"/>
                </a:highlight>
                <a:latin typeface="ui-sans-serif"/>
              </a:rPr>
              <a:t>The effectiveness of GPT-2 in these categories suggests its superior ability to process complex or dynamic scenes within the COCO dataset. This finding supports a strategy of adjusting model weights based on performance to enhance caption accuracy and semantic alignment.</a:t>
            </a:r>
          </a:p>
          <a:p>
            <a:pPr marL="171450" indent="-171450" algn="l">
              <a:buFont typeface="Arial" panose="020B0604020202020204" pitchFamily="34" charset="0"/>
              <a:buChar char="•"/>
            </a:pPr>
            <a:endParaRPr lang="en-US" sz="1400" dirty="0">
              <a:solidFill>
                <a:srgbClr val="0D0D0D"/>
              </a:solidFill>
              <a:highlight>
                <a:srgbClr val="FFFFFF"/>
              </a:highlight>
              <a:latin typeface="ui-sans-serif"/>
            </a:endParaRPr>
          </a:p>
          <a:p>
            <a:pPr marL="171450" indent="-171450" algn="l">
              <a:buFont typeface="Arial" panose="020B0604020202020204" pitchFamily="34" charset="0"/>
              <a:buChar char="•"/>
            </a:pPr>
            <a:r>
              <a:rPr lang="en-US" sz="1400" b="0" i="0" dirty="0">
                <a:solidFill>
                  <a:srgbClr val="0D0D0D"/>
                </a:solidFill>
                <a:effectLst/>
                <a:highlight>
                  <a:srgbClr val="FFFFFF"/>
                </a:highlight>
                <a:latin typeface="ui-sans-serif"/>
              </a:rPr>
              <a:t>For COCO dataset, GPT-2 slightly outperforms BLIP in BLEU (0.317) , METEOR (0.327) and Rouge (0.404) scores</a:t>
            </a:r>
            <a:endParaRPr lang="nb-NO" sz="1400" dirty="0"/>
          </a:p>
        </p:txBody>
      </p:sp>
    </p:spTree>
    <p:extLst>
      <p:ext uri="{BB962C8B-B14F-4D97-AF65-F5344CB8AC3E}">
        <p14:creationId xmlns:p14="http://schemas.microsoft.com/office/powerpoint/2010/main" val="4199336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070D0-CF78-415E-928E-E7151ABA8C40}"/>
              </a:ext>
            </a:extLst>
          </p:cNvPr>
          <p:cNvSpPr txBox="1"/>
          <p:nvPr/>
        </p:nvSpPr>
        <p:spPr>
          <a:xfrm>
            <a:off x="192000" y="172729"/>
            <a:ext cx="3781228" cy="400110"/>
          </a:xfrm>
          <a:prstGeom prst="rect">
            <a:avLst/>
          </a:prstGeom>
          <a:noFill/>
        </p:spPr>
        <p:txBody>
          <a:bodyPr wrap="none" rtlCol="0">
            <a:spAutoFit/>
          </a:bodyPr>
          <a:lstStyle/>
          <a:p>
            <a:r>
              <a:rPr lang="en-IN" sz="2000" b="1" i="0" dirty="0">
                <a:effectLst/>
                <a:latin typeface="Söhne"/>
              </a:rPr>
              <a:t>Introduction to Image Captioning:</a:t>
            </a:r>
          </a:p>
        </p:txBody>
      </p:sp>
      <p:sp>
        <p:nvSpPr>
          <p:cNvPr id="6" name="TextBox 5">
            <a:extLst>
              <a:ext uri="{FF2B5EF4-FFF2-40B4-BE49-F238E27FC236}">
                <a16:creationId xmlns:a16="http://schemas.microsoft.com/office/drawing/2014/main" id="{2071044A-EBFE-C6E1-8BB0-3B365508F85E}"/>
              </a:ext>
            </a:extLst>
          </p:cNvPr>
          <p:cNvSpPr txBox="1"/>
          <p:nvPr/>
        </p:nvSpPr>
        <p:spPr>
          <a:xfrm>
            <a:off x="192000" y="766056"/>
            <a:ext cx="6499036" cy="5509200"/>
          </a:xfrm>
          <a:prstGeom prst="rect">
            <a:avLst/>
          </a:prstGeom>
          <a:solidFill>
            <a:schemeClr val="bg1"/>
          </a:solidFill>
        </p:spPr>
        <p:txBody>
          <a:bodyPr wrap="square" rtlCol="0">
            <a:spAutoFit/>
          </a:bodyPr>
          <a:lstStyle/>
          <a:p>
            <a:pPr marL="285750" indent="-285750" algn="l">
              <a:buFont typeface="Arial" panose="020B0604020202020204" pitchFamily="34" charset="0"/>
              <a:buChar char="•"/>
            </a:pPr>
            <a:r>
              <a:rPr lang="en-US" sz="1600" b="1" i="0" dirty="0">
                <a:solidFill>
                  <a:srgbClr val="0D0D0D"/>
                </a:solidFill>
                <a:effectLst/>
                <a:highlight>
                  <a:srgbClr val="FFFFFF"/>
                </a:highlight>
                <a:latin typeface="ui-sans-serif"/>
              </a:rPr>
              <a:t>Focus Areas:</a:t>
            </a:r>
            <a:endParaRPr lang="en-US" sz="1600"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sz="1600" b="1" i="0" dirty="0">
                <a:solidFill>
                  <a:srgbClr val="0D0D0D"/>
                </a:solidFill>
                <a:effectLst/>
                <a:highlight>
                  <a:srgbClr val="FFFFFF"/>
                </a:highlight>
                <a:latin typeface="ui-sans-serif"/>
              </a:rPr>
              <a:t>Computer Vision:</a:t>
            </a:r>
            <a:r>
              <a:rPr lang="en-US" sz="1600" b="0" i="0" dirty="0">
                <a:solidFill>
                  <a:srgbClr val="0D0D0D"/>
                </a:solidFill>
                <a:effectLst/>
                <a:highlight>
                  <a:srgbClr val="FFFFFF"/>
                </a:highlight>
                <a:latin typeface="ui-sans-serif"/>
              </a:rPr>
              <a:t> Enables machines to see and interpret visual data.</a:t>
            </a:r>
          </a:p>
          <a:p>
            <a:pPr marL="742950" lvl="1" indent="-285750" algn="l">
              <a:buFont typeface="Arial" panose="020B0604020202020204" pitchFamily="34" charset="0"/>
              <a:buChar char="•"/>
            </a:pPr>
            <a:r>
              <a:rPr lang="en-US" sz="1600" b="1" i="0" dirty="0">
                <a:solidFill>
                  <a:srgbClr val="0D0D0D"/>
                </a:solidFill>
                <a:effectLst/>
                <a:highlight>
                  <a:srgbClr val="FFFFFF"/>
                </a:highlight>
                <a:latin typeface="ui-sans-serif"/>
              </a:rPr>
              <a:t>Natural Language Processing (NLP):</a:t>
            </a:r>
            <a:r>
              <a:rPr lang="en-US" sz="1600" b="0" i="0" dirty="0">
                <a:solidFill>
                  <a:srgbClr val="0D0D0D"/>
                </a:solidFill>
                <a:effectLst/>
                <a:highlight>
                  <a:srgbClr val="FFFFFF"/>
                </a:highlight>
                <a:latin typeface="ui-sans-serif"/>
              </a:rPr>
              <a:t> Allows machines to understand and generate human language.</a:t>
            </a:r>
          </a:p>
          <a:p>
            <a:pPr marL="742950" lvl="1" indent="-285750" algn="l">
              <a:buFont typeface="Arial" panose="020B0604020202020204" pitchFamily="34" charset="0"/>
              <a:buChar char="•"/>
            </a:pPr>
            <a:endParaRPr lang="en-US" sz="1600" b="0" i="0" dirty="0">
              <a:solidFill>
                <a:srgbClr val="0D0D0D"/>
              </a:solidFill>
              <a:effectLst/>
              <a:highlight>
                <a:srgbClr val="FFFFFF"/>
              </a:highlight>
              <a:latin typeface="ui-sans-serif"/>
            </a:endParaRPr>
          </a:p>
          <a:p>
            <a:pPr marL="285750" indent="-285750" algn="l">
              <a:buFont typeface="Arial" panose="020B0604020202020204" pitchFamily="34" charset="0"/>
              <a:buChar char="•"/>
            </a:pPr>
            <a:r>
              <a:rPr lang="en-US" sz="1600" b="1" i="0" dirty="0">
                <a:solidFill>
                  <a:srgbClr val="0D0D0D"/>
                </a:solidFill>
                <a:effectLst/>
                <a:highlight>
                  <a:srgbClr val="FFFFFF"/>
                </a:highlight>
                <a:latin typeface="ui-sans-serif"/>
              </a:rPr>
              <a:t>Application: Image Captioning</a:t>
            </a:r>
            <a:endParaRPr lang="en-US" sz="1600"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sz="1600">
                <a:latin typeface="ui-sans-serif"/>
              </a:rPr>
              <a:t>Accessibility for Visually Impaired Persons</a:t>
            </a:r>
            <a:r>
              <a:rPr lang="en-US" sz="1600">
                <a:solidFill>
                  <a:srgbClr val="0D0D0D"/>
                </a:solidFill>
                <a:highlight>
                  <a:srgbClr val="FFFFFF"/>
                </a:highlight>
                <a:latin typeface="ui-sans-serif"/>
              </a:rPr>
              <a:t>,</a:t>
            </a:r>
            <a:r>
              <a:rPr lang="en-IN" sz="1600">
                <a:latin typeface="ui-sans-serif"/>
              </a:rPr>
              <a:t> Social Media Platforms, Content Management and Digital Libraries, Healthcare</a:t>
            </a:r>
            <a:endParaRPr lang="en-US" sz="160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sz="1600" b="1" i="0" dirty="0">
                <a:solidFill>
                  <a:srgbClr val="0D0D0D"/>
                </a:solidFill>
                <a:effectLst/>
                <a:highlight>
                  <a:srgbClr val="FFFFFF"/>
                </a:highlight>
                <a:latin typeface="ui-sans-serif"/>
              </a:rPr>
              <a:t>Advancement:</a:t>
            </a:r>
            <a:r>
              <a:rPr lang="en-US" sz="1600" b="0" i="0" dirty="0">
                <a:solidFill>
                  <a:srgbClr val="0D0D0D"/>
                </a:solidFill>
                <a:effectLst/>
                <a:highlight>
                  <a:srgbClr val="FFFFFF"/>
                </a:highlight>
                <a:latin typeface="ui-sans-serif"/>
              </a:rPr>
              <a:t> Progresses from simple image tags to generating detailed, meaningful descriptions.</a:t>
            </a:r>
          </a:p>
          <a:p>
            <a:pPr marL="742950" lvl="1" indent="-285750" algn="l">
              <a:buFont typeface="Arial" panose="020B0604020202020204" pitchFamily="34" charset="0"/>
              <a:buChar char="•"/>
            </a:pPr>
            <a:endParaRPr lang="en-US" sz="1600" b="0" i="0" dirty="0">
              <a:solidFill>
                <a:srgbClr val="0D0D0D"/>
              </a:solidFill>
              <a:effectLst/>
              <a:highlight>
                <a:srgbClr val="FFFFFF"/>
              </a:highlight>
              <a:latin typeface="ui-sans-serif"/>
            </a:endParaRPr>
          </a:p>
          <a:p>
            <a:pPr marL="285750" indent="-285750" algn="l">
              <a:buFont typeface="Arial" panose="020B0604020202020204" pitchFamily="34" charset="0"/>
              <a:buChar char="•"/>
            </a:pPr>
            <a:r>
              <a:rPr lang="en-US" sz="1600" b="1" i="0" dirty="0">
                <a:solidFill>
                  <a:srgbClr val="0D0D0D"/>
                </a:solidFill>
                <a:effectLst/>
                <a:highlight>
                  <a:srgbClr val="FFFFFF"/>
                </a:highlight>
                <a:latin typeface="ui-sans-serif"/>
              </a:rPr>
              <a:t>Evolution of Technology:</a:t>
            </a:r>
            <a:endParaRPr lang="en-US" sz="1600"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sz="1600" b="1" i="0" dirty="0">
                <a:solidFill>
                  <a:srgbClr val="0D0D0D"/>
                </a:solidFill>
                <a:effectLst/>
                <a:highlight>
                  <a:srgbClr val="FFFFFF"/>
                </a:highlight>
                <a:latin typeface="ui-sans-serif"/>
              </a:rPr>
              <a:t>Initial Methods:</a:t>
            </a:r>
            <a:r>
              <a:rPr lang="en-US" sz="1600" b="0" i="0" dirty="0">
                <a:solidFill>
                  <a:srgbClr val="0D0D0D"/>
                </a:solidFill>
                <a:effectLst/>
                <a:highlight>
                  <a:srgbClr val="FFFFFF"/>
                </a:highlight>
                <a:latin typeface="ui-sans-serif"/>
              </a:rPr>
              <a:t> Started with basic keyword matching.</a:t>
            </a:r>
          </a:p>
          <a:p>
            <a:pPr marL="742950" lvl="1" indent="-285750" algn="l">
              <a:buFont typeface="Arial" panose="020B0604020202020204" pitchFamily="34" charset="0"/>
              <a:buChar char="•"/>
            </a:pPr>
            <a:r>
              <a:rPr lang="en-US" sz="1600" b="1" i="0" dirty="0">
                <a:solidFill>
                  <a:srgbClr val="0D0D0D"/>
                </a:solidFill>
                <a:effectLst/>
                <a:highlight>
                  <a:srgbClr val="FFFFFF"/>
                </a:highlight>
                <a:latin typeface="ui-sans-serif"/>
              </a:rPr>
              <a:t>Current Tech:</a:t>
            </a:r>
            <a:r>
              <a:rPr lang="en-US" sz="1600" b="0" i="0" dirty="0">
                <a:solidFill>
                  <a:srgbClr val="0D0D0D"/>
                </a:solidFill>
                <a:effectLst/>
                <a:highlight>
                  <a:srgbClr val="FFFFFF"/>
                </a:highlight>
                <a:latin typeface="ui-sans-serif"/>
              </a:rPr>
              <a:t> Employs advanced deep learning and neural networks.</a:t>
            </a:r>
          </a:p>
          <a:p>
            <a:pPr marL="742950" lvl="1" indent="-285750" algn="l">
              <a:buFont typeface="Arial" panose="020B0604020202020204" pitchFamily="34" charset="0"/>
              <a:buChar char="•"/>
            </a:pPr>
            <a:endParaRPr lang="en-US" sz="1600" b="0" i="0" dirty="0">
              <a:solidFill>
                <a:srgbClr val="0D0D0D"/>
              </a:solidFill>
              <a:effectLst/>
              <a:highlight>
                <a:srgbClr val="FFFFFF"/>
              </a:highlight>
              <a:latin typeface="ui-sans-serif"/>
            </a:endParaRPr>
          </a:p>
          <a:p>
            <a:pPr marL="285750" indent="-285750" algn="l">
              <a:buFont typeface="Arial" panose="020B0604020202020204" pitchFamily="34" charset="0"/>
              <a:buChar char="•"/>
            </a:pPr>
            <a:r>
              <a:rPr lang="en-US" sz="1600" b="1" i="0" dirty="0">
                <a:solidFill>
                  <a:srgbClr val="0D0D0D"/>
                </a:solidFill>
                <a:effectLst/>
                <a:highlight>
                  <a:srgbClr val="FFFFFF"/>
                </a:highlight>
                <a:latin typeface="ui-sans-serif"/>
              </a:rPr>
              <a:t>Ongoing Challenges:</a:t>
            </a:r>
            <a:endParaRPr lang="en-US" sz="1600"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sz="1600" b="1" i="0" dirty="0">
                <a:solidFill>
                  <a:srgbClr val="0D0D0D"/>
                </a:solidFill>
                <a:effectLst/>
                <a:highlight>
                  <a:srgbClr val="FFFFFF"/>
                </a:highlight>
                <a:latin typeface="ui-sans-serif"/>
              </a:rPr>
              <a:t>Contextual Relevance:</a:t>
            </a:r>
            <a:r>
              <a:rPr lang="en-US" sz="1600" b="0" i="0" dirty="0">
                <a:solidFill>
                  <a:srgbClr val="0D0D0D"/>
                </a:solidFill>
                <a:effectLst/>
                <a:highlight>
                  <a:srgbClr val="FFFFFF"/>
                </a:highlight>
                <a:latin typeface="ui-sans-serif"/>
              </a:rPr>
              <a:t> Ensuring descriptions are accurate within varied contexts.</a:t>
            </a:r>
          </a:p>
          <a:p>
            <a:pPr marL="742950" lvl="1" indent="-285750" algn="l">
              <a:buFont typeface="Arial" panose="020B0604020202020204" pitchFamily="34" charset="0"/>
              <a:buChar char="•"/>
            </a:pPr>
            <a:r>
              <a:rPr lang="en-US" sz="1600" b="1" i="0" dirty="0">
                <a:solidFill>
                  <a:srgbClr val="0D0D0D"/>
                </a:solidFill>
                <a:effectLst/>
                <a:highlight>
                  <a:srgbClr val="FFFFFF"/>
                </a:highlight>
                <a:latin typeface="ui-sans-serif"/>
              </a:rPr>
              <a:t>Linguistic Precision:</a:t>
            </a:r>
            <a:r>
              <a:rPr lang="en-US" sz="1600" b="0" i="0" dirty="0">
                <a:solidFill>
                  <a:srgbClr val="0D0D0D"/>
                </a:solidFill>
                <a:effectLst/>
                <a:highlight>
                  <a:srgbClr val="FFFFFF"/>
                </a:highlight>
                <a:latin typeface="ui-sans-serif"/>
              </a:rPr>
              <a:t> Achieving high-level language accuracy and appropriateness.</a:t>
            </a:r>
          </a:p>
        </p:txBody>
      </p:sp>
      <p:sp>
        <p:nvSpPr>
          <p:cNvPr id="7" name="AutoShape 2" descr="OpenCV: everything you need to know about Computer Vision's leading tool">
            <a:extLst>
              <a:ext uri="{FF2B5EF4-FFF2-40B4-BE49-F238E27FC236}">
                <a16:creationId xmlns:a16="http://schemas.microsoft.com/office/drawing/2014/main" id="{BECB1CFB-342B-67DE-B872-14D3187D7560}"/>
              </a:ext>
            </a:extLst>
          </p:cNvPr>
          <p:cNvSpPr>
            <a:spLocks noChangeAspect="1" noChangeArrowheads="1"/>
          </p:cNvSpPr>
          <p:nvPr/>
        </p:nvSpPr>
        <p:spPr bwMode="auto">
          <a:xfrm>
            <a:off x="8544000" y="1177627"/>
            <a:ext cx="1088400" cy="1088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8" name="Group 7">
            <a:extLst>
              <a:ext uri="{FF2B5EF4-FFF2-40B4-BE49-F238E27FC236}">
                <a16:creationId xmlns:a16="http://schemas.microsoft.com/office/drawing/2014/main" id="{B1B4305B-B8DB-00B7-F74F-A0F4423E314B}"/>
              </a:ext>
            </a:extLst>
          </p:cNvPr>
          <p:cNvGrpSpPr/>
          <p:nvPr/>
        </p:nvGrpSpPr>
        <p:grpSpPr>
          <a:xfrm>
            <a:off x="6881669" y="420703"/>
            <a:ext cx="1461432" cy="1444835"/>
            <a:chOff x="8622108" y="754635"/>
            <a:chExt cx="2037432" cy="2355726"/>
          </a:xfrm>
        </p:grpSpPr>
        <p:pic>
          <p:nvPicPr>
            <p:cNvPr id="1028" name="Picture 4" descr="OpenCV - Wikipedia">
              <a:extLst>
                <a:ext uri="{FF2B5EF4-FFF2-40B4-BE49-F238E27FC236}">
                  <a16:creationId xmlns:a16="http://schemas.microsoft.com/office/drawing/2014/main" id="{9D6AE72F-9964-79E8-B8B3-34C7702E94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1725" y="760793"/>
              <a:ext cx="648000" cy="7987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ensorFlow course: Where to learn how to use the framework?">
              <a:extLst>
                <a:ext uri="{FF2B5EF4-FFF2-40B4-BE49-F238E27FC236}">
                  <a16:creationId xmlns:a16="http://schemas.microsoft.com/office/drawing/2014/main" id="{DF63C744-072E-E039-69D3-0DE3B93D45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420" y="2646954"/>
              <a:ext cx="2023119" cy="4634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emergence of chat GPT">
              <a:extLst>
                <a:ext uri="{FF2B5EF4-FFF2-40B4-BE49-F238E27FC236}">
                  <a16:creationId xmlns:a16="http://schemas.microsoft.com/office/drawing/2014/main" id="{595FEF8C-AA1D-023E-C43A-586D384354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2108" y="2068026"/>
              <a:ext cx="2037432" cy="56978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rand assets - Hugging Face">
              <a:extLst>
                <a:ext uri="{FF2B5EF4-FFF2-40B4-BE49-F238E27FC236}">
                  <a16:creationId xmlns:a16="http://schemas.microsoft.com/office/drawing/2014/main" id="{278A5274-25AD-C9AB-7F4D-E92120ED8B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6420" y="1568880"/>
              <a:ext cx="2023120" cy="50705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aking AI helpful for everyone - Google AI - Google AI">
              <a:extLst>
                <a:ext uri="{FF2B5EF4-FFF2-40B4-BE49-F238E27FC236}">
                  <a16:creationId xmlns:a16="http://schemas.microsoft.com/office/drawing/2014/main" id="{73F26747-4C08-28BF-8B6E-CCEAE2688F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03538" y="754635"/>
              <a:ext cx="1356001" cy="798772"/>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Picture 3" descr="A green background with white letters&#10;&#10;Description automatically generated">
            <a:extLst>
              <a:ext uri="{FF2B5EF4-FFF2-40B4-BE49-F238E27FC236}">
                <a16:creationId xmlns:a16="http://schemas.microsoft.com/office/drawing/2014/main" id="{01D5AF8F-51F9-76D8-E2B7-201906C744D3}"/>
              </a:ext>
            </a:extLst>
          </p:cNvPr>
          <p:cNvPicPr>
            <a:picLocks noChangeAspect="1"/>
          </p:cNvPicPr>
          <p:nvPr/>
        </p:nvPicPr>
        <p:blipFill>
          <a:blip r:embed="rId8"/>
          <a:stretch>
            <a:fillRect/>
          </a:stretch>
        </p:blipFill>
        <p:spPr>
          <a:xfrm>
            <a:off x="11405760" y="119071"/>
            <a:ext cx="669852" cy="646985"/>
          </a:xfrm>
          <a:prstGeom prst="rect">
            <a:avLst/>
          </a:prstGeom>
          <a:effectLst>
            <a:glow rad="63500">
              <a:schemeClr val="accent3">
                <a:satMod val="175000"/>
                <a:alpha val="40000"/>
              </a:schemeClr>
            </a:glow>
            <a:outerShdw blurRad="50800" dist="38100" dir="8100000" algn="tr" rotWithShape="0">
              <a:prstClr val="black">
                <a:alpha val="40000"/>
              </a:prstClr>
            </a:outerShdw>
            <a:reflection blurRad="6350" stA="52000" endA="300" endPos="35000" dir="5400000" sy="-100000" algn="bl" rotWithShape="0"/>
          </a:effectLst>
        </p:spPr>
      </p:pic>
      <p:pic>
        <p:nvPicPr>
          <p:cNvPr id="5" name="Picture 4">
            <a:extLst>
              <a:ext uri="{FF2B5EF4-FFF2-40B4-BE49-F238E27FC236}">
                <a16:creationId xmlns:a16="http://schemas.microsoft.com/office/drawing/2014/main" id="{88E4C61A-852E-0938-406C-67E29CE8EACB}"/>
              </a:ext>
            </a:extLst>
          </p:cNvPr>
          <p:cNvPicPr>
            <a:picLocks noChangeAspect="1"/>
          </p:cNvPicPr>
          <p:nvPr/>
        </p:nvPicPr>
        <p:blipFill>
          <a:blip r:embed="rId9"/>
          <a:stretch>
            <a:fillRect/>
          </a:stretch>
        </p:blipFill>
        <p:spPr>
          <a:xfrm>
            <a:off x="6926717" y="2419146"/>
            <a:ext cx="4781565" cy="2857537"/>
          </a:xfrm>
          <a:prstGeom prst="rect">
            <a:avLst/>
          </a:prstGeom>
        </p:spPr>
      </p:pic>
    </p:spTree>
    <p:extLst>
      <p:ext uri="{BB962C8B-B14F-4D97-AF65-F5344CB8AC3E}">
        <p14:creationId xmlns:p14="http://schemas.microsoft.com/office/powerpoint/2010/main" val="1647064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070D0-CF78-415E-928E-E7151ABA8C40}"/>
              </a:ext>
            </a:extLst>
          </p:cNvPr>
          <p:cNvSpPr txBox="1"/>
          <p:nvPr/>
        </p:nvSpPr>
        <p:spPr>
          <a:xfrm>
            <a:off x="72000" y="117000"/>
            <a:ext cx="11067680" cy="369332"/>
          </a:xfrm>
          <a:prstGeom prst="rect">
            <a:avLst/>
          </a:prstGeom>
          <a:noFill/>
        </p:spPr>
        <p:txBody>
          <a:bodyPr wrap="square" rtlCol="0">
            <a:spAutoFit/>
          </a:bodyPr>
          <a:lstStyle/>
          <a:p>
            <a:pPr algn="l"/>
            <a:r>
              <a:rPr lang="en-US" b="0" i="0" dirty="0">
                <a:effectLst/>
                <a:latin typeface="ui-sans-serif"/>
              </a:rPr>
              <a:t>Performance along </a:t>
            </a:r>
            <a:r>
              <a:rPr lang="en-US" dirty="0">
                <a:latin typeface="ui-sans-serif"/>
              </a:rPr>
              <a:t>FLICKR </a:t>
            </a:r>
            <a:r>
              <a:rPr lang="en-US" b="0" i="0" dirty="0">
                <a:effectLst/>
                <a:latin typeface="ui-sans-serif"/>
              </a:rPr>
              <a:t>Dataset and its Image Categories:</a:t>
            </a:r>
          </a:p>
        </p:txBody>
      </p:sp>
      <p:pic>
        <p:nvPicPr>
          <p:cNvPr id="4" name="Picture 3" descr="A green background with white letters&#10;&#10;Description automatically generated">
            <a:extLst>
              <a:ext uri="{FF2B5EF4-FFF2-40B4-BE49-F238E27FC236}">
                <a16:creationId xmlns:a16="http://schemas.microsoft.com/office/drawing/2014/main" id="{C6D38317-9D0B-267D-D011-B358F2840E43}"/>
              </a:ext>
            </a:extLst>
          </p:cNvPr>
          <p:cNvPicPr>
            <a:picLocks noChangeAspect="1"/>
          </p:cNvPicPr>
          <p:nvPr/>
        </p:nvPicPr>
        <p:blipFill>
          <a:blip r:embed="rId3"/>
          <a:stretch>
            <a:fillRect/>
          </a:stretch>
        </p:blipFill>
        <p:spPr>
          <a:xfrm>
            <a:off x="11428732" y="117000"/>
            <a:ext cx="669852" cy="646985"/>
          </a:xfrm>
          <a:prstGeom prst="rect">
            <a:avLst/>
          </a:prstGeom>
          <a:effectLst>
            <a:glow rad="63500">
              <a:schemeClr val="accent3">
                <a:satMod val="175000"/>
                <a:alpha val="40000"/>
              </a:schemeClr>
            </a:glow>
            <a:outerShdw blurRad="50800" dist="38100" dir="8100000" algn="tr" rotWithShape="0">
              <a:prstClr val="black">
                <a:alpha val="40000"/>
              </a:prstClr>
            </a:outerShdw>
            <a:reflection blurRad="6350" stA="52000" endA="300" endPos="35000" dir="5400000" sy="-100000" algn="bl" rotWithShape="0"/>
          </a:effectLst>
        </p:spPr>
      </p:pic>
      <p:pic>
        <p:nvPicPr>
          <p:cNvPr id="5" name="Picture 4">
            <a:extLst>
              <a:ext uri="{FF2B5EF4-FFF2-40B4-BE49-F238E27FC236}">
                <a16:creationId xmlns:a16="http://schemas.microsoft.com/office/drawing/2014/main" id="{81C3A167-76C9-0716-5C3B-1FCAC09977D7}"/>
              </a:ext>
            </a:extLst>
          </p:cNvPr>
          <p:cNvPicPr>
            <a:picLocks noChangeAspect="1"/>
          </p:cNvPicPr>
          <p:nvPr/>
        </p:nvPicPr>
        <p:blipFill>
          <a:blip r:embed="rId4"/>
          <a:stretch>
            <a:fillRect/>
          </a:stretch>
        </p:blipFill>
        <p:spPr>
          <a:xfrm>
            <a:off x="6166530" y="668502"/>
            <a:ext cx="5117676" cy="3466347"/>
          </a:xfrm>
          <a:prstGeom prst="rect">
            <a:avLst/>
          </a:prstGeom>
        </p:spPr>
      </p:pic>
      <p:pic>
        <p:nvPicPr>
          <p:cNvPr id="6" name="Picture 5">
            <a:extLst>
              <a:ext uri="{FF2B5EF4-FFF2-40B4-BE49-F238E27FC236}">
                <a16:creationId xmlns:a16="http://schemas.microsoft.com/office/drawing/2014/main" id="{86AEE6F7-7CEC-DD52-69BF-C667678C740D}"/>
              </a:ext>
            </a:extLst>
          </p:cNvPr>
          <p:cNvPicPr>
            <a:picLocks noChangeAspect="1"/>
          </p:cNvPicPr>
          <p:nvPr/>
        </p:nvPicPr>
        <p:blipFill rotWithShape="1">
          <a:blip r:embed="rId5"/>
          <a:srcRect t="1" b="36427"/>
          <a:stretch/>
        </p:blipFill>
        <p:spPr>
          <a:xfrm>
            <a:off x="6311056" y="4437000"/>
            <a:ext cx="5117676" cy="1584000"/>
          </a:xfrm>
          <a:prstGeom prst="rect">
            <a:avLst/>
          </a:prstGeom>
          <a:effectLst>
            <a:glow rad="63500">
              <a:schemeClr val="accent2">
                <a:satMod val="175000"/>
                <a:alpha val="40000"/>
              </a:schemeClr>
            </a:glow>
            <a:outerShdw blurRad="50800" dist="38100" dir="2700000" algn="tl" rotWithShape="0">
              <a:prstClr val="black">
                <a:alpha val="40000"/>
              </a:prstClr>
            </a:outerShdw>
          </a:effectLst>
        </p:spPr>
      </p:pic>
      <p:sp>
        <p:nvSpPr>
          <p:cNvPr id="7" name="TextBox 6">
            <a:extLst>
              <a:ext uri="{FF2B5EF4-FFF2-40B4-BE49-F238E27FC236}">
                <a16:creationId xmlns:a16="http://schemas.microsoft.com/office/drawing/2014/main" id="{671E3555-7AB3-4EC9-735E-B2F164DEE41B}"/>
              </a:ext>
            </a:extLst>
          </p:cNvPr>
          <p:cNvSpPr txBox="1"/>
          <p:nvPr/>
        </p:nvSpPr>
        <p:spPr>
          <a:xfrm>
            <a:off x="352240" y="2277000"/>
            <a:ext cx="5544000" cy="2677656"/>
          </a:xfrm>
          <a:prstGeom prst="rect">
            <a:avLst/>
          </a:prstGeom>
          <a:noFill/>
        </p:spPr>
        <p:txBody>
          <a:bodyPr wrap="square" rtlCol="0">
            <a:spAutoFit/>
          </a:bodyPr>
          <a:lstStyle/>
          <a:p>
            <a:pPr algn="l">
              <a:buFont typeface="Arial" panose="020B0604020202020204" pitchFamily="34" charset="0"/>
              <a:buChar char="•"/>
            </a:pPr>
            <a:r>
              <a:rPr lang="en-US" sz="1400" b="0" i="0" dirty="0">
                <a:solidFill>
                  <a:srgbClr val="0D0D0D"/>
                </a:solidFill>
                <a:effectLst/>
                <a:highlight>
                  <a:srgbClr val="FFFFFF"/>
                </a:highlight>
                <a:latin typeface="ui-sans-serif"/>
              </a:rPr>
              <a:t>A similar analysis was conducted with the Flickr dataset, where BLIP consistently outperformed GPT-2 across all categories . BLIP achieved its highest cosine similarities in "animals and nature," "objects and interiors," and "people and daily activities," with scores of 0.215, 0.203, and 0.182 respectively. </a:t>
            </a:r>
          </a:p>
          <a:p>
            <a:pPr algn="l"/>
            <a:endParaRPr lang="en-US" sz="1400" b="0" i="0" dirty="0">
              <a:solidFill>
                <a:srgbClr val="0D0D0D"/>
              </a:solidFill>
              <a:effectLst/>
              <a:highlight>
                <a:srgbClr val="FFFFFF"/>
              </a:highlight>
              <a:latin typeface="ui-sans-serif"/>
            </a:endParaRPr>
          </a:p>
          <a:p>
            <a:pPr algn="l">
              <a:buFont typeface="Arial" panose="020B0604020202020204" pitchFamily="34" charset="0"/>
              <a:buChar char="•"/>
            </a:pPr>
            <a:r>
              <a:rPr lang="en-US" sz="1400" b="0" i="0" dirty="0">
                <a:solidFill>
                  <a:srgbClr val="0D0D0D"/>
                </a:solidFill>
                <a:effectLst/>
                <a:highlight>
                  <a:srgbClr val="FFFFFF"/>
                </a:highlight>
                <a:latin typeface="ui-sans-serif"/>
              </a:rPr>
              <a:t>These comparative results is also validated when more weight was </a:t>
            </a:r>
            <a:r>
              <a:rPr lang="en-US" sz="1400" dirty="0">
                <a:solidFill>
                  <a:srgbClr val="0D0D0D"/>
                </a:solidFill>
                <a:highlight>
                  <a:srgbClr val="FFFFFF"/>
                </a:highlight>
                <a:latin typeface="ui-sans-serif"/>
              </a:rPr>
              <a:t>given to BLIP in weighted summarization yielding in higher performance.</a:t>
            </a:r>
          </a:p>
          <a:p>
            <a:pPr algn="l">
              <a:buFont typeface="Arial" panose="020B0604020202020204" pitchFamily="34" charset="0"/>
              <a:buChar char="•"/>
            </a:pPr>
            <a:endParaRPr lang="en-US" sz="1400" b="0" i="0" dirty="0">
              <a:solidFill>
                <a:srgbClr val="0D0D0D"/>
              </a:solidFill>
              <a:effectLst/>
              <a:highlight>
                <a:srgbClr val="FFFFFF"/>
              </a:highlight>
              <a:latin typeface="ui-sans-serif"/>
            </a:endParaRPr>
          </a:p>
          <a:p>
            <a:pPr algn="l">
              <a:buFont typeface="Arial" panose="020B0604020202020204" pitchFamily="34" charset="0"/>
              <a:buChar char="•"/>
            </a:pPr>
            <a:r>
              <a:rPr lang="en-US" sz="1400" b="0" i="0" dirty="0">
                <a:solidFill>
                  <a:srgbClr val="0D0D0D"/>
                </a:solidFill>
                <a:effectLst/>
                <a:highlight>
                  <a:srgbClr val="FFFFFF"/>
                </a:highlight>
                <a:latin typeface="ui-sans-serif"/>
              </a:rPr>
              <a:t>BLIP achieves a constant higher BLEU score of 0.177, METEOR 0.292, ROUGE-1 f 0.321,ROUGE-2 f 0.097 and ROUGE –l f of 0.282 as compared to the GPT-2 scores.</a:t>
            </a:r>
          </a:p>
        </p:txBody>
      </p:sp>
    </p:spTree>
    <p:extLst>
      <p:ext uri="{BB962C8B-B14F-4D97-AF65-F5344CB8AC3E}">
        <p14:creationId xmlns:p14="http://schemas.microsoft.com/office/powerpoint/2010/main" val="2548020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070D0-CF78-415E-928E-E7151ABA8C40}"/>
              </a:ext>
            </a:extLst>
          </p:cNvPr>
          <p:cNvSpPr txBox="1"/>
          <p:nvPr/>
        </p:nvSpPr>
        <p:spPr>
          <a:xfrm>
            <a:off x="72000" y="117000"/>
            <a:ext cx="11067680" cy="369332"/>
          </a:xfrm>
          <a:prstGeom prst="rect">
            <a:avLst/>
          </a:prstGeom>
          <a:noFill/>
        </p:spPr>
        <p:txBody>
          <a:bodyPr wrap="square" rtlCol="0">
            <a:spAutoFit/>
          </a:bodyPr>
          <a:lstStyle/>
          <a:p>
            <a:pPr algn="l"/>
            <a:r>
              <a:rPr lang="en-US" b="0" i="0" dirty="0">
                <a:effectLst/>
                <a:latin typeface="ui-sans-serif"/>
              </a:rPr>
              <a:t>Final Results on COCO Dataset:</a:t>
            </a:r>
          </a:p>
        </p:txBody>
      </p:sp>
      <p:pic>
        <p:nvPicPr>
          <p:cNvPr id="11" name="Picture 10" descr="A graph of different colored bars&#10;&#10;Description automatically generated">
            <a:extLst>
              <a:ext uri="{FF2B5EF4-FFF2-40B4-BE49-F238E27FC236}">
                <a16:creationId xmlns:a16="http://schemas.microsoft.com/office/drawing/2014/main" id="{5063574A-75CE-B55B-2DC3-D84022568B79}"/>
              </a:ext>
            </a:extLst>
          </p:cNvPr>
          <p:cNvPicPr>
            <a:picLocks noChangeAspect="1"/>
          </p:cNvPicPr>
          <p:nvPr/>
        </p:nvPicPr>
        <p:blipFill>
          <a:blip r:embed="rId3"/>
          <a:stretch>
            <a:fillRect/>
          </a:stretch>
        </p:blipFill>
        <p:spPr>
          <a:xfrm>
            <a:off x="5952000" y="1194854"/>
            <a:ext cx="5976000" cy="4178146"/>
          </a:xfrm>
          <a:prstGeom prst="rect">
            <a:avLst/>
          </a:prstGeom>
        </p:spPr>
      </p:pic>
      <p:sp>
        <p:nvSpPr>
          <p:cNvPr id="14" name="TextBox 13">
            <a:extLst>
              <a:ext uri="{FF2B5EF4-FFF2-40B4-BE49-F238E27FC236}">
                <a16:creationId xmlns:a16="http://schemas.microsoft.com/office/drawing/2014/main" id="{DE97BA45-7D51-096B-CCFB-E8F3C9B61F48}"/>
              </a:ext>
            </a:extLst>
          </p:cNvPr>
          <p:cNvSpPr txBox="1"/>
          <p:nvPr/>
        </p:nvSpPr>
        <p:spPr>
          <a:xfrm>
            <a:off x="72000" y="549000"/>
            <a:ext cx="5345186" cy="5909310"/>
          </a:xfrm>
          <a:prstGeom prst="rect">
            <a:avLst/>
          </a:prstGeom>
          <a:noFill/>
        </p:spPr>
        <p:txBody>
          <a:bodyPr wrap="square" rtlCol="0">
            <a:spAutoFit/>
          </a:bodyPr>
          <a:lstStyle/>
          <a:p>
            <a:pPr algn="l">
              <a:buFont typeface="Arial" panose="020B0604020202020204" pitchFamily="34" charset="0"/>
              <a:buChar char="•"/>
            </a:pPr>
            <a:r>
              <a:rPr lang="en-US" b="1" i="0" dirty="0">
                <a:effectLst/>
                <a:latin typeface="ui-sans-serif"/>
              </a:rPr>
              <a:t>Performance Metrics:</a:t>
            </a:r>
          </a:p>
          <a:p>
            <a:pPr algn="l">
              <a:buFont typeface="Arial" panose="020B0604020202020204" pitchFamily="34" charset="0"/>
              <a:buChar char="•"/>
            </a:pPr>
            <a:endParaRPr lang="en-US" b="1" dirty="0">
              <a:solidFill>
                <a:schemeClr val="bg1"/>
              </a:solidFill>
              <a:latin typeface="ui-sans-serif"/>
            </a:endParaRPr>
          </a:p>
          <a:p>
            <a:pPr algn="l">
              <a:buFont typeface="Arial" panose="020B0604020202020204" pitchFamily="34" charset="0"/>
              <a:buChar char="•"/>
            </a:pPr>
            <a:endParaRPr lang="en-US" b="1" dirty="0">
              <a:solidFill>
                <a:schemeClr val="bg1"/>
              </a:solidFill>
              <a:latin typeface="ui-sans-serif"/>
            </a:endParaRPr>
          </a:p>
          <a:p>
            <a:pPr algn="l">
              <a:buFont typeface="Arial" panose="020B0604020202020204" pitchFamily="34" charset="0"/>
              <a:buChar char="•"/>
            </a:pPr>
            <a:endParaRPr lang="en-US" b="1" dirty="0">
              <a:solidFill>
                <a:schemeClr val="bg1"/>
              </a:solidFill>
              <a:latin typeface="ui-sans-serif"/>
            </a:endParaRPr>
          </a:p>
          <a:p>
            <a:pPr algn="l">
              <a:buFont typeface="Arial" panose="020B0604020202020204" pitchFamily="34" charset="0"/>
              <a:buChar char="•"/>
            </a:pPr>
            <a:endParaRPr lang="en-US" b="1" dirty="0">
              <a:solidFill>
                <a:schemeClr val="bg1"/>
              </a:solidFill>
              <a:latin typeface="ui-sans-serif"/>
            </a:endParaRPr>
          </a:p>
          <a:p>
            <a:pPr algn="l">
              <a:buFont typeface="Arial" panose="020B0604020202020204" pitchFamily="34" charset="0"/>
              <a:buChar char="•"/>
            </a:pPr>
            <a:endParaRPr lang="en-US" b="1" i="0" dirty="0">
              <a:solidFill>
                <a:schemeClr val="bg1"/>
              </a:solidFill>
              <a:effectLst/>
              <a:latin typeface="ui-sans-serif"/>
            </a:endParaRPr>
          </a:p>
          <a:p>
            <a:pPr algn="l">
              <a:buFont typeface="Arial" panose="020B0604020202020204" pitchFamily="34" charset="0"/>
              <a:buChar char="•"/>
            </a:pPr>
            <a:endParaRPr lang="en-US" b="1" dirty="0">
              <a:solidFill>
                <a:schemeClr val="bg1"/>
              </a:solidFill>
              <a:latin typeface="ui-sans-serif"/>
            </a:endParaRPr>
          </a:p>
          <a:p>
            <a:pPr algn="l">
              <a:buFont typeface="Arial" panose="020B0604020202020204" pitchFamily="34" charset="0"/>
              <a:buChar char="•"/>
            </a:pPr>
            <a:endParaRPr lang="en-US" b="1" i="0" dirty="0">
              <a:solidFill>
                <a:schemeClr val="bg1"/>
              </a:solidFill>
              <a:effectLst/>
              <a:latin typeface="ui-sans-serif"/>
            </a:endParaRPr>
          </a:p>
          <a:p>
            <a:pPr algn="l">
              <a:buFont typeface="Arial" panose="020B0604020202020204" pitchFamily="34" charset="0"/>
              <a:buChar char="•"/>
            </a:pPr>
            <a:endParaRPr lang="en-US" b="1" i="0" dirty="0">
              <a:solidFill>
                <a:schemeClr val="bg1"/>
              </a:solidFill>
              <a:effectLst/>
              <a:latin typeface="ui-sans-serif"/>
            </a:endParaRPr>
          </a:p>
          <a:p>
            <a:pPr algn="l">
              <a:buFont typeface="Arial" panose="020B0604020202020204" pitchFamily="34" charset="0"/>
              <a:buChar char="•"/>
            </a:pPr>
            <a:endParaRPr lang="en-US" b="1" dirty="0">
              <a:solidFill>
                <a:schemeClr val="bg1"/>
              </a:solidFill>
              <a:latin typeface="ui-sans-serif"/>
            </a:endParaRPr>
          </a:p>
          <a:p>
            <a:pPr algn="l">
              <a:buFont typeface="Arial" panose="020B0604020202020204" pitchFamily="34" charset="0"/>
              <a:buChar char="•"/>
            </a:pPr>
            <a:r>
              <a:rPr lang="en-US" b="1" i="0" dirty="0">
                <a:effectLst/>
                <a:latin typeface="ui-sans-serif"/>
              </a:rPr>
              <a:t>Analysis</a:t>
            </a:r>
            <a:r>
              <a:rPr lang="en-US" b="0" i="0" dirty="0">
                <a:effectLst/>
                <a:latin typeface="ui-sans-serif"/>
              </a:rPr>
              <a:t>:</a:t>
            </a:r>
          </a:p>
          <a:p>
            <a:pPr algn="l"/>
            <a:endParaRPr lang="en-US" b="0" i="0" dirty="0">
              <a:effectLst/>
              <a:latin typeface="ui-sans-serif"/>
            </a:endParaRPr>
          </a:p>
          <a:p>
            <a:pPr algn="l">
              <a:buFont typeface="Arial" panose="020B0604020202020204" pitchFamily="34" charset="0"/>
              <a:buChar char="•"/>
            </a:pPr>
            <a:endParaRPr lang="en-US" b="0" i="0" dirty="0">
              <a:effectLst/>
              <a:latin typeface="ui-sans-serif"/>
            </a:endParaRPr>
          </a:p>
          <a:p>
            <a:pPr marL="742950" lvl="1" indent="-285750" algn="l">
              <a:buFont typeface="Arial" panose="020B0604020202020204" pitchFamily="34" charset="0"/>
              <a:buChar char="•"/>
            </a:pPr>
            <a:r>
              <a:rPr lang="en-US" b="0" i="0" dirty="0">
                <a:effectLst/>
                <a:latin typeface="ui-sans-serif"/>
              </a:rPr>
              <a:t>The ANN model with weighted summarization significantly outperforms traditional models.</a:t>
            </a:r>
          </a:p>
          <a:p>
            <a:pPr marL="742950" lvl="1" indent="-285750" algn="l">
              <a:buFont typeface="Arial" panose="020B0604020202020204" pitchFamily="34" charset="0"/>
              <a:buChar char="•"/>
            </a:pPr>
            <a:endParaRPr lang="en-US" b="0" i="0" dirty="0">
              <a:effectLst/>
              <a:latin typeface="ui-sans-serif"/>
            </a:endParaRPr>
          </a:p>
          <a:p>
            <a:pPr marL="742950" lvl="1" indent="-285750" algn="l">
              <a:buFont typeface="Arial" panose="020B0604020202020204" pitchFamily="34" charset="0"/>
              <a:buChar char="•"/>
            </a:pPr>
            <a:r>
              <a:rPr lang="en-US" b="0" i="0" dirty="0">
                <a:effectLst/>
                <a:latin typeface="ui-sans-serif"/>
              </a:rPr>
              <a:t>Key improvements include a BLEU score increase of 1.6%, METEOR score improvement by 0.3%, ROUGE-1 f score increase by 11.9%, ROUGE-2 f score increase by 14.7%, and ROUGE-l f score improvement by 12.5%.</a:t>
            </a:r>
          </a:p>
        </p:txBody>
      </p:sp>
      <p:pic>
        <p:nvPicPr>
          <p:cNvPr id="22" name="Picture 21">
            <a:extLst>
              <a:ext uri="{FF2B5EF4-FFF2-40B4-BE49-F238E27FC236}">
                <a16:creationId xmlns:a16="http://schemas.microsoft.com/office/drawing/2014/main" id="{18805258-7C7B-5870-F3F3-BEBD66867003}"/>
              </a:ext>
            </a:extLst>
          </p:cNvPr>
          <p:cNvPicPr>
            <a:picLocks noChangeAspect="1"/>
          </p:cNvPicPr>
          <p:nvPr/>
        </p:nvPicPr>
        <p:blipFill>
          <a:blip r:embed="rId4"/>
          <a:stretch>
            <a:fillRect/>
          </a:stretch>
        </p:blipFill>
        <p:spPr>
          <a:xfrm>
            <a:off x="302206" y="1053000"/>
            <a:ext cx="5324054" cy="2095792"/>
          </a:xfrm>
          <a:prstGeom prst="rect">
            <a:avLst/>
          </a:prstGeom>
          <a:noFill/>
          <a:effectLst>
            <a:glow rad="63500">
              <a:schemeClr val="accent2">
                <a:satMod val="175000"/>
                <a:alpha val="40000"/>
              </a:schemeClr>
            </a:glow>
            <a:outerShdw blurRad="50800" dist="38100" dir="2700000" algn="tl" rotWithShape="0">
              <a:prstClr val="black">
                <a:alpha val="40000"/>
              </a:prstClr>
            </a:outerShdw>
          </a:effectLst>
        </p:spPr>
      </p:pic>
      <p:pic>
        <p:nvPicPr>
          <p:cNvPr id="4" name="Picture 3" descr="A green background with white letters&#10;&#10;Description automatically generated">
            <a:extLst>
              <a:ext uri="{FF2B5EF4-FFF2-40B4-BE49-F238E27FC236}">
                <a16:creationId xmlns:a16="http://schemas.microsoft.com/office/drawing/2014/main" id="{C6D38317-9D0B-267D-D011-B358F2840E43}"/>
              </a:ext>
            </a:extLst>
          </p:cNvPr>
          <p:cNvPicPr>
            <a:picLocks noChangeAspect="1"/>
          </p:cNvPicPr>
          <p:nvPr/>
        </p:nvPicPr>
        <p:blipFill>
          <a:blip r:embed="rId5"/>
          <a:stretch>
            <a:fillRect/>
          </a:stretch>
        </p:blipFill>
        <p:spPr>
          <a:xfrm>
            <a:off x="11428732" y="117000"/>
            <a:ext cx="669852" cy="646985"/>
          </a:xfrm>
          <a:prstGeom prst="rect">
            <a:avLst/>
          </a:prstGeom>
          <a:effectLst>
            <a:glow rad="63500">
              <a:schemeClr val="accent3">
                <a:satMod val="175000"/>
                <a:alpha val="40000"/>
              </a:schemeClr>
            </a:glow>
            <a:outerShdw blurRad="50800" dist="38100" dir="8100000" algn="tr"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3017423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070D0-CF78-415E-928E-E7151ABA8C40}"/>
              </a:ext>
            </a:extLst>
          </p:cNvPr>
          <p:cNvSpPr txBox="1"/>
          <p:nvPr/>
        </p:nvSpPr>
        <p:spPr>
          <a:xfrm>
            <a:off x="72000" y="117000"/>
            <a:ext cx="11067680" cy="369332"/>
          </a:xfrm>
          <a:prstGeom prst="rect">
            <a:avLst/>
          </a:prstGeom>
          <a:noFill/>
        </p:spPr>
        <p:txBody>
          <a:bodyPr wrap="square" rtlCol="0">
            <a:spAutoFit/>
          </a:bodyPr>
          <a:lstStyle/>
          <a:p>
            <a:pPr algn="l"/>
            <a:r>
              <a:rPr lang="en-US" b="0" dirty="0">
                <a:effectLst/>
                <a:latin typeface="ui-sans-serif"/>
              </a:rPr>
              <a:t>Final Results on </a:t>
            </a:r>
            <a:r>
              <a:rPr lang="en-US" dirty="0">
                <a:latin typeface="ui-sans-serif"/>
              </a:rPr>
              <a:t>FLICKR</a:t>
            </a:r>
            <a:r>
              <a:rPr lang="en-US" b="0" dirty="0">
                <a:effectLst/>
                <a:latin typeface="ui-sans-serif"/>
              </a:rPr>
              <a:t> Dataset</a:t>
            </a:r>
            <a:r>
              <a:rPr lang="en-US" b="0" i="0" dirty="0">
                <a:effectLst/>
                <a:latin typeface="ui-sans-serif"/>
              </a:rPr>
              <a:t>:</a:t>
            </a:r>
          </a:p>
        </p:txBody>
      </p:sp>
      <p:sp>
        <p:nvSpPr>
          <p:cNvPr id="14" name="TextBox 13">
            <a:extLst>
              <a:ext uri="{FF2B5EF4-FFF2-40B4-BE49-F238E27FC236}">
                <a16:creationId xmlns:a16="http://schemas.microsoft.com/office/drawing/2014/main" id="{DE97BA45-7D51-096B-CCFB-E8F3C9B61F48}"/>
              </a:ext>
            </a:extLst>
          </p:cNvPr>
          <p:cNvSpPr txBox="1"/>
          <p:nvPr/>
        </p:nvSpPr>
        <p:spPr>
          <a:xfrm>
            <a:off x="72000" y="549000"/>
            <a:ext cx="5345186" cy="5909310"/>
          </a:xfrm>
          <a:prstGeom prst="rect">
            <a:avLst/>
          </a:prstGeom>
          <a:noFill/>
        </p:spPr>
        <p:txBody>
          <a:bodyPr wrap="square" rtlCol="0">
            <a:spAutoFit/>
          </a:bodyPr>
          <a:lstStyle/>
          <a:p>
            <a:pPr algn="l">
              <a:buFont typeface="Arial" panose="020B0604020202020204" pitchFamily="34" charset="0"/>
              <a:buChar char="•"/>
            </a:pPr>
            <a:r>
              <a:rPr lang="en-US" b="1" i="0" dirty="0">
                <a:effectLst/>
                <a:latin typeface="ui-sans-serif"/>
              </a:rPr>
              <a:t>Performance Metrics:</a:t>
            </a:r>
          </a:p>
          <a:p>
            <a:pPr algn="l">
              <a:buFont typeface="Arial" panose="020B0604020202020204" pitchFamily="34" charset="0"/>
              <a:buChar char="•"/>
            </a:pPr>
            <a:endParaRPr lang="en-US" b="1" dirty="0">
              <a:solidFill>
                <a:schemeClr val="bg1"/>
              </a:solidFill>
              <a:latin typeface="ui-sans-serif"/>
            </a:endParaRPr>
          </a:p>
          <a:p>
            <a:pPr algn="l">
              <a:buFont typeface="Arial" panose="020B0604020202020204" pitchFamily="34" charset="0"/>
              <a:buChar char="•"/>
            </a:pPr>
            <a:endParaRPr lang="en-US" b="1" dirty="0">
              <a:solidFill>
                <a:schemeClr val="bg1"/>
              </a:solidFill>
              <a:latin typeface="ui-sans-serif"/>
            </a:endParaRPr>
          </a:p>
          <a:p>
            <a:pPr algn="l">
              <a:buFont typeface="Arial" panose="020B0604020202020204" pitchFamily="34" charset="0"/>
              <a:buChar char="•"/>
            </a:pPr>
            <a:endParaRPr lang="en-US" b="1" dirty="0">
              <a:solidFill>
                <a:schemeClr val="bg1"/>
              </a:solidFill>
              <a:latin typeface="ui-sans-serif"/>
            </a:endParaRPr>
          </a:p>
          <a:p>
            <a:pPr algn="l">
              <a:buFont typeface="Arial" panose="020B0604020202020204" pitchFamily="34" charset="0"/>
              <a:buChar char="•"/>
            </a:pPr>
            <a:endParaRPr lang="en-US" b="1" dirty="0">
              <a:solidFill>
                <a:schemeClr val="bg1"/>
              </a:solidFill>
              <a:latin typeface="ui-sans-serif"/>
            </a:endParaRPr>
          </a:p>
          <a:p>
            <a:pPr algn="l">
              <a:buFont typeface="Arial" panose="020B0604020202020204" pitchFamily="34" charset="0"/>
              <a:buChar char="•"/>
            </a:pPr>
            <a:endParaRPr lang="en-US" b="1" i="0" dirty="0">
              <a:solidFill>
                <a:schemeClr val="bg1"/>
              </a:solidFill>
              <a:effectLst/>
              <a:latin typeface="ui-sans-serif"/>
            </a:endParaRPr>
          </a:p>
          <a:p>
            <a:pPr algn="l">
              <a:buFont typeface="Arial" panose="020B0604020202020204" pitchFamily="34" charset="0"/>
              <a:buChar char="•"/>
            </a:pPr>
            <a:endParaRPr lang="en-US" b="1" dirty="0">
              <a:solidFill>
                <a:schemeClr val="bg1"/>
              </a:solidFill>
              <a:latin typeface="ui-sans-serif"/>
            </a:endParaRPr>
          </a:p>
          <a:p>
            <a:pPr algn="l">
              <a:buFont typeface="Arial" panose="020B0604020202020204" pitchFamily="34" charset="0"/>
              <a:buChar char="•"/>
            </a:pPr>
            <a:endParaRPr lang="en-US" b="1" i="0" dirty="0">
              <a:solidFill>
                <a:schemeClr val="bg1"/>
              </a:solidFill>
              <a:effectLst/>
              <a:latin typeface="ui-sans-serif"/>
            </a:endParaRPr>
          </a:p>
          <a:p>
            <a:pPr algn="l">
              <a:buFont typeface="Arial" panose="020B0604020202020204" pitchFamily="34" charset="0"/>
              <a:buChar char="•"/>
            </a:pPr>
            <a:endParaRPr lang="en-US" b="1" i="0" dirty="0">
              <a:solidFill>
                <a:schemeClr val="bg1"/>
              </a:solidFill>
              <a:effectLst/>
              <a:latin typeface="ui-sans-serif"/>
            </a:endParaRPr>
          </a:p>
          <a:p>
            <a:pPr algn="l">
              <a:buFont typeface="Arial" panose="020B0604020202020204" pitchFamily="34" charset="0"/>
              <a:buChar char="•"/>
            </a:pPr>
            <a:endParaRPr lang="en-US" b="1" dirty="0">
              <a:solidFill>
                <a:schemeClr val="bg1"/>
              </a:solidFill>
              <a:latin typeface="ui-sans-serif"/>
            </a:endParaRPr>
          </a:p>
          <a:p>
            <a:pPr algn="l">
              <a:buFont typeface="Arial" panose="020B0604020202020204" pitchFamily="34" charset="0"/>
              <a:buChar char="•"/>
            </a:pPr>
            <a:r>
              <a:rPr lang="en-US" b="1" i="0" dirty="0">
                <a:effectLst/>
                <a:latin typeface="ui-sans-serif"/>
              </a:rPr>
              <a:t>Analysis</a:t>
            </a:r>
            <a:r>
              <a:rPr lang="en-US" b="0" i="0" dirty="0">
                <a:effectLst/>
                <a:latin typeface="ui-sans-serif"/>
              </a:rPr>
              <a:t>:</a:t>
            </a:r>
          </a:p>
          <a:p>
            <a:pPr algn="l">
              <a:buFont typeface="Arial" panose="020B0604020202020204" pitchFamily="34" charset="0"/>
              <a:buChar char="•"/>
            </a:pPr>
            <a:endParaRPr lang="en-US" b="0" i="0" dirty="0">
              <a:effectLst/>
              <a:latin typeface="ui-sans-serif"/>
            </a:endParaRPr>
          </a:p>
          <a:p>
            <a:pPr marL="742950" lvl="1" indent="-285750" algn="l">
              <a:buFont typeface="Arial" panose="020B0604020202020204" pitchFamily="34" charset="0"/>
              <a:buChar char="•"/>
            </a:pPr>
            <a:r>
              <a:rPr lang="en-US" b="0" i="0" dirty="0">
                <a:effectLst/>
                <a:latin typeface="ui-sans-serif"/>
              </a:rPr>
              <a:t>The ANN model with weighted summarization outperforms established models across all metrics.</a:t>
            </a:r>
          </a:p>
          <a:p>
            <a:pPr marL="742950" lvl="1" indent="-285750" algn="l">
              <a:buFont typeface="Arial" panose="020B0604020202020204" pitchFamily="34" charset="0"/>
              <a:buChar char="•"/>
            </a:pPr>
            <a:endParaRPr lang="en-US" b="0" i="0" dirty="0">
              <a:effectLst/>
              <a:latin typeface="ui-sans-serif"/>
            </a:endParaRPr>
          </a:p>
          <a:p>
            <a:pPr marL="742950" lvl="1" indent="-285750" algn="l">
              <a:buFont typeface="Arial" panose="020B0604020202020204" pitchFamily="34" charset="0"/>
              <a:buChar char="•"/>
            </a:pPr>
            <a:r>
              <a:rPr lang="en-US" b="0" i="0" dirty="0">
                <a:effectLst/>
                <a:latin typeface="ui-sans-serif"/>
              </a:rPr>
              <a:t>Notable improvements include a BLEU score increase by 2.3%, METEOR score enhancement by 2.7%, ROUGE-1 f score increase by 8.4%, ROUGE-2 f score improvement by 10.3%, and ROUGE-l f score increase by 10.3%.</a:t>
            </a:r>
          </a:p>
        </p:txBody>
      </p:sp>
      <p:pic>
        <p:nvPicPr>
          <p:cNvPr id="5" name="Picture 4">
            <a:extLst>
              <a:ext uri="{FF2B5EF4-FFF2-40B4-BE49-F238E27FC236}">
                <a16:creationId xmlns:a16="http://schemas.microsoft.com/office/drawing/2014/main" id="{FE3C6242-8D53-E2B2-7F6E-3A449349137E}"/>
              </a:ext>
            </a:extLst>
          </p:cNvPr>
          <p:cNvPicPr>
            <a:picLocks noChangeAspect="1"/>
          </p:cNvPicPr>
          <p:nvPr/>
        </p:nvPicPr>
        <p:blipFill>
          <a:blip r:embed="rId3"/>
          <a:stretch>
            <a:fillRect/>
          </a:stretch>
        </p:blipFill>
        <p:spPr>
          <a:xfrm>
            <a:off x="335509" y="1053000"/>
            <a:ext cx="5345186" cy="2038635"/>
          </a:xfrm>
          <a:prstGeom prst="rect">
            <a:avLst/>
          </a:prstGeom>
          <a:effectLst>
            <a:glow rad="63500">
              <a:schemeClr val="accent2">
                <a:satMod val="175000"/>
                <a:alpha val="40000"/>
              </a:schemeClr>
            </a:glow>
            <a:outerShdw blurRad="50800" dist="38100" dir="2700000" algn="tl" rotWithShape="0">
              <a:prstClr val="black">
                <a:alpha val="40000"/>
              </a:prstClr>
            </a:outerShdw>
          </a:effectLst>
        </p:spPr>
      </p:pic>
      <p:pic>
        <p:nvPicPr>
          <p:cNvPr id="8" name="Picture 7" descr="A graph of different colored bars&#10;&#10;Description automatically generated">
            <a:extLst>
              <a:ext uri="{FF2B5EF4-FFF2-40B4-BE49-F238E27FC236}">
                <a16:creationId xmlns:a16="http://schemas.microsoft.com/office/drawing/2014/main" id="{D258A720-CF09-7678-1F81-977AE2881518}"/>
              </a:ext>
            </a:extLst>
          </p:cNvPr>
          <p:cNvPicPr>
            <a:picLocks noChangeAspect="1"/>
          </p:cNvPicPr>
          <p:nvPr/>
        </p:nvPicPr>
        <p:blipFill>
          <a:blip r:embed="rId4"/>
          <a:stretch>
            <a:fillRect/>
          </a:stretch>
        </p:blipFill>
        <p:spPr>
          <a:xfrm>
            <a:off x="6096000" y="1197000"/>
            <a:ext cx="5904000" cy="4351184"/>
          </a:xfrm>
          <a:prstGeom prst="rect">
            <a:avLst/>
          </a:prstGeom>
        </p:spPr>
      </p:pic>
      <p:pic>
        <p:nvPicPr>
          <p:cNvPr id="4" name="Picture 3" descr="A green background with white letters&#10;&#10;Description automatically generated">
            <a:extLst>
              <a:ext uri="{FF2B5EF4-FFF2-40B4-BE49-F238E27FC236}">
                <a16:creationId xmlns:a16="http://schemas.microsoft.com/office/drawing/2014/main" id="{0BAB98E0-83AE-0181-0985-F08452AF6FD1}"/>
              </a:ext>
            </a:extLst>
          </p:cNvPr>
          <p:cNvPicPr>
            <a:picLocks noChangeAspect="1"/>
          </p:cNvPicPr>
          <p:nvPr/>
        </p:nvPicPr>
        <p:blipFill>
          <a:blip r:embed="rId5"/>
          <a:stretch>
            <a:fillRect/>
          </a:stretch>
        </p:blipFill>
        <p:spPr>
          <a:xfrm>
            <a:off x="11405760" y="119071"/>
            <a:ext cx="669852" cy="646985"/>
          </a:xfrm>
          <a:prstGeom prst="rect">
            <a:avLst/>
          </a:prstGeom>
          <a:effectLst>
            <a:glow rad="63500">
              <a:schemeClr val="accent3">
                <a:satMod val="175000"/>
                <a:alpha val="40000"/>
              </a:schemeClr>
            </a:glow>
            <a:outerShdw blurRad="50800" dist="38100" dir="8100000" algn="tr"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1544606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070D0-CF78-415E-928E-E7151ABA8C40}"/>
              </a:ext>
            </a:extLst>
          </p:cNvPr>
          <p:cNvSpPr txBox="1"/>
          <p:nvPr/>
        </p:nvSpPr>
        <p:spPr>
          <a:xfrm>
            <a:off x="0" y="-11649"/>
            <a:ext cx="11067680" cy="400110"/>
          </a:xfrm>
          <a:prstGeom prst="rect">
            <a:avLst/>
          </a:prstGeom>
          <a:noFill/>
        </p:spPr>
        <p:txBody>
          <a:bodyPr wrap="square" rtlCol="0">
            <a:spAutoFit/>
          </a:bodyPr>
          <a:lstStyle/>
          <a:p>
            <a:pPr algn="l"/>
            <a:r>
              <a:rPr lang="en-US" sz="2000" b="0" i="0" dirty="0">
                <a:effectLst/>
                <a:latin typeface="ui-sans-serif"/>
              </a:rPr>
              <a:t>Conclusion:</a:t>
            </a:r>
          </a:p>
        </p:txBody>
      </p:sp>
      <p:sp>
        <p:nvSpPr>
          <p:cNvPr id="14" name="TextBox 13">
            <a:extLst>
              <a:ext uri="{FF2B5EF4-FFF2-40B4-BE49-F238E27FC236}">
                <a16:creationId xmlns:a16="http://schemas.microsoft.com/office/drawing/2014/main" id="{DE97BA45-7D51-096B-CCFB-E8F3C9B61F48}"/>
              </a:ext>
            </a:extLst>
          </p:cNvPr>
          <p:cNvSpPr txBox="1"/>
          <p:nvPr/>
        </p:nvSpPr>
        <p:spPr>
          <a:xfrm>
            <a:off x="72000" y="302359"/>
            <a:ext cx="11067680" cy="6555641"/>
          </a:xfrm>
          <a:prstGeom prst="rect">
            <a:avLst/>
          </a:prstGeom>
          <a:noFill/>
        </p:spPr>
        <p:txBody>
          <a:bodyPr wrap="square" rtlCol="0">
            <a:spAutoFit/>
          </a:bodyPr>
          <a:lstStyle/>
          <a:p>
            <a:pPr algn="l">
              <a:buFont typeface="Arial" panose="020B0604020202020204" pitchFamily="34" charset="0"/>
              <a:buChar char="•"/>
            </a:pPr>
            <a:r>
              <a:rPr lang="en-US" sz="1500" b="1" i="0" dirty="0">
                <a:solidFill>
                  <a:schemeClr val="bg1"/>
                </a:solidFill>
                <a:effectLst/>
                <a:latin typeface="ui-sans-serif"/>
              </a:rPr>
              <a:t> </a:t>
            </a:r>
            <a:r>
              <a:rPr lang="en-US" sz="1500" b="1" i="0" dirty="0">
                <a:effectLst/>
                <a:latin typeface="ui-sans-serif"/>
              </a:rPr>
              <a:t>Overview</a:t>
            </a:r>
            <a:r>
              <a:rPr lang="en-US" sz="1500" b="0" i="0" dirty="0">
                <a:effectLst/>
                <a:latin typeface="ui-sans-serif"/>
              </a:rPr>
              <a:t>:</a:t>
            </a:r>
          </a:p>
          <a:p>
            <a:pPr marL="742950" lvl="1" indent="-285750" algn="l">
              <a:buFont typeface="Arial" panose="020B0604020202020204" pitchFamily="34" charset="0"/>
              <a:buChar char="•"/>
            </a:pPr>
            <a:r>
              <a:rPr lang="en-US" sz="1500" b="0" i="0" dirty="0">
                <a:effectLst/>
                <a:latin typeface="ui-sans-serif"/>
              </a:rPr>
              <a:t>This research aimed to enhance </a:t>
            </a:r>
            <a:r>
              <a:rPr lang="en-US" sz="1500" dirty="0">
                <a:latin typeface="ui-sans-serif"/>
              </a:rPr>
              <a:t>I</a:t>
            </a:r>
            <a:r>
              <a:rPr lang="en-US" sz="1500" b="0" i="0" dirty="0">
                <a:effectLst/>
                <a:latin typeface="ui-sans-serif"/>
              </a:rPr>
              <a:t>mage captioning through methodical experiments on the COCO and FLICKR datasets.</a:t>
            </a:r>
          </a:p>
          <a:p>
            <a:pPr marL="742950" lvl="1" indent="-285750" algn="l">
              <a:buFont typeface="Arial" panose="020B0604020202020204" pitchFamily="34" charset="0"/>
              <a:buChar char="•"/>
            </a:pPr>
            <a:r>
              <a:rPr lang="en-US" sz="1500" b="0" i="0" dirty="0">
                <a:effectLst/>
                <a:latin typeface="ui-sans-serif"/>
              </a:rPr>
              <a:t>Utilized advanced machine learning models (BLIP, GPT-2, PIX2STRUCT) and innovative summarization techniques to narrow the gap between machine-generated captions and human-level annotations.</a:t>
            </a:r>
          </a:p>
          <a:p>
            <a:pPr marL="742950" lvl="1" indent="-285750" algn="l">
              <a:buFont typeface="Arial" panose="020B0604020202020204" pitchFamily="34" charset="0"/>
              <a:buChar char="•"/>
            </a:pPr>
            <a:endParaRPr lang="en-US" sz="1500" b="0" i="0" dirty="0">
              <a:effectLst/>
              <a:latin typeface="ui-sans-serif"/>
            </a:endParaRPr>
          </a:p>
          <a:p>
            <a:pPr algn="l">
              <a:buFont typeface="Arial" panose="020B0604020202020204" pitchFamily="34" charset="0"/>
              <a:buChar char="•"/>
            </a:pPr>
            <a:r>
              <a:rPr lang="en-US" sz="1500" b="1" i="0" dirty="0">
                <a:effectLst/>
                <a:latin typeface="ui-sans-serif"/>
              </a:rPr>
              <a:t> Key Achievements</a:t>
            </a:r>
            <a:r>
              <a:rPr lang="en-US" sz="1500" b="0" i="0" dirty="0">
                <a:effectLst/>
                <a:latin typeface="ui-sans-serif"/>
              </a:rPr>
              <a:t>:</a:t>
            </a:r>
          </a:p>
          <a:p>
            <a:pPr marL="742950" lvl="1" indent="-285750" algn="l">
              <a:buFont typeface="Arial" panose="020B0604020202020204" pitchFamily="34" charset="0"/>
              <a:buChar char="•"/>
            </a:pPr>
            <a:r>
              <a:rPr lang="en-US" sz="1500" b="0" i="0" dirty="0">
                <a:effectLst/>
                <a:latin typeface="ui-sans-serif"/>
              </a:rPr>
              <a:t>Successfully addressed research questions Q1, Q2, Q3, and Q4 through thorough experimentation, analysis, and discussion.</a:t>
            </a:r>
          </a:p>
          <a:p>
            <a:pPr marL="742950" lvl="1" indent="-285750" algn="l">
              <a:buFont typeface="Arial" panose="020B0604020202020204" pitchFamily="34" charset="0"/>
              <a:buChar char="•"/>
            </a:pPr>
            <a:r>
              <a:rPr lang="en-US" sz="1500" b="0" i="0" dirty="0">
                <a:effectLst/>
                <a:latin typeface="ui-sans-serif"/>
              </a:rPr>
              <a:t>Validated the effectiveness of using a weighted summarization strategy based on model performance across different categories.</a:t>
            </a:r>
          </a:p>
          <a:p>
            <a:pPr marL="742950" lvl="1" indent="-285750" algn="l">
              <a:buFont typeface="Arial" panose="020B0604020202020204" pitchFamily="34" charset="0"/>
              <a:buChar char="•"/>
            </a:pPr>
            <a:r>
              <a:rPr lang="en-US" sz="1500" b="0" i="0" dirty="0">
                <a:effectLst/>
                <a:latin typeface="ui-sans-serif"/>
              </a:rPr>
              <a:t>Integration of an ANN model with weighted summarization optimized caption generation by leveraging the strengths of the most effective model for each context.</a:t>
            </a:r>
          </a:p>
          <a:p>
            <a:pPr marL="742950" lvl="1" indent="-285750" algn="l">
              <a:buFont typeface="Arial" panose="020B0604020202020204" pitchFamily="34" charset="0"/>
              <a:buChar char="•"/>
            </a:pPr>
            <a:endParaRPr lang="en-US" sz="1500" b="0" i="0" dirty="0">
              <a:effectLst/>
              <a:latin typeface="ui-sans-serif"/>
            </a:endParaRPr>
          </a:p>
          <a:p>
            <a:pPr algn="l">
              <a:buFont typeface="Arial" panose="020B0604020202020204" pitchFamily="34" charset="0"/>
              <a:buChar char="•"/>
            </a:pPr>
            <a:r>
              <a:rPr lang="en-US" sz="1500" b="1" i="0" dirty="0">
                <a:effectLst/>
                <a:latin typeface="ui-sans-serif"/>
              </a:rPr>
              <a:t> Performance Insights</a:t>
            </a:r>
            <a:r>
              <a:rPr lang="en-US" sz="1500" b="0" i="0" dirty="0">
                <a:effectLst/>
                <a:latin typeface="ui-sans-serif"/>
              </a:rPr>
              <a:t>:</a:t>
            </a:r>
          </a:p>
          <a:p>
            <a:pPr marL="742950" lvl="1" indent="-285750" algn="l">
              <a:buFont typeface="Arial" panose="020B0604020202020204" pitchFamily="34" charset="0"/>
              <a:buChar char="•"/>
            </a:pPr>
            <a:r>
              <a:rPr lang="en-US" sz="1500" b="0" i="0" dirty="0">
                <a:effectLst/>
                <a:latin typeface="ui-sans-serif"/>
              </a:rPr>
              <a:t>GPT-2 performed better on COCO, while BLIP excelled on FLICKR.</a:t>
            </a:r>
          </a:p>
          <a:p>
            <a:pPr marL="742950" lvl="1" indent="-285750" algn="l">
              <a:buFont typeface="Arial" panose="020B0604020202020204" pitchFamily="34" charset="0"/>
              <a:buChar char="•"/>
            </a:pPr>
            <a:r>
              <a:rPr lang="en-US" sz="1500" b="0" i="0" dirty="0">
                <a:effectLst/>
                <a:latin typeface="ui-sans-serif"/>
              </a:rPr>
              <a:t>Tailored weight assignments in the summarization process improved overall metrics.</a:t>
            </a:r>
          </a:p>
          <a:p>
            <a:pPr marL="742950" lvl="1" indent="-285750" algn="l">
              <a:buFont typeface="Arial" panose="020B0604020202020204" pitchFamily="34" charset="0"/>
              <a:buChar char="•"/>
            </a:pPr>
            <a:r>
              <a:rPr lang="en-US" sz="1500" b="0" i="0" dirty="0">
                <a:effectLst/>
                <a:latin typeface="ui-sans-serif"/>
              </a:rPr>
              <a:t>Achieved high-quality image captioning without frequent retraining, demonstrating efficiency and potential to reduce computational </a:t>
            </a:r>
            <a:r>
              <a:rPr lang="en-US" sz="1500" b="0" i="0">
                <a:effectLst/>
                <a:latin typeface="ui-sans-serif"/>
              </a:rPr>
              <a:t>costs.</a:t>
            </a:r>
            <a:endParaRPr lang="en-US" sz="1500" b="0" i="0" dirty="0">
              <a:effectLst/>
              <a:latin typeface="ui-sans-serif"/>
            </a:endParaRPr>
          </a:p>
          <a:p>
            <a:pPr algn="l">
              <a:buFont typeface="Arial" panose="020B0604020202020204" pitchFamily="34" charset="0"/>
              <a:buChar char="•"/>
            </a:pPr>
            <a:r>
              <a:rPr lang="en-US" sz="1500" b="1" i="0" dirty="0">
                <a:effectLst/>
                <a:latin typeface="ui-sans-serif"/>
              </a:rPr>
              <a:t> Efficiency</a:t>
            </a:r>
            <a:r>
              <a:rPr lang="en-US" sz="1500" b="0" i="0" dirty="0">
                <a:effectLst/>
                <a:latin typeface="ui-sans-serif"/>
              </a:rPr>
              <a:t>:</a:t>
            </a:r>
          </a:p>
          <a:p>
            <a:pPr marL="742950" lvl="1" indent="-285750">
              <a:buFont typeface="Arial" panose="020B0604020202020204" pitchFamily="34" charset="0"/>
              <a:buChar char="•"/>
            </a:pPr>
            <a:r>
              <a:rPr lang="en-US" sz="1500" b="0" i="0" dirty="0">
                <a:effectLst/>
                <a:latin typeface="ui-sans-serif"/>
              </a:rPr>
              <a:t>Total number of parameters: </a:t>
            </a:r>
            <a:r>
              <a:rPr lang="en-US" sz="1500" b="0" i="0">
                <a:effectLst/>
                <a:latin typeface="ui-sans-serif"/>
              </a:rPr>
              <a:t>791 million</a:t>
            </a:r>
            <a:r>
              <a:rPr lang="en-US" sz="1500">
                <a:latin typeface="ui-sans-serif"/>
              </a:rPr>
              <a:t> (</a:t>
            </a:r>
            <a:r>
              <a:rPr lang="en-IN" sz="1500" b="0" i="0" u="none" strike="noStrike" baseline="0">
                <a:latin typeface="ui-sans-serif"/>
              </a:rPr>
              <a:t>247 million for BLIP (frozen)+239 million for GPT-2(frozen)+305 million for DistilBART(frozen)+</a:t>
            </a:r>
            <a:r>
              <a:rPr lang="en-US" sz="1500" b="0" i="0" u="none" strike="noStrike" baseline="0">
                <a:latin typeface="ui-sans-serif"/>
              </a:rPr>
              <a:t>0.3 million trainable parameters.</a:t>
            </a:r>
            <a:endParaRPr lang="en-US" sz="1500" b="0" i="0" dirty="0">
              <a:effectLst/>
              <a:latin typeface="ui-sans-serif"/>
            </a:endParaRPr>
          </a:p>
          <a:p>
            <a:pPr marL="742950" lvl="1" indent="-285750" algn="l">
              <a:buFont typeface="Arial" panose="020B0604020202020204" pitchFamily="34" charset="0"/>
              <a:buChar char="•"/>
            </a:pPr>
            <a:r>
              <a:rPr lang="en-US" sz="1500" b="0" i="0" dirty="0">
                <a:effectLst/>
                <a:latin typeface="ui-sans-serif"/>
              </a:rPr>
              <a:t>Minimal active training required, leading to efficient computational usage.</a:t>
            </a:r>
          </a:p>
          <a:p>
            <a:pPr lvl="1">
              <a:buFont typeface="Arial" panose="020B0604020202020204" pitchFamily="34" charset="0"/>
              <a:buChar char="•"/>
            </a:pPr>
            <a:r>
              <a:rPr lang="en-US" sz="1500" b="0" i="0" dirty="0">
                <a:effectLst/>
                <a:latin typeface="ui-sans-serif"/>
              </a:rPr>
              <a:t>     Total caption generation and summarization time is approximately 24.07 seconds, which is suitable for applications prioritizing      </a:t>
            </a:r>
          </a:p>
          <a:p>
            <a:pPr lvl="1"/>
            <a:r>
              <a:rPr lang="en-US" sz="1500" dirty="0">
                <a:latin typeface="ui-sans-serif"/>
              </a:rPr>
              <a:t> </a:t>
            </a:r>
            <a:r>
              <a:rPr lang="en-US" sz="1500" b="0" i="0" dirty="0">
                <a:effectLst/>
                <a:latin typeface="ui-sans-serif"/>
              </a:rPr>
              <a:t>     quality over speed like </a:t>
            </a:r>
            <a:r>
              <a:rPr lang="en-US" sz="1500" b="1" i="0" dirty="0">
                <a:effectLst/>
                <a:latin typeface="ui-sans-serif"/>
              </a:rPr>
              <a:t>Data Warehouses</a:t>
            </a:r>
            <a:r>
              <a:rPr lang="en-US" sz="1500" dirty="0">
                <a:latin typeface="ui-sans-serif"/>
              </a:rPr>
              <a:t> ,</a:t>
            </a:r>
            <a:r>
              <a:rPr lang="en-US" sz="1500" b="1" i="0" dirty="0">
                <a:effectLst/>
                <a:latin typeface="ui-sans-serif"/>
              </a:rPr>
              <a:t>Social Media Platforms </a:t>
            </a:r>
            <a:r>
              <a:rPr lang="en-US" sz="1500" dirty="0">
                <a:latin typeface="ui-sans-serif"/>
              </a:rPr>
              <a:t>,</a:t>
            </a:r>
            <a:r>
              <a:rPr lang="en-US" sz="1500" b="1" i="0" dirty="0">
                <a:effectLst/>
                <a:latin typeface="ui-sans-serif"/>
              </a:rPr>
              <a:t>E-commerce</a:t>
            </a:r>
            <a:r>
              <a:rPr lang="en-US" sz="1500" dirty="0">
                <a:latin typeface="ui-sans-serif"/>
              </a:rPr>
              <a:t>.</a:t>
            </a:r>
          </a:p>
          <a:p>
            <a:pPr lvl="1">
              <a:buFont typeface="Arial" panose="020B0604020202020204" pitchFamily="34" charset="0"/>
              <a:buChar char="•"/>
            </a:pPr>
            <a:endParaRPr lang="en-US" sz="1500" b="0" i="0" dirty="0">
              <a:effectLst/>
              <a:latin typeface="ui-sans-serif"/>
            </a:endParaRPr>
          </a:p>
          <a:p>
            <a:pPr algn="l">
              <a:buFont typeface="Arial" panose="020B0604020202020204" pitchFamily="34" charset="0"/>
              <a:buChar char="•"/>
            </a:pPr>
            <a:r>
              <a:rPr lang="en-US" sz="1500" b="1" i="0" dirty="0">
                <a:effectLst/>
                <a:latin typeface="ui-sans-serif"/>
              </a:rPr>
              <a:t> Metric Improvements</a:t>
            </a:r>
            <a:r>
              <a:rPr lang="en-US" sz="1500" b="0" i="0" dirty="0">
                <a:effectLst/>
                <a:latin typeface="ui-sans-serif"/>
              </a:rPr>
              <a:t>:</a:t>
            </a:r>
          </a:p>
          <a:p>
            <a:pPr marL="742950" lvl="1" indent="-285750" algn="l">
              <a:buFont typeface="Arial" panose="020B0604020202020204" pitchFamily="34" charset="0"/>
              <a:buChar char="•"/>
            </a:pPr>
            <a:r>
              <a:rPr lang="en-US" sz="1500" b="0" i="0" dirty="0">
                <a:effectLst/>
                <a:latin typeface="ui-sans-serif"/>
              </a:rPr>
              <a:t>COCO dataset: BLEU score improved to 0.322, METEOR score improved to 0.328, ROUGE-1 f , ROUGE-2 f and ROUGE-L f score improved to 0.452, 0.187 and 0.415 respectively.</a:t>
            </a:r>
          </a:p>
          <a:p>
            <a:pPr marL="742950" lvl="1" indent="-285750" algn="l">
              <a:buFont typeface="Arial" panose="020B0604020202020204" pitchFamily="34" charset="0"/>
              <a:buChar char="•"/>
            </a:pPr>
            <a:r>
              <a:rPr lang="en-US" sz="1500" b="0" i="0" dirty="0">
                <a:effectLst/>
                <a:latin typeface="ui-sans-serif"/>
              </a:rPr>
              <a:t>FLICKR dataset: BLEU score improved to 0.181, METEOR score improved to 0.300, ROUGE-1 f , ROUGE-2 f and ROUGE-L f score improved to 0.348, 0.107 and 0.311 respectively</a:t>
            </a:r>
          </a:p>
        </p:txBody>
      </p:sp>
      <p:pic>
        <p:nvPicPr>
          <p:cNvPr id="4" name="Picture 3" descr="A green background with white letters&#10;&#10;Description automatically generated">
            <a:extLst>
              <a:ext uri="{FF2B5EF4-FFF2-40B4-BE49-F238E27FC236}">
                <a16:creationId xmlns:a16="http://schemas.microsoft.com/office/drawing/2014/main" id="{76F22837-21FB-A61B-6D46-BE7B62D1F474}"/>
              </a:ext>
            </a:extLst>
          </p:cNvPr>
          <p:cNvPicPr>
            <a:picLocks noChangeAspect="1"/>
          </p:cNvPicPr>
          <p:nvPr/>
        </p:nvPicPr>
        <p:blipFill>
          <a:blip r:embed="rId3"/>
          <a:stretch>
            <a:fillRect/>
          </a:stretch>
        </p:blipFill>
        <p:spPr>
          <a:xfrm>
            <a:off x="11405760" y="119071"/>
            <a:ext cx="669852" cy="646985"/>
          </a:xfrm>
          <a:prstGeom prst="rect">
            <a:avLst/>
          </a:prstGeom>
          <a:effectLst>
            <a:glow rad="63500">
              <a:schemeClr val="accent3">
                <a:satMod val="175000"/>
                <a:alpha val="40000"/>
              </a:schemeClr>
            </a:glow>
            <a:outerShdw blurRad="50800" dist="38100" dir="8100000" algn="tr"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3649690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070D0-CF78-415E-928E-E7151ABA8C40}"/>
              </a:ext>
            </a:extLst>
          </p:cNvPr>
          <p:cNvSpPr txBox="1"/>
          <p:nvPr/>
        </p:nvSpPr>
        <p:spPr>
          <a:xfrm>
            <a:off x="154110" y="215836"/>
            <a:ext cx="11067680" cy="400110"/>
          </a:xfrm>
          <a:prstGeom prst="rect">
            <a:avLst/>
          </a:prstGeom>
          <a:noFill/>
        </p:spPr>
        <p:txBody>
          <a:bodyPr wrap="square" rtlCol="0">
            <a:spAutoFit/>
          </a:bodyPr>
          <a:lstStyle/>
          <a:p>
            <a:pPr algn="l"/>
            <a:r>
              <a:rPr lang="en-IN" sz="2000" b="0" i="0" dirty="0">
                <a:effectLst/>
                <a:latin typeface="ui-sans-serif"/>
              </a:rPr>
              <a:t>Contributions of the Research</a:t>
            </a:r>
            <a:r>
              <a:rPr lang="en-US" sz="2000" b="0" i="0" dirty="0">
                <a:effectLst/>
                <a:latin typeface="ui-sans-serif"/>
              </a:rPr>
              <a:t>:</a:t>
            </a:r>
          </a:p>
        </p:txBody>
      </p:sp>
      <p:sp>
        <p:nvSpPr>
          <p:cNvPr id="14" name="TextBox 13">
            <a:extLst>
              <a:ext uri="{FF2B5EF4-FFF2-40B4-BE49-F238E27FC236}">
                <a16:creationId xmlns:a16="http://schemas.microsoft.com/office/drawing/2014/main" id="{DE97BA45-7D51-096B-CCFB-E8F3C9B61F48}"/>
              </a:ext>
            </a:extLst>
          </p:cNvPr>
          <p:cNvSpPr txBox="1"/>
          <p:nvPr/>
        </p:nvSpPr>
        <p:spPr>
          <a:xfrm>
            <a:off x="408000" y="215836"/>
            <a:ext cx="7200000" cy="3754874"/>
          </a:xfrm>
          <a:prstGeom prst="rect">
            <a:avLst/>
          </a:prstGeom>
          <a:noFill/>
        </p:spPr>
        <p:txBody>
          <a:bodyPr wrap="square" rtlCol="0">
            <a:spAutoFit/>
          </a:bodyPr>
          <a:lstStyle/>
          <a:p>
            <a:pPr algn="l"/>
            <a:endParaRPr lang="en-US" sz="1400" b="1">
              <a:solidFill>
                <a:schemeClr val="bg1"/>
              </a:solidFill>
              <a:latin typeface="ui-sans-serif"/>
            </a:endParaRPr>
          </a:p>
          <a:p>
            <a:pPr algn="l"/>
            <a:endParaRPr lang="en-US" sz="1400" b="1" i="0">
              <a:solidFill>
                <a:schemeClr val="bg1"/>
              </a:solidFill>
              <a:effectLst/>
              <a:latin typeface="ui-sans-serif"/>
            </a:endParaRPr>
          </a:p>
          <a:p>
            <a:pPr marL="285750" indent="-285750" algn="l">
              <a:buFont typeface="Arial" panose="020B0604020202020204" pitchFamily="34" charset="0"/>
              <a:buChar char="•"/>
            </a:pPr>
            <a:r>
              <a:rPr lang="en-US" sz="1400" b="1" i="0">
                <a:effectLst/>
                <a:latin typeface="ui-sans-serif"/>
              </a:rPr>
              <a:t>Evaluation </a:t>
            </a:r>
            <a:r>
              <a:rPr lang="en-US" sz="1400" b="1" i="0" dirty="0">
                <a:effectLst/>
                <a:latin typeface="ui-sans-serif"/>
              </a:rPr>
              <a:t>Across Categories and Datasets</a:t>
            </a:r>
            <a:r>
              <a:rPr lang="en-US" sz="1400" b="0" i="0" dirty="0">
                <a:effectLst/>
                <a:latin typeface="ui-sans-serif"/>
              </a:rPr>
              <a:t>:</a:t>
            </a:r>
          </a:p>
          <a:p>
            <a:pPr marL="742950" lvl="1" indent="-285750" algn="l">
              <a:buFont typeface="Arial" panose="020B0604020202020204" pitchFamily="34" charset="0"/>
              <a:buChar char="•"/>
            </a:pPr>
            <a:r>
              <a:rPr lang="en-US" sz="1400" b="0" i="0" dirty="0">
                <a:effectLst/>
                <a:latin typeface="ui-sans-serif"/>
              </a:rPr>
              <a:t>Comprehensive comparison of BLIP and GPT-2 models across COCO and FLICKR datasets.</a:t>
            </a:r>
          </a:p>
          <a:p>
            <a:pPr marL="285750" indent="-285750" algn="l">
              <a:buFont typeface="Arial" panose="020B0604020202020204" pitchFamily="34" charset="0"/>
              <a:buChar char="•"/>
            </a:pPr>
            <a:r>
              <a:rPr lang="en-US" sz="1400" b="1" i="0" dirty="0">
                <a:effectLst/>
                <a:latin typeface="ui-sans-serif"/>
              </a:rPr>
              <a:t>Summarization Strategies</a:t>
            </a:r>
            <a:r>
              <a:rPr lang="en-US" sz="1400" b="0" i="0" dirty="0">
                <a:effectLst/>
                <a:latin typeface="ui-sans-serif"/>
              </a:rPr>
              <a:t>:</a:t>
            </a:r>
          </a:p>
          <a:p>
            <a:pPr marL="742950" lvl="1" indent="-285750" algn="l">
              <a:buFont typeface="Arial" panose="020B0604020202020204" pitchFamily="34" charset="0"/>
              <a:buChar char="•"/>
            </a:pPr>
            <a:r>
              <a:rPr lang="en-US" sz="1400" b="0" i="0" dirty="0">
                <a:effectLst/>
                <a:latin typeface="ui-sans-serif"/>
              </a:rPr>
              <a:t>Explored novel summarization scenarios, enhancing the quality and relevance of generated captions.</a:t>
            </a:r>
          </a:p>
          <a:p>
            <a:pPr marL="285750" indent="-285750" algn="l">
              <a:buFont typeface="Arial" panose="020B0604020202020204" pitchFamily="34" charset="0"/>
              <a:buChar char="•"/>
            </a:pPr>
            <a:r>
              <a:rPr lang="en-US" sz="1400" b="1" i="0" dirty="0">
                <a:effectLst/>
                <a:latin typeface="ui-sans-serif"/>
              </a:rPr>
              <a:t>Weighted Summarization</a:t>
            </a:r>
            <a:r>
              <a:rPr lang="en-US" sz="1400" b="0" i="0" dirty="0">
                <a:effectLst/>
                <a:latin typeface="ui-sans-serif"/>
              </a:rPr>
              <a:t>:</a:t>
            </a:r>
          </a:p>
          <a:p>
            <a:pPr marL="742950" lvl="1" indent="-285750" algn="l">
              <a:buFont typeface="Arial" panose="020B0604020202020204" pitchFamily="34" charset="0"/>
              <a:buChar char="•"/>
            </a:pPr>
            <a:r>
              <a:rPr lang="en-US" sz="1400" b="0" i="0" dirty="0">
                <a:effectLst/>
                <a:latin typeface="ui-sans-serif"/>
              </a:rPr>
              <a:t>Demonstrated the effectiveness of weighted summarization techniques.</a:t>
            </a:r>
          </a:p>
          <a:p>
            <a:pPr marL="285750" indent="-285750" algn="l">
              <a:buFont typeface="Arial" panose="020B0604020202020204" pitchFamily="34" charset="0"/>
              <a:buChar char="•"/>
            </a:pPr>
            <a:r>
              <a:rPr lang="en-US" sz="1400" b="1" i="0" dirty="0">
                <a:effectLst/>
                <a:latin typeface="ui-sans-serif"/>
              </a:rPr>
              <a:t>Innovative Use of ANN Models</a:t>
            </a:r>
            <a:r>
              <a:rPr lang="en-US" sz="1400" b="0" i="0" dirty="0">
                <a:effectLst/>
                <a:latin typeface="ui-sans-serif"/>
              </a:rPr>
              <a:t>:</a:t>
            </a:r>
          </a:p>
          <a:p>
            <a:pPr marL="742950" lvl="1" indent="-285750" algn="l">
              <a:buFont typeface="Arial" panose="020B0604020202020204" pitchFamily="34" charset="0"/>
              <a:buChar char="•"/>
            </a:pPr>
            <a:r>
              <a:rPr lang="en-US" sz="1400" b="0" i="0" dirty="0">
                <a:effectLst/>
                <a:latin typeface="ui-sans-serif"/>
              </a:rPr>
              <a:t>Pioneered ANN models to predict the most effective caption generator for given images.</a:t>
            </a:r>
          </a:p>
          <a:p>
            <a:pPr marL="285750" indent="-285750" algn="l">
              <a:buFont typeface="Arial" panose="020B0604020202020204" pitchFamily="34" charset="0"/>
              <a:buChar char="•"/>
            </a:pPr>
            <a:r>
              <a:rPr lang="en-US" sz="1400" b="1" i="0" dirty="0">
                <a:effectLst/>
                <a:latin typeface="ui-sans-serif"/>
              </a:rPr>
              <a:t>Foundation for Future Research</a:t>
            </a:r>
            <a:r>
              <a:rPr lang="en-US" sz="1400" b="0" i="0" dirty="0">
                <a:effectLst/>
                <a:latin typeface="ui-sans-serif"/>
              </a:rPr>
              <a:t>:</a:t>
            </a:r>
          </a:p>
          <a:p>
            <a:pPr marL="742950" lvl="1" indent="-285750" algn="l">
              <a:buFont typeface="Arial" panose="020B0604020202020204" pitchFamily="34" charset="0"/>
              <a:buChar char="•"/>
            </a:pPr>
            <a:r>
              <a:rPr lang="en-US" sz="1400" b="0" i="0" dirty="0">
                <a:effectLst/>
                <a:latin typeface="ui-sans-serif"/>
              </a:rPr>
              <a:t>Established a methodological framework and baseline for future research in image captioning.</a:t>
            </a:r>
          </a:p>
          <a:p>
            <a:pPr algn="l">
              <a:buFont typeface="Arial" panose="020B0604020202020204" pitchFamily="34" charset="0"/>
              <a:buChar char="•"/>
            </a:pPr>
            <a:endParaRPr lang="en-US" sz="1400" b="0" i="0" dirty="0">
              <a:solidFill>
                <a:schemeClr val="bg1"/>
              </a:solidFill>
              <a:effectLst/>
              <a:latin typeface="ui-sans-serif"/>
            </a:endParaRPr>
          </a:p>
        </p:txBody>
      </p:sp>
      <p:sp>
        <p:nvSpPr>
          <p:cNvPr id="4" name="TextBox 3">
            <a:extLst>
              <a:ext uri="{FF2B5EF4-FFF2-40B4-BE49-F238E27FC236}">
                <a16:creationId xmlns:a16="http://schemas.microsoft.com/office/drawing/2014/main" id="{DCD4908A-4AD5-557B-15C4-091A2C556D97}"/>
              </a:ext>
            </a:extLst>
          </p:cNvPr>
          <p:cNvSpPr txBox="1"/>
          <p:nvPr/>
        </p:nvSpPr>
        <p:spPr>
          <a:xfrm>
            <a:off x="124232" y="3883790"/>
            <a:ext cx="11067680" cy="400110"/>
          </a:xfrm>
          <a:prstGeom prst="rect">
            <a:avLst/>
          </a:prstGeom>
          <a:noFill/>
        </p:spPr>
        <p:txBody>
          <a:bodyPr wrap="square" rtlCol="0">
            <a:spAutoFit/>
          </a:bodyPr>
          <a:lstStyle/>
          <a:p>
            <a:pPr algn="l"/>
            <a:r>
              <a:rPr lang="en-IN" sz="2000" dirty="0">
                <a:latin typeface="ui-sans-serif"/>
              </a:rPr>
              <a:t>Limitations</a:t>
            </a:r>
            <a:r>
              <a:rPr lang="en-US" sz="2000" b="0" i="0" dirty="0">
                <a:effectLst/>
                <a:latin typeface="ui-sans-serif"/>
              </a:rPr>
              <a:t>:</a:t>
            </a:r>
          </a:p>
        </p:txBody>
      </p:sp>
      <p:sp>
        <p:nvSpPr>
          <p:cNvPr id="5" name="TextBox 4">
            <a:extLst>
              <a:ext uri="{FF2B5EF4-FFF2-40B4-BE49-F238E27FC236}">
                <a16:creationId xmlns:a16="http://schemas.microsoft.com/office/drawing/2014/main" id="{570F7AFF-C0A9-CC7A-E7E1-DD03572369D7}"/>
              </a:ext>
            </a:extLst>
          </p:cNvPr>
          <p:cNvSpPr txBox="1"/>
          <p:nvPr/>
        </p:nvSpPr>
        <p:spPr>
          <a:xfrm>
            <a:off x="408000" y="4581000"/>
            <a:ext cx="7776000" cy="1384995"/>
          </a:xfrm>
          <a:prstGeom prst="rect">
            <a:avLst/>
          </a:prstGeom>
          <a:noFill/>
        </p:spPr>
        <p:txBody>
          <a:bodyPr wrap="square" rtlCol="0">
            <a:spAutoFit/>
          </a:bodyPr>
          <a:lstStyle/>
          <a:p>
            <a:pPr marL="285750" indent="-285750" algn="l">
              <a:buFont typeface="Arial" panose="020B0604020202020204" pitchFamily="34" charset="0"/>
              <a:buChar char="•"/>
            </a:pPr>
            <a:r>
              <a:rPr lang="en-US" sz="1400" b="1" i="0" dirty="0">
                <a:effectLst/>
                <a:latin typeface="ui-sans-serif"/>
              </a:rPr>
              <a:t>Dataset Scope</a:t>
            </a:r>
            <a:r>
              <a:rPr lang="en-US" sz="1400" b="0" i="0" dirty="0">
                <a:effectLst/>
                <a:latin typeface="ui-sans-serif"/>
              </a:rPr>
              <a:t>:</a:t>
            </a:r>
          </a:p>
          <a:p>
            <a:pPr marL="742950" lvl="1" indent="-285750" algn="l">
              <a:buFont typeface="Arial" panose="020B0604020202020204" pitchFamily="34" charset="0"/>
              <a:buChar char="•"/>
            </a:pPr>
            <a:r>
              <a:rPr lang="en-US" sz="1400" b="0" i="0" dirty="0">
                <a:effectLst/>
                <a:latin typeface="ui-sans-serif"/>
              </a:rPr>
              <a:t>COCO and FLICKR datasets do not cover all possible domains, limiting </a:t>
            </a:r>
            <a:r>
              <a:rPr lang="en-US" sz="1400" b="0" i="0">
                <a:effectLst/>
                <a:latin typeface="ui-sans-serif"/>
              </a:rPr>
              <a:t>generalizability.</a:t>
            </a:r>
          </a:p>
          <a:p>
            <a:pPr marL="742950" lvl="1" indent="-285750" algn="l">
              <a:buFont typeface="Arial" panose="020B0604020202020204" pitchFamily="34" charset="0"/>
              <a:buChar char="•"/>
            </a:pPr>
            <a:endParaRPr lang="en-US" sz="1400" b="0" i="0" dirty="0">
              <a:effectLst/>
              <a:latin typeface="ui-sans-serif"/>
            </a:endParaRPr>
          </a:p>
          <a:p>
            <a:pPr marL="285750" indent="-285750" algn="l">
              <a:buFont typeface="Arial" panose="020B0604020202020204" pitchFamily="34" charset="0"/>
              <a:buChar char="•"/>
            </a:pPr>
            <a:r>
              <a:rPr lang="en-US" sz="1400" b="1" i="0" dirty="0">
                <a:effectLst/>
                <a:latin typeface="ui-sans-serif"/>
              </a:rPr>
              <a:t>Computational Resources</a:t>
            </a:r>
            <a:r>
              <a:rPr lang="en-US" sz="1400" b="0" i="0" dirty="0">
                <a:effectLst/>
                <a:latin typeface="ui-sans-serif"/>
              </a:rPr>
              <a:t>:</a:t>
            </a:r>
          </a:p>
          <a:p>
            <a:pPr marL="742950" lvl="1" indent="-285750" algn="l">
              <a:buFont typeface="Arial" panose="020B0604020202020204" pitchFamily="34" charset="0"/>
              <a:buChar char="•"/>
            </a:pPr>
            <a:r>
              <a:rPr lang="en-US" sz="1400" b="0" i="0" dirty="0">
                <a:effectLst/>
                <a:latin typeface="ui-sans-serif"/>
              </a:rPr>
              <a:t>Limited to a subset of 1100 images, which may affect the robustness and scalability of the methods.</a:t>
            </a:r>
          </a:p>
        </p:txBody>
      </p:sp>
      <p:pic>
        <p:nvPicPr>
          <p:cNvPr id="6" name="Picture 5" descr="A green background with white letters&#10;&#10;Description automatically generated">
            <a:extLst>
              <a:ext uri="{FF2B5EF4-FFF2-40B4-BE49-F238E27FC236}">
                <a16:creationId xmlns:a16="http://schemas.microsoft.com/office/drawing/2014/main" id="{93953238-9C49-A5FC-47B4-C3A83D241BD9}"/>
              </a:ext>
            </a:extLst>
          </p:cNvPr>
          <p:cNvPicPr>
            <a:picLocks noChangeAspect="1"/>
          </p:cNvPicPr>
          <p:nvPr/>
        </p:nvPicPr>
        <p:blipFill>
          <a:blip r:embed="rId3"/>
          <a:stretch>
            <a:fillRect/>
          </a:stretch>
        </p:blipFill>
        <p:spPr>
          <a:xfrm>
            <a:off x="11405760" y="119071"/>
            <a:ext cx="669852" cy="646985"/>
          </a:xfrm>
          <a:prstGeom prst="rect">
            <a:avLst/>
          </a:prstGeom>
          <a:effectLst>
            <a:glow rad="63500">
              <a:schemeClr val="accent3">
                <a:satMod val="175000"/>
                <a:alpha val="40000"/>
              </a:schemeClr>
            </a:glow>
            <a:outerShdw blurRad="50800" dist="38100" dir="8100000" algn="tr"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482530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070D0-CF78-415E-928E-E7151ABA8C40}"/>
              </a:ext>
            </a:extLst>
          </p:cNvPr>
          <p:cNvSpPr txBox="1"/>
          <p:nvPr/>
        </p:nvSpPr>
        <p:spPr>
          <a:xfrm>
            <a:off x="154110" y="215836"/>
            <a:ext cx="11067680" cy="400110"/>
          </a:xfrm>
          <a:prstGeom prst="rect">
            <a:avLst/>
          </a:prstGeom>
          <a:noFill/>
        </p:spPr>
        <p:txBody>
          <a:bodyPr wrap="square" rtlCol="0">
            <a:spAutoFit/>
          </a:bodyPr>
          <a:lstStyle/>
          <a:p>
            <a:pPr algn="l"/>
            <a:r>
              <a:rPr lang="en-IN" sz="2000" b="0" i="0" dirty="0">
                <a:effectLst/>
                <a:latin typeface="ui-sans-serif"/>
              </a:rPr>
              <a:t>Future Work</a:t>
            </a:r>
            <a:r>
              <a:rPr lang="en-US" sz="2000" b="0" i="0" dirty="0">
                <a:effectLst/>
                <a:latin typeface="ui-sans-serif"/>
              </a:rPr>
              <a:t>:</a:t>
            </a:r>
          </a:p>
        </p:txBody>
      </p:sp>
      <p:sp>
        <p:nvSpPr>
          <p:cNvPr id="14" name="TextBox 13">
            <a:extLst>
              <a:ext uri="{FF2B5EF4-FFF2-40B4-BE49-F238E27FC236}">
                <a16:creationId xmlns:a16="http://schemas.microsoft.com/office/drawing/2014/main" id="{DE97BA45-7D51-096B-CCFB-E8F3C9B61F48}"/>
              </a:ext>
            </a:extLst>
          </p:cNvPr>
          <p:cNvSpPr txBox="1"/>
          <p:nvPr/>
        </p:nvSpPr>
        <p:spPr>
          <a:xfrm>
            <a:off x="408000" y="751344"/>
            <a:ext cx="7200000" cy="3539430"/>
          </a:xfrm>
          <a:prstGeom prst="rect">
            <a:avLst/>
          </a:prstGeom>
          <a:noFill/>
        </p:spPr>
        <p:txBody>
          <a:bodyPr wrap="square" rtlCol="0">
            <a:spAutoFit/>
          </a:bodyPr>
          <a:lstStyle/>
          <a:p>
            <a:pPr marL="285750" indent="-285750" algn="l">
              <a:buFont typeface="Arial" panose="020B0604020202020204" pitchFamily="34" charset="0"/>
              <a:buChar char="•"/>
            </a:pPr>
            <a:r>
              <a:rPr lang="en-US" sz="1400" b="1" i="0" dirty="0">
                <a:effectLst/>
                <a:latin typeface="ui-sans-serif"/>
              </a:rPr>
              <a:t>Extending Dataset Coverage</a:t>
            </a:r>
            <a:r>
              <a:rPr lang="en-US" sz="1400" b="0" i="0" dirty="0">
                <a:effectLst/>
                <a:latin typeface="ui-sans-serif"/>
              </a:rPr>
              <a:t>:</a:t>
            </a:r>
          </a:p>
          <a:p>
            <a:pPr marL="742950" lvl="1" indent="-285750" algn="l">
              <a:buFont typeface="Arial" panose="020B0604020202020204" pitchFamily="34" charset="0"/>
              <a:buChar char="•"/>
            </a:pPr>
            <a:r>
              <a:rPr lang="en-US" sz="1400" b="0" i="0" dirty="0">
                <a:effectLst/>
                <a:latin typeface="ui-sans-serif"/>
              </a:rPr>
              <a:t>Test methods on a broader array of datasets to enhance </a:t>
            </a:r>
            <a:r>
              <a:rPr lang="en-US" sz="1400" b="0" i="0">
                <a:effectLst/>
                <a:latin typeface="ui-sans-serif"/>
              </a:rPr>
              <a:t>versatility.</a:t>
            </a:r>
          </a:p>
          <a:p>
            <a:pPr marL="742950" lvl="1" indent="-285750" algn="l">
              <a:buFont typeface="Arial" panose="020B0604020202020204" pitchFamily="34" charset="0"/>
              <a:buChar char="•"/>
            </a:pPr>
            <a:endParaRPr lang="en-US" sz="1400" b="0" i="0" dirty="0">
              <a:effectLst/>
              <a:latin typeface="ui-sans-serif"/>
            </a:endParaRPr>
          </a:p>
          <a:p>
            <a:pPr marL="285750" indent="-285750" algn="l">
              <a:buFont typeface="Arial" panose="020B0604020202020204" pitchFamily="34" charset="0"/>
              <a:buChar char="•"/>
            </a:pPr>
            <a:r>
              <a:rPr lang="en-US" sz="1400" b="1" i="0" dirty="0">
                <a:effectLst/>
                <a:latin typeface="ui-sans-serif"/>
              </a:rPr>
              <a:t>Scaling Computational Resources</a:t>
            </a:r>
            <a:r>
              <a:rPr lang="en-US" sz="1400" b="0" i="0" dirty="0">
                <a:effectLst/>
                <a:latin typeface="ui-sans-serif"/>
              </a:rPr>
              <a:t>:</a:t>
            </a:r>
          </a:p>
          <a:p>
            <a:pPr marL="742950" lvl="1" indent="-285750" algn="l">
              <a:buFont typeface="Arial" panose="020B0604020202020204" pitchFamily="34" charset="0"/>
              <a:buChar char="•"/>
            </a:pPr>
            <a:r>
              <a:rPr lang="en-US" sz="1400" b="0" i="0" dirty="0">
                <a:effectLst/>
                <a:latin typeface="ui-sans-serif"/>
              </a:rPr>
              <a:t>Use more powerful resources to validate findings on the full COCO and FLICKR </a:t>
            </a:r>
            <a:r>
              <a:rPr lang="en-US" sz="1400" b="0" i="0">
                <a:effectLst/>
                <a:latin typeface="ui-sans-serif"/>
              </a:rPr>
              <a:t>datasets.</a:t>
            </a:r>
          </a:p>
          <a:p>
            <a:pPr marL="742950" lvl="1" indent="-285750" algn="l">
              <a:buFont typeface="Arial" panose="020B0604020202020204" pitchFamily="34" charset="0"/>
              <a:buChar char="•"/>
            </a:pPr>
            <a:endParaRPr lang="en-US" sz="1400" b="0" i="0" dirty="0">
              <a:effectLst/>
              <a:latin typeface="ui-sans-serif"/>
            </a:endParaRPr>
          </a:p>
          <a:p>
            <a:pPr marL="285750" indent="-285750" algn="l">
              <a:buFont typeface="Arial" panose="020B0604020202020204" pitchFamily="34" charset="0"/>
              <a:buChar char="•"/>
            </a:pPr>
            <a:r>
              <a:rPr lang="en-US" sz="1400" b="1" i="0" dirty="0">
                <a:effectLst/>
                <a:latin typeface="ui-sans-serif"/>
              </a:rPr>
              <a:t>Advanced Model Development</a:t>
            </a:r>
            <a:r>
              <a:rPr lang="en-US" sz="1400" b="0" i="0" dirty="0">
                <a:effectLst/>
                <a:latin typeface="ui-sans-serif"/>
              </a:rPr>
              <a:t>:</a:t>
            </a:r>
          </a:p>
          <a:p>
            <a:pPr marL="742950" lvl="1" indent="-285750" algn="l">
              <a:buFont typeface="Arial" panose="020B0604020202020204" pitchFamily="34" charset="0"/>
              <a:buChar char="•"/>
            </a:pPr>
            <a:r>
              <a:rPr lang="en-US" sz="1400" b="0" i="0" dirty="0">
                <a:effectLst/>
                <a:latin typeface="ui-sans-serif"/>
              </a:rPr>
              <a:t>Refine and optimize ANN models and summarization techniques for better accuracy and </a:t>
            </a:r>
            <a:r>
              <a:rPr lang="en-US" sz="1400" b="0" i="0">
                <a:effectLst/>
                <a:latin typeface="ui-sans-serif"/>
              </a:rPr>
              <a:t>context-awareness.</a:t>
            </a:r>
          </a:p>
          <a:p>
            <a:pPr marL="742950" lvl="1" indent="-285750" algn="l">
              <a:buFont typeface="Arial" panose="020B0604020202020204" pitchFamily="34" charset="0"/>
              <a:buChar char="•"/>
            </a:pPr>
            <a:endParaRPr lang="en-US" sz="1400" b="0" i="0" dirty="0">
              <a:effectLst/>
              <a:latin typeface="ui-sans-serif"/>
            </a:endParaRPr>
          </a:p>
          <a:p>
            <a:pPr marL="285750" indent="-285750" algn="l">
              <a:buFont typeface="Arial" panose="020B0604020202020204" pitchFamily="34" charset="0"/>
              <a:buChar char="•"/>
            </a:pPr>
            <a:r>
              <a:rPr lang="en-US" sz="1400" b="1" i="0" dirty="0">
                <a:effectLst/>
                <a:latin typeface="ui-sans-serif"/>
              </a:rPr>
              <a:t>Exploring New Summarization Techniques</a:t>
            </a:r>
            <a:r>
              <a:rPr lang="en-US" sz="1400" b="0" i="0" dirty="0">
                <a:effectLst/>
                <a:latin typeface="ui-sans-serif"/>
              </a:rPr>
              <a:t>:</a:t>
            </a:r>
          </a:p>
          <a:p>
            <a:pPr marL="742950" lvl="1" indent="-285750" algn="l">
              <a:buFont typeface="Arial" panose="020B0604020202020204" pitchFamily="34" charset="0"/>
              <a:buChar char="•"/>
            </a:pPr>
            <a:r>
              <a:rPr lang="en-US" sz="1400" b="0" i="0" dirty="0">
                <a:effectLst/>
                <a:latin typeface="ui-sans-serif"/>
              </a:rPr>
              <a:t>Investigate additional strategies like POS tagging for improved caption </a:t>
            </a:r>
            <a:r>
              <a:rPr lang="en-US" sz="1400" b="0" i="0">
                <a:effectLst/>
                <a:latin typeface="ui-sans-serif"/>
              </a:rPr>
              <a:t>quality.</a:t>
            </a:r>
          </a:p>
          <a:p>
            <a:pPr marL="742950" lvl="1" indent="-285750" algn="l">
              <a:buFont typeface="Arial" panose="020B0604020202020204" pitchFamily="34" charset="0"/>
              <a:buChar char="•"/>
            </a:pPr>
            <a:endParaRPr lang="en-US" sz="1400" b="0" i="0" dirty="0">
              <a:effectLst/>
              <a:latin typeface="ui-sans-serif"/>
            </a:endParaRPr>
          </a:p>
          <a:p>
            <a:pPr marL="285750" indent="-285750" algn="l">
              <a:buFont typeface="Arial" panose="020B0604020202020204" pitchFamily="34" charset="0"/>
              <a:buChar char="•"/>
            </a:pPr>
            <a:r>
              <a:rPr lang="en-US" sz="1400" b="1" i="0" dirty="0">
                <a:effectLst/>
                <a:latin typeface="ui-sans-serif"/>
              </a:rPr>
              <a:t>Contributing to Academic Discourse</a:t>
            </a:r>
            <a:r>
              <a:rPr lang="en-US" sz="1400" b="0" i="0" dirty="0">
                <a:effectLst/>
                <a:latin typeface="ui-sans-serif"/>
              </a:rPr>
              <a:t>:</a:t>
            </a:r>
          </a:p>
          <a:p>
            <a:pPr marL="742950" lvl="1" indent="-285750" algn="l">
              <a:buFont typeface="Arial" panose="020B0604020202020204" pitchFamily="34" charset="0"/>
              <a:buChar char="•"/>
            </a:pPr>
            <a:r>
              <a:rPr lang="en-US" sz="1400" b="0" i="0" dirty="0">
                <a:effectLst/>
                <a:latin typeface="ui-sans-serif"/>
              </a:rPr>
              <a:t>Publish research findings to contribute valuable insights to the field.</a:t>
            </a:r>
          </a:p>
        </p:txBody>
      </p:sp>
      <p:pic>
        <p:nvPicPr>
          <p:cNvPr id="4" name="Picture 3" descr="A green background with white letters&#10;&#10;Description automatically generated">
            <a:extLst>
              <a:ext uri="{FF2B5EF4-FFF2-40B4-BE49-F238E27FC236}">
                <a16:creationId xmlns:a16="http://schemas.microsoft.com/office/drawing/2014/main" id="{75BB06B4-61C0-9735-B9CB-EE6CD770C2FC}"/>
              </a:ext>
            </a:extLst>
          </p:cNvPr>
          <p:cNvPicPr>
            <a:picLocks noChangeAspect="1"/>
          </p:cNvPicPr>
          <p:nvPr/>
        </p:nvPicPr>
        <p:blipFill>
          <a:blip r:embed="rId3"/>
          <a:stretch>
            <a:fillRect/>
          </a:stretch>
        </p:blipFill>
        <p:spPr>
          <a:xfrm>
            <a:off x="11405760" y="119071"/>
            <a:ext cx="669852" cy="646985"/>
          </a:xfrm>
          <a:prstGeom prst="rect">
            <a:avLst/>
          </a:prstGeom>
          <a:effectLst>
            <a:glow rad="63500">
              <a:schemeClr val="accent3">
                <a:satMod val="175000"/>
                <a:alpha val="40000"/>
              </a:schemeClr>
            </a:glow>
            <a:outerShdw blurRad="50800" dist="38100" dir="8100000" algn="tr"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2508526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DE97BA45-7D51-096B-CCFB-E8F3C9B61F48}"/>
              </a:ext>
            </a:extLst>
          </p:cNvPr>
          <p:cNvSpPr txBox="1"/>
          <p:nvPr/>
        </p:nvSpPr>
        <p:spPr>
          <a:xfrm>
            <a:off x="3756000" y="1843950"/>
            <a:ext cx="4680000" cy="2246769"/>
          </a:xfrm>
          <a:prstGeom prst="rect">
            <a:avLst/>
          </a:prstGeom>
          <a:noFill/>
        </p:spPr>
        <p:txBody>
          <a:bodyPr wrap="square" rtlCol="0">
            <a:spAutoFit/>
          </a:bodyPr>
          <a:lstStyle/>
          <a:p>
            <a:pPr algn="ctr"/>
            <a:r>
              <a:rPr lang="en-US" sz="2000" b="0" i="0" dirty="0">
                <a:effectLst/>
                <a:latin typeface="ui-sans-serif"/>
              </a:rPr>
              <a:t>This thesis marks the end of my two-year journey at NMBU, and I am deeply grateful to my supervisor, </a:t>
            </a:r>
            <a:r>
              <a:rPr lang="en-US" sz="2000" b="1" i="0" dirty="0">
                <a:effectLst/>
                <a:latin typeface="ui-sans-serif"/>
              </a:rPr>
              <a:t>Fadi Al Machot </a:t>
            </a:r>
            <a:r>
              <a:rPr lang="en-US" sz="2000" b="0" i="0" dirty="0">
                <a:effectLst/>
                <a:latin typeface="ui-sans-serif"/>
              </a:rPr>
              <a:t>, for his expert guidance. I also want to extend thanks to my family for their support and all the people that came in contact for this thesis.</a:t>
            </a:r>
          </a:p>
        </p:txBody>
      </p:sp>
      <p:pic>
        <p:nvPicPr>
          <p:cNvPr id="2" name="Picture 1" descr="A green background with white letters&#10;&#10;Description automatically generated">
            <a:extLst>
              <a:ext uri="{FF2B5EF4-FFF2-40B4-BE49-F238E27FC236}">
                <a16:creationId xmlns:a16="http://schemas.microsoft.com/office/drawing/2014/main" id="{91419AB1-DE76-3A94-3421-3B012468ED7B}"/>
              </a:ext>
            </a:extLst>
          </p:cNvPr>
          <p:cNvPicPr>
            <a:picLocks noChangeAspect="1"/>
          </p:cNvPicPr>
          <p:nvPr/>
        </p:nvPicPr>
        <p:blipFill>
          <a:blip r:embed="rId3"/>
          <a:stretch>
            <a:fillRect/>
          </a:stretch>
        </p:blipFill>
        <p:spPr>
          <a:xfrm>
            <a:off x="11405760" y="119071"/>
            <a:ext cx="669852" cy="646985"/>
          </a:xfrm>
          <a:prstGeom prst="rect">
            <a:avLst/>
          </a:prstGeom>
          <a:effectLst>
            <a:glow rad="63500">
              <a:schemeClr val="accent3">
                <a:satMod val="175000"/>
                <a:alpha val="40000"/>
              </a:schemeClr>
            </a:glow>
            <a:outerShdw blurRad="50800" dist="38100" dir="8100000" algn="tr"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2567379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p:cNvSpPr>
            <a:spLocks noGrp="1"/>
          </p:cNvSpPr>
          <p:nvPr>
            <p:ph type="ctrTitle"/>
          </p:nvPr>
        </p:nvSpPr>
        <p:spPr>
          <a:xfrm>
            <a:off x="696000" y="2388708"/>
            <a:ext cx="10656000" cy="738664"/>
          </a:xfrm>
        </p:spPr>
        <p:txBody>
          <a:bodyPr>
            <a:normAutofit fontScale="90000"/>
          </a:bodyPr>
          <a:lstStyle/>
          <a:p>
            <a:r>
              <a:rPr lang="nb-NO" dirty="0"/>
              <a:t>Thank you for </a:t>
            </a:r>
            <a:r>
              <a:rPr lang="nb-NO"/>
              <a:t>your time. </a:t>
            </a:r>
            <a:r>
              <a:rPr lang="nb-NO">
                <a:sym typeface="Wingdings" panose="05000000000000000000" pitchFamily="2" charset="2"/>
              </a:rPr>
              <a:t> </a:t>
            </a:r>
            <a:br>
              <a:rPr lang="nb-NO" dirty="0"/>
            </a:br>
            <a:br>
              <a:rPr lang="nb-NO" dirty="0"/>
            </a:br>
            <a:r>
              <a:rPr lang="nb-NO" dirty="0"/>
              <a:t>We are open to Discussion and Questions.</a:t>
            </a:r>
          </a:p>
        </p:txBody>
      </p:sp>
      <p:pic>
        <p:nvPicPr>
          <p:cNvPr id="2" name="Picture 1" descr="A green background with white letters&#10;&#10;Description automatically generated">
            <a:extLst>
              <a:ext uri="{FF2B5EF4-FFF2-40B4-BE49-F238E27FC236}">
                <a16:creationId xmlns:a16="http://schemas.microsoft.com/office/drawing/2014/main" id="{F1BEC983-08A2-6780-6C63-2FDCE1FB7168}"/>
              </a:ext>
            </a:extLst>
          </p:cNvPr>
          <p:cNvPicPr>
            <a:picLocks noChangeAspect="1"/>
          </p:cNvPicPr>
          <p:nvPr/>
        </p:nvPicPr>
        <p:blipFill>
          <a:blip r:embed="rId3"/>
          <a:stretch>
            <a:fillRect/>
          </a:stretch>
        </p:blipFill>
        <p:spPr>
          <a:xfrm>
            <a:off x="9696000" y="117000"/>
            <a:ext cx="2352000" cy="2271708"/>
          </a:xfrm>
          <a:prstGeom prst="rect">
            <a:avLst/>
          </a:prstGeom>
        </p:spPr>
      </p:pic>
    </p:spTree>
    <p:extLst>
      <p:ext uri="{BB962C8B-B14F-4D97-AF65-F5344CB8AC3E}">
        <p14:creationId xmlns:p14="http://schemas.microsoft.com/office/powerpoint/2010/main" val="2170636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070D0-CF78-415E-928E-E7151ABA8C40}"/>
              </a:ext>
            </a:extLst>
          </p:cNvPr>
          <p:cNvSpPr txBox="1"/>
          <p:nvPr/>
        </p:nvSpPr>
        <p:spPr>
          <a:xfrm>
            <a:off x="116388" y="149486"/>
            <a:ext cx="3574889" cy="400110"/>
          </a:xfrm>
          <a:prstGeom prst="rect">
            <a:avLst/>
          </a:prstGeom>
          <a:noFill/>
        </p:spPr>
        <p:txBody>
          <a:bodyPr wrap="none" rtlCol="0">
            <a:spAutoFit/>
          </a:bodyPr>
          <a:lstStyle/>
          <a:p>
            <a:r>
              <a:rPr lang="en-IN" sz="2000" b="1" dirty="0">
                <a:latin typeface="Söhne"/>
              </a:rPr>
              <a:t>Challenges in</a:t>
            </a:r>
            <a:r>
              <a:rPr lang="en-IN" sz="2000" b="1" i="0" dirty="0">
                <a:effectLst/>
                <a:latin typeface="Söhne"/>
              </a:rPr>
              <a:t> Image Captioning:</a:t>
            </a:r>
          </a:p>
        </p:txBody>
      </p:sp>
      <p:sp>
        <p:nvSpPr>
          <p:cNvPr id="4" name="TextBox 3">
            <a:extLst>
              <a:ext uri="{FF2B5EF4-FFF2-40B4-BE49-F238E27FC236}">
                <a16:creationId xmlns:a16="http://schemas.microsoft.com/office/drawing/2014/main" id="{112E6E21-B576-062E-94CC-3F9818E06041}"/>
              </a:ext>
            </a:extLst>
          </p:cNvPr>
          <p:cNvSpPr txBox="1"/>
          <p:nvPr/>
        </p:nvSpPr>
        <p:spPr>
          <a:xfrm>
            <a:off x="188999" y="659577"/>
            <a:ext cx="10623864" cy="3323987"/>
          </a:xfrm>
          <a:prstGeom prst="rect">
            <a:avLst/>
          </a:prstGeom>
          <a:noFill/>
        </p:spPr>
        <p:txBody>
          <a:bodyPr wrap="square" rtlCol="0">
            <a:spAutoFit/>
          </a:bodyPr>
          <a:lstStyle/>
          <a:p>
            <a:pPr marL="285750" indent="-285750" algn="l">
              <a:buFont typeface="Arial" panose="020B0604020202020204" pitchFamily="34" charset="0"/>
              <a:buChar char="•"/>
            </a:pPr>
            <a:r>
              <a:rPr lang="en-US" sz="1400" b="1" i="0" dirty="0">
                <a:effectLst/>
                <a:latin typeface="Söhne"/>
              </a:rPr>
              <a:t>Contextual Understanding</a:t>
            </a:r>
            <a:r>
              <a:rPr lang="en-US" sz="1400" b="0" i="0" dirty="0">
                <a:effectLst/>
                <a:latin typeface="Söhne"/>
              </a:rPr>
              <a:t>: Models often struggle to fully capture the setting and mood of scenes. </a:t>
            </a:r>
            <a:r>
              <a:rPr lang="en-US" sz="1400" b="0" i="1" dirty="0">
                <a:effectLst/>
                <a:latin typeface="Söhne"/>
              </a:rPr>
              <a:t>Example</a:t>
            </a:r>
            <a:r>
              <a:rPr lang="en-US" sz="1400" b="0" i="0" dirty="0">
                <a:effectLst/>
                <a:latin typeface="Söhne"/>
              </a:rPr>
              <a:t>: A system might describe a picnic simply by the visible items, missing the context like "a family enjoying a sunny day.“</a:t>
            </a:r>
          </a:p>
          <a:p>
            <a:pPr marL="285750" indent="-285750" algn="l">
              <a:buFont typeface="Arial" panose="020B0604020202020204" pitchFamily="34" charset="0"/>
              <a:buChar char="•"/>
            </a:pPr>
            <a:endParaRPr lang="en-US" sz="1400" dirty="0">
              <a:latin typeface="Söhne"/>
            </a:endParaRPr>
          </a:p>
          <a:p>
            <a:pPr marL="285750" indent="-285750" algn="l">
              <a:buFont typeface="Arial" panose="020B0604020202020204" pitchFamily="34" charset="0"/>
              <a:buChar char="•"/>
            </a:pPr>
            <a:r>
              <a:rPr lang="en-US" sz="1400" b="1" i="0" dirty="0">
                <a:effectLst/>
                <a:latin typeface="Söhne"/>
              </a:rPr>
              <a:t> Semantic Richness</a:t>
            </a:r>
            <a:r>
              <a:rPr lang="en-US" sz="1400" b="0" i="0" dirty="0">
                <a:effectLst/>
                <a:latin typeface="Söhne"/>
              </a:rPr>
              <a:t>: Achieving detailed and nuanced captions remains difficult. </a:t>
            </a:r>
            <a:r>
              <a:rPr lang="en-US" sz="1400" b="0" i="1" dirty="0">
                <a:effectLst/>
                <a:latin typeface="Söhne"/>
              </a:rPr>
              <a:t>Example</a:t>
            </a:r>
            <a:r>
              <a:rPr lang="en-US" sz="1400" b="0" i="0" dirty="0">
                <a:effectLst/>
                <a:latin typeface="Söhne"/>
              </a:rPr>
              <a:t>: A basic description of "a man kicks a ball" versus a more detailed "a player scores a winning goal during a championship match.“</a:t>
            </a:r>
          </a:p>
          <a:p>
            <a:pPr marL="285750" indent="-285750" algn="l">
              <a:buFont typeface="Arial" panose="020B0604020202020204" pitchFamily="34" charset="0"/>
              <a:buChar char="•"/>
            </a:pPr>
            <a:endParaRPr lang="en-US" sz="1400" b="0" i="0" dirty="0">
              <a:effectLst/>
              <a:latin typeface="Söhne"/>
            </a:endParaRPr>
          </a:p>
          <a:p>
            <a:pPr marL="285750" indent="-285750" algn="l">
              <a:buFont typeface="Arial" panose="020B0604020202020204" pitchFamily="34" charset="0"/>
              <a:buChar char="•"/>
            </a:pPr>
            <a:r>
              <a:rPr lang="en-US" sz="1400" b="1" i="0" dirty="0">
                <a:effectLst/>
                <a:latin typeface="Söhne"/>
              </a:rPr>
              <a:t>Visual Ambiguities</a:t>
            </a:r>
            <a:r>
              <a:rPr lang="en-US" sz="1400" b="0" i="0" dirty="0">
                <a:effectLst/>
                <a:latin typeface="Söhne"/>
              </a:rPr>
              <a:t>: Images with complex or deceptive elements challenge the accuracy of captions. </a:t>
            </a:r>
            <a:r>
              <a:rPr lang="en-US" sz="1400" b="0" i="1" dirty="0">
                <a:effectLst/>
                <a:latin typeface="Söhne"/>
              </a:rPr>
              <a:t>Example</a:t>
            </a:r>
            <a:r>
              <a:rPr lang="en-US" sz="1400" b="0" i="0" dirty="0">
                <a:effectLst/>
                <a:latin typeface="Söhne"/>
              </a:rPr>
              <a:t>: Misidentifying a person wearing a mask as two people.</a:t>
            </a:r>
          </a:p>
          <a:p>
            <a:pPr marL="285750" indent="-285750" algn="l">
              <a:buFont typeface="Arial" panose="020B0604020202020204" pitchFamily="34" charset="0"/>
              <a:buChar char="•"/>
            </a:pPr>
            <a:endParaRPr lang="en-US" sz="1400" b="0" i="0" dirty="0">
              <a:effectLst/>
              <a:latin typeface="Söhne"/>
            </a:endParaRPr>
          </a:p>
          <a:p>
            <a:pPr marL="285750" indent="-285750" algn="l">
              <a:buFont typeface="Arial" panose="020B0604020202020204" pitchFamily="34" charset="0"/>
              <a:buChar char="•"/>
            </a:pPr>
            <a:r>
              <a:rPr lang="en-US" sz="1400" b="1" i="0" dirty="0">
                <a:effectLst/>
                <a:latin typeface="Söhne"/>
              </a:rPr>
              <a:t>Linguistic Precision</a:t>
            </a:r>
            <a:r>
              <a:rPr lang="en-US" sz="1400" b="0" i="0" dirty="0">
                <a:effectLst/>
                <a:latin typeface="Söhne"/>
              </a:rPr>
              <a:t>: Generating grammatically correct and stylistically appropriate text is critical. </a:t>
            </a:r>
            <a:r>
              <a:rPr lang="en-US" sz="1400" b="0" i="1" dirty="0">
                <a:effectLst/>
                <a:latin typeface="Söhne"/>
              </a:rPr>
              <a:t>Example</a:t>
            </a:r>
            <a:r>
              <a:rPr lang="en-US" sz="1400" b="0" i="0" dirty="0">
                <a:effectLst/>
                <a:latin typeface="Söhne"/>
              </a:rPr>
              <a:t>: Correcting awkward phrases like "cat sit on a mat" to "a cat sits on a mat.“</a:t>
            </a:r>
          </a:p>
          <a:p>
            <a:pPr marL="285750" indent="-285750" algn="l">
              <a:buFont typeface="Arial" panose="020B0604020202020204" pitchFamily="34" charset="0"/>
              <a:buChar char="•"/>
            </a:pPr>
            <a:endParaRPr lang="en-US" sz="1400" b="0" i="0" dirty="0">
              <a:effectLst/>
              <a:latin typeface="Söhne"/>
            </a:endParaRPr>
          </a:p>
          <a:p>
            <a:pPr marL="285750" indent="-285750" algn="l">
              <a:buFont typeface="Arial" panose="020B0604020202020204" pitchFamily="34" charset="0"/>
              <a:buChar char="•"/>
            </a:pPr>
            <a:r>
              <a:rPr lang="en-US" sz="1400" b="1" i="0" dirty="0">
                <a:effectLst/>
                <a:latin typeface="Söhne"/>
              </a:rPr>
              <a:t>Real-Time Processing</a:t>
            </a:r>
            <a:r>
              <a:rPr lang="en-US" sz="1400" b="0" i="0" dirty="0">
                <a:effectLst/>
                <a:latin typeface="Söhne"/>
              </a:rPr>
              <a:t>: Delivering accurate captions for live content demands high-speed processing. </a:t>
            </a:r>
            <a:r>
              <a:rPr lang="en-US" sz="1400" b="0" i="1" dirty="0">
                <a:effectLst/>
                <a:latin typeface="Söhne"/>
              </a:rPr>
              <a:t>Example</a:t>
            </a:r>
            <a:r>
              <a:rPr lang="en-US" sz="1400" b="0" i="0" dirty="0">
                <a:effectLst/>
                <a:latin typeface="Söhne"/>
              </a:rPr>
              <a:t>: Instant captioning in live sports can struggle with rapid scene changes.</a:t>
            </a:r>
          </a:p>
          <a:p>
            <a:pPr marL="285750" indent="-285750" algn="l">
              <a:buFont typeface="Arial" panose="020B0604020202020204" pitchFamily="34" charset="0"/>
              <a:buChar char="•"/>
            </a:pPr>
            <a:endParaRPr lang="en-US" sz="1400" b="0" i="0" dirty="0">
              <a:effectLst/>
              <a:latin typeface="Söhne"/>
            </a:endParaRPr>
          </a:p>
        </p:txBody>
      </p:sp>
      <p:sp>
        <p:nvSpPr>
          <p:cNvPr id="5" name="TextBox 4">
            <a:extLst>
              <a:ext uri="{FF2B5EF4-FFF2-40B4-BE49-F238E27FC236}">
                <a16:creationId xmlns:a16="http://schemas.microsoft.com/office/drawing/2014/main" id="{B5CAA074-2FCC-C3FC-B008-11D1277FAFE7}"/>
              </a:ext>
            </a:extLst>
          </p:cNvPr>
          <p:cNvSpPr txBox="1"/>
          <p:nvPr/>
        </p:nvSpPr>
        <p:spPr>
          <a:xfrm>
            <a:off x="120000" y="4213930"/>
            <a:ext cx="4229428" cy="400110"/>
          </a:xfrm>
          <a:prstGeom prst="rect">
            <a:avLst/>
          </a:prstGeom>
          <a:noFill/>
        </p:spPr>
        <p:txBody>
          <a:bodyPr wrap="none" rtlCol="0">
            <a:spAutoFit/>
          </a:bodyPr>
          <a:lstStyle/>
          <a:p>
            <a:r>
              <a:rPr lang="en-IN" sz="2000" b="1" dirty="0">
                <a:latin typeface="Söhne"/>
              </a:rPr>
              <a:t>Problem with state-of-the-art models:</a:t>
            </a:r>
            <a:endParaRPr lang="en-IN" sz="2000" b="1" i="0" dirty="0">
              <a:effectLst/>
              <a:latin typeface="Söhne"/>
            </a:endParaRPr>
          </a:p>
        </p:txBody>
      </p:sp>
      <p:sp>
        <p:nvSpPr>
          <p:cNvPr id="6" name="TextBox 5">
            <a:extLst>
              <a:ext uri="{FF2B5EF4-FFF2-40B4-BE49-F238E27FC236}">
                <a16:creationId xmlns:a16="http://schemas.microsoft.com/office/drawing/2014/main" id="{7A433945-E2CF-CADE-8738-517B1EAEB591}"/>
              </a:ext>
            </a:extLst>
          </p:cNvPr>
          <p:cNvSpPr txBox="1"/>
          <p:nvPr/>
        </p:nvSpPr>
        <p:spPr>
          <a:xfrm>
            <a:off x="264000" y="4724021"/>
            <a:ext cx="10623864" cy="1169551"/>
          </a:xfrm>
          <a:prstGeom prst="rect">
            <a:avLst/>
          </a:prstGeom>
          <a:noFill/>
        </p:spPr>
        <p:txBody>
          <a:bodyPr wrap="square" rtlCol="0">
            <a:spAutoFit/>
          </a:bodyPr>
          <a:lstStyle/>
          <a:p>
            <a:pPr marL="285750" indent="-285750" algn="l">
              <a:buFont typeface="Arial" panose="020B0604020202020204" pitchFamily="34" charset="0"/>
              <a:buChar char="•"/>
            </a:pPr>
            <a:r>
              <a:rPr lang="en-US" sz="1400" b="0" i="0" dirty="0">
                <a:effectLst/>
                <a:latin typeface="Söhne"/>
              </a:rPr>
              <a:t>Inefficiencies in Retraining: High resource demands for frequent updates.</a:t>
            </a:r>
          </a:p>
          <a:p>
            <a:pPr marL="742950" lvl="1" indent="-285750">
              <a:buFont typeface="Arial" panose="020B0604020202020204" pitchFamily="34" charset="0"/>
              <a:buChar char="•"/>
            </a:pPr>
            <a:r>
              <a:rPr lang="en-US" sz="1400" b="0" i="0" dirty="0">
                <a:effectLst/>
                <a:latin typeface="Söhne"/>
              </a:rPr>
              <a:t>Example: Continuous retraining for new data recognition.</a:t>
            </a:r>
          </a:p>
          <a:p>
            <a:pPr marL="742950" lvl="1" indent="-285750">
              <a:buFont typeface="Arial" panose="020B0604020202020204" pitchFamily="34" charset="0"/>
              <a:buChar char="•"/>
            </a:pPr>
            <a:endParaRPr lang="en-US" sz="1400" b="0" i="0" dirty="0">
              <a:effectLst/>
              <a:latin typeface="Söhne"/>
            </a:endParaRPr>
          </a:p>
          <a:p>
            <a:pPr marL="285750" indent="-285750" algn="l">
              <a:buFont typeface="Arial" panose="020B0604020202020204" pitchFamily="34" charset="0"/>
              <a:buChar char="•"/>
            </a:pPr>
            <a:r>
              <a:rPr lang="en-US" sz="1400" b="0" i="0" dirty="0">
                <a:effectLst/>
                <a:latin typeface="Söhne"/>
              </a:rPr>
              <a:t>Lack of Sustainability: Environmental impact of extensive data training.</a:t>
            </a:r>
          </a:p>
          <a:p>
            <a:pPr marL="742950" lvl="1" indent="-285750">
              <a:buFont typeface="Arial" panose="020B0604020202020204" pitchFamily="34" charset="0"/>
              <a:buChar char="•"/>
            </a:pPr>
            <a:r>
              <a:rPr lang="en-US" sz="1400" b="0" i="0" dirty="0">
                <a:effectLst/>
                <a:latin typeface="Söhne"/>
              </a:rPr>
              <a:t>Example: Energy-intensive training on large-scale image datasets.</a:t>
            </a:r>
          </a:p>
        </p:txBody>
      </p:sp>
      <p:pic>
        <p:nvPicPr>
          <p:cNvPr id="10" name="Picture 9" descr="A green background with white letters&#10;&#10;Description automatically generated">
            <a:extLst>
              <a:ext uri="{FF2B5EF4-FFF2-40B4-BE49-F238E27FC236}">
                <a16:creationId xmlns:a16="http://schemas.microsoft.com/office/drawing/2014/main" id="{229AFA70-DEEC-B12C-E0D7-DF79C066E7CC}"/>
              </a:ext>
            </a:extLst>
          </p:cNvPr>
          <p:cNvPicPr>
            <a:picLocks noChangeAspect="1"/>
          </p:cNvPicPr>
          <p:nvPr/>
        </p:nvPicPr>
        <p:blipFill>
          <a:blip r:embed="rId3"/>
          <a:stretch>
            <a:fillRect/>
          </a:stretch>
        </p:blipFill>
        <p:spPr>
          <a:xfrm>
            <a:off x="11405760" y="119071"/>
            <a:ext cx="669852" cy="646985"/>
          </a:xfrm>
          <a:prstGeom prst="rect">
            <a:avLst/>
          </a:prstGeom>
          <a:effectLst>
            <a:glow rad="63500">
              <a:schemeClr val="accent3">
                <a:satMod val="175000"/>
                <a:alpha val="40000"/>
              </a:schemeClr>
            </a:glow>
            <a:outerShdw blurRad="50800" dist="38100" dir="8100000" algn="tr"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4125789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070D0-CF78-415E-928E-E7151ABA8C40}"/>
              </a:ext>
            </a:extLst>
          </p:cNvPr>
          <p:cNvSpPr txBox="1"/>
          <p:nvPr/>
        </p:nvSpPr>
        <p:spPr>
          <a:xfrm>
            <a:off x="188999" y="196779"/>
            <a:ext cx="1715598" cy="400110"/>
          </a:xfrm>
          <a:prstGeom prst="rect">
            <a:avLst/>
          </a:prstGeom>
          <a:noFill/>
        </p:spPr>
        <p:txBody>
          <a:bodyPr wrap="none" rtlCol="0">
            <a:spAutoFit/>
          </a:bodyPr>
          <a:lstStyle/>
          <a:p>
            <a:r>
              <a:rPr lang="en-IN" sz="2000" b="1" i="0" dirty="0">
                <a:effectLst/>
                <a:latin typeface="Söhne"/>
              </a:rPr>
              <a:t>Our approach:</a:t>
            </a:r>
          </a:p>
        </p:txBody>
      </p:sp>
      <p:sp>
        <p:nvSpPr>
          <p:cNvPr id="4" name="TextBox 3">
            <a:extLst>
              <a:ext uri="{FF2B5EF4-FFF2-40B4-BE49-F238E27FC236}">
                <a16:creationId xmlns:a16="http://schemas.microsoft.com/office/drawing/2014/main" id="{112E6E21-B576-062E-94CC-3F9818E06041}"/>
              </a:ext>
            </a:extLst>
          </p:cNvPr>
          <p:cNvSpPr txBox="1"/>
          <p:nvPr/>
        </p:nvSpPr>
        <p:spPr>
          <a:xfrm>
            <a:off x="184839" y="685038"/>
            <a:ext cx="10781721" cy="923330"/>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latin typeface="Söhne"/>
              </a:rPr>
              <a:t>We introduce a novel method that integrates two advanced models like BLIP and GPT-2 with a 'Weighted Summarization' technique. This approach uses artificial neural networks to optimize the combination of outputs from different models, enhancing the semantic accuracy and reducing the dependency on retraining.</a:t>
            </a:r>
          </a:p>
        </p:txBody>
      </p:sp>
      <p:sp>
        <p:nvSpPr>
          <p:cNvPr id="5" name="TextBox 4">
            <a:extLst>
              <a:ext uri="{FF2B5EF4-FFF2-40B4-BE49-F238E27FC236}">
                <a16:creationId xmlns:a16="http://schemas.microsoft.com/office/drawing/2014/main" id="{B5CAA074-2FCC-C3FC-B008-11D1277FAFE7}"/>
              </a:ext>
            </a:extLst>
          </p:cNvPr>
          <p:cNvSpPr txBox="1"/>
          <p:nvPr/>
        </p:nvSpPr>
        <p:spPr>
          <a:xfrm>
            <a:off x="184839" y="1696517"/>
            <a:ext cx="2206951" cy="400110"/>
          </a:xfrm>
          <a:prstGeom prst="rect">
            <a:avLst/>
          </a:prstGeom>
          <a:noFill/>
        </p:spPr>
        <p:txBody>
          <a:bodyPr wrap="none" rtlCol="0">
            <a:spAutoFit/>
          </a:bodyPr>
          <a:lstStyle/>
          <a:p>
            <a:r>
              <a:rPr lang="en-IN" sz="2000" b="1" dirty="0">
                <a:latin typeface="Söhne"/>
              </a:rPr>
              <a:t>Research question:</a:t>
            </a:r>
            <a:endParaRPr lang="en-IN" sz="2000" b="1" i="0" dirty="0">
              <a:effectLst/>
              <a:latin typeface="Söhne"/>
            </a:endParaRPr>
          </a:p>
        </p:txBody>
      </p:sp>
      <p:sp>
        <p:nvSpPr>
          <p:cNvPr id="6" name="TextBox 5">
            <a:extLst>
              <a:ext uri="{FF2B5EF4-FFF2-40B4-BE49-F238E27FC236}">
                <a16:creationId xmlns:a16="http://schemas.microsoft.com/office/drawing/2014/main" id="{7A433945-E2CF-CADE-8738-517B1EAEB591}"/>
              </a:ext>
            </a:extLst>
          </p:cNvPr>
          <p:cNvSpPr txBox="1"/>
          <p:nvPr/>
        </p:nvSpPr>
        <p:spPr>
          <a:xfrm>
            <a:off x="264000" y="2096627"/>
            <a:ext cx="7704000" cy="4524315"/>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latin typeface="Söhne"/>
              </a:rPr>
              <a:t>Can we develop a method that does not rely on retraining, operates at a low cost, and generates captions that are more semantically accurate than those produced by existing models like BLIP and GPT-2?</a:t>
            </a:r>
          </a:p>
          <a:p>
            <a:pPr marL="285750" indent="-285750" algn="l">
              <a:buFont typeface="Arial" panose="020B0604020202020204" pitchFamily="34" charset="0"/>
              <a:buChar char="•"/>
            </a:pPr>
            <a:endParaRPr lang="en-US" b="0" i="0" dirty="0">
              <a:effectLst/>
              <a:latin typeface="Söhne"/>
            </a:endParaRPr>
          </a:p>
          <a:p>
            <a:pPr marL="742950" lvl="1" indent="-285750" algn="l">
              <a:buFont typeface="Arial" panose="020B0604020202020204" pitchFamily="34" charset="0"/>
              <a:buChar char="•"/>
            </a:pPr>
            <a:r>
              <a:rPr lang="en-US" b="1" i="0" dirty="0">
                <a:effectLst/>
                <a:latin typeface="Söhne"/>
              </a:rPr>
              <a:t>Q1</a:t>
            </a:r>
            <a:r>
              <a:rPr lang="en-US" b="0" i="0" dirty="0">
                <a:effectLst/>
                <a:latin typeface="Söhne"/>
              </a:rPr>
              <a:t>: Are advanced models like BLIP and GPT-2 predisposed to generating more accurate and semantically rich captions for certain categories of images?</a:t>
            </a:r>
          </a:p>
          <a:p>
            <a:pPr marL="742950" lvl="1" indent="-285750" algn="l">
              <a:buFont typeface="Arial" panose="020B0604020202020204" pitchFamily="34" charset="0"/>
              <a:buChar char="•"/>
            </a:pPr>
            <a:r>
              <a:rPr lang="en-US" b="1" i="0" dirty="0">
                <a:effectLst/>
                <a:latin typeface="Söhne"/>
              </a:rPr>
              <a:t>Q2</a:t>
            </a:r>
            <a:r>
              <a:rPr lang="en-US" b="0" i="0" dirty="0">
                <a:effectLst/>
                <a:latin typeface="Söhne"/>
              </a:rPr>
              <a:t>: How do these models enhance the semantic accuracy and contextual relevance of captions across varied datasets like COCO and FLICKR?</a:t>
            </a:r>
          </a:p>
          <a:p>
            <a:pPr marL="742950" lvl="1" indent="-285750" algn="l">
              <a:buFont typeface="Arial" panose="020B0604020202020204" pitchFamily="34" charset="0"/>
              <a:buChar char="•"/>
            </a:pPr>
            <a:r>
              <a:rPr lang="en-US" b="1" i="0" dirty="0">
                <a:effectLst/>
                <a:latin typeface="Söhne"/>
              </a:rPr>
              <a:t>Q3</a:t>
            </a:r>
            <a:r>
              <a:rPr lang="en-US" b="0" i="0" dirty="0">
                <a:effectLst/>
                <a:latin typeface="Söhne"/>
              </a:rPr>
              <a:t>: Can integrating outputs from multiple captioning models through advanced summarization techniques and neural networks improve the semantic depth of generated captions?</a:t>
            </a:r>
          </a:p>
          <a:p>
            <a:pPr marL="742950" lvl="1" indent="-285750" algn="l">
              <a:buFont typeface="Arial" panose="020B0604020202020204" pitchFamily="34" charset="0"/>
              <a:buChar char="•"/>
            </a:pPr>
            <a:r>
              <a:rPr lang="en-US" b="1" i="0" dirty="0">
                <a:effectLst/>
                <a:latin typeface="Söhne"/>
              </a:rPr>
              <a:t>Q4</a:t>
            </a:r>
            <a:r>
              <a:rPr lang="en-US" b="0" i="0" dirty="0">
                <a:effectLst/>
                <a:latin typeface="Söhne"/>
              </a:rPr>
              <a:t>: To what extent do these strategies and ANN findings surpass state-of-the-art models in terms of semantic accuracy and evaluation metrics for generated captions?</a:t>
            </a:r>
          </a:p>
        </p:txBody>
      </p:sp>
      <p:pic>
        <p:nvPicPr>
          <p:cNvPr id="7" name="Picture 6" descr="A green background with white letters&#10;&#10;Description automatically generated">
            <a:extLst>
              <a:ext uri="{FF2B5EF4-FFF2-40B4-BE49-F238E27FC236}">
                <a16:creationId xmlns:a16="http://schemas.microsoft.com/office/drawing/2014/main" id="{FFC9273E-5D0D-6411-16F0-533F8A0A21FA}"/>
              </a:ext>
            </a:extLst>
          </p:cNvPr>
          <p:cNvPicPr>
            <a:picLocks noChangeAspect="1"/>
          </p:cNvPicPr>
          <p:nvPr/>
        </p:nvPicPr>
        <p:blipFill>
          <a:blip r:embed="rId3"/>
          <a:stretch>
            <a:fillRect/>
          </a:stretch>
        </p:blipFill>
        <p:spPr>
          <a:xfrm>
            <a:off x="11405760" y="119071"/>
            <a:ext cx="669852" cy="646985"/>
          </a:xfrm>
          <a:prstGeom prst="rect">
            <a:avLst/>
          </a:prstGeom>
          <a:effectLst>
            <a:glow rad="63500">
              <a:schemeClr val="accent3">
                <a:satMod val="175000"/>
                <a:alpha val="40000"/>
              </a:schemeClr>
            </a:glow>
            <a:outerShdw blurRad="50800" dist="38100" dir="8100000" algn="tr"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1151670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070D0-CF78-415E-928E-E7151ABA8C40}"/>
              </a:ext>
            </a:extLst>
          </p:cNvPr>
          <p:cNvSpPr txBox="1"/>
          <p:nvPr/>
        </p:nvSpPr>
        <p:spPr>
          <a:xfrm>
            <a:off x="41471" y="117000"/>
            <a:ext cx="6961458" cy="400110"/>
          </a:xfrm>
          <a:prstGeom prst="rect">
            <a:avLst/>
          </a:prstGeom>
          <a:noFill/>
        </p:spPr>
        <p:txBody>
          <a:bodyPr wrap="none" rtlCol="0">
            <a:spAutoFit/>
          </a:bodyPr>
          <a:lstStyle/>
          <a:p>
            <a:pPr algn="l"/>
            <a:r>
              <a:rPr lang="en-US" sz="2000" b="1" i="0" dirty="0">
                <a:effectLst/>
                <a:latin typeface="ui-sans-serif"/>
              </a:rPr>
              <a:t>Literature Review - Key Studies and Models in Image Captioning</a:t>
            </a:r>
          </a:p>
        </p:txBody>
      </p:sp>
      <p:sp>
        <p:nvSpPr>
          <p:cNvPr id="4" name="TextBox 3">
            <a:extLst>
              <a:ext uri="{FF2B5EF4-FFF2-40B4-BE49-F238E27FC236}">
                <a16:creationId xmlns:a16="http://schemas.microsoft.com/office/drawing/2014/main" id="{112E6E21-B576-062E-94CC-3F9818E06041}"/>
              </a:ext>
            </a:extLst>
          </p:cNvPr>
          <p:cNvSpPr txBox="1"/>
          <p:nvPr/>
        </p:nvSpPr>
        <p:spPr>
          <a:xfrm>
            <a:off x="192000" y="621000"/>
            <a:ext cx="10781721" cy="2554545"/>
          </a:xfrm>
          <a:prstGeom prst="rect">
            <a:avLst/>
          </a:prstGeom>
          <a:noFill/>
        </p:spPr>
        <p:txBody>
          <a:bodyPr wrap="square" rtlCol="0">
            <a:spAutoFit/>
          </a:bodyPr>
          <a:lstStyle/>
          <a:p>
            <a:pPr algn="l"/>
            <a:r>
              <a:rPr lang="en-US" sz="1600" b="1" i="0" dirty="0">
                <a:effectLst/>
                <a:latin typeface="ui-sans-serif"/>
              </a:rPr>
              <a:t>Early Methods of Basic Tags and Labels</a:t>
            </a:r>
            <a:r>
              <a:rPr lang="en-US" sz="1600" b="0" i="0" dirty="0">
                <a:effectLst/>
                <a:latin typeface="ui-sans-serif"/>
              </a:rPr>
              <a:t>:</a:t>
            </a:r>
          </a:p>
          <a:p>
            <a:pPr marL="742950" lvl="1" indent="-285750" algn="l">
              <a:buFont typeface="Arial" panose="020B0604020202020204" pitchFamily="34" charset="0"/>
              <a:buChar char="•"/>
            </a:pPr>
            <a:r>
              <a:rPr lang="en-US" sz="1600" b="0" i="0" dirty="0">
                <a:effectLst/>
                <a:latin typeface="ui-sans-serif"/>
              </a:rPr>
              <a:t>Early image captioning methods relied on simple keyword matching and object recognition to label images. This approach was limited to identifying and tagging objects without understanding the context or generating descriptive sentences.</a:t>
            </a:r>
          </a:p>
          <a:p>
            <a:pPr marL="742950" lvl="1" indent="-285750" algn="l">
              <a:buFont typeface="Arial" panose="020B0604020202020204" pitchFamily="34" charset="0"/>
              <a:buChar char="•"/>
            </a:pPr>
            <a:endParaRPr lang="en-US" sz="1600" dirty="0">
              <a:latin typeface="ui-sans-serif"/>
            </a:endParaRPr>
          </a:p>
          <a:p>
            <a:pPr marL="742950" lvl="1" indent="-285750" algn="l">
              <a:buFont typeface="Arial" panose="020B0604020202020204" pitchFamily="34" charset="0"/>
              <a:buChar char="•"/>
            </a:pPr>
            <a:endParaRPr lang="en-US" sz="1600" b="0" i="0" dirty="0">
              <a:effectLst/>
              <a:latin typeface="ui-sans-serif"/>
            </a:endParaRPr>
          </a:p>
          <a:p>
            <a:pPr marL="742950" lvl="1" indent="-285750" algn="l">
              <a:buFont typeface="Arial" panose="020B0604020202020204" pitchFamily="34" charset="0"/>
              <a:buChar char="•"/>
            </a:pPr>
            <a:endParaRPr lang="en-US" sz="1600" b="0" i="0" dirty="0">
              <a:effectLst/>
              <a:latin typeface="ui-sans-serif"/>
            </a:endParaRPr>
          </a:p>
          <a:p>
            <a:pPr lvl="1" algn="l"/>
            <a:endParaRPr lang="en-US" sz="1600" dirty="0">
              <a:latin typeface="ui-sans-serif"/>
            </a:endParaRPr>
          </a:p>
          <a:p>
            <a:pPr lvl="1" algn="l"/>
            <a:endParaRPr lang="en-US" sz="1600" b="0" i="0" dirty="0">
              <a:effectLst/>
              <a:latin typeface="ui-sans-serif"/>
            </a:endParaRPr>
          </a:p>
          <a:p>
            <a:pPr marL="742950" lvl="1" indent="-285750" algn="l">
              <a:buFont typeface="Arial" panose="020B0604020202020204" pitchFamily="34" charset="0"/>
              <a:buChar char="•"/>
            </a:pPr>
            <a:endParaRPr lang="en-US" sz="1600" b="0" i="0" dirty="0">
              <a:solidFill>
                <a:srgbClr val="0D0D0D"/>
              </a:solidFill>
              <a:effectLst/>
              <a:latin typeface="ui-sans-serif"/>
            </a:endParaRPr>
          </a:p>
        </p:txBody>
      </p:sp>
      <p:sp>
        <p:nvSpPr>
          <p:cNvPr id="7" name="TextBox 6">
            <a:extLst>
              <a:ext uri="{FF2B5EF4-FFF2-40B4-BE49-F238E27FC236}">
                <a16:creationId xmlns:a16="http://schemas.microsoft.com/office/drawing/2014/main" id="{EC246350-69A7-40EF-6067-76494A5CFFE5}"/>
              </a:ext>
            </a:extLst>
          </p:cNvPr>
          <p:cNvSpPr txBox="1"/>
          <p:nvPr/>
        </p:nvSpPr>
        <p:spPr>
          <a:xfrm>
            <a:off x="246199" y="1774983"/>
            <a:ext cx="6552001" cy="4524315"/>
          </a:xfrm>
          <a:prstGeom prst="rect">
            <a:avLst/>
          </a:prstGeom>
          <a:noFill/>
        </p:spPr>
        <p:txBody>
          <a:bodyPr wrap="square" rtlCol="0">
            <a:spAutoFit/>
          </a:bodyPr>
          <a:lstStyle/>
          <a:p>
            <a:pPr algn="l"/>
            <a:r>
              <a:rPr lang="en-US" sz="1600" b="1" i="0" dirty="0">
                <a:effectLst/>
                <a:latin typeface="ui-sans-serif"/>
              </a:rPr>
              <a:t>Vinyals et al. (2015): Neural Networks for Caption Generation</a:t>
            </a:r>
          </a:p>
          <a:p>
            <a:pPr algn="l"/>
            <a:endParaRPr lang="en-US" sz="1600" b="1" i="0" dirty="0">
              <a:effectLst/>
              <a:latin typeface="ui-sans-serif"/>
            </a:endParaRPr>
          </a:p>
          <a:p>
            <a:pPr marL="742950" lvl="1" indent="-285750" algn="l">
              <a:buFont typeface="Arial" panose="020B0604020202020204" pitchFamily="34" charset="0"/>
              <a:buChar char="•"/>
            </a:pPr>
            <a:r>
              <a:rPr lang="en-US" sz="1600" b="0" i="0" dirty="0">
                <a:effectLst/>
                <a:latin typeface="ui-sans-serif"/>
              </a:rPr>
              <a:t>Introduced the concept of using deep neural networks for generating image captions.</a:t>
            </a:r>
          </a:p>
          <a:p>
            <a:pPr marL="742950" lvl="1" indent="-285750" algn="l">
              <a:buFont typeface="Arial" panose="020B0604020202020204" pitchFamily="34" charset="0"/>
              <a:buChar char="•"/>
            </a:pPr>
            <a:r>
              <a:rPr lang="en-US" sz="1600" b="0" i="0" dirty="0">
                <a:effectLst/>
                <a:latin typeface="ui-sans-serif"/>
              </a:rPr>
              <a:t>Developed an end-to-end neural network model that combines Convolutional Neural Networks (CNNs) for image feature extraction and Recurrent Neural Networks (RNNs) for sequence generation.</a:t>
            </a:r>
          </a:p>
          <a:p>
            <a:pPr marL="742950" lvl="1" indent="-285750" algn="l">
              <a:buFont typeface="Arial" panose="020B0604020202020204" pitchFamily="34" charset="0"/>
              <a:buChar char="•"/>
            </a:pPr>
            <a:endParaRPr lang="en-US" sz="1600" b="0" i="0" dirty="0">
              <a:effectLst/>
              <a:latin typeface="ui-sans-serif"/>
            </a:endParaRPr>
          </a:p>
          <a:p>
            <a:pPr algn="l"/>
            <a:r>
              <a:rPr lang="en-US" sz="1600" b="1" i="0" dirty="0">
                <a:effectLst/>
                <a:latin typeface="ui-sans-serif"/>
              </a:rPr>
              <a:t>Xu et al. (2015): </a:t>
            </a:r>
            <a:r>
              <a:rPr lang="en-US" sz="1600" b="1" i="0">
                <a:effectLst/>
                <a:latin typeface="ui-sans-serif"/>
              </a:rPr>
              <a:t>Attention Mechanisms</a:t>
            </a:r>
          </a:p>
          <a:p>
            <a:pPr algn="l"/>
            <a:endParaRPr lang="en-US" sz="1600" b="1" i="0" dirty="0">
              <a:effectLst/>
              <a:latin typeface="ui-sans-serif"/>
            </a:endParaRPr>
          </a:p>
          <a:p>
            <a:pPr marL="742950" lvl="1" indent="-285750" algn="l">
              <a:buFont typeface="Arial" panose="020B0604020202020204" pitchFamily="34" charset="0"/>
              <a:buChar char="•"/>
            </a:pPr>
            <a:r>
              <a:rPr lang="en-US" sz="1600" b="0" i="0" dirty="0">
                <a:effectLst/>
                <a:latin typeface="ui-sans-serif"/>
              </a:rPr>
              <a:t>Introduced attention mechanisms to improve image captioning models.</a:t>
            </a:r>
          </a:p>
          <a:p>
            <a:pPr marL="742950" lvl="1" indent="-285750" algn="l">
              <a:buFont typeface="Arial" panose="020B0604020202020204" pitchFamily="34" charset="0"/>
              <a:buChar char="•"/>
            </a:pPr>
            <a:r>
              <a:rPr lang="en-US" sz="1600" b="0" i="0" dirty="0">
                <a:effectLst/>
                <a:latin typeface="ui-sans-serif"/>
              </a:rPr>
              <a:t>Developed a model that uses an attention mechanism to dynamically focus on different parts of the image as each word of the caption is generated.</a:t>
            </a:r>
          </a:p>
          <a:p>
            <a:pPr marL="742950" lvl="1" indent="-285750" algn="l">
              <a:buFont typeface="Arial" panose="020B0604020202020204" pitchFamily="34" charset="0"/>
              <a:buChar char="•"/>
            </a:pPr>
            <a:r>
              <a:rPr lang="en-US" sz="1600" b="0" i="0" dirty="0">
                <a:effectLst/>
                <a:latin typeface="ui-sans-serif"/>
              </a:rPr>
              <a:t>The attention mechanism allows the model to learn which parts of the image are most relevant for generating the next word in the caption.</a:t>
            </a:r>
          </a:p>
        </p:txBody>
      </p:sp>
      <p:pic>
        <p:nvPicPr>
          <p:cNvPr id="5" name="Picture 4" descr="A green background with white letters&#10;&#10;Description automatically generated">
            <a:extLst>
              <a:ext uri="{FF2B5EF4-FFF2-40B4-BE49-F238E27FC236}">
                <a16:creationId xmlns:a16="http://schemas.microsoft.com/office/drawing/2014/main" id="{C32A64A9-731E-847D-8695-F16A7D6FD926}"/>
              </a:ext>
            </a:extLst>
          </p:cNvPr>
          <p:cNvPicPr>
            <a:picLocks noChangeAspect="1"/>
          </p:cNvPicPr>
          <p:nvPr/>
        </p:nvPicPr>
        <p:blipFill>
          <a:blip r:embed="rId3"/>
          <a:stretch>
            <a:fillRect/>
          </a:stretch>
        </p:blipFill>
        <p:spPr>
          <a:xfrm>
            <a:off x="11405760" y="119071"/>
            <a:ext cx="669852" cy="646985"/>
          </a:xfrm>
          <a:prstGeom prst="rect">
            <a:avLst/>
          </a:prstGeom>
          <a:effectLst>
            <a:glow rad="63500">
              <a:schemeClr val="accent3">
                <a:satMod val="175000"/>
                <a:alpha val="40000"/>
              </a:schemeClr>
            </a:glow>
            <a:outerShdw blurRad="50800" dist="38100" dir="8100000" algn="tr" rotWithShape="0">
              <a:prstClr val="black">
                <a:alpha val="40000"/>
              </a:prstClr>
            </a:outerShdw>
            <a:reflection blurRad="6350" stA="52000" endA="300" endPos="35000" dir="5400000" sy="-100000" algn="bl" rotWithShape="0"/>
          </a:effectLst>
        </p:spPr>
      </p:pic>
      <p:pic>
        <p:nvPicPr>
          <p:cNvPr id="6" name="Picture 5">
            <a:extLst>
              <a:ext uri="{FF2B5EF4-FFF2-40B4-BE49-F238E27FC236}">
                <a16:creationId xmlns:a16="http://schemas.microsoft.com/office/drawing/2014/main" id="{D2D1BA82-D8C7-1DF2-E01C-45338B9C8B87}"/>
              </a:ext>
            </a:extLst>
          </p:cNvPr>
          <p:cNvPicPr>
            <a:picLocks noChangeAspect="1"/>
          </p:cNvPicPr>
          <p:nvPr/>
        </p:nvPicPr>
        <p:blipFill>
          <a:blip r:embed="rId4"/>
          <a:stretch>
            <a:fillRect/>
          </a:stretch>
        </p:blipFill>
        <p:spPr>
          <a:xfrm>
            <a:off x="7256997" y="1637189"/>
            <a:ext cx="3257926" cy="2143621"/>
          </a:xfrm>
          <a:prstGeom prst="rect">
            <a:avLst/>
          </a:prstGeom>
        </p:spPr>
      </p:pic>
      <p:pic>
        <p:nvPicPr>
          <p:cNvPr id="9" name="Picture 8">
            <a:extLst>
              <a:ext uri="{FF2B5EF4-FFF2-40B4-BE49-F238E27FC236}">
                <a16:creationId xmlns:a16="http://schemas.microsoft.com/office/drawing/2014/main" id="{AEFBBEBD-7538-F2B1-0CB4-581D4CF41BC1}"/>
              </a:ext>
            </a:extLst>
          </p:cNvPr>
          <p:cNvPicPr>
            <a:picLocks noChangeAspect="1"/>
          </p:cNvPicPr>
          <p:nvPr/>
        </p:nvPicPr>
        <p:blipFill>
          <a:blip r:embed="rId5"/>
          <a:stretch>
            <a:fillRect/>
          </a:stretch>
        </p:blipFill>
        <p:spPr>
          <a:xfrm>
            <a:off x="7002929" y="4279738"/>
            <a:ext cx="4364626" cy="1957262"/>
          </a:xfrm>
          <a:prstGeom prst="rect">
            <a:avLst/>
          </a:prstGeom>
        </p:spPr>
      </p:pic>
      <p:sp>
        <p:nvSpPr>
          <p:cNvPr id="10" name="TextBox 9">
            <a:extLst>
              <a:ext uri="{FF2B5EF4-FFF2-40B4-BE49-F238E27FC236}">
                <a16:creationId xmlns:a16="http://schemas.microsoft.com/office/drawing/2014/main" id="{F5811A03-64E8-B2BB-33B3-D78D3616F062}"/>
              </a:ext>
            </a:extLst>
          </p:cNvPr>
          <p:cNvSpPr txBox="1"/>
          <p:nvPr/>
        </p:nvSpPr>
        <p:spPr>
          <a:xfrm>
            <a:off x="8128993" y="3726119"/>
            <a:ext cx="1728000" cy="253916"/>
          </a:xfrm>
          <a:prstGeom prst="rect">
            <a:avLst/>
          </a:prstGeom>
          <a:noFill/>
        </p:spPr>
        <p:txBody>
          <a:bodyPr wrap="square" rtlCol="0">
            <a:spAutoFit/>
          </a:bodyPr>
          <a:lstStyle/>
          <a:p>
            <a:r>
              <a:rPr lang="nb-NO" sz="1050" dirty="0">
                <a:solidFill>
                  <a:srgbClr val="FF0000"/>
                </a:solidFill>
              </a:rPr>
              <a:t>Fig a.</a:t>
            </a:r>
            <a:r>
              <a:rPr lang="en-US" sz="1050" b="1" i="0" dirty="0">
                <a:solidFill>
                  <a:srgbClr val="FF0000"/>
                </a:solidFill>
                <a:effectLst/>
                <a:latin typeface="ui-sans-serif"/>
              </a:rPr>
              <a:t> Vinyals et al. (2015)</a:t>
            </a:r>
            <a:endParaRPr lang="nb-NO" sz="1050" dirty="0">
              <a:solidFill>
                <a:srgbClr val="FF0000"/>
              </a:solidFill>
            </a:endParaRPr>
          </a:p>
        </p:txBody>
      </p:sp>
      <p:sp>
        <p:nvSpPr>
          <p:cNvPr id="13" name="TextBox 12">
            <a:extLst>
              <a:ext uri="{FF2B5EF4-FFF2-40B4-BE49-F238E27FC236}">
                <a16:creationId xmlns:a16="http://schemas.microsoft.com/office/drawing/2014/main" id="{4D3B4D94-66AF-8495-426D-0E08DF528A00}"/>
              </a:ext>
            </a:extLst>
          </p:cNvPr>
          <p:cNvSpPr txBox="1"/>
          <p:nvPr/>
        </p:nvSpPr>
        <p:spPr>
          <a:xfrm>
            <a:off x="8156674" y="6282787"/>
            <a:ext cx="1728000" cy="253916"/>
          </a:xfrm>
          <a:prstGeom prst="rect">
            <a:avLst/>
          </a:prstGeom>
          <a:noFill/>
        </p:spPr>
        <p:txBody>
          <a:bodyPr wrap="square" rtlCol="0">
            <a:spAutoFit/>
          </a:bodyPr>
          <a:lstStyle/>
          <a:p>
            <a:r>
              <a:rPr lang="nb-NO" sz="1050" dirty="0">
                <a:solidFill>
                  <a:srgbClr val="FF0000"/>
                </a:solidFill>
              </a:rPr>
              <a:t>Fig b.</a:t>
            </a:r>
            <a:r>
              <a:rPr lang="en-US" sz="1050" b="1" i="0" dirty="0">
                <a:solidFill>
                  <a:srgbClr val="FF0000"/>
                </a:solidFill>
                <a:effectLst/>
                <a:latin typeface="ui-sans-serif"/>
              </a:rPr>
              <a:t> Stephen et al. (2019)</a:t>
            </a:r>
            <a:endParaRPr lang="nb-NO" sz="1050" dirty="0">
              <a:solidFill>
                <a:srgbClr val="FF0000"/>
              </a:solidFill>
            </a:endParaRPr>
          </a:p>
        </p:txBody>
      </p:sp>
    </p:spTree>
    <p:extLst>
      <p:ext uri="{BB962C8B-B14F-4D97-AF65-F5344CB8AC3E}">
        <p14:creationId xmlns:p14="http://schemas.microsoft.com/office/powerpoint/2010/main" val="1257170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070D0-CF78-415E-928E-E7151ABA8C40}"/>
              </a:ext>
            </a:extLst>
          </p:cNvPr>
          <p:cNvSpPr txBox="1"/>
          <p:nvPr/>
        </p:nvSpPr>
        <p:spPr>
          <a:xfrm>
            <a:off x="41471" y="117000"/>
            <a:ext cx="6961458" cy="400110"/>
          </a:xfrm>
          <a:prstGeom prst="rect">
            <a:avLst/>
          </a:prstGeom>
          <a:noFill/>
        </p:spPr>
        <p:txBody>
          <a:bodyPr wrap="none" rtlCol="0">
            <a:spAutoFit/>
          </a:bodyPr>
          <a:lstStyle/>
          <a:p>
            <a:pPr algn="l"/>
            <a:r>
              <a:rPr lang="en-US" sz="2000" b="1" i="0" dirty="0">
                <a:effectLst/>
                <a:latin typeface="ui-sans-serif"/>
              </a:rPr>
              <a:t>Literature Review - Key Studies and Models in Image Captioning</a:t>
            </a:r>
          </a:p>
        </p:txBody>
      </p:sp>
      <p:sp>
        <p:nvSpPr>
          <p:cNvPr id="4" name="TextBox 3">
            <a:extLst>
              <a:ext uri="{FF2B5EF4-FFF2-40B4-BE49-F238E27FC236}">
                <a16:creationId xmlns:a16="http://schemas.microsoft.com/office/drawing/2014/main" id="{112E6E21-B576-062E-94CC-3F9818E06041}"/>
              </a:ext>
            </a:extLst>
          </p:cNvPr>
          <p:cNvSpPr txBox="1"/>
          <p:nvPr/>
        </p:nvSpPr>
        <p:spPr>
          <a:xfrm>
            <a:off x="192000" y="621000"/>
            <a:ext cx="10781721" cy="830997"/>
          </a:xfrm>
          <a:prstGeom prst="rect">
            <a:avLst/>
          </a:prstGeom>
          <a:noFill/>
        </p:spPr>
        <p:txBody>
          <a:bodyPr wrap="square" rtlCol="0">
            <a:spAutoFit/>
          </a:bodyPr>
          <a:lstStyle/>
          <a:p>
            <a:pPr lvl="1" algn="l"/>
            <a:endParaRPr lang="en-US" sz="1600" dirty="0">
              <a:latin typeface="ui-sans-serif"/>
            </a:endParaRPr>
          </a:p>
          <a:p>
            <a:pPr lvl="1" algn="l"/>
            <a:endParaRPr lang="en-US" sz="1600" b="0" i="0" dirty="0">
              <a:effectLst/>
              <a:latin typeface="ui-sans-serif"/>
            </a:endParaRPr>
          </a:p>
          <a:p>
            <a:pPr marL="742950" lvl="1" indent="-285750" algn="l">
              <a:buFont typeface="Arial" panose="020B0604020202020204" pitchFamily="34" charset="0"/>
              <a:buChar char="•"/>
            </a:pPr>
            <a:endParaRPr lang="en-US" sz="1600" b="0" i="0" dirty="0">
              <a:solidFill>
                <a:srgbClr val="0D0D0D"/>
              </a:solidFill>
              <a:effectLst/>
              <a:latin typeface="ui-sans-serif"/>
            </a:endParaRPr>
          </a:p>
        </p:txBody>
      </p:sp>
      <p:sp>
        <p:nvSpPr>
          <p:cNvPr id="7" name="TextBox 6">
            <a:extLst>
              <a:ext uri="{FF2B5EF4-FFF2-40B4-BE49-F238E27FC236}">
                <a16:creationId xmlns:a16="http://schemas.microsoft.com/office/drawing/2014/main" id="{EC246350-69A7-40EF-6067-76494A5CFFE5}"/>
              </a:ext>
            </a:extLst>
          </p:cNvPr>
          <p:cNvSpPr txBox="1"/>
          <p:nvPr/>
        </p:nvSpPr>
        <p:spPr>
          <a:xfrm>
            <a:off x="116388" y="621000"/>
            <a:ext cx="5480197" cy="5262979"/>
          </a:xfrm>
          <a:prstGeom prst="rect">
            <a:avLst/>
          </a:prstGeom>
          <a:noFill/>
        </p:spPr>
        <p:txBody>
          <a:bodyPr wrap="square" rtlCol="0">
            <a:spAutoFit/>
          </a:bodyPr>
          <a:lstStyle/>
          <a:p>
            <a:pPr algn="l"/>
            <a:r>
              <a:rPr lang="en-US" sz="1600" b="1" i="0" dirty="0">
                <a:effectLst/>
                <a:latin typeface="ui-sans-serif"/>
              </a:rPr>
              <a:t>Anderson et al. (2018): Bottom-Up and </a:t>
            </a:r>
            <a:r>
              <a:rPr lang="en-US" sz="1600" b="1" i="0">
                <a:effectLst/>
                <a:latin typeface="ui-sans-serif"/>
              </a:rPr>
              <a:t>Top-Down Attention</a:t>
            </a:r>
          </a:p>
          <a:p>
            <a:pPr algn="l"/>
            <a:endParaRPr lang="en-US" sz="1600" b="1" i="0" dirty="0">
              <a:effectLst/>
              <a:latin typeface="ui-sans-serif"/>
            </a:endParaRPr>
          </a:p>
          <a:p>
            <a:pPr marL="742950" lvl="1" indent="-285750" algn="l">
              <a:buFont typeface="Arial" panose="020B0604020202020204" pitchFamily="34" charset="0"/>
              <a:buChar char="•"/>
            </a:pPr>
            <a:r>
              <a:rPr lang="en-US" sz="1600" b="0" i="0" dirty="0">
                <a:effectLst/>
                <a:latin typeface="ui-sans-serif"/>
              </a:rPr>
              <a:t>Developed a combined bottom-up and top-down attention mechanism.</a:t>
            </a:r>
          </a:p>
          <a:p>
            <a:pPr marL="742950" lvl="1" indent="-285750" algn="l">
              <a:buFont typeface="Arial" panose="020B0604020202020204" pitchFamily="34" charset="0"/>
              <a:buChar char="•"/>
            </a:pPr>
            <a:r>
              <a:rPr lang="en-US" sz="1600" b="0" i="0" dirty="0">
                <a:effectLst/>
                <a:latin typeface="ui-sans-serif"/>
              </a:rPr>
              <a:t>Bottom-up attention allows the model to attend to specific objects detected in the image, while top-down attention focuses on the context of the entire scene.</a:t>
            </a:r>
            <a:endParaRPr lang="en-US" sz="1600" dirty="0">
              <a:latin typeface="ui-sans-serif"/>
            </a:endParaRPr>
          </a:p>
          <a:p>
            <a:pPr marL="742950" lvl="1" indent="-285750" algn="l">
              <a:buFont typeface="Arial" panose="020B0604020202020204" pitchFamily="34" charset="0"/>
              <a:buChar char="•"/>
            </a:pPr>
            <a:endParaRPr lang="en-US" sz="1600" b="0" i="0" dirty="0">
              <a:effectLst/>
              <a:latin typeface="ui-sans-serif"/>
            </a:endParaRPr>
          </a:p>
          <a:p>
            <a:pPr marL="742950" lvl="1" indent="-285750" algn="l">
              <a:buFont typeface="Arial" panose="020B0604020202020204" pitchFamily="34" charset="0"/>
              <a:buChar char="•"/>
            </a:pPr>
            <a:endParaRPr lang="en-US" sz="1600" dirty="0">
              <a:latin typeface="ui-sans-serif"/>
            </a:endParaRPr>
          </a:p>
          <a:p>
            <a:pPr marL="742950" lvl="1" indent="-285750" algn="l">
              <a:buFont typeface="Arial" panose="020B0604020202020204" pitchFamily="34" charset="0"/>
              <a:buChar char="•"/>
            </a:pPr>
            <a:endParaRPr lang="en-US" sz="1600" b="0" i="0" dirty="0">
              <a:effectLst/>
              <a:latin typeface="ui-sans-serif"/>
            </a:endParaRPr>
          </a:p>
          <a:p>
            <a:pPr algn="l"/>
            <a:r>
              <a:rPr lang="en-US" sz="1600" b="1" i="0" dirty="0">
                <a:effectLst/>
                <a:latin typeface="ui-sans-serif"/>
              </a:rPr>
              <a:t>Cornia et al. (2020): CNNs with Graph </a:t>
            </a:r>
            <a:r>
              <a:rPr lang="en-US" sz="1600" b="1" i="0">
                <a:effectLst/>
                <a:latin typeface="ui-sans-serif"/>
              </a:rPr>
              <a:t>Neural Networks</a:t>
            </a:r>
          </a:p>
          <a:p>
            <a:pPr algn="l"/>
            <a:endParaRPr lang="en-US" sz="1600" b="1" i="0" dirty="0">
              <a:effectLst/>
              <a:latin typeface="ui-sans-serif"/>
            </a:endParaRPr>
          </a:p>
          <a:p>
            <a:pPr marL="742950" lvl="1" indent="-285750" algn="l">
              <a:buFont typeface="Arial" panose="020B0604020202020204" pitchFamily="34" charset="0"/>
              <a:buChar char="•"/>
            </a:pPr>
            <a:r>
              <a:rPr lang="en-US" sz="1600" b="0" i="0" dirty="0">
                <a:effectLst/>
                <a:latin typeface="ui-sans-serif"/>
              </a:rPr>
              <a:t>Integrated CNNs with Graph Neural Networks (GNNs) for improved image captioning.</a:t>
            </a:r>
          </a:p>
          <a:p>
            <a:pPr marL="742950" lvl="1" indent="-285750" algn="l">
              <a:buFont typeface="Arial" panose="020B0604020202020204" pitchFamily="34" charset="0"/>
              <a:buChar char="•"/>
            </a:pPr>
            <a:r>
              <a:rPr lang="en-US" sz="1600" b="0" i="0" dirty="0">
                <a:effectLst/>
                <a:latin typeface="ui-sans-serif"/>
              </a:rPr>
              <a:t>The model uses CNNs to extract visual features and GNNs to capture relationships between objects in the image.</a:t>
            </a:r>
          </a:p>
          <a:p>
            <a:pPr lvl="1" algn="l"/>
            <a:endParaRPr lang="en-US" sz="1600" b="0" i="0" dirty="0">
              <a:effectLst/>
              <a:latin typeface="ui-sans-serif"/>
            </a:endParaRPr>
          </a:p>
          <a:p>
            <a:pPr marL="742950" lvl="1" indent="-285750" algn="l">
              <a:buFont typeface="Arial" panose="020B0604020202020204" pitchFamily="34" charset="0"/>
              <a:buChar char="•"/>
            </a:pPr>
            <a:endParaRPr lang="en-US" sz="1600" dirty="0">
              <a:latin typeface="ui-sans-serif"/>
            </a:endParaRPr>
          </a:p>
          <a:p>
            <a:pPr marL="742950" lvl="1" indent="-285750" algn="l">
              <a:buFont typeface="Arial" panose="020B0604020202020204" pitchFamily="34" charset="0"/>
              <a:buChar char="•"/>
            </a:pPr>
            <a:endParaRPr lang="en-US" sz="1600" b="0" i="0" dirty="0">
              <a:effectLst/>
              <a:latin typeface="ui-sans-serif"/>
            </a:endParaRPr>
          </a:p>
          <a:p>
            <a:pPr marL="742950" lvl="1" indent="-285750" algn="l">
              <a:buFont typeface="Arial" panose="020B0604020202020204" pitchFamily="34" charset="0"/>
              <a:buChar char="•"/>
            </a:pPr>
            <a:endParaRPr lang="en-US" sz="1600" b="0" i="0" dirty="0">
              <a:effectLst/>
              <a:latin typeface="ui-sans-serif"/>
            </a:endParaRPr>
          </a:p>
        </p:txBody>
      </p:sp>
      <p:pic>
        <p:nvPicPr>
          <p:cNvPr id="5" name="Picture 4" descr="A green background with white letters&#10;&#10;Description automatically generated">
            <a:extLst>
              <a:ext uri="{FF2B5EF4-FFF2-40B4-BE49-F238E27FC236}">
                <a16:creationId xmlns:a16="http://schemas.microsoft.com/office/drawing/2014/main" id="{C32A64A9-731E-847D-8695-F16A7D6FD926}"/>
              </a:ext>
            </a:extLst>
          </p:cNvPr>
          <p:cNvPicPr>
            <a:picLocks noChangeAspect="1"/>
          </p:cNvPicPr>
          <p:nvPr/>
        </p:nvPicPr>
        <p:blipFill>
          <a:blip r:embed="rId3"/>
          <a:stretch>
            <a:fillRect/>
          </a:stretch>
        </p:blipFill>
        <p:spPr>
          <a:xfrm>
            <a:off x="11405760" y="119071"/>
            <a:ext cx="669852" cy="646985"/>
          </a:xfrm>
          <a:prstGeom prst="rect">
            <a:avLst/>
          </a:prstGeom>
          <a:effectLst>
            <a:glow rad="63500">
              <a:schemeClr val="accent3">
                <a:satMod val="175000"/>
                <a:alpha val="40000"/>
              </a:schemeClr>
            </a:glow>
            <a:outerShdw blurRad="50800" dist="38100" dir="8100000" algn="tr" rotWithShape="0">
              <a:prstClr val="black">
                <a:alpha val="40000"/>
              </a:prstClr>
            </a:outerShdw>
            <a:reflection blurRad="6350" stA="52000" endA="300" endPos="35000" dir="5400000" sy="-100000" algn="bl" rotWithShape="0"/>
          </a:effectLst>
        </p:spPr>
      </p:pic>
      <p:pic>
        <p:nvPicPr>
          <p:cNvPr id="6" name="Picture 5">
            <a:extLst>
              <a:ext uri="{FF2B5EF4-FFF2-40B4-BE49-F238E27FC236}">
                <a16:creationId xmlns:a16="http://schemas.microsoft.com/office/drawing/2014/main" id="{6FACB3A0-107E-7BD6-08D9-92F11653A120}"/>
              </a:ext>
            </a:extLst>
          </p:cNvPr>
          <p:cNvPicPr>
            <a:picLocks noChangeAspect="1"/>
          </p:cNvPicPr>
          <p:nvPr/>
        </p:nvPicPr>
        <p:blipFill>
          <a:blip r:embed="rId4"/>
          <a:stretch>
            <a:fillRect/>
          </a:stretch>
        </p:blipFill>
        <p:spPr>
          <a:xfrm>
            <a:off x="6456000" y="643973"/>
            <a:ext cx="3095625" cy="2971800"/>
          </a:xfrm>
          <a:prstGeom prst="rect">
            <a:avLst/>
          </a:prstGeom>
        </p:spPr>
      </p:pic>
      <p:pic>
        <p:nvPicPr>
          <p:cNvPr id="9" name="Picture 8">
            <a:extLst>
              <a:ext uri="{FF2B5EF4-FFF2-40B4-BE49-F238E27FC236}">
                <a16:creationId xmlns:a16="http://schemas.microsoft.com/office/drawing/2014/main" id="{52E9912B-CE76-7299-C862-D51EB9BED496}"/>
              </a:ext>
            </a:extLst>
          </p:cNvPr>
          <p:cNvPicPr>
            <a:picLocks noChangeAspect="1"/>
          </p:cNvPicPr>
          <p:nvPr/>
        </p:nvPicPr>
        <p:blipFill>
          <a:blip r:embed="rId5"/>
          <a:stretch>
            <a:fillRect/>
          </a:stretch>
        </p:blipFill>
        <p:spPr>
          <a:xfrm>
            <a:off x="6672000" y="4149000"/>
            <a:ext cx="2781300" cy="2266950"/>
          </a:xfrm>
          <a:prstGeom prst="rect">
            <a:avLst/>
          </a:prstGeom>
        </p:spPr>
      </p:pic>
      <p:sp>
        <p:nvSpPr>
          <p:cNvPr id="12" name="TextBox 11">
            <a:extLst>
              <a:ext uri="{FF2B5EF4-FFF2-40B4-BE49-F238E27FC236}">
                <a16:creationId xmlns:a16="http://schemas.microsoft.com/office/drawing/2014/main" id="{4068FC03-6B81-899C-516D-E71B32CDA160}"/>
              </a:ext>
            </a:extLst>
          </p:cNvPr>
          <p:cNvSpPr txBox="1"/>
          <p:nvPr/>
        </p:nvSpPr>
        <p:spPr>
          <a:xfrm>
            <a:off x="7178738" y="3511788"/>
            <a:ext cx="1800000" cy="253916"/>
          </a:xfrm>
          <a:prstGeom prst="rect">
            <a:avLst/>
          </a:prstGeom>
          <a:noFill/>
        </p:spPr>
        <p:txBody>
          <a:bodyPr wrap="square" rtlCol="0">
            <a:spAutoFit/>
          </a:bodyPr>
          <a:lstStyle/>
          <a:p>
            <a:r>
              <a:rPr lang="nb-NO" sz="1050" dirty="0">
                <a:solidFill>
                  <a:srgbClr val="FF0000"/>
                </a:solidFill>
              </a:rPr>
              <a:t>Fig c.</a:t>
            </a:r>
            <a:r>
              <a:rPr lang="en-US" sz="1050" b="1" i="0" dirty="0">
                <a:solidFill>
                  <a:srgbClr val="FF0000"/>
                </a:solidFill>
                <a:effectLst/>
                <a:latin typeface="ui-sans-serif"/>
              </a:rPr>
              <a:t> Anderson et al. (2018)</a:t>
            </a:r>
            <a:endParaRPr lang="nb-NO" sz="1050" dirty="0">
              <a:solidFill>
                <a:srgbClr val="FF0000"/>
              </a:solidFill>
            </a:endParaRPr>
          </a:p>
        </p:txBody>
      </p:sp>
      <p:sp>
        <p:nvSpPr>
          <p:cNvPr id="13" name="TextBox 12">
            <a:extLst>
              <a:ext uri="{FF2B5EF4-FFF2-40B4-BE49-F238E27FC236}">
                <a16:creationId xmlns:a16="http://schemas.microsoft.com/office/drawing/2014/main" id="{5564F448-5CD9-901B-7404-23000EC27827}"/>
              </a:ext>
            </a:extLst>
          </p:cNvPr>
          <p:cNvSpPr txBox="1"/>
          <p:nvPr/>
        </p:nvSpPr>
        <p:spPr>
          <a:xfrm>
            <a:off x="7187686" y="6420679"/>
            <a:ext cx="2004313" cy="253916"/>
          </a:xfrm>
          <a:prstGeom prst="rect">
            <a:avLst/>
          </a:prstGeom>
          <a:noFill/>
        </p:spPr>
        <p:txBody>
          <a:bodyPr wrap="square" rtlCol="0">
            <a:spAutoFit/>
          </a:bodyPr>
          <a:lstStyle/>
          <a:p>
            <a:r>
              <a:rPr lang="nb-NO" sz="1050" dirty="0">
                <a:solidFill>
                  <a:srgbClr val="FF0000"/>
                </a:solidFill>
              </a:rPr>
              <a:t>Fig c.</a:t>
            </a:r>
            <a:r>
              <a:rPr lang="en-US" sz="1050" b="1" i="0" dirty="0">
                <a:solidFill>
                  <a:srgbClr val="FF0000"/>
                </a:solidFill>
                <a:effectLst/>
                <a:latin typeface="ui-sans-serif"/>
              </a:rPr>
              <a:t> Ziheng Jiao et al. (2024)</a:t>
            </a:r>
            <a:endParaRPr lang="nb-NO" sz="1050" dirty="0">
              <a:solidFill>
                <a:srgbClr val="FF0000"/>
              </a:solidFill>
            </a:endParaRPr>
          </a:p>
        </p:txBody>
      </p:sp>
    </p:spTree>
    <p:extLst>
      <p:ext uri="{BB962C8B-B14F-4D97-AF65-F5344CB8AC3E}">
        <p14:creationId xmlns:p14="http://schemas.microsoft.com/office/powerpoint/2010/main" val="3482226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070D0-CF78-415E-928E-E7151ABA8C40}"/>
              </a:ext>
            </a:extLst>
          </p:cNvPr>
          <p:cNvSpPr txBox="1"/>
          <p:nvPr/>
        </p:nvSpPr>
        <p:spPr>
          <a:xfrm>
            <a:off x="192000" y="242508"/>
            <a:ext cx="5102551" cy="400110"/>
          </a:xfrm>
          <a:prstGeom prst="rect">
            <a:avLst/>
          </a:prstGeom>
          <a:noFill/>
        </p:spPr>
        <p:txBody>
          <a:bodyPr wrap="none" rtlCol="0">
            <a:spAutoFit/>
          </a:bodyPr>
          <a:lstStyle/>
          <a:p>
            <a:pPr algn="l"/>
            <a:r>
              <a:rPr lang="en-IN" sz="2000" b="1" i="0" dirty="0">
                <a:effectLst/>
                <a:latin typeface="ui-sans-serif"/>
              </a:rPr>
              <a:t>Literature Review - Summarization Techniques</a:t>
            </a:r>
          </a:p>
        </p:txBody>
      </p:sp>
      <p:sp>
        <p:nvSpPr>
          <p:cNvPr id="4" name="TextBox 3">
            <a:extLst>
              <a:ext uri="{FF2B5EF4-FFF2-40B4-BE49-F238E27FC236}">
                <a16:creationId xmlns:a16="http://schemas.microsoft.com/office/drawing/2014/main" id="{112E6E21-B576-062E-94CC-3F9818E06041}"/>
              </a:ext>
            </a:extLst>
          </p:cNvPr>
          <p:cNvSpPr txBox="1"/>
          <p:nvPr/>
        </p:nvSpPr>
        <p:spPr>
          <a:xfrm>
            <a:off x="192000" y="1341000"/>
            <a:ext cx="6384000" cy="4401205"/>
          </a:xfrm>
          <a:prstGeom prst="rect">
            <a:avLst/>
          </a:prstGeom>
          <a:noFill/>
        </p:spPr>
        <p:txBody>
          <a:bodyPr wrap="square" rtlCol="0">
            <a:spAutoFit/>
          </a:bodyPr>
          <a:lstStyle/>
          <a:p>
            <a:pPr algn="l"/>
            <a:r>
              <a:rPr lang="en-US" sz="1400" b="1" i="0" u="sng" dirty="0">
                <a:effectLst/>
                <a:latin typeface="ui-sans-serif"/>
              </a:rPr>
              <a:t>Extractive Summarization</a:t>
            </a:r>
          </a:p>
          <a:p>
            <a:pPr algn="l"/>
            <a:endParaRPr lang="en-US" sz="1400" b="1" i="0" u="sng" dirty="0">
              <a:effectLst/>
              <a:latin typeface="ui-sans-serif"/>
            </a:endParaRPr>
          </a:p>
          <a:p>
            <a:pPr marL="742950" lvl="1" indent="-285750" algn="l">
              <a:buFont typeface="Arial" panose="020B0604020202020204" pitchFamily="34" charset="0"/>
              <a:buChar char="•"/>
            </a:pPr>
            <a:r>
              <a:rPr lang="en-US" sz="1400" b="0" i="0" dirty="0">
                <a:effectLst/>
                <a:latin typeface="ui-sans-serif"/>
              </a:rPr>
              <a:t>Extractive summarization involves selecting key sentences or segments from the original text and combining them to form a summary.</a:t>
            </a:r>
          </a:p>
          <a:p>
            <a:pPr marL="742950" lvl="1" indent="-285750" algn="l">
              <a:buFont typeface="Arial" panose="020B0604020202020204" pitchFamily="34" charset="0"/>
              <a:buChar char="•"/>
            </a:pPr>
            <a:endParaRPr lang="en-US" sz="1400" b="0" i="0" dirty="0">
              <a:effectLst/>
              <a:latin typeface="ui-sans-serif"/>
            </a:endParaRPr>
          </a:p>
          <a:p>
            <a:pPr algn="l">
              <a:buFont typeface="Arial" panose="020B0604020202020204" pitchFamily="34" charset="0"/>
              <a:buChar char="•"/>
            </a:pPr>
            <a:r>
              <a:rPr lang="en-US" sz="1400" b="1" i="0" dirty="0">
                <a:effectLst/>
                <a:latin typeface="ui-sans-serif"/>
              </a:rPr>
              <a:t>Erkan and </a:t>
            </a:r>
            <a:r>
              <a:rPr lang="en-US" sz="1400" b="1" i="0" dirty="0" err="1">
                <a:effectLst/>
                <a:latin typeface="ui-sans-serif"/>
              </a:rPr>
              <a:t>Radev</a:t>
            </a:r>
            <a:r>
              <a:rPr lang="en-US" sz="1400" b="1" i="0" dirty="0">
                <a:effectLst/>
                <a:latin typeface="ui-sans-serif"/>
              </a:rPr>
              <a:t> (2004): Graph-Based </a:t>
            </a:r>
            <a:r>
              <a:rPr lang="en-US" sz="1400" b="1" i="0">
                <a:effectLst/>
                <a:latin typeface="ui-sans-serif"/>
              </a:rPr>
              <a:t>Centrality Scoring</a:t>
            </a:r>
          </a:p>
          <a:p>
            <a:pPr algn="l">
              <a:buFont typeface="Arial" panose="020B0604020202020204" pitchFamily="34" charset="0"/>
              <a:buChar char="•"/>
            </a:pPr>
            <a:endParaRPr lang="en-US" sz="1400" b="0" i="0" dirty="0">
              <a:effectLst/>
              <a:latin typeface="ui-sans-serif"/>
            </a:endParaRPr>
          </a:p>
          <a:p>
            <a:pPr marL="1143000" lvl="2" indent="-228600" algn="l">
              <a:buFont typeface="Arial" panose="020B0604020202020204" pitchFamily="34" charset="0"/>
              <a:buChar char="•"/>
            </a:pPr>
            <a:r>
              <a:rPr lang="en-US" sz="1400" b="0" i="0" dirty="0">
                <a:effectLst/>
                <a:latin typeface="ui-sans-serif"/>
              </a:rPr>
              <a:t>Introduced a graph-based approach to identify and score the most important sentences in a text.</a:t>
            </a:r>
          </a:p>
          <a:p>
            <a:pPr marL="1143000" lvl="2" indent="-228600" algn="l">
              <a:buFont typeface="Arial" panose="020B0604020202020204" pitchFamily="34" charset="0"/>
              <a:buChar char="•"/>
            </a:pPr>
            <a:r>
              <a:rPr lang="en-US" sz="1400" b="0" i="0" dirty="0">
                <a:effectLst/>
                <a:latin typeface="ui-sans-serif"/>
              </a:rPr>
              <a:t>Used sentence centrality, where sentences are nodes in a graph, and edges represent similarity between sentences.</a:t>
            </a:r>
          </a:p>
          <a:p>
            <a:pPr marL="1143000" lvl="2" indent="-228600" algn="l">
              <a:buFont typeface="Arial" panose="020B0604020202020204" pitchFamily="34" charset="0"/>
              <a:buChar char="•"/>
            </a:pPr>
            <a:r>
              <a:rPr lang="en-US" sz="1400" b="0" i="0" dirty="0">
                <a:effectLst/>
                <a:latin typeface="ui-sans-serif"/>
              </a:rPr>
              <a:t>Centrality scores determine the importance of each sentence.</a:t>
            </a:r>
          </a:p>
          <a:p>
            <a:pPr marL="1143000" lvl="2" indent="-228600" algn="l">
              <a:buFont typeface="Arial" panose="020B0604020202020204" pitchFamily="34" charset="0"/>
              <a:buChar char="•"/>
            </a:pPr>
            <a:endParaRPr lang="en-US" sz="1400" b="0" i="0" dirty="0">
              <a:effectLst/>
              <a:latin typeface="ui-sans-serif"/>
            </a:endParaRPr>
          </a:p>
          <a:p>
            <a:pPr algn="l">
              <a:buFont typeface="Arial" panose="020B0604020202020204" pitchFamily="34" charset="0"/>
              <a:buChar char="•"/>
            </a:pPr>
            <a:r>
              <a:rPr lang="en-US" sz="1400" b="1" i="0" dirty="0" err="1">
                <a:effectLst/>
                <a:latin typeface="ui-sans-serif"/>
              </a:rPr>
              <a:t>Yasunaga</a:t>
            </a:r>
            <a:r>
              <a:rPr lang="en-US" sz="1400" b="1" i="0" dirty="0">
                <a:effectLst/>
                <a:latin typeface="ui-sans-serif"/>
              </a:rPr>
              <a:t> et al. (2017): Advanced </a:t>
            </a:r>
            <a:r>
              <a:rPr lang="en-US" sz="1400" b="1" i="0">
                <a:effectLst/>
                <a:latin typeface="ui-sans-serif"/>
              </a:rPr>
              <a:t>Graph Models</a:t>
            </a:r>
          </a:p>
          <a:p>
            <a:pPr algn="l">
              <a:buFont typeface="Arial" panose="020B0604020202020204" pitchFamily="34" charset="0"/>
              <a:buChar char="•"/>
            </a:pPr>
            <a:endParaRPr lang="en-US" sz="1400" b="0" i="0" dirty="0">
              <a:effectLst/>
              <a:latin typeface="ui-sans-serif"/>
            </a:endParaRPr>
          </a:p>
          <a:p>
            <a:pPr marL="1143000" lvl="2" indent="-228600" algn="l">
              <a:buFont typeface="Arial" panose="020B0604020202020204" pitchFamily="34" charset="0"/>
              <a:buChar char="•"/>
            </a:pPr>
            <a:r>
              <a:rPr lang="en-US" sz="1400" b="0" i="0" dirty="0">
                <a:effectLst/>
                <a:latin typeface="ui-sans-serif"/>
              </a:rPr>
              <a:t>Enhanced extractive summarization by incorporating deeper sentence interconnections.</a:t>
            </a:r>
          </a:p>
          <a:p>
            <a:pPr marL="1143000" lvl="2" indent="-228600" algn="l">
              <a:buFont typeface="Arial" panose="020B0604020202020204" pitchFamily="34" charset="0"/>
              <a:buChar char="•"/>
            </a:pPr>
            <a:r>
              <a:rPr lang="en-US" sz="1400" b="0" i="0" dirty="0">
                <a:effectLst/>
                <a:latin typeface="ui-sans-serif"/>
              </a:rPr>
              <a:t>Developed models that evaluate sentence relationships more accurately within the text graph.</a:t>
            </a:r>
          </a:p>
          <a:p>
            <a:pPr lvl="2" algn="l"/>
            <a:endParaRPr lang="en-US" sz="1400" b="0" i="0" dirty="0">
              <a:effectLst/>
              <a:latin typeface="ui-sans-serif"/>
            </a:endParaRPr>
          </a:p>
        </p:txBody>
      </p:sp>
      <p:pic>
        <p:nvPicPr>
          <p:cNvPr id="5" name="Picture 4" descr="A green background with white letters&#10;&#10;Description automatically generated">
            <a:extLst>
              <a:ext uri="{FF2B5EF4-FFF2-40B4-BE49-F238E27FC236}">
                <a16:creationId xmlns:a16="http://schemas.microsoft.com/office/drawing/2014/main" id="{CA613E3F-96EC-8E2C-C018-47794FF1B821}"/>
              </a:ext>
            </a:extLst>
          </p:cNvPr>
          <p:cNvPicPr>
            <a:picLocks noChangeAspect="1"/>
          </p:cNvPicPr>
          <p:nvPr/>
        </p:nvPicPr>
        <p:blipFill>
          <a:blip r:embed="rId3"/>
          <a:stretch>
            <a:fillRect/>
          </a:stretch>
        </p:blipFill>
        <p:spPr>
          <a:xfrm>
            <a:off x="11405760" y="119071"/>
            <a:ext cx="669852" cy="646985"/>
          </a:xfrm>
          <a:prstGeom prst="rect">
            <a:avLst/>
          </a:prstGeom>
          <a:effectLst>
            <a:glow rad="63500">
              <a:schemeClr val="accent3">
                <a:satMod val="175000"/>
                <a:alpha val="40000"/>
              </a:schemeClr>
            </a:glow>
            <a:outerShdw blurRad="50800" dist="38100" dir="8100000" algn="tr" rotWithShape="0">
              <a:prstClr val="black">
                <a:alpha val="40000"/>
              </a:prstClr>
            </a:outerShdw>
            <a:reflection blurRad="6350" stA="52000" endA="300" endPos="35000" dir="5400000" sy="-100000" algn="bl" rotWithShape="0"/>
          </a:effectLst>
        </p:spPr>
      </p:pic>
      <p:pic>
        <p:nvPicPr>
          <p:cNvPr id="6" name="Picture 5">
            <a:extLst>
              <a:ext uri="{FF2B5EF4-FFF2-40B4-BE49-F238E27FC236}">
                <a16:creationId xmlns:a16="http://schemas.microsoft.com/office/drawing/2014/main" id="{0E45434B-AD28-448D-2701-93CA5EE64187}"/>
              </a:ext>
            </a:extLst>
          </p:cNvPr>
          <p:cNvPicPr>
            <a:picLocks noChangeAspect="1"/>
          </p:cNvPicPr>
          <p:nvPr/>
        </p:nvPicPr>
        <p:blipFill>
          <a:blip r:embed="rId4"/>
          <a:stretch>
            <a:fillRect/>
          </a:stretch>
        </p:blipFill>
        <p:spPr>
          <a:xfrm>
            <a:off x="6972738" y="315096"/>
            <a:ext cx="2841588" cy="1746491"/>
          </a:xfrm>
          <a:prstGeom prst="rect">
            <a:avLst/>
          </a:prstGeom>
        </p:spPr>
      </p:pic>
      <p:pic>
        <p:nvPicPr>
          <p:cNvPr id="8" name="Picture 7">
            <a:extLst>
              <a:ext uri="{FF2B5EF4-FFF2-40B4-BE49-F238E27FC236}">
                <a16:creationId xmlns:a16="http://schemas.microsoft.com/office/drawing/2014/main" id="{C537E6C7-A197-BE1E-689E-A339755A836D}"/>
              </a:ext>
            </a:extLst>
          </p:cNvPr>
          <p:cNvPicPr>
            <a:picLocks noChangeAspect="1"/>
          </p:cNvPicPr>
          <p:nvPr/>
        </p:nvPicPr>
        <p:blipFill>
          <a:blip r:embed="rId5"/>
          <a:stretch>
            <a:fillRect/>
          </a:stretch>
        </p:blipFill>
        <p:spPr>
          <a:xfrm>
            <a:off x="9870511" y="1485000"/>
            <a:ext cx="2155796" cy="1535188"/>
          </a:xfrm>
          <a:prstGeom prst="rect">
            <a:avLst/>
          </a:prstGeom>
        </p:spPr>
      </p:pic>
      <p:sp>
        <p:nvSpPr>
          <p:cNvPr id="9" name="TextBox 8">
            <a:extLst>
              <a:ext uri="{FF2B5EF4-FFF2-40B4-BE49-F238E27FC236}">
                <a16:creationId xmlns:a16="http://schemas.microsoft.com/office/drawing/2014/main" id="{EA8A3BD6-63DF-5586-230F-5F2C8264F7AF}"/>
              </a:ext>
            </a:extLst>
          </p:cNvPr>
          <p:cNvSpPr txBox="1"/>
          <p:nvPr/>
        </p:nvSpPr>
        <p:spPr>
          <a:xfrm>
            <a:off x="8328000" y="2061587"/>
            <a:ext cx="1728000" cy="253916"/>
          </a:xfrm>
          <a:prstGeom prst="rect">
            <a:avLst/>
          </a:prstGeom>
          <a:noFill/>
        </p:spPr>
        <p:txBody>
          <a:bodyPr wrap="square" rtlCol="0">
            <a:spAutoFit/>
          </a:bodyPr>
          <a:lstStyle/>
          <a:p>
            <a:r>
              <a:rPr lang="nb-NO" sz="1050" dirty="0">
                <a:solidFill>
                  <a:srgbClr val="FF0000"/>
                </a:solidFill>
              </a:rPr>
              <a:t>Fig a.</a:t>
            </a:r>
            <a:r>
              <a:rPr lang="en-US" sz="1050" b="1" i="0" dirty="0">
                <a:solidFill>
                  <a:srgbClr val="FF0000"/>
                </a:solidFill>
                <a:effectLst/>
                <a:latin typeface="ui-sans-serif"/>
              </a:rPr>
              <a:t> Verma et al. (2023)</a:t>
            </a:r>
            <a:endParaRPr lang="nb-NO" sz="1050" dirty="0">
              <a:solidFill>
                <a:srgbClr val="FF0000"/>
              </a:solidFill>
            </a:endParaRPr>
          </a:p>
        </p:txBody>
      </p:sp>
      <p:pic>
        <p:nvPicPr>
          <p:cNvPr id="11" name="Picture 10">
            <a:extLst>
              <a:ext uri="{FF2B5EF4-FFF2-40B4-BE49-F238E27FC236}">
                <a16:creationId xmlns:a16="http://schemas.microsoft.com/office/drawing/2014/main" id="{CD79F38D-45CE-362E-B1C7-1C2C8367DBBE}"/>
              </a:ext>
            </a:extLst>
          </p:cNvPr>
          <p:cNvPicPr>
            <a:picLocks noChangeAspect="1"/>
          </p:cNvPicPr>
          <p:nvPr/>
        </p:nvPicPr>
        <p:blipFill>
          <a:blip r:embed="rId6"/>
          <a:stretch>
            <a:fillRect/>
          </a:stretch>
        </p:blipFill>
        <p:spPr>
          <a:xfrm>
            <a:off x="6772331" y="3397973"/>
            <a:ext cx="4839338" cy="2664000"/>
          </a:xfrm>
          <a:prstGeom prst="rect">
            <a:avLst/>
          </a:prstGeom>
        </p:spPr>
      </p:pic>
      <p:sp>
        <p:nvSpPr>
          <p:cNvPr id="12" name="TextBox 11">
            <a:extLst>
              <a:ext uri="{FF2B5EF4-FFF2-40B4-BE49-F238E27FC236}">
                <a16:creationId xmlns:a16="http://schemas.microsoft.com/office/drawing/2014/main" id="{0326BD33-B4D5-35D6-6B11-5ABAF6521814}"/>
              </a:ext>
            </a:extLst>
          </p:cNvPr>
          <p:cNvSpPr txBox="1"/>
          <p:nvPr/>
        </p:nvSpPr>
        <p:spPr>
          <a:xfrm>
            <a:off x="8328000" y="6026492"/>
            <a:ext cx="1872000" cy="253916"/>
          </a:xfrm>
          <a:prstGeom prst="rect">
            <a:avLst/>
          </a:prstGeom>
          <a:noFill/>
        </p:spPr>
        <p:txBody>
          <a:bodyPr wrap="square" rtlCol="0">
            <a:spAutoFit/>
          </a:bodyPr>
          <a:lstStyle/>
          <a:p>
            <a:r>
              <a:rPr lang="nb-NO" sz="1050" dirty="0">
                <a:solidFill>
                  <a:srgbClr val="FF0000"/>
                </a:solidFill>
              </a:rPr>
              <a:t>Fig b.</a:t>
            </a:r>
            <a:r>
              <a:rPr lang="en-US" sz="1050" b="1" i="0" dirty="0">
                <a:solidFill>
                  <a:srgbClr val="FF0000"/>
                </a:solidFill>
                <a:effectLst/>
                <a:latin typeface="ui-sans-serif"/>
              </a:rPr>
              <a:t> </a:t>
            </a:r>
            <a:r>
              <a:rPr lang="en-US" sz="1050" b="1" i="0" dirty="0" err="1">
                <a:solidFill>
                  <a:srgbClr val="FF0000"/>
                </a:solidFill>
                <a:effectLst/>
                <a:latin typeface="ui-sans-serif"/>
              </a:rPr>
              <a:t>Yasunaga</a:t>
            </a:r>
            <a:r>
              <a:rPr lang="en-US" sz="1050" b="1" i="0" dirty="0">
                <a:solidFill>
                  <a:srgbClr val="FF0000"/>
                </a:solidFill>
                <a:effectLst/>
                <a:latin typeface="ui-sans-serif"/>
              </a:rPr>
              <a:t> et al. (2017)</a:t>
            </a:r>
            <a:endParaRPr lang="nb-NO" sz="1050" dirty="0">
              <a:solidFill>
                <a:srgbClr val="FF0000"/>
              </a:solidFill>
            </a:endParaRPr>
          </a:p>
        </p:txBody>
      </p:sp>
    </p:spTree>
    <p:extLst>
      <p:ext uri="{BB962C8B-B14F-4D97-AF65-F5344CB8AC3E}">
        <p14:creationId xmlns:p14="http://schemas.microsoft.com/office/powerpoint/2010/main" val="1065273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070D0-CF78-415E-928E-E7151ABA8C40}"/>
              </a:ext>
            </a:extLst>
          </p:cNvPr>
          <p:cNvSpPr txBox="1"/>
          <p:nvPr/>
        </p:nvSpPr>
        <p:spPr>
          <a:xfrm>
            <a:off x="116388" y="119071"/>
            <a:ext cx="5102551" cy="400110"/>
          </a:xfrm>
          <a:prstGeom prst="rect">
            <a:avLst/>
          </a:prstGeom>
          <a:noFill/>
        </p:spPr>
        <p:txBody>
          <a:bodyPr wrap="none" rtlCol="0">
            <a:spAutoFit/>
          </a:bodyPr>
          <a:lstStyle/>
          <a:p>
            <a:pPr algn="l"/>
            <a:r>
              <a:rPr lang="en-IN" sz="2000" b="1" i="0" dirty="0">
                <a:effectLst/>
                <a:latin typeface="ui-sans-serif"/>
              </a:rPr>
              <a:t>Literature Review - Summarization Techniques</a:t>
            </a:r>
          </a:p>
        </p:txBody>
      </p:sp>
      <p:sp>
        <p:nvSpPr>
          <p:cNvPr id="4" name="TextBox 3">
            <a:extLst>
              <a:ext uri="{FF2B5EF4-FFF2-40B4-BE49-F238E27FC236}">
                <a16:creationId xmlns:a16="http://schemas.microsoft.com/office/drawing/2014/main" id="{112E6E21-B576-062E-94CC-3F9818E06041}"/>
              </a:ext>
            </a:extLst>
          </p:cNvPr>
          <p:cNvSpPr txBox="1"/>
          <p:nvPr/>
        </p:nvSpPr>
        <p:spPr>
          <a:xfrm>
            <a:off x="264000" y="535747"/>
            <a:ext cx="6672000" cy="6340197"/>
          </a:xfrm>
          <a:prstGeom prst="rect">
            <a:avLst/>
          </a:prstGeom>
          <a:noFill/>
        </p:spPr>
        <p:txBody>
          <a:bodyPr wrap="square" rtlCol="0">
            <a:spAutoFit/>
          </a:bodyPr>
          <a:lstStyle/>
          <a:p>
            <a:pPr marL="285750" indent="-285750" algn="l">
              <a:buFont typeface="Arial" panose="020B0604020202020204" pitchFamily="34" charset="0"/>
              <a:buChar char="•"/>
            </a:pPr>
            <a:r>
              <a:rPr lang="en-US" sz="1400" b="1" i="0" u="sng" dirty="0">
                <a:effectLst/>
                <a:latin typeface="ui-sans-serif"/>
              </a:rPr>
              <a:t>Abstractive Summarization</a:t>
            </a:r>
          </a:p>
          <a:p>
            <a:pPr marL="742950" lvl="1" indent="-285750" algn="l">
              <a:buFont typeface="Arial" panose="020B0604020202020204" pitchFamily="34" charset="0"/>
              <a:buChar char="•"/>
            </a:pPr>
            <a:r>
              <a:rPr lang="en-US" sz="1400" b="0" i="0" dirty="0">
                <a:effectLst/>
                <a:latin typeface="ui-sans-serif"/>
              </a:rPr>
              <a:t>Abstractive summarization generates concise paraphrases of the original text, often producing new sentences not present in the original content.</a:t>
            </a:r>
          </a:p>
          <a:p>
            <a:pPr marL="742950" lvl="1" indent="-285750" algn="l">
              <a:buFont typeface="Arial" panose="020B0604020202020204" pitchFamily="34" charset="0"/>
              <a:buChar char="•"/>
            </a:pPr>
            <a:endParaRPr lang="en-US" sz="1400" b="0" i="0" dirty="0">
              <a:effectLst/>
              <a:latin typeface="ui-sans-serif"/>
            </a:endParaRPr>
          </a:p>
          <a:p>
            <a:pPr marL="742950" lvl="1" indent="-285750">
              <a:buFont typeface="Arial" panose="020B0604020202020204" pitchFamily="34" charset="0"/>
              <a:buChar char="•"/>
            </a:pPr>
            <a:r>
              <a:rPr lang="en-US" sz="1400" b="1" i="0" dirty="0">
                <a:effectLst/>
                <a:latin typeface="ui-sans-serif"/>
              </a:rPr>
              <a:t>Devlin et al. (2019): BERT (Bidirectional Encoder Representations from Transformers)</a:t>
            </a:r>
            <a:endParaRPr lang="en-US" sz="1400" b="0" i="0" dirty="0">
              <a:effectLst/>
              <a:latin typeface="ui-sans-serif"/>
            </a:endParaRPr>
          </a:p>
          <a:p>
            <a:pPr marL="1657350" lvl="3" indent="-285750">
              <a:buFont typeface="Arial" panose="020B0604020202020204" pitchFamily="34" charset="0"/>
              <a:buChar char="•"/>
            </a:pPr>
            <a:r>
              <a:rPr lang="en-US" sz="1400" b="0" i="0" dirty="0">
                <a:effectLst/>
                <a:latin typeface="ui-sans-serif"/>
              </a:rPr>
              <a:t>Introduced BERT for various NLP tasks, including summarization.</a:t>
            </a:r>
          </a:p>
          <a:p>
            <a:pPr marL="1657350" lvl="3" indent="-285750">
              <a:buFont typeface="Arial" panose="020B0604020202020204" pitchFamily="34" charset="0"/>
              <a:buChar char="•"/>
            </a:pPr>
            <a:r>
              <a:rPr lang="en-US" sz="1400" b="0" i="0" dirty="0">
                <a:effectLst/>
                <a:latin typeface="ui-sans-serif"/>
              </a:rPr>
              <a:t>BERT uses bidirectional training of transformers, considering the context from both sides of a word.</a:t>
            </a:r>
          </a:p>
          <a:p>
            <a:pPr marL="1657350" lvl="3" indent="-285750">
              <a:buFont typeface="Arial" panose="020B0604020202020204" pitchFamily="34" charset="0"/>
              <a:buChar char="•"/>
            </a:pPr>
            <a:r>
              <a:rPr lang="en-US" sz="1400" b="0" i="0" dirty="0">
                <a:effectLst/>
                <a:latin typeface="ui-sans-serif"/>
              </a:rPr>
              <a:t>Fine-tuned for summarization tasks to generate coherent summaries.</a:t>
            </a:r>
          </a:p>
          <a:p>
            <a:pPr marL="1657350" lvl="3" indent="-285750">
              <a:buFont typeface="Arial" panose="020B0604020202020204" pitchFamily="34" charset="0"/>
              <a:buChar char="•"/>
            </a:pPr>
            <a:endParaRPr lang="en-US" sz="1400" b="0" i="0" dirty="0">
              <a:effectLst/>
              <a:latin typeface="ui-sans-serif"/>
            </a:endParaRPr>
          </a:p>
          <a:p>
            <a:pPr marL="742950" lvl="1" indent="-285750">
              <a:buFont typeface="Arial" panose="020B0604020202020204" pitchFamily="34" charset="0"/>
              <a:buChar char="•"/>
            </a:pPr>
            <a:r>
              <a:rPr lang="en-US" sz="1400" b="1" i="0" dirty="0">
                <a:effectLst/>
                <a:latin typeface="ui-sans-serif"/>
              </a:rPr>
              <a:t>Brown et al. (2020): GPT-3 (Generative Pre-trained Transformer 3)</a:t>
            </a:r>
            <a:endParaRPr lang="en-US" sz="1400" b="0" i="0" dirty="0">
              <a:effectLst/>
              <a:latin typeface="ui-sans-serif"/>
            </a:endParaRPr>
          </a:p>
          <a:p>
            <a:pPr marL="1657350" lvl="3" indent="-285750">
              <a:buFont typeface="Arial" panose="020B0604020202020204" pitchFamily="34" charset="0"/>
              <a:buChar char="•"/>
            </a:pPr>
            <a:r>
              <a:rPr lang="en-US" sz="1400" b="0" i="0" dirty="0">
                <a:effectLst/>
                <a:latin typeface="ui-sans-serif"/>
              </a:rPr>
              <a:t>Developed a large-scale transformer model with state-of-the-art performance in text generation.</a:t>
            </a:r>
          </a:p>
          <a:p>
            <a:pPr marL="1657350" lvl="3" indent="-285750">
              <a:buFont typeface="Arial" panose="020B0604020202020204" pitchFamily="34" charset="0"/>
              <a:buChar char="•"/>
            </a:pPr>
            <a:r>
              <a:rPr lang="en-US" sz="1400" b="0" i="0" dirty="0">
                <a:effectLst/>
                <a:latin typeface="ui-sans-serif"/>
              </a:rPr>
              <a:t>GPT-3 is pre-trained on a diverse dataset, enabling it to generate high-quality text based on given prompts.</a:t>
            </a:r>
          </a:p>
          <a:p>
            <a:pPr marL="1657350" lvl="3" indent="-285750">
              <a:buFont typeface="Arial" panose="020B0604020202020204" pitchFamily="34" charset="0"/>
              <a:buChar char="•"/>
            </a:pPr>
            <a:endParaRPr lang="en-US" sz="1400" b="0" i="0" dirty="0">
              <a:effectLst/>
              <a:latin typeface="ui-sans-serif"/>
            </a:endParaRPr>
          </a:p>
          <a:p>
            <a:pPr marL="742950" lvl="1" indent="-285750">
              <a:buFont typeface="Arial" panose="020B0604020202020204" pitchFamily="34" charset="0"/>
              <a:buChar char="•"/>
            </a:pPr>
            <a:r>
              <a:rPr lang="en-US" sz="1400" b="1" i="0" dirty="0" err="1">
                <a:effectLst/>
                <a:latin typeface="ui-sans-serif"/>
              </a:rPr>
              <a:t>Raffel</a:t>
            </a:r>
            <a:r>
              <a:rPr lang="en-US" sz="1400" b="1" i="0" dirty="0">
                <a:effectLst/>
                <a:latin typeface="ui-sans-serif"/>
              </a:rPr>
              <a:t> et al. (2020): T5 (Text-To-Text Transfer Transformer)</a:t>
            </a:r>
            <a:endParaRPr lang="en-US" sz="1400" b="0" i="0" dirty="0">
              <a:effectLst/>
              <a:latin typeface="ui-sans-serif"/>
            </a:endParaRPr>
          </a:p>
          <a:p>
            <a:pPr marL="1657350" lvl="3" indent="-285750">
              <a:buFont typeface="Arial" panose="020B0604020202020204" pitchFamily="34" charset="0"/>
              <a:buChar char="•"/>
            </a:pPr>
            <a:r>
              <a:rPr lang="en-US" sz="1400" b="0" i="0" dirty="0">
                <a:effectLst/>
                <a:latin typeface="ui-sans-serif"/>
              </a:rPr>
              <a:t>Unified approach for various text-based tasks by converting them into a text-to-text format.</a:t>
            </a:r>
          </a:p>
          <a:p>
            <a:pPr marL="1657350" lvl="3" indent="-285750">
              <a:buFont typeface="Arial" panose="020B0604020202020204" pitchFamily="34" charset="0"/>
              <a:buChar char="•"/>
            </a:pPr>
            <a:r>
              <a:rPr lang="en-US" sz="1400" b="0" i="0" dirty="0">
                <a:effectLst/>
                <a:latin typeface="ui-sans-serif"/>
              </a:rPr>
              <a:t>Pre-trained on a large corpus and fine-tuned for summarization.</a:t>
            </a:r>
          </a:p>
          <a:p>
            <a:pPr marL="1657350" lvl="3" indent="-285750">
              <a:buFont typeface="Arial" panose="020B0604020202020204" pitchFamily="34" charset="0"/>
              <a:buChar char="•"/>
            </a:pPr>
            <a:endParaRPr lang="en-US" sz="1400" b="0" i="0" dirty="0">
              <a:effectLst/>
              <a:latin typeface="ui-sans-serif"/>
            </a:endParaRPr>
          </a:p>
          <a:p>
            <a:pPr marL="742950" lvl="1" indent="-285750">
              <a:buFont typeface="Arial" panose="020B0604020202020204" pitchFamily="34" charset="0"/>
              <a:buChar char="•"/>
            </a:pPr>
            <a:r>
              <a:rPr lang="en-US" sz="1400" b="1" i="0" dirty="0">
                <a:effectLst/>
                <a:latin typeface="ui-sans-serif"/>
              </a:rPr>
              <a:t>Zhang et al. (2020): PEGASUS</a:t>
            </a:r>
            <a:endParaRPr lang="en-US" sz="1400" b="0" i="0" dirty="0">
              <a:effectLst/>
              <a:latin typeface="ui-sans-serif"/>
            </a:endParaRPr>
          </a:p>
          <a:p>
            <a:pPr marL="1657350" lvl="3" indent="-285750">
              <a:buFont typeface="Arial" panose="020B0604020202020204" pitchFamily="34" charset="0"/>
              <a:buChar char="•"/>
            </a:pPr>
            <a:r>
              <a:rPr lang="en-US" sz="1400" b="0" i="0" dirty="0">
                <a:effectLst/>
                <a:latin typeface="ui-sans-serif"/>
              </a:rPr>
              <a:t>Optimized pre-training objectives for abstractive summarization.</a:t>
            </a:r>
          </a:p>
          <a:p>
            <a:pPr marL="1657350" lvl="3" indent="-285750">
              <a:buFont typeface="Arial" panose="020B0604020202020204" pitchFamily="34" charset="0"/>
              <a:buChar char="•"/>
            </a:pPr>
            <a:r>
              <a:rPr lang="en-US" sz="1400" b="0" i="0" dirty="0">
                <a:effectLst/>
                <a:latin typeface="ui-sans-serif"/>
              </a:rPr>
              <a:t>Focused on gap sentences to predict and generate relevant content.</a:t>
            </a:r>
          </a:p>
          <a:p>
            <a:pPr marL="1657350" lvl="3" indent="-285750">
              <a:buFont typeface="Arial" panose="020B0604020202020204" pitchFamily="34" charset="0"/>
              <a:buChar char="•"/>
            </a:pPr>
            <a:r>
              <a:rPr lang="en-US" sz="1400" b="0" i="0" dirty="0">
                <a:effectLst/>
                <a:latin typeface="ui-sans-serif"/>
              </a:rPr>
              <a:t>Demonstrated superior performance in generating concise and accurate summaries</a:t>
            </a:r>
            <a:r>
              <a:rPr lang="en-US" sz="1200" b="0" i="0" dirty="0">
                <a:effectLst/>
                <a:latin typeface="ui-sans-serif"/>
              </a:rPr>
              <a:t>.</a:t>
            </a:r>
          </a:p>
        </p:txBody>
      </p:sp>
      <p:pic>
        <p:nvPicPr>
          <p:cNvPr id="5" name="Picture 4" descr="A green background with white letters&#10;&#10;Description automatically generated">
            <a:extLst>
              <a:ext uri="{FF2B5EF4-FFF2-40B4-BE49-F238E27FC236}">
                <a16:creationId xmlns:a16="http://schemas.microsoft.com/office/drawing/2014/main" id="{CA613E3F-96EC-8E2C-C018-47794FF1B821}"/>
              </a:ext>
            </a:extLst>
          </p:cNvPr>
          <p:cNvPicPr>
            <a:picLocks noChangeAspect="1"/>
          </p:cNvPicPr>
          <p:nvPr/>
        </p:nvPicPr>
        <p:blipFill>
          <a:blip r:embed="rId3"/>
          <a:stretch>
            <a:fillRect/>
          </a:stretch>
        </p:blipFill>
        <p:spPr>
          <a:xfrm>
            <a:off x="11405760" y="119071"/>
            <a:ext cx="669852" cy="646985"/>
          </a:xfrm>
          <a:prstGeom prst="rect">
            <a:avLst/>
          </a:prstGeom>
          <a:effectLst>
            <a:glow rad="63500">
              <a:schemeClr val="accent3">
                <a:satMod val="175000"/>
                <a:alpha val="40000"/>
              </a:schemeClr>
            </a:glow>
            <a:outerShdw blurRad="50800" dist="38100" dir="8100000" algn="tr" rotWithShape="0">
              <a:prstClr val="black">
                <a:alpha val="40000"/>
              </a:prstClr>
            </a:outerShdw>
            <a:reflection blurRad="6350" stA="52000" endA="300" endPos="35000" dir="5400000" sy="-100000" algn="bl" rotWithShape="0"/>
          </a:effectLst>
        </p:spPr>
      </p:pic>
      <p:pic>
        <p:nvPicPr>
          <p:cNvPr id="6" name="Picture 5">
            <a:extLst>
              <a:ext uri="{FF2B5EF4-FFF2-40B4-BE49-F238E27FC236}">
                <a16:creationId xmlns:a16="http://schemas.microsoft.com/office/drawing/2014/main" id="{7BA5E667-85C2-5A59-38DE-3B10FF777320}"/>
              </a:ext>
            </a:extLst>
          </p:cNvPr>
          <p:cNvPicPr>
            <a:picLocks noChangeAspect="1"/>
          </p:cNvPicPr>
          <p:nvPr/>
        </p:nvPicPr>
        <p:blipFill>
          <a:blip r:embed="rId4"/>
          <a:stretch>
            <a:fillRect/>
          </a:stretch>
        </p:blipFill>
        <p:spPr>
          <a:xfrm>
            <a:off x="6936000" y="102199"/>
            <a:ext cx="2722819" cy="1770441"/>
          </a:xfrm>
          <a:prstGeom prst="rect">
            <a:avLst/>
          </a:prstGeom>
        </p:spPr>
      </p:pic>
      <p:sp>
        <p:nvSpPr>
          <p:cNvPr id="7" name="TextBox 6">
            <a:extLst>
              <a:ext uri="{FF2B5EF4-FFF2-40B4-BE49-F238E27FC236}">
                <a16:creationId xmlns:a16="http://schemas.microsoft.com/office/drawing/2014/main" id="{A2E1D409-DA51-A3F7-11C7-93C085FAC1A8}"/>
              </a:ext>
            </a:extLst>
          </p:cNvPr>
          <p:cNvSpPr txBox="1"/>
          <p:nvPr/>
        </p:nvSpPr>
        <p:spPr>
          <a:xfrm>
            <a:off x="7490359" y="1867740"/>
            <a:ext cx="1728000" cy="253916"/>
          </a:xfrm>
          <a:prstGeom prst="rect">
            <a:avLst/>
          </a:prstGeom>
          <a:noFill/>
        </p:spPr>
        <p:txBody>
          <a:bodyPr wrap="square" rtlCol="0">
            <a:spAutoFit/>
          </a:bodyPr>
          <a:lstStyle/>
          <a:p>
            <a:r>
              <a:rPr lang="nb-NO" sz="1050" dirty="0">
                <a:solidFill>
                  <a:srgbClr val="FF0000"/>
                </a:solidFill>
              </a:rPr>
              <a:t>Fig c.</a:t>
            </a:r>
            <a:r>
              <a:rPr lang="en-US" sz="1050" b="1" i="0" dirty="0">
                <a:solidFill>
                  <a:srgbClr val="FF0000"/>
                </a:solidFill>
                <a:effectLst/>
                <a:latin typeface="ui-sans-serif"/>
              </a:rPr>
              <a:t> Devlin et al. (2019)</a:t>
            </a:r>
            <a:endParaRPr lang="nb-NO" sz="1050" dirty="0">
              <a:solidFill>
                <a:srgbClr val="FF0000"/>
              </a:solidFill>
            </a:endParaRPr>
          </a:p>
        </p:txBody>
      </p:sp>
      <p:pic>
        <p:nvPicPr>
          <p:cNvPr id="8" name="Picture 7">
            <a:extLst>
              <a:ext uri="{FF2B5EF4-FFF2-40B4-BE49-F238E27FC236}">
                <a16:creationId xmlns:a16="http://schemas.microsoft.com/office/drawing/2014/main" id="{04B0189B-D9CF-27AB-2242-875AF109618D}"/>
              </a:ext>
            </a:extLst>
          </p:cNvPr>
          <p:cNvPicPr>
            <a:picLocks noChangeAspect="1"/>
          </p:cNvPicPr>
          <p:nvPr/>
        </p:nvPicPr>
        <p:blipFill>
          <a:blip r:embed="rId5"/>
          <a:stretch>
            <a:fillRect/>
          </a:stretch>
        </p:blipFill>
        <p:spPr>
          <a:xfrm>
            <a:off x="8486134" y="2116755"/>
            <a:ext cx="3576978" cy="2158762"/>
          </a:xfrm>
          <a:prstGeom prst="rect">
            <a:avLst/>
          </a:prstGeom>
        </p:spPr>
      </p:pic>
      <p:sp>
        <p:nvSpPr>
          <p:cNvPr id="9" name="TextBox 8">
            <a:extLst>
              <a:ext uri="{FF2B5EF4-FFF2-40B4-BE49-F238E27FC236}">
                <a16:creationId xmlns:a16="http://schemas.microsoft.com/office/drawing/2014/main" id="{C67026B0-538B-D00A-29CC-194566F38119}"/>
              </a:ext>
            </a:extLst>
          </p:cNvPr>
          <p:cNvSpPr txBox="1"/>
          <p:nvPr/>
        </p:nvSpPr>
        <p:spPr>
          <a:xfrm>
            <a:off x="9986310" y="4148559"/>
            <a:ext cx="1728000" cy="253916"/>
          </a:xfrm>
          <a:prstGeom prst="rect">
            <a:avLst/>
          </a:prstGeom>
          <a:noFill/>
        </p:spPr>
        <p:txBody>
          <a:bodyPr wrap="square" rtlCol="0">
            <a:spAutoFit/>
          </a:bodyPr>
          <a:lstStyle/>
          <a:p>
            <a:r>
              <a:rPr lang="nb-NO" sz="1050" dirty="0">
                <a:solidFill>
                  <a:srgbClr val="FF0000"/>
                </a:solidFill>
              </a:rPr>
              <a:t>Fig d.</a:t>
            </a:r>
            <a:r>
              <a:rPr lang="en-US" sz="1050" b="1" i="0" dirty="0">
                <a:solidFill>
                  <a:srgbClr val="FF0000"/>
                </a:solidFill>
                <a:effectLst/>
                <a:latin typeface="ui-sans-serif"/>
              </a:rPr>
              <a:t> Brown et al. (2020)</a:t>
            </a:r>
            <a:endParaRPr lang="nb-NO" sz="1050" dirty="0">
              <a:solidFill>
                <a:srgbClr val="FF0000"/>
              </a:solidFill>
            </a:endParaRPr>
          </a:p>
        </p:txBody>
      </p:sp>
      <p:pic>
        <p:nvPicPr>
          <p:cNvPr id="11" name="Picture 10">
            <a:extLst>
              <a:ext uri="{FF2B5EF4-FFF2-40B4-BE49-F238E27FC236}">
                <a16:creationId xmlns:a16="http://schemas.microsoft.com/office/drawing/2014/main" id="{0674219D-83EE-0C66-076A-4BCDA19F6D3B}"/>
              </a:ext>
            </a:extLst>
          </p:cNvPr>
          <p:cNvPicPr>
            <a:picLocks noChangeAspect="1"/>
          </p:cNvPicPr>
          <p:nvPr/>
        </p:nvPicPr>
        <p:blipFill>
          <a:blip r:embed="rId6"/>
          <a:stretch>
            <a:fillRect/>
          </a:stretch>
        </p:blipFill>
        <p:spPr>
          <a:xfrm>
            <a:off x="6744000" y="4292083"/>
            <a:ext cx="3242310" cy="2458436"/>
          </a:xfrm>
          <a:prstGeom prst="rect">
            <a:avLst/>
          </a:prstGeom>
        </p:spPr>
      </p:pic>
      <p:sp>
        <p:nvSpPr>
          <p:cNvPr id="12" name="TextBox 11">
            <a:extLst>
              <a:ext uri="{FF2B5EF4-FFF2-40B4-BE49-F238E27FC236}">
                <a16:creationId xmlns:a16="http://schemas.microsoft.com/office/drawing/2014/main" id="{453D9526-7693-81DF-EB7D-49068C420FF9}"/>
              </a:ext>
            </a:extLst>
          </p:cNvPr>
          <p:cNvSpPr txBox="1"/>
          <p:nvPr/>
        </p:nvSpPr>
        <p:spPr>
          <a:xfrm>
            <a:off x="9840000" y="5220121"/>
            <a:ext cx="1728000" cy="253916"/>
          </a:xfrm>
          <a:prstGeom prst="rect">
            <a:avLst/>
          </a:prstGeom>
          <a:noFill/>
        </p:spPr>
        <p:txBody>
          <a:bodyPr wrap="square" rtlCol="0">
            <a:spAutoFit/>
          </a:bodyPr>
          <a:lstStyle/>
          <a:p>
            <a:r>
              <a:rPr lang="nb-NO" sz="1050" dirty="0">
                <a:solidFill>
                  <a:srgbClr val="FF0000"/>
                </a:solidFill>
              </a:rPr>
              <a:t>Fig e.</a:t>
            </a:r>
            <a:r>
              <a:rPr lang="en-US" sz="1050" b="1" i="0" dirty="0">
                <a:solidFill>
                  <a:srgbClr val="FF0000"/>
                </a:solidFill>
                <a:effectLst/>
                <a:latin typeface="ui-sans-serif"/>
              </a:rPr>
              <a:t> </a:t>
            </a:r>
            <a:r>
              <a:rPr lang="en-US" sz="1050" b="1" dirty="0">
                <a:solidFill>
                  <a:srgbClr val="FF0000"/>
                </a:solidFill>
                <a:latin typeface="ui-sans-serif"/>
              </a:rPr>
              <a:t>Zhang</a:t>
            </a:r>
            <a:r>
              <a:rPr lang="en-US" sz="1050" b="1" i="0" dirty="0">
                <a:solidFill>
                  <a:srgbClr val="FF0000"/>
                </a:solidFill>
                <a:effectLst/>
                <a:latin typeface="ui-sans-serif"/>
              </a:rPr>
              <a:t> et al. (2020)</a:t>
            </a:r>
            <a:endParaRPr lang="nb-NO" sz="1050" dirty="0">
              <a:solidFill>
                <a:srgbClr val="FF0000"/>
              </a:solidFill>
            </a:endParaRPr>
          </a:p>
        </p:txBody>
      </p:sp>
    </p:spTree>
    <p:extLst>
      <p:ext uri="{BB962C8B-B14F-4D97-AF65-F5344CB8AC3E}">
        <p14:creationId xmlns:p14="http://schemas.microsoft.com/office/powerpoint/2010/main" val="686542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070D0-CF78-415E-928E-E7151ABA8C40}"/>
              </a:ext>
            </a:extLst>
          </p:cNvPr>
          <p:cNvSpPr txBox="1"/>
          <p:nvPr/>
        </p:nvSpPr>
        <p:spPr>
          <a:xfrm>
            <a:off x="116388" y="42453"/>
            <a:ext cx="3288080" cy="400110"/>
          </a:xfrm>
          <a:prstGeom prst="rect">
            <a:avLst/>
          </a:prstGeom>
          <a:noFill/>
        </p:spPr>
        <p:txBody>
          <a:bodyPr wrap="none" rtlCol="0">
            <a:spAutoFit/>
          </a:bodyPr>
          <a:lstStyle/>
          <a:p>
            <a:pPr algn="l"/>
            <a:r>
              <a:rPr lang="en-IN" sz="2000" b="1" i="0" dirty="0">
                <a:effectLst/>
                <a:latin typeface="ui-sans-serif"/>
              </a:rPr>
              <a:t>State-of-the-art Models: BLIP</a:t>
            </a:r>
          </a:p>
        </p:txBody>
      </p:sp>
      <p:sp>
        <p:nvSpPr>
          <p:cNvPr id="4" name="TextBox 3">
            <a:extLst>
              <a:ext uri="{FF2B5EF4-FFF2-40B4-BE49-F238E27FC236}">
                <a16:creationId xmlns:a16="http://schemas.microsoft.com/office/drawing/2014/main" id="{112E6E21-B576-062E-94CC-3F9818E06041}"/>
              </a:ext>
            </a:extLst>
          </p:cNvPr>
          <p:cNvSpPr txBox="1"/>
          <p:nvPr/>
        </p:nvSpPr>
        <p:spPr>
          <a:xfrm>
            <a:off x="552000" y="863390"/>
            <a:ext cx="2448000" cy="523220"/>
          </a:xfrm>
          <a:prstGeom prst="rect">
            <a:avLst/>
          </a:prstGeom>
          <a:noFill/>
        </p:spPr>
        <p:txBody>
          <a:bodyPr wrap="square" rtlCol="0">
            <a:spAutoFit/>
          </a:bodyPr>
          <a:lstStyle/>
          <a:p>
            <a:pPr lvl="2" algn="l"/>
            <a:endParaRPr lang="en-US" sz="1400" b="0" i="0" dirty="0">
              <a:effectLst/>
              <a:latin typeface="ui-sans-serif"/>
            </a:endParaRPr>
          </a:p>
          <a:p>
            <a:pPr lvl="2" algn="l"/>
            <a:endParaRPr lang="en-US" sz="1400" b="0" i="0" dirty="0">
              <a:effectLst/>
              <a:latin typeface="ui-sans-serif"/>
            </a:endParaRPr>
          </a:p>
        </p:txBody>
      </p:sp>
      <p:pic>
        <p:nvPicPr>
          <p:cNvPr id="5" name="Picture 4" descr="A green background with white letters&#10;&#10;Description automatically generated">
            <a:extLst>
              <a:ext uri="{FF2B5EF4-FFF2-40B4-BE49-F238E27FC236}">
                <a16:creationId xmlns:a16="http://schemas.microsoft.com/office/drawing/2014/main" id="{CA613E3F-96EC-8E2C-C018-47794FF1B821}"/>
              </a:ext>
            </a:extLst>
          </p:cNvPr>
          <p:cNvPicPr>
            <a:picLocks noChangeAspect="1"/>
          </p:cNvPicPr>
          <p:nvPr/>
        </p:nvPicPr>
        <p:blipFill>
          <a:blip r:embed="rId3"/>
          <a:stretch>
            <a:fillRect/>
          </a:stretch>
        </p:blipFill>
        <p:spPr>
          <a:xfrm>
            <a:off x="11405760" y="119071"/>
            <a:ext cx="669852" cy="646985"/>
          </a:xfrm>
          <a:prstGeom prst="rect">
            <a:avLst/>
          </a:prstGeom>
          <a:effectLst>
            <a:glow rad="63500">
              <a:schemeClr val="accent3">
                <a:satMod val="175000"/>
                <a:alpha val="40000"/>
              </a:schemeClr>
            </a:glow>
            <a:outerShdw blurRad="50800" dist="38100" dir="8100000" algn="tr" rotWithShape="0">
              <a:prstClr val="black">
                <a:alpha val="40000"/>
              </a:prstClr>
            </a:outerShdw>
            <a:reflection blurRad="6350" stA="52000" endA="300" endPos="35000" dir="5400000" sy="-100000" algn="bl" rotWithShape="0"/>
          </a:effectLst>
        </p:spPr>
      </p:pic>
      <p:pic>
        <p:nvPicPr>
          <p:cNvPr id="7" name="Picture 6">
            <a:extLst>
              <a:ext uri="{FF2B5EF4-FFF2-40B4-BE49-F238E27FC236}">
                <a16:creationId xmlns:a16="http://schemas.microsoft.com/office/drawing/2014/main" id="{ECBF94C0-E586-3BE5-61CA-E601EA111691}"/>
              </a:ext>
            </a:extLst>
          </p:cNvPr>
          <p:cNvPicPr>
            <a:picLocks noChangeAspect="1"/>
          </p:cNvPicPr>
          <p:nvPr/>
        </p:nvPicPr>
        <p:blipFill rotWithShape="1">
          <a:blip r:embed="rId4"/>
          <a:srcRect b="29440"/>
          <a:stretch/>
        </p:blipFill>
        <p:spPr>
          <a:xfrm>
            <a:off x="5485924" y="1125000"/>
            <a:ext cx="6596685" cy="3456000"/>
          </a:xfrm>
          <a:prstGeom prst="rect">
            <a:avLst/>
          </a:prstGeom>
        </p:spPr>
      </p:pic>
      <p:sp>
        <p:nvSpPr>
          <p:cNvPr id="13" name="Rectangle 2">
            <a:extLst>
              <a:ext uri="{FF2B5EF4-FFF2-40B4-BE49-F238E27FC236}">
                <a16:creationId xmlns:a16="http://schemas.microsoft.com/office/drawing/2014/main" id="{0FED6294-2EEB-30BB-F2CC-CE765BDDC429}"/>
              </a:ext>
            </a:extLst>
          </p:cNvPr>
          <p:cNvSpPr>
            <a:spLocks noChangeArrowheads="1"/>
          </p:cNvSpPr>
          <p:nvPr/>
        </p:nvSpPr>
        <p:spPr bwMode="auto">
          <a:xfrm>
            <a:off x="116388" y="313499"/>
            <a:ext cx="5592000"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Arial" panose="020B0604020202020204" pitchFamily="34" charset="0"/>
              <a:buChar char="•"/>
            </a:pPr>
            <a:r>
              <a:rPr lang="nb-NO" sz="1600" dirty="0">
                <a:latin typeface="ui-sans-serif"/>
              </a:rPr>
              <a:t>BLIP (Bootstrapping Language-Image Pre-training) integrates </a:t>
            </a:r>
            <a:r>
              <a:rPr lang="nb-NO" sz="1600" dirty="0" err="1">
                <a:latin typeface="ui-sans-serif"/>
              </a:rPr>
              <a:t>vision</a:t>
            </a:r>
            <a:r>
              <a:rPr lang="nb-NO" sz="1600" dirty="0">
                <a:latin typeface="ui-sans-serif"/>
              </a:rPr>
              <a:t> and </a:t>
            </a:r>
            <a:r>
              <a:rPr lang="nb-NO" sz="1600" dirty="0" err="1">
                <a:latin typeface="ui-sans-serif"/>
              </a:rPr>
              <a:t>language</a:t>
            </a:r>
            <a:r>
              <a:rPr lang="nb-NO" sz="1600" dirty="0">
                <a:latin typeface="ui-sans-serif"/>
              </a:rPr>
              <a:t> for </a:t>
            </a:r>
            <a:r>
              <a:rPr lang="nb-NO" sz="1600" dirty="0" err="1">
                <a:latin typeface="ui-sans-serif"/>
              </a:rPr>
              <a:t>unified</a:t>
            </a:r>
            <a:r>
              <a:rPr lang="nb-NO" sz="1600" dirty="0">
                <a:latin typeface="ui-sans-serif"/>
              </a:rPr>
              <a:t> </a:t>
            </a:r>
            <a:r>
              <a:rPr lang="nb-NO" sz="1600" dirty="0" err="1">
                <a:latin typeface="ui-sans-serif"/>
              </a:rPr>
              <a:t>understanding</a:t>
            </a:r>
            <a:r>
              <a:rPr lang="nb-NO" sz="1600" dirty="0">
                <a:latin typeface="ui-sans-serif"/>
              </a:rPr>
              <a:t> and </a:t>
            </a:r>
            <a:r>
              <a:rPr lang="nb-NO" sz="1600" dirty="0" err="1">
                <a:latin typeface="ui-sans-serif"/>
              </a:rPr>
              <a:t>generation</a:t>
            </a:r>
            <a:r>
              <a:rPr lang="nb-NO" sz="1600" dirty="0">
                <a:latin typeface="ui-sans-serif"/>
              </a:rPr>
              <a:t>, </a:t>
            </a:r>
            <a:r>
              <a:rPr lang="nb-NO" sz="1600" dirty="0" err="1">
                <a:latin typeface="ui-sans-serif"/>
              </a:rPr>
              <a:t>enhancing</a:t>
            </a:r>
            <a:r>
              <a:rPr lang="nb-NO" sz="1600" dirty="0">
                <a:latin typeface="ui-sans-serif"/>
              </a:rPr>
              <a:t> </a:t>
            </a:r>
            <a:r>
              <a:rPr lang="nb-NO" sz="1600" dirty="0" err="1">
                <a:latin typeface="ui-sans-serif"/>
              </a:rPr>
              <a:t>AI's</a:t>
            </a:r>
            <a:r>
              <a:rPr lang="nb-NO" sz="1600" dirty="0">
                <a:latin typeface="ui-sans-serif"/>
              </a:rPr>
              <a:t> multimedia </a:t>
            </a:r>
            <a:r>
              <a:rPr lang="nb-NO" sz="1600" dirty="0" err="1">
                <a:latin typeface="ui-sans-serif"/>
              </a:rPr>
              <a:t>interactions</a:t>
            </a:r>
            <a:r>
              <a:rPr lang="nb-NO" sz="1600" dirty="0">
                <a:latin typeface="ui-sans-serif"/>
              </a:rPr>
              <a:t>.</a:t>
            </a:r>
          </a:p>
          <a:p>
            <a:pPr marL="285750" indent="-285750">
              <a:buFont typeface="Arial" panose="020B0604020202020204" pitchFamily="34" charset="0"/>
              <a:buChar char="•"/>
            </a:pPr>
            <a:endParaRPr lang="nb-NO" sz="1600" dirty="0">
              <a:latin typeface="ui-sans-serif"/>
            </a:endParaRPr>
          </a:p>
          <a:p>
            <a:pPr marL="285750" indent="-285750">
              <a:buFont typeface="Arial" panose="020B0604020202020204" pitchFamily="34" charset="0"/>
              <a:buChar char="•"/>
            </a:pPr>
            <a:r>
              <a:rPr lang="nb-NO" sz="1600" b="1" dirty="0">
                <a:latin typeface="ui-sans-serif"/>
              </a:rPr>
              <a:t>Multimodal Encoder-</a:t>
            </a:r>
            <a:r>
              <a:rPr lang="nb-NO" sz="1600" b="1" dirty="0" err="1">
                <a:latin typeface="ui-sans-serif"/>
              </a:rPr>
              <a:t>Decoder</a:t>
            </a:r>
            <a:r>
              <a:rPr lang="nb-NO" sz="1600" b="1" dirty="0">
                <a:latin typeface="ui-sans-serif"/>
              </a:rPr>
              <a:t> Framework: </a:t>
            </a:r>
            <a:r>
              <a:rPr lang="nb-NO" sz="1600" dirty="0" err="1">
                <a:latin typeface="ui-sans-serif"/>
              </a:rPr>
              <a:t>Utilizes</a:t>
            </a:r>
            <a:r>
              <a:rPr lang="nb-NO" sz="1600" dirty="0">
                <a:latin typeface="ui-sans-serif"/>
              </a:rPr>
              <a:t> a multimodal </a:t>
            </a:r>
            <a:r>
              <a:rPr lang="nb-NO" sz="1600" dirty="0" err="1">
                <a:latin typeface="ui-sans-serif"/>
              </a:rPr>
              <a:t>encoder-decoder</a:t>
            </a:r>
            <a:r>
              <a:rPr lang="nb-NO" sz="1600" dirty="0">
                <a:latin typeface="ui-sans-serif"/>
              </a:rPr>
              <a:t> </a:t>
            </a:r>
            <a:r>
              <a:rPr lang="nb-NO" sz="1600" dirty="0" err="1">
                <a:latin typeface="ui-sans-serif"/>
              </a:rPr>
              <a:t>framework</a:t>
            </a:r>
            <a:r>
              <a:rPr lang="nb-NO" sz="1600" dirty="0">
                <a:latin typeface="ui-sans-serif"/>
              </a:rPr>
              <a:t> </a:t>
            </a:r>
            <a:r>
              <a:rPr lang="nb-NO" sz="1600" dirty="0" err="1">
                <a:latin typeface="ui-sans-serif"/>
              </a:rPr>
              <a:t>with</a:t>
            </a:r>
            <a:r>
              <a:rPr lang="nb-NO" sz="1600" dirty="0">
                <a:latin typeface="ui-sans-serif"/>
              </a:rPr>
              <a:t> separate </a:t>
            </a:r>
            <a:r>
              <a:rPr lang="nb-NO" sz="1600" dirty="0" err="1">
                <a:latin typeface="ui-sans-serif"/>
              </a:rPr>
              <a:t>encoders</a:t>
            </a:r>
            <a:r>
              <a:rPr lang="nb-NO" sz="1600" dirty="0">
                <a:latin typeface="ui-sans-serif"/>
              </a:rPr>
              <a:t> for images and </a:t>
            </a:r>
            <a:r>
              <a:rPr lang="nb-NO" sz="1600" dirty="0" err="1">
                <a:latin typeface="ui-sans-serif"/>
              </a:rPr>
              <a:t>text</a:t>
            </a:r>
            <a:r>
              <a:rPr lang="nb-NO" sz="1600" dirty="0">
                <a:latin typeface="ui-sans-serif"/>
              </a:rPr>
              <a:t>, </a:t>
            </a:r>
            <a:r>
              <a:rPr lang="nb-NO" sz="1600" dirty="0" err="1">
                <a:latin typeface="ui-sans-serif"/>
              </a:rPr>
              <a:t>increasing</a:t>
            </a:r>
            <a:r>
              <a:rPr lang="nb-NO" sz="1600" dirty="0">
                <a:latin typeface="ui-sans-serif"/>
              </a:rPr>
              <a:t> </a:t>
            </a:r>
            <a:r>
              <a:rPr lang="nb-NO" sz="1600" dirty="0" err="1">
                <a:latin typeface="ui-sans-serif"/>
              </a:rPr>
              <a:t>the</a:t>
            </a:r>
            <a:r>
              <a:rPr lang="nb-NO" sz="1600" dirty="0">
                <a:latin typeface="ui-sans-serif"/>
              </a:rPr>
              <a:t> </a:t>
            </a:r>
            <a:r>
              <a:rPr lang="nb-NO" sz="1600" dirty="0" err="1">
                <a:latin typeface="ui-sans-serif"/>
              </a:rPr>
              <a:t>model's</a:t>
            </a:r>
            <a:r>
              <a:rPr lang="nb-NO" sz="1600" dirty="0">
                <a:latin typeface="ui-sans-serif"/>
              </a:rPr>
              <a:t> </a:t>
            </a:r>
            <a:r>
              <a:rPr lang="nb-NO" sz="1600" dirty="0" err="1">
                <a:latin typeface="ui-sans-serif"/>
              </a:rPr>
              <a:t>flexibility</a:t>
            </a:r>
            <a:r>
              <a:rPr lang="nb-NO" sz="1600" dirty="0">
                <a:latin typeface="ui-sans-serif"/>
              </a:rPr>
              <a:t> in handling </a:t>
            </a:r>
            <a:r>
              <a:rPr lang="nb-NO" sz="1600" dirty="0" err="1">
                <a:latin typeface="ui-sans-serif"/>
              </a:rPr>
              <a:t>tasks</a:t>
            </a:r>
            <a:r>
              <a:rPr lang="nb-NO" sz="1600" dirty="0">
                <a:latin typeface="ui-sans-serif"/>
              </a:rPr>
              <a:t>.</a:t>
            </a:r>
          </a:p>
          <a:p>
            <a:pPr marL="285750" indent="-285750">
              <a:buFont typeface="Arial" panose="020B0604020202020204" pitchFamily="34" charset="0"/>
              <a:buChar char="•"/>
            </a:pPr>
            <a:endParaRPr lang="nb-NO" sz="1600" dirty="0">
              <a:latin typeface="ui-sans-serif"/>
            </a:endParaRPr>
          </a:p>
          <a:p>
            <a:pPr marL="285750" indent="-285750">
              <a:buFont typeface="Arial" panose="020B0604020202020204" pitchFamily="34" charset="0"/>
              <a:buChar char="•"/>
            </a:pPr>
            <a:r>
              <a:rPr lang="nb-NO" sz="1600" b="1" dirty="0">
                <a:latin typeface="ui-sans-serif"/>
              </a:rPr>
              <a:t>Cross-</a:t>
            </a:r>
            <a:r>
              <a:rPr lang="nb-NO" sz="1600" b="1" dirty="0" err="1">
                <a:latin typeface="ui-sans-serif"/>
              </a:rPr>
              <a:t>Attention</a:t>
            </a:r>
            <a:r>
              <a:rPr lang="nb-NO" sz="1600" b="1" dirty="0">
                <a:latin typeface="ui-sans-serif"/>
              </a:rPr>
              <a:t> </a:t>
            </a:r>
            <a:r>
              <a:rPr lang="nb-NO" sz="1600" b="1" dirty="0" err="1">
                <a:latin typeface="ui-sans-serif"/>
              </a:rPr>
              <a:t>Mechanisms</a:t>
            </a:r>
            <a:r>
              <a:rPr lang="nb-NO" sz="1600" b="1" dirty="0">
                <a:latin typeface="ui-sans-serif"/>
              </a:rPr>
              <a:t>: </a:t>
            </a:r>
            <a:r>
              <a:rPr lang="nb-NO" sz="1600" dirty="0" err="1">
                <a:latin typeface="ui-sans-serif"/>
              </a:rPr>
              <a:t>Employs</a:t>
            </a:r>
            <a:r>
              <a:rPr lang="nb-NO" sz="1600" dirty="0">
                <a:latin typeface="ui-sans-serif"/>
              </a:rPr>
              <a:t> </a:t>
            </a:r>
            <a:r>
              <a:rPr lang="nb-NO" sz="1600" dirty="0" err="1">
                <a:latin typeface="ui-sans-serif"/>
              </a:rPr>
              <a:t>sophisticated</a:t>
            </a:r>
            <a:r>
              <a:rPr lang="nb-NO" sz="1600" dirty="0">
                <a:latin typeface="ui-sans-serif"/>
              </a:rPr>
              <a:t> cross-</a:t>
            </a:r>
            <a:r>
              <a:rPr lang="nb-NO" sz="1600" dirty="0" err="1">
                <a:latin typeface="ui-sans-serif"/>
              </a:rPr>
              <a:t>attention</a:t>
            </a:r>
            <a:r>
              <a:rPr lang="nb-NO" sz="1600" dirty="0">
                <a:latin typeface="ui-sans-serif"/>
              </a:rPr>
              <a:t> </a:t>
            </a:r>
            <a:r>
              <a:rPr lang="nb-NO" sz="1600" dirty="0" err="1">
                <a:latin typeface="ui-sans-serif"/>
              </a:rPr>
              <a:t>mechanisms</a:t>
            </a:r>
            <a:r>
              <a:rPr lang="nb-NO" sz="1600" dirty="0">
                <a:latin typeface="ui-sans-serif"/>
              </a:rPr>
              <a:t> for </a:t>
            </a:r>
            <a:r>
              <a:rPr lang="nb-NO" sz="1600" dirty="0" err="1">
                <a:latin typeface="ui-sans-serif"/>
              </a:rPr>
              <a:t>deep</a:t>
            </a:r>
            <a:r>
              <a:rPr lang="nb-NO" sz="1600" dirty="0">
                <a:latin typeface="ui-sans-serif"/>
              </a:rPr>
              <a:t> intermodal </a:t>
            </a:r>
            <a:r>
              <a:rPr lang="nb-NO" sz="1600" dirty="0" err="1">
                <a:latin typeface="ui-sans-serif"/>
              </a:rPr>
              <a:t>communication</a:t>
            </a:r>
            <a:r>
              <a:rPr lang="nb-NO" sz="1600" dirty="0">
                <a:latin typeface="ui-sans-serif"/>
              </a:rPr>
              <a:t>, </a:t>
            </a:r>
            <a:r>
              <a:rPr lang="nb-NO" sz="1600" dirty="0" err="1">
                <a:latin typeface="ui-sans-serif"/>
              </a:rPr>
              <a:t>crucial</a:t>
            </a:r>
            <a:r>
              <a:rPr lang="nb-NO" sz="1600" dirty="0">
                <a:latin typeface="ui-sans-serif"/>
              </a:rPr>
              <a:t> for </a:t>
            </a:r>
            <a:r>
              <a:rPr lang="nb-NO" sz="1600" dirty="0" err="1">
                <a:latin typeface="ui-sans-serif"/>
              </a:rPr>
              <a:t>precise</a:t>
            </a:r>
            <a:r>
              <a:rPr lang="nb-NO" sz="1600" dirty="0">
                <a:latin typeface="ui-sans-serif"/>
              </a:rPr>
              <a:t> image-</a:t>
            </a:r>
            <a:r>
              <a:rPr lang="nb-NO" sz="1600" dirty="0" err="1">
                <a:latin typeface="ui-sans-serif"/>
              </a:rPr>
              <a:t>text</a:t>
            </a:r>
            <a:r>
              <a:rPr lang="nb-NO" sz="1600" dirty="0">
                <a:latin typeface="ui-sans-serif"/>
              </a:rPr>
              <a:t> </a:t>
            </a:r>
            <a:r>
              <a:rPr lang="nb-NO" sz="1600" dirty="0" err="1">
                <a:latin typeface="ui-sans-serif"/>
              </a:rPr>
              <a:t>alignment</a:t>
            </a:r>
            <a:r>
              <a:rPr lang="nb-NO" sz="1600" dirty="0">
                <a:latin typeface="ui-sans-serif"/>
              </a:rPr>
              <a:t>.</a:t>
            </a:r>
          </a:p>
          <a:p>
            <a:pPr marL="285750" indent="-285750">
              <a:buFont typeface="Arial" panose="020B0604020202020204" pitchFamily="34" charset="0"/>
              <a:buChar char="•"/>
            </a:pPr>
            <a:endParaRPr lang="nb-NO" sz="1600" dirty="0">
              <a:latin typeface="ui-sans-serif"/>
            </a:endParaRPr>
          </a:p>
          <a:p>
            <a:pPr marL="285750" indent="-285750">
              <a:buFont typeface="Arial" panose="020B0604020202020204" pitchFamily="34" charset="0"/>
              <a:buChar char="•"/>
            </a:pPr>
            <a:r>
              <a:rPr lang="nb-NO" sz="1600" b="1" dirty="0">
                <a:latin typeface="ui-sans-serif"/>
              </a:rPr>
              <a:t>Training </a:t>
            </a:r>
            <a:r>
              <a:rPr lang="nb-NO" sz="1600" b="1" dirty="0" err="1">
                <a:latin typeface="ui-sans-serif"/>
              </a:rPr>
              <a:t>Objectives</a:t>
            </a:r>
            <a:r>
              <a:rPr lang="nb-NO" sz="1600" b="1" dirty="0">
                <a:latin typeface="ui-sans-serif"/>
              </a:rPr>
              <a:t>: </a:t>
            </a:r>
            <a:r>
              <a:rPr lang="nb-NO" sz="1600" dirty="0" err="1">
                <a:latin typeface="ui-sans-serif"/>
              </a:rPr>
              <a:t>Trained</a:t>
            </a:r>
            <a:r>
              <a:rPr lang="nb-NO" sz="1600" dirty="0">
                <a:latin typeface="ui-sans-serif"/>
              </a:rPr>
              <a:t> </a:t>
            </a:r>
            <a:r>
              <a:rPr lang="nb-NO" sz="1600" dirty="0" err="1">
                <a:latin typeface="ui-sans-serif"/>
              </a:rPr>
              <a:t>through</a:t>
            </a:r>
            <a:r>
              <a:rPr lang="nb-NO" sz="1600" dirty="0">
                <a:latin typeface="ui-sans-serif"/>
              </a:rPr>
              <a:t> diverse </a:t>
            </a:r>
            <a:r>
              <a:rPr lang="nb-NO" sz="1600" dirty="0" err="1">
                <a:latin typeface="ui-sans-serif"/>
              </a:rPr>
              <a:t>objectives</a:t>
            </a:r>
            <a:r>
              <a:rPr lang="nb-NO" sz="1600" dirty="0">
                <a:latin typeface="ui-sans-serif"/>
              </a:rPr>
              <a:t> </a:t>
            </a:r>
            <a:r>
              <a:rPr lang="nb-NO" sz="1600" dirty="0" err="1">
                <a:latin typeface="ui-sans-serif"/>
              </a:rPr>
              <a:t>such</a:t>
            </a:r>
            <a:r>
              <a:rPr lang="nb-NO" sz="1600" dirty="0">
                <a:latin typeface="ui-sans-serif"/>
              </a:rPr>
              <a:t> as Image-</a:t>
            </a:r>
            <a:r>
              <a:rPr lang="nb-NO" sz="1600" dirty="0" err="1">
                <a:latin typeface="ui-sans-serif"/>
              </a:rPr>
              <a:t>Text</a:t>
            </a:r>
            <a:r>
              <a:rPr lang="nb-NO" sz="1600" dirty="0">
                <a:latin typeface="ui-sans-serif"/>
              </a:rPr>
              <a:t> </a:t>
            </a:r>
            <a:r>
              <a:rPr lang="nb-NO" sz="1600" dirty="0" err="1">
                <a:latin typeface="ui-sans-serif"/>
              </a:rPr>
              <a:t>Contrastive</a:t>
            </a:r>
            <a:r>
              <a:rPr lang="nb-NO" sz="1600" dirty="0">
                <a:latin typeface="ui-sans-serif"/>
              </a:rPr>
              <a:t> (ITC) Loss for </a:t>
            </a:r>
            <a:r>
              <a:rPr lang="nb-NO" sz="1600" dirty="0" err="1">
                <a:latin typeface="ui-sans-serif"/>
              </a:rPr>
              <a:t>alignment</a:t>
            </a:r>
            <a:r>
              <a:rPr lang="nb-NO" sz="1600" dirty="0">
                <a:latin typeface="ui-sans-serif"/>
              </a:rPr>
              <a:t>, Image-</a:t>
            </a:r>
            <a:r>
              <a:rPr lang="nb-NO" sz="1600" dirty="0" err="1">
                <a:latin typeface="ui-sans-serif"/>
              </a:rPr>
              <a:t>Text</a:t>
            </a:r>
            <a:r>
              <a:rPr lang="nb-NO" sz="1600" dirty="0">
                <a:latin typeface="ui-sans-serif"/>
              </a:rPr>
              <a:t> Matching (ITM) for </a:t>
            </a:r>
            <a:r>
              <a:rPr lang="nb-NO" sz="1600" dirty="0" err="1">
                <a:latin typeface="ui-sans-serif"/>
              </a:rPr>
              <a:t>accuracy</a:t>
            </a:r>
            <a:r>
              <a:rPr lang="nb-NO" sz="1600" dirty="0">
                <a:latin typeface="ui-sans-serif"/>
              </a:rPr>
              <a:t>, and Language </a:t>
            </a:r>
            <a:r>
              <a:rPr lang="nb-NO" sz="1600" dirty="0" err="1">
                <a:latin typeface="ui-sans-serif"/>
              </a:rPr>
              <a:t>Modeling</a:t>
            </a:r>
            <a:r>
              <a:rPr lang="nb-NO" sz="1600" dirty="0">
                <a:latin typeface="ui-sans-serif"/>
              </a:rPr>
              <a:t> (LM) for </a:t>
            </a:r>
            <a:r>
              <a:rPr lang="nb-NO" sz="1600" dirty="0" err="1">
                <a:latin typeface="ui-sans-serif"/>
              </a:rPr>
              <a:t>contextual</a:t>
            </a:r>
            <a:r>
              <a:rPr lang="nb-NO" sz="1600" dirty="0">
                <a:latin typeface="ui-sans-serif"/>
              </a:rPr>
              <a:t> </a:t>
            </a:r>
            <a:r>
              <a:rPr lang="nb-NO" sz="1600" dirty="0" err="1">
                <a:latin typeface="ui-sans-serif"/>
              </a:rPr>
              <a:t>generation</a:t>
            </a:r>
            <a:r>
              <a:rPr lang="nb-NO" sz="1600" dirty="0">
                <a:latin typeface="ui-sans-serif"/>
              </a:rPr>
              <a:t>.</a:t>
            </a:r>
          </a:p>
          <a:p>
            <a:pPr marL="285750" indent="-285750">
              <a:buFont typeface="Arial" panose="020B0604020202020204" pitchFamily="34" charset="0"/>
              <a:buChar char="•"/>
            </a:pPr>
            <a:endParaRPr lang="nb-NO" sz="1600" dirty="0">
              <a:latin typeface="ui-sans-serif"/>
            </a:endParaRPr>
          </a:p>
          <a:p>
            <a:pPr marL="285750" indent="-285750">
              <a:buFont typeface="Arial" panose="020B0604020202020204" pitchFamily="34" charset="0"/>
              <a:buChar char="•"/>
            </a:pPr>
            <a:r>
              <a:rPr lang="nb-NO" sz="1600" b="1" dirty="0">
                <a:latin typeface="ui-sans-serif"/>
              </a:rPr>
              <a:t>Applications </a:t>
            </a:r>
            <a:r>
              <a:rPr lang="nb-NO" sz="1600" b="1" dirty="0" err="1">
                <a:latin typeface="ui-sans-serif"/>
              </a:rPr>
              <a:t>of</a:t>
            </a:r>
            <a:r>
              <a:rPr lang="nb-NO" sz="1600" b="1" dirty="0">
                <a:latin typeface="ui-sans-serif"/>
              </a:rPr>
              <a:t> BLIP: </a:t>
            </a:r>
            <a:r>
              <a:rPr lang="nb-NO" sz="1600" dirty="0">
                <a:latin typeface="ui-sans-serif"/>
              </a:rPr>
              <a:t>Applications cover </a:t>
            </a:r>
            <a:r>
              <a:rPr lang="nb-NO" sz="1600" dirty="0" err="1">
                <a:latin typeface="ui-sans-serif"/>
              </a:rPr>
              <a:t>automated</a:t>
            </a:r>
            <a:r>
              <a:rPr lang="nb-NO" sz="1600" dirty="0">
                <a:latin typeface="ui-sans-serif"/>
              </a:rPr>
              <a:t> </a:t>
            </a:r>
            <a:r>
              <a:rPr lang="nb-NO" sz="1600" dirty="0" err="1">
                <a:latin typeface="ui-sans-serif"/>
              </a:rPr>
              <a:t>content</a:t>
            </a:r>
            <a:r>
              <a:rPr lang="nb-NO" sz="1600" dirty="0">
                <a:latin typeface="ui-sans-serif"/>
              </a:rPr>
              <a:t> </a:t>
            </a:r>
            <a:r>
              <a:rPr lang="nb-NO" sz="1600" dirty="0" err="1">
                <a:latin typeface="ui-sans-serif"/>
              </a:rPr>
              <a:t>creation</a:t>
            </a:r>
            <a:r>
              <a:rPr lang="nb-NO" sz="1600" dirty="0">
                <a:latin typeface="ui-sans-serif"/>
              </a:rPr>
              <a:t>, </a:t>
            </a:r>
            <a:r>
              <a:rPr lang="nb-NO" sz="1600" dirty="0" err="1">
                <a:latin typeface="ui-sans-serif"/>
              </a:rPr>
              <a:t>assistive</a:t>
            </a:r>
            <a:r>
              <a:rPr lang="nb-NO" sz="1600" dirty="0">
                <a:latin typeface="ui-sans-serif"/>
              </a:rPr>
              <a:t> </a:t>
            </a:r>
            <a:r>
              <a:rPr lang="nb-NO" sz="1600" dirty="0" err="1">
                <a:latin typeface="ui-sans-serif"/>
              </a:rPr>
              <a:t>technologies</a:t>
            </a:r>
            <a:r>
              <a:rPr lang="nb-NO" sz="1600" dirty="0">
                <a:latin typeface="ui-sans-serif"/>
              </a:rPr>
              <a:t>, and </a:t>
            </a:r>
            <a:r>
              <a:rPr lang="nb-NO" sz="1600" dirty="0" err="1">
                <a:latin typeface="ui-sans-serif"/>
              </a:rPr>
              <a:t>interactive</a:t>
            </a:r>
            <a:r>
              <a:rPr lang="nb-NO" sz="1600" dirty="0">
                <a:latin typeface="ui-sans-serif"/>
              </a:rPr>
              <a:t> systems, </a:t>
            </a:r>
            <a:r>
              <a:rPr lang="nb-NO" sz="1600" dirty="0" err="1">
                <a:latin typeface="ui-sans-serif"/>
              </a:rPr>
              <a:t>revolutionizing</a:t>
            </a:r>
            <a:r>
              <a:rPr lang="nb-NO" sz="1600" dirty="0">
                <a:latin typeface="ui-sans-serif"/>
              </a:rPr>
              <a:t> </a:t>
            </a:r>
            <a:r>
              <a:rPr lang="nb-NO" sz="1600" dirty="0" err="1">
                <a:latin typeface="ui-sans-serif"/>
              </a:rPr>
              <a:t>how</a:t>
            </a:r>
            <a:r>
              <a:rPr lang="nb-NO" sz="1600" dirty="0">
                <a:latin typeface="ui-sans-serif"/>
              </a:rPr>
              <a:t> AI </a:t>
            </a:r>
            <a:r>
              <a:rPr lang="nb-NO" sz="1600" dirty="0" err="1">
                <a:latin typeface="ui-sans-serif"/>
              </a:rPr>
              <a:t>interacts</a:t>
            </a:r>
            <a:r>
              <a:rPr lang="nb-NO" sz="1600" dirty="0">
                <a:latin typeface="ui-sans-serif"/>
              </a:rPr>
              <a:t> in multimodal </a:t>
            </a:r>
            <a:r>
              <a:rPr lang="nb-NO" sz="1600" dirty="0" err="1">
                <a:latin typeface="ui-sans-serif"/>
              </a:rPr>
              <a:t>contexts</a:t>
            </a:r>
            <a:r>
              <a:rPr lang="nb-NO" sz="1600" dirty="0">
                <a:latin typeface="ui-sans-serif"/>
              </a:rPr>
              <a:t>.</a:t>
            </a:r>
          </a:p>
          <a:p>
            <a:pPr marL="285750" indent="-285750">
              <a:buFont typeface="Arial" panose="020B0604020202020204" pitchFamily="34" charset="0"/>
              <a:buChar char="•"/>
            </a:pPr>
            <a:endParaRPr lang="nb-NO" sz="1600" dirty="0">
              <a:latin typeface="ui-sans-serif"/>
            </a:endParaRPr>
          </a:p>
          <a:p>
            <a:pPr marL="285750" indent="-285750">
              <a:buFont typeface="Arial" panose="020B0604020202020204" pitchFamily="34" charset="0"/>
              <a:buChar char="•"/>
            </a:pPr>
            <a:r>
              <a:rPr lang="nb-NO" sz="1600" b="1" dirty="0" err="1">
                <a:latin typeface="ui-sans-serif"/>
              </a:rPr>
              <a:t>Impact</a:t>
            </a:r>
            <a:r>
              <a:rPr lang="nb-NO" sz="1600" b="1" dirty="0">
                <a:latin typeface="ui-sans-serif"/>
              </a:rPr>
              <a:t> </a:t>
            </a:r>
            <a:r>
              <a:rPr lang="nb-NO" sz="1600" b="1" dirty="0" err="1">
                <a:latin typeface="ui-sans-serif"/>
              </a:rPr>
              <a:t>of</a:t>
            </a:r>
            <a:r>
              <a:rPr lang="nb-NO" sz="1600" b="1" dirty="0">
                <a:latin typeface="ui-sans-serif"/>
              </a:rPr>
              <a:t> </a:t>
            </a:r>
            <a:r>
              <a:rPr lang="nb-NO" sz="1600" b="1" dirty="0" err="1">
                <a:latin typeface="ui-sans-serif"/>
              </a:rPr>
              <a:t>BLIP:</a:t>
            </a:r>
            <a:r>
              <a:rPr lang="nb-NO" sz="1600" dirty="0" err="1">
                <a:latin typeface="ui-sans-serif"/>
              </a:rPr>
              <a:t>Holds</a:t>
            </a:r>
            <a:r>
              <a:rPr lang="nb-NO" sz="1600" dirty="0">
                <a:latin typeface="ui-sans-serif"/>
              </a:rPr>
              <a:t> a </a:t>
            </a:r>
            <a:r>
              <a:rPr lang="nb-NO" sz="1600" dirty="0" err="1">
                <a:latin typeface="ui-sans-serif"/>
              </a:rPr>
              <a:t>potentially</a:t>
            </a:r>
            <a:r>
              <a:rPr lang="nb-NO" sz="1600" dirty="0">
                <a:latin typeface="ui-sans-serif"/>
              </a:rPr>
              <a:t> transformative </a:t>
            </a:r>
            <a:r>
              <a:rPr lang="nb-NO" sz="1600" dirty="0" err="1">
                <a:latin typeface="ui-sans-serif"/>
              </a:rPr>
              <a:t>impact</a:t>
            </a:r>
            <a:r>
              <a:rPr lang="nb-NO" sz="1600" dirty="0">
                <a:latin typeface="ui-sans-serif"/>
              </a:rPr>
              <a:t> </a:t>
            </a:r>
            <a:r>
              <a:rPr lang="nb-NO" sz="1600" dirty="0" err="1">
                <a:latin typeface="ui-sans-serif"/>
              </a:rPr>
              <a:t>on</a:t>
            </a:r>
            <a:r>
              <a:rPr lang="nb-NO" sz="1600" dirty="0">
                <a:latin typeface="ui-sans-serif"/>
              </a:rPr>
              <a:t> </a:t>
            </a:r>
            <a:r>
              <a:rPr lang="nb-NO" sz="1600" dirty="0" err="1">
                <a:latin typeface="ui-sans-serif"/>
              </a:rPr>
              <a:t>the</a:t>
            </a:r>
            <a:r>
              <a:rPr lang="nb-NO" sz="1600" dirty="0">
                <a:latin typeface="ui-sans-serif"/>
              </a:rPr>
              <a:t> </a:t>
            </a:r>
            <a:r>
              <a:rPr lang="nb-NO" sz="1600" dirty="0" err="1">
                <a:latin typeface="ui-sans-serif"/>
              </a:rPr>
              <a:t>way</a:t>
            </a:r>
            <a:r>
              <a:rPr lang="nb-NO" sz="1600" dirty="0">
                <a:latin typeface="ui-sans-serif"/>
              </a:rPr>
              <a:t> </a:t>
            </a:r>
            <a:r>
              <a:rPr lang="nb-NO" sz="1600" dirty="0" err="1">
                <a:latin typeface="ui-sans-serif"/>
              </a:rPr>
              <a:t>machines</a:t>
            </a:r>
            <a:r>
              <a:rPr lang="nb-NO" sz="1600" dirty="0">
                <a:latin typeface="ui-sans-serif"/>
              </a:rPr>
              <a:t> understand and </a:t>
            </a:r>
            <a:r>
              <a:rPr lang="nb-NO" sz="1600" dirty="0" err="1">
                <a:latin typeface="ui-sans-serif"/>
              </a:rPr>
              <a:t>generate</a:t>
            </a:r>
            <a:r>
              <a:rPr lang="nb-NO" sz="1600" dirty="0">
                <a:latin typeface="ui-sans-serif"/>
              </a:rPr>
              <a:t> human-like </a:t>
            </a:r>
            <a:r>
              <a:rPr lang="nb-NO" sz="1600" dirty="0" err="1">
                <a:latin typeface="ui-sans-serif"/>
              </a:rPr>
              <a:t>responses</a:t>
            </a:r>
            <a:r>
              <a:rPr lang="nb-NO" sz="1600" dirty="0">
                <a:latin typeface="ui-sans-serif"/>
              </a:rPr>
              <a:t> </a:t>
            </a:r>
            <a:r>
              <a:rPr lang="nb-NO" sz="1600" dirty="0" err="1">
                <a:latin typeface="ui-sans-serif"/>
              </a:rPr>
              <a:t>across</a:t>
            </a:r>
            <a:r>
              <a:rPr lang="nb-NO" sz="1600" dirty="0">
                <a:latin typeface="ui-sans-serif"/>
              </a:rPr>
              <a:t> </a:t>
            </a:r>
            <a:r>
              <a:rPr lang="nb-NO" sz="1600" dirty="0" err="1">
                <a:latin typeface="ui-sans-serif"/>
              </a:rPr>
              <a:t>various</a:t>
            </a:r>
            <a:r>
              <a:rPr lang="nb-NO" sz="1600" dirty="0">
                <a:latin typeface="ui-sans-serif"/>
              </a:rPr>
              <a:t> scenarios.</a:t>
            </a:r>
          </a:p>
        </p:txBody>
      </p:sp>
      <p:sp>
        <p:nvSpPr>
          <p:cNvPr id="14" name="TextBox 13">
            <a:extLst>
              <a:ext uri="{FF2B5EF4-FFF2-40B4-BE49-F238E27FC236}">
                <a16:creationId xmlns:a16="http://schemas.microsoft.com/office/drawing/2014/main" id="{AB3BE3BB-B385-01CB-F63B-2E673F538A90}"/>
              </a:ext>
            </a:extLst>
          </p:cNvPr>
          <p:cNvSpPr txBox="1"/>
          <p:nvPr/>
        </p:nvSpPr>
        <p:spPr>
          <a:xfrm>
            <a:off x="8472000" y="4812986"/>
            <a:ext cx="1872000" cy="253916"/>
          </a:xfrm>
          <a:prstGeom prst="rect">
            <a:avLst/>
          </a:prstGeom>
          <a:noFill/>
        </p:spPr>
        <p:txBody>
          <a:bodyPr wrap="square" rtlCol="0">
            <a:spAutoFit/>
          </a:bodyPr>
          <a:lstStyle/>
          <a:p>
            <a:r>
              <a:rPr lang="nb-NO" sz="1050" dirty="0">
                <a:solidFill>
                  <a:srgbClr val="FF0000"/>
                </a:solidFill>
              </a:rPr>
              <a:t>Fig b.</a:t>
            </a:r>
            <a:r>
              <a:rPr lang="en-US" sz="1050" b="1" i="0" dirty="0">
                <a:solidFill>
                  <a:srgbClr val="FF0000"/>
                </a:solidFill>
                <a:effectLst/>
                <a:latin typeface="ui-sans-serif"/>
              </a:rPr>
              <a:t> J. Li et al. (2022)</a:t>
            </a:r>
            <a:endParaRPr lang="nb-NO" sz="1050" dirty="0">
              <a:solidFill>
                <a:srgbClr val="FF0000"/>
              </a:solidFill>
            </a:endParaRPr>
          </a:p>
        </p:txBody>
      </p:sp>
    </p:spTree>
    <p:extLst>
      <p:ext uri="{BB962C8B-B14F-4D97-AF65-F5344CB8AC3E}">
        <p14:creationId xmlns:p14="http://schemas.microsoft.com/office/powerpoint/2010/main" val="1820162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NMBU 16:9 without footer">
  <a:themeElements>
    <a:clrScheme name="NMBU">
      <a:dk1>
        <a:sysClr val="windowText" lastClr="000000"/>
      </a:dk1>
      <a:lt1>
        <a:sysClr val="window" lastClr="FFFFFF"/>
      </a:lt1>
      <a:dk2>
        <a:srgbClr val="000000"/>
      </a:dk2>
      <a:lt2>
        <a:srgbClr val="FFFFFF"/>
      </a:lt2>
      <a:accent1>
        <a:srgbClr val="009D7F"/>
      </a:accent1>
      <a:accent2>
        <a:srgbClr val="FEC843"/>
      </a:accent2>
      <a:accent3>
        <a:srgbClr val="556680"/>
      </a:accent3>
      <a:accent4>
        <a:srgbClr val="00A1CD"/>
      </a:accent4>
      <a:accent5>
        <a:srgbClr val="000000"/>
      </a:accent5>
      <a:accent6>
        <a:srgbClr val="C8ACB7"/>
      </a:accent6>
      <a:hlink>
        <a:srgbClr val="009D7F"/>
      </a:hlink>
      <a:folHlink>
        <a:srgbClr val="77645A"/>
      </a:folHlink>
    </a:clrScheme>
    <a:fontScheme name="Office klassisk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3310</Words>
  <Application>Microsoft Office PowerPoint</Application>
  <PresentationFormat>Widescreen</PresentationFormat>
  <Paragraphs>451</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Arial-BoldMT</vt:lpstr>
      <vt:lpstr>Calibri</vt:lpstr>
      <vt:lpstr>Courier New</vt:lpstr>
      <vt:lpstr>Söhne</vt:lpstr>
      <vt:lpstr>ui-sans-serif</vt:lpstr>
      <vt:lpstr>Wingdings</vt:lpstr>
      <vt:lpstr>NMBU 16:9 without footer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time.    We are open to Discussion and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description/>
  <cp:lastModifiedBy/>
  <cp:revision>2</cp:revision>
  <dcterms:created xsi:type="dcterms:W3CDTF">2017-01-04T09:15:10Z</dcterms:created>
  <dcterms:modified xsi:type="dcterms:W3CDTF">2024-06-07T09:04:19Z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0484126-3486-41a9-802e-7f1e2277276c_Enabled">
    <vt:lpwstr>true</vt:lpwstr>
  </property>
  <property fmtid="{D5CDD505-2E9C-101B-9397-08002B2CF9AE}" pid="3" name="MSIP_Label_d0484126-3486-41a9-802e-7f1e2277276c_SetDate">
    <vt:lpwstr>2024-05-27T08:20:58Z</vt:lpwstr>
  </property>
  <property fmtid="{D5CDD505-2E9C-101B-9397-08002B2CF9AE}" pid="4" name="MSIP_Label_d0484126-3486-41a9-802e-7f1e2277276c_Method">
    <vt:lpwstr>Standard</vt:lpwstr>
  </property>
  <property fmtid="{D5CDD505-2E9C-101B-9397-08002B2CF9AE}" pid="5" name="MSIP_Label_d0484126-3486-41a9-802e-7f1e2277276c_Name">
    <vt:lpwstr>d0484126-3486-41a9-802e-7f1e2277276c</vt:lpwstr>
  </property>
  <property fmtid="{D5CDD505-2E9C-101B-9397-08002B2CF9AE}" pid="6" name="MSIP_Label_d0484126-3486-41a9-802e-7f1e2277276c_SiteId">
    <vt:lpwstr>eec01f8e-737f-43e3-9ed5-f8a59913bd82</vt:lpwstr>
  </property>
  <property fmtid="{D5CDD505-2E9C-101B-9397-08002B2CF9AE}" pid="7" name="MSIP_Label_d0484126-3486-41a9-802e-7f1e2277276c_ActionId">
    <vt:lpwstr>da3aa3d7-bd2b-402d-abd3-6d33d6461fdb</vt:lpwstr>
  </property>
  <property fmtid="{D5CDD505-2E9C-101B-9397-08002B2CF9AE}" pid="8" name="MSIP_Label_d0484126-3486-41a9-802e-7f1e2277276c_ContentBits">
    <vt:lpwstr>0</vt:lpwstr>
  </property>
</Properties>
</file>