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5" r:id="rId5"/>
    <p:sldId id="342" r:id="rId6"/>
    <p:sldId id="359" r:id="rId7"/>
    <p:sldId id="455" r:id="rId8"/>
    <p:sldId id="380" r:id="rId9"/>
    <p:sldId id="407" r:id="rId10"/>
    <p:sldId id="457" r:id="rId11"/>
    <p:sldId id="458" r:id="rId12"/>
    <p:sldId id="459" r:id="rId13"/>
    <p:sldId id="460" r:id="rId14"/>
    <p:sldId id="461" r:id="rId15"/>
    <p:sldId id="462" r:id="rId16"/>
    <p:sldId id="456" r:id="rId17"/>
    <p:sldId id="464" r:id="rId18"/>
    <p:sldId id="463" r:id="rId19"/>
    <p:sldId id="3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03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56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51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85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2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38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2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9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1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7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7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3">
            <a:extLst>
              <a:ext uri="{FF2B5EF4-FFF2-40B4-BE49-F238E27FC236}">
                <a16:creationId xmlns:a16="http://schemas.microsoft.com/office/drawing/2014/main" id="{F45C9BFD-7E34-472B-B453-52FB1B1C49F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385538" cy="5058697"/>
          </a:xfrm>
          <a:custGeom>
            <a:avLst/>
            <a:gdLst>
              <a:gd name="T0" fmla="*/ 2147483646 w 7436484"/>
              <a:gd name="T1" fmla="*/ 0 h 5134610"/>
              <a:gd name="T2" fmla="*/ 0 w 7436484"/>
              <a:gd name="T3" fmla="*/ 0 h 5134610"/>
              <a:gd name="T4" fmla="*/ 0 w 7436484"/>
              <a:gd name="T5" fmla="*/ 2147483646 h 5134610"/>
              <a:gd name="T6" fmla="*/ 2147483646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76197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69AF687A-D6EE-425C-AACF-8E0B4DB73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369" y="2835173"/>
            <a:ext cx="12192000" cy="102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10583" algn="ctr" defTabSz="761970">
              <a:spcBef>
                <a:spcPts val="88"/>
              </a:spcBef>
              <a:tabLst>
                <a:tab pos="2928820" algn="l"/>
              </a:tabLst>
            </a:pPr>
            <a:r>
              <a:rPr lang="pt-BR" altLang="en-US" sz="6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 Simulation</a:t>
            </a:r>
            <a:endParaRPr lang="en-US" altLang="en-US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14"/>
    </mc:Choice>
    <mc:Fallback xmlns="">
      <p:transition advTm="142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383D8C-B15E-B334-573C-D6EFA16E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F00D5D1-19E6-AC7C-6984-50F7A1D1C2DC}"/>
              </a:ext>
            </a:extLst>
          </p:cNvPr>
          <p:cNvSpPr txBox="1">
            <a:spLocks/>
          </p:cNvSpPr>
          <p:nvPr/>
        </p:nvSpPr>
        <p:spPr>
          <a:xfrm>
            <a:off x="5368413" y="539043"/>
            <a:ext cx="1489100" cy="495331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r>
              <a:rPr lang="en-US" sz="2400" b="1" cap="none" dirty="0"/>
              <a:t>CODE</a:t>
            </a:r>
            <a:endParaRPr lang="en-US" sz="1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9715A9-DB3A-D56A-FE10-856E698BB4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4" b="2081"/>
          <a:stretch/>
        </p:blipFill>
        <p:spPr>
          <a:xfrm>
            <a:off x="2401490" y="1386348"/>
            <a:ext cx="7389020" cy="482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383D8C-B15E-B334-573C-D6EFA16E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F00D5D1-19E6-AC7C-6984-50F7A1D1C2DC}"/>
              </a:ext>
            </a:extLst>
          </p:cNvPr>
          <p:cNvSpPr txBox="1">
            <a:spLocks/>
          </p:cNvSpPr>
          <p:nvPr/>
        </p:nvSpPr>
        <p:spPr>
          <a:xfrm>
            <a:off x="5368413" y="539043"/>
            <a:ext cx="1489100" cy="495331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r>
              <a:rPr lang="en-US" sz="2400" b="1" cap="none" dirty="0"/>
              <a:t>CODE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7F3CB-3BA8-C3EC-5328-AE40E1A21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135" y="1344505"/>
            <a:ext cx="8531955" cy="47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383D8C-B15E-B334-573C-D6EFA16E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F00D5D1-19E6-AC7C-6984-50F7A1D1C2DC}"/>
              </a:ext>
            </a:extLst>
          </p:cNvPr>
          <p:cNvSpPr txBox="1">
            <a:spLocks/>
          </p:cNvSpPr>
          <p:nvPr/>
        </p:nvSpPr>
        <p:spPr>
          <a:xfrm>
            <a:off x="3689798" y="587477"/>
            <a:ext cx="1489100" cy="495331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r>
              <a:rPr lang="en-US" sz="2400" b="1" cap="none" dirty="0"/>
              <a:t>RESULT</a:t>
            </a:r>
            <a:endParaRPr lang="en-US" sz="1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7B089A-0ED0-3171-ACA2-D33F0B1EC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" y="1251530"/>
            <a:ext cx="6808318" cy="505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F96CCF-7BDB-C678-E08F-E6E3C6E145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27"/>
          <a:stretch/>
        </p:blipFill>
        <p:spPr>
          <a:xfrm>
            <a:off x="8561504" y="2189662"/>
            <a:ext cx="1980463" cy="726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1F57AF-C8E4-7335-3094-38B09CDA9F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354" r="4194" b="11185"/>
          <a:stretch/>
        </p:blipFill>
        <p:spPr>
          <a:xfrm>
            <a:off x="8603030" y="3880422"/>
            <a:ext cx="1897409" cy="6415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E44E76-0C73-A75A-D070-AA77886DF372}"/>
              </a:ext>
            </a:extLst>
          </p:cNvPr>
          <p:cNvCxnSpPr>
            <a:cxnSpLocks/>
          </p:cNvCxnSpPr>
          <p:nvPr/>
        </p:nvCxnSpPr>
        <p:spPr>
          <a:xfrm>
            <a:off x="9576629" y="3102074"/>
            <a:ext cx="0" cy="5923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042434-B788-7600-DC64-7FE8CC872EDD}"/>
              </a:ext>
            </a:extLst>
          </p:cNvPr>
          <p:cNvSpPr/>
          <p:nvPr/>
        </p:nvSpPr>
        <p:spPr>
          <a:xfrm>
            <a:off x="7951275" y="4892287"/>
            <a:ext cx="3421626" cy="11879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There’s 12.54 % chance you will not finish the reports in 9 hours</a:t>
            </a:r>
            <a:endParaRPr lang="en-IN" sz="20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3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b="1" dirty="0"/>
              <a:t>Monte Carlo -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4937293"/>
            <a:ext cx="8565672" cy="177474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B5C98C-160A-9102-EC31-9DF4430AE354}"/>
              </a:ext>
            </a:extLst>
          </p:cNvPr>
          <p:cNvSpPr/>
          <p:nvPr/>
        </p:nvSpPr>
        <p:spPr>
          <a:xfrm>
            <a:off x="733561" y="2261165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When faced with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significant uncertainty 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in making a forecast or estimate, some methods replace the uncertain variable with a single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average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number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2E800A-6883-C484-B6F6-26F91908FCC6}"/>
              </a:ext>
            </a:extLst>
          </p:cNvPr>
          <p:cNvSpPr/>
          <p:nvPr/>
        </p:nvSpPr>
        <p:spPr>
          <a:xfrm>
            <a:off x="686371" y="3407100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The Monte Carlo simulation instead uses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multiple values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(by repeating random samples</a:t>
            </a:r>
            <a:r>
              <a:rPr lang="en-US" sz="2000" b="1" dirty="0">
                <a:solidFill>
                  <a:schemeClr val="bg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) 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and then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averages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the results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F3FFCF-635A-D30C-6455-EB4500113DA5}"/>
              </a:ext>
            </a:extLst>
          </p:cNvPr>
          <p:cNvSpPr/>
          <p:nvPr/>
        </p:nvSpPr>
        <p:spPr>
          <a:xfrm>
            <a:off x="686371" y="4553035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Principle of </a:t>
            </a:r>
            <a:r>
              <a:rPr lang="en-US" sz="2000" b="1" dirty="0">
                <a:solidFill>
                  <a:srgbClr val="FFC000"/>
                </a:solidFill>
              </a:rPr>
              <a:t>Ergodicity</a:t>
            </a:r>
            <a:r>
              <a:rPr lang="en-US" sz="2000" b="1" dirty="0">
                <a:solidFill>
                  <a:schemeClr val="bg1"/>
                </a:solidFill>
              </a:rPr>
              <a:t>, describes the statistical behavior of a moving point in an enclosed system, the point will eventually </a:t>
            </a:r>
            <a:r>
              <a:rPr lang="en-US" sz="2000" b="1" dirty="0">
                <a:solidFill>
                  <a:schemeClr val="accent1"/>
                </a:solidFill>
              </a:rPr>
              <a:t>pass</a:t>
            </a:r>
            <a:r>
              <a:rPr lang="en-US" sz="2000" b="1" dirty="0">
                <a:solidFill>
                  <a:schemeClr val="bg1"/>
                </a:solidFill>
              </a:rPr>
              <a:t> every possible location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C52B9-CC9B-B3D9-2AEF-05DA9A736309}"/>
              </a:ext>
            </a:extLst>
          </p:cNvPr>
          <p:cNvSpPr/>
          <p:nvPr/>
        </p:nvSpPr>
        <p:spPr>
          <a:xfrm>
            <a:off x="686370" y="5698970"/>
            <a:ext cx="9952021" cy="8461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kern="1200" dirty="0">
                <a:solidFill>
                  <a:srgbClr val="FFFFFF"/>
                </a:solidFill>
                <a:effectLst/>
                <a:latin typeface="Arial Nova" panose="020B0504020202020204" pitchFamily="34" charset="0"/>
                <a:ea typeface="+mn-ea"/>
                <a:cs typeface="+mn-cs"/>
              </a:rPr>
              <a:t>This becomes the </a:t>
            </a:r>
            <a:r>
              <a:rPr lang="en-US" sz="2000" b="1" kern="120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+mn-cs"/>
              </a:rPr>
              <a:t>basis</a:t>
            </a:r>
            <a:r>
              <a:rPr lang="en-US" sz="2000" b="1" kern="1200" dirty="0">
                <a:solidFill>
                  <a:srgbClr val="FFFFFF"/>
                </a:solidFill>
                <a:effectLst/>
                <a:latin typeface="Arial Nova" panose="020B0504020202020204" pitchFamily="34" charset="0"/>
                <a:ea typeface="+mn-ea"/>
                <a:cs typeface="+mn-cs"/>
              </a:rPr>
              <a:t> of the Monte Carlo simulation, in which the computer runs enough simulations to produce the eventual outcome of different inputs.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37">
        <p:fade/>
      </p:transition>
    </mc:Choice>
    <mc:Fallback xmlns="">
      <p:transition spd="med" advTm="1937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b="1" dirty="0"/>
              <a:t>Monte Carlo -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4937293"/>
            <a:ext cx="8565672" cy="177474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B5C98C-160A-9102-EC31-9DF4430AE354}"/>
              </a:ext>
            </a:extLst>
          </p:cNvPr>
          <p:cNvSpPr/>
          <p:nvPr/>
        </p:nvSpPr>
        <p:spPr>
          <a:xfrm>
            <a:off x="733561" y="2261165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</a:rPr>
              <a:t>	    </a:t>
            </a:r>
            <a:r>
              <a:rPr lang="en-IN" sz="2000" b="1" dirty="0">
                <a:solidFill>
                  <a:schemeClr val="bg1"/>
                </a:solidFill>
              </a:rPr>
              <a:t>Enrico Fermi uses Monte Carlo to calculate neutron diffusion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2E800A-6883-C484-B6F6-26F91908FCC6}"/>
              </a:ext>
            </a:extLst>
          </p:cNvPr>
          <p:cNvSpPr/>
          <p:nvPr/>
        </p:nvSpPr>
        <p:spPr>
          <a:xfrm>
            <a:off x="686371" y="3488576"/>
            <a:ext cx="9952021" cy="12367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Made significant contributions while working on the Manhattan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3B76A-A1B0-DB83-E526-C4762C1DF1E2}"/>
              </a:ext>
            </a:extLst>
          </p:cNvPr>
          <p:cNvSpPr/>
          <p:nvPr/>
        </p:nvSpPr>
        <p:spPr>
          <a:xfrm>
            <a:off x="814302" y="2414261"/>
            <a:ext cx="998169" cy="5052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1930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3B483-3A17-D238-BA9D-44BED772C508}"/>
              </a:ext>
            </a:extLst>
          </p:cNvPr>
          <p:cNvSpPr/>
          <p:nvPr/>
        </p:nvSpPr>
        <p:spPr>
          <a:xfrm>
            <a:off x="2920182" y="3570051"/>
            <a:ext cx="1651818" cy="505208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Stan </a:t>
            </a:r>
            <a:r>
              <a:rPr lang="en-IN" sz="2000" b="1" dirty="0" err="1">
                <a:solidFill>
                  <a:schemeClr val="tx1"/>
                </a:solidFill>
              </a:rPr>
              <a:t>Ulam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0039A8-5008-1907-E112-8CD8A188D551}"/>
              </a:ext>
            </a:extLst>
          </p:cNvPr>
          <p:cNvSpPr/>
          <p:nvPr/>
        </p:nvSpPr>
        <p:spPr>
          <a:xfrm>
            <a:off x="5250029" y="3570051"/>
            <a:ext cx="2639615" cy="5052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John von Neumann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0713BB-C9F8-DADE-D695-110E8CACEA14}"/>
              </a:ext>
            </a:extLst>
          </p:cNvPr>
          <p:cNvSpPr/>
          <p:nvPr/>
        </p:nvSpPr>
        <p:spPr>
          <a:xfrm>
            <a:off x="686370" y="5259320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Monte Carlo is a resort in Monaco known for its Casino, which produces </a:t>
            </a:r>
            <a:r>
              <a:rPr lang="en-IN" sz="2000" b="1" dirty="0">
                <a:solidFill>
                  <a:schemeClr val="accent1"/>
                </a:solidFill>
              </a:rPr>
              <a:t>RANDOM</a:t>
            </a:r>
            <a:r>
              <a:rPr lang="en-IN" sz="2000" b="1" dirty="0">
                <a:solidFill>
                  <a:schemeClr val="bg1"/>
                </a:solidFill>
              </a:rPr>
              <a:t> results</a:t>
            </a:r>
          </a:p>
        </p:txBody>
      </p:sp>
      <p:pic>
        <p:nvPicPr>
          <p:cNvPr id="2050" name="Picture 2" descr="Monte-Carlo | History, Geography, Map, &amp; Points of Interest | Britannica">
            <a:extLst>
              <a:ext uri="{FF2B5EF4-FFF2-40B4-BE49-F238E27FC236}">
                <a16:creationId xmlns:a16="http://schemas.microsoft.com/office/drawing/2014/main" id="{B8DC7418-AEAC-D711-B4B3-BD201496C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776" y="155059"/>
            <a:ext cx="2299806" cy="172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4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37">
        <p:fade/>
      </p:transition>
    </mc:Choice>
    <mc:Fallback xmlns="">
      <p:transition spd="med" advTm="193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b="1" dirty="0"/>
              <a:t>Monte Carlo -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4937293"/>
            <a:ext cx="8565672" cy="177474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B5C98C-160A-9102-EC31-9DF4430AE354}"/>
              </a:ext>
            </a:extLst>
          </p:cNvPr>
          <p:cNvSpPr/>
          <p:nvPr/>
        </p:nvSpPr>
        <p:spPr>
          <a:xfrm>
            <a:off x="733562" y="2582841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The Monte Carlo simulation is used to estimate the probability of a certain income. As such, it is widely used by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investors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and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financial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analysts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2E800A-6883-C484-B6F6-26F91908FCC6}"/>
              </a:ext>
            </a:extLst>
          </p:cNvPr>
          <p:cNvSpPr/>
          <p:nvPr/>
        </p:nvSpPr>
        <p:spPr>
          <a:xfrm>
            <a:off x="733561" y="3712055"/>
            <a:ext cx="9952021" cy="13390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Pricing </a:t>
            </a:r>
            <a:r>
              <a:rPr lang="en-US" sz="2000" b="1" dirty="0">
                <a:solidFill>
                  <a:srgbClr val="FFC000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S</a:t>
            </a:r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tock Options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: The potential price movements of the underlying asset are tracked given every possible variable. This is intended to indicate the probable payoff of the options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A81B8-A577-18FA-0DC4-E5B1BD5E4C1F}"/>
              </a:ext>
            </a:extLst>
          </p:cNvPr>
          <p:cNvSpPr/>
          <p:nvPr/>
        </p:nvSpPr>
        <p:spPr>
          <a:xfrm>
            <a:off x="733561" y="5379685"/>
            <a:ext cx="9952021" cy="1122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Portfolio Valuation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: Several alternative portfolios can be tested using the Monte Carlo simulation to arrive at a measure of their comparative risk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02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937">
        <p159:morph option="byObject"/>
      </p:transition>
    </mc:Choice>
    <mc:Fallback xmlns="">
      <p:transition spd="slow" advTm="1937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sz="5400" b="1" dirty="0">
                <a:ln w="1270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Monte Carlo simulation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795252"/>
            <a:ext cx="12191997" cy="2453148"/>
          </a:xfrm>
          <a:ln>
            <a:noFill/>
          </a:ln>
        </p:spPr>
        <p:txBody>
          <a:bodyPr/>
          <a:lstStyle/>
          <a:p>
            <a:r>
              <a:rPr lang="en-US" sz="3600" b="1" dirty="0">
                <a:ln w="19050">
                  <a:solidFill>
                    <a:schemeClr val="tx2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Business Application of </a:t>
            </a:r>
          </a:p>
          <a:p>
            <a:r>
              <a:rPr lang="en-US" sz="3600" b="1" dirty="0">
                <a:ln w="19050">
                  <a:solidFill>
                    <a:schemeClr val="tx2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random variables</a:t>
            </a:r>
            <a:endParaRPr lang="en-US" sz="3600" b="1" dirty="0">
              <a:ln w="19050" cmpd="sng">
                <a:solidFill>
                  <a:schemeClr val="tx2"/>
                </a:solidFill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553">
        <p159:morph option="byObject"/>
      </p:transition>
    </mc:Choice>
    <mc:Fallback xmlns="">
      <p:transition spd="slow" advTm="655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652" y="1649336"/>
            <a:ext cx="2140973" cy="660003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</a:rPr>
              <a:t>INDEX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2612" y="2910348"/>
            <a:ext cx="4481052" cy="3763272"/>
          </a:xfrm>
        </p:spPr>
        <p:txBody>
          <a:bodyPr anchor="t"/>
          <a:lstStyle/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Recap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 Monte Carlo Simulation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 Introduction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 Example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 Code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 Result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 Principle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 History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 Applications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308">
        <p:fade/>
      </p:transition>
    </mc:Choice>
    <mc:Fallback xmlns="">
      <p:transition spd="med" advTm="6030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b="1" dirty="0" err="1"/>
              <a:t>ReCAP</a:t>
            </a:r>
            <a:r>
              <a:rPr lang="en-US" b="1" dirty="0"/>
              <a:t>: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4937293"/>
            <a:ext cx="8565672" cy="177474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5CF59-0346-E2EF-5658-42038D8A9EDA}"/>
              </a:ext>
            </a:extLst>
          </p:cNvPr>
          <p:cNvSpPr/>
          <p:nvPr/>
        </p:nvSpPr>
        <p:spPr>
          <a:xfrm>
            <a:off x="814300" y="2374416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MONTE CARLO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simulation is a model to predict the probability of various outcomes when the potential for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random variables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is present.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2E800A-6883-C484-B6F6-26F91908FCC6}"/>
              </a:ext>
            </a:extLst>
          </p:cNvPr>
          <p:cNvSpPr/>
          <p:nvPr/>
        </p:nvSpPr>
        <p:spPr>
          <a:xfrm>
            <a:off x="814299" y="3631904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C000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R</a:t>
            </a:r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ANDOM </a:t>
            </a:r>
            <a:r>
              <a:rPr lang="en-US" sz="2000" b="1" dirty="0">
                <a:solidFill>
                  <a:srgbClr val="FFC000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V</a:t>
            </a:r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ARIABLE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is a variable whose value is </a:t>
            </a:r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unknown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or a function that assigns values to each of an experiment's outcomes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C149B5C-61A0-E086-1F0C-93657C452437}"/>
              </a:ext>
            </a:extLst>
          </p:cNvPr>
          <p:cNvSpPr/>
          <p:nvPr/>
        </p:nvSpPr>
        <p:spPr>
          <a:xfrm>
            <a:off x="815476" y="5010103"/>
            <a:ext cx="4672098" cy="111089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Random Variable</a:t>
            </a:r>
            <a:r>
              <a:rPr lang="en-US" sz="2000" b="1" dirty="0"/>
              <a:t>, Y = </a:t>
            </a:r>
          </a:p>
          <a:p>
            <a:pPr algn="ctr"/>
            <a:r>
              <a:rPr lang="en-US" sz="2000" b="1" dirty="0"/>
              <a:t>Number of heads we get from </a:t>
            </a:r>
          </a:p>
          <a:p>
            <a:pPr algn="ctr"/>
            <a:r>
              <a:rPr lang="en-US" sz="2000" b="1" dirty="0"/>
              <a:t>tossing two coins</a:t>
            </a:r>
            <a:endParaRPr lang="en-IN" sz="20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4E5688-09C7-ADAD-481D-4C839F7EF6C4}"/>
              </a:ext>
            </a:extLst>
          </p:cNvPr>
          <p:cNvSpPr/>
          <p:nvPr/>
        </p:nvSpPr>
        <p:spPr>
          <a:xfrm>
            <a:off x="5790309" y="5169343"/>
            <a:ext cx="1445341" cy="82080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6DBB55-2B7C-66B4-100E-54D99897DBE1}"/>
              </a:ext>
            </a:extLst>
          </p:cNvPr>
          <p:cNvSpPr/>
          <p:nvPr/>
        </p:nvSpPr>
        <p:spPr>
          <a:xfrm>
            <a:off x="7523856" y="5169341"/>
            <a:ext cx="1471475" cy="7924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AB039-2CA3-0D6B-4829-9E37DAAAC240}"/>
              </a:ext>
            </a:extLst>
          </p:cNvPr>
          <p:cNvSpPr/>
          <p:nvPr/>
        </p:nvSpPr>
        <p:spPr>
          <a:xfrm>
            <a:off x="9271932" y="5169342"/>
            <a:ext cx="1445341" cy="7924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40485586"/>
      </p:ext>
    </p:extLst>
  </p:cSld>
  <p:clrMapOvr>
    <a:masterClrMapping/>
  </p:clrMapOvr>
  <p:transition spd="slow" advTm="1937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b="1" dirty="0"/>
              <a:t>MONTE CARLO </a:t>
            </a:r>
            <a:r>
              <a:rPr lang="en-US" b="1" cap="none" dirty="0"/>
              <a:t>Simulation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4937293"/>
            <a:ext cx="8565672" cy="177474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5CF59-0346-E2EF-5658-42038D8A9EDA}"/>
              </a:ext>
            </a:extLst>
          </p:cNvPr>
          <p:cNvSpPr/>
          <p:nvPr/>
        </p:nvSpPr>
        <p:spPr>
          <a:xfrm>
            <a:off x="814302" y="2423879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The Monte Carlo simulation is a mathematical technique that </a:t>
            </a:r>
            <a:r>
              <a:rPr lang="en-US" sz="2000" b="1" kern="1200" spc="0" baseline="0" dirty="0">
                <a:solidFill>
                  <a:srgbClr val="FFFF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predicts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possible outcomes of an </a:t>
            </a:r>
            <a:r>
              <a:rPr lang="en-US" sz="2000" b="1" kern="1200" spc="0" baseline="0" dirty="0">
                <a:solidFill>
                  <a:srgbClr val="FFFF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uncertain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event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B5C98C-160A-9102-EC31-9DF4430AE354}"/>
              </a:ext>
            </a:extLst>
          </p:cNvPr>
          <p:cNvSpPr/>
          <p:nvPr/>
        </p:nvSpPr>
        <p:spPr>
          <a:xfrm>
            <a:off x="814302" y="3680586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It relies on repeated </a:t>
            </a:r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random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</a:t>
            </a:r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sampling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to obtain numerical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results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2E800A-6883-C484-B6F6-26F91908FCC6}"/>
              </a:ext>
            </a:extLst>
          </p:cNvPr>
          <p:cNvSpPr/>
          <p:nvPr/>
        </p:nvSpPr>
        <p:spPr>
          <a:xfrm>
            <a:off x="814302" y="4934113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It can be used </a:t>
            </a:r>
            <a:r>
              <a:rPr lang="en-US" sz="2000" b="1" dirty="0">
                <a:solidFill>
                  <a:schemeClr val="accent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a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nalyze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past data and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predict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a range of future outcomes based on a choice of action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  <p:transition spd="slow" advTm="1937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A3AF3-56F7-94A9-3726-9AACD016C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5"/>
          <a:stretch/>
        </p:blipFill>
        <p:spPr>
          <a:xfrm>
            <a:off x="336754" y="360026"/>
            <a:ext cx="11518491" cy="6158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C5AF9B-C477-1532-B9E1-D0B9DB97F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16" y="1947127"/>
            <a:ext cx="5489698" cy="3745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A19868-5E42-55AA-1E60-A138DE7ED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08" y="1591126"/>
            <a:ext cx="4336156" cy="27586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EAFAFA-511E-A67C-71C3-9A5DFC752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013" y="1008966"/>
            <a:ext cx="5021071" cy="31648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A9F6DA-76AB-FBFF-E673-977D96062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425" y="1569952"/>
            <a:ext cx="3931299" cy="16995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C7F47A-586C-45A8-F9E0-5A12B0490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4062" y="3371371"/>
            <a:ext cx="3531495" cy="224897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03FDDD-44C3-8F44-A597-08C859262B8C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6096000" y="360026"/>
            <a:ext cx="0" cy="615876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D7AD81-0C54-F3EB-B736-2D951EA2835F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6096000" y="3439407"/>
            <a:ext cx="5759245" cy="705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C4FFA3BE-7347-F3C9-F2C4-224B0D92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133" y="698957"/>
            <a:ext cx="2117793" cy="531281"/>
          </a:xfrm>
          <a:ln>
            <a:solidFill>
              <a:schemeClr val="accent3"/>
            </a:solidFill>
          </a:ln>
        </p:spPr>
        <p:txBody>
          <a:bodyPr/>
          <a:lstStyle/>
          <a:p>
            <a:pPr algn="ctr"/>
            <a:r>
              <a:rPr lang="en-US" b="1" cap="none" dirty="0"/>
              <a:t>Example</a:t>
            </a:r>
            <a:endParaRPr lang="en-US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ED01A4-9CEE-631A-5C0A-5CFFE2675CD7}"/>
              </a:ext>
            </a:extLst>
          </p:cNvPr>
          <p:cNvSpPr/>
          <p:nvPr/>
        </p:nvSpPr>
        <p:spPr>
          <a:xfrm>
            <a:off x="7006233" y="698957"/>
            <a:ext cx="3758433" cy="6200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Complete 2 reports </a:t>
            </a:r>
            <a:endParaRPr lang="en-IN" sz="32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765C870-345A-FECC-363C-02FB3CCE355C}"/>
              </a:ext>
            </a:extLst>
          </p:cNvPr>
          <p:cNvSpPr/>
          <p:nvPr/>
        </p:nvSpPr>
        <p:spPr>
          <a:xfrm>
            <a:off x="932703" y="4500531"/>
            <a:ext cx="4236653" cy="12286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It’s 7 am on Friday, and your BOSS assigns you work</a:t>
            </a:r>
            <a:endParaRPr lang="en-IN" sz="28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6262C51-04A6-56A2-A6A2-BD8D607DD0B3}"/>
              </a:ext>
            </a:extLst>
          </p:cNvPr>
          <p:cNvSpPr/>
          <p:nvPr/>
        </p:nvSpPr>
        <p:spPr>
          <a:xfrm>
            <a:off x="6987124" y="5620343"/>
            <a:ext cx="3758433" cy="6921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You have plans at 6 pm</a:t>
            </a:r>
            <a:endParaRPr lang="en-IN" sz="28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2905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A3AF3-56F7-94A9-3726-9AACD016C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5"/>
          <a:stretch/>
        </p:blipFill>
        <p:spPr>
          <a:xfrm>
            <a:off x="336754" y="360026"/>
            <a:ext cx="11518491" cy="6158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C5AF9B-C477-1532-B9E1-D0B9DB97F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76" y="1947127"/>
            <a:ext cx="5489698" cy="3745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EAFAFA-511E-A67C-71C3-9A5DFC752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013" y="909355"/>
            <a:ext cx="5021071" cy="31648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A9F6DA-76AB-FBFF-E673-977D96062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81" y="1165123"/>
            <a:ext cx="3931299" cy="169959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03FDDD-44C3-8F44-A597-08C859262B8C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6096000" y="360026"/>
            <a:ext cx="0" cy="615876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D7AD81-0C54-F3EB-B736-2D951EA2835F}"/>
              </a:ext>
            </a:extLst>
          </p:cNvPr>
          <p:cNvCxnSpPr>
            <a:cxnSpLocks/>
          </p:cNvCxnSpPr>
          <p:nvPr/>
        </p:nvCxnSpPr>
        <p:spPr>
          <a:xfrm flipH="1">
            <a:off x="6104374" y="4141999"/>
            <a:ext cx="5759245" cy="705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C4FFA3BE-7347-F3C9-F2C4-224B0D92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052" y="5337267"/>
            <a:ext cx="4230704" cy="512377"/>
          </a:xfrm>
          <a:ln>
            <a:solidFill>
              <a:schemeClr val="accent3"/>
            </a:solidFill>
          </a:ln>
        </p:spPr>
        <p:txBody>
          <a:bodyPr/>
          <a:lstStyle/>
          <a:p>
            <a:r>
              <a:rPr lang="en-US" sz="2800" b="1" cap="none" dirty="0"/>
              <a:t>Monte Carlo Approach</a:t>
            </a:r>
            <a:endParaRPr lang="en-US" sz="28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ED01A4-9CEE-631A-5C0A-5CFFE2675CD7}"/>
              </a:ext>
            </a:extLst>
          </p:cNvPr>
          <p:cNvSpPr/>
          <p:nvPr/>
        </p:nvSpPr>
        <p:spPr>
          <a:xfrm>
            <a:off x="6415121" y="1036195"/>
            <a:ext cx="5296555" cy="7734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We’ll come up with some measure of uncertainty for each factor</a:t>
            </a:r>
            <a:endParaRPr lang="en-IN" sz="24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765C870-345A-FECC-363C-02FB3CCE355C}"/>
              </a:ext>
            </a:extLst>
          </p:cNvPr>
          <p:cNvSpPr/>
          <p:nvPr/>
        </p:nvSpPr>
        <p:spPr>
          <a:xfrm>
            <a:off x="997027" y="3252498"/>
            <a:ext cx="4387446" cy="1228613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What are the chances you could finish these 2 reports in time (9 hours)</a:t>
            </a:r>
            <a:endParaRPr lang="en-IN" sz="28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6262C51-04A6-56A2-A6A2-BD8D607DD0B3}"/>
              </a:ext>
            </a:extLst>
          </p:cNvPr>
          <p:cNvSpPr/>
          <p:nvPr/>
        </p:nvSpPr>
        <p:spPr>
          <a:xfrm>
            <a:off x="6987124" y="4707631"/>
            <a:ext cx="4145822" cy="12471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Your performance on ONE report has no influence on the OTHER report</a:t>
            </a:r>
            <a:endParaRPr lang="en-IN" sz="28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50528B-8100-CC66-7A9A-5C8CD24D5AF1}"/>
              </a:ext>
            </a:extLst>
          </p:cNvPr>
          <p:cNvCxnSpPr>
            <a:cxnSpLocks/>
          </p:cNvCxnSpPr>
          <p:nvPr/>
        </p:nvCxnSpPr>
        <p:spPr>
          <a:xfrm>
            <a:off x="3051030" y="4699819"/>
            <a:ext cx="0" cy="5211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C33AABE-EBD0-98E4-B511-9EA11BED0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654" y="1934124"/>
            <a:ext cx="2939342" cy="12707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7D8AC2-8AA1-7D97-4EE3-E288D60F93A6}"/>
              </a:ext>
            </a:extLst>
          </p:cNvPr>
          <p:cNvSpPr/>
          <p:nvPr/>
        </p:nvSpPr>
        <p:spPr>
          <a:xfrm>
            <a:off x="7369170" y="3176676"/>
            <a:ext cx="1488902" cy="5537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1 – 5 hours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AD056E-33A2-DE53-2B45-59DF0FC7D646}"/>
              </a:ext>
            </a:extLst>
          </p:cNvPr>
          <p:cNvSpPr/>
          <p:nvPr/>
        </p:nvSpPr>
        <p:spPr>
          <a:xfrm>
            <a:off x="9192797" y="3169495"/>
            <a:ext cx="1537256" cy="5485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2 - 6 hours</a:t>
            </a:r>
          </a:p>
        </p:txBody>
      </p:sp>
    </p:spTree>
    <p:extLst>
      <p:ext uri="{BB962C8B-B14F-4D97-AF65-F5344CB8AC3E}">
        <p14:creationId xmlns:p14="http://schemas.microsoft.com/office/powerpoint/2010/main" val="2307966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A3AF3-56F7-94A9-3726-9AACD016C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5"/>
          <a:stretch/>
        </p:blipFill>
        <p:spPr>
          <a:xfrm>
            <a:off x="307829" y="349619"/>
            <a:ext cx="11518491" cy="6158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C5AF9B-C477-1532-B9E1-D0B9DB97F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76" y="1947127"/>
            <a:ext cx="5489698" cy="3745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EAFAFA-511E-A67C-71C3-9A5DFC752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013" y="1440636"/>
            <a:ext cx="5021071" cy="263355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ED01A4-9CEE-631A-5C0A-5CFFE2675CD7}"/>
              </a:ext>
            </a:extLst>
          </p:cNvPr>
          <p:cNvSpPr/>
          <p:nvPr/>
        </p:nvSpPr>
        <p:spPr>
          <a:xfrm>
            <a:off x="6280769" y="1889516"/>
            <a:ext cx="5296555" cy="7734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We run a program to randomly pick the time to complete each report</a:t>
            </a:r>
            <a:endParaRPr lang="en-IN" sz="24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33AABE-EBD0-98E4-B511-9EA11BED0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900" y="915017"/>
            <a:ext cx="3235249" cy="11807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7D8AC2-8AA1-7D97-4EE3-E288D60F93A6}"/>
              </a:ext>
            </a:extLst>
          </p:cNvPr>
          <p:cNvSpPr/>
          <p:nvPr/>
        </p:nvSpPr>
        <p:spPr>
          <a:xfrm>
            <a:off x="1397733" y="2387596"/>
            <a:ext cx="1303625" cy="5105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1 – 5 hours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AD056E-33A2-DE53-2B45-59DF0FC7D646}"/>
              </a:ext>
            </a:extLst>
          </p:cNvPr>
          <p:cNvSpPr/>
          <p:nvPr/>
        </p:nvSpPr>
        <p:spPr>
          <a:xfrm>
            <a:off x="3359525" y="2384950"/>
            <a:ext cx="1303625" cy="5105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2 - 6 hours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383D8C-B15E-B334-573C-D6EFA16E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FC281C-8765-CE9D-29A6-E0800BA18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961" y="3031456"/>
            <a:ext cx="3888999" cy="172297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7FA744-A6C6-29D4-08C8-8BBEE578EE69}"/>
              </a:ext>
            </a:extLst>
          </p:cNvPr>
          <p:cNvSpPr/>
          <p:nvPr/>
        </p:nvSpPr>
        <p:spPr>
          <a:xfrm>
            <a:off x="1272603" y="4988354"/>
            <a:ext cx="3545841" cy="577705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Uniform Distribution</a:t>
            </a:r>
            <a:endParaRPr lang="en-IN" sz="28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36D3E8-B67E-2989-A34A-742A8BC64B98}"/>
              </a:ext>
            </a:extLst>
          </p:cNvPr>
          <p:cNvSpPr txBox="1">
            <a:spLocks/>
          </p:cNvSpPr>
          <p:nvPr/>
        </p:nvSpPr>
        <p:spPr>
          <a:xfrm>
            <a:off x="7328923" y="595522"/>
            <a:ext cx="3235249" cy="95324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r>
              <a:rPr lang="en-US" b="1" cap="none" dirty="0"/>
              <a:t>Monte Carlo Simulation</a:t>
            </a:r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A75324-D094-BBE9-926A-D78FB24BE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5870" y="3012069"/>
            <a:ext cx="2232418" cy="105501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97A50A-0A3B-CA9C-2701-DC93DF653A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9927" y="3017800"/>
            <a:ext cx="2165700" cy="1056392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4D4CEB-E19C-B0BF-D0CE-D671F2E84B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5871" y="4455174"/>
            <a:ext cx="2232418" cy="106635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0E7968-BC18-86E4-D643-C7F1FFC324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9786" y="4455175"/>
            <a:ext cx="2176637" cy="1056392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FF00D5D1-19E6-AC7C-6984-50F7A1D1C2DC}"/>
              </a:ext>
            </a:extLst>
          </p:cNvPr>
          <p:cNvSpPr txBox="1">
            <a:spLocks/>
          </p:cNvSpPr>
          <p:nvPr/>
        </p:nvSpPr>
        <p:spPr>
          <a:xfrm>
            <a:off x="6432392" y="5815467"/>
            <a:ext cx="4890748" cy="525003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r>
              <a:rPr lang="en-US" sz="2400" b="1" cap="none" dirty="0"/>
              <a:t>… thousands of times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3788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A3AF3-56F7-94A9-3726-9AACD016C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5"/>
          <a:stretch/>
        </p:blipFill>
        <p:spPr>
          <a:xfrm>
            <a:off x="307829" y="349619"/>
            <a:ext cx="11518491" cy="6158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C5AF9B-C477-1532-B9E1-D0B9DB97F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76" y="1947127"/>
            <a:ext cx="5489698" cy="3745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EAFAFA-511E-A67C-71C3-9A5DFC752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838" y="1440636"/>
            <a:ext cx="5021071" cy="263355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ED01A4-9CEE-631A-5C0A-5CFFE2675CD7}"/>
              </a:ext>
            </a:extLst>
          </p:cNvPr>
          <p:cNvSpPr/>
          <p:nvPr/>
        </p:nvSpPr>
        <p:spPr>
          <a:xfrm>
            <a:off x="6153765" y="925814"/>
            <a:ext cx="5296555" cy="11879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We can use the stored results to approximately estimate the distribution around the time to complete both reports</a:t>
            </a:r>
            <a:endParaRPr lang="en-IN" sz="24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383D8C-B15E-B334-573C-D6EFA16E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7FA744-A6C6-29D4-08C8-8BBEE578EE69}"/>
              </a:ext>
            </a:extLst>
          </p:cNvPr>
          <p:cNvSpPr/>
          <p:nvPr/>
        </p:nvSpPr>
        <p:spPr>
          <a:xfrm>
            <a:off x="635512" y="3883940"/>
            <a:ext cx="3838194" cy="1073051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We store all the randomly selected values</a:t>
            </a:r>
            <a:endParaRPr lang="en-IN" sz="28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A75324-D094-BBE9-926A-D78FB24BE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745" y="574126"/>
            <a:ext cx="1518924" cy="71782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97A50A-0A3B-CA9C-2701-DC93DF653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3516" y="579857"/>
            <a:ext cx="1473529" cy="718763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4D4CEB-E19C-B0BF-D0CE-D671F2E84B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745" y="1607121"/>
            <a:ext cx="1518924" cy="725544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0E7968-BC18-86E4-D643-C7F1FFC324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8351" y="1607121"/>
            <a:ext cx="1480971" cy="718763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FF00D5D1-19E6-AC7C-6984-50F7A1D1C2DC}"/>
              </a:ext>
            </a:extLst>
          </p:cNvPr>
          <p:cNvSpPr txBox="1">
            <a:spLocks/>
          </p:cNvSpPr>
          <p:nvPr/>
        </p:nvSpPr>
        <p:spPr>
          <a:xfrm>
            <a:off x="869895" y="2551938"/>
            <a:ext cx="3369428" cy="382648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r>
              <a:rPr lang="en-US" sz="1800" b="1" cap="none" dirty="0"/>
              <a:t>… thousands of times</a:t>
            </a:r>
            <a:endParaRPr lang="en-US" sz="18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577497-87E3-B1E5-5B81-8250AB4CA774}"/>
              </a:ext>
            </a:extLst>
          </p:cNvPr>
          <p:cNvCxnSpPr>
            <a:cxnSpLocks/>
          </p:cNvCxnSpPr>
          <p:nvPr/>
        </p:nvCxnSpPr>
        <p:spPr>
          <a:xfrm>
            <a:off x="2638076" y="3193025"/>
            <a:ext cx="0" cy="5211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699D61C-61AC-5822-40A8-A1F62A59CC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9204" y="2272768"/>
            <a:ext cx="3321973" cy="252498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98671C-1E5B-46D4-FDD5-9F4FE1903851}"/>
              </a:ext>
            </a:extLst>
          </p:cNvPr>
          <p:cNvCxnSpPr>
            <a:cxnSpLocks/>
          </p:cNvCxnSpPr>
          <p:nvPr/>
        </p:nvCxnSpPr>
        <p:spPr>
          <a:xfrm flipV="1">
            <a:off x="4638941" y="2310469"/>
            <a:ext cx="1353233" cy="15734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B05F17-2FE6-D451-1387-E1688E7CA1D8}"/>
              </a:ext>
            </a:extLst>
          </p:cNvPr>
          <p:cNvSpPr/>
          <p:nvPr/>
        </p:nvSpPr>
        <p:spPr>
          <a:xfrm>
            <a:off x="5992174" y="4974743"/>
            <a:ext cx="5296555" cy="11879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We can now use this to figure out the chance we’ll complete it by 6 pm</a:t>
            </a:r>
            <a:endParaRPr lang="en-IN" sz="24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11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openxmlformats.org/package/2006/metadata/core-properties"/>
    <ds:schemaRef ds:uri="http://schemas.microsoft.com/sharepoint/v3"/>
    <ds:schemaRef ds:uri="230e9df3-be65-4c73-a93b-d1236ebd677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</TotalTime>
  <Words>566</Words>
  <Application>Microsoft Office PowerPoint</Application>
  <PresentationFormat>Widescreen</PresentationFormat>
  <Paragraphs>105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Nova</vt:lpstr>
      <vt:lpstr>Avenir Next LT Pro</vt:lpstr>
      <vt:lpstr>Bahnschrift SemiCondensed</vt:lpstr>
      <vt:lpstr>Biome</vt:lpstr>
      <vt:lpstr>Calibri</vt:lpstr>
      <vt:lpstr>Times New Roman</vt:lpstr>
      <vt:lpstr>Custom</vt:lpstr>
      <vt:lpstr>PowerPoint Presentation</vt:lpstr>
      <vt:lpstr>Monte Carlo simulation</vt:lpstr>
      <vt:lpstr>INDEX</vt:lpstr>
      <vt:lpstr>ReCAP: Random Variables</vt:lpstr>
      <vt:lpstr>MONTE CARLO Simulation</vt:lpstr>
      <vt:lpstr>Example</vt:lpstr>
      <vt:lpstr>Monte Carlo Approach</vt:lpstr>
      <vt:lpstr> </vt:lpstr>
      <vt:lpstr> </vt:lpstr>
      <vt:lpstr> </vt:lpstr>
      <vt:lpstr> </vt:lpstr>
      <vt:lpstr> </vt:lpstr>
      <vt:lpstr>Monte Carlo - Principle</vt:lpstr>
      <vt:lpstr>Monte Carlo - History</vt:lpstr>
      <vt:lpstr>Monte Carlo - 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Sushanth S Rao</cp:lastModifiedBy>
  <cp:revision>716</cp:revision>
  <dcterms:created xsi:type="dcterms:W3CDTF">2024-01-05T14:58:10Z</dcterms:created>
  <dcterms:modified xsi:type="dcterms:W3CDTF">2024-06-15T14:00:15Z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