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66" r:id="rId2"/>
    <p:sldId id="256" r:id="rId3"/>
    <p:sldId id="257" r:id="rId4"/>
    <p:sldId id="267" r:id="rId5"/>
    <p:sldId id="268" r:id="rId6"/>
    <p:sldId id="269" r:id="rId7"/>
    <p:sldId id="271" r:id="rId8"/>
    <p:sldId id="258" r:id="rId9"/>
    <p:sldId id="260" r:id="rId10"/>
    <p:sldId id="263" r:id="rId11"/>
    <p:sldId id="272" r:id="rId12"/>
    <p:sldId id="265" r:id="rId13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669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29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93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360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69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4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7194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0" y="2823205"/>
            <a:ext cx="14630400" cy="173959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400" b="1" dirty="0">
                <a:solidFill>
                  <a:srgbClr val="F0FCFF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Distributed Cloud Computing </a:t>
            </a:r>
          </a:p>
          <a:p>
            <a:pPr marL="0" indent="0" algn="ctr">
              <a:buNone/>
            </a:pPr>
            <a:r>
              <a:rPr lang="en-US" sz="6000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NetApp BlueXP</a:t>
            </a:r>
            <a:endParaRPr lang="en-US" sz="5400" dirty="0"/>
          </a:p>
        </p:txBody>
      </p:sp>
      <p:sp>
        <p:nvSpPr>
          <p:cNvPr id="6" name="Text 3"/>
          <p:cNvSpPr/>
          <p:nvPr/>
        </p:nvSpPr>
        <p:spPr>
          <a:xfrm>
            <a:off x="2802255" y="2805827"/>
            <a:ext cx="144185" cy="41648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3281"/>
              </a:lnSpc>
              <a:buNone/>
            </a:pPr>
            <a:endParaRPr lang="en-US" sz="2624" dirty="0"/>
          </a:p>
        </p:txBody>
      </p:sp>
      <p:sp>
        <p:nvSpPr>
          <p:cNvPr id="7" name="Text 4"/>
          <p:cNvSpPr/>
          <p:nvPr/>
        </p:nvSpPr>
        <p:spPr>
          <a:xfrm>
            <a:off x="3346490" y="284047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1792961" y="2982198"/>
            <a:ext cx="3857625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5506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6029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036202" y="221667"/>
            <a:ext cx="8630483" cy="6387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30"/>
              </a:lnSpc>
              <a:buNone/>
            </a:pPr>
            <a:r>
              <a:rPr lang="en-US" sz="4024" b="1" dirty="0">
                <a:solidFill>
                  <a:srgbClr val="FFFF00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CASE STUDY</a:t>
            </a:r>
            <a:endParaRPr lang="en-US" sz="4024" dirty="0">
              <a:solidFill>
                <a:srgbClr val="FFFF00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2129883" y="3930546"/>
            <a:ext cx="10236819" cy="4025590"/>
          </a:xfrm>
          <a:prstGeom prst="roundRect">
            <a:avLst>
              <a:gd name="adj" fmla="val 6067"/>
            </a:avLst>
          </a:prstGeom>
          <a:solidFill>
            <a:srgbClr val="0A081B"/>
          </a:solidFill>
          <a:ln w="45720">
            <a:solidFill>
              <a:srgbClr val="302E4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5">
            <a:extLst>
              <a:ext uri="{FF2B5EF4-FFF2-40B4-BE49-F238E27FC236}">
                <a16:creationId xmlns:a16="http://schemas.microsoft.com/office/drawing/2014/main" id="{A6A2C2DD-383E-D9E5-1274-2477002378F8}"/>
              </a:ext>
            </a:extLst>
          </p:cNvPr>
          <p:cNvSpPr/>
          <p:nvPr/>
        </p:nvSpPr>
        <p:spPr>
          <a:xfrm>
            <a:off x="1962615" y="997758"/>
            <a:ext cx="10872439" cy="256298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de-DE" sz="2800" b="1" dirty="0">
                <a:solidFill>
                  <a:schemeClr val="accent2"/>
                </a:solidFill>
                <a:latin typeface="Barlow" pitchFamily="34" charset="0"/>
              </a:rPr>
              <a:t>TAG Heuer Porsche Formula E Team</a:t>
            </a:r>
          </a:p>
          <a:p>
            <a:pPr marL="0" indent="0" algn="ctr">
              <a:lnSpc>
                <a:spcPts val="2799"/>
              </a:lnSpc>
              <a:buNone/>
            </a:pPr>
            <a:endParaRPr lang="de-DE" sz="2800" b="1" dirty="0">
              <a:solidFill>
                <a:schemeClr val="accent2"/>
              </a:solidFill>
              <a:latin typeface="Barlow" pitchFamily="34" charset="0"/>
            </a:endParaRPr>
          </a:p>
          <a:p>
            <a:pPr marL="0" indent="0" algn="ctr">
              <a:lnSpc>
                <a:spcPts val="2799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Barlow" pitchFamily="34" charset="0"/>
              </a:rPr>
              <a:t>The hybrid cloud solution combines </a:t>
            </a:r>
            <a:r>
              <a:rPr lang="en-US" sz="2400" dirty="0">
                <a:solidFill>
                  <a:srgbClr val="00B0F0"/>
                </a:solidFill>
                <a:latin typeface="Barlow" pitchFamily="34" charset="0"/>
              </a:rPr>
              <a:t>NAS</a:t>
            </a:r>
            <a:r>
              <a:rPr lang="en-US" sz="2400" dirty="0">
                <a:solidFill>
                  <a:schemeClr val="bg1"/>
                </a:solidFill>
                <a:latin typeface="Barlow" pitchFamily="34" charset="0"/>
              </a:rPr>
              <a:t> storage with </a:t>
            </a:r>
            <a:r>
              <a:rPr lang="en-US" sz="2400" dirty="0">
                <a:solidFill>
                  <a:srgbClr val="00B0F0"/>
                </a:solidFill>
                <a:latin typeface="Barlow" pitchFamily="34" charset="0"/>
              </a:rPr>
              <a:t>Global File Cache </a:t>
            </a:r>
            <a:r>
              <a:rPr lang="en-US" sz="2400" dirty="0">
                <a:solidFill>
                  <a:schemeClr val="bg1"/>
                </a:solidFill>
                <a:latin typeface="Barlow" pitchFamily="34" charset="0"/>
              </a:rPr>
              <a:t>to ensure seamless data flow between different widely dispersed locations </a:t>
            </a:r>
          </a:p>
          <a:p>
            <a:pPr marL="0" indent="0" algn="ctr">
              <a:lnSpc>
                <a:spcPts val="2799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Barlow" pitchFamily="34" charset="0"/>
              </a:rPr>
              <a:t>(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F37 Judge"/>
              </a:rPr>
              <a:t>Data collected at </a:t>
            </a:r>
            <a:r>
              <a:rPr lang="en-US" sz="2400" b="0" i="0" dirty="0">
                <a:solidFill>
                  <a:srgbClr val="FFFF00"/>
                </a:solidFill>
                <a:effectLst/>
                <a:highlight>
                  <a:srgbClr val="131516"/>
                </a:highlight>
                <a:latin typeface="F37 Judge"/>
              </a:rPr>
              <a:t>Grand Prix 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F37 Judge"/>
              </a:rPr>
              <a:t>racetrack </a:t>
            </a:r>
            <a:r>
              <a:rPr lang="en-US" sz="2400" dirty="0">
                <a:solidFill>
                  <a:srgbClr val="EDEBE8"/>
                </a:solidFill>
                <a:highlight>
                  <a:srgbClr val="131516"/>
                </a:highlight>
                <a:latin typeface="F37 Judge"/>
              </a:rPr>
              <a:t>AND </a:t>
            </a:r>
            <a:r>
              <a:rPr lang="en-US" sz="2400" b="0" i="0" dirty="0">
                <a:solidFill>
                  <a:srgbClr val="EDEBE8"/>
                </a:solidFill>
                <a:effectLst/>
                <a:highlight>
                  <a:srgbClr val="131516"/>
                </a:highlight>
                <a:latin typeface="F37 Judge"/>
              </a:rPr>
              <a:t>Cloud Center </a:t>
            </a:r>
            <a:r>
              <a:rPr lang="en-US" sz="2400" b="0" i="0" dirty="0">
                <a:solidFill>
                  <a:schemeClr val="bg1"/>
                </a:solidFill>
                <a:effectLst/>
                <a:highlight>
                  <a:srgbClr val="131516"/>
                </a:highlight>
                <a:latin typeface="F37 Judge"/>
              </a:rPr>
              <a:t>at</a:t>
            </a:r>
            <a:r>
              <a:rPr lang="en-US" sz="2400" b="0" i="0" dirty="0">
                <a:solidFill>
                  <a:srgbClr val="FFFF00"/>
                </a:solidFill>
                <a:effectLst/>
                <a:highlight>
                  <a:srgbClr val="131516"/>
                </a:highlight>
                <a:latin typeface="F37 Judge"/>
              </a:rPr>
              <a:t> </a:t>
            </a:r>
            <a:r>
              <a:rPr lang="en-US" sz="2400" b="0" i="0" dirty="0" err="1">
                <a:solidFill>
                  <a:srgbClr val="FFFF00"/>
                </a:solidFill>
                <a:effectLst/>
                <a:highlight>
                  <a:srgbClr val="131516"/>
                </a:highlight>
                <a:latin typeface="F37 Judge"/>
              </a:rPr>
              <a:t>Weissach</a:t>
            </a:r>
            <a:r>
              <a:rPr lang="en-US" sz="2400" b="0" i="0" dirty="0">
                <a:solidFill>
                  <a:srgbClr val="FFFF00"/>
                </a:solidFill>
                <a:effectLst/>
                <a:highlight>
                  <a:srgbClr val="131516"/>
                </a:highlight>
                <a:latin typeface="F37 Judge"/>
              </a:rPr>
              <a:t>, Germany</a:t>
            </a:r>
            <a:r>
              <a:rPr lang="en-US" sz="2400" dirty="0">
                <a:solidFill>
                  <a:schemeClr val="bg1"/>
                </a:solidFill>
                <a:latin typeface="Barlow" pitchFamily="34" charset="0"/>
              </a:rPr>
              <a:t>). </a:t>
            </a:r>
          </a:p>
          <a:p>
            <a:pPr marL="0" indent="0" algn="ctr">
              <a:lnSpc>
                <a:spcPts val="2799"/>
              </a:lnSpc>
              <a:buNone/>
            </a:pPr>
            <a:r>
              <a:rPr lang="en-US" sz="2400" dirty="0">
                <a:solidFill>
                  <a:schemeClr val="bg1"/>
                </a:solidFill>
                <a:latin typeface="Barlow" pitchFamily="34" charset="0"/>
              </a:rPr>
              <a:t>It </a:t>
            </a:r>
            <a:r>
              <a:rPr lang="en-US" sz="2400" dirty="0">
                <a:solidFill>
                  <a:srgbClr val="00B0F0"/>
                </a:solidFill>
                <a:latin typeface="Barlow" pitchFamily="34" charset="0"/>
              </a:rPr>
              <a:t>integrates</a:t>
            </a:r>
            <a:r>
              <a:rPr lang="en-US" sz="2400" dirty="0">
                <a:solidFill>
                  <a:schemeClr val="bg1"/>
                </a:solidFill>
                <a:latin typeface="Barlow" pitchFamily="34" charset="0"/>
              </a:rPr>
              <a:t> NetApp data services to ensure version consistency, manage and monitor cloud resources, and protect Porsche’s intellectual property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79E9EFB6-09D4-1100-396E-5B63032BC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3714" y="4155324"/>
            <a:ext cx="8702971" cy="2722613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31284F2-9080-D539-621F-8F7092AAD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806" y="7194798"/>
            <a:ext cx="5414788" cy="4647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36029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999958" y="433541"/>
            <a:ext cx="8630483" cy="63877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030"/>
              </a:lnSpc>
              <a:buNone/>
            </a:pPr>
            <a:r>
              <a:rPr lang="en-US" sz="4024" b="1" dirty="0">
                <a:solidFill>
                  <a:srgbClr val="FFFF00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DEMO</a:t>
            </a:r>
          </a:p>
          <a:p>
            <a:pPr marL="0" indent="0" algn="ctr">
              <a:lnSpc>
                <a:spcPts val="5030"/>
              </a:lnSpc>
              <a:buNone/>
            </a:pPr>
            <a:endParaRPr lang="en-US" sz="4024" dirty="0">
              <a:solidFill>
                <a:srgbClr val="FFFF00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2999958" y="1505852"/>
            <a:ext cx="9132848" cy="5815620"/>
          </a:xfrm>
          <a:prstGeom prst="roundRect">
            <a:avLst>
              <a:gd name="adj" fmla="val 6067"/>
            </a:avLst>
          </a:prstGeom>
          <a:solidFill>
            <a:srgbClr val="0A081B"/>
          </a:solidFill>
          <a:ln w="45720">
            <a:solidFill>
              <a:srgbClr val="302E41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4502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3988481" y="3189249"/>
            <a:ext cx="6653438" cy="18511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endParaRPr lang="en-US" sz="9600" b="1" dirty="0">
              <a:solidFill>
                <a:srgbClr val="FFFF00"/>
              </a:solidFill>
              <a:latin typeface="Spline Sans" pitchFamily="34" charset="0"/>
              <a:ea typeface="Spline Sans" pitchFamily="34" charset="-122"/>
            </a:endParaRPr>
          </a:p>
          <a:p>
            <a:pPr marL="0" indent="0">
              <a:lnSpc>
                <a:spcPts val="5468"/>
              </a:lnSpc>
              <a:buNone/>
            </a:pPr>
            <a:r>
              <a:rPr lang="en-US" sz="9600" b="1" dirty="0">
                <a:solidFill>
                  <a:srgbClr val="FFFF00"/>
                </a:solidFill>
                <a:latin typeface="Spline Sans" pitchFamily="34" charset="0"/>
                <a:ea typeface="Spline Sans" pitchFamily="34" charset="-122"/>
              </a:rPr>
              <a:t>THANK YOU</a:t>
            </a:r>
            <a:endParaRPr lang="en-US" sz="96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162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01911" y="1577161"/>
            <a:ext cx="5913289" cy="13643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fontAlgn="base"/>
            <a:r>
              <a:rPr lang="en-US" sz="6600" b="1" i="0" u="none" strike="noStrike" dirty="0">
                <a:solidFill>
                  <a:srgbClr val="EDEBE8"/>
                </a:solidFill>
                <a:effectLst/>
                <a:highlight>
                  <a:srgbClr val="003A72"/>
                </a:highlight>
                <a:latin typeface="proxima-nova"/>
              </a:rPr>
              <a:t>NetApp BlueXP</a:t>
            </a:r>
          </a:p>
        </p:txBody>
      </p:sp>
      <p:sp>
        <p:nvSpPr>
          <p:cNvPr id="6" name="Text 2"/>
          <p:cNvSpPr/>
          <p:nvPr/>
        </p:nvSpPr>
        <p:spPr>
          <a:xfrm>
            <a:off x="833199" y="3568391"/>
            <a:ext cx="7477601" cy="34903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FFFF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Cloud Computing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has become a key technology driving innovation and development in the information industry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Managing all the </a:t>
            </a:r>
            <a:r>
              <a:rPr lang="en-US" sz="2400" b="1" dirty="0">
                <a:solidFill>
                  <a:schemeClr val="accent2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different cloud services 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is a challenge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00B0F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NetApp BlueXP 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lets you </a:t>
            </a:r>
            <a:r>
              <a:rPr lang="en-US" sz="2400" b="1" dirty="0">
                <a:solidFill>
                  <a:schemeClr val="accent2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build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, </a:t>
            </a:r>
            <a:r>
              <a:rPr lang="en-US" sz="2400" b="1" dirty="0">
                <a:solidFill>
                  <a:schemeClr val="accent2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protect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, and </a:t>
            </a:r>
            <a:r>
              <a:rPr lang="en-US" sz="2400" b="1" dirty="0">
                <a:solidFill>
                  <a:schemeClr val="accent2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govern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your hybrid </a:t>
            </a:r>
            <a:r>
              <a:rPr lang="en-US" sz="2400" b="1" dirty="0" err="1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multicloud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400" b="1" dirty="0">
                <a:solidFill>
                  <a:srgbClr val="FFFF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estate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441671" y="757476"/>
            <a:ext cx="9381649" cy="10958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FFFF00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Data Estate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1719872" y="1933120"/>
            <a:ext cx="10825249" cy="221513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 data estate refers to the </a:t>
            </a:r>
            <a:r>
              <a:rPr lang="en-US" sz="2400" b="1" dirty="0">
                <a:solidFill>
                  <a:srgbClr val="00B05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entirety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of an organization's </a:t>
            </a:r>
            <a:r>
              <a:rPr lang="en-US" sz="2400" b="1" dirty="0">
                <a:solidFill>
                  <a:srgbClr val="00B05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 assets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, stored across </a:t>
            </a:r>
            <a:r>
              <a:rPr lang="en-US" sz="2400" b="1" dirty="0">
                <a:solidFill>
                  <a:srgbClr val="FFC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various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</a:t>
            </a:r>
            <a:r>
              <a:rPr lang="en-US" sz="2400" b="1" dirty="0">
                <a:solidFill>
                  <a:srgbClr val="FFC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repositories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and </a:t>
            </a:r>
            <a:r>
              <a:rPr lang="en-US" sz="2400" b="1" dirty="0">
                <a:solidFill>
                  <a:srgbClr val="FFC00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systems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. 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  <a:ea typeface="Barlow" pitchFamily="34" charset="-122"/>
              <a:cs typeface="Barlow" pitchFamily="34" charset="-12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It encompasses all </a:t>
            </a:r>
            <a:r>
              <a:rPr lang="en-US" sz="2400" b="1" dirty="0">
                <a:solidFill>
                  <a:srgbClr val="00B05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data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sources, </a:t>
            </a:r>
            <a:r>
              <a:rPr lang="en-US" sz="2400" b="1" dirty="0">
                <a:solidFill>
                  <a:srgbClr val="00B05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storage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systems, </a:t>
            </a:r>
            <a:r>
              <a:rPr lang="en-US" sz="2400" b="1" dirty="0">
                <a:solidFill>
                  <a:srgbClr val="00B05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processing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analytics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capabilities, as well as the policies and procedures governing data </a:t>
            </a:r>
            <a:r>
              <a:rPr lang="en-US" sz="2400" b="1" dirty="0">
                <a:solidFill>
                  <a:srgbClr val="00B050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management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 within an organization.</a:t>
            </a:r>
            <a:endParaRPr lang="en-US" sz="2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B6F53CD-94E7-D449-BBC6-25742D014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95" y="4577806"/>
            <a:ext cx="12605610" cy="2635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441669" y="377281"/>
            <a:ext cx="9381649" cy="10958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FFFF00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Without NetApp BlueXP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1719870" y="1386711"/>
            <a:ext cx="10825249" cy="10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50C1F6-E3A6-17F2-5DD5-CDF6E60F7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1669" y="2461679"/>
            <a:ext cx="8959890" cy="5308343"/>
          </a:xfrm>
          <a:prstGeom prst="rect">
            <a:avLst/>
          </a:prstGeom>
        </p:spPr>
      </p:pic>
      <p:sp>
        <p:nvSpPr>
          <p:cNvPr id="7" name="Text 5">
            <a:extLst>
              <a:ext uri="{FF2B5EF4-FFF2-40B4-BE49-F238E27FC236}">
                <a16:creationId xmlns:a16="http://schemas.microsoft.com/office/drawing/2014/main" id="{8790228B-DEA8-206E-C26D-1EDD61AC3232}"/>
              </a:ext>
            </a:extLst>
          </p:cNvPr>
          <p:cNvSpPr/>
          <p:nvPr/>
        </p:nvSpPr>
        <p:spPr>
          <a:xfrm>
            <a:off x="1902575" y="1365828"/>
            <a:ext cx="10825249" cy="870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Managing different data resources is challenging for the </a:t>
            </a:r>
            <a:r>
              <a:rPr lang="en-US" sz="2400" b="1" dirty="0">
                <a:solidFill>
                  <a:srgbClr val="FFC000"/>
                </a:solidFill>
                <a:latin typeface="Barlow" pitchFamily="34" charset="0"/>
              </a:rPr>
              <a:t>END User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, because they have different UI for each resource, and they do not integrate</a:t>
            </a:r>
          </a:p>
        </p:txBody>
      </p:sp>
    </p:spTree>
    <p:extLst>
      <p:ext uri="{BB962C8B-B14F-4D97-AF65-F5344CB8AC3E}">
        <p14:creationId xmlns:p14="http://schemas.microsoft.com/office/powerpoint/2010/main" val="2214165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441669" y="377281"/>
            <a:ext cx="9381649" cy="109585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FFFF00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With NetApp BlueXP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1719870" y="1386711"/>
            <a:ext cx="10825249" cy="10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400" b="1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790228B-DEA8-206E-C26D-1EDD61AC3232}"/>
              </a:ext>
            </a:extLst>
          </p:cNvPr>
          <p:cNvSpPr/>
          <p:nvPr/>
        </p:nvSpPr>
        <p:spPr>
          <a:xfrm>
            <a:off x="2039235" y="1317022"/>
            <a:ext cx="10825249" cy="87004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NetApp BlueXP lets you </a:t>
            </a:r>
            <a:r>
              <a:rPr lang="en-US" sz="2400" b="1" dirty="0">
                <a:solidFill>
                  <a:srgbClr val="FFC000"/>
                </a:solidFill>
                <a:latin typeface="Barlow" pitchFamily="34" charset="0"/>
              </a:rPr>
              <a:t>build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 and </a:t>
            </a:r>
            <a:r>
              <a:rPr lang="en-US" sz="2400" b="1" dirty="0">
                <a:solidFill>
                  <a:srgbClr val="FFC000"/>
                </a:solidFill>
                <a:latin typeface="Barlow" pitchFamily="34" charset="0"/>
              </a:rPr>
              <a:t>operate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 an efficient, resilient, secure, and performant hybrid </a:t>
            </a:r>
            <a:r>
              <a:rPr lang="en-US" sz="2400" b="1" dirty="0" err="1">
                <a:solidFill>
                  <a:srgbClr val="E0E4E6"/>
                </a:solidFill>
                <a:latin typeface="Barlow" pitchFamily="34" charset="0"/>
              </a:rPr>
              <a:t>multicloud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 data estate through a </a:t>
            </a:r>
            <a:r>
              <a:rPr lang="en-US" sz="2400" b="1" dirty="0">
                <a:solidFill>
                  <a:srgbClr val="92D050"/>
                </a:solidFill>
                <a:latin typeface="Barlow" pitchFamily="34" charset="0"/>
              </a:rPr>
              <a:t>single control plane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38C2F5-8CEB-29BC-385E-4B811EBCEB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0289" y="2425172"/>
            <a:ext cx="9249822" cy="5427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2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441669" y="684869"/>
            <a:ext cx="9381649" cy="882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FFFF00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With NetApp BlueXP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1719870" y="1386711"/>
            <a:ext cx="10825249" cy="10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400" b="1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790228B-DEA8-206E-C26D-1EDD61AC3232}"/>
              </a:ext>
            </a:extLst>
          </p:cNvPr>
          <p:cNvSpPr/>
          <p:nvPr/>
        </p:nvSpPr>
        <p:spPr>
          <a:xfrm>
            <a:off x="2039235" y="2062286"/>
            <a:ext cx="10825249" cy="57324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Your data estate is your organization’s combined storage infrastructure and the data stored in it. It’s like your IT stack, but for </a:t>
            </a:r>
            <a:r>
              <a:rPr lang="en-US" sz="2400" b="1" dirty="0">
                <a:solidFill>
                  <a:srgbClr val="92D050"/>
                </a:solidFill>
                <a:latin typeface="Barlow" pitchFamily="34" charset="0"/>
              </a:rPr>
              <a:t>data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. 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Your data estate is constantly </a:t>
            </a:r>
            <a:r>
              <a:rPr lang="en-US" sz="2400" b="1" dirty="0">
                <a:solidFill>
                  <a:srgbClr val="92D050"/>
                </a:solidFill>
                <a:latin typeface="Barlow" pitchFamily="34" charset="0"/>
              </a:rPr>
              <a:t>growing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 and </a:t>
            </a:r>
            <a:r>
              <a:rPr lang="en-US" sz="2400" b="1" dirty="0">
                <a:solidFill>
                  <a:srgbClr val="92D050"/>
                </a:solidFill>
                <a:latin typeface="Barlow" pitchFamily="34" charset="0"/>
              </a:rPr>
              <a:t>expanding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 across on-premises and multiple </a:t>
            </a:r>
            <a:r>
              <a:rPr lang="en-US" sz="2400" b="1" dirty="0">
                <a:solidFill>
                  <a:srgbClr val="FFC000"/>
                </a:solidFill>
                <a:latin typeface="Barlow" pitchFamily="34" charset="0"/>
              </a:rPr>
              <a:t>clouds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. 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As your data estate expands and evolves, it gets more and more </a:t>
            </a:r>
            <a:r>
              <a:rPr lang="en-US" sz="2400" b="1" dirty="0">
                <a:solidFill>
                  <a:srgbClr val="FFC000"/>
                </a:solidFill>
                <a:latin typeface="Barlow" pitchFamily="34" charset="0"/>
              </a:rPr>
              <a:t>complex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. 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You will need a </a:t>
            </a:r>
            <a:r>
              <a:rPr lang="en-US" sz="2400" b="1" dirty="0">
                <a:solidFill>
                  <a:schemeClr val="accent6"/>
                </a:solidFill>
                <a:latin typeface="Barlow" pitchFamily="34" charset="0"/>
              </a:rPr>
              <a:t>way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 to ensure that you have </a:t>
            </a:r>
            <a:r>
              <a:rPr lang="en-US" sz="2400" b="1" dirty="0">
                <a:solidFill>
                  <a:schemeClr val="accent6"/>
                </a:solidFill>
                <a:latin typeface="Barlow" pitchFamily="34" charset="0"/>
              </a:rPr>
              <a:t>methods</a:t>
            </a: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 to easily and efficiently 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CD1CEC-8BC7-9808-46F3-35FDD6B2605B}"/>
              </a:ext>
            </a:extLst>
          </p:cNvPr>
          <p:cNvSpPr/>
          <p:nvPr/>
        </p:nvSpPr>
        <p:spPr>
          <a:xfrm>
            <a:off x="2375496" y="5694314"/>
            <a:ext cx="2409111" cy="91044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rlow" pitchFamily="34" charset="0"/>
              </a:rPr>
              <a:t>Build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3B33CA1-41D4-FED1-5E78-69798DC4C089}"/>
              </a:ext>
            </a:extLst>
          </p:cNvPr>
          <p:cNvSpPr/>
          <p:nvPr/>
        </p:nvSpPr>
        <p:spPr>
          <a:xfrm>
            <a:off x="5375622" y="5694314"/>
            <a:ext cx="2409111" cy="91044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rlow" pitchFamily="34" charset="0"/>
              </a:rPr>
              <a:t>Protect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4E7BCAE-8525-DAA4-F0F1-6199DD6700CE}"/>
              </a:ext>
            </a:extLst>
          </p:cNvPr>
          <p:cNvSpPr/>
          <p:nvPr/>
        </p:nvSpPr>
        <p:spPr>
          <a:xfrm>
            <a:off x="8375748" y="5694314"/>
            <a:ext cx="2409111" cy="91044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rlow" pitchFamily="34" charset="0"/>
              </a:rPr>
              <a:t>Govern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33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441669" y="684869"/>
            <a:ext cx="9381649" cy="882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5400" b="1" dirty="0">
                <a:solidFill>
                  <a:srgbClr val="FFFF00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WHY NetApp BlueXP</a:t>
            </a:r>
            <a:endParaRPr lang="en-US" sz="5400" dirty="0">
              <a:solidFill>
                <a:srgbClr val="FFFF00"/>
              </a:solidFill>
            </a:endParaRPr>
          </a:p>
        </p:txBody>
      </p:sp>
      <p:sp>
        <p:nvSpPr>
          <p:cNvPr id="8" name="Text 5"/>
          <p:cNvSpPr/>
          <p:nvPr/>
        </p:nvSpPr>
        <p:spPr>
          <a:xfrm>
            <a:off x="1719870" y="1386711"/>
            <a:ext cx="10825249" cy="10108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400" b="1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8790228B-DEA8-206E-C26D-1EDD61AC3232}"/>
              </a:ext>
            </a:extLst>
          </p:cNvPr>
          <p:cNvSpPr/>
          <p:nvPr/>
        </p:nvSpPr>
        <p:spPr>
          <a:xfrm>
            <a:off x="3243790" y="2062285"/>
            <a:ext cx="10871295" cy="58104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Build the foundation of your data estate by discovering, deploying, and managing storage, and moving data to the storage you’ve discovered or created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Protect the data estate against data loss and cyber threats by consistently applying enterprise-grade resilience and security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Govern your data estate with full visibility into the health, usage, and performance of your data across all locations and environments</a:t>
            </a: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endParaRPr lang="en-US" sz="2400" b="1" dirty="0">
              <a:solidFill>
                <a:srgbClr val="E0E4E6"/>
              </a:solidFill>
              <a:latin typeface="Barlow" pitchFamily="34" charset="0"/>
            </a:endParaRPr>
          </a:p>
          <a:p>
            <a:pPr marL="0" indent="0">
              <a:lnSpc>
                <a:spcPts val="2799"/>
              </a:lnSpc>
              <a:buNone/>
            </a:pPr>
            <a:r>
              <a:rPr lang="en-US" sz="2400" b="1" dirty="0">
                <a:solidFill>
                  <a:srgbClr val="E0E4E6"/>
                </a:solidFill>
                <a:latin typeface="Barlow" pitchFamily="34" charset="0"/>
              </a:rPr>
              <a:t>BlueXP is designed to make these data estate operations simpler and robust</a:t>
            </a:r>
            <a:endParaRPr lang="en-US" sz="2400" b="1" dirty="0">
              <a:solidFill>
                <a:srgbClr val="92D050"/>
              </a:solidFill>
              <a:latin typeface="Barlow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6F438B0-FB49-80D4-2792-D588D35CC4DC}"/>
              </a:ext>
            </a:extLst>
          </p:cNvPr>
          <p:cNvSpPr/>
          <p:nvPr/>
        </p:nvSpPr>
        <p:spPr>
          <a:xfrm>
            <a:off x="515314" y="2860298"/>
            <a:ext cx="2409111" cy="91044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rlow" pitchFamily="34" charset="0"/>
              </a:rPr>
              <a:t>Build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72B267A-019C-8D8F-6CE9-B059B5630AB3}"/>
              </a:ext>
            </a:extLst>
          </p:cNvPr>
          <p:cNvSpPr/>
          <p:nvPr/>
        </p:nvSpPr>
        <p:spPr>
          <a:xfrm>
            <a:off x="515315" y="4240025"/>
            <a:ext cx="2409111" cy="91044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rlow" pitchFamily="34" charset="0"/>
              </a:rPr>
              <a:t>Protect</a:t>
            </a:r>
            <a:endParaRPr lang="en-IN" sz="3600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A48C8DE-8513-CFD4-6F8C-8992EB38A75C}"/>
              </a:ext>
            </a:extLst>
          </p:cNvPr>
          <p:cNvSpPr/>
          <p:nvPr/>
        </p:nvSpPr>
        <p:spPr>
          <a:xfrm>
            <a:off x="515315" y="5619752"/>
            <a:ext cx="2409111" cy="910440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  <a:latin typeface="Barlow" pitchFamily="34" charset="0"/>
              </a:rPr>
              <a:t>Govern</a:t>
            </a:r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850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81B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-3838" y="-357"/>
            <a:ext cx="14630400" cy="8229600"/>
          </a:xfrm>
          <a:prstGeom prst="rect">
            <a:avLst/>
          </a:prstGeom>
          <a:solidFill>
            <a:srgbClr val="0A081B">
              <a:alpha val="80000"/>
            </a:srgbClr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7" name="Shape 3"/>
          <p:cNvSpPr/>
          <p:nvPr/>
        </p:nvSpPr>
        <p:spPr>
          <a:xfrm>
            <a:off x="2624376" y="4628555"/>
            <a:ext cx="9381649" cy="27742"/>
          </a:xfrm>
          <a:prstGeom prst="rect">
            <a:avLst/>
          </a:prstGeom>
          <a:solidFill>
            <a:srgbClr val="302E41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Shape 5"/>
          <p:cNvSpPr/>
          <p:nvPr/>
        </p:nvSpPr>
        <p:spPr>
          <a:xfrm>
            <a:off x="2194680" y="4365130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7"/>
          <p:cNvSpPr/>
          <p:nvPr/>
        </p:nvSpPr>
        <p:spPr>
          <a:xfrm>
            <a:off x="3525441" y="172664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16FFBB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STORAGE</a:t>
            </a:r>
            <a:endParaRPr lang="en-US" sz="2187" dirty="0"/>
          </a:p>
        </p:txBody>
      </p:sp>
      <p:sp>
        <p:nvSpPr>
          <p:cNvPr id="12" name="Text 8"/>
          <p:cNvSpPr/>
          <p:nvPr/>
        </p:nvSpPr>
        <p:spPr>
          <a:xfrm>
            <a:off x="3381698" y="2207062"/>
            <a:ext cx="3725618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Storage lets you discover, deploy, and manage storage, whether it’s on AWS, Azure, Google Cloud, or on premises.</a:t>
            </a:r>
            <a:endParaRPr lang="en-US" sz="1750" b="1" dirty="0"/>
          </a:p>
        </p:txBody>
      </p:sp>
      <p:sp>
        <p:nvSpPr>
          <p:cNvPr id="14" name="Shape 10"/>
          <p:cNvSpPr/>
          <p:nvPr/>
        </p:nvSpPr>
        <p:spPr>
          <a:xfrm>
            <a:off x="4774516" y="4252558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2"/>
          <p:cNvSpPr/>
          <p:nvPr/>
        </p:nvSpPr>
        <p:spPr>
          <a:xfrm>
            <a:off x="260300" y="5278994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MOBILITY</a:t>
            </a:r>
            <a:endParaRPr lang="en-US" sz="2187" dirty="0"/>
          </a:p>
        </p:txBody>
      </p:sp>
      <p:sp>
        <p:nvSpPr>
          <p:cNvPr id="17" name="Text 13"/>
          <p:cNvSpPr/>
          <p:nvPr/>
        </p:nvSpPr>
        <p:spPr>
          <a:xfrm>
            <a:off x="260300" y="5872640"/>
            <a:ext cx="2998882" cy="1882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Mobility helps you move data where it’s needed by syncing, copying, tiering, and caching data.</a:t>
            </a:r>
            <a:endParaRPr lang="en-US" sz="1750" b="1" dirty="0"/>
          </a:p>
        </p:txBody>
      </p:sp>
      <p:sp>
        <p:nvSpPr>
          <p:cNvPr id="19" name="Shape 15"/>
          <p:cNvSpPr/>
          <p:nvPr/>
        </p:nvSpPr>
        <p:spPr>
          <a:xfrm>
            <a:off x="12006024" y="4375546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3" name="AutoShape 2" descr="With BLUEXP-1">
            <a:extLst>
              <a:ext uri="{FF2B5EF4-FFF2-40B4-BE49-F238E27FC236}">
                <a16:creationId xmlns:a16="http://schemas.microsoft.com/office/drawing/2014/main" id="{BB800FC9-1DB7-5FF0-6A62-90A2460AF6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162800" y="396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028" name="Picture 4" descr="With BLUEXP-1">
            <a:extLst>
              <a:ext uri="{FF2B5EF4-FFF2-40B4-BE49-F238E27FC236}">
                <a16:creationId xmlns:a16="http://schemas.microsoft.com/office/drawing/2014/main" id="{184F210E-8ABA-B8D5-5788-BE066CDF52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35" t="34117" r="60979" b="33280"/>
          <a:stretch/>
        </p:blipFill>
        <p:spPr bwMode="auto">
          <a:xfrm>
            <a:off x="312969" y="1159727"/>
            <a:ext cx="2998881" cy="2954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ith BLUEXP-1">
            <a:extLst>
              <a:ext uri="{FF2B5EF4-FFF2-40B4-BE49-F238E27FC236}">
                <a16:creationId xmlns:a16="http://schemas.microsoft.com/office/drawing/2014/main" id="{E9FE3F22-335E-6A91-04A5-06AFF5234B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529" t="33897" r="42593" b="34013"/>
          <a:stretch/>
        </p:blipFill>
        <p:spPr bwMode="auto">
          <a:xfrm>
            <a:off x="3606736" y="4909306"/>
            <a:ext cx="2922878" cy="294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With BLUEXP-1">
            <a:extLst>
              <a:ext uri="{FF2B5EF4-FFF2-40B4-BE49-F238E27FC236}">
                <a16:creationId xmlns:a16="http://schemas.microsoft.com/office/drawing/2014/main" id="{5EAA2EB4-007E-106F-CE90-C383FE658C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98" t="33863" r="23695" b="33386"/>
          <a:stretch/>
        </p:blipFill>
        <p:spPr bwMode="auto">
          <a:xfrm>
            <a:off x="7959026" y="1387899"/>
            <a:ext cx="2834547" cy="2802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ith BLUEXP-1">
            <a:extLst>
              <a:ext uri="{FF2B5EF4-FFF2-40B4-BE49-F238E27FC236}">
                <a16:creationId xmlns:a16="http://schemas.microsoft.com/office/drawing/2014/main" id="{59EAC95A-8112-E18D-516C-661A261D15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534" t="33996" r="5315" b="33905"/>
          <a:stretch/>
        </p:blipFill>
        <p:spPr bwMode="auto">
          <a:xfrm>
            <a:off x="10588285" y="5128498"/>
            <a:ext cx="2922878" cy="2903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 1">
            <a:extLst>
              <a:ext uri="{FF2B5EF4-FFF2-40B4-BE49-F238E27FC236}">
                <a16:creationId xmlns:a16="http://schemas.microsoft.com/office/drawing/2014/main" id="{03D5EC1B-B58F-7F9C-6AE0-3B34E57AD514}"/>
              </a:ext>
            </a:extLst>
          </p:cNvPr>
          <p:cNvSpPr/>
          <p:nvPr/>
        </p:nvSpPr>
        <p:spPr>
          <a:xfrm>
            <a:off x="260299" y="132241"/>
            <a:ext cx="14247437" cy="9299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2800" b="1" dirty="0">
                <a:solidFill>
                  <a:srgbClr val="FFFF00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NetApp BlueXP platform provides four main pillars of data management</a:t>
            </a:r>
            <a:endParaRPr lang="en-US" sz="2800" dirty="0">
              <a:solidFill>
                <a:srgbClr val="FFFF00"/>
              </a:solidFill>
            </a:endParaRPr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3BB65592-2FD1-7718-1F28-57771D0122E4}"/>
              </a:ext>
            </a:extLst>
          </p:cNvPr>
          <p:cNvSpPr/>
          <p:nvPr/>
        </p:nvSpPr>
        <p:spPr>
          <a:xfrm>
            <a:off x="11104959" y="1764297"/>
            <a:ext cx="3181111" cy="25137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Protection puts automated protection mechanisms in place so you can protect data against data loss, unplanned outages, ransomware, and other cyber threats.</a:t>
            </a:r>
            <a:endParaRPr lang="en-US" sz="1750" b="1" dirty="0"/>
          </a:p>
        </p:txBody>
      </p:sp>
      <p:sp>
        <p:nvSpPr>
          <p:cNvPr id="26" name="Text 12">
            <a:extLst>
              <a:ext uri="{FF2B5EF4-FFF2-40B4-BE49-F238E27FC236}">
                <a16:creationId xmlns:a16="http://schemas.microsoft.com/office/drawing/2014/main" id="{6575CC8A-EE2C-3EC5-6180-D6D7A6EA44F8}"/>
              </a:ext>
            </a:extLst>
          </p:cNvPr>
          <p:cNvSpPr/>
          <p:nvPr/>
        </p:nvSpPr>
        <p:spPr>
          <a:xfrm>
            <a:off x="11284732" y="133147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PROTECTION</a:t>
            </a:r>
            <a:endParaRPr lang="en-US" sz="2187" dirty="0"/>
          </a:p>
        </p:txBody>
      </p:sp>
      <p:sp>
        <p:nvSpPr>
          <p:cNvPr id="27" name="Text 8">
            <a:extLst>
              <a:ext uri="{FF2B5EF4-FFF2-40B4-BE49-F238E27FC236}">
                <a16:creationId xmlns:a16="http://schemas.microsoft.com/office/drawing/2014/main" id="{B7C79165-0C88-2CF3-4B32-920A2CCF0DAD}"/>
              </a:ext>
            </a:extLst>
          </p:cNvPr>
          <p:cNvSpPr/>
          <p:nvPr/>
        </p:nvSpPr>
        <p:spPr>
          <a:xfrm>
            <a:off x="7162800" y="5836682"/>
            <a:ext cx="3077931" cy="178081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799"/>
              </a:lnSpc>
              <a:buNone/>
            </a:pPr>
            <a:r>
              <a:rPr lang="en-US" sz="1750" b="1" dirty="0">
                <a:solidFill>
                  <a:srgbClr val="E0E4E6"/>
                </a:solidFill>
                <a:latin typeface="Barlow" pitchFamily="34" charset="0"/>
                <a:ea typeface="Barlow" pitchFamily="34" charset="-122"/>
                <a:cs typeface="Barlow" pitchFamily="34" charset="-120"/>
              </a:rPr>
              <a:t>Analysis and Control gives you tools to monitor, map, and optimize your data storage and infrastructure.</a:t>
            </a:r>
            <a:endParaRPr lang="en-US" sz="1750" b="1" dirty="0"/>
          </a:p>
        </p:txBody>
      </p:sp>
      <p:sp>
        <p:nvSpPr>
          <p:cNvPr id="29" name="Text 12">
            <a:extLst>
              <a:ext uri="{FF2B5EF4-FFF2-40B4-BE49-F238E27FC236}">
                <a16:creationId xmlns:a16="http://schemas.microsoft.com/office/drawing/2014/main" id="{4B1C030C-9A6D-3FD5-25EE-622C496B1C65}"/>
              </a:ext>
            </a:extLst>
          </p:cNvPr>
          <p:cNvSpPr/>
          <p:nvPr/>
        </p:nvSpPr>
        <p:spPr>
          <a:xfrm>
            <a:off x="7365501" y="5332571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34"/>
              </a:lnSpc>
              <a:buNone/>
            </a:pPr>
            <a:r>
              <a:rPr lang="en-US" sz="2187" b="1" dirty="0">
                <a:solidFill>
                  <a:srgbClr val="29DDDA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ANALYSIS and CONTROL</a:t>
            </a:r>
            <a:endParaRPr lang="en-US" sz="2187" dirty="0"/>
          </a:p>
        </p:txBody>
      </p:sp>
      <p:sp>
        <p:nvSpPr>
          <p:cNvPr id="30" name="Shape 15">
            <a:extLst>
              <a:ext uri="{FF2B5EF4-FFF2-40B4-BE49-F238E27FC236}">
                <a16:creationId xmlns:a16="http://schemas.microsoft.com/office/drawing/2014/main" id="{768D2608-31EB-A961-6FE3-D50745EF10A2}"/>
              </a:ext>
            </a:extLst>
          </p:cNvPr>
          <p:cNvSpPr/>
          <p:nvPr/>
        </p:nvSpPr>
        <p:spPr>
          <a:xfrm>
            <a:off x="9126327" y="4399405"/>
            <a:ext cx="499943" cy="499943"/>
          </a:xfrm>
          <a:prstGeom prst="roundRect">
            <a:avLst>
              <a:gd name="adj" fmla="val 80001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2060">
              <a:alpha val="75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Text 1"/>
          <p:cNvSpPr/>
          <p:nvPr/>
        </p:nvSpPr>
        <p:spPr>
          <a:xfrm>
            <a:off x="2624376" y="379141"/>
            <a:ext cx="9136618" cy="90816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FFFF00"/>
                </a:solidFill>
                <a:latin typeface="Spline Sans" pitchFamily="34" charset="0"/>
                <a:ea typeface="Spline Sans" pitchFamily="34" charset="-122"/>
                <a:cs typeface="Spline Sans" pitchFamily="34" charset="-120"/>
              </a:rPr>
              <a:t>BENEFITS</a:t>
            </a:r>
            <a:endParaRPr lang="en-US" sz="4374" dirty="0">
              <a:solidFill>
                <a:srgbClr val="FFFF00"/>
              </a:solidFill>
            </a:endParaRPr>
          </a:p>
        </p:txBody>
      </p:sp>
      <p:sp>
        <p:nvSpPr>
          <p:cNvPr id="5" name="Shape 2"/>
          <p:cNvSpPr/>
          <p:nvPr/>
        </p:nvSpPr>
        <p:spPr>
          <a:xfrm>
            <a:off x="513950" y="1352991"/>
            <a:ext cx="5353184" cy="3249337"/>
          </a:xfrm>
          <a:prstGeom prst="roundRect">
            <a:avLst>
              <a:gd name="adj" fmla="val 14557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7"/>
          <p:cNvSpPr/>
          <p:nvPr/>
        </p:nvSpPr>
        <p:spPr>
          <a:xfrm>
            <a:off x="9444602" y="2415804"/>
            <a:ext cx="4089678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5233762" y="4947756"/>
            <a:ext cx="4579739" cy="2747486"/>
          </a:xfrm>
          <a:prstGeom prst="roundRect">
            <a:avLst>
              <a:gd name="adj" fmla="val 14557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4B63F31-8CF3-8DFA-BB00-4805D08881E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7081"/>
          <a:stretch/>
        </p:blipFill>
        <p:spPr>
          <a:xfrm>
            <a:off x="1096120" y="1520329"/>
            <a:ext cx="4356826" cy="287299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A317EA2-6004-1106-72A0-DA2BA2045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1929" y="1754544"/>
            <a:ext cx="3475021" cy="244623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21890A1-1B34-1A69-DCDF-E315A1765B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6824" y="5105007"/>
            <a:ext cx="3598865" cy="2474219"/>
          </a:xfrm>
          <a:prstGeom prst="rect">
            <a:avLst/>
          </a:prstGeom>
        </p:spPr>
      </p:pic>
      <p:sp>
        <p:nvSpPr>
          <p:cNvPr id="23" name="Shape 2">
            <a:extLst>
              <a:ext uri="{FF2B5EF4-FFF2-40B4-BE49-F238E27FC236}">
                <a16:creationId xmlns:a16="http://schemas.microsoft.com/office/drawing/2014/main" id="{F9686909-4812-E8CD-9831-8D3D926FD1FA}"/>
              </a:ext>
            </a:extLst>
          </p:cNvPr>
          <p:cNvSpPr/>
          <p:nvPr/>
        </p:nvSpPr>
        <p:spPr>
          <a:xfrm>
            <a:off x="8334398" y="1332161"/>
            <a:ext cx="5353184" cy="3249337"/>
          </a:xfrm>
          <a:prstGeom prst="roundRect">
            <a:avLst>
              <a:gd name="adj" fmla="val 14557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C05AC5-B90E-8886-2666-6A4D14F67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47480" y="1456007"/>
            <a:ext cx="4216328" cy="2968073"/>
          </a:xfrm>
          <a:prstGeom prst="rect">
            <a:avLst/>
          </a:prstGeom>
        </p:spPr>
      </p:pic>
      <p:sp>
        <p:nvSpPr>
          <p:cNvPr id="25" name="Shape 2">
            <a:extLst>
              <a:ext uri="{FF2B5EF4-FFF2-40B4-BE49-F238E27FC236}">
                <a16:creationId xmlns:a16="http://schemas.microsoft.com/office/drawing/2014/main" id="{ACA8B1B5-87B3-AEC3-19AD-E006B79E2601}"/>
              </a:ext>
            </a:extLst>
          </p:cNvPr>
          <p:cNvSpPr/>
          <p:nvPr/>
        </p:nvSpPr>
        <p:spPr>
          <a:xfrm>
            <a:off x="4516093" y="4829992"/>
            <a:ext cx="5353184" cy="3249337"/>
          </a:xfrm>
          <a:prstGeom prst="roundRect">
            <a:avLst>
              <a:gd name="adj" fmla="val 14557"/>
            </a:avLst>
          </a:prstGeom>
          <a:solidFill>
            <a:srgbClr val="0A081B"/>
          </a:solidFill>
          <a:ln w="22860">
            <a:solidFill>
              <a:srgbClr val="E0E4E6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F418040-A991-FA58-C8D9-8CF47EE670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7985" y="4998695"/>
            <a:ext cx="4235535" cy="2911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498</Words>
  <Application>Microsoft Office PowerPoint</Application>
  <PresentationFormat>Custom</PresentationFormat>
  <Paragraphs>75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Barlow</vt:lpstr>
      <vt:lpstr>F37 Judge</vt:lpstr>
      <vt:lpstr>proxima-nova</vt:lpstr>
      <vt:lpstr>Spline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Sushanth S Rao</cp:lastModifiedBy>
  <cp:revision>104</cp:revision>
  <dcterms:created xsi:type="dcterms:W3CDTF">2024-05-12T02:17:45Z</dcterms:created>
  <dcterms:modified xsi:type="dcterms:W3CDTF">2024-06-15T07:00:33Z</dcterms:modified>
</cp:coreProperties>
</file>