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2"/>
  </p:notesMasterIdLst>
  <p:sldIdLst>
    <p:sldId id="256" r:id="rId2"/>
    <p:sldId id="260" r:id="rId3"/>
    <p:sldId id="307" r:id="rId4"/>
    <p:sldId id="308" r:id="rId5"/>
    <p:sldId id="309" r:id="rId6"/>
    <p:sldId id="279" r:id="rId7"/>
    <p:sldId id="261" r:id="rId8"/>
    <p:sldId id="287" r:id="rId9"/>
    <p:sldId id="310" r:id="rId10"/>
    <p:sldId id="274" r:id="rId11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3"/>
    </p:embeddedFont>
    <p:embeddedFont>
      <p:font typeface="Helvetica Neue" panose="020B0604020202020204" charset="0"/>
      <p:bold r:id="rId14"/>
      <p:boldItalic r:id="rId15"/>
    </p:embeddedFont>
    <p:embeddedFont>
      <p:font typeface="Playfair Display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915" autoAdjust="0"/>
  </p:normalViewPr>
  <p:slideViewPr>
    <p:cSldViewPr snapToGrid="0">
      <p:cViewPr varScale="1">
        <p:scale>
          <a:sx n="103" d="100"/>
          <a:sy n="103" d="100"/>
        </p:scale>
        <p:origin x="898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303279f16_2_10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1303279f1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1_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733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810C4-A633-D644-AA5B-8CFD9FE8FDD6}" type="datetime1">
              <a:rPr lang="en-US" smtClean="0"/>
              <a:pPr/>
              <a:t>4/15/2025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nvidia.com/hpc-sd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0" y="7648"/>
            <a:ext cx="9144000" cy="5143500"/>
          </a:xfrm>
          <a:prstGeom prst="rect">
            <a:avLst/>
          </a:prstGeom>
          <a:solidFill>
            <a:schemeClr val="lt1">
              <a:alpha val="98431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2637555" y="1265253"/>
            <a:ext cx="6619749" cy="222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lvl="0">
              <a:buClr>
                <a:srgbClr val="005893"/>
              </a:buClr>
              <a:buSzPts val="3600"/>
            </a:pPr>
            <a:r>
              <a:rPr lang="en-US" sz="3600" b="1" dirty="0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UNIT 5:</a:t>
            </a:r>
          </a:p>
          <a:p>
            <a:pPr lvl="0">
              <a:buClr>
                <a:srgbClr val="005893"/>
              </a:buClr>
              <a:buSzPts val="3600"/>
            </a:pPr>
            <a:r>
              <a:rPr lang="en-US" sz="3600" b="1" dirty="0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From Serial to Parallel Programming using </a:t>
            </a:r>
          </a:p>
          <a:p>
            <a:pPr lvl="0">
              <a:buClr>
                <a:srgbClr val="005893"/>
              </a:buClr>
              <a:buSzPts val="3600"/>
            </a:pPr>
            <a:r>
              <a:rPr lang="en-US" sz="3600" b="1" dirty="0">
                <a:solidFill>
                  <a:srgbClr val="005893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OpenACC</a:t>
            </a:r>
            <a:endParaRPr sz="600" b="1" dirty="0"/>
          </a:p>
        </p:txBody>
      </p:sp>
      <p:sp>
        <p:nvSpPr>
          <p:cNvPr id="96" name="Google Shape;96;p19"/>
          <p:cNvSpPr/>
          <p:nvPr/>
        </p:nvSpPr>
        <p:spPr>
          <a:xfrm>
            <a:off x="-2888" y="7220"/>
            <a:ext cx="4265130" cy="2945744"/>
          </a:xfrm>
          <a:custGeom>
            <a:avLst/>
            <a:gdLst/>
            <a:ahLst/>
            <a:cxnLst/>
            <a:rect l="l" t="t" r="r" b="b"/>
            <a:pathLst>
              <a:path w="7436484" h="5134610" extrusionOk="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14448" y="189163"/>
            <a:ext cx="839740" cy="8375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548825" y="607921"/>
            <a:ext cx="66428" cy="6714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140834" y="327786"/>
            <a:ext cx="1732912" cy="56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50" rIns="0" bIns="0" anchor="t" anchorCtr="0">
            <a:spAutoFit/>
          </a:bodyPr>
          <a:lstStyle/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" sz="1900" b="1" i="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" sz="1900" b="1" i="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100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101" name="Google Shape;101;p19"/>
          <p:cNvSpPr txBox="1"/>
          <p:nvPr/>
        </p:nvSpPr>
        <p:spPr>
          <a:xfrm>
            <a:off x="2637555" y="3764023"/>
            <a:ext cx="4083750" cy="1051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lang="en" sz="17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</a:t>
            </a:r>
            <a:endParaRPr sz="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lang="en-IN" sz="17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lang="en-IN" sz="17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None/>
            </a:pPr>
            <a:r>
              <a:rPr lang="en-IN" sz="17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Performance Computing Architecture</a:t>
            </a:r>
            <a:endParaRPr lang="en-IN" sz="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472" y="2173325"/>
            <a:ext cx="7467600" cy="857250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itchFamily="82" charset="0"/>
              </a:rPr>
              <a:t>Thank You</a:t>
            </a:r>
          </a:p>
        </p:txBody>
      </p:sp>
      <p:sp>
        <p:nvSpPr>
          <p:cNvPr id="3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5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1420"/>
            <a:ext cx="8191500" cy="405077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What is OpenACC? 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OpenACC (Open Accelerators) is a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programming model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designed to simplify the process of writing parallel code for: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CDD1BA-09D2-9796-1B98-9534F6008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439095"/>
              </p:ext>
            </p:extLst>
          </p:nvPr>
        </p:nvGraphicFramePr>
        <p:xfrm>
          <a:off x="872329" y="2571750"/>
          <a:ext cx="6286754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754">
                  <a:extLst>
                    <a:ext uri="{9D8B030D-6E8A-4147-A177-3AD203B41FA5}">
                      <a16:colId xmlns:a16="http://schemas.microsoft.com/office/drawing/2014/main" val="13018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Heterogeneous computing systems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 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8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that uses multiple types of computing cores,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CPUs (Central Processing Units)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GPUs (Graphics Processing Units)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FPGAs (Field-Programmable Gate Arrays)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ASICs (Application-Specific Integrated Circuits)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 specialized 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accelerators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(Eg: Google's TPU, Apple’s NPU)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367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83783-DFCC-2F37-2E91-3E5008EB1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D542-F78C-91A8-2262-69EB3C09B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94A60-230D-7654-A2CA-A3514130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1420"/>
            <a:ext cx="8191500" cy="405077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“It enables developers to harness the power of accelerators (GPU, FPGA,...) without needing to manage the low-level details of hardware.”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>
            <a:extLst>
              <a:ext uri="{FF2B5EF4-FFF2-40B4-BE49-F238E27FC236}">
                <a16:creationId xmlns:a16="http://schemas.microsoft.com/office/drawing/2014/main" id="{3EEF3CDC-135F-7E97-FB6D-05E5C1891DDE}"/>
              </a:ext>
            </a:extLst>
          </p:cNvPr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>
            <a:extLst>
              <a:ext uri="{FF2B5EF4-FFF2-40B4-BE49-F238E27FC236}">
                <a16:creationId xmlns:a16="http://schemas.microsoft.com/office/drawing/2014/main" id="{A4B03621-B425-2AF1-BBB6-D930A2EAD619}"/>
              </a:ext>
            </a:extLst>
          </p:cNvPr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>
            <a:extLst>
              <a:ext uri="{FF2B5EF4-FFF2-40B4-BE49-F238E27FC236}">
                <a16:creationId xmlns:a16="http://schemas.microsoft.com/office/drawing/2014/main" id="{A1A03286-68E9-F5EB-8A82-A05EE3DAE805}"/>
              </a:ext>
            </a:extLst>
          </p:cNvPr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B21A660-79D3-A56C-B3F6-ED54EA99E9E0}"/>
              </a:ext>
            </a:extLst>
          </p:cNvPr>
          <p:cNvSpPr/>
          <p:nvPr/>
        </p:nvSpPr>
        <p:spPr>
          <a:xfrm>
            <a:off x="624468" y="1873405"/>
            <a:ext cx="7880195" cy="308454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8132CB37-33EA-1CF4-E68F-3C78D1B75276}"/>
              </a:ext>
            </a:extLst>
          </p:cNvPr>
          <p:cNvSpPr/>
          <p:nvPr/>
        </p:nvSpPr>
        <p:spPr>
          <a:xfrm>
            <a:off x="698138" y="1911974"/>
            <a:ext cx="3841858" cy="1319551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Directive-based: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OpenACC uses </a:t>
            </a:r>
            <a:r>
              <a:rPr lang="en-US" b="1" dirty="0"/>
              <a:t>compiler directives</a:t>
            </a:r>
            <a:r>
              <a:rPr lang="en-US" dirty="0"/>
              <a:t> (similar to OpenMP) to specify parallel regions in the code.</a:t>
            </a:r>
          </a:p>
          <a:p>
            <a:pPr algn="ctr"/>
            <a:endParaRPr lang="en-IN" dirty="0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132D3FAE-6843-1D13-0B54-1B97C263B737}"/>
              </a:ext>
            </a:extLst>
          </p:cNvPr>
          <p:cNvSpPr/>
          <p:nvPr/>
        </p:nvSpPr>
        <p:spPr>
          <a:xfrm>
            <a:off x="730142" y="3286841"/>
            <a:ext cx="3841858" cy="1623233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Portability: </a:t>
            </a:r>
          </a:p>
          <a:p>
            <a:pPr algn="ctr"/>
            <a:endParaRPr lang="en-US" sz="1600" b="1" dirty="0">
              <a:solidFill>
                <a:srgbClr val="FFFF00"/>
              </a:solidFill>
            </a:endParaRPr>
          </a:p>
          <a:p>
            <a:pPr algn="ctr"/>
            <a:r>
              <a:rPr lang="en-US" dirty="0"/>
              <a:t>OpenACC is designed to be portable across different platforms (CPUs, GPUs, etc.) without needing significant changes to the code for different architectures.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83D8BF27-B0D5-34F0-89DB-210F6A4CC9C5}"/>
              </a:ext>
            </a:extLst>
          </p:cNvPr>
          <p:cNvSpPr/>
          <p:nvPr/>
        </p:nvSpPr>
        <p:spPr>
          <a:xfrm>
            <a:off x="4601400" y="1930111"/>
            <a:ext cx="3841858" cy="1300026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Offloading</a:t>
            </a:r>
            <a:r>
              <a:rPr lang="en-US" dirty="0"/>
              <a:t>: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primary focus of OpenACC is to offload computation to </a:t>
            </a:r>
            <a:r>
              <a:rPr lang="en-US" b="1" dirty="0"/>
              <a:t>accelerators</a:t>
            </a:r>
            <a:r>
              <a:rPr lang="en-US" dirty="0"/>
              <a:t>, such as </a:t>
            </a:r>
            <a:r>
              <a:rPr lang="en-US" b="1" dirty="0"/>
              <a:t>GPUs</a:t>
            </a:r>
            <a:r>
              <a:rPr lang="en-US" dirty="0"/>
              <a:t>.</a:t>
            </a:r>
          </a:p>
          <a:p>
            <a:pPr algn="ctr"/>
            <a:endParaRPr lang="en-IN" dirty="0"/>
          </a:p>
        </p:txBody>
      </p: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4695D4E5-1529-AE56-C0D9-C22E3FFA9F92}"/>
              </a:ext>
            </a:extLst>
          </p:cNvPr>
          <p:cNvSpPr/>
          <p:nvPr/>
        </p:nvSpPr>
        <p:spPr>
          <a:xfrm>
            <a:off x="4617402" y="3279107"/>
            <a:ext cx="3841858" cy="1609793"/>
          </a:xfrm>
          <a:prstGeom prst="flowChartAlternate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User-Friendly: </a:t>
            </a:r>
          </a:p>
          <a:p>
            <a:pPr algn="ctr"/>
            <a:endParaRPr lang="en-US" sz="1600" b="1" dirty="0">
              <a:solidFill>
                <a:srgbClr val="FFFF00"/>
              </a:solidFill>
            </a:endParaRPr>
          </a:p>
          <a:p>
            <a:pPr algn="ctr"/>
            <a:r>
              <a:rPr lang="en-US" dirty="0"/>
              <a:t>It abstracts the complexity of parallelizing code, especially for GPU and accelerator programming, which can be difficult with low-level languages like CUDA.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23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0894C-A0AD-E88A-8CEE-53E36E057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7EAC-38A6-F131-EA79-F6E9DE29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2CFE-C183-0D12-8B99-304F08D1D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1420"/>
            <a:ext cx="8191500" cy="405077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“It enables developers to harness the power of accelerators (GPU, FPGA,...) without needing to manage the low-level details of hardware.”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>
            <a:extLst>
              <a:ext uri="{FF2B5EF4-FFF2-40B4-BE49-F238E27FC236}">
                <a16:creationId xmlns:a16="http://schemas.microsoft.com/office/drawing/2014/main" id="{83BD4263-7088-6B5B-3644-12F57955F5B0}"/>
              </a:ext>
            </a:extLst>
          </p:cNvPr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>
            <a:extLst>
              <a:ext uri="{FF2B5EF4-FFF2-40B4-BE49-F238E27FC236}">
                <a16:creationId xmlns:a16="http://schemas.microsoft.com/office/drawing/2014/main" id="{AF6DA710-1F75-5077-1CA6-3FEE8796818C}"/>
              </a:ext>
            </a:extLst>
          </p:cNvPr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>
            <a:extLst>
              <a:ext uri="{FF2B5EF4-FFF2-40B4-BE49-F238E27FC236}">
                <a16:creationId xmlns:a16="http://schemas.microsoft.com/office/drawing/2014/main" id="{BB387B77-DB41-0401-3F44-721F8EF65341}"/>
              </a:ext>
            </a:extLst>
          </p:cNvPr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1339B7-85D5-4AE7-7B19-38A7D1789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042"/>
              </p:ext>
            </p:extLst>
          </p:nvPr>
        </p:nvGraphicFramePr>
        <p:xfrm>
          <a:off x="297366" y="2042825"/>
          <a:ext cx="8668216" cy="2526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054">
                  <a:extLst>
                    <a:ext uri="{9D8B030D-6E8A-4147-A177-3AD203B41FA5}">
                      <a16:colId xmlns:a16="http://schemas.microsoft.com/office/drawing/2014/main" val="2778882527"/>
                    </a:ext>
                  </a:extLst>
                </a:gridCol>
                <a:gridCol w="2167054">
                  <a:extLst>
                    <a:ext uri="{9D8B030D-6E8A-4147-A177-3AD203B41FA5}">
                      <a16:colId xmlns:a16="http://schemas.microsoft.com/office/drawing/2014/main" val="3566534061"/>
                    </a:ext>
                  </a:extLst>
                </a:gridCol>
                <a:gridCol w="2167054">
                  <a:extLst>
                    <a:ext uri="{9D8B030D-6E8A-4147-A177-3AD203B41FA5}">
                      <a16:colId xmlns:a16="http://schemas.microsoft.com/office/drawing/2014/main" val="913877759"/>
                    </a:ext>
                  </a:extLst>
                </a:gridCol>
                <a:gridCol w="2167054">
                  <a:extLst>
                    <a:ext uri="{9D8B030D-6E8A-4147-A177-3AD203B41FA5}">
                      <a16:colId xmlns:a16="http://schemas.microsoft.com/office/drawing/2014/main" val="1198012484"/>
                    </a:ext>
                  </a:extLst>
                </a:gridCol>
              </a:tblGrid>
              <a:tr h="49290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FF00"/>
                          </a:solidFill>
                        </a:rPr>
                        <a:t>OpenACC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OpenMP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CUDA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OpenCL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04657"/>
                  </a:ext>
                </a:extLst>
              </a:tr>
              <a:tr h="408193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Open Accelerator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Open Multi-Processing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Compute Unified Device Arch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Open Computing Language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59629"/>
                  </a:ext>
                </a:extLst>
              </a:tr>
              <a:tr h="492904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 Level abstraction (directives)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Low Level (GPU control and kernel program)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554866"/>
                  </a:ext>
                </a:extLst>
              </a:tr>
              <a:tr h="4929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Offloading to Accelerators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Shared-Memory Parallelism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GPU Programming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Heterogeneous Parallelism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76331"/>
                  </a:ext>
                </a:extLst>
              </a:tr>
              <a:tr h="4929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GPU, FPGA,…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Multi-core CPU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773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94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071BC-5390-B1C4-F01F-EA31718D2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C602-B7B7-B6CC-C08E-7201AA9E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8797"/>
            <a:ext cx="8229600" cy="85725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FE50-BB5C-342C-3F77-F4609870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1420"/>
            <a:ext cx="8191500" cy="405077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>
            <a:extLst>
              <a:ext uri="{FF2B5EF4-FFF2-40B4-BE49-F238E27FC236}">
                <a16:creationId xmlns:a16="http://schemas.microsoft.com/office/drawing/2014/main" id="{12BFB90F-FBD0-6D85-B159-F2426DF55BB0}"/>
              </a:ext>
            </a:extLst>
          </p:cNvPr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>
            <a:extLst>
              <a:ext uri="{FF2B5EF4-FFF2-40B4-BE49-F238E27FC236}">
                <a16:creationId xmlns:a16="http://schemas.microsoft.com/office/drawing/2014/main" id="{010D8AD9-C5B1-A907-8188-8D838C76A599}"/>
              </a:ext>
            </a:extLst>
          </p:cNvPr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>
            <a:extLst>
              <a:ext uri="{FF2B5EF4-FFF2-40B4-BE49-F238E27FC236}">
                <a16:creationId xmlns:a16="http://schemas.microsoft.com/office/drawing/2014/main" id="{4441F7BA-C5A8-CADF-B919-C9EEC9A9AE5E}"/>
              </a:ext>
            </a:extLst>
          </p:cNvPr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1030" name="Picture 6" descr="The Portland Group - Wikipedia">
            <a:extLst>
              <a:ext uri="{FF2B5EF4-FFF2-40B4-BE49-F238E27FC236}">
                <a16:creationId xmlns:a16="http://schemas.microsoft.com/office/drawing/2014/main" id="{27A252A4-5357-B420-0662-39168F010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87" y="1190561"/>
            <a:ext cx="1409236" cy="67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731080-17DA-997B-43CD-9F3BFCB3A347}"/>
              </a:ext>
            </a:extLst>
          </p:cNvPr>
          <p:cNvSpPr txBox="1"/>
          <p:nvPr/>
        </p:nvSpPr>
        <p:spPr>
          <a:xfrm>
            <a:off x="2394334" y="1266036"/>
            <a:ext cx="53892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The Portland Group Inc. is a research company that has produced C, C++, Fortran COMPILERS for HPC systems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F9BA8-8461-4110-876B-D7776F656CD9}"/>
              </a:ext>
            </a:extLst>
          </p:cNvPr>
          <p:cNvSpPr txBox="1"/>
          <p:nvPr/>
        </p:nvSpPr>
        <p:spPr>
          <a:xfrm>
            <a:off x="293185" y="2393072"/>
            <a:ext cx="59291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highlight>
                  <a:srgbClr val="FFFF00"/>
                </a:highlight>
              </a:rPr>
              <a:t>2012</a:t>
            </a:r>
          </a:p>
          <a:p>
            <a:pPr algn="ctr"/>
            <a:r>
              <a:rPr lang="en-IN" dirty="0"/>
              <a:t>OpenACC standard directives for GPU computing was developed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DD15FC-1953-28A2-0133-F5531C990C34}"/>
              </a:ext>
            </a:extLst>
          </p:cNvPr>
          <p:cNvSpPr txBox="1"/>
          <p:nvPr/>
        </p:nvSpPr>
        <p:spPr>
          <a:xfrm>
            <a:off x="6445483" y="2401198"/>
            <a:ext cx="22852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Available under </a:t>
            </a:r>
          </a:p>
          <a:p>
            <a:r>
              <a:rPr lang="en-IN" dirty="0"/>
              <a:t>“PGI Compilers and Tools”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6363F3-A84E-2E40-D00F-C2057FA013ED}"/>
              </a:ext>
            </a:extLst>
          </p:cNvPr>
          <p:cNvSpPr txBox="1"/>
          <p:nvPr/>
        </p:nvSpPr>
        <p:spPr>
          <a:xfrm>
            <a:off x="293185" y="3412578"/>
            <a:ext cx="843752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highlight>
                  <a:srgbClr val="FFFF00"/>
                </a:highlight>
              </a:rPr>
              <a:t>2014</a:t>
            </a:r>
            <a:r>
              <a:rPr lang="en-IN" dirty="0"/>
              <a:t> – Nvidia acquires PGI. The PGI staff continued their operation independently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75A9D1-DD26-058B-C453-98FA2F169691}"/>
              </a:ext>
            </a:extLst>
          </p:cNvPr>
          <p:cNvSpPr txBox="1"/>
          <p:nvPr/>
        </p:nvSpPr>
        <p:spPr>
          <a:xfrm>
            <a:off x="263448" y="4161592"/>
            <a:ext cx="592919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highlight>
                  <a:srgbClr val="FFFF00"/>
                </a:highlight>
              </a:rPr>
              <a:t>2020</a:t>
            </a:r>
          </a:p>
          <a:p>
            <a:pPr algn="ctr"/>
            <a:r>
              <a:rPr lang="en-IN" dirty="0"/>
              <a:t>Nvidia integrates PGI technology into “NVIDIA HPC SDK” product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DFFC9-34E3-716A-D48D-54C4CA78712E}"/>
              </a:ext>
            </a:extLst>
          </p:cNvPr>
          <p:cNvSpPr txBox="1"/>
          <p:nvPr/>
        </p:nvSpPr>
        <p:spPr>
          <a:xfrm>
            <a:off x="6445483" y="4161592"/>
            <a:ext cx="228522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Available under </a:t>
            </a:r>
          </a:p>
          <a:p>
            <a:r>
              <a:rPr lang="en-IN" dirty="0">
                <a:hlinkClick r:id="rId4"/>
              </a:rPr>
              <a:t>NVIDIA HPC SDK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36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analyze the distribution of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funding amounts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among the startups</a:t>
            </a:r>
          </a:p>
          <a:p>
            <a:pPr algn="just">
              <a:lnSpc>
                <a:spcPct val="20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EE423E-F74B-BCF4-BCAF-33CD5FBB05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8" t="7548" r="3211" b="7234"/>
          <a:stretch/>
        </p:blipFill>
        <p:spPr>
          <a:xfrm>
            <a:off x="362414" y="1090675"/>
            <a:ext cx="8419172" cy="12287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5399C4-B5FF-6756-3F7C-A749D13A7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71750"/>
            <a:ext cx="8288791" cy="21832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085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DEMO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8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6532F-31FC-5832-91D0-7E6A1D683733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IN" dirty="0">
              <a:ln>
                <a:solidFill>
                  <a:schemeClr val="tx1"/>
                </a:solidFill>
              </a:ln>
            </a:endParaRPr>
          </a:p>
          <a:p>
            <a:pPr marL="0" indent="0">
              <a:buNone/>
            </a:pPr>
            <a:r>
              <a:rPr lang="en-IN" dirty="0">
                <a:ln>
                  <a:solidFill>
                    <a:schemeClr val="tx1"/>
                  </a:solidFill>
                </a:ln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727" y="0"/>
            <a:ext cx="8229600" cy="85725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521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/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/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/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59865E-24A4-DFD0-E72F-B7C73D53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728643"/>
            <a:ext cx="7805854" cy="42293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2557E-68D1-E2A6-FC8B-729E736B6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934D-9300-470F-6BF8-214A6A00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70" y="0"/>
            <a:ext cx="8229600" cy="85725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AB91-FFB4-4619-8372-23DAFF5C0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521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108;p20">
            <a:extLst>
              <a:ext uri="{FF2B5EF4-FFF2-40B4-BE49-F238E27FC236}">
                <a16:creationId xmlns:a16="http://schemas.microsoft.com/office/drawing/2014/main" id="{77929481-C524-3FBA-E4EA-4AD32788D5DB}"/>
              </a:ext>
            </a:extLst>
          </p:cNvPr>
          <p:cNvSpPr txBox="1"/>
          <p:nvPr/>
        </p:nvSpPr>
        <p:spPr>
          <a:xfrm>
            <a:off x="207380" y="233425"/>
            <a:ext cx="522762" cy="54799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9;p20">
            <a:extLst>
              <a:ext uri="{FF2B5EF4-FFF2-40B4-BE49-F238E27FC236}">
                <a16:creationId xmlns:a16="http://schemas.microsoft.com/office/drawing/2014/main" id="{430BA740-A97C-F142-8C74-9A5D74CAD4CA}"/>
              </a:ext>
            </a:extLst>
          </p:cNvPr>
          <p:cNvSpPr txBox="1"/>
          <p:nvPr/>
        </p:nvSpPr>
        <p:spPr>
          <a:xfrm>
            <a:off x="779241" y="458688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/>
              <a:buNone/>
            </a:pPr>
            <a:r>
              <a:rPr lang="en" sz="700" b="1" i="0" u="none" dirty="0">
                <a:solidFill>
                  <a:srgbClr val="231F2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sp>
        <p:nvSpPr>
          <p:cNvPr id="6" name="Google Shape;100;p19">
            <a:extLst>
              <a:ext uri="{FF2B5EF4-FFF2-40B4-BE49-F238E27FC236}">
                <a16:creationId xmlns:a16="http://schemas.microsoft.com/office/drawing/2014/main" id="{5BF236A5-0C98-CD41-D4DD-78E615FA88AE}"/>
              </a:ext>
            </a:extLst>
          </p:cNvPr>
          <p:cNvSpPr txBox="1"/>
          <p:nvPr/>
        </p:nvSpPr>
        <p:spPr>
          <a:xfrm>
            <a:off x="6975764" y="185553"/>
            <a:ext cx="1903966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/>
              <a:buNone/>
            </a:pPr>
            <a:r>
              <a:rPr lang="en" sz="1400" b="0" i="1" u="none" dirty="0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D93619-1884-6736-8980-738004ED7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67" y="935216"/>
            <a:ext cx="7339465" cy="392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1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2703</TotalTime>
  <Words>466</Words>
  <Application>Microsoft Office PowerPoint</Application>
  <PresentationFormat>On-screen Show (16:9)</PresentationFormat>
  <Paragraphs>112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Times New Roman</vt:lpstr>
      <vt:lpstr>Helvetica Neue</vt:lpstr>
      <vt:lpstr>Playfair Display</vt:lpstr>
      <vt:lpstr>Arial</vt:lpstr>
      <vt:lpstr>Algerian</vt:lpstr>
      <vt:lpstr>Office Theme</vt:lpstr>
      <vt:lpstr>PowerPoint Presentation</vt:lpstr>
      <vt:lpstr>Introduction</vt:lpstr>
      <vt:lpstr>Features</vt:lpstr>
      <vt:lpstr>Similarity</vt:lpstr>
      <vt:lpstr>HISTORY</vt:lpstr>
      <vt:lpstr>USAGE</vt:lpstr>
      <vt:lpstr>DEMO</vt:lpstr>
      <vt:lpstr>USECASE</vt:lpstr>
      <vt:lpstr>USE CASE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madhunandana hm</dc:creator>
  <cp:lastModifiedBy>Sushanth S Rao</cp:lastModifiedBy>
  <cp:revision>375</cp:revision>
  <dcterms:modified xsi:type="dcterms:W3CDTF">2025-04-15T17:00:22Z</dcterms:modified>
</cp:coreProperties>
</file>