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1"/>
  </p:notesMasterIdLst>
  <p:handoutMasterIdLst>
    <p:handoutMasterId r:id="rId132"/>
  </p:handoutMasterIdLst>
  <p:sldIdLst>
    <p:sldId id="256" r:id="rId2"/>
    <p:sldId id="451" r:id="rId3"/>
    <p:sldId id="453" r:id="rId4"/>
    <p:sldId id="443" r:id="rId5"/>
    <p:sldId id="455" r:id="rId6"/>
    <p:sldId id="442" r:id="rId7"/>
    <p:sldId id="444" r:id="rId8"/>
    <p:sldId id="456" r:id="rId9"/>
    <p:sldId id="445" r:id="rId10"/>
    <p:sldId id="457" r:id="rId11"/>
    <p:sldId id="458" r:id="rId12"/>
    <p:sldId id="459" r:id="rId13"/>
    <p:sldId id="460" r:id="rId14"/>
    <p:sldId id="461" r:id="rId15"/>
    <p:sldId id="462" r:id="rId16"/>
    <p:sldId id="446" r:id="rId17"/>
    <p:sldId id="463" r:id="rId18"/>
    <p:sldId id="469" r:id="rId19"/>
    <p:sldId id="464" r:id="rId20"/>
    <p:sldId id="465" r:id="rId21"/>
    <p:sldId id="466" r:id="rId22"/>
    <p:sldId id="467" r:id="rId23"/>
    <p:sldId id="468" r:id="rId24"/>
    <p:sldId id="470" r:id="rId25"/>
    <p:sldId id="471" r:id="rId26"/>
    <p:sldId id="476" r:id="rId27"/>
    <p:sldId id="553" r:id="rId28"/>
    <p:sldId id="554" r:id="rId29"/>
    <p:sldId id="477" r:id="rId30"/>
    <p:sldId id="558" r:id="rId31"/>
    <p:sldId id="478" r:id="rId32"/>
    <p:sldId id="556" r:id="rId33"/>
    <p:sldId id="479" r:id="rId34"/>
    <p:sldId id="557" r:id="rId35"/>
    <p:sldId id="480" r:id="rId36"/>
    <p:sldId id="559" r:id="rId37"/>
    <p:sldId id="560" r:id="rId38"/>
    <p:sldId id="561" r:id="rId39"/>
    <p:sldId id="562" r:id="rId40"/>
    <p:sldId id="563" r:id="rId41"/>
    <p:sldId id="564" r:id="rId42"/>
    <p:sldId id="565" r:id="rId43"/>
    <p:sldId id="566" r:id="rId44"/>
    <p:sldId id="567" r:id="rId45"/>
    <p:sldId id="596" r:id="rId46"/>
    <p:sldId id="634" r:id="rId47"/>
    <p:sldId id="575" r:id="rId48"/>
    <p:sldId id="568" r:id="rId49"/>
    <p:sldId id="569" r:id="rId50"/>
    <p:sldId id="570" r:id="rId51"/>
    <p:sldId id="571" r:id="rId52"/>
    <p:sldId id="572" r:id="rId53"/>
    <p:sldId id="573" r:id="rId54"/>
    <p:sldId id="574" r:id="rId55"/>
    <p:sldId id="576" r:id="rId56"/>
    <p:sldId id="578" r:id="rId57"/>
    <p:sldId id="579" r:id="rId58"/>
    <p:sldId id="580" r:id="rId59"/>
    <p:sldId id="581" r:id="rId60"/>
    <p:sldId id="582" r:id="rId61"/>
    <p:sldId id="584" r:id="rId62"/>
    <p:sldId id="583" r:id="rId63"/>
    <p:sldId id="585" r:id="rId64"/>
    <p:sldId id="586" r:id="rId65"/>
    <p:sldId id="587" r:id="rId66"/>
    <p:sldId id="588" r:id="rId67"/>
    <p:sldId id="589" r:id="rId68"/>
    <p:sldId id="590" r:id="rId69"/>
    <p:sldId id="591" r:id="rId70"/>
    <p:sldId id="592" r:id="rId71"/>
    <p:sldId id="593" r:id="rId72"/>
    <p:sldId id="594" r:id="rId73"/>
    <p:sldId id="595" r:id="rId74"/>
    <p:sldId id="609" r:id="rId75"/>
    <p:sldId id="610" r:id="rId76"/>
    <p:sldId id="611" r:id="rId77"/>
    <p:sldId id="612" r:id="rId78"/>
    <p:sldId id="613" r:id="rId79"/>
    <p:sldId id="614" r:id="rId80"/>
    <p:sldId id="615" r:id="rId81"/>
    <p:sldId id="616" r:id="rId82"/>
    <p:sldId id="617" r:id="rId83"/>
    <p:sldId id="620" r:id="rId84"/>
    <p:sldId id="619" r:id="rId85"/>
    <p:sldId id="621" r:id="rId86"/>
    <p:sldId id="622" r:id="rId87"/>
    <p:sldId id="623" r:id="rId88"/>
    <p:sldId id="624" r:id="rId89"/>
    <p:sldId id="625" r:id="rId90"/>
    <p:sldId id="631" r:id="rId91"/>
    <p:sldId id="626" r:id="rId92"/>
    <p:sldId id="627" r:id="rId93"/>
    <p:sldId id="628" r:id="rId94"/>
    <p:sldId id="629" r:id="rId95"/>
    <p:sldId id="630" r:id="rId96"/>
    <p:sldId id="632" r:id="rId97"/>
    <p:sldId id="635" r:id="rId98"/>
    <p:sldId id="636" r:id="rId99"/>
    <p:sldId id="637" r:id="rId100"/>
    <p:sldId id="638" r:id="rId101"/>
    <p:sldId id="639" r:id="rId102"/>
    <p:sldId id="640" r:id="rId103"/>
    <p:sldId id="641" r:id="rId104"/>
    <p:sldId id="642" r:id="rId105"/>
    <p:sldId id="643" r:id="rId106"/>
    <p:sldId id="644" r:id="rId107"/>
    <p:sldId id="645" r:id="rId108"/>
    <p:sldId id="646" r:id="rId109"/>
    <p:sldId id="647" r:id="rId110"/>
    <p:sldId id="648" r:id="rId111"/>
    <p:sldId id="649" r:id="rId112"/>
    <p:sldId id="650" r:id="rId113"/>
    <p:sldId id="651" r:id="rId114"/>
    <p:sldId id="652" r:id="rId115"/>
    <p:sldId id="653" r:id="rId116"/>
    <p:sldId id="654" r:id="rId117"/>
    <p:sldId id="655" r:id="rId118"/>
    <p:sldId id="656" r:id="rId119"/>
    <p:sldId id="657" r:id="rId120"/>
    <p:sldId id="658" r:id="rId121"/>
    <p:sldId id="659" r:id="rId122"/>
    <p:sldId id="660" r:id="rId123"/>
    <p:sldId id="661" r:id="rId124"/>
    <p:sldId id="662" r:id="rId125"/>
    <p:sldId id="663" r:id="rId126"/>
    <p:sldId id="664" r:id="rId127"/>
    <p:sldId id="665" r:id="rId128"/>
    <p:sldId id="666" r:id="rId129"/>
    <p:sldId id="667" r:id="rId130"/>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86434" autoAdjust="0"/>
  </p:normalViewPr>
  <p:slideViewPr>
    <p:cSldViewPr>
      <p:cViewPr varScale="1">
        <p:scale>
          <a:sx n="73" d="100"/>
          <a:sy n="73" d="100"/>
        </p:scale>
        <p:origin x="1786"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6" d="100"/>
          <a:sy n="56" d="100"/>
        </p:scale>
        <p:origin x="2856" y="10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dirty="0"/>
          </a:p>
        </p:txBody>
      </p:sp>
      <p:sp>
        <p:nvSpPr>
          <p:cNvPr id="4" name="Footer Placeholder 3"/>
          <p:cNvSpPr>
            <a:spLocks noGrp="1"/>
          </p:cNvSpPr>
          <p:nvPr>
            <p:ph type="ftr" sz="quarter" idx="2"/>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29761" y="9443662"/>
            <a:ext cx="2929837" cy="498851"/>
          </a:xfrm>
          <a:prstGeom prst="rect">
            <a:avLst/>
          </a:prstGeom>
        </p:spPr>
        <p:txBody>
          <a:bodyPr vert="horz" lIns="91440" tIns="45720" rIns="91440" bIns="45720" rtlCol="0" anchor="b"/>
          <a:lstStyle>
            <a:lvl1pPr algn="r">
              <a:defRPr sz="1200"/>
            </a:lvl1pPr>
          </a:lstStyle>
          <a:p>
            <a:fld id="{56605670-A773-4687-9C02-0E2B24FCCB1E}" type="slidenum">
              <a:rPr lang="en-IN" smtClean="0"/>
              <a:t>‹#›</a:t>
            </a:fld>
            <a:endParaRPr lang="en-IN"/>
          </a:p>
        </p:txBody>
      </p:sp>
    </p:spTree>
    <p:extLst>
      <p:ext uri="{BB962C8B-B14F-4D97-AF65-F5344CB8AC3E}">
        <p14:creationId xmlns:p14="http://schemas.microsoft.com/office/powerpoint/2010/main" val="4208949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E4754450-3E75-4573-A764-23BFD7420C3C}" type="datetimeFigureOut">
              <a:rPr lang="en-IN" smtClean="0"/>
              <a:t>12-01-2024</a:t>
            </a:fld>
            <a:endParaRPr lang="en-IN"/>
          </a:p>
        </p:txBody>
      </p:sp>
      <p:sp>
        <p:nvSpPr>
          <p:cNvPr id="4" name="Slide Image Placeholder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52A0AD39-EF2E-4570-9D65-D54200B93F1D}" type="slidenum">
              <a:rPr lang="en-IN" smtClean="0"/>
              <a:t>‹#›</a:t>
            </a:fld>
            <a:endParaRPr lang="en-IN"/>
          </a:p>
        </p:txBody>
      </p:sp>
    </p:spTree>
    <p:extLst>
      <p:ext uri="{BB962C8B-B14F-4D97-AF65-F5344CB8AC3E}">
        <p14:creationId xmlns:p14="http://schemas.microsoft.com/office/powerpoint/2010/main" val="1231991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3</a:t>
            </a:fld>
            <a:endParaRPr lang="en-IN"/>
          </a:p>
        </p:txBody>
      </p:sp>
    </p:spTree>
    <p:extLst>
      <p:ext uri="{BB962C8B-B14F-4D97-AF65-F5344CB8AC3E}">
        <p14:creationId xmlns:p14="http://schemas.microsoft.com/office/powerpoint/2010/main" val="3702158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49</a:t>
            </a:fld>
            <a:endParaRPr lang="en-IN"/>
          </a:p>
        </p:txBody>
      </p:sp>
    </p:spTree>
    <p:extLst>
      <p:ext uri="{BB962C8B-B14F-4D97-AF65-F5344CB8AC3E}">
        <p14:creationId xmlns:p14="http://schemas.microsoft.com/office/powerpoint/2010/main" val="2520384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50</a:t>
            </a:fld>
            <a:endParaRPr lang="en-IN"/>
          </a:p>
        </p:txBody>
      </p:sp>
    </p:spTree>
    <p:extLst>
      <p:ext uri="{BB962C8B-B14F-4D97-AF65-F5344CB8AC3E}">
        <p14:creationId xmlns:p14="http://schemas.microsoft.com/office/powerpoint/2010/main" val="95865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51</a:t>
            </a:fld>
            <a:endParaRPr lang="en-IN"/>
          </a:p>
        </p:txBody>
      </p:sp>
    </p:spTree>
    <p:extLst>
      <p:ext uri="{BB962C8B-B14F-4D97-AF65-F5344CB8AC3E}">
        <p14:creationId xmlns:p14="http://schemas.microsoft.com/office/powerpoint/2010/main" val="4160754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52</a:t>
            </a:fld>
            <a:endParaRPr lang="en-IN"/>
          </a:p>
        </p:txBody>
      </p:sp>
    </p:spTree>
    <p:extLst>
      <p:ext uri="{BB962C8B-B14F-4D97-AF65-F5344CB8AC3E}">
        <p14:creationId xmlns:p14="http://schemas.microsoft.com/office/powerpoint/2010/main" val="109582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53</a:t>
            </a:fld>
            <a:endParaRPr lang="en-IN"/>
          </a:p>
        </p:txBody>
      </p:sp>
    </p:spTree>
    <p:extLst>
      <p:ext uri="{BB962C8B-B14F-4D97-AF65-F5344CB8AC3E}">
        <p14:creationId xmlns:p14="http://schemas.microsoft.com/office/powerpoint/2010/main" val="997828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56</a:t>
            </a:fld>
            <a:endParaRPr lang="en-IN"/>
          </a:p>
        </p:txBody>
      </p:sp>
    </p:spTree>
    <p:extLst>
      <p:ext uri="{BB962C8B-B14F-4D97-AF65-F5344CB8AC3E}">
        <p14:creationId xmlns:p14="http://schemas.microsoft.com/office/powerpoint/2010/main" val="1771533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57</a:t>
            </a:fld>
            <a:endParaRPr lang="en-IN"/>
          </a:p>
        </p:txBody>
      </p:sp>
    </p:spTree>
    <p:extLst>
      <p:ext uri="{BB962C8B-B14F-4D97-AF65-F5344CB8AC3E}">
        <p14:creationId xmlns:p14="http://schemas.microsoft.com/office/powerpoint/2010/main" val="2420464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59</a:t>
            </a:fld>
            <a:endParaRPr lang="en-IN"/>
          </a:p>
        </p:txBody>
      </p:sp>
    </p:spTree>
    <p:extLst>
      <p:ext uri="{BB962C8B-B14F-4D97-AF65-F5344CB8AC3E}">
        <p14:creationId xmlns:p14="http://schemas.microsoft.com/office/powerpoint/2010/main" val="3407635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60</a:t>
            </a:fld>
            <a:endParaRPr lang="en-IN"/>
          </a:p>
        </p:txBody>
      </p:sp>
    </p:spTree>
    <p:extLst>
      <p:ext uri="{BB962C8B-B14F-4D97-AF65-F5344CB8AC3E}">
        <p14:creationId xmlns:p14="http://schemas.microsoft.com/office/powerpoint/2010/main" val="4088280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61</a:t>
            </a:fld>
            <a:endParaRPr lang="en-IN"/>
          </a:p>
        </p:txBody>
      </p:sp>
    </p:spTree>
    <p:extLst>
      <p:ext uri="{BB962C8B-B14F-4D97-AF65-F5344CB8AC3E}">
        <p14:creationId xmlns:p14="http://schemas.microsoft.com/office/powerpoint/2010/main" val="2333496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10</a:t>
            </a:fld>
            <a:endParaRPr lang="en-IN"/>
          </a:p>
        </p:txBody>
      </p:sp>
    </p:spTree>
    <p:extLst>
      <p:ext uri="{BB962C8B-B14F-4D97-AF65-F5344CB8AC3E}">
        <p14:creationId xmlns:p14="http://schemas.microsoft.com/office/powerpoint/2010/main" val="782067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64</a:t>
            </a:fld>
            <a:endParaRPr lang="en-IN"/>
          </a:p>
        </p:txBody>
      </p:sp>
    </p:spTree>
    <p:extLst>
      <p:ext uri="{BB962C8B-B14F-4D97-AF65-F5344CB8AC3E}">
        <p14:creationId xmlns:p14="http://schemas.microsoft.com/office/powerpoint/2010/main" val="1338779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67</a:t>
            </a:fld>
            <a:endParaRPr lang="en-IN"/>
          </a:p>
        </p:txBody>
      </p:sp>
    </p:spTree>
    <p:extLst>
      <p:ext uri="{BB962C8B-B14F-4D97-AF65-F5344CB8AC3E}">
        <p14:creationId xmlns:p14="http://schemas.microsoft.com/office/powerpoint/2010/main" val="3017239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69</a:t>
            </a:fld>
            <a:endParaRPr lang="en-IN"/>
          </a:p>
        </p:txBody>
      </p:sp>
    </p:spTree>
    <p:extLst>
      <p:ext uri="{BB962C8B-B14F-4D97-AF65-F5344CB8AC3E}">
        <p14:creationId xmlns:p14="http://schemas.microsoft.com/office/powerpoint/2010/main" val="2817890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73</a:t>
            </a:fld>
            <a:endParaRPr lang="en-IN"/>
          </a:p>
        </p:txBody>
      </p:sp>
    </p:spTree>
    <p:extLst>
      <p:ext uri="{BB962C8B-B14F-4D97-AF65-F5344CB8AC3E}">
        <p14:creationId xmlns:p14="http://schemas.microsoft.com/office/powerpoint/2010/main" val="3276719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76</a:t>
            </a:fld>
            <a:endParaRPr lang="en-IN"/>
          </a:p>
        </p:txBody>
      </p:sp>
    </p:spTree>
    <p:extLst>
      <p:ext uri="{BB962C8B-B14F-4D97-AF65-F5344CB8AC3E}">
        <p14:creationId xmlns:p14="http://schemas.microsoft.com/office/powerpoint/2010/main" val="3980247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78</a:t>
            </a:fld>
            <a:endParaRPr lang="en-IN"/>
          </a:p>
        </p:txBody>
      </p:sp>
    </p:spTree>
    <p:extLst>
      <p:ext uri="{BB962C8B-B14F-4D97-AF65-F5344CB8AC3E}">
        <p14:creationId xmlns:p14="http://schemas.microsoft.com/office/powerpoint/2010/main" val="1940733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81</a:t>
            </a:fld>
            <a:endParaRPr lang="en-IN"/>
          </a:p>
        </p:txBody>
      </p:sp>
    </p:spTree>
    <p:extLst>
      <p:ext uri="{BB962C8B-B14F-4D97-AF65-F5344CB8AC3E}">
        <p14:creationId xmlns:p14="http://schemas.microsoft.com/office/powerpoint/2010/main" val="3948621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87</a:t>
            </a:fld>
            <a:endParaRPr lang="en-IN"/>
          </a:p>
        </p:txBody>
      </p:sp>
    </p:spTree>
    <p:extLst>
      <p:ext uri="{BB962C8B-B14F-4D97-AF65-F5344CB8AC3E}">
        <p14:creationId xmlns:p14="http://schemas.microsoft.com/office/powerpoint/2010/main" val="1074159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88</a:t>
            </a:fld>
            <a:endParaRPr lang="en-IN"/>
          </a:p>
        </p:txBody>
      </p:sp>
    </p:spTree>
    <p:extLst>
      <p:ext uri="{BB962C8B-B14F-4D97-AF65-F5344CB8AC3E}">
        <p14:creationId xmlns:p14="http://schemas.microsoft.com/office/powerpoint/2010/main" val="3400183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A0AD39-EF2E-4570-9D65-D54200B93F1D}" type="slidenum">
              <a:rPr lang="en-IN" smtClean="0"/>
              <a:t>92</a:t>
            </a:fld>
            <a:endParaRPr lang="en-IN"/>
          </a:p>
        </p:txBody>
      </p:sp>
    </p:spTree>
    <p:extLst>
      <p:ext uri="{BB962C8B-B14F-4D97-AF65-F5344CB8AC3E}">
        <p14:creationId xmlns:p14="http://schemas.microsoft.com/office/powerpoint/2010/main" val="1098400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12</a:t>
            </a:fld>
            <a:endParaRPr lang="en-IN"/>
          </a:p>
        </p:txBody>
      </p:sp>
    </p:spTree>
    <p:extLst>
      <p:ext uri="{BB962C8B-B14F-4D97-AF65-F5344CB8AC3E}">
        <p14:creationId xmlns:p14="http://schemas.microsoft.com/office/powerpoint/2010/main" val="72829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A0AD39-EF2E-4570-9D65-D54200B93F1D}" type="slidenum">
              <a:rPr lang="en-IN" smtClean="0"/>
              <a:t>16</a:t>
            </a:fld>
            <a:endParaRPr lang="en-IN"/>
          </a:p>
        </p:txBody>
      </p:sp>
    </p:spTree>
    <p:extLst>
      <p:ext uri="{BB962C8B-B14F-4D97-AF65-F5344CB8AC3E}">
        <p14:creationId xmlns:p14="http://schemas.microsoft.com/office/powerpoint/2010/main" val="2553106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17</a:t>
            </a:fld>
            <a:endParaRPr lang="en-IN"/>
          </a:p>
        </p:txBody>
      </p:sp>
    </p:spTree>
    <p:extLst>
      <p:ext uri="{BB962C8B-B14F-4D97-AF65-F5344CB8AC3E}">
        <p14:creationId xmlns:p14="http://schemas.microsoft.com/office/powerpoint/2010/main" val="3470767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28</a:t>
            </a:fld>
            <a:endParaRPr lang="en-IN"/>
          </a:p>
        </p:txBody>
      </p:sp>
    </p:spTree>
    <p:extLst>
      <p:ext uri="{BB962C8B-B14F-4D97-AF65-F5344CB8AC3E}">
        <p14:creationId xmlns:p14="http://schemas.microsoft.com/office/powerpoint/2010/main" val="4191469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45</a:t>
            </a:fld>
            <a:endParaRPr lang="en-IN"/>
          </a:p>
        </p:txBody>
      </p:sp>
    </p:spTree>
    <p:extLst>
      <p:ext uri="{BB962C8B-B14F-4D97-AF65-F5344CB8AC3E}">
        <p14:creationId xmlns:p14="http://schemas.microsoft.com/office/powerpoint/2010/main" val="3736787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A0AD39-EF2E-4570-9D65-D54200B93F1D}" type="slidenum">
              <a:rPr lang="en-IN" smtClean="0"/>
              <a:t>47</a:t>
            </a:fld>
            <a:endParaRPr lang="en-IN"/>
          </a:p>
        </p:txBody>
      </p:sp>
    </p:spTree>
    <p:extLst>
      <p:ext uri="{BB962C8B-B14F-4D97-AF65-F5344CB8AC3E}">
        <p14:creationId xmlns:p14="http://schemas.microsoft.com/office/powerpoint/2010/main" val="2697266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A0AD39-EF2E-4570-9D65-D54200B93F1D}" type="slidenum">
              <a:rPr lang="en-IN" smtClean="0"/>
              <a:t>48</a:t>
            </a:fld>
            <a:endParaRPr lang="en-IN"/>
          </a:p>
        </p:txBody>
      </p:sp>
    </p:spTree>
    <p:extLst>
      <p:ext uri="{BB962C8B-B14F-4D97-AF65-F5344CB8AC3E}">
        <p14:creationId xmlns:p14="http://schemas.microsoft.com/office/powerpoint/2010/main" val="378393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F8C6DD6-D84D-4185-B502-BB1AEA641EFF}" type="datetime1">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BED52-2FCF-45FE-BFDD-64A254197B7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7131A5-C045-43F2-9932-DA0D98D044BC}" type="datetime1">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BED52-2FCF-45FE-BFDD-64A254197B7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693850-0E64-4CB3-B3FE-FFC55C10291C}" type="datetime1">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BED52-2FCF-45FE-BFDD-64A254197B7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36638"/>
            <a:ext cx="4038600" cy="4906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36638"/>
            <a:ext cx="4038600" cy="4906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7C74E3B8-BBF8-459C-A3A7-CBF0559A0F19}" type="slidenum">
              <a:rPr lang="en-US" altLang="en-US"/>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76200"/>
            <a:ext cx="8229600" cy="914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036638"/>
            <a:ext cx="4038600"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036638"/>
            <a:ext cx="4038600"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565525"/>
            <a:ext cx="4038600" cy="2378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565525"/>
            <a:ext cx="4038600" cy="23780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6C53B9F4-E28B-4CC3-A883-EB1D5324EF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36638"/>
            <a:ext cx="8229600" cy="4906962"/>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AF230D81-5A9F-4620-A638-8D5B25CCD02A}"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ECA630-8DA2-42EC-B5D9-7ED7B7903B3A}" type="datetime1">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BED52-2FCF-45FE-BFDD-64A254197B7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19AAE7-5B6A-457C-AFDF-DD6AFE8D558C}" type="datetime1">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2BED52-2FCF-45FE-BFDD-64A254197B7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64D2AB8-6AF4-488E-A648-A41F99DF57E9}" type="datetime1">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BED52-2FCF-45FE-BFDD-64A254197B7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D09136C-AA69-4869-B927-286B2DA6313B}" type="datetime1">
              <a:rPr lang="en-IN" smtClean="0"/>
              <a:t>12-01-2024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2BED52-2FCF-45FE-BFDD-64A254197B7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7BB31F3-E66E-4C5E-A42D-3F321D06FC9C}" type="datetime1">
              <a:rPr lang="en-IN" smtClean="0"/>
              <a:t>12-01-2024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2BED52-2FCF-45FE-BFDD-64A254197B7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07472-D6CE-4A65-9938-7CA8E5E14D45}" type="datetime1">
              <a:rPr lang="en-IN" smtClean="0"/>
              <a:t>12-01-2024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2BED52-2FCF-45FE-BFDD-64A254197B7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8AA76-D2E4-4F1D-9177-267DC2559857}" type="datetime1">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BED52-2FCF-45FE-BFDD-64A254197B7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3FC7BF-BD77-487F-99EB-323224399E5C}" type="datetime1">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2BED52-2FCF-45FE-BFDD-64A254197B7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9DA90-2B1E-4810-A7CE-516DF7928FB1}" type="datetime1">
              <a:rPr lang="en-IN" smtClean="0"/>
              <a:t>12-01-2024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BED52-2FCF-45FE-BFDD-64A254197B7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6"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 to Parallel Programming</a:t>
            </a:r>
            <a:endParaRPr lang="en-IN" dirty="0"/>
          </a:p>
        </p:txBody>
      </p:sp>
      <p:sp>
        <p:nvSpPr>
          <p:cNvPr id="3" name="Subtitle 2"/>
          <p:cNvSpPr>
            <a:spLocks noGrp="1"/>
          </p:cNvSpPr>
          <p:nvPr>
            <p:ph type="subTitle" idx="1"/>
          </p:nvPr>
        </p:nvSpPr>
        <p:spPr/>
        <p:txBody>
          <a:bodyPr/>
          <a:lstStyle/>
          <a:p>
            <a:endParaRPr lang="en-US" b="1" dirty="0"/>
          </a:p>
          <a:p>
            <a:r>
              <a:rPr lang="en-US" b="1" dirty="0" smtClean="0">
                <a:solidFill>
                  <a:srgbClr val="FF0000"/>
                </a:solidFill>
              </a:rPr>
              <a:t>UNIT - II</a:t>
            </a:r>
            <a:endParaRPr lang="en-IN" dirty="0">
              <a:solidFill>
                <a:srgbClr val="FF0000"/>
              </a:solidFill>
            </a:endParaRPr>
          </a:p>
        </p:txBody>
      </p:sp>
      <p:sp>
        <p:nvSpPr>
          <p:cNvPr id="4" name="Slide Number Placeholder 3"/>
          <p:cNvSpPr>
            <a:spLocks noGrp="1"/>
          </p:cNvSpPr>
          <p:nvPr>
            <p:ph type="sldNum" sz="quarter" idx="12"/>
          </p:nvPr>
        </p:nvSpPr>
        <p:spPr/>
        <p:txBody>
          <a:bodyPr/>
          <a:lstStyle/>
          <a:p>
            <a:fld id="{732BED52-2FCF-45FE-BFDD-64A254197B7C}" type="slidenum">
              <a:rPr lang="en-IN" smtClean="0"/>
              <a:t>1</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692696"/>
            <a:ext cx="8712968" cy="6000750"/>
          </a:xfrm>
          <a:prstGeom prst="rect">
            <a:avLst/>
          </a:prstGeom>
          <a:noFill/>
        </p:spPr>
        <p:txBody>
          <a:bodyPr wrap="square">
            <a:spAutoFit/>
          </a:bodyPr>
          <a:lstStyle/>
          <a:p>
            <a:pPr algn="just"/>
            <a:r>
              <a:rPr lang="en-IN" sz="2400" dirty="0" smtClean="0"/>
              <a:t>There is a huge impact on variety </a:t>
            </a:r>
            <a:r>
              <a:rPr lang="en-US" altLang="en-IN" sz="2400" dirty="0" smtClean="0"/>
              <a:t>o</a:t>
            </a:r>
            <a:r>
              <a:rPr lang="en-IN" sz="2400" dirty="0" smtClean="0"/>
              <a:t>f areas ranging from computational </a:t>
            </a:r>
            <a:r>
              <a:rPr lang="en-IN" sz="2400" dirty="0"/>
              <a:t>simulations for scientific and engineering applications to commercial </a:t>
            </a:r>
            <a:r>
              <a:rPr lang="en-IN" sz="2400" dirty="0" smtClean="0"/>
              <a:t>applications in </a:t>
            </a:r>
            <a:r>
              <a:rPr lang="en-IN" sz="2400" dirty="0"/>
              <a:t>data mining and transaction processing. The cost benefits of parallelism coupled with </a:t>
            </a:r>
            <a:r>
              <a:rPr lang="en-IN" sz="2400" dirty="0" smtClean="0"/>
              <a:t>the performance </a:t>
            </a:r>
            <a:r>
              <a:rPr lang="en-IN" sz="2400" dirty="0"/>
              <a:t>requirements of applications present compelling arguments in </a:t>
            </a:r>
            <a:r>
              <a:rPr lang="en-IN" sz="2400" dirty="0" smtClean="0"/>
              <a:t>favour </a:t>
            </a:r>
            <a:r>
              <a:rPr lang="en-IN" sz="2400" dirty="0"/>
              <a:t>of parallel</a:t>
            </a:r>
            <a:r>
              <a:rPr lang="en-US" altLang="en-IN" sz="2400" dirty="0"/>
              <a:t> </a:t>
            </a:r>
            <a:r>
              <a:rPr lang="en-IN" sz="2400" dirty="0"/>
              <a:t>computing</a:t>
            </a:r>
            <a:r>
              <a:rPr lang="en-IN" sz="2400" dirty="0" smtClean="0"/>
              <a:t>.</a:t>
            </a:r>
          </a:p>
          <a:p>
            <a:endParaRPr lang="en-IN" sz="2400" dirty="0"/>
          </a:p>
          <a:p>
            <a:r>
              <a:rPr lang="en-IN" sz="2400" b="1" dirty="0" smtClean="0"/>
              <a:t>Applications in Engineering: </a:t>
            </a:r>
            <a:r>
              <a:rPr lang="en-IN" sz="2400" dirty="0" smtClean="0"/>
              <a:t>Parallel computing is used in -</a:t>
            </a:r>
          </a:p>
          <a:p>
            <a:endParaRPr lang="en-IN" sz="2400" dirty="0"/>
          </a:p>
          <a:p>
            <a:pPr marL="342900" indent="-342900">
              <a:buFont typeface="Arial" panose="020B0604020202020204" pitchFamily="34" charset="0"/>
              <a:buChar char="•"/>
            </a:pPr>
            <a:r>
              <a:rPr lang="en-IN" sz="2400" dirty="0"/>
              <a:t>design of </a:t>
            </a:r>
            <a:r>
              <a:rPr lang="en-IN" sz="2400" dirty="0" err="1" smtClean="0"/>
              <a:t>airfoils</a:t>
            </a:r>
            <a:r>
              <a:rPr lang="en-IN" sz="2400" dirty="0" smtClean="0"/>
              <a:t> (</a:t>
            </a:r>
            <a:r>
              <a:rPr lang="en-IN" sz="2400" dirty="0"/>
              <a:t>optimizing lift, drag, stability), </a:t>
            </a:r>
            <a:endParaRPr lang="en-IN" sz="2400" dirty="0" smtClean="0"/>
          </a:p>
          <a:p>
            <a:pPr marL="342900" indent="-342900">
              <a:buFont typeface="Arial" panose="020B0604020202020204" pitchFamily="34" charset="0"/>
              <a:buChar char="•"/>
            </a:pPr>
            <a:r>
              <a:rPr lang="en-IN" sz="2400" dirty="0" smtClean="0"/>
              <a:t>internal </a:t>
            </a:r>
            <a:r>
              <a:rPr lang="en-IN" sz="2400" dirty="0"/>
              <a:t>combustion engines (optimizing charge distribution</a:t>
            </a:r>
            <a:r>
              <a:rPr lang="en-IN" sz="2400" dirty="0" smtClean="0"/>
              <a:t>, burn</a:t>
            </a:r>
            <a:r>
              <a:rPr lang="en-IN" sz="2400" dirty="0"/>
              <a:t>), </a:t>
            </a:r>
            <a:endParaRPr lang="en-IN" sz="2400" dirty="0" smtClean="0"/>
          </a:p>
          <a:p>
            <a:pPr marL="342900" indent="-342900">
              <a:buFont typeface="Arial" panose="020B0604020202020204" pitchFamily="34" charset="0"/>
              <a:buChar char="•"/>
            </a:pPr>
            <a:r>
              <a:rPr lang="en-IN" sz="2400" dirty="0" smtClean="0"/>
              <a:t>high-speed </a:t>
            </a:r>
            <a:r>
              <a:rPr lang="en-IN" sz="2400" dirty="0"/>
              <a:t>circuits (layouts for delays and capacitive and inductive effects), and</a:t>
            </a:r>
          </a:p>
          <a:p>
            <a:pPr marL="342900" indent="-342900">
              <a:buFont typeface="Arial" panose="020B0604020202020204" pitchFamily="34" charset="0"/>
              <a:buChar char="•"/>
            </a:pPr>
            <a:r>
              <a:rPr lang="en-IN" sz="2400" dirty="0"/>
              <a:t>structures (optimizing structural integrity, design parameters, cost, etc.), among others.</a:t>
            </a:r>
          </a:p>
        </p:txBody>
      </p:sp>
      <p:sp>
        <p:nvSpPr>
          <p:cNvPr id="2" name="Slide Number Placeholder 1"/>
          <p:cNvSpPr>
            <a:spLocks noGrp="1"/>
          </p:cNvSpPr>
          <p:nvPr>
            <p:ph type="sldNum" sz="quarter" idx="12"/>
          </p:nvPr>
        </p:nvSpPr>
        <p:spPr/>
        <p:txBody>
          <a:bodyPr/>
          <a:lstStyle/>
          <a:p>
            <a:fld id="{732BED52-2FCF-45FE-BFDD-64A254197B7C}" type="slidenum">
              <a:rPr lang="en-IN" smtClean="0"/>
              <a:t>10</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5576" cy="755576"/>
          </a:xfrm>
          <a:prstGeom prst="rect">
            <a:avLst/>
          </a:prstGeom>
        </p:spPr>
      </p:pic>
      <p:sp>
        <p:nvSpPr>
          <p:cNvPr id="3" name="TextBox 2"/>
          <p:cNvSpPr txBox="1"/>
          <p:nvPr/>
        </p:nvSpPr>
        <p:spPr>
          <a:xfrm>
            <a:off x="1331640" y="188640"/>
            <a:ext cx="6840760" cy="461665"/>
          </a:xfrm>
          <a:prstGeom prst="rect">
            <a:avLst/>
          </a:prstGeom>
          <a:noFill/>
        </p:spPr>
        <p:txBody>
          <a:bodyPr wrap="square" rtlCol="0">
            <a:spAutoFit/>
          </a:bodyPr>
          <a:lstStyle/>
          <a:p>
            <a:r>
              <a:rPr lang="en-US" sz="2400" b="1" dirty="0">
                <a:solidFill>
                  <a:srgbClr val="FF0000"/>
                </a:solidFill>
              </a:rPr>
              <a:t>Scope of Parallel computing</a:t>
            </a:r>
            <a:r>
              <a:rPr lang="en-US" sz="2400" b="1" dirty="0" smtClean="0">
                <a:solidFill>
                  <a:schemeClr val="bg1">
                    <a:lumMod val="65000"/>
                  </a:schemeClr>
                </a:solidFill>
              </a:rPr>
              <a:t>.</a:t>
            </a:r>
            <a:endParaRPr lang="en-US" sz="2400" b="1"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Characteristics of Task Interactions </a:t>
            </a:r>
          </a:p>
        </p:txBody>
      </p:sp>
      <p:sp>
        <p:nvSpPr>
          <p:cNvPr id="75779" name="Rectangle 3"/>
          <p:cNvSpPr>
            <a:spLocks noGrp="1" noChangeArrowheads="1"/>
          </p:cNvSpPr>
          <p:nvPr>
            <p:ph type="body" idx="1"/>
          </p:nvPr>
        </p:nvSpPr>
        <p:spPr/>
        <p:txBody>
          <a:bodyPr>
            <a:normAutofit lnSpcReduction="10000"/>
          </a:bodyPr>
          <a:lstStyle/>
          <a:p>
            <a:r>
              <a:rPr lang="en-US" dirty="0"/>
              <a:t>Interactions may be read-only or read-write. </a:t>
            </a:r>
          </a:p>
          <a:p>
            <a:r>
              <a:rPr lang="en-US" dirty="0"/>
              <a:t>In read-only interactions, tasks just read data items associated with other tasks. </a:t>
            </a:r>
          </a:p>
          <a:p>
            <a:r>
              <a:rPr lang="en-US" dirty="0"/>
              <a:t>In read-write interactions tasks read, as well as </a:t>
            </a:r>
            <a:r>
              <a:rPr lang="en-US" dirty="0" smtClean="0"/>
              <a:t>modify </a:t>
            </a:r>
            <a:r>
              <a:rPr lang="en-US" dirty="0"/>
              <a:t>data items associated with other tasks. </a:t>
            </a:r>
          </a:p>
          <a:p>
            <a:r>
              <a:rPr lang="en-US" dirty="0"/>
              <a:t>In general, read-write interactions are harder to code, since they require additional synchronization primitives.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Characteristics of Task Interactions </a:t>
            </a:r>
          </a:p>
        </p:txBody>
      </p:sp>
      <p:sp>
        <p:nvSpPr>
          <p:cNvPr id="76803" name="Rectangle 3"/>
          <p:cNvSpPr>
            <a:spLocks noGrp="1" noChangeArrowheads="1"/>
          </p:cNvSpPr>
          <p:nvPr>
            <p:ph type="body" idx="1"/>
          </p:nvPr>
        </p:nvSpPr>
        <p:spPr/>
        <p:txBody>
          <a:bodyPr/>
          <a:lstStyle/>
          <a:p>
            <a:r>
              <a:rPr lang="en-US"/>
              <a:t>Interactions may be one-way or two-way. </a:t>
            </a:r>
          </a:p>
          <a:p>
            <a:r>
              <a:rPr lang="en-US"/>
              <a:t>A one-way interaction can be initiated and accomplished by one of the two interacting tasks. </a:t>
            </a:r>
          </a:p>
          <a:p>
            <a:r>
              <a:rPr lang="en-US"/>
              <a:t>A two-way interaction requires participation from both tasks involved in an interaction. </a:t>
            </a:r>
          </a:p>
          <a:p>
            <a:r>
              <a:rPr lang="en-US"/>
              <a:t>One way interactions are somewhat harder to code in message passing APIs.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Mapping Techniques </a:t>
            </a:r>
          </a:p>
        </p:txBody>
      </p:sp>
      <p:sp>
        <p:nvSpPr>
          <p:cNvPr id="92163" name="Rectangle 3"/>
          <p:cNvSpPr>
            <a:spLocks noGrp="1" noChangeArrowheads="1"/>
          </p:cNvSpPr>
          <p:nvPr>
            <p:ph type="body" idx="1"/>
          </p:nvPr>
        </p:nvSpPr>
        <p:spPr/>
        <p:txBody>
          <a:bodyPr>
            <a:normAutofit fontScale="92500" lnSpcReduction="20000"/>
          </a:bodyPr>
          <a:lstStyle/>
          <a:p>
            <a:r>
              <a:rPr lang="en-US"/>
              <a:t>Once a problem has been decomposed into concurrent tasks, these must be mapped to processes (that can be executed on a parallel platform). </a:t>
            </a:r>
          </a:p>
          <a:p>
            <a:r>
              <a:rPr lang="en-US"/>
              <a:t>Mappings must minimize overheads. </a:t>
            </a:r>
          </a:p>
          <a:p>
            <a:r>
              <a:rPr lang="en-US"/>
              <a:t>Primary overheads are communication and idling. </a:t>
            </a:r>
          </a:p>
          <a:p>
            <a:r>
              <a:rPr lang="en-US"/>
              <a:t>Minimizing these overheads often represents contradicting objectives. </a:t>
            </a:r>
          </a:p>
          <a:p>
            <a:r>
              <a:rPr lang="en-US"/>
              <a:t>Assigning all work to one processor trivially minimizes communication at the expense of significant idling.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Rectangle 5"/>
          <p:cNvSpPr>
            <a:spLocks noGrp="1" noChangeArrowheads="1"/>
          </p:cNvSpPr>
          <p:nvPr>
            <p:ph type="title"/>
          </p:nvPr>
        </p:nvSpPr>
        <p:spPr/>
        <p:txBody>
          <a:bodyPr>
            <a:normAutofit fontScale="90000"/>
          </a:bodyPr>
          <a:lstStyle/>
          <a:p>
            <a:r>
              <a:rPr lang="en-US"/>
              <a:t>Mapping Techniques for Minimum Idling </a:t>
            </a:r>
          </a:p>
        </p:txBody>
      </p:sp>
      <p:pic>
        <p:nvPicPr>
          <p:cNvPr id="93188" name="Picture 4" descr="bgsync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2362200"/>
            <a:ext cx="7454900" cy="318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3192" name="Rectangle 8"/>
          <p:cNvSpPr>
            <a:spLocks noChangeArrowheads="1"/>
          </p:cNvSpPr>
          <p:nvPr/>
        </p:nvSpPr>
        <p:spPr bwMode="auto">
          <a:xfrm>
            <a:off x="457200" y="1036638"/>
            <a:ext cx="822960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Char char="•"/>
              <a:defRPr sz="2000">
                <a:solidFill>
                  <a:schemeClr val="tx1"/>
                </a:solidFill>
                <a:latin typeface="Arial" panose="020B0604020202020204" pitchFamily="34" charset="0"/>
              </a:defRPr>
            </a:lvl1pPr>
            <a:lvl2pPr marL="742950" indent="-285750">
              <a:lnSpc>
                <a:spcPct val="120000"/>
              </a:lnSpc>
              <a:spcBef>
                <a:spcPct val="20000"/>
              </a:spcBef>
              <a:buChar char="–"/>
              <a:defRPr>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Tx/>
              <a:buNone/>
            </a:pPr>
            <a:r>
              <a:rPr lang="en-US"/>
              <a:t>	Mapping must simultaneously minimize idling and load balance. Merely balancing load does not minimize idling.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fontScale="90000"/>
          </a:bodyPr>
          <a:lstStyle/>
          <a:p>
            <a:r>
              <a:rPr lang="en-US"/>
              <a:t>Mapping Techniques for Minimum Idling</a:t>
            </a:r>
          </a:p>
        </p:txBody>
      </p:sp>
      <p:sp>
        <p:nvSpPr>
          <p:cNvPr id="94211" name="Rectangle 3"/>
          <p:cNvSpPr>
            <a:spLocks noGrp="1" noChangeArrowheads="1"/>
          </p:cNvSpPr>
          <p:nvPr>
            <p:ph type="body" idx="1"/>
          </p:nvPr>
        </p:nvSpPr>
        <p:spPr/>
        <p:txBody>
          <a:bodyPr>
            <a:normAutofit fontScale="70000" lnSpcReduction="20000"/>
          </a:bodyPr>
          <a:lstStyle/>
          <a:p>
            <a:pPr>
              <a:buFontTx/>
              <a:buNone/>
            </a:pPr>
            <a:r>
              <a:rPr lang="en-US"/>
              <a:t>	Mapping techniques can be static or dynamic. </a:t>
            </a:r>
          </a:p>
          <a:p>
            <a:pPr>
              <a:buFontTx/>
              <a:buNone/>
            </a:pPr>
            <a:endParaRPr lang="en-US"/>
          </a:p>
          <a:p>
            <a:r>
              <a:rPr lang="en-US"/>
              <a:t>Static Mapping: Tasks are mapped to processes a-priori. For this to work, we must have a good estimate of the size of each task. Even in these cases, the problem may be NP complete. </a:t>
            </a:r>
          </a:p>
          <a:p>
            <a:r>
              <a:rPr lang="en-US"/>
              <a:t>Dynamic Mapping: Tasks are mapped to processes at runtime. This may be because the tasks are generated at runtime, or that their sizes are not known. </a:t>
            </a:r>
          </a:p>
          <a:p>
            <a:pPr>
              <a:buFontTx/>
              <a:buNone/>
            </a:pPr>
            <a:r>
              <a:rPr lang="en-US"/>
              <a:t>	</a:t>
            </a:r>
          </a:p>
          <a:p>
            <a:pPr>
              <a:buFontTx/>
              <a:buNone/>
            </a:pPr>
            <a:r>
              <a:rPr lang="en-US"/>
              <a:t>	Other factors that determine the choice of techniques include the</a:t>
            </a:r>
          </a:p>
          <a:p>
            <a:pPr>
              <a:buFontTx/>
              <a:buNone/>
            </a:pPr>
            <a:r>
              <a:rPr lang="en-US"/>
              <a:t> size of data associated with a task and the nature of underlying</a:t>
            </a:r>
          </a:p>
          <a:p>
            <a:pPr>
              <a:buFontTx/>
              <a:buNone/>
            </a:pPr>
            <a:r>
              <a:rPr lang="en-US"/>
              <a:t> domain.</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Schemes for Static Mapping </a:t>
            </a:r>
          </a:p>
        </p:txBody>
      </p:sp>
      <p:sp>
        <p:nvSpPr>
          <p:cNvPr id="95235" name="Rectangle 3"/>
          <p:cNvSpPr>
            <a:spLocks noGrp="1" noChangeArrowheads="1"/>
          </p:cNvSpPr>
          <p:nvPr>
            <p:ph type="body" idx="1"/>
          </p:nvPr>
        </p:nvSpPr>
        <p:spPr/>
        <p:txBody>
          <a:bodyPr/>
          <a:lstStyle/>
          <a:p>
            <a:r>
              <a:rPr lang="en-US"/>
              <a:t>Mappings based on data partitioning. </a:t>
            </a:r>
          </a:p>
          <a:p>
            <a:r>
              <a:rPr lang="en-US"/>
              <a:t>Mappings based on task graph partitioning. </a:t>
            </a:r>
          </a:p>
          <a:p>
            <a:r>
              <a:rPr lang="en-US"/>
              <a:t>Hybrid mappings. </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fontScale="90000"/>
          </a:bodyPr>
          <a:lstStyle/>
          <a:p>
            <a:r>
              <a:rPr lang="en-US"/>
              <a:t>Mappings Based on Data Partitioning </a:t>
            </a:r>
          </a:p>
        </p:txBody>
      </p:sp>
      <p:pic>
        <p:nvPicPr>
          <p:cNvPr id="96260" name="Picture 4" descr="img5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9788" y="2982913"/>
            <a:ext cx="7313612" cy="3265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6262" name="Rectangle 6"/>
          <p:cNvSpPr>
            <a:spLocks noChangeArrowheads="1"/>
          </p:cNvSpPr>
          <p:nvPr/>
        </p:nvSpPr>
        <p:spPr bwMode="auto">
          <a:xfrm>
            <a:off x="457200" y="1036638"/>
            <a:ext cx="8229600"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Char char="•"/>
              <a:defRPr sz="2000">
                <a:solidFill>
                  <a:schemeClr val="tx1"/>
                </a:solidFill>
                <a:latin typeface="Arial" panose="020B0604020202020204" pitchFamily="34" charset="0"/>
              </a:defRPr>
            </a:lvl1pPr>
            <a:lvl2pPr marL="742950" indent="-285750">
              <a:lnSpc>
                <a:spcPct val="120000"/>
              </a:lnSpc>
              <a:spcBef>
                <a:spcPct val="20000"/>
              </a:spcBef>
              <a:buChar char="–"/>
              <a:defRPr>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Tx/>
              <a:buNone/>
            </a:pPr>
            <a:r>
              <a:rPr lang="en-US"/>
              <a:t>	We can combine data partitioning with the ``owner-computes'' rule to partition the computation into subtasks. The simplest data decomposition schemes for dense matrices are 1-D block distribution schemes.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Block Array Distribution Schemes </a:t>
            </a:r>
          </a:p>
        </p:txBody>
      </p:sp>
      <p:sp>
        <p:nvSpPr>
          <p:cNvPr id="97283" name="Rectangle 3"/>
          <p:cNvSpPr>
            <a:spLocks noGrp="1" noChangeArrowheads="1"/>
          </p:cNvSpPr>
          <p:nvPr>
            <p:ph type="body" sz="half" idx="1"/>
          </p:nvPr>
        </p:nvSpPr>
        <p:spPr>
          <a:xfrm>
            <a:off x="457200" y="1036638"/>
            <a:ext cx="8077200" cy="1325562"/>
          </a:xfrm>
        </p:spPr>
        <p:txBody>
          <a:bodyPr/>
          <a:lstStyle/>
          <a:p>
            <a:pPr>
              <a:buFontTx/>
              <a:buNone/>
            </a:pPr>
            <a:r>
              <a:rPr lang="en-US"/>
              <a:t>		Block distribution schemes can be generalized to higher dimensions as well. </a:t>
            </a:r>
          </a:p>
        </p:txBody>
      </p:sp>
      <p:pic>
        <p:nvPicPr>
          <p:cNvPr id="97284" name="Picture 4" descr="img5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990600" y="2286000"/>
            <a:ext cx="7313613" cy="334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fontScale="90000"/>
          </a:bodyPr>
          <a:lstStyle/>
          <a:p>
            <a:r>
              <a:rPr lang="en-US"/>
              <a:t>Block Array Distribution Schemes: Examples </a:t>
            </a:r>
          </a:p>
        </p:txBody>
      </p:sp>
      <p:sp>
        <p:nvSpPr>
          <p:cNvPr id="98307" name="Rectangle 3"/>
          <p:cNvSpPr>
            <a:spLocks noGrp="1" noChangeArrowheads="1"/>
          </p:cNvSpPr>
          <p:nvPr>
            <p:ph type="body" idx="1"/>
          </p:nvPr>
        </p:nvSpPr>
        <p:spPr/>
        <p:txBody>
          <a:bodyPr>
            <a:normAutofit fontScale="85000" lnSpcReduction="10000"/>
          </a:bodyPr>
          <a:lstStyle/>
          <a:p>
            <a:r>
              <a:rPr lang="en-US"/>
              <a:t>For multiplying two dense matrices </a:t>
            </a:r>
            <a:r>
              <a:rPr lang="en-US" b="1" i="1"/>
              <a:t>A</a:t>
            </a:r>
            <a:r>
              <a:rPr lang="en-US"/>
              <a:t> and </a:t>
            </a:r>
            <a:r>
              <a:rPr lang="en-US" b="1" i="1"/>
              <a:t>B</a:t>
            </a:r>
            <a:r>
              <a:rPr lang="en-US"/>
              <a:t>, we can partition the output matrix </a:t>
            </a:r>
            <a:r>
              <a:rPr lang="en-US" b="1" i="1"/>
              <a:t>C</a:t>
            </a:r>
            <a:r>
              <a:rPr lang="en-US"/>
              <a:t> using a block decomposition. </a:t>
            </a:r>
          </a:p>
          <a:p>
            <a:r>
              <a:rPr lang="en-US"/>
              <a:t>For load balance, we give each task the same number of elements of </a:t>
            </a:r>
            <a:r>
              <a:rPr lang="en-US" b="1" i="1"/>
              <a:t>C</a:t>
            </a:r>
            <a:r>
              <a:rPr lang="en-US"/>
              <a:t>. (Note that each element of </a:t>
            </a:r>
            <a:r>
              <a:rPr lang="en-US" b="1" i="1"/>
              <a:t>C </a:t>
            </a:r>
            <a:r>
              <a:rPr lang="en-US"/>
              <a:t>corresponds to a single dot product.) </a:t>
            </a:r>
          </a:p>
          <a:p>
            <a:r>
              <a:rPr lang="en-US"/>
              <a:t>The choice of precise decomposition (1-D or 2-D) is determined by the associated communication overhead. </a:t>
            </a:r>
          </a:p>
          <a:p>
            <a:r>
              <a:rPr lang="en-US"/>
              <a:t>In general, higher dimension decomposition allows the use of larger number of processes.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en-US"/>
              <a:t>Data Sharing in Dense Matrix Multiplication </a:t>
            </a:r>
          </a:p>
        </p:txBody>
      </p:sp>
      <p:pic>
        <p:nvPicPr>
          <p:cNvPr id="99332" name="Picture 4" descr="img5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1036638"/>
            <a:ext cx="7313613" cy="5467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20688"/>
            <a:ext cx="8640960" cy="6001643"/>
          </a:xfrm>
          <a:prstGeom prst="rect">
            <a:avLst/>
          </a:prstGeom>
          <a:noFill/>
        </p:spPr>
        <p:txBody>
          <a:bodyPr wrap="square">
            <a:spAutoFit/>
          </a:bodyPr>
          <a:lstStyle/>
          <a:p>
            <a:pPr algn="just"/>
            <a:r>
              <a:rPr lang="en-IN" sz="2400" dirty="0" smtClean="0"/>
              <a:t>The other important design include micro electro-mechanical </a:t>
            </a:r>
            <a:r>
              <a:rPr lang="en-IN" sz="2400" dirty="0"/>
              <a:t>and </a:t>
            </a:r>
            <a:r>
              <a:rPr lang="en-IN" sz="2400" dirty="0" smtClean="0"/>
              <a:t>Nano-electro-mechanical </a:t>
            </a:r>
            <a:r>
              <a:rPr lang="en-IN" sz="2400" dirty="0"/>
              <a:t>systems (MEMS </a:t>
            </a:r>
            <a:r>
              <a:rPr lang="en-IN" sz="2400" dirty="0" smtClean="0"/>
              <a:t>and NEMS).</a:t>
            </a:r>
          </a:p>
          <a:p>
            <a:pPr algn="just"/>
            <a:endParaRPr lang="en-IN" sz="2400" dirty="0"/>
          </a:p>
          <a:p>
            <a:pPr algn="just"/>
            <a:r>
              <a:rPr lang="en-IN" sz="2400" dirty="0" smtClean="0"/>
              <a:t>A mix </a:t>
            </a:r>
            <a:r>
              <a:rPr lang="en-IN" sz="2400" dirty="0"/>
              <a:t>of quantum phenomena, molecular dynamics, and stochastic and continuum models </a:t>
            </a:r>
            <a:r>
              <a:rPr lang="en-IN" sz="2400" dirty="0" smtClean="0"/>
              <a:t>with physical </a:t>
            </a:r>
            <a:r>
              <a:rPr lang="en-IN" sz="2400" dirty="0"/>
              <a:t>processes such as conduction, convection, radiation, and structural mechanics, all in </a:t>
            </a:r>
            <a:r>
              <a:rPr lang="en-IN" sz="2400" dirty="0" smtClean="0"/>
              <a:t>a single system use parallel computers. </a:t>
            </a:r>
          </a:p>
          <a:p>
            <a:pPr algn="just"/>
            <a:endParaRPr lang="en-IN" sz="2400" dirty="0"/>
          </a:p>
          <a:p>
            <a:pPr algn="just"/>
            <a:r>
              <a:rPr lang="en-IN" sz="2400" dirty="0" smtClean="0"/>
              <a:t>At present challenges </a:t>
            </a:r>
            <a:r>
              <a:rPr lang="en-IN" sz="2400" dirty="0"/>
              <a:t>for geometric </a:t>
            </a:r>
            <a:r>
              <a:rPr lang="en-IN" sz="2400" dirty="0" smtClean="0"/>
              <a:t>modelling, mathematical modelling, </a:t>
            </a:r>
            <a:r>
              <a:rPr lang="en-IN" sz="2400" dirty="0"/>
              <a:t>and algorithm development, all in the context of parallel </a:t>
            </a:r>
            <a:r>
              <a:rPr lang="en-IN" sz="2400" dirty="0" smtClean="0"/>
              <a:t>computers exists.</a:t>
            </a:r>
          </a:p>
          <a:p>
            <a:pPr algn="just"/>
            <a:endParaRPr lang="en-IN" sz="2400" dirty="0"/>
          </a:p>
          <a:p>
            <a:pPr algn="just"/>
            <a:r>
              <a:rPr lang="en-IN" sz="2400" dirty="0"/>
              <a:t>Algorithms such as Simplex, Interior Point Method for linear optimization </a:t>
            </a:r>
            <a:r>
              <a:rPr lang="en-IN" sz="2400" dirty="0" smtClean="0"/>
              <a:t>and Branch-and-bound</a:t>
            </a:r>
            <a:r>
              <a:rPr lang="en-IN" sz="2400" dirty="0"/>
              <a:t>, and Genetic programming for discrete optimization have been </a:t>
            </a:r>
            <a:r>
              <a:rPr lang="en-IN" sz="2400" dirty="0" smtClean="0"/>
              <a:t>efficiently parallelized </a:t>
            </a:r>
            <a:r>
              <a:rPr lang="en-IN" sz="2400" dirty="0"/>
              <a:t>and are frequently used.</a:t>
            </a:r>
          </a:p>
        </p:txBody>
      </p:sp>
      <p:sp>
        <p:nvSpPr>
          <p:cNvPr id="2" name="Slide Number Placeholder 1"/>
          <p:cNvSpPr>
            <a:spLocks noGrp="1"/>
          </p:cNvSpPr>
          <p:nvPr>
            <p:ph type="sldNum" sz="quarter" idx="12"/>
          </p:nvPr>
        </p:nvSpPr>
        <p:spPr/>
        <p:txBody>
          <a:bodyPr/>
          <a:lstStyle/>
          <a:p>
            <a:fld id="{732BED52-2FCF-45FE-BFDD-64A254197B7C}" type="slidenum">
              <a:rPr lang="en-IN" smtClean="0"/>
              <a:t>11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55576" cy="755576"/>
          </a:xfrm>
          <a:prstGeom prst="rect">
            <a:avLst/>
          </a:prstGeom>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Cyclic and Block Cyclic Distributions </a:t>
            </a:r>
          </a:p>
        </p:txBody>
      </p:sp>
      <p:sp>
        <p:nvSpPr>
          <p:cNvPr id="100355" name="Rectangle 3"/>
          <p:cNvSpPr>
            <a:spLocks noGrp="1" noChangeArrowheads="1"/>
          </p:cNvSpPr>
          <p:nvPr>
            <p:ph type="body" idx="1"/>
          </p:nvPr>
        </p:nvSpPr>
        <p:spPr/>
        <p:txBody>
          <a:bodyPr/>
          <a:lstStyle/>
          <a:p>
            <a:r>
              <a:rPr lang="en-US"/>
              <a:t>If the amount of computation associated with data items varies, a block decomposition may lead to significant load imbalances. </a:t>
            </a:r>
          </a:p>
          <a:p>
            <a:r>
              <a:rPr lang="en-US"/>
              <a:t>A simple example of this is in LU decomposition (or Gaussian Elimination) of dense matrices.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sz="quarter"/>
          </p:nvPr>
        </p:nvSpPr>
        <p:spPr/>
        <p:txBody>
          <a:bodyPr/>
          <a:lstStyle/>
          <a:p>
            <a:r>
              <a:rPr lang="en-US"/>
              <a:t>LU Factorization of a Dense Matrix </a:t>
            </a:r>
          </a:p>
        </p:txBody>
      </p:sp>
      <p:sp>
        <p:nvSpPr>
          <p:cNvPr id="101382" name="Rectangle 6"/>
          <p:cNvSpPr>
            <a:spLocks noChangeArrowheads="1"/>
          </p:cNvSpPr>
          <p:nvPr/>
        </p:nvSpPr>
        <p:spPr bwMode="auto">
          <a:xfrm>
            <a:off x="457200" y="1036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Char char="•"/>
              <a:defRPr sz="2000">
                <a:solidFill>
                  <a:schemeClr val="tx1"/>
                </a:solidFill>
                <a:latin typeface="Arial" panose="020B0604020202020204" pitchFamily="34" charset="0"/>
              </a:defRPr>
            </a:lvl1pPr>
            <a:lvl2pPr marL="742950" indent="-285750">
              <a:lnSpc>
                <a:spcPct val="120000"/>
              </a:lnSpc>
              <a:spcBef>
                <a:spcPct val="20000"/>
              </a:spcBef>
              <a:buChar char="–"/>
              <a:defRPr>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buFontTx/>
              <a:buNone/>
            </a:pPr>
            <a:r>
              <a:rPr lang="en-US"/>
              <a:t>	A decomposition of LU factorization into 14 tasks - notice the </a:t>
            </a:r>
          </a:p>
          <a:p>
            <a:pPr algn="just">
              <a:buFontTx/>
              <a:buNone/>
            </a:pPr>
            <a:r>
              <a:rPr lang="en-US"/>
              <a:t> significant load imbalance. </a:t>
            </a:r>
          </a:p>
        </p:txBody>
      </p:sp>
      <p:graphicFrame>
        <p:nvGraphicFramePr>
          <p:cNvPr id="101608" name="Group 232"/>
          <p:cNvGraphicFramePr>
            <a:graphicFrameLocks noGrp="1"/>
          </p:cNvGraphicFramePr>
          <p:nvPr>
            <p:ph sz="quarter" idx="2"/>
          </p:nvPr>
        </p:nvGraphicFramePr>
        <p:xfrm>
          <a:off x="381000" y="3308350"/>
          <a:ext cx="8382000" cy="2478024"/>
        </p:xfrm>
        <a:graphic>
          <a:graphicData uri="http://schemas.openxmlformats.org/drawingml/2006/table">
            <a:tbl>
              <a:tblPr/>
              <a:tblGrid>
                <a:gridCol w="2692400"/>
                <a:gridCol w="2844800"/>
                <a:gridCol w="2844800"/>
              </a:tblGrid>
              <a:tr h="1905000">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1:</a:t>
                      </a:r>
                    </a:p>
                    <a:p>
                      <a:pPr marL="0" marR="0" lvl="0" indent="0" algn="l" defTabSz="914400" rtl="0" eaLnBrk="1" fontAlgn="base" latinLnBrk="0" hangingPunct="1">
                        <a:lnSpc>
                          <a:spcPct val="17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2:</a:t>
                      </a:r>
                    </a:p>
                    <a:p>
                      <a:pPr marL="0" marR="0" lvl="0" indent="0" algn="l" defTabSz="914400" rtl="0" eaLnBrk="1" fontAlgn="base" latinLnBrk="0" hangingPunct="1">
                        <a:lnSpc>
                          <a:spcPct val="17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3:</a:t>
                      </a:r>
                    </a:p>
                    <a:p>
                      <a:pPr marL="0" marR="0" lvl="0" indent="0" algn="l" defTabSz="914400" rtl="0" eaLnBrk="1" fontAlgn="base" latinLnBrk="0" hangingPunct="1">
                        <a:lnSpc>
                          <a:spcPct val="17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4:</a:t>
                      </a:r>
                    </a:p>
                    <a:p>
                      <a:pPr marL="0" marR="0" lvl="0" indent="0" algn="l" defTabSz="914400" rtl="0" eaLnBrk="1" fontAlgn="base" latinLnBrk="0" hangingPunct="1">
                        <a:lnSpc>
                          <a:spcPct val="17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5:</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6:</a:t>
                      </a:r>
                    </a:p>
                    <a:p>
                      <a:pPr marL="0" marR="0" lvl="0" indent="0" algn="l" defTabSz="914400" rtl="0" eaLnBrk="1" fontAlgn="base" latinLnBrk="0" hangingPunct="1">
                        <a:lnSpc>
                          <a:spcPct val="16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7:</a:t>
                      </a:r>
                    </a:p>
                    <a:p>
                      <a:pPr marL="0" marR="0" lvl="0" indent="0" algn="l" defTabSz="914400" rtl="0" eaLnBrk="1" fontAlgn="base" latinLnBrk="0" hangingPunct="1">
                        <a:lnSpc>
                          <a:spcPct val="17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8:</a:t>
                      </a:r>
                    </a:p>
                    <a:p>
                      <a:pPr marL="0" marR="0" lvl="0" indent="0" algn="l" defTabSz="914400" rtl="0" eaLnBrk="1" fontAlgn="base" latinLnBrk="0" hangingPunct="1">
                        <a:lnSpc>
                          <a:spcPct val="19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9:</a:t>
                      </a:r>
                    </a:p>
                    <a:p>
                      <a:pPr marL="0" marR="0" lvl="0" indent="0" algn="l" defTabSz="914400" rtl="0" eaLnBrk="1" fontAlgn="base" latinLnBrk="0" hangingPunct="1">
                        <a:lnSpc>
                          <a:spcPct val="16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11:</a:t>
                      </a:r>
                    </a:p>
                    <a:p>
                      <a:pPr marL="0" marR="0" lvl="0" indent="0" algn="l" defTabSz="914400" rtl="0" eaLnBrk="1" fontAlgn="base" latinLnBrk="0" hangingPunct="1">
                        <a:lnSpc>
                          <a:spcPct val="18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12:</a:t>
                      </a:r>
                    </a:p>
                    <a:p>
                      <a:pPr marL="0" marR="0" lvl="0" indent="0" algn="l" defTabSz="914400" rtl="0" eaLnBrk="1" fontAlgn="base" latinLnBrk="0" hangingPunct="1">
                        <a:lnSpc>
                          <a:spcPct val="17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13:</a:t>
                      </a:r>
                    </a:p>
                    <a:p>
                      <a:pPr marL="0" marR="0" lvl="0" indent="0" algn="l" defTabSz="914400" rtl="0" eaLnBrk="1" fontAlgn="base" latinLnBrk="0" hangingPunct="1">
                        <a:lnSpc>
                          <a:spcPct val="180000"/>
                        </a:lnSpc>
                        <a:spcBef>
                          <a:spcPct val="20000"/>
                        </a:spcBef>
                        <a:spcAft>
                          <a:spcPct val="0"/>
                        </a:spcAft>
                        <a:buClrTx/>
                        <a:buSzTx/>
                        <a:buFontTx/>
                        <a:buNone/>
                      </a:pPr>
                      <a:r>
                        <a:rPr kumimoji="0" lang="en-US" sz="1800" b="0" i="0" u="none" strike="noStrike" cap="none" normalizeH="0" baseline="0" smtClean="0">
                          <a:ln>
                            <a:noFill/>
                          </a:ln>
                          <a:solidFill>
                            <a:schemeClr val="tx1"/>
                          </a:solidFill>
                          <a:effectLst/>
                          <a:latin typeface="Arial" panose="020B0604020202020204" pitchFamily="34" charset="0"/>
                        </a:rPr>
                        <a:t>14:</a:t>
                      </a:r>
                    </a:p>
                    <a:p>
                      <a:pPr marL="0" marR="0" lvl="0" indent="0" algn="l" defTabSz="914400" rtl="0" eaLnBrk="1" fontAlgn="base" latinLnBrk="0" hangingPunct="1">
                        <a:lnSpc>
                          <a:spcPct val="110000"/>
                        </a:lnSpc>
                        <a:spcBef>
                          <a:spcPct val="2000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r>
            </a:tbl>
          </a:graphicData>
        </a:graphic>
      </p:graphicFrame>
      <p:pic>
        <p:nvPicPr>
          <p:cNvPr id="101380" name="Picture 4" descr="img5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534988" y="1947863"/>
            <a:ext cx="7313612" cy="1023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01598" name="Group 222"/>
          <p:cNvGrpSpPr/>
          <p:nvPr/>
        </p:nvGrpSpPr>
        <p:grpSpPr bwMode="auto">
          <a:xfrm>
            <a:off x="762000" y="3351213"/>
            <a:ext cx="7924800" cy="2516187"/>
            <a:chOff x="480" y="2016"/>
            <a:chExt cx="4992" cy="1585"/>
          </a:xfrm>
        </p:grpSpPr>
        <p:pic>
          <p:nvPicPr>
            <p:cNvPr id="101526" name="Picture 150" descr="img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 y="2976"/>
              <a:ext cx="1417" cy="288"/>
            </a:xfrm>
            <a:prstGeom prst="rect">
              <a:avLst/>
            </a:prstGeom>
            <a:noFill/>
            <a:extLst>
              <a:ext uri="{909E8E84-426E-40DD-AFC4-6F175D3DCCD1}">
                <a14:hiddenFill xmlns:a14="http://schemas.microsoft.com/office/drawing/2010/main">
                  <a:solidFill>
                    <a:srgbClr val="FFFFFF"/>
                  </a:solidFill>
                </a14:hiddenFill>
              </a:ext>
            </a:extLst>
          </p:spPr>
        </p:pic>
        <p:grpSp>
          <p:nvGrpSpPr>
            <p:cNvPr id="101596" name="Group 220"/>
            <p:cNvGrpSpPr/>
            <p:nvPr/>
          </p:nvGrpSpPr>
          <p:grpSpPr bwMode="auto">
            <a:xfrm>
              <a:off x="480" y="2016"/>
              <a:ext cx="4992" cy="1585"/>
              <a:chOff x="480" y="2495"/>
              <a:chExt cx="4992" cy="1585"/>
            </a:xfrm>
          </p:grpSpPr>
          <p:grpSp>
            <p:nvGrpSpPr>
              <p:cNvPr id="101531" name="Group 155"/>
              <p:cNvGrpSpPr/>
              <p:nvPr/>
            </p:nvGrpSpPr>
            <p:grpSpPr bwMode="auto">
              <a:xfrm>
                <a:off x="4055" y="2495"/>
                <a:ext cx="1417" cy="1297"/>
                <a:chOff x="3648" y="2496"/>
                <a:chExt cx="1417" cy="1297"/>
              </a:xfrm>
            </p:grpSpPr>
            <p:pic>
              <p:nvPicPr>
                <p:cNvPr id="101532" name="Picture 156" descr="img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2496"/>
                  <a:ext cx="939" cy="289"/>
                </a:xfrm>
                <a:prstGeom prst="rect">
                  <a:avLst/>
                </a:prstGeom>
                <a:noFill/>
                <a:extLst>
                  <a:ext uri="{909E8E84-426E-40DD-AFC4-6F175D3DCCD1}">
                    <a14:hiddenFill xmlns:a14="http://schemas.microsoft.com/office/drawing/2010/main">
                      <a:solidFill>
                        <a:srgbClr val="FFFFFF"/>
                      </a:solidFill>
                    </a14:hiddenFill>
                  </a:ext>
                </a:extLst>
              </p:spPr>
            </p:pic>
            <p:pic>
              <p:nvPicPr>
                <p:cNvPr id="101533" name="Picture 157" descr="img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 y="2832"/>
                  <a:ext cx="927" cy="288"/>
                </a:xfrm>
                <a:prstGeom prst="rect">
                  <a:avLst/>
                </a:prstGeom>
                <a:noFill/>
                <a:extLst>
                  <a:ext uri="{909E8E84-426E-40DD-AFC4-6F175D3DCCD1}">
                    <a14:hiddenFill xmlns:a14="http://schemas.microsoft.com/office/drawing/2010/main">
                      <a:solidFill>
                        <a:srgbClr val="FFFFFF"/>
                      </a:solidFill>
                    </a14:hiddenFill>
                  </a:ext>
                </a:extLst>
              </p:spPr>
            </p:pic>
            <p:pic>
              <p:nvPicPr>
                <p:cNvPr id="101534" name="Picture 158" descr="img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 y="3168"/>
                  <a:ext cx="1417" cy="288"/>
                </a:xfrm>
                <a:prstGeom prst="rect">
                  <a:avLst/>
                </a:prstGeom>
                <a:noFill/>
                <a:extLst>
                  <a:ext uri="{909E8E84-426E-40DD-AFC4-6F175D3DCCD1}">
                    <a14:hiddenFill xmlns:a14="http://schemas.microsoft.com/office/drawing/2010/main">
                      <a:solidFill>
                        <a:srgbClr val="FFFFFF"/>
                      </a:solidFill>
                    </a14:hiddenFill>
                  </a:ext>
                </a:extLst>
              </p:spPr>
            </p:pic>
            <p:pic>
              <p:nvPicPr>
                <p:cNvPr id="101535" name="Picture 159" descr="img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8" y="3504"/>
                  <a:ext cx="1019" cy="28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1558" name="Group 182"/>
              <p:cNvGrpSpPr/>
              <p:nvPr/>
            </p:nvGrpSpPr>
            <p:grpSpPr bwMode="auto">
              <a:xfrm>
                <a:off x="480" y="2495"/>
                <a:ext cx="1019" cy="1585"/>
                <a:chOff x="864" y="2495"/>
                <a:chExt cx="1019" cy="1585"/>
              </a:xfrm>
            </p:grpSpPr>
            <p:grpSp>
              <p:nvGrpSpPr>
                <p:cNvPr id="101528" name="Group 152"/>
                <p:cNvGrpSpPr/>
                <p:nvPr/>
              </p:nvGrpSpPr>
              <p:grpSpPr bwMode="auto">
                <a:xfrm>
                  <a:off x="864" y="2495"/>
                  <a:ext cx="1019" cy="1248"/>
                  <a:chOff x="240" y="2496"/>
                  <a:chExt cx="1019" cy="1248"/>
                </a:xfrm>
              </p:grpSpPr>
              <p:pic>
                <p:nvPicPr>
                  <p:cNvPr id="101514" name="Picture 138" descr="img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0" y="2496"/>
                    <a:ext cx="101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1519" name="Picture 143" descr="img5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 y="2784"/>
                    <a:ext cx="939" cy="288"/>
                  </a:xfrm>
                  <a:prstGeom prst="rect">
                    <a:avLst/>
                  </a:prstGeom>
                  <a:noFill/>
                  <a:extLst>
                    <a:ext uri="{909E8E84-426E-40DD-AFC4-6F175D3DCCD1}">
                      <a14:hiddenFill xmlns:a14="http://schemas.microsoft.com/office/drawing/2010/main">
                        <a:solidFill>
                          <a:srgbClr val="FFFFFF"/>
                        </a:solidFill>
                      </a14:hiddenFill>
                    </a:ext>
                  </a:extLst>
                </p:spPr>
              </p:pic>
              <p:pic>
                <p:nvPicPr>
                  <p:cNvPr id="101522" name="Picture 146" descr="img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1" y="3120"/>
                    <a:ext cx="939" cy="288"/>
                  </a:xfrm>
                  <a:prstGeom prst="rect">
                    <a:avLst/>
                  </a:prstGeom>
                  <a:noFill/>
                  <a:extLst>
                    <a:ext uri="{909E8E84-426E-40DD-AFC4-6F175D3DCCD1}">
                      <a14:hiddenFill xmlns:a14="http://schemas.microsoft.com/office/drawing/2010/main">
                        <a:solidFill>
                          <a:srgbClr val="FFFFFF"/>
                        </a:solidFill>
                      </a14:hiddenFill>
                    </a:ext>
                  </a:extLst>
                </p:spPr>
              </p:pic>
              <p:pic>
                <p:nvPicPr>
                  <p:cNvPr id="101525" name="Picture 149" descr="img6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 y="3456"/>
                    <a:ext cx="927" cy="288"/>
                  </a:xfrm>
                  <a:prstGeom prst="rect">
                    <a:avLst/>
                  </a:prstGeom>
                  <a:noFill/>
                  <a:extLst>
                    <a:ext uri="{909E8E84-426E-40DD-AFC4-6F175D3DCCD1}">
                      <a14:hiddenFill xmlns:a14="http://schemas.microsoft.com/office/drawing/2010/main">
                        <a:solidFill>
                          <a:srgbClr val="FFFFFF"/>
                        </a:solidFill>
                      </a14:hiddenFill>
                    </a:ext>
                  </a:extLst>
                </p:spPr>
              </p:pic>
            </p:grpSp>
            <p:pic>
              <p:nvPicPr>
                <p:cNvPr id="101556" name="Picture 180" descr="img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3792"/>
                  <a:ext cx="927" cy="2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1593" name="Group 217"/>
              <p:cNvGrpSpPr/>
              <p:nvPr/>
            </p:nvGrpSpPr>
            <p:grpSpPr bwMode="auto">
              <a:xfrm>
                <a:off x="2206" y="2496"/>
                <a:ext cx="1417" cy="1584"/>
                <a:chOff x="2206" y="2496"/>
                <a:chExt cx="1417" cy="1584"/>
              </a:xfrm>
            </p:grpSpPr>
            <p:pic>
              <p:nvPicPr>
                <p:cNvPr id="101516" name="Picture 140" descr="img5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6" y="2496"/>
                  <a:ext cx="1417"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1520" name="Picture 144" descr="img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6" y="2784"/>
                  <a:ext cx="1417" cy="288"/>
                </a:xfrm>
                <a:prstGeom prst="rect">
                  <a:avLst/>
                </a:prstGeom>
                <a:noFill/>
                <a:extLst>
                  <a:ext uri="{909E8E84-426E-40DD-AFC4-6F175D3DCCD1}">
                    <a14:hiddenFill xmlns:a14="http://schemas.microsoft.com/office/drawing/2010/main">
                      <a:solidFill>
                        <a:srgbClr val="FFFFFF"/>
                      </a:solidFill>
                    </a14:hiddenFill>
                  </a:ext>
                </a:extLst>
              </p:spPr>
            </p:pic>
            <p:pic>
              <p:nvPicPr>
                <p:cNvPr id="101523" name="Picture 147" descr="img6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6" y="3120"/>
                  <a:ext cx="1417" cy="288"/>
                </a:xfrm>
                <a:prstGeom prst="rect">
                  <a:avLst/>
                </a:prstGeom>
                <a:noFill/>
                <a:extLst>
                  <a:ext uri="{909E8E84-426E-40DD-AFC4-6F175D3DCCD1}">
                    <a14:hiddenFill xmlns:a14="http://schemas.microsoft.com/office/drawing/2010/main">
                      <a:solidFill>
                        <a:srgbClr val="FFFFFF"/>
                      </a:solidFill>
                    </a14:hiddenFill>
                  </a:ext>
                </a:extLst>
              </p:spPr>
            </p:pic>
            <p:pic>
              <p:nvPicPr>
                <p:cNvPr id="101557" name="Picture 181" descr="img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34" y="3791"/>
                  <a:ext cx="1019" cy="289"/>
                </a:xfrm>
                <a:prstGeom prst="rect">
                  <a:avLst/>
                </a:prstGeom>
                <a:noFill/>
                <a:extLst>
                  <a:ext uri="{909E8E84-426E-40DD-AFC4-6F175D3DCCD1}">
                    <a14:hiddenFill xmlns:a14="http://schemas.microsoft.com/office/drawing/2010/main">
                      <a:solidFill>
                        <a:srgbClr val="FFFFFF"/>
                      </a:solidFill>
                    </a14:hiddenFill>
                  </a:ext>
                </a:extLst>
              </p:spPr>
            </p:pic>
          </p:grpSp>
        </p:grpSp>
      </p:gr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8" name="Rectangle 38"/>
          <p:cNvSpPr>
            <a:spLocks noGrp="1" noChangeArrowheads="1"/>
          </p:cNvSpPr>
          <p:nvPr>
            <p:ph type="title"/>
          </p:nvPr>
        </p:nvSpPr>
        <p:spPr/>
        <p:txBody>
          <a:bodyPr/>
          <a:lstStyle/>
          <a:p>
            <a:r>
              <a:rPr lang="en-US"/>
              <a:t>Block Cyclic Distributions </a:t>
            </a:r>
          </a:p>
        </p:txBody>
      </p:sp>
      <p:sp>
        <p:nvSpPr>
          <p:cNvPr id="102442" name="Rectangle 42"/>
          <p:cNvSpPr>
            <a:spLocks noChangeArrowheads="1"/>
          </p:cNvSpPr>
          <p:nvPr/>
        </p:nvSpPr>
        <p:spPr bwMode="auto">
          <a:xfrm>
            <a:off x="457200" y="1036638"/>
            <a:ext cx="8229600" cy="490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Char char="•"/>
              <a:defRPr sz="2000">
                <a:solidFill>
                  <a:schemeClr val="tx1"/>
                </a:solidFill>
                <a:latin typeface="Arial" panose="020B0604020202020204" pitchFamily="34" charset="0"/>
              </a:defRPr>
            </a:lvl1pPr>
            <a:lvl2pPr marL="742950" indent="-285750">
              <a:lnSpc>
                <a:spcPct val="120000"/>
              </a:lnSpc>
              <a:spcBef>
                <a:spcPct val="20000"/>
              </a:spcBef>
              <a:buChar char="–"/>
              <a:defRPr>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t>Variation of the block distribution scheme that can be used to alleviate the load-imbalance and idling problems. </a:t>
            </a:r>
          </a:p>
          <a:p>
            <a:r>
              <a:rPr lang="en-US"/>
              <a:t>Partition an array into many more blocks than the number of available processes. </a:t>
            </a:r>
          </a:p>
          <a:p>
            <a:r>
              <a:rPr lang="en-US"/>
              <a:t>Blocks are assigned to processes in a round-robin manner so that each process gets several non-adjacent blocks. </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normAutofit fontScale="90000"/>
          </a:bodyPr>
          <a:lstStyle/>
          <a:p>
            <a:r>
              <a:rPr lang="en-US"/>
              <a:t>Block-Cyclic Distribution for Gaussian Elimination </a:t>
            </a:r>
          </a:p>
        </p:txBody>
      </p:sp>
      <p:pic>
        <p:nvPicPr>
          <p:cNvPr id="103428" name="Picture 4" descr="c4f-gau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8388" y="2530475"/>
            <a:ext cx="7313612" cy="3717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430" name="Rectangle 6"/>
          <p:cNvSpPr>
            <a:spLocks noChangeArrowheads="1"/>
          </p:cNvSpPr>
          <p:nvPr/>
        </p:nvSpPr>
        <p:spPr bwMode="auto">
          <a:xfrm>
            <a:off x="457200" y="1036638"/>
            <a:ext cx="8229600" cy="12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Char char="•"/>
              <a:defRPr sz="2000">
                <a:solidFill>
                  <a:schemeClr val="tx1"/>
                </a:solidFill>
                <a:latin typeface="Arial" panose="020B0604020202020204" pitchFamily="34" charset="0"/>
              </a:defRPr>
            </a:lvl1pPr>
            <a:lvl2pPr marL="742950" indent="-285750">
              <a:lnSpc>
                <a:spcPct val="120000"/>
              </a:lnSpc>
              <a:spcBef>
                <a:spcPct val="20000"/>
              </a:spcBef>
              <a:buChar char="–"/>
              <a:defRPr>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Tx/>
              <a:buNone/>
            </a:pPr>
            <a:r>
              <a:rPr lang="en-US"/>
              <a:t>		The active part of the matrix in Gaussian Elimination changes. By assigning blocks in a block-cyclic fashion, each processor receives blocks from different parts of the matrix. </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Block-Cyclic Distribution: Examples </a:t>
            </a:r>
          </a:p>
        </p:txBody>
      </p:sp>
      <p:pic>
        <p:nvPicPr>
          <p:cNvPr id="104452" name="Picture 4" descr="gaussworkdi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62200" y="2133600"/>
            <a:ext cx="4113213" cy="408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4454" name="Rectangle 6"/>
          <p:cNvSpPr>
            <a:spLocks noChangeArrowheads="1"/>
          </p:cNvSpPr>
          <p:nvPr/>
        </p:nvSpPr>
        <p:spPr bwMode="auto">
          <a:xfrm>
            <a:off x="457200" y="1036638"/>
            <a:ext cx="8229600"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Char char="•"/>
              <a:defRPr sz="2000">
                <a:solidFill>
                  <a:schemeClr val="tx1"/>
                </a:solidFill>
                <a:latin typeface="Arial" panose="020B0604020202020204" pitchFamily="34" charset="0"/>
              </a:defRPr>
            </a:lvl1pPr>
            <a:lvl2pPr marL="742950" indent="-285750">
              <a:lnSpc>
                <a:spcPct val="120000"/>
              </a:lnSpc>
              <a:spcBef>
                <a:spcPct val="20000"/>
              </a:spcBef>
              <a:buChar char="–"/>
              <a:defRPr>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Tx/>
              <a:buNone/>
            </a:pPr>
            <a:r>
              <a:rPr lang="en-US"/>
              <a:t>		One- and two-dimensional block-cyclic distributions among 4 processes.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Block-Cyclic Distribution </a:t>
            </a:r>
          </a:p>
        </p:txBody>
      </p:sp>
      <p:pic>
        <p:nvPicPr>
          <p:cNvPr id="105476" name="Picture 4" descr="img7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781300"/>
            <a:ext cx="8229600" cy="3619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5478" name="Rectangle 6"/>
          <p:cNvSpPr>
            <a:spLocks noChangeArrowheads="1"/>
          </p:cNvSpPr>
          <p:nvPr/>
        </p:nvSpPr>
        <p:spPr bwMode="auto">
          <a:xfrm>
            <a:off x="457200" y="1036638"/>
            <a:ext cx="8229600"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Char char="•"/>
              <a:defRPr sz="2000">
                <a:solidFill>
                  <a:schemeClr val="tx1"/>
                </a:solidFill>
                <a:latin typeface="Arial" panose="020B0604020202020204" pitchFamily="34" charset="0"/>
              </a:defRPr>
            </a:lvl1pPr>
            <a:lvl2pPr marL="742950" indent="-285750">
              <a:lnSpc>
                <a:spcPct val="120000"/>
              </a:lnSpc>
              <a:spcBef>
                <a:spcPct val="20000"/>
              </a:spcBef>
              <a:buChar char="–"/>
              <a:defRPr>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r>
              <a:rPr lang="en-US"/>
              <a:t>A cyclic distribution is a special case in which block size is one. </a:t>
            </a:r>
          </a:p>
          <a:p>
            <a:r>
              <a:rPr lang="en-US"/>
              <a:t>A block distribution is a special case in which block size is </a:t>
            </a:r>
            <a:r>
              <a:rPr lang="en-US" b="1" i="1"/>
              <a:t>n/p</a:t>
            </a:r>
            <a:r>
              <a:rPr lang="en-US"/>
              <a:t>  , where </a:t>
            </a:r>
            <a:r>
              <a:rPr lang="en-US" b="1" i="1"/>
              <a:t>n</a:t>
            </a:r>
            <a:r>
              <a:rPr lang="en-US"/>
              <a:t> is the dimension of the matrix and </a:t>
            </a:r>
            <a:r>
              <a:rPr lang="en-US" b="1" i="1"/>
              <a:t>p</a:t>
            </a:r>
            <a:r>
              <a:rPr lang="en-US"/>
              <a:t> is the number of processes.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fontScale="90000"/>
          </a:bodyPr>
          <a:lstStyle/>
          <a:p>
            <a:r>
              <a:rPr lang="en-US"/>
              <a:t>Graph Partitioning Dased Data Decomposition </a:t>
            </a:r>
          </a:p>
        </p:txBody>
      </p:sp>
      <p:sp>
        <p:nvSpPr>
          <p:cNvPr id="106499" name="Rectangle 3"/>
          <p:cNvSpPr>
            <a:spLocks noGrp="1" noChangeArrowheads="1"/>
          </p:cNvSpPr>
          <p:nvPr>
            <p:ph type="body" idx="1"/>
          </p:nvPr>
        </p:nvSpPr>
        <p:spPr/>
        <p:txBody>
          <a:bodyPr>
            <a:normAutofit fontScale="92500" lnSpcReduction="20000"/>
          </a:bodyPr>
          <a:lstStyle/>
          <a:p>
            <a:r>
              <a:rPr lang="en-US"/>
              <a:t>In case of sparse matrices, block decompositions are more complex. </a:t>
            </a:r>
          </a:p>
          <a:p>
            <a:r>
              <a:rPr lang="en-US"/>
              <a:t>Consider the problem of multiplying a sparse matrix with a vector. </a:t>
            </a:r>
          </a:p>
          <a:p>
            <a:r>
              <a:rPr lang="en-US"/>
              <a:t>The graph of the matrix is a useful indicator of the work (number of nodes) and communication (the degree of each node). </a:t>
            </a:r>
          </a:p>
          <a:p>
            <a:r>
              <a:rPr lang="en-US"/>
              <a:t>In this case, we would like to partition the graph so as to assign equal number of nodes to each process, while minimizing edge count of the graph partition. </a:t>
            </a:r>
          </a:p>
          <a:p>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fontScale="90000"/>
          </a:bodyPr>
          <a:lstStyle/>
          <a:p>
            <a:r>
              <a:rPr lang="en-US"/>
              <a:t>Partitioning the Graph of Lake Superior </a:t>
            </a:r>
          </a:p>
        </p:txBody>
      </p:sp>
      <p:pic>
        <p:nvPicPr>
          <p:cNvPr id="107524" name="Picture 4" descr="superior-random"/>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438400" y="990600"/>
            <a:ext cx="4038600" cy="2001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7526" name="Picture 6" descr="superior-meti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592388" y="3810000"/>
            <a:ext cx="3656012" cy="181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7529" name="Text Box 9"/>
          <p:cNvSpPr txBox="1">
            <a:spLocks noChangeArrowheads="1"/>
          </p:cNvSpPr>
          <p:nvPr/>
        </p:nvSpPr>
        <p:spPr bwMode="auto">
          <a:xfrm>
            <a:off x="533400" y="3200400"/>
            <a:ext cx="815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t>Random Partitioning</a:t>
            </a:r>
          </a:p>
        </p:txBody>
      </p:sp>
      <p:sp>
        <p:nvSpPr>
          <p:cNvPr id="107530" name="Text Box 10"/>
          <p:cNvSpPr txBox="1">
            <a:spLocks noChangeArrowheads="1"/>
          </p:cNvSpPr>
          <p:nvPr/>
        </p:nvSpPr>
        <p:spPr bwMode="auto">
          <a:xfrm>
            <a:off x="533400" y="5699125"/>
            <a:ext cx="815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t>Partitioning for minimum edge-cut.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normAutofit fontScale="90000"/>
          </a:bodyPr>
          <a:lstStyle/>
          <a:p>
            <a:r>
              <a:rPr lang="en-US"/>
              <a:t>Mappings Based on Task Paritioning </a:t>
            </a:r>
          </a:p>
        </p:txBody>
      </p:sp>
      <p:sp>
        <p:nvSpPr>
          <p:cNvPr id="108547" name="Rectangle 3"/>
          <p:cNvSpPr>
            <a:spLocks noGrp="1" noChangeArrowheads="1"/>
          </p:cNvSpPr>
          <p:nvPr>
            <p:ph type="body" idx="1"/>
          </p:nvPr>
        </p:nvSpPr>
        <p:spPr/>
        <p:txBody>
          <a:bodyPr/>
          <a:lstStyle/>
          <a:p>
            <a:r>
              <a:rPr lang="en-US"/>
              <a:t>Partitioning a given task-dependency graph across processes. </a:t>
            </a:r>
          </a:p>
          <a:p>
            <a:r>
              <a:rPr lang="en-US"/>
              <a:t>Determining an optimal mapping for a general task-dependency graph is an NP-complete problem. </a:t>
            </a:r>
          </a:p>
          <a:p>
            <a:r>
              <a:rPr lang="en-US"/>
              <a:t>Excellent heuristics exist for structured graphs.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normAutofit fontScale="90000"/>
          </a:bodyPr>
          <a:lstStyle/>
          <a:p>
            <a:r>
              <a:rPr lang="en-US"/>
              <a:t>Task Paritioning: Mapping a Binary Tree Dependency Graph</a:t>
            </a:r>
          </a:p>
        </p:txBody>
      </p:sp>
      <p:pic>
        <p:nvPicPr>
          <p:cNvPr id="109572" name="Picture 4" descr="emb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2057400"/>
            <a:ext cx="5484813" cy="4291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9574" name="Rectangle 6"/>
          <p:cNvSpPr>
            <a:spLocks noChangeArrowheads="1"/>
          </p:cNvSpPr>
          <p:nvPr/>
        </p:nvSpPr>
        <p:spPr bwMode="auto">
          <a:xfrm>
            <a:off x="457200" y="1036638"/>
            <a:ext cx="822960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Char char="•"/>
              <a:defRPr sz="2000">
                <a:solidFill>
                  <a:schemeClr val="tx1"/>
                </a:solidFill>
                <a:latin typeface="Arial" panose="020B0604020202020204" pitchFamily="34" charset="0"/>
              </a:defRPr>
            </a:lvl1pPr>
            <a:lvl2pPr marL="742950" indent="-285750">
              <a:lnSpc>
                <a:spcPct val="120000"/>
              </a:lnSpc>
              <a:spcBef>
                <a:spcPct val="20000"/>
              </a:spcBef>
              <a:buChar char="–"/>
              <a:defRPr>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Tx/>
              <a:buNone/>
            </a:pPr>
            <a:r>
              <a:rPr lang="en-US"/>
              <a:t>	Example illustrates the dependency graph of one view of quick-sort</a:t>
            </a:r>
          </a:p>
          <a:p>
            <a:pPr>
              <a:buFontTx/>
              <a:buNone/>
            </a:pPr>
            <a:r>
              <a:rPr lang="en-US"/>
              <a:t> and how it can be assigned to processes in a hypercube.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92696"/>
            <a:ext cx="8640960" cy="5970865"/>
          </a:xfrm>
          <a:prstGeom prst="rect">
            <a:avLst/>
          </a:prstGeom>
          <a:noFill/>
        </p:spPr>
        <p:txBody>
          <a:bodyPr wrap="square">
            <a:spAutoFit/>
          </a:bodyPr>
          <a:lstStyle/>
          <a:p>
            <a:pPr algn="just"/>
            <a:r>
              <a:rPr lang="en-IN" sz="2400" dirty="0"/>
              <a:t>The sequencing of the human genome by the International Human </a:t>
            </a:r>
            <a:r>
              <a:rPr lang="en-IN" sz="2400" dirty="0" smtClean="0"/>
              <a:t>Genome Sequencing </a:t>
            </a:r>
            <a:r>
              <a:rPr lang="en-IN" sz="2400" dirty="0"/>
              <a:t>Consortium and Celera, Inc. has opened exciting new frontiers in bioinformatics.</a:t>
            </a:r>
            <a:endParaRPr lang="en-IN" sz="2400" dirty="0" smtClean="0"/>
          </a:p>
          <a:p>
            <a:pPr algn="just">
              <a:defRPr/>
            </a:pPr>
            <a:endParaRPr lang="en-IN" sz="1100" dirty="0" smtClean="0"/>
          </a:p>
          <a:p>
            <a:pPr algn="just">
              <a:defRPr/>
            </a:pPr>
            <a:r>
              <a:rPr lang="en-IN" sz="2400" dirty="0" smtClean="0"/>
              <a:t>For biological processes functional </a:t>
            </a:r>
            <a:r>
              <a:rPr lang="en-IN" sz="2400" dirty="0"/>
              <a:t>and structural characterization of genes and proteins </a:t>
            </a:r>
            <a:r>
              <a:rPr lang="en-IN" sz="2400" dirty="0" smtClean="0"/>
              <a:t>uses parallel algorithm.</a:t>
            </a:r>
            <a:endParaRPr lang="en-IN" sz="2400" dirty="0"/>
          </a:p>
          <a:p>
            <a:pPr algn="just">
              <a:defRPr/>
            </a:pPr>
            <a:endParaRPr lang="en-IN" sz="1100" dirty="0" smtClean="0"/>
          </a:p>
          <a:p>
            <a:pPr algn="just"/>
            <a:r>
              <a:rPr lang="en-IN" sz="2400" dirty="0" smtClean="0"/>
              <a:t>Analysing biological sequences </a:t>
            </a:r>
            <a:r>
              <a:rPr lang="en-IN" sz="2400" dirty="0"/>
              <a:t>with a view to developing new drugs and cures for diseases and medical </a:t>
            </a:r>
            <a:r>
              <a:rPr lang="en-IN" sz="2400" dirty="0" smtClean="0"/>
              <a:t>conditions requires </a:t>
            </a:r>
            <a:r>
              <a:rPr lang="en-IN" sz="2400" dirty="0"/>
              <a:t>innovative algorithms as well as large-scale computational </a:t>
            </a:r>
            <a:r>
              <a:rPr lang="en-IN" sz="2400" dirty="0" smtClean="0"/>
              <a:t>power. </a:t>
            </a:r>
          </a:p>
          <a:p>
            <a:pPr algn="just"/>
            <a:endParaRPr lang="en-IN" sz="2400" dirty="0" smtClean="0"/>
          </a:p>
          <a:p>
            <a:pPr algn="just"/>
            <a:r>
              <a:rPr lang="en-IN" sz="2400" dirty="0"/>
              <a:t>S</a:t>
            </a:r>
            <a:r>
              <a:rPr lang="en-IN" sz="2400" dirty="0" smtClean="0"/>
              <a:t>ome of the newest parallel computing technologies are targeted specifically towards applications in bioinformatics.</a:t>
            </a:r>
          </a:p>
          <a:p>
            <a:pPr algn="just"/>
            <a:endParaRPr lang="en-IN" sz="2400" dirty="0"/>
          </a:p>
          <a:p>
            <a:pPr algn="just"/>
            <a:r>
              <a:rPr lang="en-IN" sz="2400" dirty="0"/>
              <a:t>Advances in computational physics and chemistry have focused on understanding </a:t>
            </a:r>
            <a:r>
              <a:rPr lang="en-IN" sz="2400" dirty="0" smtClean="0"/>
              <a:t>processes ranging </a:t>
            </a:r>
            <a:r>
              <a:rPr lang="en-IN" sz="2400" dirty="0"/>
              <a:t>in scale from quantum phenomena to macromolecular structures.</a:t>
            </a:r>
          </a:p>
        </p:txBody>
      </p:sp>
      <p:sp>
        <p:nvSpPr>
          <p:cNvPr id="2" name="Slide Number Placeholder 1"/>
          <p:cNvSpPr>
            <a:spLocks noGrp="1"/>
          </p:cNvSpPr>
          <p:nvPr>
            <p:ph type="sldNum" sz="quarter" idx="12"/>
          </p:nvPr>
        </p:nvSpPr>
        <p:spPr/>
        <p:txBody>
          <a:bodyPr/>
          <a:lstStyle/>
          <a:p>
            <a:fld id="{732BED52-2FCF-45FE-BFDD-64A254197B7C}" type="slidenum">
              <a:rPr lang="en-IN" smtClean="0"/>
              <a:t>12</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3" name="TextBox 2"/>
          <p:cNvSpPr txBox="1"/>
          <p:nvPr/>
        </p:nvSpPr>
        <p:spPr>
          <a:xfrm>
            <a:off x="1331640" y="188640"/>
            <a:ext cx="6840760"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Scientific Applications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normAutofit fontScale="90000"/>
          </a:bodyPr>
          <a:lstStyle/>
          <a:p>
            <a:r>
              <a:rPr lang="en-US"/>
              <a:t>Task Paritioning: Mapping a Sparse Graph </a:t>
            </a:r>
            <a:br>
              <a:rPr lang="en-US"/>
            </a:br>
            <a:endParaRPr lang="en-US"/>
          </a:p>
        </p:txBody>
      </p:sp>
      <p:pic>
        <p:nvPicPr>
          <p:cNvPr id="110596" name="Picture 4" descr="sparse-matvec"/>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676400" y="1516063"/>
            <a:ext cx="5027613" cy="1912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0598" name="Picture 6" descr="sparse-matvec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676400" y="3602038"/>
            <a:ext cx="5027613" cy="3179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0600" name="Rectangle 8"/>
          <p:cNvSpPr>
            <a:spLocks noChangeArrowheads="1"/>
          </p:cNvSpPr>
          <p:nvPr/>
        </p:nvSpPr>
        <p:spPr bwMode="auto">
          <a:xfrm>
            <a:off x="457200" y="1036638"/>
            <a:ext cx="82296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Char char="•"/>
              <a:defRPr sz="2000">
                <a:solidFill>
                  <a:schemeClr val="tx1"/>
                </a:solidFill>
                <a:latin typeface="Arial" panose="020B0604020202020204" pitchFamily="34" charset="0"/>
              </a:defRPr>
            </a:lvl1pPr>
            <a:lvl2pPr marL="742950" indent="-285750">
              <a:lnSpc>
                <a:spcPct val="120000"/>
              </a:lnSpc>
              <a:spcBef>
                <a:spcPct val="20000"/>
              </a:spcBef>
              <a:buChar char="–"/>
              <a:defRPr>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Tx/>
              <a:buNone/>
            </a:pPr>
            <a:r>
              <a:rPr lang="en-US"/>
              <a:t>		Sparse graph for computing a sparse matrix-vector product and its mapping.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Hierarchical Mappings </a:t>
            </a:r>
          </a:p>
        </p:txBody>
      </p:sp>
      <p:sp>
        <p:nvSpPr>
          <p:cNvPr id="111619" name="Rectangle 3"/>
          <p:cNvSpPr>
            <a:spLocks noGrp="1" noChangeArrowheads="1"/>
          </p:cNvSpPr>
          <p:nvPr>
            <p:ph type="body" idx="1"/>
          </p:nvPr>
        </p:nvSpPr>
        <p:spPr/>
        <p:txBody>
          <a:bodyPr/>
          <a:lstStyle/>
          <a:p>
            <a:r>
              <a:rPr lang="en-US"/>
              <a:t>Sometimes a single mapping technique is inadequate. </a:t>
            </a:r>
          </a:p>
          <a:p>
            <a:r>
              <a:rPr lang="en-US"/>
              <a:t>For example, the task mapping of the binary tree (quicksort) cannot use a large number of processors. </a:t>
            </a:r>
          </a:p>
          <a:p>
            <a:r>
              <a:rPr lang="en-US"/>
              <a:t>For this reason, task mapping can be used at the top level and data partitioning within each level. </a:t>
            </a:r>
          </a:p>
          <a:p>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5"/>
          <p:cNvSpPr>
            <a:spLocks noGrp="1" noChangeArrowheads="1"/>
          </p:cNvSpPr>
          <p:nvPr>
            <p:ph type="title"/>
          </p:nvPr>
        </p:nvSpPr>
        <p:spPr/>
        <p:txBody>
          <a:bodyPr/>
          <a:lstStyle/>
          <a:p>
            <a:endParaRPr lang="en-US"/>
          </a:p>
        </p:txBody>
      </p:sp>
      <p:pic>
        <p:nvPicPr>
          <p:cNvPr id="112644" name="Picture 4" descr="subtree-subcub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981200"/>
            <a:ext cx="7769225" cy="425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47" name="Rectangle 7"/>
          <p:cNvSpPr>
            <a:spLocks noChangeArrowheads="1"/>
          </p:cNvSpPr>
          <p:nvPr/>
        </p:nvSpPr>
        <p:spPr bwMode="auto">
          <a:xfrm>
            <a:off x="457200" y="1036638"/>
            <a:ext cx="822960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Char char="•"/>
              <a:defRPr sz="2000">
                <a:solidFill>
                  <a:schemeClr val="tx1"/>
                </a:solidFill>
                <a:latin typeface="Arial" panose="020B0604020202020204" pitchFamily="34" charset="0"/>
              </a:defRPr>
            </a:lvl1pPr>
            <a:lvl2pPr marL="742950" indent="-285750">
              <a:lnSpc>
                <a:spcPct val="120000"/>
              </a:lnSpc>
              <a:spcBef>
                <a:spcPct val="20000"/>
              </a:spcBef>
              <a:buChar char="–"/>
              <a:defRPr>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Tx/>
              <a:buNone/>
            </a:pPr>
            <a:r>
              <a:rPr lang="en-US"/>
              <a:t>		An example of task partitioning at top level with data partitioning at the lower level. </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Schemes for Dynamic Mapping </a:t>
            </a:r>
          </a:p>
        </p:txBody>
      </p:sp>
      <p:sp>
        <p:nvSpPr>
          <p:cNvPr id="113667" name="Rectangle 3"/>
          <p:cNvSpPr>
            <a:spLocks noGrp="1" noChangeArrowheads="1"/>
          </p:cNvSpPr>
          <p:nvPr>
            <p:ph type="body" idx="1"/>
          </p:nvPr>
        </p:nvSpPr>
        <p:spPr/>
        <p:txBody>
          <a:bodyPr/>
          <a:lstStyle/>
          <a:p>
            <a:r>
              <a:rPr lang="en-US"/>
              <a:t>Dynamic mapping is sometimes also referred to as dynamic load balancing, since load balancing is the primary motivation for dynamic mapping. </a:t>
            </a:r>
          </a:p>
          <a:p>
            <a:r>
              <a:rPr lang="en-US"/>
              <a:t>Dynamic mapping schemes can be centralized or distributed.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Centralized Dynamic Mapping </a:t>
            </a:r>
          </a:p>
        </p:txBody>
      </p:sp>
      <p:sp>
        <p:nvSpPr>
          <p:cNvPr id="114691" name="Rectangle 3"/>
          <p:cNvSpPr>
            <a:spLocks noGrp="1" noChangeArrowheads="1"/>
          </p:cNvSpPr>
          <p:nvPr>
            <p:ph type="body" idx="1"/>
          </p:nvPr>
        </p:nvSpPr>
        <p:spPr/>
        <p:txBody>
          <a:bodyPr>
            <a:normAutofit fontScale="85000" lnSpcReduction="20000"/>
          </a:bodyPr>
          <a:lstStyle/>
          <a:p>
            <a:r>
              <a:rPr lang="en-US"/>
              <a:t>Processes are designated as masters or slaves. </a:t>
            </a:r>
          </a:p>
          <a:p>
            <a:r>
              <a:rPr lang="en-US"/>
              <a:t>When a process runs out of work, it requests the master for more work. </a:t>
            </a:r>
          </a:p>
          <a:p>
            <a:r>
              <a:rPr lang="en-US"/>
              <a:t>When the number of processes increases, the master may become the bottleneck. </a:t>
            </a:r>
          </a:p>
          <a:p>
            <a:r>
              <a:rPr lang="en-US"/>
              <a:t>To alleviate this, a process may pick up a number of tasks (a chunk) at one time. This is called Chunk scheduling. </a:t>
            </a:r>
          </a:p>
          <a:p>
            <a:r>
              <a:rPr lang="en-US"/>
              <a:t>Selecting large chunk sizes may lead to significant load imbalances as well. </a:t>
            </a:r>
          </a:p>
          <a:p>
            <a:r>
              <a:rPr lang="en-US"/>
              <a:t>A number of schemes have been used to gradually decrease chunk size as the computation progresses.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Distributed Dynamic Mapping </a:t>
            </a:r>
          </a:p>
        </p:txBody>
      </p:sp>
      <p:sp>
        <p:nvSpPr>
          <p:cNvPr id="115715" name="Rectangle 3"/>
          <p:cNvSpPr>
            <a:spLocks noGrp="1" noChangeArrowheads="1"/>
          </p:cNvSpPr>
          <p:nvPr>
            <p:ph type="body" idx="1"/>
          </p:nvPr>
        </p:nvSpPr>
        <p:spPr/>
        <p:txBody>
          <a:bodyPr>
            <a:normAutofit fontScale="92500" lnSpcReduction="20000"/>
          </a:bodyPr>
          <a:lstStyle/>
          <a:p>
            <a:r>
              <a:rPr lang="en-US"/>
              <a:t>Each process can send or receive work from other processes. </a:t>
            </a:r>
          </a:p>
          <a:p>
            <a:r>
              <a:rPr lang="en-US"/>
              <a:t>This alleviates the bottleneck in centralized schemes. </a:t>
            </a:r>
          </a:p>
          <a:p>
            <a:r>
              <a:rPr lang="en-US"/>
              <a:t>There are four critical questions: how are sensing and receiving processes paired together, who initiates work transfer, how much work is transferred, and when is a transfer triggered? </a:t>
            </a:r>
          </a:p>
          <a:p>
            <a:r>
              <a:rPr lang="en-US"/>
              <a:t>Answers to these questions are generally application specific. We will look at some of these techniques later in this class.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Minimizing Interaction Overheads </a:t>
            </a:r>
          </a:p>
        </p:txBody>
      </p:sp>
      <p:sp>
        <p:nvSpPr>
          <p:cNvPr id="116739" name="Rectangle 3"/>
          <p:cNvSpPr>
            <a:spLocks noGrp="1" noChangeArrowheads="1"/>
          </p:cNvSpPr>
          <p:nvPr>
            <p:ph type="body" idx="1"/>
          </p:nvPr>
        </p:nvSpPr>
        <p:spPr/>
        <p:txBody>
          <a:bodyPr>
            <a:normAutofit fontScale="85000" lnSpcReduction="20000"/>
          </a:bodyPr>
          <a:lstStyle/>
          <a:p>
            <a:r>
              <a:rPr lang="en-US"/>
              <a:t>Maximize data locality: Where possible, reuse intermediate data. Restructure computation so that data can be reused in smaller time windows. </a:t>
            </a:r>
          </a:p>
          <a:p>
            <a:r>
              <a:rPr lang="en-US"/>
              <a:t>Minimize volume of data exchange: There is a cost associated with each word that is communicated. For this reason, we must minimize the volume of data communicated. </a:t>
            </a:r>
          </a:p>
          <a:p>
            <a:r>
              <a:rPr lang="en-US"/>
              <a:t>Minimize frequency of interactions: There is a startup cost associated with each interaction. Therefore, try to merge multiple interactions to one, where possible. </a:t>
            </a:r>
          </a:p>
          <a:p>
            <a:r>
              <a:rPr lang="en-US"/>
              <a:t>Minimize contention and hot-spots: Use decentralized techniques, replicate data where necessary.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normAutofit fontScale="90000"/>
          </a:bodyPr>
          <a:lstStyle/>
          <a:p>
            <a:r>
              <a:rPr lang="en-US"/>
              <a:t>Minimizing Interaction Overheads (continued) </a:t>
            </a:r>
          </a:p>
        </p:txBody>
      </p:sp>
      <p:sp>
        <p:nvSpPr>
          <p:cNvPr id="117763" name="Rectangle 3"/>
          <p:cNvSpPr>
            <a:spLocks noGrp="1" noChangeArrowheads="1"/>
          </p:cNvSpPr>
          <p:nvPr>
            <p:ph type="body" idx="1"/>
          </p:nvPr>
        </p:nvSpPr>
        <p:spPr/>
        <p:txBody>
          <a:bodyPr/>
          <a:lstStyle/>
          <a:p>
            <a:r>
              <a:rPr lang="en-US"/>
              <a:t>Overlapping computations with interactions: Use non-blocking communications, multithreading, and prefetching to hide latencies. </a:t>
            </a:r>
          </a:p>
          <a:p>
            <a:r>
              <a:rPr lang="en-US"/>
              <a:t>Replicating data or computations. </a:t>
            </a:r>
          </a:p>
          <a:p>
            <a:r>
              <a:rPr lang="en-US"/>
              <a:t>Using group communications instead of point-to-point primitives. </a:t>
            </a:r>
          </a:p>
          <a:p>
            <a:r>
              <a:rPr lang="en-US"/>
              <a:t>Overlap interactions with other interactions.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Parallel Algorithm Models </a:t>
            </a:r>
          </a:p>
        </p:txBody>
      </p:sp>
      <p:sp>
        <p:nvSpPr>
          <p:cNvPr id="118787" name="Rectangle 3"/>
          <p:cNvSpPr>
            <a:spLocks noGrp="1" noChangeArrowheads="1"/>
          </p:cNvSpPr>
          <p:nvPr>
            <p:ph type="body" idx="1"/>
          </p:nvPr>
        </p:nvSpPr>
        <p:spPr/>
        <p:txBody>
          <a:bodyPr>
            <a:normAutofit fontScale="85000" lnSpcReduction="20000"/>
          </a:bodyPr>
          <a:lstStyle/>
          <a:p>
            <a:pPr>
              <a:buFontTx/>
              <a:buNone/>
            </a:pPr>
            <a:r>
              <a:rPr lang="en-US"/>
              <a:t>		An algorithm model is a way of structuring a parallel algorithm by selecting a decomposition and mapping technique and applying the appropriate strategy to minimize interactions. </a:t>
            </a:r>
          </a:p>
          <a:p>
            <a:pPr>
              <a:buFontTx/>
              <a:buNone/>
            </a:pPr>
            <a:endParaRPr lang="en-US"/>
          </a:p>
          <a:p>
            <a:r>
              <a:rPr lang="en-US"/>
              <a:t>Data Parallel Model: Tasks are statically (or semi-statically) mapped to processes and each task performs similar operations on different data. </a:t>
            </a:r>
          </a:p>
          <a:p>
            <a:r>
              <a:rPr lang="en-US"/>
              <a:t>Task Graph Model: Starting from a task dependency graph, the interrelationships among the tasks are utilized to promote locality or to reduce interaction costs. </a:t>
            </a:r>
          </a:p>
          <a:p>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normAutofit fontScale="90000"/>
          </a:bodyPr>
          <a:lstStyle/>
          <a:p>
            <a:r>
              <a:rPr lang="en-US"/>
              <a:t>Parallel Algorithm Models (continued) </a:t>
            </a:r>
          </a:p>
        </p:txBody>
      </p:sp>
      <p:sp>
        <p:nvSpPr>
          <p:cNvPr id="119811" name="Rectangle 3"/>
          <p:cNvSpPr>
            <a:spLocks noGrp="1" noChangeArrowheads="1"/>
          </p:cNvSpPr>
          <p:nvPr>
            <p:ph type="body" idx="1"/>
          </p:nvPr>
        </p:nvSpPr>
        <p:spPr/>
        <p:txBody>
          <a:bodyPr>
            <a:normAutofit fontScale="85000" lnSpcReduction="10000"/>
          </a:bodyPr>
          <a:lstStyle/>
          <a:p>
            <a:r>
              <a:rPr lang="en-US"/>
              <a:t>Master-Slave Model: One or more processes generate work and allocate it to worker processes. This allocation may be static or dynamic. </a:t>
            </a:r>
          </a:p>
          <a:p>
            <a:r>
              <a:rPr lang="en-US"/>
              <a:t>Pipeline / Producer-Comsumer Model: A stream of data is passed through a succession of processes, each of which perform some task on it. </a:t>
            </a:r>
          </a:p>
          <a:p>
            <a:r>
              <a:rPr lang="en-US"/>
              <a:t>Hybrid Models: A hybrid model may be composed either of multiple models applied hierarchically or multiple models applied sequentially to different phases of a parallel algorithm. </a:t>
            </a: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632311"/>
          </a:xfrm>
          <a:prstGeom prst="rect">
            <a:avLst/>
          </a:prstGeom>
          <a:noFill/>
        </p:spPr>
        <p:txBody>
          <a:bodyPr wrap="square">
            <a:spAutoFit/>
          </a:bodyPr>
          <a:lstStyle/>
          <a:p>
            <a:pPr algn="just"/>
            <a:r>
              <a:rPr lang="en-IN" sz="2400" dirty="0"/>
              <a:t>Applications in astrophysics have explored the evolution of galaxies, thermonuclear processes</a:t>
            </a:r>
            <a:r>
              <a:rPr lang="en-IN" sz="2400" dirty="0" smtClean="0"/>
              <a:t>, and </a:t>
            </a:r>
            <a:r>
              <a:rPr lang="en-IN" sz="2400" dirty="0"/>
              <a:t>the analysis of extremely large datasets from telescopes</a:t>
            </a:r>
            <a:r>
              <a:rPr lang="en-IN" sz="2400" dirty="0" smtClean="0"/>
              <a:t>.</a:t>
            </a:r>
          </a:p>
          <a:p>
            <a:pPr algn="just"/>
            <a:endParaRPr lang="en-IN" sz="2400" dirty="0"/>
          </a:p>
          <a:p>
            <a:pPr algn="just"/>
            <a:r>
              <a:rPr lang="en-IN" sz="2400" dirty="0"/>
              <a:t>Weather </a:t>
            </a:r>
            <a:r>
              <a:rPr lang="en-IN" sz="2400" dirty="0" smtClean="0"/>
              <a:t>modelling, mineral prospecting</a:t>
            </a:r>
            <a:r>
              <a:rPr lang="en-IN" sz="2400" dirty="0"/>
              <a:t>, flood prediction, etc., rely heavily on parallel computers and have very </a:t>
            </a:r>
            <a:r>
              <a:rPr lang="en-IN" sz="2400" dirty="0" smtClean="0"/>
              <a:t>significant impact </a:t>
            </a:r>
            <a:r>
              <a:rPr lang="en-IN" sz="2400" dirty="0"/>
              <a:t>on day-to-day life</a:t>
            </a:r>
            <a:r>
              <a:rPr lang="en-IN" sz="2400" dirty="0" smtClean="0"/>
              <a:t>.</a:t>
            </a:r>
          </a:p>
          <a:p>
            <a:pPr algn="just"/>
            <a:endParaRPr lang="en-IN" sz="2400" dirty="0"/>
          </a:p>
          <a:p>
            <a:pPr algn="just"/>
            <a:r>
              <a:rPr lang="en-IN" sz="2400" b="1" dirty="0"/>
              <a:t>Commercial </a:t>
            </a:r>
            <a:r>
              <a:rPr lang="en-IN" sz="2400" b="1" dirty="0" smtClean="0"/>
              <a:t>Applications</a:t>
            </a:r>
          </a:p>
          <a:p>
            <a:pPr algn="just"/>
            <a:endParaRPr lang="en-IN" sz="2400" b="1" dirty="0"/>
          </a:p>
          <a:p>
            <a:r>
              <a:rPr lang="en-IN" sz="2400" dirty="0"/>
              <a:t>Parallel platforms ranging from multiprocessors to </a:t>
            </a:r>
            <a:r>
              <a:rPr lang="en-IN" sz="2400" dirty="0" err="1"/>
              <a:t>linux</a:t>
            </a:r>
            <a:r>
              <a:rPr lang="en-IN" sz="2400" dirty="0"/>
              <a:t> clusters are frequently used as web </a:t>
            </a:r>
            <a:r>
              <a:rPr lang="en-IN" sz="2400" dirty="0" smtClean="0"/>
              <a:t>and database </a:t>
            </a:r>
            <a:r>
              <a:rPr lang="en-IN" sz="2400" dirty="0"/>
              <a:t>servers. For instance, on heavy volume days, large brokerage houses on Wall </a:t>
            </a:r>
            <a:r>
              <a:rPr lang="en-IN" sz="2400" dirty="0" smtClean="0"/>
              <a:t>Street handle </a:t>
            </a:r>
            <a:r>
              <a:rPr lang="en-IN" sz="2400" dirty="0"/>
              <a:t>hundreds of thousands of simultaneous user sessions and millions of </a:t>
            </a:r>
            <a:r>
              <a:rPr lang="en-IN" sz="2400" dirty="0" smtClean="0"/>
              <a:t>orders.</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13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262979"/>
          </a:xfrm>
          <a:prstGeom prst="rect">
            <a:avLst/>
          </a:prstGeom>
          <a:noFill/>
        </p:spPr>
        <p:txBody>
          <a:bodyPr wrap="square">
            <a:spAutoFit/>
          </a:bodyPr>
          <a:lstStyle/>
          <a:p>
            <a:r>
              <a:rPr lang="en-IN" sz="2400" dirty="0"/>
              <a:t>The availability of large-scale transaction data has also sparked considerable interest in </a:t>
            </a:r>
            <a:r>
              <a:rPr lang="en-IN" sz="2400" dirty="0" smtClean="0"/>
              <a:t>data mining </a:t>
            </a:r>
            <a:r>
              <a:rPr lang="en-IN" sz="2400" dirty="0"/>
              <a:t>and analysis for optimizing business and marketing decisions</a:t>
            </a:r>
            <a:r>
              <a:rPr lang="en-IN" sz="2400" dirty="0" smtClean="0"/>
              <a:t>.</a:t>
            </a:r>
          </a:p>
          <a:p>
            <a:endParaRPr lang="en-IN" sz="2400" dirty="0"/>
          </a:p>
          <a:p>
            <a:r>
              <a:rPr lang="en-IN" sz="2400" b="1" dirty="0"/>
              <a:t>Applications in Computer </a:t>
            </a:r>
            <a:r>
              <a:rPr lang="en-IN" sz="2400" b="1" dirty="0" smtClean="0"/>
              <a:t>Systems</a:t>
            </a:r>
          </a:p>
          <a:p>
            <a:endParaRPr lang="en-IN" sz="2400" b="1" dirty="0"/>
          </a:p>
          <a:p>
            <a:pPr algn="just"/>
            <a:r>
              <a:rPr lang="en-IN" sz="2400" dirty="0" smtClean="0"/>
              <a:t>In </a:t>
            </a:r>
            <a:r>
              <a:rPr lang="en-IN" sz="2400" dirty="0"/>
              <a:t>computer security</a:t>
            </a:r>
            <a:r>
              <a:rPr lang="en-IN" sz="2400" dirty="0" smtClean="0"/>
              <a:t>, intrusion </a:t>
            </a:r>
            <a:r>
              <a:rPr lang="en-IN" sz="2400" dirty="0"/>
              <a:t>detection is an outstanding challenge. In the case of network intrusion detection, data</a:t>
            </a:r>
          </a:p>
          <a:p>
            <a:pPr algn="just"/>
            <a:r>
              <a:rPr lang="en-IN" sz="2400" dirty="0"/>
              <a:t>is collected at distributed sites and must be </a:t>
            </a:r>
            <a:r>
              <a:rPr lang="en-IN" sz="2400" dirty="0" smtClean="0"/>
              <a:t>analysed </a:t>
            </a:r>
            <a:r>
              <a:rPr lang="en-IN" sz="2400" dirty="0"/>
              <a:t>rapidly for </a:t>
            </a:r>
            <a:r>
              <a:rPr lang="en-IN" sz="2400" dirty="0" smtClean="0"/>
              <a:t>signalling </a:t>
            </a:r>
            <a:r>
              <a:rPr lang="en-IN" sz="2400" dirty="0"/>
              <a:t>intrusion. </a:t>
            </a:r>
            <a:endParaRPr lang="en-IN" sz="2400" dirty="0" smtClean="0"/>
          </a:p>
          <a:p>
            <a:pPr algn="just"/>
            <a:endParaRPr lang="en-IN" sz="2400" dirty="0"/>
          </a:p>
          <a:p>
            <a:pPr algn="just"/>
            <a:r>
              <a:rPr lang="en-IN" sz="2400" dirty="0" smtClean="0"/>
              <a:t>In </a:t>
            </a:r>
            <a:r>
              <a:rPr lang="en-IN" sz="2400" dirty="0"/>
              <a:t>the area of cryptography, some of the most spectacular </a:t>
            </a:r>
            <a:r>
              <a:rPr lang="en-IN" sz="2400" dirty="0" smtClean="0"/>
              <a:t>applications of </a:t>
            </a:r>
            <a:r>
              <a:rPr lang="en-IN" sz="2400" dirty="0"/>
              <a:t>Internet-based parallel computing have focused on factoring extremely large integers</a:t>
            </a:r>
            <a:r>
              <a:rPr lang="en-IN" sz="2400" dirty="0" smtClean="0"/>
              <a:t>.</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14</a:t>
            </a:fld>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4524315"/>
          </a:xfrm>
          <a:prstGeom prst="rect">
            <a:avLst/>
          </a:prstGeom>
          <a:noFill/>
        </p:spPr>
        <p:txBody>
          <a:bodyPr wrap="square">
            <a:spAutoFit/>
          </a:bodyPr>
          <a:lstStyle/>
          <a:p>
            <a:pPr algn="just"/>
            <a:r>
              <a:rPr lang="en-IN" sz="2400" dirty="0"/>
              <a:t>A modern automobile consists of tens of processors communicating to perform complex tasks for optimizing handling and performance. In such systems, traditional </a:t>
            </a:r>
            <a:r>
              <a:rPr lang="en-IN" sz="2400" dirty="0" smtClean="0"/>
              <a:t>parallel and </a:t>
            </a:r>
            <a:r>
              <a:rPr lang="en-IN" sz="2400" dirty="0"/>
              <a:t>distributed algorithms for leader selection, maximal independent set, etc., are frequently</a:t>
            </a:r>
          </a:p>
          <a:p>
            <a:pPr algn="just"/>
            <a:r>
              <a:rPr lang="en-IN" sz="2400" dirty="0"/>
              <a:t>used</a:t>
            </a:r>
            <a:r>
              <a:rPr lang="en-IN" sz="2400" dirty="0" smtClean="0"/>
              <a:t>.</a:t>
            </a:r>
          </a:p>
          <a:p>
            <a:pPr algn="just"/>
            <a:endParaRPr lang="en-IN" sz="2400" dirty="0"/>
          </a:p>
          <a:p>
            <a:pPr algn="just"/>
            <a:r>
              <a:rPr lang="en-IN" sz="2400" dirty="0"/>
              <a:t>While parallel computing has traditionally confined itself to platforms with well </a:t>
            </a:r>
            <a:r>
              <a:rPr lang="en-IN" sz="2400" dirty="0" smtClean="0"/>
              <a:t>behaved compute </a:t>
            </a:r>
            <a:r>
              <a:rPr lang="en-IN" sz="2400" dirty="0"/>
              <a:t>and network elements in which faults and errors do not play a significant role, </a:t>
            </a:r>
            <a:r>
              <a:rPr lang="en-IN" sz="2400" dirty="0" smtClean="0"/>
              <a:t>there are </a:t>
            </a:r>
            <a:r>
              <a:rPr lang="en-IN" sz="2400" dirty="0"/>
              <a:t>valuable lessons that extend to computations on ad-hoc, mobile, or faulty environments.</a:t>
            </a:r>
          </a:p>
          <a:p>
            <a:pPr>
              <a:defRPr/>
            </a:pP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15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632311"/>
          </a:xfrm>
          <a:prstGeom prst="rect">
            <a:avLst/>
          </a:prstGeom>
          <a:noFill/>
        </p:spPr>
        <p:txBody>
          <a:bodyPr wrap="square">
            <a:spAutoFit/>
          </a:bodyPr>
          <a:lstStyle/>
          <a:p>
            <a:pPr marL="342900" indent="-342900">
              <a:lnSpc>
                <a:spcPct val="150000"/>
              </a:lnSpc>
              <a:buFont typeface="Wingdings" panose="05000000000000000000" pitchFamily="2" charset="2"/>
              <a:buChar char="§"/>
              <a:defRPr/>
            </a:pPr>
            <a:r>
              <a:rPr lang="en-US" sz="2400" b="1" dirty="0" smtClean="0">
                <a:solidFill>
                  <a:schemeClr val="bg1">
                    <a:lumMod val="75000"/>
                  </a:schemeClr>
                </a:solidFill>
              </a:rPr>
              <a:t>Introduction</a:t>
            </a:r>
            <a:endParaRPr lang="en-US" sz="2400" dirty="0" smtClean="0">
              <a:solidFill>
                <a:schemeClr val="bg1">
                  <a:lumMod val="65000"/>
                </a:schemeClr>
              </a:solidFill>
            </a:endParaRPr>
          </a:p>
          <a:p>
            <a:pPr marL="342900" indent="-342900">
              <a:lnSpc>
                <a:spcPct val="150000"/>
              </a:lnSpc>
              <a:buFont typeface="Wingdings" panose="05000000000000000000" pitchFamily="2" charset="2"/>
              <a:buChar char="§"/>
              <a:defRPr/>
            </a:pPr>
            <a:r>
              <a:rPr lang="en-US" sz="2400" dirty="0" smtClean="0">
                <a:solidFill>
                  <a:schemeClr val="bg1">
                    <a:lumMod val="65000"/>
                  </a:schemeClr>
                </a:solidFill>
              </a:rPr>
              <a:t>Motivation </a:t>
            </a:r>
            <a:r>
              <a:rPr lang="en-US" sz="2400" dirty="0">
                <a:solidFill>
                  <a:schemeClr val="bg1">
                    <a:lumMod val="65000"/>
                  </a:schemeClr>
                </a:solidFill>
              </a:rPr>
              <a:t>of </a:t>
            </a:r>
            <a:r>
              <a:rPr lang="en-US" sz="2400" dirty="0" smtClean="0">
                <a:solidFill>
                  <a:schemeClr val="bg1">
                    <a:lumMod val="65000"/>
                  </a:schemeClr>
                </a:solidFill>
              </a:rPr>
              <a:t>Parallelism</a:t>
            </a:r>
          </a:p>
          <a:p>
            <a:pPr marL="342900" indent="-342900">
              <a:lnSpc>
                <a:spcPct val="150000"/>
              </a:lnSpc>
              <a:buFont typeface="Wingdings" panose="05000000000000000000" pitchFamily="2" charset="2"/>
              <a:buChar char="§"/>
              <a:defRPr/>
            </a:pPr>
            <a:r>
              <a:rPr lang="en-US" sz="2400" b="1" dirty="0" smtClean="0">
                <a:solidFill>
                  <a:schemeClr val="bg1">
                    <a:lumMod val="65000"/>
                  </a:schemeClr>
                </a:solidFill>
              </a:rPr>
              <a:t>Scope </a:t>
            </a:r>
            <a:r>
              <a:rPr lang="en-US" sz="2400" b="1" dirty="0">
                <a:solidFill>
                  <a:schemeClr val="bg1">
                    <a:lumMod val="65000"/>
                  </a:schemeClr>
                </a:solidFill>
              </a:rPr>
              <a:t>of Parallel computing</a:t>
            </a:r>
            <a:r>
              <a:rPr lang="en-US" sz="2400" b="1" dirty="0" smtClean="0">
                <a:solidFill>
                  <a:schemeClr val="bg1">
                    <a:lumMod val="65000"/>
                  </a:schemeClr>
                </a:solidFill>
              </a:rPr>
              <a:t>.</a:t>
            </a:r>
          </a:p>
          <a:p>
            <a:pPr marL="342900" indent="-342900">
              <a:lnSpc>
                <a:spcPct val="150000"/>
              </a:lnSpc>
              <a:buFont typeface="Wingdings" panose="05000000000000000000" pitchFamily="2" charset="2"/>
              <a:buChar char="§"/>
              <a:defRPr/>
            </a:pPr>
            <a:r>
              <a:rPr lang="en-IN" sz="2400" b="1" dirty="0" smtClean="0">
                <a:solidFill>
                  <a:srgbClr val="FF0000"/>
                </a:solidFill>
              </a:rPr>
              <a:t>Principles </a:t>
            </a:r>
            <a:r>
              <a:rPr lang="en-IN" sz="2400" b="1" dirty="0">
                <a:solidFill>
                  <a:srgbClr val="FF0000"/>
                </a:solidFill>
              </a:rPr>
              <a:t>of Parallel Algorithm design: </a:t>
            </a:r>
          </a:p>
          <a:p>
            <a:pPr marL="800100" lvl="1" indent="-342900">
              <a:lnSpc>
                <a:spcPct val="150000"/>
              </a:lnSpc>
              <a:buFont typeface="Wingdings" panose="05000000000000000000" pitchFamily="2" charset="2"/>
              <a:buChar char="v"/>
              <a:defRPr/>
            </a:pPr>
            <a:r>
              <a:rPr lang="en-IN" sz="2400" b="1" dirty="0" smtClean="0">
                <a:solidFill>
                  <a:srgbClr val="FF0000"/>
                </a:solidFill>
              </a:rPr>
              <a:t>Preliminaries</a:t>
            </a:r>
          </a:p>
          <a:p>
            <a:pPr marL="800100" lvl="1" indent="-342900">
              <a:lnSpc>
                <a:spcPct val="150000"/>
              </a:lnSpc>
              <a:buFont typeface="Wingdings" panose="05000000000000000000" pitchFamily="2" charset="2"/>
              <a:buChar char="v"/>
              <a:defRPr/>
            </a:pPr>
            <a:r>
              <a:rPr lang="en-IN" sz="2400" b="1" dirty="0" smtClean="0">
                <a:solidFill>
                  <a:schemeClr val="bg1">
                    <a:lumMod val="65000"/>
                  </a:schemeClr>
                </a:solidFill>
              </a:rPr>
              <a:t>Decomposition </a:t>
            </a:r>
            <a:r>
              <a:rPr lang="en-IN" sz="2400" b="1" dirty="0">
                <a:solidFill>
                  <a:schemeClr val="bg1">
                    <a:lumMod val="65000"/>
                  </a:schemeClr>
                </a:solidFill>
              </a:rPr>
              <a:t>Techniques</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Characteristics of Tasks and Interactions</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Mapping Techniques for Load Balancing</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Methods for containing Interaction Overheads</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Parallel Algorithms Models using Open </a:t>
            </a:r>
            <a:r>
              <a:rPr lang="en-IN" sz="2400" b="1" dirty="0" smtClean="0">
                <a:solidFill>
                  <a:schemeClr val="bg1">
                    <a:lumMod val="65000"/>
                  </a:schemeClr>
                </a:solidFill>
              </a:rPr>
              <a:t>MP</a:t>
            </a:r>
            <a:endParaRPr lang="en-IN" sz="2400" b="1" dirty="0">
              <a:solidFill>
                <a:schemeClr val="bg1">
                  <a:lumMod val="65000"/>
                </a:schemeClr>
              </a:solidFill>
            </a:endParaRPr>
          </a:p>
        </p:txBody>
      </p:sp>
      <p:sp>
        <p:nvSpPr>
          <p:cNvPr id="2" name="Slide Number Placeholder 1"/>
          <p:cNvSpPr>
            <a:spLocks noGrp="1"/>
          </p:cNvSpPr>
          <p:nvPr>
            <p:ph type="sldNum" sz="quarter" idx="12"/>
          </p:nvPr>
        </p:nvSpPr>
        <p:spPr/>
        <p:txBody>
          <a:bodyPr/>
          <a:lstStyle/>
          <a:p>
            <a:fld id="{732BED52-2FCF-45FE-BFDD-64A254197B7C}" type="slidenum">
              <a:rPr lang="en-IN" smtClean="0"/>
              <a:t>16</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6001643"/>
          </a:xfrm>
          <a:prstGeom prst="rect">
            <a:avLst/>
          </a:prstGeom>
          <a:noFill/>
        </p:spPr>
        <p:txBody>
          <a:bodyPr wrap="square">
            <a:spAutoFit/>
          </a:bodyPr>
          <a:lstStyle/>
          <a:p>
            <a:r>
              <a:rPr lang="en-IN" sz="2400" dirty="0"/>
              <a:t>In practice, specifying a nontrivial parallel algorithm may include some or all of </a:t>
            </a:r>
            <a:r>
              <a:rPr lang="en-IN" sz="2400" dirty="0" smtClean="0"/>
              <a:t>the following:</a:t>
            </a:r>
          </a:p>
          <a:p>
            <a:endParaRPr lang="en-IN" sz="2400" dirty="0"/>
          </a:p>
          <a:p>
            <a:pPr marL="800100" lvl="1" indent="-342900">
              <a:buFont typeface="Arial" panose="020B0604020202020204" pitchFamily="34" charset="0"/>
              <a:buChar char="•"/>
            </a:pPr>
            <a:r>
              <a:rPr lang="en-IN" sz="2400" dirty="0"/>
              <a:t>Identifying portions of the work that can be performed concurrently</a:t>
            </a:r>
            <a:r>
              <a:rPr lang="en-IN" sz="2400" dirty="0" smtClean="0"/>
              <a:t>.</a:t>
            </a:r>
          </a:p>
          <a:p>
            <a:pPr marL="800100" lvl="1" indent="-342900">
              <a:buFont typeface="Arial" panose="020B0604020202020204" pitchFamily="34" charset="0"/>
              <a:buChar char="•"/>
            </a:pPr>
            <a:endParaRPr lang="en-IN" sz="2400" dirty="0"/>
          </a:p>
          <a:p>
            <a:pPr marL="800100" lvl="1" indent="-342900">
              <a:buFont typeface="Arial" panose="020B0604020202020204" pitchFamily="34" charset="0"/>
              <a:buChar char="•"/>
            </a:pPr>
            <a:r>
              <a:rPr lang="en-IN" sz="2400" dirty="0"/>
              <a:t>Mapping the concurrent pieces of work onto multiple processes running in parallel</a:t>
            </a:r>
            <a:r>
              <a:rPr lang="en-IN" sz="2400" dirty="0" smtClean="0"/>
              <a:t>.</a:t>
            </a:r>
          </a:p>
          <a:p>
            <a:pPr marL="800100" lvl="1" indent="-342900">
              <a:buFont typeface="Arial" panose="020B0604020202020204" pitchFamily="34" charset="0"/>
              <a:buChar char="•"/>
            </a:pPr>
            <a:endParaRPr lang="en-IN" sz="2400" dirty="0"/>
          </a:p>
          <a:p>
            <a:pPr marL="800100" lvl="1" indent="-342900">
              <a:buFont typeface="Arial" panose="020B0604020202020204" pitchFamily="34" charset="0"/>
              <a:buChar char="•"/>
            </a:pPr>
            <a:r>
              <a:rPr lang="en-IN" sz="2400" dirty="0"/>
              <a:t>Distributing the input, output, and intermediate data associated with the program</a:t>
            </a:r>
            <a:r>
              <a:rPr lang="en-IN" sz="2400" dirty="0" smtClean="0"/>
              <a:t>.</a:t>
            </a:r>
          </a:p>
          <a:p>
            <a:pPr marL="800100" lvl="1" indent="-342900">
              <a:buFont typeface="Arial" panose="020B0604020202020204" pitchFamily="34" charset="0"/>
              <a:buChar char="•"/>
            </a:pPr>
            <a:endParaRPr lang="en-IN" sz="2400" dirty="0"/>
          </a:p>
          <a:p>
            <a:pPr marL="800100" lvl="1" indent="-342900">
              <a:buFont typeface="Arial" panose="020B0604020202020204" pitchFamily="34" charset="0"/>
              <a:buChar char="•"/>
            </a:pPr>
            <a:r>
              <a:rPr lang="en-IN" sz="2400" dirty="0"/>
              <a:t>Managing accesses to data shared by multiple processors</a:t>
            </a:r>
            <a:r>
              <a:rPr lang="en-IN" sz="2400" dirty="0" smtClean="0"/>
              <a:t>.</a:t>
            </a:r>
          </a:p>
          <a:p>
            <a:pPr marL="800100" lvl="1" indent="-342900">
              <a:buFont typeface="Arial" panose="020B0604020202020204" pitchFamily="34" charset="0"/>
              <a:buChar char="•"/>
            </a:pPr>
            <a:endParaRPr lang="en-IN" sz="2400" dirty="0"/>
          </a:p>
          <a:p>
            <a:pPr marL="800100" lvl="1" indent="-342900">
              <a:buFont typeface="Arial" panose="020B0604020202020204" pitchFamily="34" charset="0"/>
              <a:buChar char="•"/>
            </a:pPr>
            <a:r>
              <a:rPr lang="en-IN" sz="2400" dirty="0"/>
              <a:t>Synchronizing the processors at various stages of the parallel program execution.</a:t>
            </a:r>
          </a:p>
        </p:txBody>
      </p:sp>
      <p:sp>
        <p:nvSpPr>
          <p:cNvPr id="2" name="Slide Number Placeholder 1"/>
          <p:cNvSpPr>
            <a:spLocks noGrp="1"/>
          </p:cNvSpPr>
          <p:nvPr>
            <p:ph type="sldNum" sz="quarter" idx="12"/>
          </p:nvPr>
        </p:nvSpPr>
        <p:spPr/>
        <p:txBody>
          <a:bodyPr/>
          <a:lstStyle/>
          <a:p>
            <a:fld id="{732BED52-2FCF-45FE-BFDD-64A254197B7C}" type="slidenum">
              <a:rPr lang="en-IN" smtClean="0"/>
              <a:t>17</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50305" cy="650305"/>
          </a:xfrm>
          <a:prstGeom prst="rect">
            <a:avLst/>
          </a:prstGeom>
        </p:spPr>
      </p:pic>
      <p:sp>
        <p:nvSpPr>
          <p:cNvPr id="3" name="TextBox 2"/>
          <p:cNvSpPr txBox="1"/>
          <p:nvPr/>
        </p:nvSpPr>
        <p:spPr>
          <a:xfrm>
            <a:off x="1331640" y="188640"/>
            <a:ext cx="6840760" cy="461665"/>
          </a:xfrm>
          <a:prstGeom prst="rect">
            <a:avLst/>
          </a:prstGeom>
          <a:noFill/>
        </p:spPr>
        <p:txBody>
          <a:bodyPr wrap="square" rtlCol="0">
            <a:spAutoFit/>
          </a:bodyPr>
          <a:lstStyle/>
          <a:p>
            <a:r>
              <a:rPr lang="en-IN" sz="2400" b="1" dirty="0">
                <a:solidFill>
                  <a:srgbClr val="FF0000"/>
                </a:solidFill>
              </a:rPr>
              <a:t>Principles of Parallel Algorithm design </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74638"/>
            <a:ext cx="8712968" cy="634082"/>
          </a:xfrm>
        </p:spPr>
        <p:txBody>
          <a:bodyPr>
            <a:normAutofit/>
          </a:bodyPr>
          <a:lstStyle/>
          <a:p>
            <a:pPr eaLnBrk="1" hangingPunct="1"/>
            <a:r>
              <a:rPr lang="en-US" altLang="en-US" sz="2400" b="1" dirty="0" smtClean="0">
                <a:solidFill>
                  <a:srgbClr val="FF0000"/>
                </a:solidFill>
              </a:rPr>
              <a:t>Preliminaries: Decomposition, Tasks, and  Dependency Graphs</a:t>
            </a:r>
          </a:p>
        </p:txBody>
      </p:sp>
      <p:sp>
        <p:nvSpPr>
          <p:cNvPr id="5123" name="Rectangle 3"/>
          <p:cNvSpPr>
            <a:spLocks noGrp="1" noChangeArrowheads="1"/>
          </p:cNvSpPr>
          <p:nvPr>
            <p:ph type="body" idx="1"/>
          </p:nvPr>
        </p:nvSpPr>
        <p:spPr>
          <a:xfrm>
            <a:off x="539552" y="1183358"/>
            <a:ext cx="8363272" cy="4853136"/>
          </a:xfrm>
        </p:spPr>
        <p:txBody>
          <a:bodyPr>
            <a:normAutofit lnSpcReduction="10000"/>
          </a:bodyPr>
          <a:lstStyle/>
          <a:p>
            <a:pPr eaLnBrk="1" hangingPunct="1"/>
            <a:r>
              <a:rPr lang="en-US" altLang="en-US" sz="2400" dirty="0" smtClean="0">
                <a:latin typeface="Times New Roman" panose="02020603050405020304" pitchFamily="18" charset="0"/>
                <a:cs typeface="Times New Roman" panose="02020603050405020304" pitchFamily="18" charset="0"/>
              </a:rPr>
              <a:t>The first step in developing a parallel algorithm is to decompose the problem into tasks that can be executed concurrently </a:t>
            </a:r>
          </a:p>
          <a:p>
            <a:pPr eaLnBrk="1" hangingPunct="1"/>
            <a:endParaRPr lang="en-US" altLang="en-US" sz="2400" dirty="0" smtClean="0">
              <a:latin typeface="Times New Roman" panose="02020603050405020304" pitchFamily="18" charset="0"/>
              <a:cs typeface="Times New Roman" panose="02020603050405020304" pitchFamily="18" charset="0"/>
            </a:endParaRPr>
          </a:p>
          <a:p>
            <a:pPr eaLnBrk="1" hangingPunct="1"/>
            <a:r>
              <a:rPr lang="en-US" altLang="en-US" sz="2400" dirty="0" smtClean="0">
                <a:latin typeface="Times New Roman" panose="02020603050405020304" pitchFamily="18" charset="0"/>
                <a:cs typeface="Times New Roman" panose="02020603050405020304" pitchFamily="18" charset="0"/>
              </a:rPr>
              <a:t>A given problem may be decomposed into tasks in many different ways. </a:t>
            </a:r>
          </a:p>
          <a:p>
            <a:pPr eaLnBrk="1" hangingPunct="1"/>
            <a:endParaRPr lang="en-US" altLang="en-US" sz="2400" dirty="0" smtClean="0">
              <a:latin typeface="Times New Roman" panose="02020603050405020304" pitchFamily="18" charset="0"/>
              <a:cs typeface="Times New Roman" panose="02020603050405020304" pitchFamily="18" charset="0"/>
            </a:endParaRPr>
          </a:p>
          <a:p>
            <a:pPr eaLnBrk="1" hangingPunct="1"/>
            <a:r>
              <a:rPr lang="en-US" altLang="en-US" sz="2400" dirty="0" smtClean="0">
                <a:latin typeface="Times New Roman" panose="02020603050405020304" pitchFamily="18" charset="0"/>
                <a:cs typeface="Times New Roman" panose="02020603050405020304" pitchFamily="18" charset="0"/>
              </a:rPr>
              <a:t>Tasks may be of same, different, or even interment sizes. </a:t>
            </a:r>
          </a:p>
          <a:p>
            <a:pPr eaLnBrk="1" hangingPunct="1"/>
            <a:endParaRPr lang="en-US" altLang="en-US" sz="2400" dirty="0" smtClean="0">
              <a:latin typeface="Times New Roman" panose="02020603050405020304" pitchFamily="18" charset="0"/>
              <a:cs typeface="Times New Roman" panose="02020603050405020304" pitchFamily="18" charset="0"/>
            </a:endParaRPr>
          </a:p>
          <a:p>
            <a:pPr eaLnBrk="1" hangingPunct="1"/>
            <a:r>
              <a:rPr lang="en-US" altLang="en-US" sz="2400" dirty="0" smtClean="0">
                <a:latin typeface="Times New Roman" panose="02020603050405020304" pitchFamily="18" charset="0"/>
                <a:cs typeface="Times New Roman" panose="02020603050405020304" pitchFamily="18" charset="0"/>
              </a:rPr>
              <a:t>A decomposition can be illustrated in the form of a directed graph with nodes corresponding to tasks and edges indicating that the result of one task is required for processing the next. Such a graph is called a </a:t>
            </a:r>
            <a:r>
              <a:rPr lang="en-US" altLang="en-US" sz="2400" i="1" dirty="0" smtClean="0">
                <a:latin typeface="Times New Roman" panose="02020603050405020304" pitchFamily="18" charset="0"/>
                <a:cs typeface="Times New Roman" panose="02020603050405020304" pitchFamily="18" charset="0"/>
              </a:rPr>
              <a:t>task dependency graph</a:t>
            </a:r>
            <a:r>
              <a:rPr lang="en-US" altLang="en-US" sz="2400" dirty="0" smtClean="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50305" cy="65030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92696"/>
            <a:ext cx="8640960" cy="830997"/>
          </a:xfrm>
          <a:prstGeom prst="rect">
            <a:avLst/>
          </a:prstGeom>
          <a:noFill/>
        </p:spPr>
        <p:txBody>
          <a:bodyPr wrap="square">
            <a:spAutoFit/>
          </a:bodyPr>
          <a:lstStyle/>
          <a:p>
            <a:pPr algn="just">
              <a:defRPr/>
            </a:pPr>
            <a:r>
              <a:rPr lang="en-US" sz="2400" dirty="0" smtClean="0"/>
              <a:t>Multiplication </a:t>
            </a:r>
            <a:r>
              <a:rPr lang="en-US" sz="2400" dirty="0"/>
              <a:t>of a dense n x n matrix A with a vector b to yield another vector y. </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19</a:t>
            </a:fld>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92696" cy="692696"/>
          </a:xfrm>
          <a:prstGeom prst="rect">
            <a:avLst/>
          </a:prstGeom>
        </p:spPr>
      </p:pic>
      <p:sp>
        <p:nvSpPr>
          <p:cNvPr id="3" name="TextBox 2"/>
          <p:cNvSpPr txBox="1"/>
          <p:nvPr/>
        </p:nvSpPr>
        <p:spPr>
          <a:xfrm>
            <a:off x="1365040" y="91573"/>
            <a:ext cx="7632848" cy="461665"/>
          </a:xfrm>
          <a:prstGeom prst="rect">
            <a:avLst/>
          </a:prstGeom>
          <a:noFill/>
        </p:spPr>
        <p:txBody>
          <a:bodyPr wrap="square" rtlCol="0">
            <a:spAutoFit/>
          </a:bodyPr>
          <a:lstStyle/>
          <a:p>
            <a:r>
              <a:rPr lang="en-US" altLang="en-US" sz="2400" b="1" dirty="0">
                <a:solidFill>
                  <a:srgbClr val="FF0000"/>
                </a:solidFill>
                <a:latin typeface="Times New Roman" panose="02020603050405020304" pitchFamily="18" charset="0"/>
                <a:cs typeface="Times New Roman" panose="02020603050405020304" pitchFamily="18" charset="0"/>
              </a:rPr>
              <a:t>Example: Multiplying a Dense Matrix with a Vector</a:t>
            </a:r>
            <a:endParaRPr lang="en-IN"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365040" y="2128694"/>
          <a:ext cx="3816425" cy="4227654"/>
        </p:xfrm>
        <a:graphic>
          <a:graphicData uri="http://schemas.openxmlformats.org/drawingml/2006/table">
            <a:tbl>
              <a:tblPr firstRow="1" bandRow="1">
                <a:tableStyleId>{5C22544A-7EE6-4342-B048-85BDC9FD1C3A}</a:tableStyleId>
              </a:tblPr>
              <a:tblGrid>
                <a:gridCol w="763285"/>
                <a:gridCol w="763285"/>
                <a:gridCol w="763285"/>
                <a:gridCol w="763285"/>
                <a:gridCol w="763285"/>
              </a:tblGrid>
              <a:tr h="704609">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n</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460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70460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460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460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460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nvGraphicFramePr>
        <p:xfrm>
          <a:off x="5958217" y="2852935"/>
          <a:ext cx="896144" cy="3503415"/>
        </p:xfrm>
        <a:graphic>
          <a:graphicData uri="http://schemas.openxmlformats.org/drawingml/2006/table">
            <a:tbl>
              <a:tblPr firstRow="1" bandRow="1">
                <a:tableStyleId>{5C22544A-7EE6-4342-B048-85BDC9FD1C3A}</a:tableStyleId>
              </a:tblPr>
              <a:tblGrid>
                <a:gridCol w="896144"/>
              </a:tblGrid>
              <a:tr h="70068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r>
              <a:tr h="70068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r>
              <a:tr h="70068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r>
              <a:tr h="70068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r>
              <a:tr h="70068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r>
            </a:tbl>
          </a:graphicData>
        </a:graphic>
      </p:graphicFrame>
      <p:graphicFrame>
        <p:nvGraphicFramePr>
          <p:cNvPr id="8" name="Table 7"/>
          <p:cNvGraphicFramePr>
            <a:graphicFrameLocks noGrp="1"/>
          </p:cNvGraphicFramePr>
          <p:nvPr/>
        </p:nvGraphicFramePr>
        <p:xfrm>
          <a:off x="7165268" y="2852936"/>
          <a:ext cx="857436" cy="3503415"/>
        </p:xfrm>
        <a:graphic>
          <a:graphicData uri="http://schemas.openxmlformats.org/drawingml/2006/table">
            <a:tbl>
              <a:tblPr firstRow="1" bandRow="1">
                <a:tableStyleId>{5C22544A-7EE6-4342-B048-85BDC9FD1C3A}</a:tableStyleId>
              </a:tblPr>
              <a:tblGrid>
                <a:gridCol w="857436"/>
              </a:tblGrid>
              <a:tr h="70068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r>
              <a:tr h="70068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068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068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068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1987308" y="1489413"/>
            <a:ext cx="2664296" cy="461665"/>
          </a:xfrm>
          <a:prstGeom prst="rect">
            <a:avLst/>
          </a:prstGeom>
          <a:noFill/>
        </p:spPr>
        <p:txBody>
          <a:bodyPr wrap="square" rtlCol="0">
            <a:spAutoFit/>
          </a:bodyPr>
          <a:lstStyle/>
          <a:p>
            <a:pPr algn="ctr"/>
            <a:r>
              <a:rPr lang="en-US" sz="2400" dirty="0" smtClean="0"/>
              <a:t>Matrix - A</a:t>
            </a:r>
            <a:endParaRPr lang="en-US" sz="2400" dirty="0"/>
          </a:p>
        </p:txBody>
      </p:sp>
      <p:sp>
        <p:nvSpPr>
          <p:cNvPr id="10" name="TextBox 9"/>
          <p:cNvSpPr txBox="1"/>
          <p:nvPr/>
        </p:nvSpPr>
        <p:spPr>
          <a:xfrm>
            <a:off x="6049144" y="1893223"/>
            <a:ext cx="1008112" cy="646331"/>
          </a:xfrm>
          <a:prstGeom prst="rect">
            <a:avLst/>
          </a:prstGeom>
          <a:noFill/>
        </p:spPr>
        <p:txBody>
          <a:bodyPr wrap="square" rtlCol="0">
            <a:spAutoFit/>
          </a:bodyPr>
          <a:lstStyle/>
          <a:p>
            <a:pPr algn="ctr"/>
            <a:r>
              <a:rPr lang="en-US" dirty="0" smtClean="0"/>
              <a:t>Matrix</a:t>
            </a:r>
          </a:p>
          <a:p>
            <a:pPr algn="ctr"/>
            <a:r>
              <a:rPr lang="en-US" dirty="0"/>
              <a:t>B</a:t>
            </a:r>
          </a:p>
        </p:txBody>
      </p:sp>
      <p:sp>
        <p:nvSpPr>
          <p:cNvPr id="11" name="TextBox 10"/>
          <p:cNvSpPr txBox="1"/>
          <p:nvPr/>
        </p:nvSpPr>
        <p:spPr>
          <a:xfrm>
            <a:off x="7057256" y="1720245"/>
            <a:ext cx="1187152" cy="923330"/>
          </a:xfrm>
          <a:prstGeom prst="rect">
            <a:avLst/>
          </a:prstGeom>
          <a:noFill/>
        </p:spPr>
        <p:txBody>
          <a:bodyPr wrap="square" rtlCol="0">
            <a:spAutoFit/>
          </a:bodyPr>
          <a:lstStyle/>
          <a:p>
            <a:pPr algn="ctr"/>
            <a:r>
              <a:rPr lang="en-US" dirty="0" smtClean="0"/>
              <a:t>Product</a:t>
            </a:r>
          </a:p>
          <a:p>
            <a:pPr algn="ctr"/>
            <a:r>
              <a:rPr lang="en-US" dirty="0" smtClean="0"/>
              <a:t>Vector</a:t>
            </a:r>
          </a:p>
          <a:p>
            <a:pPr algn="ctr"/>
            <a:r>
              <a:rPr lang="en-US" dirty="0"/>
              <a:t>Y</a:t>
            </a:r>
          </a:p>
        </p:txBody>
      </p:sp>
      <p:sp>
        <p:nvSpPr>
          <p:cNvPr id="13" name="TextBox 12"/>
          <p:cNvSpPr txBox="1"/>
          <p:nvPr/>
        </p:nvSpPr>
        <p:spPr>
          <a:xfrm>
            <a:off x="207219" y="3017940"/>
            <a:ext cx="1152128" cy="369332"/>
          </a:xfrm>
          <a:prstGeom prst="rect">
            <a:avLst/>
          </a:prstGeom>
          <a:noFill/>
        </p:spPr>
        <p:txBody>
          <a:bodyPr wrap="square" rtlCol="0">
            <a:spAutoFit/>
          </a:bodyPr>
          <a:lstStyle/>
          <a:p>
            <a:r>
              <a:rPr lang="en-US" dirty="0" smtClean="0"/>
              <a:t>Task - 1</a:t>
            </a:r>
            <a:endParaRPr lang="en-US" dirty="0"/>
          </a:p>
        </p:txBody>
      </p:sp>
      <p:sp>
        <p:nvSpPr>
          <p:cNvPr id="15" name="TextBox 14"/>
          <p:cNvSpPr txBox="1"/>
          <p:nvPr/>
        </p:nvSpPr>
        <p:spPr>
          <a:xfrm>
            <a:off x="219695" y="3744150"/>
            <a:ext cx="1152128" cy="369332"/>
          </a:xfrm>
          <a:prstGeom prst="rect">
            <a:avLst/>
          </a:prstGeom>
          <a:noFill/>
        </p:spPr>
        <p:txBody>
          <a:bodyPr wrap="square" rtlCol="0">
            <a:spAutoFit/>
          </a:bodyPr>
          <a:lstStyle/>
          <a:p>
            <a:r>
              <a:rPr lang="en-US" dirty="0" smtClean="0"/>
              <a:t>Task - 2</a:t>
            </a:r>
            <a:endParaRPr lang="en-US" dirty="0"/>
          </a:p>
        </p:txBody>
      </p:sp>
      <p:sp>
        <p:nvSpPr>
          <p:cNvPr id="16" name="TextBox 15"/>
          <p:cNvSpPr txBox="1"/>
          <p:nvPr/>
        </p:nvSpPr>
        <p:spPr>
          <a:xfrm>
            <a:off x="201912" y="4367773"/>
            <a:ext cx="1152128" cy="369332"/>
          </a:xfrm>
          <a:prstGeom prst="rect">
            <a:avLst/>
          </a:prstGeom>
          <a:noFill/>
        </p:spPr>
        <p:txBody>
          <a:bodyPr wrap="square" rtlCol="0">
            <a:spAutoFit/>
          </a:bodyPr>
          <a:lstStyle/>
          <a:p>
            <a:r>
              <a:rPr lang="en-US" dirty="0" smtClean="0"/>
              <a:t>Task - 3</a:t>
            </a:r>
            <a:endParaRPr lang="en-US" dirty="0"/>
          </a:p>
        </p:txBody>
      </p:sp>
      <p:sp>
        <p:nvSpPr>
          <p:cNvPr id="17" name="TextBox 16"/>
          <p:cNvSpPr txBox="1"/>
          <p:nvPr/>
        </p:nvSpPr>
        <p:spPr>
          <a:xfrm>
            <a:off x="116632" y="5888032"/>
            <a:ext cx="1152128" cy="369332"/>
          </a:xfrm>
          <a:prstGeom prst="rect">
            <a:avLst/>
          </a:prstGeom>
          <a:noFill/>
        </p:spPr>
        <p:txBody>
          <a:bodyPr wrap="square" rtlCol="0">
            <a:spAutoFit/>
          </a:bodyPr>
          <a:lstStyle/>
          <a:p>
            <a:r>
              <a:rPr lang="en-US" dirty="0" smtClean="0"/>
              <a:t>Task - n</a:t>
            </a:r>
            <a:endParaRPr lang="en-US" dirty="0"/>
          </a:p>
        </p:txBody>
      </p:sp>
      <p:sp>
        <p:nvSpPr>
          <p:cNvPr id="18" name="TextBox 17"/>
          <p:cNvSpPr txBox="1"/>
          <p:nvPr/>
        </p:nvSpPr>
        <p:spPr>
          <a:xfrm>
            <a:off x="458433" y="4897070"/>
            <a:ext cx="372602" cy="830997"/>
          </a:xfrm>
          <a:prstGeom prst="rect">
            <a:avLst/>
          </a:prstGeom>
          <a:noFill/>
        </p:spPr>
        <p:txBody>
          <a:bodyPr wrap="square" rtlCol="0">
            <a:spAutoFit/>
          </a:bodyPr>
          <a:lstStyle/>
          <a:p>
            <a:pPr marL="285750" indent="-285750">
              <a:buFont typeface="Wingdings" panose="05000000000000000000" pitchFamily="2" charset="2"/>
              <a:buChar char="§"/>
            </a:pPr>
            <a:r>
              <a:rPr lang="en-US" sz="1600" dirty="0" smtClean="0"/>
              <a:t> </a:t>
            </a:r>
          </a:p>
          <a:p>
            <a:pPr marL="285750" indent="-285750">
              <a:buFont typeface="Wingdings" panose="05000000000000000000" pitchFamily="2" charset="2"/>
              <a:buChar char="§"/>
            </a:pPr>
            <a:r>
              <a:rPr lang="en-US" sz="1600" dirty="0"/>
              <a:t> </a:t>
            </a:r>
            <a:endParaRPr lang="en-US" sz="1600" dirty="0" smtClean="0"/>
          </a:p>
          <a:p>
            <a:pPr marL="285750" indent="-285750">
              <a:buFont typeface="Wingdings" panose="05000000000000000000" pitchFamily="2" charset="2"/>
              <a:buChar char="§"/>
            </a:pPr>
            <a:r>
              <a:rPr lang="en-US" sz="1600" dirty="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632311"/>
          </a:xfrm>
          <a:prstGeom prst="rect">
            <a:avLst/>
          </a:prstGeom>
          <a:noFill/>
        </p:spPr>
        <p:txBody>
          <a:bodyPr wrap="square">
            <a:spAutoFit/>
          </a:bodyPr>
          <a:lstStyle/>
          <a:p>
            <a:pPr marL="342900" indent="-342900">
              <a:lnSpc>
                <a:spcPct val="150000"/>
              </a:lnSpc>
              <a:buFont typeface="Wingdings" panose="05000000000000000000" pitchFamily="2" charset="2"/>
              <a:buChar char="§"/>
              <a:defRPr/>
            </a:pPr>
            <a:r>
              <a:rPr lang="en-US" sz="2400" b="1" dirty="0">
                <a:solidFill>
                  <a:srgbClr val="FF0000"/>
                </a:solidFill>
              </a:rPr>
              <a:t>Introduction</a:t>
            </a:r>
            <a:endParaRPr lang="en-US" sz="2400" b="1" dirty="0" smtClean="0">
              <a:solidFill>
                <a:srgbClr val="FF0000"/>
              </a:solidFill>
            </a:endParaRPr>
          </a:p>
          <a:p>
            <a:pPr marL="342900" indent="-342900">
              <a:lnSpc>
                <a:spcPct val="150000"/>
              </a:lnSpc>
              <a:buFont typeface="Wingdings" panose="05000000000000000000" pitchFamily="2" charset="2"/>
              <a:buChar char="§"/>
              <a:defRPr/>
            </a:pPr>
            <a:r>
              <a:rPr lang="en-US" sz="2400" dirty="0" smtClean="0">
                <a:solidFill>
                  <a:schemeClr val="bg1">
                    <a:lumMod val="65000"/>
                  </a:schemeClr>
                </a:solidFill>
              </a:rPr>
              <a:t>Motivation </a:t>
            </a:r>
            <a:r>
              <a:rPr lang="en-US" sz="2400" dirty="0">
                <a:solidFill>
                  <a:schemeClr val="bg1">
                    <a:lumMod val="65000"/>
                  </a:schemeClr>
                </a:solidFill>
              </a:rPr>
              <a:t>of </a:t>
            </a:r>
            <a:r>
              <a:rPr lang="en-US" sz="2400" dirty="0" smtClean="0">
                <a:solidFill>
                  <a:schemeClr val="bg1">
                    <a:lumMod val="65000"/>
                  </a:schemeClr>
                </a:solidFill>
              </a:rPr>
              <a:t>Parallelism</a:t>
            </a:r>
          </a:p>
          <a:p>
            <a:pPr marL="342900" indent="-342900">
              <a:lnSpc>
                <a:spcPct val="150000"/>
              </a:lnSpc>
              <a:buFont typeface="Wingdings" panose="05000000000000000000" pitchFamily="2" charset="2"/>
              <a:buChar char="§"/>
              <a:defRPr/>
            </a:pPr>
            <a:r>
              <a:rPr lang="en-US" sz="2400" b="1" dirty="0" smtClean="0">
                <a:solidFill>
                  <a:schemeClr val="bg1">
                    <a:lumMod val="65000"/>
                  </a:schemeClr>
                </a:solidFill>
              </a:rPr>
              <a:t>Scope </a:t>
            </a:r>
            <a:r>
              <a:rPr lang="en-US" sz="2400" b="1" dirty="0">
                <a:solidFill>
                  <a:schemeClr val="bg1">
                    <a:lumMod val="65000"/>
                  </a:schemeClr>
                </a:solidFill>
              </a:rPr>
              <a:t>of Parallel computing</a:t>
            </a:r>
            <a:r>
              <a:rPr lang="en-US" sz="2400" b="1" dirty="0" smtClean="0">
                <a:solidFill>
                  <a:schemeClr val="bg1">
                    <a:lumMod val="65000"/>
                  </a:schemeClr>
                </a:solidFill>
              </a:rPr>
              <a:t>.</a:t>
            </a:r>
          </a:p>
          <a:p>
            <a:pPr marL="342900" indent="-342900">
              <a:lnSpc>
                <a:spcPct val="150000"/>
              </a:lnSpc>
              <a:buFont typeface="Wingdings" panose="05000000000000000000" pitchFamily="2" charset="2"/>
              <a:buChar char="§"/>
              <a:defRPr/>
            </a:pPr>
            <a:r>
              <a:rPr lang="en-IN" sz="2400" b="1" dirty="0" smtClean="0">
                <a:solidFill>
                  <a:schemeClr val="bg1">
                    <a:lumMod val="65000"/>
                  </a:schemeClr>
                </a:solidFill>
              </a:rPr>
              <a:t>Principles </a:t>
            </a:r>
            <a:r>
              <a:rPr lang="en-IN" sz="2400" b="1" dirty="0">
                <a:solidFill>
                  <a:schemeClr val="bg1">
                    <a:lumMod val="65000"/>
                  </a:schemeClr>
                </a:solidFill>
              </a:rPr>
              <a:t>of Parallel Algorithm design: </a:t>
            </a:r>
          </a:p>
          <a:p>
            <a:pPr marL="800100" lvl="1" indent="-342900">
              <a:lnSpc>
                <a:spcPct val="150000"/>
              </a:lnSpc>
              <a:buFont typeface="Wingdings" panose="05000000000000000000" pitchFamily="2" charset="2"/>
              <a:buChar char="v"/>
              <a:defRPr/>
            </a:pPr>
            <a:r>
              <a:rPr lang="en-IN" sz="2400" b="1" dirty="0" smtClean="0">
                <a:solidFill>
                  <a:schemeClr val="bg1">
                    <a:lumMod val="65000"/>
                  </a:schemeClr>
                </a:solidFill>
              </a:rPr>
              <a:t>Preliminaries</a:t>
            </a:r>
          </a:p>
          <a:p>
            <a:pPr marL="800100" lvl="1" indent="-342900">
              <a:lnSpc>
                <a:spcPct val="150000"/>
              </a:lnSpc>
              <a:buFont typeface="Wingdings" panose="05000000000000000000" pitchFamily="2" charset="2"/>
              <a:buChar char="v"/>
              <a:defRPr/>
            </a:pPr>
            <a:r>
              <a:rPr lang="en-IN" sz="2400" b="1" dirty="0" smtClean="0">
                <a:solidFill>
                  <a:schemeClr val="bg1">
                    <a:lumMod val="65000"/>
                  </a:schemeClr>
                </a:solidFill>
              </a:rPr>
              <a:t>Decomposition </a:t>
            </a:r>
            <a:r>
              <a:rPr lang="en-IN" sz="2400" b="1" dirty="0">
                <a:solidFill>
                  <a:schemeClr val="bg1">
                    <a:lumMod val="65000"/>
                  </a:schemeClr>
                </a:solidFill>
              </a:rPr>
              <a:t>Techniques</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Characteristics of Tasks and Interactions</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Mapping Techniques for Load Balancing</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Methods for containing Interaction Overheads</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Parallel Algorithms Models using Open </a:t>
            </a:r>
            <a:r>
              <a:rPr lang="en-IN" sz="2400" b="1" dirty="0" smtClean="0">
                <a:solidFill>
                  <a:schemeClr val="bg1">
                    <a:lumMod val="65000"/>
                  </a:schemeClr>
                </a:solidFill>
              </a:rPr>
              <a:t>MP</a:t>
            </a:r>
            <a:endParaRPr lang="en-IN" sz="2400" b="1" dirty="0">
              <a:solidFill>
                <a:schemeClr val="bg1">
                  <a:lumMod val="65000"/>
                </a:schemeClr>
              </a:solidFill>
            </a:endParaRPr>
          </a:p>
        </p:txBody>
      </p:sp>
      <p:sp>
        <p:nvSpPr>
          <p:cNvPr id="2" name="Slide Number Placeholder 1"/>
          <p:cNvSpPr>
            <a:spLocks noGrp="1"/>
          </p:cNvSpPr>
          <p:nvPr>
            <p:ph type="sldNum" sz="quarter" idx="12"/>
          </p:nvPr>
        </p:nvSpPr>
        <p:spPr/>
        <p:txBody>
          <a:bodyPr/>
          <a:lstStyle/>
          <a:p>
            <a:fld id="{732BED52-2FCF-45FE-BFDD-64A254197B7C}" type="slidenum">
              <a:rPr lang="en-IN" smtClean="0"/>
              <a:t>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323528" y="831491"/>
                <a:ext cx="8640960" cy="5443478"/>
              </a:xfrm>
              <a:prstGeom prst="rect">
                <a:avLst/>
              </a:prstGeom>
              <a:noFill/>
            </p:spPr>
            <p:txBody>
              <a:bodyPr wrap="square">
                <a:spAutoFit/>
              </a:bodyPr>
              <a:lstStyle/>
              <a:p>
                <a:pPr>
                  <a:defRPr/>
                </a:pPr>
                <a:r>
                  <a:rPr lang="en-US" sz="2400" dirty="0" smtClean="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ith</a:t>
                </a:r>
                <a:r>
                  <a:rPr lang="en-US" sz="2400" dirty="0">
                    <a:latin typeface="Times New Roman" panose="02020603050405020304" pitchFamily="18" charset="0"/>
                    <a:cs typeface="Times New Roman" panose="02020603050405020304" pitchFamily="18" charset="0"/>
                  </a:rPr>
                  <a:t> element y[i] of the product vector is the dot-product of the </a:t>
                </a:r>
                <a:r>
                  <a:rPr lang="en-US" sz="2400" dirty="0" err="1">
                    <a:latin typeface="Times New Roman" panose="02020603050405020304" pitchFamily="18" charset="0"/>
                    <a:cs typeface="Times New Roman" panose="02020603050405020304" pitchFamily="18" charset="0"/>
                  </a:rPr>
                  <a:t>ith</a:t>
                </a:r>
                <a:r>
                  <a:rPr lang="en-US" sz="2400" dirty="0">
                    <a:latin typeface="Times New Roman" panose="02020603050405020304" pitchFamily="18" charset="0"/>
                    <a:cs typeface="Times New Roman" panose="02020603050405020304" pitchFamily="18" charset="0"/>
                  </a:rPr>
                  <a:t> row </a:t>
                </a:r>
                <a:r>
                  <a:rPr lang="en-US" sz="2400" dirty="0" smtClean="0">
                    <a:latin typeface="Times New Roman" panose="02020603050405020304" pitchFamily="18" charset="0"/>
                    <a:cs typeface="Times New Roman" panose="02020603050405020304" pitchFamily="18" charset="0"/>
                  </a:rPr>
                  <a:t>of A </a:t>
                </a:r>
                <a:r>
                  <a:rPr lang="en-US" sz="2400" dirty="0">
                    <a:latin typeface="Times New Roman" panose="02020603050405020304" pitchFamily="18" charset="0"/>
                    <a:cs typeface="Times New Roman" panose="02020603050405020304" pitchFamily="18" charset="0"/>
                  </a:rPr>
                  <a:t>with the input vector b; </a:t>
                </a:r>
                <a:endParaRPr lang="en-US" sz="2400" dirty="0" smtClean="0">
                  <a:latin typeface="Times New Roman" panose="02020603050405020304" pitchFamily="18" charset="0"/>
                  <a:cs typeface="Times New Roman" panose="02020603050405020304" pitchFamily="18" charset="0"/>
                </a:endParaRPr>
              </a:p>
              <a:p>
                <a:pPr>
                  <a:defRPr/>
                </a:pPr>
                <a:endParaRPr lang="en-US" sz="2400" dirty="0">
                  <a:latin typeface="Times New Roman" panose="02020603050405020304" pitchFamily="18" charset="0"/>
                  <a:cs typeface="Times New Roman" panose="02020603050405020304" pitchFamily="18" charset="0"/>
                </a:endParaRPr>
              </a:p>
              <a:p>
                <a:pPr algn="ctr">
                  <a:defRPr/>
                </a:pPr>
                <a:r>
                  <a:rPr lang="en-US" sz="3200" dirty="0" smtClean="0">
                    <a:latin typeface="Times New Roman" panose="02020603050405020304" pitchFamily="18" charset="0"/>
                    <a:cs typeface="Times New Roman" panose="02020603050405020304" pitchFamily="18" charset="0"/>
                  </a:rPr>
                  <a:t>y[i] = </a:t>
                </a:r>
                <a14:m>
                  <m:oMath xmlns:m="http://schemas.openxmlformats.org/officeDocument/2006/math">
                    <m:nary>
                      <m:naryPr>
                        <m:chr m:val="∑"/>
                        <m:ctrlPr>
                          <a:rPr lang="en-US" sz="3200" i="1" smtClean="0">
                            <a:latin typeface="Cambria Math" panose="02040503050406030204" pitchFamily="18" charset="0"/>
                          </a:rPr>
                        </m:ctrlPr>
                      </m:naryPr>
                      <m:sub>
                        <m:r>
                          <m:rPr>
                            <m:brk m:alnAt="23"/>
                          </m:rPr>
                          <a:rPr lang="en-US" sz="3200" b="0" i="1" smtClean="0">
                            <a:latin typeface="Cambria Math" panose="02040503050406030204" pitchFamily="18" charset="0"/>
                          </a:rPr>
                          <m:t>𝑗</m:t>
                        </m:r>
                        <m:r>
                          <a:rPr lang="en-US" sz="3200" b="0" i="1" smtClean="0">
                            <a:latin typeface="Cambria Math" panose="02040503050406030204" pitchFamily="18" charset="0"/>
                          </a:rPr>
                          <m:t>=1</m:t>
                        </m:r>
                      </m:sub>
                      <m:sup>
                        <m:r>
                          <a:rPr lang="en-US" sz="3200" b="0" i="1" smtClean="0">
                            <a:latin typeface="Cambria Math" panose="02040503050406030204" pitchFamily="18" charset="0"/>
                          </a:rPr>
                          <m:t>𝑛</m:t>
                        </m:r>
                      </m:sup>
                      <m:e>
                        <m:r>
                          <a:rPr lang="en-US" sz="3200" b="0" i="1" smtClean="0">
                            <a:latin typeface="Cambria Math" panose="02040503050406030204" pitchFamily="18" charset="0"/>
                          </a:rPr>
                          <m:t>𝐴</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𝑏</m:t>
                            </m:r>
                          </m:e>
                        </m:d>
                        <m:r>
                          <a:rPr lang="en-US" sz="3200" b="0" i="1" smtClean="0">
                            <a:latin typeface="Cambria Math" panose="02040503050406030204" pitchFamily="18" charset="0"/>
                          </a:rPr>
                          <m:t>. </m:t>
                        </m:r>
                        <m:r>
                          <a:rPr lang="en-US" sz="3200" b="0" i="1" smtClean="0">
                            <a:latin typeface="Cambria Math" panose="02040503050406030204" pitchFamily="18" charset="0"/>
                          </a:rPr>
                          <m:t>𝑏</m:t>
                        </m:r>
                        <m:r>
                          <a:rPr lang="en-US" sz="3200" b="0" i="1" smtClean="0">
                            <a:latin typeface="Cambria Math" panose="02040503050406030204" pitchFamily="18" charset="0"/>
                          </a:rPr>
                          <m:t>[</m:t>
                        </m:r>
                        <m:r>
                          <a:rPr lang="en-US" sz="3200" b="0" i="1" smtClean="0">
                            <a:latin typeface="Cambria Math" panose="02040503050406030204" pitchFamily="18" charset="0"/>
                          </a:rPr>
                          <m:t>𝑗</m:t>
                        </m:r>
                        <m:r>
                          <a:rPr lang="en-US" sz="3200" b="0" i="1" smtClean="0">
                            <a:latin typeface="Cambria Math" panose="02040503050406030204" pitchFamily="18" charset="0"/>
                          </a:rPr>
                          <m:t>]</m:t>
                        </m:r>
                      </m:e>
                    </m:nary>
                  </m:oMath>
                </a14:m>
                <a:endParaRPr lang="en-IN" sz="3200" dirty="0" smtClean="0">
                  <a:latin typeface="Times New Roman" panose="02020603050405020304" pitchFamily="18" charset="0"/>
                  <a:cs typeface="Times New Roman" panose="02020603050405020304" pitchFamily="18" charset="0"/>
                </a:endParaRPr>
              </a:p>
              <a:p>
                <a:pPr algn="ctr">
                  <a:defRPr/>
                </a:pPr>
                <a:endParaRPr lang="en-IN" sz="2400" dirty="0">
                  <a:latin typeface="Times New Roman" panose="02020603050405020304" pitchFamily="18" charset="0"/>
                  <a:cs typeface="Times New Roman" panose="02020603050405020304" pitchFamily="18" charset="0"/>
                </a:endParaRPr>
              </a:p>
              <a:p>
                <a:pPr algn="just">
                  <a:defRPr/>
                </a:pPr>
                <a:r>
                  <a:rPr lang="en-IN" sz="2400" dirty="0" smtClean="0">
                    <a:latin typeface="Times New Roman" panose="02020603050405020304" pitchFamily="18" charset="0"/>
                    <a:cs typeface="Times New Roman" panose="02020603050405020304" pitchFamily="18" charset="0"/>
                  </a:rPr>
                  <a:t>Each row vector when multiplied by the vector B are independent and can be performed all together (parallel) or in any sequence. In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case for matrix-vector multiplication, where each task computes a subset of the entries of the product vector</a:t>
                </a:r>
                <a:r>
                  <a:rPr lang="en-US" sz="2400" dirty="0" smtClean="0">
                    <a:latin typeface="Times New Roman" panose="02020603050405020304" pitchFamily="18" charset="0"/>
                    <a:cs typeface="Times New Roman" panose="02020603050405020304" pitchFamily="18" charset="0"/>
                  </a:rPr>
                  <a:t>. The data dependency does not exist.</a:t>
                </a:r>
              </a:p>
              <a:p>
                <a:pPr algn="just">
                  <a:defRPr/>
                </a:pPr>
                <a:r>
                  <a:rPr lang="en-US" sz="2400" dirty="0" smtClean="0">
                    <a:latin typeface="Times New Roman" panose="02020603050405020304" pitchFamily="18" charset="0"/>
                    <a:cs typeface="Times New Roman" panose="02020603050405020304" pitchFamily="18" charset="0"/>
                  </a:rPr>
                  <a:t> </a:t>
                </a:r>
                <a:r>
                  <a:rPr lang="en-US" altLang="en-US" sz="2400" b="1" dirty="0"/>
                  <a:t>Observations:</a:t>
                </a:r>
                <a:r>
                  <a:rPr lang="en-US" altLang="en-US" sz="2400" dirty="0"/>
                  <a:t> While tasks share data (namely, the vector </a:t>
                </a:r>
                <a:r>
                  <a:rPr lang="en-US" altLang="en-US" sz="2400" b="1" i="1" dirty="0"/>
                  <a:t>b</a:t>
                </a:r>
                <a:r>
                  <a:rPr lang="en-US" altLang="en-US" sz="2400" dirty="0"/>
                  <a:t> ), they do not have any control dependencies - i.e., no task needs to wait for the (partial) completion of any other. All tasks are of the same size in terms of number of operations. </a:t>
                </a:r>
              </a:p>
            </p:txBody>
          </p:sp>
        </mc:Choice>
        <mc:Fallback xmlns="">
          <p:sp>
            <p:nvSpPr>
              <p:cNvPr id="5" name="TextBox 4"/>
              <p:cNvSpPr txBox="1">
                <a:spLocks noRot="1" noChangeAspect="1" noMove="1" noResize="1" noEditPoints="1" noAdjustHandles="1" noChangeArrowheads="1" noChangeShapeType="1" noTextEdit="1"/>
              </p:cNvSpPr>
              <p:nvPr/>
            </p:nvSpPr>
            <p:spPr>
              <a:xfrm>
                <a:off x="323528" y="831491"/>
                <a:ext cx="8640960" cy="5443478"/>
              </a:xfrm>
              <a:prstGeom prst="rect">
                <a:avLst/>
              </a:prstGeom>
              <a:blipFill rotWithShape="1">
                <a:blip r:embed="rId2"/>
                <a:stretch>
                  <a:fillRect l="-4" t="-5" r="2" b="-189"/>
                </a:stretch>
              </a:blipFill>
            </p:spPr>
            <p:txBody>
              <a:bodyPr/>
              <a:lstStyle/>
              <a:p>
                <a:r>
                  <a:rPr lang="en-US" altLang="en-US">
                    <a:noFill/>
                  </a:rPr>
                  <a:t> </a:t>
                </a:r>
              </a:p>
            </p:txBody>
          </p:sp>
        </mc:Fallback>
      </mc:AlternateContent>
      <p:sp>
        <p:nvSpPr>
          <p:cNvPr id="2" name="Slide Number Placeholder 1"/>
          <p:cNvSpPr>
            <a:spLocks noGrp="1"/>
          </p:cNvSpPr>
          <p:nvPr>
            <p:ph type="sldNum" sz="quarter" idx="12"/>
          </p:nvPr>
        </p:nvSpPr>
        <p:spPr/>
        <p:txBody>
          <a:bodyPr/>
          <a:lstStyle/>
          <a:p>
            <a:fld id="{732BED52-2FCF-45FE-BFDD-64A254197B7C}" type="slidenum">
              <a:rPr lang="en-IN" smtClean="0"/>
              <a:t>20</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6348" y="725488"/>
            <a:ext cx="8496944" cy="1200329"/>
          </a:xfrm>
          <a:prstGeom prst="rect">
            <a:avLst/>
          </a:prstGeom>
          <a:noFill/>
        </p:spPr>
        <p:txBody>
          <a:bodyPr wrap="square">
            <a:spAutoFit/>
          </a:bodyPr>
          <a:lstStyle/>
          <a:p>
            <a:pPr>
              <a:defRPr/>
            </a:pPr>
            <a:r>
              <a:rPr lang="en-US" sz="2400" dirty="0">
                <a:latin typeface="Times New Roman" panose="02020603050405020304" pitchFamily="18" charset="0"/>
                <a:cs typeface="Times New Roman" panose="02020603050405020304" pitchFamily="18" charset="0"/>
              </a:rPr>
              <a:t> Consider the computations performed in processing the following query</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MODEL</a:t>
            </a:r>
            <a:r>
              <a:rPr lang="en-US" sz="2400" b="1" dirty="0">
                <a:latin typeface="Times New Roman" panose="02020603050405020304" pitchFamily="18" charset="0"/>
                <a:cs typeface="Times New Roman" panose="02020603050405020304" pitchFamily="18" charset="0"/>
              </a:rPr>
              <a:t>="Civic" AND YEAR="2001" AND (</a:t>
            </a:r>
            <a:r>
              <a:rPr lang="en-US" sz="2400" b="1" dirty="0" smtClean="0">
                <a:latin typeface="Times New Roman" panose="02020603050405020304" pitchFamily="18" charset="0"/>
                <a:cs typeface="Times New Roman" panose="02020603050405020304" pitchFamily="18" charset="0"/>
              </a:rPr>
              <a:t>COLOR = "</a:t>
            </a:r>
            <a:r>
              <a:rPr lang="en-US" sz="2400" b="1" dirty="0">
                <a:latin typeface="Times New Roman" panose="02020603050405020304" pitchFamily="18" charset="0"/>
                <a:cs typeface="Times New Roman" panose="02020603050405020304" pitchFamily="18" charset="0"/>
              </a:rPr>
              <a:t>Green" OR COLOR="White</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32BED52-2FCF-45FE-BFDD-64A254197B7C}" type="slidenum">
              <a:rPr lang="en-IN" smtClean="0"/>
              <a:t>21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92696" cy="692696"/>
          </a:xfrm>
          <a:prstGeom prst="rect">
            <a:avLst/>
          </a:prstGeom>
        </p:spPr>
      </p:pic>
      <p:graphicFrame>
        <p:nvGraphicFramePr>
          <p:cNvPr id="4" name="Table 3"/>
          <p:cNvGraphicFramePr>
            <a:graphicFrameLocks noGrp="1"/>
          </p:cNvGraphicFramePr>
          <p:nvPr/>
        </p:nvGraphicFramePr>
        <p:xfrm>
          <a:off x="323526" y="1991749"/>
          <a:ext cx="8363274" cy="4704326"/>
        </p:xfrm>
        <a:graphic>
          <a:graphicData uri="http://schemas.openxmlformats.org/drawingml/2006/table">
            <a:tbl>
              <a:tblPr>
                <a:tableStyleId>{5C22544A-7EE6-4342-B048-85BDC9FD1C3A}</a:tableStyleId>
              </a:tblPr>
              <a:tblGrid>
                <a:gridCol w="1393879"/>
                <a:gridCol w="1393879"/>
                <a:gridCol w="1393879"/>
                <a:gridCol w="1393879"/>
                <a:gridCol w="1393879"/>
                <a:gridCol w="1393879"/>
              </a:tblGrid>
              <a:tr h="427666">
                <a:tc>
                  <a:txBody>
                    <a:bodyPr/>
                    <a:lstStyle/>
                    <a:p>
                      <a:pPr algn="ctr" fontAlgn="b"/>
                      <a:r>
                        <a:rPr lang="en-US" sz="2400" b="1" u="none" strike="noStrike" dirty="0">
                          <a:effectLst/>
                        </a:rPr>
                        <a:t>ID#</a:t>
                      </a:r>
                      <a:endParaRPr lang="en-US" sz="2400" b="1"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 Model</a:t>
                      </a:r>
                      <a:endParaRPr lang="en-US" sz="2400" b="1"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 Year</a:t>
                      </a:r>
                      <a:endParaRPr lang="en-US" sz="2400" b="1"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 Color</a:t>
                      </a:r>
                      <a:endParaRPr lang="en-US" sz="2400" b="1"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 Dealer</a:t>
                      </a:r>
                      <a:endParaRPr lang="en-US" sz="2400" b="1"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1" u="none" strike="noStrike" dirty="0">
                          <a:effectLst/>
                        </a:rPr>
                        <a:t> Price</a:t>
                      </a:r>
                      <a:endParaRPr lang="en-US" sz="2400" b="1"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666">
                <a:tc>
                  <a:txBody>
                    <a:bodyPr/>
                    <a:lstStyle/>
                    <a:p>
                      <a:pPr algn="ctr" fontAlgn="b"/>
                      <a:r>
                        <a:rPr lang="en-US" sz="2400" u="none" strike="noStrike" dirty="0">
                          <a:effectLst/>
                        </a:rPr>
                        <a:t>4523</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Civic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2002</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Blue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MN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$18,000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666">
                <a:tc>
                  <a:txBody>
                    <a:bodyPr/>
                    <a:lstStyle/>
                    <a:p>
                      <a:pPr algn="ctr" fontAlgn="b"/>
                      <a:r>
                        <a:rPr lang="en-US" sz="2400" u="none" strike="noStrike" dirty="0">
                          <a:effectLst/>
                        </a:rPr>
                        <a:t>3476</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Corolla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1999</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White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IL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$15,000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666">
                <a:tc>
                  <a:txBody>
                    <a:bodyPr/>
                    <a:lstStyle/>
                    <a:p>
                      <a:pPr algn="ctr" fontAlgn="b"/>
                      <a:r>
                        <a:rPr lang="en-US" sz="2400" u="none" strike="noStrike">
                          <a:effectLst/>
                        </a:rPr>
                        <a:t>7623</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Camry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2001</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Green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NY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$21,000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666">
                <a:tc>
                  <a:txBody>
                    <a:bodyPr/>
                    <a:lstStyle/>
                    <a:p>
                      <a:pPr algn="ctr" fontAlgn="b"/>
                      <a:r>
                        <a:rPr lang="en-US" sz="2400" u="none" strike="noStrike" dirty="0">
                          <a:effectLst/>
                        </a:rPr>
                        <a:t>9834</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Prius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2001</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Green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CA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$18,000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666">
                <a:tc>
                  <a:txBody>
                    <a:bodyPr/>
                    <a:lstStyle/>
                    <a:p>
                      <a:pPr algn="ctr" fontAlgn="b"/>
                      <a:r>
                        <a:rPr lang="en-US" sz="2400" u="none" strike="noStrike">
                          <a:effectLst/>
                        </a:rPr>
                        <a:t>6734</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Civic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2001</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White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OR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$17,000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666">
                <a:tc>
                  <a:txBody>
                    <a:bodyPr/>
                    <a:lstStyle/>
                    <a:p>
                      <a:pPr algn="ctr" fontAlgn="b"/>
                      <a:r>
                        <a:rPr lang="en-US" sz="2400" u="none" strike="noStrike">
                          <a:effectLst/>
                        </a:rPr>
                        <a:t>5342</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Altima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2001</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Green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FL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$19,000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666">
                <a:tc>
                  <a:txBody>
                    <a:bodyPr/>
                    <a:lstStyle/>
                    <a:p>
                      <a:pPr algn="ctr" fontAlgn="b"/>
                      <a:r>
                        <a:rPr lang="en-US" sz="2400" u="none" strike="noStrike">
                          <a:effectLst/>
                        </a:rPr>
                        <a:t>3845</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Maxima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2001</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Blue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NY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$22,000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666">
                <a:tc>
                  <a:txBody>
                    <a:bodyPr/>
                    <a:lstStyle/>
                    <a:p>
                      <a:pPr algn="ctr" fontAlgn="b"/>
                      <a:r>
                        <a:rPr lang="en-US" sz="2400" u="none" strike="noStrike">
                          <a:effectLst/>
                        </a:rPr>
                        <a:t>8354</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Accord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2000</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Green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VT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$18,000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666">
                <a:tc>
                  <a:txBody>
                    <a:bodyPr/>
                    <a:lstStyle/>
                    <a:p>
                      <a:pPr algn="ctr" fontAlgn="b"/>
                      <a:r>
                        <a:rPr lang="en-US" sz="2400" u="none" strike="noStrike">
                          <a:effectLst/>
                        </a:rPr>
                        <a:t>4395</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Civic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2001</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Red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CA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$17,000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666">
                <a:tc>
                  <a:txBody>
                    <a:bodyPr/>
                    <a:lstStyle/>
                    <a:p>
                      <a:pPr algn="ctr" fontAlgn="b"/>
                      <a:r>
                        <a:rPr lang="en-US" sz="2400" u="none" strike="noStrike">
                          <a:effectLst/>
                        </a:rPr>
                        <a:t>7352</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Civic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2002</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Red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WA </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$18,000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850404" y="203806"/>
            <a:ext cx="7488832" cy="523220"/>
          </a:xfrm>
          <a:prstGeom prst="rect">
            <a:avLst/>
          </a:prstGeom>
          <a:noFill/>
        </p:spPr>
        <p:txBody>
          <a:bodyPr wrap="square" rtlCol="0">
            <a:spAutoFit/>
          </a:bodyPr>
          <a:lstStyle/>
          <a:p>
            <a:pPr algn="ctr"/>
            <a:r>
              <a:rPr lang="en-US" sz="2800" b="1" dirty="0"/>
              <a:t>Database query </a:t>
            </a:r>
            <a:r>
              <a:rPr lang="en-US" sz="2800" b="1" dirty="0" smtClean="0"/>
              <a:t>processing</a:t>
            </a:r>
            <a:endParaRPr lang="en-US" sz="28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632311"/>
          </a:xfrm>
          <a:prstGeom prst="rect">
            <a:avLst/>
          </a:prstGeom>
          <a:noFill/>
        </p:spPr>
        <p:txBody>
          <a:bodyPr wrap="square">
            <a:spAutoFit/>
          </a:bodyPr>
          <a:lstStyle/>
          <a:p>
            <a:pPr>
              <a:defRPr/>
            </a:pPr>
            <a:r>
              <a:rPr lang="en-IN" sz="2400" dirty="0" smtClean="0"/>
              <a:t>The query expects for the data 2001 Civics whose colour is either green or while.</a:t>
            </a:r>
          </a:p>
          <a:p>
            <a:pPr>
              <a:defRPr/>
            </a:pPr>
            <a:endParaRPr lang="en-IN" sz="2400" dirty="0"/>
          </a:p>
          <a:p>
            <a:pPr>
              <a:defRPr/>
            </a:pPr>
            <a:r>
              <a:rPr lang="en-IN" sz="2400" dirty="0" smtClean="0"/>
              <a:t>The number of intermediate table processed are:</a:t>
            </a:r>
          </a:p>
          <a:p>
            <a:pPr marL="1257300" lvl="2" indent="-342900">
              <a:buFont typeface="Arial" panose="020B0604020202020204" pitchFamily="34" charset="0"/>
              <a:buChar char="•"/>
              <a:defRPr/>
            </a:pPr>
            <a:r>
              <a:rPr lang="en-US" sz="2400" dirty="0" smtClean="0"/>
              <a:t>A table </a:t>
            </a:r>
            <a:r>
              <a:rPr lang="en-US" sz="2400" dirty="0"/>
              <a:t>Civics, </a:t>
            </a:r>
            <a:endParaRPr lang="en-US" sz="2400" dirty="0" smtClean="0"/>
          </a:p>
          <a:p>
            <a:pPr marL="1257300" lvl="2" indent="-342900">
              <a:buFont typeface="Arial" panose="020B0604020202020204" pitchFamily="34" charset="0"/>
              <a:buChar char="•"/>
              <a:defRPr/>
            </a:pPr>
            <a:r>
              <a:rPr lang="en-US" sz="2400" dirty="0" smtClean="0"/>
              <a:t>a </a:t>
            </a:r>
            <a:r>
              <a:rPr lang="en-US" sz="2400" dirty="0"/>
              <a:t>table containing all 2001-model cars, </a:t>
            </a:r>
            <a:endParaRPr lang="en-US" sz="2400" dirty="0" smtClean="0"/>
          </a:p>
          <a:p>
            <a:pPr marL="1257300" lvl="2" indent="-342900">
              <a:buFont typeface="Arial" panose="020B0604020202020204" pitchFamily="34" charset="0"/>
              <a:buChar char="•"/>
              <a:defRPr/>
            </a:pPr>
            <a:r>
              <a:rPr lang="en-US" sz="2400" dirty="0" smtClean="0"/>
              <a:t>a </a:t>
            </a:r>
            <a:r>
              <a:rPr lang="en-US" sz="2400" dirty="0"/>
              <a:t>table containing all green-colored cars, and </a:t>
            </a:r>
            <a:endParaRPr lang="en-US" sz="2400" dirty="0" smtClean="0"/>
          </a:p>
          <a:p>
            <a:pPr marL="1257300" lvl="2" indent="-342900">
              <a:buFont typeface="Arial" panose="020B0604020202020204" pitchFamily="34" charset="0"/>
              <a:buChar char="•"/>
              <a:defRPr/>
            </a:pPr>
            <a:r>
              <a:rPr lang="en-US" sz="2400" dirty="0" smtClean="0"/>
              <a:t>a </a:t>
            </a:r>
            <a:r>
              <a:rPr lang="en-US" sz="2400" dirty="0"/>
              <a:t>table containing all white-colored cars. </a:t>
            </a:r>
            <a:endParaRPr lang="en-US" sz="2400" dirty="0" smtClean="0"/>
          </a:p>
          <a:p>
            <a:pPr>
              <a:defRPr/>
            </a:pPr>
            <a:endParaRPr lang="en-US" sz="2400" dirty="0"/>
          </a:p>
          <a:p>
            <a:pPr>
              <a:defRPr/>
            </a:pPr>
            <a:r>
              <a:rPr lang="en-US" sz="2400" dirty="0" smtClean="0"/>
              <a:t>The computation proceeds by combining these tables by computing their pairwise intersections or unions.</a:t>
            </a:r>
          </a:p>
          <a:p>
            <a:pPr>
              <a:defRPr/>
            </a:pPr>
            <a:r>
              <a:rPr lang="en-US" sz="2400" dirty="0"/>
              <a:t>The various computations involved in processing the query. Each node in this figure is a task that corresponds to an intermediate table that needs to be computed and the arrows between nodes indicate dependencies between the tasks. </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22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553200" y="6327414"/>
            <a:ext cx="2133600" cy="365125"/>
          </a:xfrm>
        </p:spPr>
        <p:txBody>
          <a:bodyPr/>
          <a:lstStyle/>
          <a:p>
            <a:fld id="{732BED52-2FCF-45FE-BFDD-64A254197B7C}" type="slidenum">
              <a:rPr lang="en-IN" smtClean="0"/>
              <a:t>23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3" name="TextBox 2"/>
          <p:cNvSpPr txBox="1"/>
          <p:nvPr/>
        </p:nvSpPr>
        <p:spPr>
          <a:xfrm>
            <a:off x="860612" y="188640"/>
            <a:ext cx="810387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The different tables and their dependencies in a query processing operation</a:t>
            </a:r>
            <a:endParaRPr lang="en-IN" sz="20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323528" y="1305732"/>
          <a:ext cx="1800200" cy="1496695"/>
        </p:xfrm>
        <a:graphic>
          <a:graphicData uri="http://schemas.openxmlformats.org/drawingml/2006/table">
            <a:tbl>
              <a:tblPr firstRow="1" bandRow="1">
                <a:tableStyleId>{5C22544A-7EE6-4342-B048-85BDC9FD1C3A}</a:tableStyleId>
              </a:tblPr>
              <a:tblGrid>
                <a:gridCol w="720080"/>
                <a:gridCol w="1080120"/>
              </a:tblGrid>
              <a:tr h="370840">
                <a:tc>
                  <a:txBody>
                    <a:bodyPr/>
                    <a:lstStyle/>
                    <a:p>
                      <a:pPr algn="ctr"/>
                      <a:r>
                        <a:rPr lang="en-US" b="1" dirty="0" smtClean="0">
                          <a:solidFill>
                            <a:srgbClr val="7030A0"/>
                          </a:solidFill>
                          <a:latin typeface="Times New Roman" panose="02020603050405020304" pitchFamily="18" charset="0"/>
                          <a:cs typeface="Times New Roman" panose="02020603050405020304" pitchFamily="18" charset="0"/>
                        </a:rPr>
                        <a:t>ID#</a:t>
                      </a:r>
                      <a:endParaRPr lang="en-US" b="1" dirty="0">
                        <a:solidFill>
                          <a:srgbClr val="7030A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7030A0"/>
                          </a:solidFill>
                          <a:latin typeface="Times New Roman" panose="02020603050405020304" pitchFamily="18" charset="0"/>
                          <a:cs typeface="Times New Roman" panose="02020603050405020304" pitchFamily="18" charset="0"/>
                        </a:rPr>
                        <a:t>Model</a:t>
                      </a:r>
                      <a:endParaRPr lang="en-US" b="1" dirty="0">
                        <a:solidFill>
                          <a:srgbClr val="7030A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4523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Civic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6734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Civic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4395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Civic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nvGraphicFramePr>
        <p:xfrm>
          <a:off x="2411760" y="610685"/>
          <a:ext cx="2088232" cy="2261235"/>
        </p:xfrm>
        <a:graphic>
          <a:graphicData uri="http://schemas.openxmlformats.org/drawingml/2006/table">
            <a:tbl>
              <a:tblPr>
                <a:tableStyleId>{5C22544A-7EE6-4342-B048-85BDC9FD1C3A}</a:tableStyleId>
              </a:tblPr>
              <a:tblGrid>
                <a:gridCol w="1044116"/>
                <a:gridCol w="1044116"/>
              </a:tblGrid>
              <a:tr h="360184">
                <a:tc>
                  <a:txBody>
                    <a:bodyPr/>
                    <a:lstStyle/>
                    <a:p>
                      <a:pPr algn="ctr" fontAlgn="b"/>
                      <a:r>
                        <a:rPr lang="en-US" sz="2400" u="none" strike="noStrike" dirty="0">
                          <a:solidFill>
                            <a:srgbClr val="7030A0"/>
                          </a:solidFill>
                          <a:effectLst/>
                        </a:rPr>
                        <a:t>ID#</a:t>
                      </a:r>
                      <a:endParaRPr lang="en-US" sz="2400" b="1" i="0" u="none" strike="noStrike" dirty="0">
                        <a:solidFill>
                          <a:srgbClr val="7030A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solidFill>
                            <a:srgbClr val="7030A0"/>
                          </a:solidFill>
                          <a:effectLst/>
                        </a:rPr>
                        <a:t> Year</a:t>
                      </a:r>
                      <a:endParaRPr lang="en-US" sz="2400" b="1" i="0" u="none" strike="noStrike" dirty="0">
                        <a:solidFill>
                          <a:srgbClr val="7030A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677">
                <a:tc>
                  <a:txBody>
                    <a:bodyPr/>
                    <a:lstStyle/>
                    <a:p>
                      <a:pPr algn="ctr" fontAlgn="b"/>
                      <a:r>
                        <a:rPr lang="en-US" sz="2000" u="none" strike="noStrike" dirty="0">
                          <a:effectLst/>
                        </a:rPr>
                        <a:t>7623</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2001</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677">
                <a:tc>
                  <a:txBody>
                    <a:bodyPr/>
                    <a:lstStyle/>
                    <a:p>
                      <a:pPr algn="ctr" fontAlgn="b"/>
                      <a:r>
                        <a:rPr lang="en-US" sz="2000" u="none" strike="noStrike" dirty="0">
                          <a:effectLst/>
                        </a:rPr>
                        <a:t>9834</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2001</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677">
                <a:tc>
                  <a:txBody>
                    <a:bodyPr/>
                    <a:lstStyle/>
                    <a:p>
                      <a:pPr algn="ctr" fontAlgn="b"/>
                      <a:r>
                        <a:rPr lang="en-US" sz="2000" u="none" strike="noStrike">
                          <a:effectLst/>
                        </a:rPr>
                        <a:t>6734</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2001</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677">
                <a:tc>
                  <a:txBody>
                    <a:bodyPr/>
                    <a:lstStyle/>
                    <a:p>
                      <a:pPr algn="ctr" fontAlgn="b"/>
                      <a:r>
                        <a:rPr lang="en-US" sz="2000" u="none" strike="noStrike">
                          <a:effectLst/>
                        </a:rPr>
                        <a:t>5342</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2001</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677">
                <a:tc>
                  <a:txBody>
                    <a:bodyPr/>
                    <a:lstStyle/>
                    <a:p>
                      <a:pPr algn="ctr" fontAlgn="b"/>
                      <a:r>
                        <a:rPr lang="en-US" sz="2000" u="none" strike="noStrike">
                          <a:effectLst/>
                        </a:rPr>
                        <a:t>3845</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2001</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677">
                <a:tc>
                  <a:txBody>
                    <a:bodyPr/>
                    <a:lstStyle/>
                    <a:p>
                      <a:pPr algn="ctr" fontAlgn="b"/>
                      <a:r>
                        <a:rPr lang="en-US" sz="2000" u="none" strike="noStrike">
                          <a:effectLst/>
                        </a:rPr>
                        <a:t>4395</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2001</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6876256" y="980728"/>
          <a:ext cx="1954088" cy="1757837"/>
        </p:xfrm>
        <a:graphic>
          <a:graphicData uri="http://schemas.openxmlformats.org/drawingml/2006/table">
            <a:tbl>
              <a:tblPr>
                <a:tableStyleId>{5C22544A-7EE6-4342-B048-85BDC9FD1C3A}</a:tableStyleId>
              </a:tblPr>
              <a:tblGrid>
                <a:gridCol w="977044"/>
                <a:gridCol w="977044"/>
              </a:tblGrid>
              <a:tr h="345638">
                <a:tc>
                  <a:txBody>
                    <a:bodyPr/>
                    <a:lstStyle/>
                    <a:p>
                      <a:pPr algn="ctr" fontAlgn="b"/>
                      <a:r>
                        <a:rPr lang="en-US" sz="2400" u="none" strike="noStrike" dirty="0">
                          <a:effectLst/>
                        </a:rPr>
                        <a:t>ID#</a:t>
                      </a:r>
                      <a:endParaRPr lang="en-US" sz="2400" b="1"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 Color</a:t>
                      </a:r>
                      <a:endParaRPr lang="en-US" sz="2400" b="1"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pPr algn="ctr" fontAlgn="b"/>
                      <a:r>
                        <a:rPr lang="en-US" sz="2000" u="none" strike="noStrike" dirty="0">
                          <a:effectLst/>
                        </a:rPr>
                        <a:t>7623</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Green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pPr algn="ctr" fontAlgn="b"/>
                      <a:r>
                        <a:rPr lang="en-US" sz="2000" u="none" strike="noStrike" dirty="0">
                          <a:effectLst/>
                        </a:rPr>
                        <a:t>9834</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Green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pPr algn="ctr" fontAlgn="b"/>
                      <a:r>
                        <a:rPr lang="en-US" sz="2000" u="none" strike="noStrike">
                          <a:effectLst/>
                        </a:rPr>
                        <a:t>5342</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Green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pPr algn="ctr" fontAlgn="b"/>
                      <a:r>
                        <a:rPr lang="en-US" sz="2000" u="none" strike="noStrike">
                          <a:effectLst/>
                        </a:rPr>
                        <a:t>8354</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Green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4932040" y="1293156"/>
          <a:ext cx="1621160" cy="1343004"/>
        </p:xfrm>
        <a:graphic>
          <a:graphicData uri="http://schemas.openxmlformats.org/drawingml/2006/table">
            <a:tbl>
              <a:tblPr>
                <a:tableStyleId>{5C22544A-7EE6-4342-B048-85BDC9FD1C3A}</a:tableStyleId>
              </a:tblPr>
              <a:tblGrid>
                <a:gridCol w="810580"/>
                <a:gridCol w="810580"/>
              </a:tblGrid>
              <a:tr h="447668">
                <a:tc>
                  <a:txBody>
                    <a:bodyPr/>
                    <a:lstStyle/>
                    <a:p>
                      <a:pPr algn="ctr" fontAlgn="b"/>
                      <a:r>
                        <a:rPr lang="en-US" sz="2400" u="none" strike="noStrike" dirty="0">
                          <a:effectLst/>
                        </a:rPr>
                        <a:t>ID#</a:t>
                      </a:r>
                      <a:endParaRPr lang="en-US" sz="2400" b="1"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 Color</a:t>
                      </a:r>
                      <a:endParaRPr lang="en-US" sz="2400" b="1"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7668">
                <a:tc>
                  <a:txBody>
                    <a:bodyPr/>
                    <a:lstStyle/>
                    <a:p>
                      <a:pPr algn="ctr" fontAlgn="b"/>
                      <a:r>
                        <a:rPr lang="en-US" sz="2400" u="none" strike="noStrike" dirty="0">
                          <a:effectLst/>
                        </a:rPr>
                        <a:t>3476</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White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7668">
                <a:tc>
                  <a:txBody>
                    <a:bodyPr/>
                    <a:lstStyle/>
                    <a:p>
                      <a:pPr algn="ctr" fontAlgn="b"/>
                      <a:r>
                        <a:rPr lang="en-US" sz="2400" u="none" strike="noStrike">
                          <a:effectLst/>
                        </a:rPr>
                        <a:t>6734</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White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Flowchart: Terminator 10"/>
          <p:cNvSpPr/>
          <p:nvPr/>
        </p:nvSpPr>
        <p:spPr>
          <a:xfrm>
            <a:off x="373941" y="2996952"/>
            <a:ext cx="973342" cy="33266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Civic</a:t>
            </a:r>
            <a:endParaRPr lang="en-US" dirty="0">
              <a:solidFill>
                <a:schemeClr val="tx1"/>
              </a:solidFill>
            </a:endParaRPr>
          </a:p>
        </p:txBody>
      </p:sp>
      <p:sp>
        <p:nvSpPr>
          <p:cNvPr id="12" name="Flowchart: Terminator 11"/>
          <p:cNvSpPr/>
          <p:nvPr/>
        </p:nvSpPr>
        <p:spPr>
          <a:xfrm>
            <a:off x="2627784" y="2996952"/>
            <a:ext cx="973342" cy="33266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2001</a:t>
            </a:r>
            <a:endParaRPr lang="en-US" dirty="0">
              <a:solidFill>
                <a:schemeClr val="tx1"/>
              </a:solidFill>
            </a:endParaRPr>
          </a:p>
        </p:txBody>
      </p:sp>
      <p:sp>
        <p:nvSpPr>
          <p:cNvPr id="13" name="Flowchart: Terminator 12"/>
          <p:cNvSpPr/>
          <p:nvPr/>
        </p:nvSpPr>
        <p:spPr>
          <a:xfrm>
            <a:off x="5110826" y="2996952"/>
            <a:ext cx="973342" cy="33266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White</a:t>
            </a:r>
            <a:endParaRPr lang="en-US" dirty="0">
              <a:solidFill>
                <a:schemeClr val="tx1"/>
              </a:solidFill>
            </a:endParaRPr>
          </a:p>
        </p:txBody>
      </p:sp>
      <p:sp>
        <p:nvSpPr>
          <p:cNvPr id="14" name="Flowchart: Terminator 13"/>
          <p:cNvSpPr/>
          <p:nvPr/>
        </p:nvSpPr>
        <p:spPr>
          <a:xfrm>
            <a:off x="7055042" y="2996952"/>
            <a:ext cx="973342" cy="33266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Green</a:t>
            </a:r>
            <a:endParaRPr lang="en-US" dirty="0">
              <a:solidFill>
                <a:schemeClr val="tx1"/>
              </a:solidFill>
            </a:endParaRPr>
          </a:p>
        </p:txBody>
      </p:sp>
      <p:sp>
        <p:nvSpPr>
          <p:cNvPr id="15" name="Flowchart: Terminator 14"/>
          <p:cNvSpPr/>
          <p:nvPr/>
        </p:nvSpPr>
        <p:spPr>
          <a:xfrm>
            <a:off x="1187624" y="3501008"/>
            <a:ext cx="1856565" cy="33266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Civic and 2001</a:t>
            </a:r>
            <a:endParaRPr lang="en-US" dirty="0">
              <a:solidFill>
                <a:schemeClr val="tx1"/>
              </a:solidFill>
            </a:endParaRPr>
          </a:p>
        </p:txBody>
      </p:sp>
      <p:sp>
        <p:nvSpPr>
          <p:cNvPr id="16" name="Flowchart: Terminator 15"/>
          <p:cNvSpPr/>
          <p:nvPr/>
        </p:nvSpPr>
        <p:spPr>
          <a:xfrm>
            <a:off x="5580113" y="3645024"/>
            <a:ext cx="1872207" cy="33266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White or Green</a:t>
            </a:r>
            <a:endParaRPr lang="en-US" dirty="0">
              <a:solidFill>
                <a:schemeClr val="tx1"/>
              </a:solidFill>
            </a:endParaRPr>
          </a:p>
        </p:txBody>
      </p:sp>
      <p:sp>
        <p:nvSpPr>
          <p:cNvPr id="17" name="Flowchart: Terminator 16"/>
          <p:cNvSpPr/>
          <p:nvPr/>
        </p:nvSpPr>
        <p:spPr>
          <a:xfrm>
            <a:off x="2824427" y="4662961"/>
            <a:ext cx="4195845" cy="504056"/>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Civic and 2001 AND (White or green)</a:t>
            </a:r>
            <a:endParaRPr lang="en-US" dirty="0">
              <a:solidFill>
                <a:schemeClr val="tx1"/>
              </a:solidFill>
            </a:endParaRPr>
          </a:p>
        </p:txBody>
      </p:sp>
      <p:graphicFrame>
        <p:nvGraphicFramePr>
          <p:cNvPr id="18" name="Table 17"/>
          <p:cNvGraphicFramePr>
            <a:graphicFrameLocks noGrp="1"/>
          </p:cNvGraphicFramePr>
          <p:nvPr/>
        </p:nvGraphicFramePr>
        <p:xfrm>
          <a:off x="14908" y="3912391"/>
          <a:ext cx="1820788" cy="750570"/>
        </p:xfrm>
        <a:graphic>
          <a:graphicData uri="http://schemas.openxmlformats.org/drawingml/2006/table">
            <a:tbl>
              <a:tblPr firstRow="1" bandRow="1">
                <a:tableStyleId>{5C22544A-7EE6-4342-B048-85BDC9FD1C3A}</a:tableStyleId>
              </a:tblPr>
              <a:tblGrid>
                <a:gridCol w="578724"/>
                <a:gridCol w="694715"/>
                <a:gridCol w="547349"/>
              </a:tblGrid>
              <a:tr h="147291">
                <a:tc>
                  <a:txBody>
                    <a:bodyPr/>
                    <a:lstStyle/>
                    <a:p>
                      <a:pPr algn="ctr"/>
                      <a:r>
                        <a:rPr lang="en-US" sz="1400" b="1" dirty="0" smtClean="0">
                          <a:solidFill>
                            <a:srgbClr val="7030A0"/>
                          </a:solidFill>
                          <a:latin typeface="Times New Roman" panose="02020603050405020304" pitchFamily="18" charset="0"/>
                          <a:cs typeface="Times New Roman" panose="02020603050405020304" pitchFamily="18" charset="0"/>
                        </a:rPr>
                        <a:t>ID#</a:t>
                      </a:r>
                      <a:endParaRPr lang="en-US" sz="1400" b="1" dirty="0">
                        <a:solidFill>
                          <a:srgbClr val="7030A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dirty="0" smtClean="0">
                          <a:solidFill>
                            <a:srgbClr val="7030A0"/>
                          </a:solidFill>
                          <a:latin typeface="Times New Roman" panose="02020603050405020304" pitchFamily="18" charset="0"/>
                          <a:cs typeface="Times New Roman" panose="02020603050405020304" pitchFamily="18" charset="0"/>
                        </a:rPr>
                        <a:t>Model</a:t>
                      </a:r>
                      <a:endParaRPr lang="en-US" sz="1400" b="1" dirty="0">
                        <a:solidFill>
                          <a:srgbClr val="7030A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dirty="0" smtClean="0">
                          <a:solidFill>
                            <a:srgbClr val="7030A0"/>
                          </a:solidFill>
                          <a:latin typeface="Times New Roman" panose="02020603050405020304" pitchFamily="18" charset="0"/>
                          <a:cs typeface="Times New Roman" panose="02020603050405020304" pitchFamily="18" charset="0"/>
                        </a:rPr>
                        <a:t>Year</a:t>
                      </a:r>
                      <a:endParaRPr lang="en-US" sz="1400" b="1" dirty="0">
                        <a:solidFill>
                          <a:srgbClr val="7030A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7291">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6734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Civic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2001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7291">
                <a:tc>
                  <a:txBody>
                    <a:bodyPr/>
                    <a:lstStyle/>
                    <a:p>
                      <a:pPr algn="ctr" fontAlgn="b"/>
                      <a:r>
                        <a:rPr lang="en-US" sz="1400" b="0" i="0" u="none" strike="noStrike">
                          <a:solidFill>
                            <a:srgbClr val="000000"/>
                          </a:solidFill>
                          <a:effectLst/>
                          <a:latin typeface="Times New Roman" panose="02020603050405020304" pitchFamily="18" charset="0"/>
                          <a:cs typeface="Times New Roman" panose="02020603050405020304" pitchFamily="18" charset="0"/>
                        </a:rPr>
                        <a:t>4395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Times New Roman" panose="02020603050405020304" pitchFamily="18" charset="0"/>
                          <a:cs typeface="Times New Roman" panose="02020603050405020304" pitchFamily="18" charset="0"/>
                        </a:rPr>
                        <a:t>Civic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smtClean="0">
                          <a:solidFill>
                            <a:srgbClr val="000000"/>
                          </a:solidFill>
                          <a:effectLst/>
                          <a:latin typeface="Times New Roman" panose="02020603050405020304" pitchFamily="18" charset="0"/>
                          <a:cs typeface="Times New Roman" panose="02020603050405020304" pitchFamily="18" charset="0"/>
                        </a:rPr>
                        <a:t>2001</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0" name="Straight Arrow Connector 19"/>
          <p:cNvCxnSpPr/>
          <p:nvPr/>
        </p:nvCxnSpPr>
        <p:spPr>
          <a:xfrm>
            <a:off x="1187624" y="3329612"/>
            <a:ext cx="288032" cy="1713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2390165" y="3329612"/>
            <a:ext cx="434262" cy="1713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2"/>
          </p:cNvCxnSpPr>
          <p:nvPr/>
        </p:nvCxnSpPr>
        <p:spPr>
          <a:xfrm>
            <a:off x="2115907" y="3833668"/>
            <a:ext cx="1485219" cy="8292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688429" y="3329612"/>
            <a:ext cx="395739" cy="3154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7020272" y="3329612"/>
            <a:ext cx="304960" cy="256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364088" y="3977684"/>
            <a:ext cx="1189112" cy="7746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2" name="Table 31"/>
          <p:cNvGraphicFramePr>
            <a:graphicFrameLocks noGrp="1"/>
          </p:cNvGraphicFramePr>
          <p:nvPr/>
        </p:nvGraphicFramePr>
        <p:xfrm>
          <a:off x="7020272" y="4022857"/>
          <a:ext cx="1666528" cy="2200275"/>
        </p:xfrm>
        <a:graphic>
          <a:graphicData uri="http://schemas.openxmlformats.org/drawingml/2006/table">
            <a:tbl>
              <a:tblPr>
                <a:tableStyleId>{5C22544A-7EE6-4342-B048-85BDC9FD1C3A}</a:tableStyleId>
              </a:tblPr>
              <a:tblGrid>
                <a:gridCol w="833264"/>
                <a:gridCol w="833264"/>
              </a:tblGrid>
              <a:tr h="255670">
                <a:tc>
                  <a:txBody>
                    <a:bodyPr/>
                    <a:lstStyle/>
                    <a:p>
                      <a:pPr algn="ctr" fontAlgn="b"/>
                      <a:r>
                        <a:rPr lang="en-US" sz="2000" u="none" strike="noStrike" dirty="0">
                          <a:effectLst/>
                        </a:rPr>
                        <a:t>ID#</a:t>
                      </a:r>
                      <a:endParaRPr lang="en-US" sz="2000" b="1"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 Color</a:t>
                      </a:r>
                      <a:endParaRPr lang="en-US" sz="2000" b="1"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670">
                <a:tc>
                  <a:txBody>
                    <a:bodyPr/>
                    <a:lstStyle/>
                    <a:p>
                      <a:pPr algn="ctr" fontAlgn="b"/>
                      <a:r>
                        <a:rPr lang="en-US" sz="2000" u="none" strike="noStrike" dirty="0">
                          <a:effectLst/>
                        </a:rPr>
                        <a:t>7623</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Green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670">
                <a:tc>
                  <a:txBody>
                    <a:bodyPr/>
                    <a:lstStyle/>
                    <a:p>
                      <a:pPr algn="ctr" fontAlgn="b"/>
                      <a:r>
                        <a:rPr lang="en-US" sz="2000" u="none" strike="noStrike" dirty="0">
                          <a:effectLst/>
                        </a:rPr>
                        <a:t>9834</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Green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670">
                <a:tc>
                  <a:txBody>
                    <a:bodyPr/>
                    <a:lstStyle/>
                    <a:p>
                      <a:pPr algn="ctr" fontAlgn="b"/>
                      <a:r>
                        <a:rPr lang="en-US" sz="2000" u="none" strike="noStrike">
                          <a:effectLst/>
                        </a:rPr>
                        <a:t>5342</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Green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670">
                <a:tc>
                  <a:txBody>
                    <a:bodyPr/>
                    <a:lstStyle/>
                    <a:p>
                      <a:pPr algn="ctr" fontAlgn="b"/>
                      <a:r>
                        <a:rPr lang="en-US" sz="2000" u="none" strike="noStrike">
                          <a:effectLst/>
                        </a:rPr>
                        <a:t>8354</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Green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670">
                <a:tc>
                  <a:txBody>
                    <a:bodyPr/>
                    <a:lstStyle/>
                    <a:p>
                      <a:pPr algn="ctr" fontAlgn="b"/>
                      <a:r>
                        <a:rPr lang="en-US" sz="2000" u="none" strike="noStrike" dirty="0">
                          <a:effectLst/>
                        </a:rPr>
                        <a:t>3476</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White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670">
                <a:tc>
                  <a:txBody>
                    <a:bodyPr/>
                    <a:lstStyle/>
                    <a:p>
                      <a:pPr algn="ctr" fontAlgn="b"/>
                      <a:r>
                        <a:rPr lang="en-US" sz="2000" u="none" strike="noStrike" dirty="0">
                          <a:effectLst/>
                        </a:rPr>
                        <a:t>6734</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White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3" name="Table 32"/>
          <p:cNvGraphicFramePr>
            <a:graphicFrameLocks noGrp="1"/>
          </p:cNvGraphicFramePr>
          <p:nvPr/>
        </p:nvGraphicFramePr>
        <p:xfrm>
          <a:off x="2115906" y="5441718"/>
          <a:ext cx="3248184" cy="698826"/>
        </p:xfrm>
        <a:graphic>
          <a:graphicData uri="http://schemas.openxmlformats.org/drawingml/2006/table">
            <a:tbl>
              <a:tblPr firstRow="1" bandRow="1">
                <a:tableStyleId>{5C22544A-7EE6-4342-B048-85BDC9FD1C3A}</a:tableStyleId>
              </a:tblPr>
              <a:tblGrid>
                <a:gridCol w="812046"/>
                <a:gridCol w="812046"/>
                <a:gridCol w="812046"/>
                <a:gridCol w="812046"/>
              </a:tblGrid>
              <a:tr h="363546">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ID#</a:t>
                      </a:r>
                      <a:endParaRPr lang="en-US" sz="16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Model</a:t>
                      </a:r>
                      <a:endParaRPr lang="en-US" sz="16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Year</a:t>
                      </a:r>
                      <a:endParaRPr lang="en-US" sz="16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600" b="1" u="none" strike="noStrike" dirty="0" smtClean="0">
                          <a:solidFill>
                            <a:schemeClr val="tx1"/>
                          </a:solidFill>
                          <a:effectLst/>
                          <a:latin typeface="Times New Roman" panose="02020603050405020304" pitchFamily="18" charset="0"/>
                          <a:cs typeface="Times New Roman" panose="02020603050405020304" pitchFamily="18" charset="0"/>
                        </a:rPr>
                        <a:t> Color</a:t>
                      </a:r>
                      <a:endParaRPr lang="en-US" sz="1600" b="1" i="0" u="none" strike="noStrike" dirty="0" smtClean="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7296">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6734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Civic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2001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600" u="none" strike="noStrike" dirty="0" smtClean="0">
                          <a:effectLst/>
                          <a:latin typeface="Times New Roman" panose="02020603050405020304" pitchFamily="18" charset="0"/>
                          <a:cs typeface="Times New Roman" panose="02020603050405020304" pitchFamily="18" charset="0"/>
                        </a:rPr>
                        <a:t>White </a:t>
                      </a:r>
                      <a:endParaRPr lang="en-US" sz="1600" b="0" i="0" u="none" strike="noStrike" dirty="0" smtClean="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0612" y="41462"/>
            <a:ext cx="8103876" cy="830997"/>
          </a:xfrm>
          <a:prstGeom prst="rect">
            <a:avLst/>
          </a:prstGeom>
          <a:noFill/>
        </p:spPr>
        <p:txBody>
          <a:bodyPr wrap="square">
            <a:spAutoFit/>
          </a:bodyPr>
          <a:lstStyle/>
          <a:p>
            <a:pPr>
              <a:defRPr/>
            </a:pPr>
            <a:r>
              <a:rPr lang="en-US" sz="2400" dirty="0" smtClean="0"/>
              <a:t>There are many other ways of evaluating the expression.  An alternate data dependency graph for the query processing  </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24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graphicFrame>
        <p:nvGraphicFramePr>
          <p:cNvPr id="7" name="Table 6"/>
          <p:cNvGraphicFramePr>
            <a:graphicFrameLocks noGrp="1"/>
          </p:cNvGraphicFramePr>
          <p:nvPr/>
        </p:nvGraphicFramePr>
        <p:xfrm>
          <a:off x="493118" y="1580082"/>
          <a:ext cx="1800200" cy="1496695"/>
        </p:xfrm>
        <a:graphic>
          <a:graphicData uri="http://schemas.openxmlformats.org/drawingml/2006/table">
            <a:tbl>
              <a:tblPr firstRow="1" bandRow="1">
                <a:tableStyleId>{5C22544A-7EE6-4342-B048-85BDC9FD1C3A}</a:tableStyleId>
              </a:tblPr>
              <a:tblGrid>
                <a:gridCol w="720080"/>
                <a:gridCol w="1080120"/>
              </a:tblGrid>
              <a:tr h="370840">
                <a:tc>
                  <a:txBody>
                    <a:bodyPr/>
                    <a:lstStyle/>
                    <a:p>
                      <a:pPr algn="ctr"/>
                      <a:r>
                        <a:rPr lang="en-US" b="1" dirty="0" smtClean="0">
                          <a:solidFill>
                            <a:srgbClr val="7030A0"/>
                          </a:solidFill>
                          <a:latin typeface="Times New Roman" panose="02020603050405020304" pitchFamily="18" charset="0"/>
                          <a:cs typeface="Times New Roman" panose="02020603050405020304" pitchFamily="18" charset="0"/>
                        </a:rPr>
                        <a:t>ID#</a:t>
                      </a:r>
                      <a:endParaRPr lang="en-US" b="1" dirty="0">
                        <a:solidFill>
                          <a:srgbClr val="7030A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solidFill>
                            <a:srgbClr val="7030A0"/>
                          </a:solidFill>
                          <a:latin typeface="Times New Roman" panose="02020603050405020304" pitchFamily="18" charset="0"/>
                          <a:cs typeface="Times New Roman" panose="02020603050405020304" pitchFamily="18" charset="0"/>
                        </a:rPr>
                        <a:t>Model</a:t>
                      </a:r>
                      <a:endParaRPr lang="en-US" b="1" dirty="0">
                        <a:solidFill>
                          <a:srgbClr val="7030A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4523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Civic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6734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Civic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4395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Civic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nvGraphicFramePr>
        <p:xfrm>
          <a:off x="2581350" y="885035"/>
          <a:ext cx="2088232" cy="2261235"/>
        </p:xfrm>
        <a:graphic>
          <a:graphicData uri="http://schemas.openxmlformats.org/drawingml/2006/table">
            <a:tbl>
              <a:tblPr>
                <a:tableStyleId>{5C22544A-7EE6-4342-B048-85BDC9FD1C3A}</a:tableStyleId>
              </a:tblPr>
              <a:tblGrid>
                <a:gridCol w="1044116"/>
                <a:gridCol w="1044116"/>
              </a:tblGrid>
              <a:tr h="360184">
                <a:tc>
                  <a:txBody>
                    <a:bodyPr/>
                    <a:lstStyle/>
                    <a:p>
                      <a:pPr algn="ctr" fontAlgn="b"/>
                      <a:r>
                        <a:rPr lang="en-US" sz="2400" u="none" strike="noStrike" dirty="0">
                          <a:solidFill>
                            <a:srgbClr val="7030A0"/>
                          </a:solidFill>
                          <a:effectLst/>
                        </a:rPr>
                        <a:t>ID#</a:t>
                      </a:r>
                      <a:endParaRPr lang="en-US" sz="2400" b="1" i="0" u="none" strike="noStrike" dirty="0">
                        <a:solidFill>
                          <a:srgbClr val="7030A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solidFill>
                            <a:srgbClr val="7030A0"/>
                          </a:solidFill>
                          <a:effectLst/>
                        </a:rPr>
                        <a:t> Year</a:t>
                      </a:r>
                      <a:endParaRPr lang="en-US" sz="2400" b="1" i="0" u="none" strike="noStrike" dirty="0">
                        <a:solidFill>
                          <a:srgbClr val="7030A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677">
                <a:tc>
                  <a:txBody>
                    <a:bodyPr/>
                    <a:lstStyle/>
                    <a:p>
                      <a:pPr algn="ctr" fontAlgn="b"/>
                      <a:r>
                        <a:rPr lang="en-US" sz="2000" u="none" strike="noStrike" dirty="0">
                          <a:effectLst/>
                        </a:rPr>
                        <a:t>7623</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a:effectLst/>
                        </a:rPr>
                        <a:t>2001</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677">
                <a:tc>
                  <a:txBody>
                    <a:bodyPr/>
                    <a:lstStyle/>
                    <a:p>
                      <a:pPr algn="ctr" fontAlgn="b"/>
                      <a:r>
                        <a:rPr lang="en-US" sz="2000" u="none" strike="noStrike" dirty="0">
                          <a:effectLst/>
                        </a:rPr>
                        <a:t>9834</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2001</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677">
                <a:tc>
                  <a:txBody>
                    <a:bodyPr/>
                    <a:lstStyle/>
                    <a:p>
                      <a:pPr algn="ctr" fontAlgn="b"/>
                      <a:r>
                        <a:rPr lang="en-US" sz="2000" u="none" strike="noStrike">
                          <a:effectLst/>
                        </a:rPr>
                        <a:t>6734</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2001</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677">
                <a:tc>
                  <a:txBody>
                    <a:bodyPr/>
                    <a:lstStyle/>
                    <a:p>
                      <a:pPr algn="ctr" fontAlgn="b"/>
                      <a:r>
                        <a:rPr lang="en-US" sz="2000" u="none" strike="noStrike">
                          <a:effectLst/>
                        </a:rPr>
                        <a:t>5342</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2001</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677">
                <a:tc>
                  <a:txBody>
                    <a:bodyPr/>
                    <a:lstStyle/>
                    <a:p>
                      <a:pPr algn="ctr" fontAlgn="b"/>
                      <a:r>
                        <a:rPr lang="en-US" sz="2000" u="none" strike="noStrike">
                          <a:effectLst/>
                        </a:rPr>
                        <a:t>3845</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2001</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1677">
                <a:tc>
                  <a:txBody>
                    <a:bodyPr/>
                    <a:lstStyle/>
                    <a:p>
                      <a:pPr algn="ctr" fontAlgn="b"/>
                      <a:r>
                        <a:rPr lang="en-US" sz="2000" u="none" strike="noStrike">
                          <a:effectLst/>
                        </a:rPr>
                        <a:t>4395</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2001</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7045846" y="1255078"/>
          <a:ext cx="1954088" cy="1757837"/>
        </p:xfrm>
        <a:graphic>
          <a:graphicData uri="http://schemas.openxmlformats.org/drawingml/2006/table">
            <a:tbl>
              <a:tblPr>
                <a:tableStyleId>{5C22544A-7EE6-4342-B048-85BDC9FD1C3A}</a:tableStyleId>
              </a:tblPr>
              <a:tblGrid>
                <a:gridCol w="977044"/>
                <a:gridCol w="977044"/>
              </a:tblGrid>
              <a:tr h="345638">
                <a:tc>
                  <a:txBody>
                    <a:bodyPr/>
                    <a:lstStyle/>
                    <a:p>
                      <a:pPr algn="ctr" fontAlgn="b"/>
                      <a:r>
                        <a:rPr lang="en-US" sz="2400" u="none" strike="noStrike" dirty="0">
                          <a:effectLst/>
                        </a:rPr>
                        <a:t>ID#</a:t>
                      </a:r>
                      <a:endParaRPr lang="en-US" sz="2400" b="1"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 Color</a:t>
                      </a:r>
                      <a:endParaRPr lang="en-US" sz="2400" b="1"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pPr algn="ctr" fontAlgn="b"/>
                      <a:r>
                        <a:rPr lang="en-US" sz="2000" u="none" strike="noStrike" dirty="0">
                          <a:effectLst/>
                        </a:rPr>
                        <a:t>7623</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Green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pPr algn="ctr" fontAlgn="b"/>
                      <a:r>
                        <a:rPr lang="en-US" sz="2000" u="none" strike="noStrike" dirty="0">
                          <a:effectLst/>
                        </a:rPr>
                        <a:t>9834</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Green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pPr algn="ctr" fontAlgn="b"/>
                      <a:r>
                        <a:rPr lang="en-US" sz="2000" u="none" strike="noStrike">
                          <a:effectLst/>
                        </a:rPr>
                        <a:t>5342</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Green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5638">
                <a:tc>
                  <a:txBody>
                    <a:bodyPr/>
                    <a:lstStyle/>
                    <a:p>
                      <a:pPr algn="ctr" fontAlgn="b"/>
                      <a:r>
                        <a:rPr lang="en-US" sz="2000" u="none" strike="noStrike">
                          <a:effectLst/>
                        </a:rPr>
                        <a:t>8354</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Green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5101630" y="1567506"/>
          <a:ext cx="1621160" cy="1343004"/>
        </p:xfrm>
        <a:graphic>
          <a:graphicData uri="http://schemas.openxmlformats.org/drawingml/2006/table">
            <a:tbl>
              <a:tblPr>
                <a:tableStyleId>{5C22544A-7EE6-4342-B048-85BDC9FD1C3A}</a:tableStyleId>
              </a:tblPr>
              <a:tblGrid>
                <a:gridCol w="810580"/>
                <a:gridCol w="810580"/>
              </a:tblGrid>
              <a:tr h="447668">
                <a:tc>
                  <a:txBody>
                    <a:bodyPr/>
                    <a:lstStyle/>
                    <a:p>
                      <a:pPr algn="ctr" fontAlgn="b"/>
                      <a:r>
                        <a:rPr lang="en-US" sz="2400" u="none" strike="noStrike" dirty="0">
                          <a:effectLst/>
                        </a:rPr>
                        <a:t>ID#</a:t>
                      </a:r>
                      <a:endParaRPr lang="en-US" sz="2400" b="1"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 Color</a:t>
                      </a:r>
                      <a:endParaRPr lang="en-US" sz="2400" b="1"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7668">
                <a:tc>
                  <a:txBody>
                    <a:bodyPr/>
                    <a:lstStyle/>
                    <a:p>
                      <a:pPr algn="ctr" fontAlgn="b"/>
                      <a:r>
                        <a:rPr lang="en-US" sz="2400" u="none" strike="noStrike" dirty="0">
                          <a:effectLst/>
                        </a:rPr>
                        <a:t>3476</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White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7668">
                <a:tc>
                  <a:txBody>
                    <a:bodyPr/>
                    <a:lstStyle/>
                    <a:p>
                      <a:pPr algn="ctr" fontAlgn="b"/>
                      <a:r>
                        <a:rPr lang="en-US" sz="2400" u="none" strike="noStrike">
                          <a:effectLst/>
                        </a:rPr>
                        <a:t>6734</a:t>
                      </a:r>
                      <a:endParaRPr lang="en-US" sz="24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White </a:t>
                      </a:r>
                      <a:endParaRPr lang="en-US" sz="24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Flowchart: Terminator 10"/>
          <p:cNvSpPr/>
          <p:nvPr/>
        </p:nvSpPr>
        <p:spPr>
          <a:xfrm>
            <a:off x="971600" y="3271302"/>
            <a:ext cx="973342" cy="33266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Civic</a:t>
            </a:r>
            <a:endParaRPr lang="en-US" dirty="0">
              <a:solidFill>
                <a:schemeClr val="tx1"/>
              </a:solidFill>
            </a:endParaRPr>
          </a:p>
        </p:txBody>
      </p:sp>
      <p:sp>
        <p:nvSpPr>
          <p:cNvPr id="12" name="Flowchart: Terminator 11"/>
          <p:cNvSpPr/>
          <p:nvPr/>
        </p:nvSpPr>
        <p:spPr>
          <a:xfrm>
            <a:off x="3540560" y="3271302"/>
            <a:ext cx="973342" cy="33266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2001</a:t>
            </a:r>
            <a:endParaRPr lang="en-US" dirty="0">
              <a:solidFill>
                <a:schemeClr val="tx1"/>
              </a:solidFill>
            </a:endParaRPr>
          </a:p>
        </p:txBody>
      </p:sp>
      <p:sp>
        <p:nvSpPr>
          <p:cNvPr id="13" name="Flowchart: Terminator 12"/>
          <p:cNvSpPr/>
          <p:nvPr/>
        </p:nvSpPr>
        <p:spPr>
          <a:xfrm>
            <a:off x="5280416" y="3271302"/>
            <a:ext cx="973342" cy="33266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White</a:t>
            </a:r>
            <a:endParaRPr lang="en-US" dirty="0">
              <a:solidFill>
                <a:schemeClr val="tx1"/>
              </a:solidFill>
            </a:endParaRPr>
          </a:p>
        </p:txBody>
      </p:sp>
      <p:sp>
        <p:nvSpPr>
          <p:cNvPr id="14" name="Flowchart: Terminator 13"/>
          <p:cNvSpPr/>
          <p:nvPr/>
        </p:nvSpPr>
        <p:spPr>
          <a:xfrm>
            <a:off x="7224632" y="3271302"/>
            <a:ext cx="973342" cy="33266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Green</a:t>
            </a:r>
            <a:endParaRPr lang="en-US" dirty="0">
              <a:solidFill>
                <a:schemeClr val="tx1"/>
              </a:solidFill>
            </a:endParaRPr>
          </a:p>
        </p:txBody>
      </p:sp>
      <p:sp>
        <p:nvSpPr>
          <p:cNvPr id="15" name="Flowchart: Terminator 14"/>
          <p:cNvSpPr/>
          <p:nvPr/>
        </p:nvSpPr>
        <p:spPr>
          <a:xfrm>
            <a:off x="5580113" y="3888428"/>
            <a:ext cx="1872207" cy="332660"/>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White or Green</a:t>
            </a:r>
            <a:endParaRPr lang="en-US" dirty="0">
              <a:solidFill>
                <a:schemeClr val="tx1"/>
              </a:solidFill>
            </a:endParaRPr>
          </a:p>
        </p:txBody>
      </p:sp>
      <p:cxnSp>
        <p:nvCxnSpPr>
          <p:cNvPr id="16" name="Straight Arrow Connector 15"/>
          <p:cNvCxnSpPr/>
          <p:nvPr/>
        </p:nvCxnSpPr>
        <p:spPr>
          <a:xfrm>
            <a:off x="5688429" y="3573016"/>
            <a:ext cx="395739" cy="3154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020272" y="3573016"/>
            <a:ext cx="304960" cy="256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nvGraphicFramePr>
        <p:xfrm>
          <a:off x="7297960" y="4156075"/>
          <a:ext cx="1666528" cy="2200275"/>
        </p:xfrm>
        <a:graphic>
          <a:graphicData uri="http://schemas.openxmlformats.org/drawingml/2006/table">
            <a:tbl>
              <a:tblPr>
                <a:tableStyleId>{5C22544A-7EE6-4342-B048-85BDC9FD1C3A}</a:tableStyleId>
              </a:tblPr>
              <a:tblGrid>
                <a:gridCol w="833264"/>
                <a:gridCol w="833264"/>
              </a:tblGrid>
              <a:tr h="255670">
                <a:tc>
                  <a:txBody>
                    <a:bodyPr/>
                    <a:lstStyle/>
                    <a:p>
                      <a:pPr algn="ctr" fontAlgn="b"/>
                      <a:r>
                        <a:rPr lang="en-US" sz="2000" u="none" strike="noStrike" dirty="0">
                          <a:effectLst/>
                        </a:rPr>
                        <a:t>ID#</a:t>
                      </a:r>
                      <a:endParaRPr lang="en-US" sz="2000" b="1"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 Color</a:t>
                      </a:r>
                      <a:endParaRPr lang="en-US" sz="2000" b="1"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670">
                <a:tc>
                  <a:txBody>
                    <a:bodyPr/>
                    <a:lstStyle/>
                    <a:p>
                      <a:pPr algn="ctr" fontAlgn="b"/>
                      <a:r>
                        <a:rPr lang="en-US" sz="2000" u="none" strike="noStrike" dirty="0">
                          <a:effectLst/>
                        </a:rPr>
                        <a:t>7623</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Green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670">
                <a:tc>
                  <a:txBody>
                    <a:bodyPr/>
                    <a:lstStyle/>
                    <a:p>
                      <a:pPr algn="ctr" fontAlgn="b"/>
                      <a:r>
                        <a:rPr lang="en-US" sz="2000" u="none" strike="noStrike" dirty="0">
                          <a:effectLst/>
                        </a:rPr>
                        <a:t>9834</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Green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670">
                <a:tc>
                  <a:txBody>
                    <a:bodyPr/>
                    <a:lstStyle/>
                    <a:p>
                      <a:pPr algn="ctr" fontAlgn="b"/>
                      <a:r>
                        <a:rPr lang="en-US" sz="2000" u="none" strike="noStrike">
                          <a:effectLst/>
                        </a:rPr>
                        <a:t>5342</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Green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670">
                <a:tc>
                  <a:txBody>
                    <a:bodyPr/>
                    <a:lstStyle/>
                    <a:p>
                      <a:pPr algn="ctr" fontAlgn="b"/>
                      <a:r>
                        <a:rPr lang="en-US" sz="2000" u="none" strike="noStrike">
                          <a:effectLst/>
                        </a:rPr>
                        <a:t>8354</a:t>
                      </a:r>
                      <a:endParaRPr lang="en-US" sz="2000" b="0" i="0" u="none" strike="noStrike">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Green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670">
                <a:tc>
                  <a:txBody>
                    <a:bodyPr/>
                    <a:lstStyle/>
                    <a:p>
                      <a:pPr algn="ctr" fontAlgn="b"/>
                      <a:r>
                        <a:rPr lang="en-US" sz="2000" u="none" strike="noStrike" dirty="0">
                          <a:effectLst/>
                        </a:rPr>
                        <a:t>3476</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White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5670">
                <a:tc>
                  <a:txBody>
                    <a:bodyPr/>
                    <a:lstStyle/>
                    <a:p>
                      <a:pPr algn="ctr" fontAlgn="b"/>
                      <a:r>
                        <a:rPr lang="en-US" sz="2000" u="none" strike="noStrike" dirty="0">
                          <a:effectLst/>
                        </a:rPr>
                        <a:t>6734</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White </a:t>
                      </a:r>
                      <a:endParaRPr lang="en-US" sz="2000" b="0" i="0" u="none" strike="noStrike" dirty="0">
                        <a:solidFill>
                          <a:srgbClr val="000000"/>
                        </a:solidFill>
                        <a:effectLst/>
                        <a:latin typeface="Calibri" panose="020F050202020403020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 name="Flowchart: Terminator 18"/>
          <p:cNvSpPr/>
          <p:nvPr/>
        </p:nvSpPr>
        <p:spPr>
          <a:xfrm>
            <a:off x="3121174" y="4452003"/>
            <a:ext cx="3061810" cy="504056"/>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2001 AND (White or green)</a:t>
            </a:r>
            <a:endParaRPr lang="en-US" dirty="0">
              <a:solidFill>
                <a:schemeClr val="tx1"/>
              </a:solidFill>
            </a:endParaRPr>
          </a:p>
        </p:txBody>
      </p:sp>
      <p:cxnSp>
        <p:nvCxnSpPr>
          <p:cNvPr id="20" name="Straight Arrow Connector 19"/>
          <p:cNvCxnSpPr/>
          <p:nvPr/>
        </p:nvCxnSpPr>
        <p:spPr>
          <a:xfrm flipH="1">
            <a:off x="5383469" y="4190142"/>
            <a:ext cx="304960" cy="256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12" idx="2"/>
          </p:cNvCxnSpPr>
          <p:nvPr/>
        </p:nvCxnSpPr>
        <p:spPr>
          <a:xfrm>
            <a:off x="4027231" y="3603962"/>
            <a:ext cx="0" cy="843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Flowchart: Terminator 20"/>
          <p:cNvSpPr/>
          <p:nvPr/>
        </p:nvSpPr>
        <p:spPr>
          <a:xfrm>
            <a:off x="716705" y="5177424"/>
            <a:ext cx="4195845" cy="504056"/>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Civic and 2001 AND (White or green)</a:t>
            </a:r>
            <a:endParaRPr lang="en-US" dirty="0">
              <a:solidFill>
                <a:schemeClr val="tx1"/>
              </a:solidFill>
            </a:endParaRPr>
          </a:p>
        </p:txBody>
      </p:sp>
      <p:cxnSp>
        <p:nvCxnSpPr>
          <p:cNvPr id="22" name="Straight Arrow Connector 21"/>
          <p:cNvCxnSpPr/>
          <p:nvPr/>
        </p:nvCxnSpPr>
        <p:spPr>
          <a:xfrm flipH="1">
            <a:off x="3755308" y="4936130"/>
            <a:ext cx="304960" cy="2569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458271" y="3586198"/>
            <a:ext cx="0" cy="16430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nvGraphicFramePr>
        <p:xfrm>
          <a:off x="1291242" y="5826518"/>
          <a:ext cx="3248184" cy="698826"/>
        </p:xfrm>
        <a:graphic>
          <a:graphicData uri="http://schemas.openxmlformats.org/drawingml/2006/table">
            <a:tbl>
              <a:tblPr firstRow="1" bandRow="1">
                <a:tableStyleId>{5C22544A-7EE6-4342-B048-85BDC9FD1C3A}</a:tableStyleId>
              </a:tblPr>
              <a:tblGrid>
                <a:gridCol w="812046"/>
                <a:gridCol w="812046"/>
                <a:gridCol w="812046"/>
                <a:gridCol w="812046"/>
              </a:tblGrid>
              <a:tr h="363546">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ID#</a:t>
                      </a:r>
                      <a:endParaRPr lang="en-US" sz="16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Model</a:t>
                      </a:r>
                      <a:endParaRPr lang="en-US" sz="16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Year</a:t>
                      </a:r>
                      <a:endParaRPr lang="en-US" sz="16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600" b="1" u="none" strike="noStrike" dirty="0" smtClean="0">
                          <a:solidFill>
                            <a:schemeClr val="tx1"/>
                          </a:solidFill>
                          <a:effectLst/>
                          <a:latin typeface="Times New Roman" panose="02020603050405020304" pitchFamily="18" charset="0"/>
                          <a:cs typeface="Times New Roman" panose="02020603050405020304" pitchFamily="18" charset="0"/>
                        </a:rPr>
                        <a:t> Color</a:t>
                      </a:r>
                      <a:endParaRPr lang="en-US" sz="1600" b="1" i="0" u="none" strike="noStrike" dirty="0" smtClean="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7296">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6734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Times New Roman" panose="02020603050405020304" pitchFamily="18" charset="0"/>
                          <a:cs typeface="Times New Roman" panose="02020603050405020304" pitchFamily="18" charset="0"/>
                        </a:rPr>
                        <a:t>Civic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smtClean="0">
                          <a:solidFill>
                            <a:srgbClr val="000000"/>
                          </a:solidFill>
                          <a:effectLst/>
                          <a:latin typeface="Times New Roman" panose="02020603050405020304" pitchFamily="18" charset="0"/>
                          <a:cs typeface="Times New Roman" panose="02020603050405020304" pitchFamily="18" charset="0"/>
                        </a:rPr>
                        <a:t>2001</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600" u="none" strike="noStrike" dirty="0" smtClean="0">
                          <a:effectLst/>
                          <a:latin typeface="Times New Roman" panose="02020603050405020304" pitchFamily="18" charset="0"/>
                          <a:cs typeface="Times New Roman" panose="02020603050405020304" pitchFamily="18" charset="0"/>
                        </a:rPr>
                        <a:t>White </a:t>
                      </a:r>
                      <a:endParaRPr lang="en-US" sz="1600" b="0" i="0" u="none" strike="noStrike" dirty="0" smtClean="0">
                        <a:solidFill>
                          <a:srgbClr val="0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71006" y="44624"/>
            <a:ext cx="8264361" cy="2677656"/>
          </a:xfrm>
          <a:prstGeom prst="rect">
            <a:avLst/>
          </a:prstGeom>
          <a:noFill/>
        </p:spPr>
        <p:txBody>
          <a:bodyPr wrap="square">
            <a:spAutoFit/>
          </a:bodyPr>
          <a:lstStyle/>
          <a:p>
            <a:pPr>
              <a:defRPr/>
            </a:pPr>
            <a:r>
              <a:rPr lang="en-US" sz="2400" dirty="0"/>
              <a:t> </a:t>
            </a:r>
            <a:r>
              <a:rPr lang="en-US" sz="2400" b="1" dirty="0">
                <a:solidFill>
                  <a:srgbClr val="7030A0"/>
                </a:solidFill>
              </a:rPr>
              <a:t>Granularity, Concurrency, and </a:t>
            </a:r>
            <a:r>
              <a:rPr lang="en-US" sz="2400" b="1" dirty="0" smtClean="0">
                <a:solidFill>
                  <a:srgbClr val="7030A0"/>
                </a:solidFill>
              </a:rPr>
              <a:t>Task-Interaction</a:t>
            </a:r>
            <a:endParaRPr lang="en-US" sz="800" dirty="0" smtClean="0"/>
          </a:p>
          <a:p>
            <a:pPr algn="just">
              <a:defRPr/>
            </a:pPr>
            <a:r>
              <a:rPr lang="en-US" sz="2400" dirty="0" smtClean="0"/>
              <a:t>The </a:t>
            </a:r>
            <a:r>
              <a:rPr lang="en-US" sz="2400" dirty="0"/>
              <a:t>number and size of tasks into which a problem is decomposed determines the granularity of the decomposition. A decomposition into a large number of small tasks is called fine-grained and a decomposition into a small number of large tasks is called coarse-grained. </a:t>
            </a:r>
            <a:endParaRPr lang="en-US" sz="800" dirty="0"/>
          </a:p>
          <a:p>
            <a:pPr algn="just">
              <a:defRPr/>
            </a:pPr>
            <a:r>
              <a:rPr lang="en-US" sz="2400" b="1" dirty="0" smtClean="0"/>
              <a:t>Example of Fine grained:</a:t>
            </a:r>
          </a:p>
        </p:txBody>
      </p:sp>
      <p:sp>
        <p:nvSpPr>
          <p:cNvPr id="2" name="Slide Number Placeholder 1"/>
          <p:cNvSpPr>
            <a:spLocks noGrp="1"/>
          </p:cNvSpPr>
          <p:nvPr>
            <p:ph type="sldNum" sz="quarter" idx="12"/>
          </p:nvPr>
        </p:nvSpPr>
        <p:spPr/>
        <p:txBody>
          <a:bodyPr/>
          <a:lstStyle/>
          <a:p>
            <a:fld id="{732BED52-2FCF-45FE-BFDD-64A254197B7C}" type="slidenum">
              <a:rPr lang="en-IN" smtClean="0"/>
              <a:t>25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1491" cy="831491"/>
          </a:xfrm>
          <a:prstGeom prst="rect">
            <a:avLst/>
          </a:prstGeom>
        </p:spPr>
      </p:pic>
      <p:graphicFrame>
        <p:nvGraphicFramePr>
          <p:cNvPr id="7" name="Table 6"/>
          <p:cNvGraphicFramePr>
            <a:graphicFrameLocks noGrp="1"/>
          </p:cNvGraphicFramePr>
          <p:nvPr/>
        </p:nvGraphicFramePr>
        <p:xfrm>
          <a:off x="1365040" y="3242580"/>
          <a:ext cx="3538735" cy="3129270"/>
        </p:xfrm>
        <a:graphic>
          <a:graphicData uri="http://schemas.openxmlformats.org/drawingml/2006/table">
            <a:tbl>
              <a:tblPr firstRow="1" bandRow="1">
                <a:tableStyleId>{5C22544A-7EE6-4342-B048-85BDC9FD1C3A}</a:tableStyleId>
              </a:tblPr>
              <a:tblGrid>
                <a:gridCol w="707747"/>
                <a:gridCol w="707747"/>
                <a:gridCol w="707747"/>
                <a:gridCol w="707747"/>
                <a:gridCol w="707747"/>
              </a:tblGrid>
              <a:tr h="521545">
                <a:tc>
                  <a:txBody>
                    <a:bodyPr/>
                    <a:lstStyle/>
                    <a:p>
                      <a:pPr algn="ctr"/>
                      <a:r>
                        <a:rPr lang="en-US" dirty="0" smtClean="0">
                          <a:solidFill>
                            <a:schemeClr val="tx1"/>
                          </a:solidFill>
                        </a:rPr>
                        <a:t>0</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2</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n</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154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52154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52154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52154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2154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nvGraphicFramePr>
        <p:xfrm>
          <a:off x="5153000" y="3278550"/>
          <a:ext cx="527720" cy="3057330"/>
        </p:xfrm>
        <a:graphic>
          <a:graphicData uri="http://schemas.openxmlformats.org/drawingml/2006/table">
            <a:tbl>
              <a:tblPr firstRow="1" bandRow="1">
                <a:tableStyleId>{5C22544A-7EE6-4342-B048-85BDC9FD1C3A}</a:tableStyleId>
              </a:tblPr>
              <a:tblGrid>
                <a:gridCol w="527720"/>
              </a:tblGrid>
              <a:tr h="6114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r>
              <a:tr h="6114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r>
              <a:tr h="6114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r>
              <a:tr h="6114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r>
              <a:tr h="6114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r>
            </a:tbl>
          </a:graphicData>
        </a:graphic>
      </p:graphicFrame>
      <p:graphicFrame>
        <p:nvGraphicFramePr>
          <p:cNvPr id="9" name="Table 8"/>
          <p:cNvGraphicFramePr>
            <a:graphicFrameLocks noGrp="1"/>
          </p:cNvGraphicFramePr>
          <p:nvPr/>
        </p:nvGraphicFramePr>
        <p:xfrm>
          <a:off x="6013176" y="3257552"/>
          <a:ext cx="527720" cy="3057330"/>
        </p:xfrm>
        <a:graphic>
          <a:graphicData uri="http://schemas.openxmlformats.org/drawingml/2006/table">
            <a:tbl>
              <a:tblPr firstRow="1" bandRow="1">
                <a:tableStyleId>{5C22544A-7EE6-4342-B048-85BDC9FD1C3A}</a:tableStyleId>
              </a:tblPr>
              <a:tblGrid>
                <a:gridCol w="527720"/>
              </a:tblGrid>
              <a:tr h="6114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6114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6114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r h="6114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14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TextBox 9"/>
          <p:cNvSpPr txBox="1"/>
          <p:nvPr/>
        </p:nvSpPr>
        <p:spPr>
          <a:xfrm>
            <a:off x="1979712" y="2770483"/>
            <a:ext cx="2664296" cy="461665"/>
          </a:xfrm>
          <a:prstGeom prst="rect">
            <a:avLst/>
          </a:prstGeom>
          <a:noFill/>
        </p:spPr>
        <p:txBody>
          <a:bodyPr wrap="square" rtlCol="0">
            <a:spAutoFit/>
          </a:bodyPr>
          <a:lstStyle/>
          <a:p>
            <a:pPr algn="ctr"/>
            <a:r>
              <a:rPr lang="en-US" sz="2400" dirty="0" smtClean="0"/>
              <a:t>Matrix - A</a:t>
            </a:r>
            <a:endParaRPr lang="en-US" sz="2400" dirty="0"/>
          </a:p>
        </p:txBody>
      </p:sp>
      <p:sp>
        <p:nvSpPr>
          <p:cNvPr id="11" name="TextBox 10"/>
          <p:cNvSpPr txBox="1"/>
          <p:nvPr/>
        </p:nvSpPr>
        <p:spPr>
          <a:xfrm>
            <a:off x="4967536" y="2502481"/>
            <a:ext cx="1008112" cy="646331"/>
          </a:xfrm>
          <a:prstGeom prst="rect">
            <a:avLst/>
          </a:prstGeom>
          <a:noFill/>
        </p:spPr>
        <p:txBody>
          <a:bodyPr wrap="square" rtlCol="0">
            <a:spAutoFit/>
          </a:bodyPr>
          <a:lstStyle/>
          <a:p>
            <a:pPr algn="ctr"/>
            <a:r>
              <a:rPr lang="en-US" dirty="0" smtClean="0"/>
              <a:t>Matrix</a:t>
            </a:r>
          </a:p>
          <a:p>
            <a:pPr algn="ctr"/>
            <a:r>
              <a:rPr lang="en-US" dirty="0"/>
              <a:t>B</a:t>
            </a:r>
          </a:p>
        </p:txBody>
      </p:sp>
      <p:sp>
        <p:nvSpPr>
          <p:cNvPr id="12" name="TextBox 11"/>
          <p:cNvSpPr txBox="1"/>
          <p:nvPr/>
        </p:nvSpPr>
        <p:spPr>
          <a:xfrm>
            <a:off x="5652120" y="2420888"/>
            <a:ext cx="1187152" cy="923330"/>
          </a:xfrm>
          <a:prstGeom prst="rect">
            <a:avLst/>
          </a:prstGeom>
          <a:noFill/>
        </p:spPr>
        <p:txBody>
          <a:bodyPr wrap="square" rtlCol="0">
            <a:spAutoFit/>
          </a:bodyPr>
          <a:lstStyle/>
          <a:p>
            <a:pPr algn="ctr"/>
            <a:r>
              <a:rPr lang="en-US" dirty="0" smtClean="0"/>
              <a:t>Product</a:t>
            </a:r>
          </a:p>
          <a:p>
            <a:pPr algn="ctr"/>
            <a:r>
              <a:rPr lang="en-US" dirty="0" smtClean="0"/>
              <a:t>Vector</a:t>
            </a:r>
          </a:p>
          <a:p>
            <a:pPr algn="ctr"/>
            <a:r>
              <a:rPr lang="en-US" dirty="0"/>
              <a:t>Y</a:t>
            </a:r>
          </a:p>
        </p:txBody>
      </p:sp>
      <p:sp>
        <p:nvSpPr>
          <p:cNvPr id="13" name="TextBox 12"/>
          <p:cNvSpPr txBox="1"/>
          <p:nvPr/>
        </p:nvSpPr>
        <p:spPr>
          <a:xfrm>
            <a:off x="284548" y="3323997"/>
            <a:ext cx="1152128" cy="369332"/>
          </a:xfrm>
          <a:prstGeom prst="rect">
            <a:avLst/>
          </a:prstGeom>
          <a:noFill/>
        </p:spPr>
        <p:txBody>
          <a:bodyPr wrap="square" rtlCol="0">
            <a:spAutoFit/>
          </a:bodyPr>
          <a:lstStyle/>
          <a:p>
            <a:r>
              <a:rPr lang="en-US" dirty="0" smtClean="0"/>
              <a:t>Task - 1</a:t>
            </a:r>
            <a:endParaRPr lang="en-US" dirty="0"/>
          </a:p>
        </p:txBody>
      </p:sp>
      <p:sp>
        <p:nvSpPr>
          <p:cNvPr id="14" name="TextBox 13"/>
          <p:cNvSpPr txBox="1"/>
          <p:nvPr/>
        </p:nvSpPr>
        <p:spPr>
          <a:xfrm>
            <a:off x="272564" y="3880940"/>
            <a:ext cx="1152128" cy="369332"/>
          </a:xfrm>
          <a:prstGeom prst="rect">
            <a:avLst/>
          </a:prstGeom>
          <a:noFill/>
        </p:spPr>
        <p:txBody>
          <a:bodyPr wrap="square" rtlCol="0">
            <a:spAutoFit/>
          </a:bodyPr>
          <a:lstStyle/>
          <a:p>
            <a:r>
              <a:rPr lang="en-US" dirty="0" smtClean="0"/>
              <a:t>Task - 2</a:t>
            </a:r>
            <a:endParaRPr lang="en-US" dirty="0"/>
          </a:p>
        </p:txBody>
      </p:sp>
      <p:sp>
        <p:nvSpPr>
          <p:cNvPr id="15" name="TextBox 14"/>
          <p:cNvSpPr txBox="1"/>
          <p:nvPr/>
        </p:nvSpPr>
        <p:spPr>
          <a:xfrm>
            <a:off x="291072" y="4437883"/>
            <a:ext cx="1152128" cy="369332"/>
          </a:xfrm>
          <a:prstGeom prst="rect">
            <a:avLst/>
          </a:prstGeom>
          <a:noFill/>
        </p:spPr>
        <p:txBody>
          <a:bodyPr wrap="square" rtlCol="0">
            <a:spAutoFit/>
          </a:bodyPr>
          <a:lstStyle/>
          <a:p>
            <a:r>
              <a:rPr lang="en-US" dirty="0" smtClean="0"/>
              <a:t>Task - 3</a:t>
            </a:r>
            <a:endParaRPr lang="en-US" dirty="0"/>
          </a:p>
        </p:txBody>
      </p:sp>
      <p:sp>
        <p:nvSpPr>
          <p:cNvPr id="16" name="TextBox 15"/>
          <p:cNvSpPr txBox="1"/>
          <p:nvPr/>
        </p:nvSpPr>
        <p:spPr>
          <a:xfrm>
            <a:off x="430306" y="5888032"/>
            <a:ext cx="1152128" cy="369332"/>
          </a:xfrm>
          <a:prstGeom prst="rect">
            <a:avLst/>
          </a:prstGeom>
          <a:noFill/>
        </p:spPr>
        <p:txBody>
          <a:bodyPr wrap="square" rtlCol="0">
            <a:spAutoFit/>
          </a:bodyPr>
          <a:lstStyle/>
          <a:p>
            <a:r>
              <a:rPr lang="en-US" dirty="0" smtClean="0"/>
              <a:t>Task - n</a:t>
            </a:r>
            <a:endParaRPr lang="en-US" dirty="0"/>
          </a:p>
        </p:txBody>
      </p:sp>
      <p:sp>
        <p:nvSpPr>
          <p:cNvPr id="17" name="TextBox 16"/>
          <p:cNvSpPr txBox="1"/>
          <p:nvPr/>
        </p:nvSpPr>
        <p:spPr>
          <a:xfrm>
            <a:off x="671006" y="4991397"/>
            <a:ext cx="372602" cy="830997"/>
          </a:xfrm>
          <a:prstGeom prst="rect">
            <a:avLst/>
          </a:prstGeom>
          <a:noFill/>
        </p:spPr>
        <p:txBody>
          <a:bodyPr wrap="square" rtlCol="0">
            <a:spAutoFit/>
          </a:bodyPr>
          <a:lstStyle/>
          <a:p>
            <a:pPr marL="285750" indent="-285750">
              <a:buFont typeface="Wingdings" panose="05000000000000000000" pitchFamily="2" charset="2"/>
              <a:buChar char="§"/>
            </a:pPr>
            <a:r>
              <a:rPr lang="en-US" sz="1600" dirty="0" smtClean="0"/>
              <a:t> </a:t>
            </a:r>
          </a:p>
          <a:p>
            <a:pPr marL="285750" indent="-285750">
              <a:buFont typeface="Wingdings" panose="05000000000000000000" pitchFamily="2" charset="2"/>
              <a:buChar char="§"/>
            </a:pPr>
            <a:r>
              <a:rPr lang="en-US" sz="1600" dirty="0"/>
              <a:t> </a:t>
            </a:r>
            <a:endParaRPr lang="en-US" sz="1600" dirty="0" smtClean="0"/>
          </a:p>
          <a:p>
            <a:pPr marL="285750" indent="-285750">
              <a:buFont typeface="Wingdings" panose="05000000000000000000" pitchFamily="2" charset="2"/>
              <a:buChar char="§"/>
            </a:pPr>
            <a:r>
              <a:rPr lang="en-US" sz="1600" dirty="0"/>
              <a:t> </a:t>
            </a:r>
          </a:p>
        </p:txBody>
      </p:sp>
      <p:sp>
        <p:nvSpPr>
          <p:cNvPr id="3" name="TextBox 2"/>
          <p:cNvSpPr txBox="1"/>
          <p:nvPr/>
        </p:nvSpPr>
        <p:spPr>
          <a:xfrm>
            <a:off x="6726460" y="1916832"/>
            <a:ext cx="2275135" cy="4893647"/>
          </a:xfrm>
          <a:prstGeom prst="rect">
            <a:avLst/>
          </a:prstGeom>
          <a:noFill/>
          <a:ln>
            <a:solidFill>
              <a:schemeClr val="tx1"/>
            </a:solidFill>
          </a:ln>
        </p:spPr>
        <p:txBody>
          <a:bodyPr wrap="square" rtlCol="0">
            <a:spAutoFit/>
          </a:bodyPr>
          <a:lstStyle/>
          <a:p>
            <a:r>
              <a:rPr lang="en-US" altLang="en-US" sz="2400" dirty="0"/>
              <a:t>A coarse grained counterpart to the dense matrix-vector product example. Each task in this example corresponds to the computation of three elements of the result vector.</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88640"/>
            <a:ext cx="8229600" cy="360040"/>
          </a:xfrm>
        </p:spPr>
        <p:txBody>
          <a:bodyPr>
            <a:normAutofit fontScale="90000"/>
          </a:bodyPr>
          <a:lstStyle/>
          <a:p>
            <a:pPr eaLnBrk="1" hangingPunct="1"/>
            <a:r>
              <a:rPr lang="en-US" altLang="en-US" sz="2800" b="1" dirty="0" smtClean="0">
                <a:latin typeface="Times New Roman" panose="02020603050405020304" pitchFamily="18" charset="0"/>
                <a:cs typeface="Times New Roman" panose="02020603050405020304" pitchFamily="18" charset="0"/>
              </a:rPr>
              <a:t>Degree of Concurrency </a:t>
            </a:r>
          </a:p>
        </p:txBody>
      </p:sp>
      <p:sp>
        <p:nvSpPr>
          <p:cNvPr id="11267" name="Rectangle 3"/>
          <p:cNvSpPr>
            <a:spLocks noGrp="1" noChangeArrowheads="1"/>
          </p:cNvSpPr>
          <p:nvPr>
            <p:ph type="body" idx="1"/>
          </p:nvPr>
        </p:nvSpPr>
        <p:spPr>
          <a:xfrm>
            <a:off x="388633" y="1124744"/>
            <a:ext cx="8229600" cy="5154673"/>
          </a:xfrm>
        </p:spPr>
        <p:txBody>
          <a:bodyPr>
            <a:noAutofit/>
          </a:bodyPr>
          <a:lstStyle/>
          <a:p>
            <a:pPr algn="just" eaLnBrk="1" hangingPunct="1">
              <a:lnSpc>
                <a:spcPct val="90000"/>
              </a:lnSpc>
            </a:pPr>
            <a:r>
              <a:rPr lang="en-US" altLang="en-US" sz="2400" dirty="0" smtClean="0">
                <a:latin typeface="Times New Roman" panose="02020603050405020304" pitchFamily="18" charset="0"/>
                <a:cs typeface="Times New Roman" panose="02020603050405020304" pitchFamily="18" charset="0"/>
              </a:rPr>
              <a:t>The number of tasks that can be executed in parallel is the </a:t>
            </a:r>
            <a:r>
              <a:rPr lang="en-US" altLang="en-US" sz="2400" b="1" i="1" dirty="0" smtClean="0">
                <a:latin typeface="Times New Roman" panose="02020603050405020304" pitchFamily="18" charset="0"/>
                <a:cs typeface="Times New Roman" panose="02020603050405020304" pitchFamily="18" charset="0"/>
              </a:rPr>
              <a:t>degree of concurrency</a:t>
            </a:r>
            <a:r>
              <a:rPr lang="en-US" altLang="en-US" sz="2400" b="1" dirty="0" smtClean="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of a decomposition. </a:t>
            </a:r>
          </a:p>
          <a:p>
            <a:pPr marL="0" indent="0" algn="just" eaLnBrk="1" hangingPunct="1">
              <a:lnSpc>
                <a:spcPct val="90000"/>
              </a:lnSpc>
              <a:buNone/>
            </a:pPr>
            <a:endParaRPr lang="en-US" altLang="en-US" sz="1600" dirty="0" smtClean="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2400" dirty="0" smtClean="0">
                <a:latin typeface="Times New Roman" panose="02020603050405020304" pitchFamily="18" charset="0"/>
                <a:cs typeface="Times New Roman" panose="02020603050405020304" pitchFamily="18" charset="0"/>
              </a:rPr>
              <a:t>Since the number of tasks that can be executed in parallel may change over program execution, the </a:t>
            </a:r>
            <a:r>
              <a:rPr lang="en-US" altLang="en-US" sz="2400" i="1" dirty="0" smtClean="0">
                <a:latin typeface="Times New Roman" panose="02020603050405020304" pitchFamily="18" charset="0"/>
                <a:cs typeface="Times New Roman" panose="02020603050405020304" pitchFamily="18" charset="0"/>
              </a:rPr>
              <a:t>maximum degree of concurrency</a:t>
            </a:r>
            <a:r>
              <a:rPr lang="en-US" altLang="en-US" sz="2400" dirty="0" smtClean="0">
                <a:latin typeface="Times New Roman" panose="02020603050405020304" pitchFamily="18" charset="0"/>
                <a:cs typeface="Times New Roman" panose="02020603050405020304" pitchFamily="18" charset="0"/>
              </a:rPr>
              <a:t> is the maximum number of such tasks at any point during execution. </a:t>
            </a:r>
            <a:endParaRPr lang="en-US" altLang="en-US" sz="2400" i="1" dirty="0">
              <a:latin typeface="Times New Roman" panose="02020603050405020304" pitchFamily="18" charset="0"/>
              <a:cs typeface="Times New Roman" panose="02020603050405020304" pitchFamily="18" charset="0"/>
            </a:endParaRPr>
          </a:p>
          <a:p>
            <a:pPr marL="0" indent="0" algn="just" eaLnBrk="1" hangingPunct="1">
              <a:lnSpc>
                <a:spcPct val="90000"/>
              </a:lnSpc>
              <a:buNone/>
            </a:pPr>
            <a:r>
              <a:rPr lang="en-US" altLang="en-US" sz="2400" i="1" dirty="0" smtClean="0">
                <a:latin typeface="Times New Roman" panose="02020603050405020304" pitchFamily="18" charset="0"/>
                <a:cs typeface="Times New Roman" panose="02020603050405020304" pitchFamily="18" charset="0"/>
              </a:rPr>
              <a:t>Example: What is the maximum degree of concurrency of the database query examples?</a:t>
            </a:r>
            <a:r>
              <a:rPr lang="en-US" altLang="en-US" sz="2400" dirty="0" smtClean="0">
                <a:latin typeface="Times New Roman" panose="02020603050405020304" pitchFamily="18" charset="0"/>
                <a:cs typeface="Times New Roman" panose="02020603050405020304" pitchFamily="18" charset="0"/>
              </a:rPr>
              <a:t> </a:t>
            </a:r>
          </a:p>
          <a:p>
            <a:pPr marL="0" indent="0" algn="just">
              <a:lnSpc>
                <a:spcPct val="90000"/>
              </a:lnSpc>
              <a:buNone/>
            </a:pPr>
            <a:endParaRPr lang="en-US" altLang="en-US" sz="2400" dirty="0">
              <a:latin typeface="Times New Roman" panose="02020603050405020304" pitchFamily="18" charset="0"/>
              <a:cs typeface="Times New Roman" panose="02020603050405020304" pitchFamily="18" charset="0"/>
            </a:endParaRPr>
          </a:p>
          <a:p>
            <a:pPr marL="0" indent="0" algn="just">
              <a:lnSpc>
                <a:spcPct val="90000"/>
              </a:lnSpc>
              <a:buNone/>
            </a:pPr>
            <a:r>
              <a:rPr lang="en-US" altLang="en-US" sz="2400" dirty="0" smtClean="0">
                <a:latin typeface="Times New Roman" panose="02020603050405020304" pitchFamily="18" charset="0"/>
                <a:cs typeface="Times New Roman" panose="02020603050405020304" pitchFamily="18" charset="0"/>
              </a:rPr>
              <a:t>It </a:t>
            </a:r>
            <a:r>
              <a:rPr lang="en-US" altLang="en-US" sz="2400" dirty="0">
                <a:latin typeface="Times New Roman" panose="02020603050405020304" pitchFamily="18" charset="0"/>
                <a:cs typeface="Times New Roman" panose="02020603050405020304" pitchFamily="18" charset="0"/>
              </a:rPr>
              <a:t>is four. In general, for </a:t>
            </a:r>
            <a:r>
              <a:rPr lang="en-US" altLang="en-US" sz="2400" dirty="0" smtClean="0">
                <a:latin typeface="Times New Roman" panose="02020603050405020304" pitchFamily="18" charset="0"/>
                <a:cs typeface="Times New Roman" panose="02020603050405020304" pitchFamily="18" charset="0"/>
              </a:rPr>
              <a:t>task dependency </a:t>
            </a:r>
            <a:r>
              <a:rPr lang="en-US" altLang="en-US" sz="2400" dirty="0">
                <a:latin typeface="Times New Roman" panose="02020603050405020304" pitchFamily="18" charset="0"/>
                <a:cs typeface="Times New Roman" panose="02020603050405020304" pitchFamily="18" charset="0"/>
              </a:rPr>
              <a:t>graphs that are trees, the maximum degree of concurrency is always equal to the number of leaves in the tree</a:t>
            </a:r>
            <a:r>
              <a:rPr lang="en-US" altLang="en-US" sz="2400" dirty="0" smtClean="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764704" cy="76470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447645"/>
          </a:xfrm>
          <a:prstGeom prst="rect">
            <a:avLst/>
          </a:prstGeom>
          <a:noFill/>
        </p:spPr>
        <p:txBody>
          <a:bodyPr wrap="square">
            <a:spAutoFit/>
          </a:bodyPr>
          <a:lstStyle/>
          <a:p>
            <a:pPr algn="just">
              <a:lnSpc>
                <a:spcPct val="90000"/>
              </a:lnSpc>
            </a:pPr>
            <a:r>
              <a:rPr lang="en-US" altLang="en-US" sz="2400" dirty="0">
                <a:latin typeface="Times New Roman" panose="02020603050405020304" pitchFamily="18" charset="0"/>
                <a:cs typeface="Times New Roman" panose="02020603050405020304" pitchFamily="18" charset="0"/>
              </a:rPr>
              <a:t>The average degree of concurrency is the average number of tasks that can be processed in parallel over the execution of the program. Assuming that each tasks in the database example takes identical processing time, what is the average degree of concurrency in each decomposition? </a:t>
            </a:r>
          </a:p>
          <a:p>
            <a:pPr algn="just">
              <a:lnSpc>
                <a:spcPct val="90000"/>
              </a:lnSpc>
            </a:pPr>
            <a:endParaRPr lang="en-US" altLang="en-US" sz="2400" dirty="0" smtClean="0">
              <a:latin typeface="Times New Roman" panose="02020603050405020304" pitchFamily="18" charset="0"/>
              <a:cs typeface="Times New Roman" panose="02020603050405020304" pitchFamily="18" charset="0"/>
            </a:endParaRPr>
          </a:p>
          <a:p>
            <a:pPr algn="just">
              <a:lnSpc>
                <a:spcPct val="90000"/>
              </a:lnSpc>
            </a:pPr>
            <a:r>
              <a:rPr lang="en-US" altLang="en-US" sz="2400" dirty="0" smtClean="0">
                <a:latin typeface="Times New Roman" panose="02020603050405020304" pitchFamily="18" charset="0"/>
                <a:cs typeface="Times New Roman" panose="02020603050405020304" pitchFamily="18" charset="0"/>
              </a:rPr>
              <a:t>It is two (in the first case).  This is because, two operation can be done in parallel.</a:t>
            </a:r>
          </a:p>
          <a:p>
            <a:pPr algn="just">
              <a:lnSpc>
                <a:spcPct val="90000"/>
              </a:lnSpc>
            </a:pPr>
            <a:endParaRPr lang="en-US" altLang="en-US" sz="2400" dirty="0" smtClean="0">
              <a:latin typeface="Times New Roman" panose="02020603050405020304" pitchFamily="18" charset="0"/>
              <a:cs typeface="Times New Roman" panose="02020603050405020304" pitchFamily="18" charset="0"/>
            </a:endParaRPr>
          </a:p>
          <a:p>
            <a:pPr algn="just">
              <a:lnSpc>
                <a:spcPct val="90000"/>
              </a:lnSpc>
            </a:pPr>
            <a:r>
              <a:rPr lang="en-US" altLang="en-US" sz="2400" dirty="0" smtClean="0">
                <a:latin typeface="Times New Roman" panose="02020603050405020304" pitchFamily="18" charset="0"/>
                <a:cs typeface="Times New Roman" panose="02020603050405020304" pitchFamily="18" charset="0"/>
              </a:rPr>
              <a:t>It is one .  This is because of there is dependency to get the data from the previous query before proceeding.</a:t>
            </a:r>
          </a:p>
          <a:p>
            <a:pPr algn="just">
              <a:lnSpc>
                <a:spcPct val="90000"/>
              </a:lnSpc>
            </a:pPr>
            <a:endParaRPr lang="en-US" altLang="en-US" sz="2400" dirty="0">
              <a:latin typeface="Times New Roman" panose="02020603050405020304" pitchFamily="18" charset="0"/>
              <a:cs typeface="Times New Roman" panose="02020603050405020304" pitchFamily="18" charset="0"/>
            </a:endParaRPr>
          </a:p>
          <a:p>
            <a:pPr algn="just">
              <a:lnSpc>
                <a:spcPct val="90000"/>
              </a:lnSpc>
            </a:pPr>
            <a:r>
              <a:rPr lang="en-US" altLang="en-US" sz="2400" dirty="0">
                <a:latin typeface="Times New Roman" panose="02020603050405020304" pitchFamily="18" charset="0"/>
                <a:cs typeface="Times New Roman" panose="02020603050405020304" pitchFamily="18" charset="0"/>
              </a:rPr>
              <a:t>The degree of concurrency </a:t>
            </a:r>
            <a:r>
              <a:rPr lang="en-US" altLang="en-US" sz="2400" dirty="0" smtClean="0">
                <a:latin typeface="Times New Roman" panose="02020603050405020304" pitchFamily="18" charset="0"/>
                <a:cs typeface="Times New Roman" panose="02020603050405020304" pitchFamily="18" charset="0"/>
              </a:rPr>
              <a:t>increases </a:t>
            </a:r>
            <a:r>
              <a:rPr lang="en-US" altLang="en-US" sz="2400" dirty="0">
                <a:latin typeface="Times New Roman" panose="02020603050405020304" pitchFamily="18" charset="0"/>
                <a:cs typeface="Times New Roman" panose="02020603050405020304" pitchFamily="18" charset="0"/>
              </a:rPr>
              <a:t>as the decomposition becomes finer in granularity and vice versa. </a:t>
            </a:r>
          </a:p>
          <a:p>
            <a:pPr>
              <a:lnSpc>
                <a:spcPct val="90000"/>
              </a:lnSpc>
            </a:pPr>
            <a:endParaRPr lang="en-US" altLang="en-US" sz="2400" dirty="0">
              <a:latin typeface="Times New Roman" panose="02020603050405020304" pitchFamily="18" charset="0"/>
              <a:cs typeface="Times New Roman" panose="02020603050405020304" pitchFamily="18" charset="0"/>
            </a:endParaRPr>
          </a:p>
          <a:p>
            <a:pPr>
              <a:defRPr/>
            </a:pPr>
            <a:r>
              <a:rPr lang="en-US" sz="2400" dirty="0" smtClean="0"/>
              <a:t>  </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27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1569660"/>
          </a:xfrm>
          <a:prstGeom prst="rect">
            <a:avLst/>
          </a:prstGeom>
          <a:noFill/>
        </p:spPr>
        <p:txBody>
          <a:bodyPr wrap="square">
            <a:spAutoFit/>
          </a:bodyPr>
          <a:lstStyle/>
          <a:p>
            <a:pPr>
              <a:defRPr/>
            </a:pPr>
            <a:r>
              <a:rPr lang="en-US" sz="2400" dirty="0"/>
              <a:t>The degree of concurrency also depends on the shape of the task-dependency graph and the same granularity, in general, does not guarantee the same degree of concurrency. For example, consider the two task graphs in  </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28</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3" name="Oval 2"/>
          <p:cNvSpPr/>
          <p:nvPr/>
        </p:nvSpPr>
        <p:spPr>
          <a:xfrm>
            <a:off x="611560" y="2616727"/>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
        <p:nvSpPr>
          <p:cNvPr id="7" name="Oval 6"/>
          <p:cNvSpPr/>
          <p:nvPr/>
        </p:nvSpPr>
        <p:spPr>
          <a:xfrm>
            <a:off x="2765670" y="2617676"/>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8" name="Oval 7"/>
          <p:cNvSpPr/>
          <p:nvPr/>
        </p:nvSpPr>
        <p:spPr>
          <a:xfrm>
            <a:off x="3806679" y="2617676"/>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9" name="Oval 8"/>
          <p:cNvSpPr/>
          <p:nvPr/>
        </p:nvSpPr>
        <p:spPr>
          <a:xfrm>
            <a:off x="1688615" y="2617676"/>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10" name="Oval 9"/>
          <p:cNvSpPr/>
          <p:nvPr/>
        </p:nvSpPr>
        <p:spPr>
          <a:xfrm>
            <a:off x="1292571" y="363476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9</a:t>
            </a:r>
            <a:endParaRPr lang="en-US" dirty="0">
              <a:solidFill>
                <a:schemeClr val="tx1"/>
              </a:solidFill>
            </a:endParaRPr>
          </a:p>
        </p:txBody>
      </p:sp>
      <p:sp>
        <p:nvSpPr>
          <p:cNvPr id="11" name="Oval 10"/>
          <p:cNvSpPr/>
          <p:nvPr/>
        </p:nvSpPr>
        <p:spPr>
          <a:xfrm>
            <a:off x="3256425" y="363476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sp>
        <p:nvSpPr>
          <p:cNvPr id="12" name="Oval 11"/>
          <p:cNvSpPr/>
          <p:nvPr/>
        </p:nvSpPr>
        <p:spPr>
          <a:xfrm>
            <a:off x="2369626" y="479715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cxnSp>
        <p:nvCxnSpPr>
          <p:cNvPr id="13" name="Straight Arrow Connector 12"/>
          <p:cNvCxnSpPr/>
          <p:nvPr/>
        </p:nvCxnSpPr>
        <p:spPr>
          <a:xfrm>
            <a:off x="1239127" y="3302694"/>
            <a:ext cx="236529" cy="414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73777" y="3385097"/>
            <a:ext cx="236529" cy="342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851920" y="3408815"/>
            <a:ext cx="266838" cy="3419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766279" y="3361283"/>
            <a:ext cx="266838" cy="3419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2" idx="1"/>
          </p:cNvCxnSpPr>
          <p:nvPr/>
        </p:nvCxnSpPr>
        <p:spPr>
          <a:xfrm>
            <a:off x="1953551" y="4358384"/>
            <a:ext cx="532074" cy="5547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2" idx="7"/>
          </p:cNvCxnSpPr>
          <p:nvPr/>
        </p:nvCxnSpPr>
        <p:spPr>
          <a:xfrm flipH="1">
            <a:off x="3045715" y="4383858"/>
            <a:ext cx="431067" cy="5292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789856" y="2685194"/>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
        <p:nvSpPr>
          <p:cNvPr id="25" name="Oval 24"/>
          <p:cNvSpPr/>
          <p:nvPr/>
        </p:nvSpPr>
        <p:spPr>
          <a:xfrm>
            <a:off x="6943966" y="268614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26" name="Oval 25"/>
          <p:cNvSpPr/>
          <p:nvPr/>
        </p:nvSpPr>
        <p:spPr>
          <a:xfrm>
            <a:off x="7984975" y="268614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27" name="Oval 26"/>
          <p:cNvSpPr/>
          <p:nvPr/>
        </p:nvSpPr>
        <p:spPr>
          <a:xfrm>
            <a:off x="5866911" y="268614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28" name="Oval 27"/>
          <p:cNvSpPr/>
          <p:nvPr/>
        </p:nvSpPr>
        <p:spPr>
          <a:xfrm>
            <a:off x="6778249" y="4521247"/>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11</a:t>
            </a:r>
            <a:endParaRPr lang="en-US" dirty="0">
              <a:solidFill>
                <a:schemeClr val="tx1"/>
              </a:solidFill>
            </a:endParaRPr>
          </a:p>
        </p:txBody>
      </p:sp>
      <p:sp>
        <p:nvSpPr>
          <p:cNvPr id="29" name="Oval 28"/>
          <p:cNvSpPr/>
          <p:nvPr/>
        </p:nvSpPr>
        <p:spPr>
          <a:xfrm>
            <a:off x="7434721" y="3703230"/>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30" name="Oval 29"/>
          <p:cNvSpPr/>
          <p:nvPr/>
        </p:nvSpPr>
        <p:spPr>
          <a:xfrm>
            <a:off x="6547922" y="5857728"/>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31" name="Straight Arrow Connector 30"/>
          <p:cNvCxnSpPr>
            <a:endCxn id="30" idx="1"/>
          </p:cNvCxnSpPr>
          <p:nvPr/>
        </p:nvCxnSpPr>
        <p:spPr>
          <a:xfrm>
            <a:off x="5417423" y="3371161"/>
            <a:ext cx="1246498" cy="26025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452073" y="3453564"/>
            <a:ext cx="236529" cy="342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8030216" y="3477282"/>
            <a:ext cx="266838" cy="3419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211413" y="3429750"/>
            <a:ext cx="853188" cy="12187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28" idx="7"/>
          </p:cNvCxnSpPr>
          <p:nvPr/>
        </p:nvCxnSpPr>
        <p:spPr>
          <a:xfrm flipH="1">
            <a:off x="7454338" y="4458440"/>
            <a:ext cx="165662" cy="1788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8" idx="4"/>
          </p:cNvCxnSpPr>
          <p:nvPr/>
        </p:nvCxnSpPr>
        <p:spPr>
          <a:xfrm flipH="1">
            <a:off x="7003655" y="5313335"/>
            <a:ext cx="170638" cy="5930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806679" y="2259624"/>
            <a:ext cx="1041009" cy="369332"/>
          </a:xfrm>
          <a:prstGeom prst="rect">
            <a:avLst/>
          </a:prstGeom>
          <a:noFill/>
        </p:spPr>
        <p:txBody>
          <a:bodyPr wrap="square" rtlCol="0">
            <a:spAutoFit/>
          </a:bodyPr>
          <a:lstStyle/>
          <a:p>
            <a:r>
              <a:rPr lang="en-US" dirty="0" smtClean="0"/>
              <a:t>Task - 1</a:t>
            </a:r>
            <a:endParaRPr lang="en-US" dirty="0"/>
          </a:p>
        </p:txBody>
      </p:sp>
      <p:sp>
        <p:nvSpPr>
          <p:cNvPr id="42" name="TextBox 41"/>
          <p:cNvSpPr txBox="1"/>
          <p:nvPr/>
        </p:nvSpPr>
        <p:spPr>
          <a:xfrm>
            <a:off x="2735920" y="2276497"/>
            <a:ext cx="1041009" cy="369332"/>
          </a:xfrm>
          <a:prstGeom prst="rect">
            <a:avLst/>
          </a:prstGeom>
          <a:noFill/>
        </p:spPr>
        <p:txBody>
          <a:bodyPr wrap="square" rtlCol="0">
            <a:spAutoFit/>
          </a:bodyPr>
          <a:lstStyle/>
          <a:p>
            <a:r>
              <a:rPr lang="en-US" dirty="0" smtClean="0"/>
              <a:t>Task - 2</a:t>
            </a:r>
            <a:endParaRPr lang="en-US" dirty="0"/>
          </a:p>
        </p:txBody>
      </p:sp>
      <p:sp>
        <p:nvSpPr>
          <p:cNvPr id="43" name="TextBox 42"/>
          <p:cNvSpPr txBox="1"/>
          <p:nvPr/>
        </p:nvSpPr>
        <p:spPr>
          <a:xfrm>
            <a:off x="1546773" y="2297518"/>
            <a:ext cx="1041009" cy="369332"/>
          </a:xfrm>
          <a:prstGeom prst="rect">
            <a:avLst/>
          </a:prstGeom>
          <a:noFill/>
        </p:spPr>
        <p:txBody>
          <a:bodyPr wrap="square" rtlCol="0">
            <a:spAutoFit/>
          </a:bodyPr>
          <a:lstStyle/>
          <a:p>
            <a:r>
              <a:rPr lang="en-US" dirty="0" smtClean="0"/>
              <a:t>Task - 3</a:t>
            </a:r>
            <a:endParaRPr lang="en-US" dirty="0"/>
          </a:p>
        </p:txBody>
      </p:sp>
      <p:sp>
        <p:nvSpPr>
          <p:cNvPr id="44" name="TextBox 43"/>
          <p:cNvSpPr txBox="1"/>
          <p:nvPr/>
        </p:nvSpPr>
        <p:spPr>
          <a:xfrm>
            <a:off x="476014" y="2314391"/>
            <a:ext cx="1041009" cy="369332"/>
          </a:xfrm>
          <a:prstGeom prst="rect">
            <a:avLst/>
          </a:prstGeom>
          <a:noFill/>
        </p:spPr>
        <p:txBody>
          <a:bodyPr wrap="square" rtlCol="0">
            <a:spAutoFit/>
          </a:bodyPr>
          <a:lstStyle/>
          <a:p>
            <a:r>
              <a:rPr lang="en-US" dirty="0" smtClean="0"/>
              <a:t>Task - 4</a:t>
            </a:r>
            <a:endParaRPr lang="en-US" dirty="0"/>
          </a:p>
        </p:txBody>
      </p:sp>
      <p:sp>
        <p:nvSpPr>
          <p:cNvPr id="45" name="TextBox 44"/>
          <p:cNvSpPr txBox="1"/>
          <p:nvPr/>
        </p:nvSpPr>
        <p:spPr>
          <a:xfrm>
            <a:off x="8102991" y="2275480"/>
            <a:ext cx="1041009" cy="369332"/>
          </a:xfrm>
          <a:prstGeom prst="rect">
            <a:avLst/>
          </a:prstGeom>
          <a:noFill/>
        </p:spPr>
        <p:txBody>
          <a:bodyPr wrap="square" rtlCol="0">
            <a:spAutoFit/>
          </a:bodyPr>
          <a:lstStyle/>
          <a:p>
            <a:r>
              <a:rPr lang="en-US" dirty="0" smtClean="0"/>
              <a:t>Task - 1</a:t>
            </a:r>
            <a:endParaRPr lang="en-US" dirty="0"/>
          </a:p>
        </p:txBody>
      </p:sp>
      <p:sp>
        <p:nvSpPr>
          <p:cNvPr id="46" name="TextBox 45"/>
          <p:cNvSpPr txBox="1"/>
          <p:nvPr/>
        </p:nvSpPr>
        <p:spPr>
          <a:xfrm>
            <a:off x="7032232" y="2292353"/>
            <a:ext cx="1041009" cy="369332"/>
          </a:xfrm>
          <a:prstGeom prst="rect">
            <a:avLst/>
          </a:prstGeom>
          <a:noFill/>
        </p:spPr>
        <p:txBody>
          <a:bodyPr wrap="square" rtlCol="0">
            <a:spAutoFit/>
          </a:bodyPr>
          <a:lstStyle/>
          <a:p>
            <a:r>
              <a:rPr lang="en-US" dirty="0" smtClean="0"/>
              <a:t>Task - 2</a:t>
            </a:r>
            <a:endParaRPr lang="en-US" dirty="0"/>
          </a:p>
        </p:txBody>
      </p:sp>
      <p:sp>
        <p:nvSpPr>
          <p:cNvPr id="47" name="TextBox 46"/>
          <p:cNvSpPr txBox="1"/>
          <p:nvPr/>
        </p:nvSpPr>
        <p:spPr>
          <a:xfrm>
            <a:off x="5843085" y="2313374"/>
            <a:ext cx="1041009" cy="369332"/>
          </a:xfrm>
          <a:prstGeom prst="rect">
            <a:avLst/>
          </a:prstGeom>
          <a:noFill/>
        </p:spPr>
        <p:txBody>
          <a:bodyPr wrap="square" rtlCol="0">
            <a:spAutoFit/>
          </a:bodyPr>
          <a:lstStyle/>
          <a:p>
            <a:r>
              <a:rPr lang="en-US" dirty="0" smtClean="0"/>
              <a:t>Task - 3</a:t>
            </a:r>
            <a:endParaRPr lang="en-US" dirty="0"/>
          </a:p>
        </p:txBody>
      </p:sp>
      <p:sp>
        <p:nvSpPr>
          <p:cNvPr id="48" name="TextBox 47"/>
          <p:cNvSpPr txBox="1"/>
          <p:nvPr/>
        </p:nvSpPr>
        <p:spPr>
          <a:xfrm>
            <a:off x="4772326" y="2330247"/>
            <a:ext cx="1041009" cy="369332"/>
          </a:xfrm>
          <a:prstGeom prst="rect">
            <a:avLst/>
          </a:prstGeom>
          <a:noFill/>
        </p:spPr>
        <p:txBody>
          <a:bodyPr wrap="square" rtlCol="0">
            <a:spAutoFit/>
          </a:bodyPr>
          <a:lstStyle/>
          <a:p>
            <a:r>
              <a:rPr lang="en-US" dirty="0" smtClean="0"/>
              <a:t>Task - 4</a:t>
            </a:r>
            <a:endParaRPr lang="en-US" dirty="0"/>
          </a:p>
        </p:txBody>
      </p:sp>
      <p:sp>
        <p:nvSpPr>
          <p:cNvPr id="49" name="TextBox 48"/>
          <p:cNvSpPr txBox="1"/>
          <p:nvPr/>
        </p:nvSpPr>
        <p:spPr>
          <a:xfrm>
            <a:off x="2138103" y="3873812"/>
            <a:ext cx="1041009" cy="369332"/>
          </a:xfrm>
          <a:prstGeom prst="rect">
            <a:avLst/>
          </a:prstGeom>
          <a:noFill/>
        </p:spPr>
        <p:txBody>
          <a:bodyPr wrap="square" rtlCol="0">
            <a:spAutoFit/>
          </a:bodyPr>
          <a:lstStyle/>
          <a:p>
            <a:r>
              <a:rPr lang="en-US" dirty="0" smtClean="0"/>
              <a:t>Task - 6</a:t>
            </a:r>
            <a:endParaRPr lang="en-US" dirty="0"/>
          </a:p>
        </p:txBody>
      </p:sp>
      <p:sp>
        <p:nvSpPr>
          <p:cNvPr id="50" name="TextBox 49"/>
          <p:cNvSpPr txBox="1"/>
          <p:nvPr/>
        </p:nvSpPr>
        <p:spPr>
          <a:xfrm>
            <a:off x="4006294" y="3846141"/>
            <a:ext cx="1041009" cy="369332"/>
          </a:xfrm>
          <a:prstGeom prst="rect">
            <a:avLst/>
          </a:prstGeom>
          <a:noFill/>
        </p:spPr>
        <p:txBody>
          <a:bodyPr wrap="square" rtlCol="0">
            <a:spAutoFit/>
          </a:bodyPr>
          <a:lstStyle/>
          <a:p>
            <a:r>
              <a:rPr lang="en-US" dirty="0" smtClean="0"/>
              <a:t>Task - 5</a:t>
            </a:r>
            <a:endParaRPr lang="en-US" dirty="0"/>
          </a:p>
        </p:txBody>
      </p:sp>
      <p:sp>
        <p:nvSpPr>
          <p:cNvPr id="51" name="TextBox 50"/>
          <p:cNvSpPr txBox="1"/>
          <p:nvPr/>
        </p:nvSpPr>
        <p:spPr>
          <a:xfrm>
            <a:off x="3165849" y="5066922"/>
            <a:ext cx="1041009" cy="369332"/>
          </a:xfrm>
          <a:prstGeom prst="rect">
            <a:avLst/>
          </a:prstGeom>
          <a:noFill/>
        </p:spPr>
        <p:txBody>
          <a:bodyPr wrap="square" rtlCol="0">
            <a:spAutoFit/>
          </a:bodyPr>
          <a:lstStyle/>
          <a:p>
            <a:r>
              <a:rPr lang="en-US" dirty="0" smtClean="0"/>
              <a:t>Task - 7</a:t>
            </a:r>
            <a:endParaRPr lang="en-US" dirty="0"/>
          </a:p>
        </p:txBody>
      </p:sp>
      <p:sp>
        <p:nvSpPr>
          <p:cNvPr id="52" name="TextBox 51"/>
          <p:cNvSpPr txBox="1"/>
          <p:nvPr/>
        </p:nvSpPr>
        <p:spPr>
          <a:xfrm>
            <a:off x="7620000" y="4787989"/>
            <a:ext cx="1041009" cy="369332"/>
          </a:xfrm>
          <a:prstGeom prst="rect">
            <a:avLst/>
          </a:prstGeom>
          <a:noFill/>
        </p:spPr>
        <p:txBody>
          <a:bodyPr wrap="square" rtlCol="0">
            <a:spAutoFit/>
          </a:bodyPr>
          <a:lstStyle/>
          <a:p>
            <a:r>
              <a:rPr lang="en-US" dirty="0" smtClean="0"/>
              <a:t>Task - 6</a:t>
            </a:r>
            <a:endParaRPr lang="en-US" dirty="0"/>
          </a:p>
        </p:txBody>
      </p:sp>
      <p:sp>
        <p:nvSpPr>
          <p:cNvPr id="53" name="TextBox 52"/>
          <p:cNvSpPr txBox="1"/>
          <p:nvPr/>
        </p:nvSpPr>
        <p:spPr>
          <a:xfrm>
            <a:off x="6681273" y="3689610"/>
            <a:ext cx="920470" cy="369332"/>
          </a:xfrm>
          <a:prstGeom prst="rect">
            <a:avLst/>
          </a:prstGeom>
          <a:noFill/>
        </p:spPr>
        <p:txBody>
          <a:bodyPr wrap="square" rtlCol="0">
            <a:spAutoFit/>
          </a:bodyPr>
          <a:lstStyle/>
          <a:p>
            <a:r>
              <a:rPr lang="en-US" dirty="0" smtClean="0"/>
              <a:t>Task - 5</a:t>
            </a:r>
            <a:endParaRPr lang="en-US" dirty="0"/>
          </a:p>
        </p:txBody>
      </p:sp>
      <p:sp>
        <p:nvSpPr>
          <p:cNvPr id="54" name="TextBox 53"/>
          <p:cNvSpPr txBox="1"/>
          <p:nvPr/>
        </p:nvSpPr>
        <p:spPr>
          <a:xfrm>
            <a:off x="7416113" y="5998575"/>
            <a:ext cx="1041009" cy="369332"/>
          </a:xfrm>
          <a:prstGeom prst="rect">
            <a:avLst/>
          </a:prstGeom>
          <a:noFill/>
        </p:spPr>
        <p:txBody>
          <a:bodyPr wrap="square" rtlCol="0">
            <a:spAutoFit/>
          </a:bodyPr>
          <a:lstStyle/>
          <a:p>
            <a:r>
              <a:rPr lang="en-US" dirty="0" smtClean="0"/>
              <a:t>Task - 7</a:t>
            </a:r>
            <a:endParaRPr lang="en-US" dirty="0"/>
          </a:p>
        </p:txBody>
      </p:sp>
      <p:sp>
        <p:nvSpPr>
          <p:cNvPr id="4" name="TextBox 3"/>
          <p:cNvSpPr txBox="1"/>
          <p:nvPr/>
        </p:nvSpPr>
        <p:spPr>
          <a:xfrm>
            <a:off x="323528" y="5589240"/>
            <a:ext cx="5887885" cy="1200329"/>
          </a:xfrm>
          <a:prstGeom prst="rect">
            <a:avLst/>
          </a:prstGeom>
          <a:noFill/>
        </p:spPr>
        <p:txBody>
          <a:bodyPr wrap="square" rtlCol="0">
            <a:spAutoFit/>
          </a:bodyPr>
          <a:lstStyle/>
          <a:p>
            <a:r>
              <a:rPr lang="en-IN" sz="2400" dirty="0"/>
              <a:t>The number inside each node represents the amount </a:t>
            </a:r>
            <a:r>
              <a:rPr lang="en-IN" sz="2400" dirty="0" smtClean="0"/>
              <a:t>of work </a:t>
            </a:r>
            <a:r>
              <a:rPr lang="en-IN" sz="2400" dirty="0"/>
              <a:t>required to complete the task corresponding to that node.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33531"/>
            <a:ext cx="8229600" cy="556853"/>
          </a:xfrm>
        </p:spPr>
        <p:txBody>
          <a:bodyPr>
            <a:normAutofit/>
          </a:bodyPr>
          <a:lstStyle/>
          <a:p>
            <a:pPr eaLnBrk="1" hangingPunct="1"/>
            <a:r>
              <a:rPr lang="en-US" altLang="en-US" sz="2400" b="1" dirty="0" smtClean="0"/>
              <a:t>Critical Path Length </a:t>
            </a:r>
          </a:p>
        </p:txBody>
      </p:sp>
      <p:sp>
        <p:nvSpPr>
          <p:cNvPr id="12291" name="Rectangle 3"/>
          <p:cNvSpPr>
            <a:spLocks noGrp="1" noChangeArrowheads="1"/>
          </p:cNvSpPr>
          <p:nvPr>
            <p:ph type="body" idx="1"/>
          </p:nvPr>
        </p:nvSpPr>
        <p:spPr>
          <a:xfrm>
            <a:off x="457200" y="690385"/>
            <a:ext cx="8507288" cy="5474919"/>
          </a:xfrm>
        </p:spPr>
        <p:txBody>
          <a:bodyPr>
            <a:normAutofit fontScale="92500" lnSpcReduction="20000"/>
          </a:bodyPr>
          <a:lstStyle/>
          <a:p>
            <a:pPr eaLnBrk="1" hangingPunct="1"/>
            <a:r>
              <a:rPr lang="en-US" altLang="en-US" sz="2600" dirty="0" smtClean="0">
                <a:latin typeface="Times New Roman" panose="02020603050405020304" pitchFamily="18" charset="0"/>
                <a:cs typeface="Times New Roman" panose="02020603050405020304" pitchFamily="18" charset="0"/>
              </a:rPr>
              <a:t>A directed path in the task dependency graph represents a sequence of tasks that must be processed one after the other.</a:t>
            </a:r>
          </a:p>
          <a:p>
            <a:pPr marL="0" indent="0" eaLnBrk="1" hangingPunct="1">
              <a:buNone/>
            </a:pPr>
            <a:r>
              <a:rPr lang="en-US" altLang="en-US" sz="2600" dirty="0" smtClean="0">
                <a:latin typeface="Times New Roman" panose="02020603050405020304" pitchFamily="18" charset="0"/>
                <a:cs typeface="Times New Roman" panose="02020603050405020304" pitchFamily="18" charset="0"/>
              </a:rPr>
              <a:t> </a:t>
            </a:r>
          </a:p>
          <a:p>
            <a:pPr eaLnBrk="1" hangingPunct="1"/>
            <a:r>
              <a:rPr lang="en-US" altLang="en-US" sz="2600" dirty="0" smtClean="0">
                <a:latin typeface="Times New Roman" panose="02020603050405020304" pitchFamily="18" charset="0"/>
                <a:cs typeface="Times New Roman" panose="02020603050405020304" pitchFamily="18" charset="0"/>
              </a:rPr>
              <a:t>The longest such path determines the shortest time in which the program can be executed in parallel. </a:t>
            </a:r>
          </a:p>
          <a:p>
            <a:pPr marL="0" indent="0" eaLnBrk="1" hangingPunct="1">
              <a:buNone/>
            </a:pPr>
            <a:endParaRPr lang="en-US" altLang="en-US" sz="2600" dirty="0" smtClean="0">
              <a:latin typeface="Times New Roman" panose="02020603050405020304" pitchFamily="18" charset="0"/>
              <a:cs typeface="Times New Roman" panose="02020603050405020304" pitchFamily="18" charset="0"/>
            </a:endParaRPr>
          </a:p>
          <a:p>
            <a:pPr eaLnBrk="1" hangingPunct="1"/>
            <a:r>
              <a:rPr lang="en-US" altLang="en-US" sz="2600" dirty="0" smtClean="0">
                <a:latin typeface="Times New Roman" panose="02020603050405020304" pitchFamily="18" charset="0"/>
                <a:cs typeface="Times New Roman" panose="02020603050405020304" pitchFamily="18" charset="0"/>
              </a:rPr>
              <a:t>The length of the longest path in a task dependency graph is called the critical path length. </a:t>
            </a:r>
          </a:p>
          <a:p>
            <a:pPr eaLnBrk="1" hangingPunct="1"/>
            <a:endParaRPr lang="en-US" altLang="en-US" sz="2600" dirty="0">
              <a:latin typeface="Times New Roman" panose="02020603050405020304" pitchFamily="18" charset="0"/>
              <a:cs typeface="Times New Roman" panose="02020603050405020304" pitchFamily="18" charset="0"/>
            </a:endParaRPr>
          </a:p>
          <a:p>
            <a:pPr>
              <a:buNone/>
            </a:pPr>
            <a:r>
              <a:rPr lang="en-US" altLang="en-US" sz="2600" dirty="0"/>
              <a:t>What are the critical path lengths for the two task dependency </a:t>
            </a:r>
            <a:r>
              <a:rPr lang="en-US" altLang="en-US" sz="2600" dirty="0" smtClean="0"/>
              <a:t>graphs shown in the figure ?</a:t>
            </a:r>
          </a:p>
          <a:p>
            <a:pPr>
              <a:buNone/>
            </a:pPr>
            <a:endParaRPr lang="en-US" altLang="en-US" sz="2600" dirty="0"/>
          </a:p>
          <a:p>
            <a:pPr>
              <a:buNone/>
            </a:pPr>
            <a:r>
              <a:rPr lang="en-US" altLang="en-US" sz="2600" dirty="0"/>
              <a:t>If each task takes 10 time units, what is the shortest parallel execution </a:t>
            </a:r>
            <a:r>
              <a:rPr lang="en-US" altLang="en-US" sz="2600" dirty="0" smtClean="0"/>
              <a:t>time for </a:t>
            </a:r>
            <a:r>
              <a:rPr lang="en-US" altLang="en-US" sz="2600" dirty="0"/>
              <a:t>each decomposition? How many processors are needed in each case </a:t>
            </a:r>
            <a:r>
              <a:rPr lang="en-US" altLang="en-US" sz="2600" dirty="0" smtClean="0"/>
              <a:t>to achieve </a:t>
            </a:r>
            <a:r>
              <a:rPr lang="en-US" altLang="en-US" sz="2600" dirty="0"/>
              <a:t>this minimum parallel execution time? What is the </a:t>
            </a:r>
            <a:r>
              <a:rPr lang="en-US" altLang="en-US" sz="2600" dirty="0" smtClean="0"/>
              <a:t>maximum degree </a:t>
            </a:r>
            <a:r>
              <a:rPr lang="en-US" altLang="en-US" sz="2600" dirty="0"/>
              <a:t>of concurrency? </a:t>
            </a:r>
            <a:endParaRPr lang="en-US" alt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1491" cy="83149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816977"/>
          </a:xfrm>
          <a:prstGeom prst="rect">
            <a:avLst/>
          </a:prstGeom>
          <a:noFill/>
        </p:spPr>
        <p:txBody>
          <a:bodyPr wrap="square">
            <a:spAutoFit/>
          </a:bodyPr>
          <a:lstStyle/>
          <a:p>
            <a:pPr>
              <a:defRPr/>
            </a:pPr>
            <a:r>
              <a:rPr lang="en-US" sz="2400" dirty="0" smtClean="0"/>
              <a:t>There has been huge change in the microprocessors technology due to :-</a:t>
            </a:r>
          </a:p>
          <a:p>
            <a:pPr marL="457200" indent="-457200">
              <a:lnSpc>
                <a:spcPct val="150000"/>
              </a:lnSpc>
              <a:buAutoNum type="arabicPeriod"/>
              <a:defRPr/>
            </a:pPr>
            <a:r>
              <a:rPr lang="en-US" sz="2400" dirty="0" smtClean="0"/>
              <a:t>Speed of the processor – 5M.Hz to 3.3 G Hz.</a:t>
            </a:r>
          </a:p>
          <a:p>
            <a:pPr marL="457200" indent="-457200">
              <a:lnSpc>
                <a:spcPct val="150000"/>
              </a:lnSpc>
              <a:buAutoNum type="arabicPeriod"/>
              <a:defRPr/>
            </a:pPr>
            <a:r>
              <a:rPr lang="en-US" sz="2400" dirty="0" smtClean="0"/>
              <a:t>Multiple instruction in a cycle.</a:t>
            </a:r>
          </a:p>
          <a:p>
            <a:pPr marL="457200" indent="-457200">
              <a:lnSpc>
                <a:spcPct val="150000"/>
              </a:lnSpc>
              <a:buAutoNum type="arabicPeriod"/>
              <a:defRPr/>
            </a:pPr>
            <a:r>
              <a:rPr lang="en-US" sz="2400" dirty="0" smtClean="0"/>
              <a:t>Increase in peak floating point operation execution rate.</a:t>
            </a:r>
          </a:p>
          <a:p>
            <a:pPr marL="457200" indent="-457200">
              <a:lnSpc>
                <a:spcPct val="150000"/>
              </a:lnSpc>
              <a:buAutoNum type="arabicPeriod"/>
              <a:defRPr/>
            </a:pPr>
            <a:r>
              <a:rPr lang="en-US" sz="2400" dirty="0" smtClean="0"/>
              <a:t>Increased rate of data access to feed the processors.</a:t>
            </a:r>
          </a:p>
          <a:p>
            <a:pPr marL="457200" indent="-457200">
              <a:lnSpc>
                <a:spcPct val="150000"/>
              </a:lnSpc>
              <a:buAutoNum type="arabicPeriod"/>
              <a:defRPr/>
            </a:pPr>
            <a:r>
              <a:rPr lang="en-US" sz="2400" dirty="0" smtClean="0"/>
              <a:t>Improved data path and the memory </a:t>
            </a:r>
          </a:p>
          <a:p>
            <a:pPr marL="457200" indent="-457200">
              <a:buAutoNum type="arabicPeriod"/>
              <a:defRPr/>
            </a:pPr>
            <a:endParaRPr lang="en-US" sz="2400" dirty="0" smtClean="0"/>
          </a:p>
          <a:p>
            <a:pPr algn="just"/>
            <a:r>
              <a:rPr lang="en-IN" sz="2400" dirty="0" smtClean="0"/>
              <a:t>Concurrency has accelerated computing elements.  Its </a:t>
            </a:r>
            <a:r>
              <a:rPr lang="en-IN" sz="2400" dirty="0"/>
              <a:t>role in providing multiplicity of </a:t>
            </a:r>
            <a:r>
              <a:rPr lang="en-IN" sz="2400" dirty="0" smtClean="0"/>
              <a:t>data-paths</a:t>
            </a:r>
            <a:r>
              <a:rPr lang="en-IN" sz="2400" dirty="0"/>
              <a:t>, increased access to </a:t>
            </a:r>
            <a:r>
              <a:rPr lang="en-IN" sz="2400" dirty="0" smtClean="0"/>
              <a:t>storage elements </a:t>
            </a:r>
            <a:r>
              <a:rPr lang="en-IN" sz="2400" dirty="0"/>
              <a:t>(both memory and disk), scalable performance, and lower costs is reflected in </a:t>
            </a:r>
            <a:r>
              <a:rPr lang="en-IN" sz="2400" dirty="0" smtClean="0"/>
              <a:t>the wide </a:t>
            </a:r>
            <a:r>
              <a:rPr lang="en-IN" sz="2400" dirty="0"/>
              <a:t>variety of applications of parallel computing.</a:t>
            </a:r>
            <a:endParaRPr lang="en-US" sz="2400" dirty="0" smtClean="0"/>
          </a:p>
        </p:txBody>
      </p:sp>
      <p:sp>
        <p:nvSpPr>
          <p:cNvPr id="2" name="Slide Number Placeholder 1"/>
          <p:cNvSpPr>
            <a:spLocks noGrp="1"/>
          </p:cNvSpPr>
          <p:nvPr>
            <p:ph type="sldNum" sz="quarter" idx="12"/>
          </p:nvPr>
        </p:nvSpPr>
        <p:spPr/>
        <p:txBody>
          <a:bodyPr/>
          <a:lstStyle/>
          <a:p>
            <a:fld id="{732BED52-2FCF-45FE-BFDD-64A254197B7C}" type="slidenum">
              <a:rPr lang="en-IN" smtClean="0"/>
              <a:t>3</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3" name="TextBox 2"/>
          <p:cNvSpPr txBox="1"/>
          <p:nvPr/>
        </p:nvSpPr>
        <p:spPr>
          <a:xfrm>
            <a:off x="860612" y="188640"/>
            <a:ext cx="7311788" cy="461665"/>
          </a:xfrm>
          <a:prstGeom prst="rect">
            <a:avLst/>
          </a:prstGeom>
          <a:noFill/>
        </p:spPr>
        <p:txBody>
          <a:bodyPr wrap="square" rtlCol="0">
            <a:spAutoFit/>
          </a:bodyPr>
          <a:lstStyle/>
          <a:p>
            <a:r>
              <a:rPr lang="en-IN" sz="2400" b="1" dirty="0" smtClean="0">
                <a:solidFill>
                  <a:srgbClr val="FF0000"/>
                </a:solidFill>
                <a:latin typeface="Times New Roman" panose="02020603050405020304" pitchFamily="18" charset="0"/>
                <a:cs typeface="Times New Roman" panose="02020603050405020304" pitchFamily="18" charset="0"/>
              </a:rPr>
              <a:t>Introduction</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632311"/>
          </a:xfrm>
          <a:prstGeom prst="rect">
            <a:avLst/>
          </a:prstGeom>
          <a:noFill/>
        </p:spPr>
        <p:txBody>
          <a:bodyPr wrap="square">
            <a:spAutoFit/>
          </a:bodyPr>
          <a:lstStyle/>
          <a:p>
            <a:r>
              <a:rPr lang="en-IN" sz="2400" b="1" dirty="0"/>
              <a:t>Critical Path of Task </a:t>
            </a:r>
            <a:r>
              <a:rPr lang="en-IN" sz="2400" b="1" dirty="0" smtClean="0"/>
              <a:t>Graph</a:t>
            </a:r>
          </a:p>
          <a:p>
            <a:endParaRPr lang="en-IN" sz="2400" b="1" dirty="0" smtClean="0"/>
          </a:p>
          <a:p>
            <a:pPr lvl="1"/>
            <a:r>
              <a:rPr lang="en-IN" sz="2400" dirty="0" smtClean="0"/>
              <a:t>•</a:t>
            </a:r>
            <a:r>
              <a:rPr lang="en-IN" sz="2400" dirty="0"/>
              <a:t>Critical path: The longest directed path between any pair of start node (node with no incoming edge) and finish node (node with on outgoing edges</a:t>
            </a:r>
            <a:r>
              <a:rPr lang="en-IN" sz="2400" dirty="0" smtClean="0"/>
              <a:t>).</a:t>
            </a:r>
          </a:p>
          <a:p>
            <a:pPr lvl="1"/>
            <a:endParaRPr lang="en-IN" sz="2400" dirty="0" smtClean="0"/>
          </a:p>
          <a:p>
            <a:pPr lvl="1"/>
            <a:r>
              <a:rPr lang="en-IN" sz="2400" dirty="0" smtClean="0"/>
              <a:t>•</a:t>
            </a:r>
            <a:r>
              <a:rPr lang="en-IN" sz="2400" dirty="0"/>
              <a:t>Critical path length: The sum of weights of nodes along critical path</a:t>
            </a:r>
            <a:r>
              <a:rPr lang="en-IN" sz="2400" dirty="0" smtClean="0"/>
              <a:t>.</a:t>
            </a:r>
          </a:p>
          <a:p>
            <a:pPr lvl="1"/>
            <a:endParaRPr lang="en-IN" sz="2400" dirty="0" smtClean="0"/>
          </a:p>
          <a:p>
            <a:pPr lvl="1"/>
            <a:r>
              <a:rPr lang="en-IN" sz="2400" dirty="0" smtClean="0"/>
              <a:t>•</a:t>
            </a:r>
            <a:r>
              <a:rPr lang="en-IN" sz="2400" dirty="0"/>
              <a:t>Average degree of concurrency = total amount of work / critical path length</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32BED52-2FCF-45FE-BFDD-64A254197B7C}" type="slidenum">
              <a:rPr lang="en-IN" smtClean="0"/>
              <a:t>30</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Critical Path Length </a:t>
            </a:r>
          </a:p>
        </p:txBody>
      </p:sp>
      <p:sp>
        <p:nvSpPr>
          <p:cNvPr id="13315" name="Rectangle 3"/>
          <p:cNvSpPr>
            <a:spLocks noGrp="1" noChangeArrowheads="1"/>
          </p:cNvSpPr>
          <p:nvPr>
            <p:ph type="body" sz="half" idx="1"/>
          </p:nvPr>
        </p:nvSpPr>
        <p:spPr>
          <a:xfrm>
            <a:off x="457200" y="1036638"/>
            <a:ext cx="8507288" cy="1166748"/>
          </a:xfrm>
        </p:spPr>
        <p:txBody>
          <a:bodyPr>
            <a:normAutofit fontScale="77500" lnSpcReduction="20000"/>
          </a:bodyPr>
          <a:lstStyle/>
          <a:p>
            <a:pPr eaLnBrk="1" hangingPunct="1">
              <a:buFontTx/>
              <a:buNone/>
            </a:pPr>
            <a:r>
              <a:rPr lang="en-US" altLang="en-US" dirty="0" smtClean="0"/>
              <a:t>Consider the task dependency graphs of the two database query</a:t>
            </a:r>
          </a:p>
          <a:p>
            <a:pPr marL="0" indent="0" algn="just" eaLnBrk="1" hangingPunct="1">
              <a:buFontTx/>
              <a:buNone/>
            </a:pPr>
            <a:r>
              <a:rPr lang="en-US" altLang="en-US" dirty="0" smtClean="0"/>
              <a:t>Decompositions. It is task-dependency graph of query processing operation</a:t>
            </a:r>
          </a:p>
        </p:txBody>
      </p:sp>
      <p:sp>
        <p:nvSpPr>
          <p:cNvPr id="7" name="Oval 6"/>
          <p:cNvSpPr/>
          <p:nvPr/>
        </p:nvSpPr>
        <p:spPr>
          <a:xfrm>
            <a:off x="611560" y="2616727"/>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
        <p:nvSpPr>
          <p:cNvPr id="8" name="Oval 7"/>
          <p:cNvSpPr/>
          <p:nvPr/>
        </p:nvSpPr>
        <p:spPr>
          <a:xfrm>
            <a:off x="2765670" y="2617676"/>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9" name="Oval 8"/>
          <p:cNvSpPr/>
          <p:nvPr/>
        </p:nvSpPr>
        <p:spPr>
          <a:xfrm>
            <a:off x="3806679" y="2617676"/>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10" name="Oval 9"/>
          <p:cNvSpPr/>
          <p:nvPr/>
        </p:nvSpPr>
        <p:spPr>
          <a:xfrm>
            <a:off x="1688615" y="2617676"/>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11" name="Oval 10"/>
          <p:cNvSpPr/>
          <p:nvPr/>
        </p:nvSpPr>
        <p:spPr>
          <a:xfrm>
            <a:off x="1292571" y="363476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9</a:t>
            </a:r>
            <a:endParaRPr lang="en-US" dirty="0">
              <a:solidFill>
                <a:schemeClr val="tx1"/>
              </a:solidFill>
            </a:endParaRPr>
          </a:p>
        </p:txBody>
      </p:sp>
      <p:sp>
        <p:nvSpPr>
          <p:cNvPr id="12" name="Oval 11"/>
          <p:cNvSpPr/>
          <p:nvPr/>
        </p:nvSpPr>
        <p:spPr>
          <a:xfrm>
            <a:off x="3256425" y="363476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3" name="Oval 12"/>
          <p:cNvSpPr/>
          <p:nvPr/>
        </p:nvSpPr>
        <p:spPr>
          <a:xfrm>
            <a:off x="2369626" y="479715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14" name="Straight Arrow Connector 13"/>
          <p:cNvCxnSpPr/>
          <p:nvPr/>
        </p:nvCxnSpPr>
        <p:spPr>
          <a:xfrm>
            <a:off x="1239127" y="3302694"/>
            <a:ext cx="236529" cy="414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73777" y="3385097"/>
            <a:ext cx="236529" cy="342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851920" y="3408815"/>
            <a:ext cx="266838" cy="3419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766279" y="3361283"/>
            <a:ext cx="266838" cy="3419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3" idx="1"/>
          </p:cNvCxnSpPr>
          <p:nvPr/>
        </p:nvCxnSpPr>
        <p:spPr>
          <a:xfrm>
            <a:off x="1953551" y="4358384"/>
            <a:ext cx="532074" cy="5547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7"/>
          </p:cNvCxnSpPr>
          <p:nvPr/>
        </p:nvCxnSpPr>
        <p:spPr>
          <a:xfrm flipH="1">
            <a:off x="3045715" y="4383858"/>
            <a:ext cx="431067" cy="5292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789856" y="2685194"/>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
        <p:nvSpPr>
          <p:cNvPr id="21" name="Oval 20"/>
          <p:cNvSpPr/>
          <p:nvPr/>
        </p:nvSpPr>
        <p:spPr>
          <a:xfrm>
            <a:off x="6943966" y="268614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22" name="Oval 21"/>
          <p:cNvSpPr/>
          <p:nvPr/>
        </p:nvSpPr>
        <p:spPr>
          <a:xfrm>
            <a:off x="7984975" y="268614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23" name="Oval 22"/>
          <p:cNvSpPr/>
          <p:nvPr/>
        </p:nvSpPr>
        <p:spPr>
          <a:xfrm>
            <a:off x="5866911" y="268614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24" name="Oval 23"/>
          <p:cNvSpPr/>
          <p:nvPr/>
        </p:nvSpPr>
        <p:spPr>
          <a:xfrm>
            <a:off x="6778249" y="4521247"/>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11</a:t>
            </a:r>
            <a:endParaRPr lang="en-US" dirty="0">
              <a:solidFill>
                <a:schemeClr val="tx1"/>
              </a:solidFill>
            </a:endParaRPr>
          </a:p>
        </p:txBody>
      </p:sp>
      <p:sp>
        <p:nvSpPr>
          <p:cNvPr id="25" name="Oval 24"/>
          <p:cNvSpPr/>
          <p:nvPr/>
        </p:nvSpPr>
        <p:spPr>
          <a:xfrm>
            <a:off x="7434721" y="3703230"/>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6" name="Oval 25"/>
          <p:cNvSpPr/>
          <p:nvPr/>
        </p:nvSpPr>
        <p:spPr>
          <a:xfrm>
            <a:off x="6547922" y="5857728"/>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27" name="Straight Arrow Connector 26"/>
          <p:cNvCxnSpPr>
            <a:endCxn id="26" idx="1"/>
          </p:cNvCxnSpPr>
          <p:nvPr/>
        </p:nvCxnSpPr>
        <p:spPr>
          <a:xfrm>
            <a:off x="5417423" y="3371161"/>
            <a:ext cx="1246498" cy="26025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452073" y="3453564"/>
            <a:ext cx="236529" cy="342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8030216" y="3477282"/>
            <a:ext cx="266838" cy="3419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211413" y="3429750"/>
            <a:ext cx="853188" cy="12187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4" idx="7"/>
          </p:cNvCxnSpPr>
          <p:nvPr/>
        </p:nvCxnSpPr>
        <p:spPr>
          <a:xfrm flipH="1">
            <a:off x="7454338" y="4458440"/>
            <a:ext cx="165662" cy="1788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4"/>
          </p:cNvCxnSpPr>
          <p:nvPr/>
        </p:nvCxnSpPr>
        <p:spPr>
          <a:xfrm flipH="1">
            <a:off x="7003655" y="5313335"/>
            <a:ext cx="170638" cy="5930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806679" y="2259624"/>
            <a:ext cx="1041009" cy="369332"/>
          </a:xfrm>
          <a:prstGeom prst="rect">
            <a:avLst/>
          </a:prstGeom>
          <a:noFill/>
        </p:spPr>
        <p:txBody>
          <a:bodyPr wrap="square" rtlCol="0">
            <a:spAutoFit/>
          </a:bodyPr>
          <a:lstStyle/>
          <a:p>
            <a:r>
              <a:rPr lang="en-US" dirty="0" smtClean="0"/>
              <a:t>Task - 1</a:t>
            </a:r>
            <a:endParaRPr lang="en-US" dirty="0"/>
          </a:p>
        </p:txBody>
      </p:sp>
      <p:sp>
        <p:nvSpPr>
          <p:cNvPr id="34" name="TextBox 33"/>
          <p:cNvSpPr txBox="1"/>
          <p:nvPr/>
        </p:nvSpPr>
        <p:spPr>
          <a:xfrm>
            <a:off x="2735920" y="2276497"/>
            <a:ext cx="1041009" cy="369332"/>
          </a:xfrm>
          <a:prstGeom prst="rect">
            <a:avLst/>
          </a:prstGeom>
          <a:noFill/>
        </p:spPr>
        <p:txBody>
          <a:bodyPr wrap="square" rtlCol="0">
            <a:spAutoFit/>
          </a:bodyPr>
          <a:lstStyle/>
          <a:p>
            <a:r>
              <a:rPr lang="en-US" dirty="0" smtClean="0"/>
              <a:t>Task - 2</a:t>
            </a:r>
            <a:endParaRPr lang="en-US" dirty="0"/>
          </a:p>
        </p:txBody>
      </p:sp>
      <p:sp>
        <p:nvSpPr>
          <p:cNvPr id="35" name="TextBox 34"/>
          <p:cNvSpPr txBox="1"/>
          <p:nvPr/>
        </p:nvSpPr>
        <p:spPr>
          <a:xfrm>
            <a:off x="1546773" y="2297518"/>
            <a:ext cx="1041009" cy="369332"/>
          </a:xfrm>
          <a:prstGeom prst="rect">
            <a:avLst/>
          </a:prstGeom>
          <a:noFill/>
        </p:spPr>
        <p:txBody>
          <a:bodyPr wrap="square" rtlCol="0">
            <a:spAutoFit/>
          </a:bodyPr>
          <a:lstStyle/>
          <a:p>
            <a:r>
              <a:rPr lang="en-US" dirty="0" smtClean="0"/>
              <a:t>Task - 3</a:t>
            </a:r>
            <a:endParaRPr lang="en-US" dirty="0"/>
          </a:p>
        </p:txBody>
      </p:sp>
      <p:sp>
        <p:nvSpPr>
          <p:cNvPr id="36" name="TextBox 35"/>
          <p:cNvSpPr txBox="1"/>
          <p:nvPr/>
        </p:nvSpPr>
        <p:spPr>
          <a:xfrm>
            <a:off x="476014" y="2314391"/>
            <a:ext cx="1041009" cy="369332"/>
          </a:xfrm>
          <a:prstGeom prst="rect">
            <a:avLst/>
          </a:prstGeom>
          <a:noFill/>
        </p:spPr>
        <p:txBody>
          <a:bodyPr wrap="square" rtlCol="0">
            <a:spAutoFit/>
          </a:bodyPr>
          <a:lstStyle/>
          <a:p>
            <a:r>
              <a:rPr lang="en-US" dirty="0" smtClean="0"/>
              <a:t>Task - 4</a:t>
            </a:r>
            <a:endParaRPr lang="en-US" dirty="0"/>
          </a:p>
        </p:txBody>
      </p:sp>
      <p:sp>
        <p:nvSpPr>
          <p:cNvPr id="37" name="TextBox 36"/>
          <p:cNvSpPr txBox="1"/>
          <p:nvPr/>
        </p:nvSpPr>
        <p:spPr>
          <a:xfrm>
            <a:off x="7032232" y="2292353"/>
            <a:ext cx="1041009" cy="369332"/>
          </a:xfrm>
          <a:prstGeom prst="rect">
            <a:avLst/>
          </a:prstGeom>
          <a:noFill/>
        </p:spPr>
        <p:txBody>
          <a:bodyPr wrap="square" rtlCol="0">
            <a:spAutoFit/>
          </a:bodyPr>
          <a:lstStyle/>
          <a:p>
            <a:r>
              <a:rPr lang="en-US" dirty="0" smtClean="0"/>
              <a:t>Task - 2</a:t>
            </a:r>
            <a:endParaRPr lang="en-US" dirty="0"/>
          </a:p>
        </p:txBody>
      </p:sp>
      <p:sp>
        <p:nvSpPr>
          <p:cNvPr id="38" name="TextBox 37"/>
          <p:cNvSpPr txBox="1"/>
          <p:nvPr/>
        </p:nvSpPr>
        <p:spPr>
          <a:xfrm>
            <a:off x="5843085" y="2313374"/>
            <a:ext cx="1041009" cy="369332"/>
          </a:xfrm>
          <a:prstGeom prst="rect">
            <a:avLst/>
          </a:prstGeom>
          <a:noFill/>
        </p:spPr>
        <p:txBody>
          <a:bodyPr wrap="square" rtlCol="0">
            <a:spAutoFit/>
          </a:bodyPr>
          <a:lstStyle/>
          <a:p>
            <a:r>
              <a:rPr lang="en-US" dirty="0" smtClean="0"/>
              <a:t>Task - 3</a:t>
            </a:r>
            <a:endParaRPr lang="en-US" dirty="0"/>
          </a:p>
        </p:txBody>
      </p:sp>
      <p:sp>
        <p:nvSpPr>
          <p:cNvPr id="39" name="TextBox 38"/>
          <p:cNvSpPr txBox="1"/>
          <p:nvPr/>
        </p:nvSpPr>
        <p:spPr>
          <a:xfrm>
            <a:off x="4772326" y="2330247"/>
            <a:ext cx="1041009" cy="369332"/>
          </a:xfrm>
          <a:prstGeom prst="rect">
            <a:avLst/>
          </a:prstGeom>
          <a:noFill/>
        </p:spPr>
        <p:txBody>
          <a:bodyPr wrap="square" rtlCol="0">
            <a:spAutoFit/>
          </a:bodyPr>
          <a:lstStyle/>
          <a:p>
            <a:r>
              <a:rPr lang="en-US" dirty="0" smtClean="0"/>
              <a:t>Task - 4</a:t>
            </a:r>
            <a:endParaRPr lang="en-US" dirty="0"/>
          </a:p>
        </p:txBody>
      </p:sp>
      <p:sp>
        <p:nvSpPr>
          <p:cNvPr id="40" name="TextBox 39"/>
          <p:cNvSpPr txBox="1"/>
          <p:nvPr/>
        </p:nvSpPr>
        <p:spPr>
          <a:xfrm>
            <a:off x="2138103" y="3873812"/>
            <a:ext cx="1041009" cy="369332"/>
          </a:xfrm>
          <a:prstGeom prst="rect">
            <a:avLst/>
          </a:prstGeom>
          <a:noFill/>
        </p:spPr>
        <p:txBody>
          <a:bodyPr wrap="square" rtlCol="0">
            <a:spAutoFit/>
          </a:bodyPr>
          <a:lstStyle/>
          <a:p>
            <a:r>
              <a:rPr lang="en-US" dirty="0" smtClean="0"/>
              <a:t>Task - 6</a:t>
            </a:r>
            <a:endParaRPr lang="en-US" dirty="0"/>
          </a:p>
        </p:txBody>
      </p:sp>
      <p:sp>
        <p:nvSpPr>
          <p:cNvPr id="41" name="TextBox 40"/>
          <p:cNvSpPr txBox="1"/>
          <p:nvPr/>
        </p:nvSpPr>
        <p:spPr>
          <a:xfrm>
            <a:off x="4006294" y="3846141"/>
            <a:ext cx="1041009" cy="369332"/>
          </a:xfrm>
          <a:prstGeom prst="rect">
            <a:avLst/>
          </a:prstGeom>
          <a:noFill/>
        </p:spPr>
        <p:txBody>
          <a:bodyPr wrap="square" rtlCol="0">
            <a:spAutoFit/>
          </a:bodyPr>
          <a:lstStyle/>
          <a:p>
            <a:r>
              <a:rPr lang="en-US" dirty="0" smtClean="0"/>
              <a:t>Task - 5</a:t>
            </a:r>
            <a:endParaRPr lang="en-US" dirty="0"/>
          </a:p>
        </p:txBody>
      </p:sp>
      <p:sp>
        <p:nvSpPr>
          <p:cNvPr id="42" name="TextBox 41"/>
          <p:cNvSpPr txBox="1"/>
          <p:nvPr/>
        </p:nvSpPr>
        <p:spPr>
          <a:xfrm>
            <a:off x="3165849" y="5066922"/>
            <a:ext cx="1041009" cy="369332"/>
          </a:xfrm>
          <a:prstGeom prst="rect">
            <a:avLst/>
          </a:prstGeom>
          <a:noFill/>
        </p:spPr>
        <p:txBody>
          <a:bodyPr wrap="square" rtlCol="0">
            <a:spAutoFit/>
          </a:bodyPr>
          <a:lstStyle/>
          <a:p>
            <a:r>
              <a:rPr lang="en-US" dirty="0" smtClean="0"/>
              <a:t>Task - 7</a:t>
            </a:r>
            <a:endParaRPr lang="en-US" dirty="0"/>
          </a:p>
        </p:txBody>
      </p:sp>
      <p:sp>
        <p:nvSpPr>
          <p:cNvPr id="43" name="TextBox 42"/>
          <p:cNvSpPr txBox="1"/>
          <p:nvPr/>
        </p:nvSpPr>
        <p:spPr>
          <a:xfrm>
            <a:off x="7620000" y="4787989"/>
            <a:ext cx="1041009" cy="369332"/>
          </a:xfrm>
          <a:prstGeom prst="rect">
            <a:avLst/>
          </a:prstGeom>
          <a:noFill/>
        </p:spPr>
        <p:txBody>
          <a:bodyPr wrap="square" rtlCol="0">
            <a:spAutoFit/>
          </a:bodyPr>
          <a:lstStyle/>
          <a:p>
            <a:r>
              <a:rPr lang="en-US" dirty="0" smtClean="0"/>
              <a:t>Task - 6</a:t>
            </a:r>
            <a:endParaRPr lang="en-US" dirty="0"/>
          </a:p>
        </p:txBody>
      </p:sp>
      <p:sp>
        <p:nvSpPr>
          <p:cNvPr id="44" name="TextBox 43"/>
          <p:cNvSpPr txBox="1"/>
          <p:nvPr/>
        </p:nvSpPr>
        <p:spPr>
          <a:xfrm>
            <a:off x="6681273" y="3689610"/>
            <a:ext cx="920470" cy="369332"/>
          </a:xfrm>
          <a:prstGeom prst="rect">
            <a:avLst/>
          </a:prstGeom>
          <a:noFill/>
        </p:spPr>
        <p:txBody>
          <a:bodyPr wrap="square" rtlCol="0">
            <a:spAutoFit/>
          </a:bodyPr>
          <a:lstStyle/>
          <a:p>
            <a:r>
              <a:rPr lang="en-US" dirty="0" smtClean="0"/>
              <a:t>Task - 5</a:t>
            </a:r>
            <a:endParaRPr lang="en-US" dirty="0"/>
          </a:p>
        </p:txBody>
      </p:sp>
      <p:sp>
        <p:nvSpPr>
          <p:cNvPr id="45" name="TextBox 44"/>
          <p:cNvSpPr txBox="1"/>
          <p:nvPr/>
        </p:nvSpPr>
        <p:spPr>
          <a:xfrm>
            <a:off x="7416113" y="5998575"/>
            <a:ext cx="1041009" cy="369332"/>
          </a:xfrm>
          <a:prstGeom prst="rect">
            <a:avLst/>
          </a:prstGeom>
          <a:noFill/>
        </p:spPr>
        <p:txBody>
          <a:bodyPr wrap="square" rtlCol="0">
            <a:spAutoFit/>
          </a:bodyPr>
          <a:lstStyle/>
          <a:p>
            <a:r>
              <a:rPr lang="en-US" dirty="0" smtClean="0"/>
              <a:t>Task - 7</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4893647"/>
          </a:xfrm>
          <a:prstGeom prst="rect">
            <a:avLst/>
          </a:prstGeom>
          <a:noFill/>
        </p:spPr>
        <p:txBody>
          <a:bodyPr wrap="square">
            <a:spAutoFit/>
          </a:bodyPr>
          <a:lstStyle/>
          <a:p>
            <a:pPr>
              <a:defRPr/>
            </a:pPr>
            <a:r>
              <a:rPr lang="en-US" sz="2400" dirty="0" smtClean="0"/>
              <a:t>Left graph: </a:t>
            </a:r>
          </a:p>
          <a:p>
            <a:pPr lvl="1">
              <a:defRPr/>
            </a:pPr>
            <a:r>
              <a:rPr lang="en-IN" sz="2400" dirty="0"/>
              <a:t>Critical path length = </a:t>
            </a:r>
            <a:r>
              <a:rPr lang="en-IN" sz="2400" dirty="0" smtClean="0"/>
              <a:t>27</a:t>
            </a:r>
          </a:p>
          <a:p>
            <a:pPr lvl="1">
              <a:defRPr/>
            </a:pPr>
            <a:r>
              <a:rPr lang="en-IN" sz="2400" dirty="0" smtClean="0"/>
              <a:t>Average </a:t>
            </a:r>
            <a:r>
              <a:rPr lang="en-IN" sz="2400" dirty="0"/>
              <a:t>degree of concurrency = 63/27 = 2.33</a:t>
            </a:r>
            <a:endParaRPr lang="en-US" sz="2400" dirty="0"/>
          </a:p>
          <a:p>
            <a:pPr>
              <a:defRPr/>
            </a:pPr>
            <a:endParaRPr lang="en-US" sz="2400" dirty="0" smtClean="0"/>
          </a:p>
          <a:p>
            <a:pPr>
              <a:defRPr/>
            </a:pPr>
            <a:r>
              <a:rPr lang="en-IN" sz="2400" dirty="0"/>
              <a:t>Right graph: </a:t>
            </a:r>
            <a:endParaRPr lang="en-IN" sz="2400" dirty="0" smtClean="0"/>
          </a:p>
          <a:p>
            <a:pPr lvl="1">
              <a:defRPr/>
            </a:pPr>
            <a:r>
              <a:rPr lang="en-IN" sz="2400" dirty="0" smtClean="0"/>
              <a:t>Critical </a:t>
            </a:r>
            <a:r>
              <a:rPr lang="en-IN" sz="2400" dirty="0"/>
              <a:t>path length = </a:t>
            </a:r>
            <a:r>
              <a:rPr lang="en-IN" sz="2400" dirty="0" smtClean="0"/>
              <a:t>34</a:t>
            </a:r>
          </a:p>
          <a:p>
            <a:pPr lvl="1">
              <a:defRPr/>
            </a:pPr>
            <a:r>
              <a:rPr lang="en-IN" sz="2400" dirty="0" smtClean="0"/>
              <a:t>Average </a:t>
            </a:r>
            <a:r>
              <a:rPr lang="en-IN" sz="2400" dirty="0"/>
              <a:t>degree of concurrency = 64/34 = 1.88</a:t>
            </a:r>
            <a:endParaRPr lang="en-US" sz="2400" dirty="0" smtClean="0"/>
          </a:p>
          <a:p>
            <a:pPr>
              <a:defRPr/>
            </a:pPr>
            <a:endParaRPr lang="en-US" sz="2400" dirty="0"/>
          </a:p>
          <a:p>
            <a:pPr>
              <a:defRPr/>
            </a:pPr>
            <a:endParaRPr lang="en-US" sz="2400" dirty="0"/>
          </a:p>
          <a:p>
            <a:pPr>
              <a:defRPr/>
            </a:pPr>
            <a:r>
              <a:rPr lang="en-IN" sz="2400" dirty="0">
                <a:latin typeface="Times New Roman" panose="02020603050405020304" pitchFamily="18" charset="0"/>
                <a:cs typeface="Times New Roman" panose="02020603050405020304" pitchFamily="18" charset="0"/>
              </a:rPr>
              <a:t>The average degree of concurrency of the task graph in Figure (a) is 2.33 and that of the task graph in Figure (b) is 1.88  although both task-dependency graphs are based on the same.</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defRPr/>
            </a:pPr>
            <a:r>
              <a:rPr lang="en-US" sz="2400" dirty="0" smtClean="0"/>
              <a:t>  </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32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3568" cy="683568"/>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p:txBody>
          <a:bodyPr>
            <a:normAutofit/>
          </a:bodyPr>
          <a:lstStyle/>
          <a:p>
            <a:pPr algn="just" eaLnBrk="1" hangingPunct="1">
              <a:lnSpc>
                <a:spcPct val="90000"/>
              </a:lnSpc>
            </a:pPr>
            <a:r>
              <a:rPr lang="en-US" altLang="en-US" sz="2400" dirty="0" smtClean="0"/>
              <a:t>It would appear that the parallel time can be made arbitrarily small by making the decomposition finer in granularity. </a:t>
            </a:r>
          </a:p>
          <a:p>
            <a:pPr algn="just" eaLnBrk="1" hangingPunct="1">
              <a:lnSpc>
                <a:spcPct val="90000"/>
              </a:lnSpc>
            </a:pPr>
            <a:endParaRPr lang="en-US" altLang="en-US" sz="2400" dirty="0" smtClean="0"/>
          </a:p>
          <a:p>
            <a:pPr algn="just" eaLnBrk="1" hangingPunct="1">
              <a:lnSpc>
                <a:spcPct val="90000"/>
              </a:lnSpc>
            </a:pPr>
            <a:r>
              <a:rPr lang="en-US" altLang="en-US" sz="2400" dirty="0" smtClean="0"/>
              <a:t>There is an inherent bound on how fine the granularity of a computation can be. </a:t>
            </a:r>
            <a:r>
              <a:rPr lang="en-US" altLang="en-US" sz="2400" i="1" dirty="0" smtClean="0"/>
              <a:t>For example, in the case of multiplying a dense matrix with a vector, there can be no more than </a:t>
            </a:r>
            <a:r>
              <a:rPr lang="en-US" altLang="en-US" sz="2400" b="1" i="1" dirty="0" smtClean="0"/>
              <a:t>(n</a:t>
            </a:r>
            <a:r>
              <a:rPr lang="en-US" altLang="en-US" sz="2400" b="1" i="1" baseline="30000" dirty="0" smtClean="0"/>
              <a:t>2</a:t>
            </a:r>
            <a:r>
              <a:rPr lang="en-US" altLang="en-US" sz="2400" b="1" i="1" dirty="0" smtClean="0"/>
              <a:t>)</a:t>
            </a:r>
            <a:r>
              <a:rPr lang="en-US" altLang="en-US" sz="2400" i="1" dirty="0" smtClean="0"/>
              <a:t> concurrent tasks.</a:t>
            </a:r>
            <a:r>
              <a:rPr lang="en-US" altLang="en-US" sz="2400" dirty="0" smtClean="0"/>
              <a:t> </a:t>
            </a:r>
          </a:p>
          <a:p>
            <a:pPr algn="just" eaLnBrk="1" hangingPunct="1">
              <a:lnSpc>
                <a:spcPct val="90000"/>
              </a:lnSpc>
            </a:pPr>
            <a:endParaRPr lang="en-US" altLang="en-US" sz="2400" dirty="0" smtClean="0"/>
          </a:p>
          <a:p>
            <a:pPr algn="just" eaLnBrk="1" hangingPunct="1">
              <a:lnSpc>
                <a:spcPct val="90000"/>
              </a:lnSpc>
            </a:pPr>
            <a:r>
              <a:rPr lang="en-US" altLang="en-US" sz="2400" dirty="0" smtClean="0"/>
              <a:t>Concurrent tasks may also have to exchange data with other tasks. This results in communication overhead. The tradeoff between the granularity of a decomposition and associated overheads often determines performance bounds. </a:t>
            </a:r>
          </a:p>
          <a:p>
            <a:pPr eaLnBrk="1" hangingPunct="1">
              <a:lnSpc>
                <a:spcPct val="90000"/>
              </a:lnSpc>
              <a:buFontTx/>
              <a:buNone/>
            </a:pPr>
            <a:endParaRPr lang="en-US" altLang="en-US" sz="24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3568" cy="683568"/>
          </a:xfrm>
          <a:prstGeom prst="rect">
            <a:avLst/>
          </a:prstGeom>
        </p:spPr>
      </p:pic>
      <p:sp>
        <p:nvSpPr>
          <p:cNvPr id="2" name="TextBox 1"/>
          <p:cNvSpPr txBox="1"/>
          <p:nvPr/>
        </p:nvSpPr>
        <p:spPr>
          <a:xfrm>
            <a:off x="827584" y="260648"/>
            <a:ext cx="7992888" cy="461665"/>
          </a:xfrm>
          <a:prstGeom prst="rect">
            <a:avLst/>
          </a:prstGeom>
          <a:noFill/>
        </p:spPr>
        <p:txBody>
          <a:bodyPr wrap="square" rtlCol="0">
            <a:spAutoFit/>
          </a:bodyPr>
          <a:lstStyle/>
          <a:p>
            <a:pPr algn="ctr"/>
            <a:r>
              <a:rPr lang="en-US" altLang="en-US" sz="2400" b="1" dirty="0">
                <a:latin typeface="Times New Roman" panose="02020603050405020304" pitchFamily="18" charset="0"/>
                <a:cs typeface="Times New Roman" panose="02020603050405020304" pitchFamily="18" charset="0"/>
              </a:rPr>
              <a:t>Limits on Parallel Performance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73069"/>
            <a:ext cx="8640960" cy="6740307"/>
          </a:xfrm>
          <a:prstGeom prst="rect">
            <a:avLst/>
          </a:prstGeom>
          <a:noFill/>
        </p:spPr>
        <p:txBody>
          <a:bodyPr wrap="square">
            <a:spAutoFit/>
          </a:bodyPr>
          <a:lstStyle/>
          <a:p>
            <a:pPr algn="ctr">
              <a:defRPr/>
            </a:pPr>
            <a:r>
              <a:rPr lang="en-US" altLang="en-US" sz="2400" b="1" dirty="0" smtClean="0">
                <a:latin typeface="Times New Roman" panose="02020603050405020304" pitchFamily="18" charset="0"/>
                <a:cs typeface="Times New Roman" panose="02020603050405020304" pitchFamily="18" charset="0"/>
              </a:rPr>
              <a:t>Task </a:t>
            </a:r>
            <a:r>
              <a:rPr lang="en-US" altLang="en-US" sz="2400" b="1" dirty="0">
                <a:latin typeface="Times New Roman" panose="02020603050405020304" pitchFamily="18" charset="0"/>
                <a:cs typeface="Times New Roman" panose="02020603050405020304" pitchFamily="18" charset="0"/>
              </a:rPr>
              <a:t>Interaction Graphs </a:t>
            </a:r>
            <a:endParaRPr lang="en-US" altLang="en-US" sz="2400" b="1" dirty="0" smtClean="0">
              <a:latin typeface="Times New Roman" panose="02020603050405020304" pitchFamily="18" charset="0"/>
              <a:cs typeface="Times New Roman" panose="02020603050405020304" pitchFamily="18" charset="0"/>
            </a:endParaRPr>
          </a:p>
          <a:p>
            <a:pPr algn="ctr">
              <a:defRPr/>
            </a:pPr>
            <a:endParaRPr lang="en-US" sz="2400" dirty="0">
              <a:latin typeface="Times New Roman" panose="02020603050405020304" pitchFamily="18" charset="0"/>
              <a:cs typeface="Times New Roman" panose="02020603050405020304" pitchFamily="18" charset="0"/>
            </a:endParaRPr>
          </a:p>
          <a:p>
            <a:pPr algn="just">
              <a:defRPr/>
            </a:pPr>
            <a:r>
              <a:rPr lang="en-US" sz="2400" dirty="0">
                <a:latin typeface="Times New Roman" panose="02020603050405020304" pitchFamily="18" charset="0"/>
                <a:cs typeface="Times New Roman" panose="02020603050405020304" pitchFamily="18" charset="0"/>
              </a:rPr>
              <a:t> The tasks that a problem is decomposed into often share input, output, or intermediate data. The dependencies in a task-dependency graph usually result from the fact that the output of one task is the input for another. This factor is the interaction among tasks running on different physical processors. The dependencies in a task-dependency graph usually result from the fact that the output of one task is the input for another. </a:t>
            </a:r>
            <a:endParaRPr lang="en-US" sz="2400" dirty="0" smtClean="0">
              <a:latin typeface="Times New Roman" panose="02020603050405020304" pitchFamily="18" charset="0"/>
              <a:cs typeface="Times New Roman" panose="02020603050405020304" pitchFamily="18" charset="0"/>
            </a:endParaRPr>
          </a:p>
          <a:p>
            <a:pPr algn="just">
              <a:defRPr/>
            </a:pPr>
            <a:endParaRPr lang="en-US" sz="2400" dirty="0">
              <a:latin typeface="Times New Roman" panose="02020603050405020304" pitchFamily="18" charset="0"/>
              <a:cs typeface="Times New Roman" panose="02020603050405020304" pitchFamily="18" charset="0"/>
            </a:endParaRPr>
          </a:p>
          <a:p>
            <a:pPr algn="just">
              <a:defRPr/>
            </a:pPr>
            <a:r>
              <a:rPr lang="en-US" sz="2400" dirty="0">
                <a:latin typeface="Times New Roman" panose="02020603050405020304" pitchFamily="18" charset="0"/>
                <a:cs typeface="Times New Roman" panose="02020603050405020304" pitchFamily="18" charset="0"/>
              </a:rPr>
              <a:t>For example, in the database query example, tasks share intermediate data; the table generated by one task is often used by another task as input</a:t>
            </a:r>
            <a:r>
              <a:rPr lang="en-US" sz="2400" dirty="0" smtClean="0">
                <a:latin typeface="Times New Roman" panose="02020603050405020304" pitchFamily="18" charset="0"/>
                <a:cs typeface="Times New Roman" panose="02020603050405020304" pitchFamily="18" charset="0"/>
              </a:rPr>
              <a:t>.</a:t>
            </a:r>
          </a:p>
          <a:p>
            <a:pPr algn="just">
              <a:defRPr/>
            </a:pPr>
            <a:endParaRPr lang="en-US" sz="2400" dirty="0" smtClean="0">
              <a:latin typeface="Times New Roman" panose="02020603050405020304" pitchFamily="18" charset="0"/>
              <a:cs typeface="Times New Roman" panose="02020603050405020304" pitchFamily="18" charset="0"/>
            </a:endParaRPr>
          </a:p>
          <a:p>
            <a:pPr algn="just">
              <a:defRPr/>
            </a:pPr>
            <a:r>
              <a:rPr lang="en-US" altLang="en-US" sz="2400" dirty="0"/>
              <a:t>Subtasks generally exchange data with others in a decomposition. For example, even in the trivial decomposition of the dense matrix-vector product, if the vector is not replicated across all tasks, they will have to communicate elements of the vector. </a:t>
            </a:r>
          </a:p>
        </p:txBody>
      </p:sp>
      <p:sp>
        <p:nvSpPr>
          <p:cNvPr id="2" name="Slide Number Placeholder 1"/>
          <p:cNvSpPr>
            <a:spLocks noGrp="1"/>
          </p:cNvSpPr>
          <p:nvPr>
            <p:ph type="sldNum" sz="quarter" idx="12"/>
          </p:nvPr>
        </p:nvSpPr>
        <p:spPr/>
        <p:txBody>
          <a:bodyPr/>
          <a:lstStyle/>
          <a:p>
            <a:fld id="{732BED52-2FCF-45FE-BFDD-64A254197B7C}" type="slidenum">
              <a:rPr lang="en-IN" smtClean="0"/>
              <a:t>34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3568" cy="683568"/>
          </a:xfrm>
          <a:prstGeom prst="rect">
            <a:avLst/>
          </a:prstGeom>
        </p:spPr>
      </p:pic>
      <p:sp>
        <p:nvSpPr>
          <p:cNvPr id="3" name="TextBox 2"/>
          <p:cNvSpPr txBox="1"/>
          <p:nvPr/>
        </p:nvSpPr>
        <p:spPr>
          <a:xfrm>
            <a:off x="683568" y="169776"/>
            <a:ext cx="8280920" cy="649408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pattern of interaction among tasks is captured by what is known as a task-interaction graph</a:t>
            </a:r>
            <a:r>
              <a:rPr lang="en-US" sz="2400" dirty="0" smtClean="0">
                <a:latin typeface="Times New Roman" panose="02020603050405020304" pitchFamily="18" charset="0"/>
                <a:cs typeface="Times New Roman" panose="02020603050405020304" pitchFamily="18" charset="0"/>
              </a:rPr>
              <a:t>. Here </a:t>
            </a:r>
            <a:r>
              <a:rPr lang="en-US" altLang="en-US" sz="2400" dirty="0"/>
              <a:t>The graph of tasks (nodes) and their interactions/data exchange (edges) is referred to as a </a:t>
            </a:r>
            <a:r>
              <a:rPr lang="en-US" altLang="en-US" sz="2400" i="1" dirty="0"/>
              <a:t>task interaction graph</a:t>
            </a:r>
            <a:r>
              <a:rPr lang="en-US" altLang="en-US" sz="2400" dirty="0"/>
              <a:t>. </a:t>
            </a:r>
          </a:p>
          <a:p>
            <a:endParaRPr lang="en-US" sz="2400" dirty="0" smtClean="0">
              <a:latin typeface="Times New Roman" panose="02020603050405020304" pitchFamily="18" charset="0"/>
              <a:cs typeface="Times New Roman" panose="02020603050405020304" pitchFamily="18" charset="0"/>
            </a:endParaRPr>
          </a:p>
          <a:p>
            <a:pPr algn="just"/>
            <a:r>
              <a:rPr lang="en-US" altLang="en-US" sz="2400" dirty="0"/>
              <a:t>Note that </a:t>
            </a:r>
            <a:r>
              <a:rPr lang="en-US" altLang="en-US" sz="2400" i="1" dirty="0"/>
              <a:t>task interaction graphs</a:t>
            </a:r>
            <a:r>
              <a:rPr lang="en-US" altLang="en-US" sz="2400" dirty="0"/>
              <a:t> represent data dependencies, whereas </a:t>
            </a:r>
            <a:r>
              <a:rPr lang="en-US" altLang="en-US" sz="2400" i="1" dirty="0"/>
              <a:t>task dependency graphs</a:t>
            </a:r>
            <a:r>
              <a:rPr lang="en-US" altLang="en-US" sz="2400" dirty="0"/>
              <a:t> represent control dependencies. </a:t>
            </a:r>
          </a:p>
          <a:p>
            <a:endParaRPr lang="en-US" sz="800" dirty="0" smtClean="0">
              <a:latin typeface="Times New Roman" panose="02020603050405020304" pitchFamily="18" charset="0"/>
              <a:cs typeface="Times New Roman" panose="02020603050405020304" pitchFamily="18" charset="0"/>
            </a:endParaRPr>
          </a:p>
          <a:p>
            <a:pPr algn="ctr"/>
            <a:r>
              <a:rPr lang="en-US" altLang="en-US" sz="2400" b="1" dirty="0"/>
              <a:t>Task Interaction Graphs: An Example </a:t>
            </a:r>
            <a:endParaRPr lang="en-US" altLang="en-US" sz="2400" b="1" dirty="0" smtClean="0"/>
          </a:p>
          <a:p>
            <a:pPr algn="ctr"/>
            <a:r>
              <a:rPr lang="en-US" sz="2400" b="1" dirty="0">
                <a:solidFill>
                  <a:srgbClr val="FF0000"/>
                </a:solidFill>
                <a:latin typeface="Times New Roman" panose="02020603050405020304" pitchFamily="18" charset="0"/>
                <a:cs typeface="Times New Roman" panose="02020603050405020304" pitchFamily="18" charset="0"/>
              </a:rPr>
              <a:t>Sparse matrix-vector multiplication</a:t>
            </a:r>
          </a:p>
          <a:p>
            <a:pPr algn="ctr"/>
            <a:endParaRPr lang="en-US" sz="2400" b="1" dirty="0">
              <a:solidFill>
                <a:srgbClr val="FF0000"/>
              </a:solidFill>
              <a:latin typeface="Times New Roman" panose="02020603050405020304" pitchFamily="18" charset="0"/>
              <a:cs typeface="Times New Roman" panose="02020603050405020304" pitchFamily="18" charset="0"/>
            </a:endParaRPr>
          </a:p>
          <a:p>
            <a:pPr algn="just"/>
            <a:r>
              <a:rPr lang="en-US" altLang="en-US" sz="2400" dirty="0"/>
              <a:t>Consider the problem of multiplying a sparse matrix </a:t>
            </a:r>
            <a:r>
              <a:rPr lang="en-US" altLang="en-US" sz="2400" b="1" i="1" dirty="0"/>
              <a:t>A</a:t>
            </a:r>
            <a:r>
              <a:rPr lang="en-US" altLang="en-US" sz="2400" dirty="0"/>
              <a:t> with a vector </a:t>
            </a:r>
            <a:r>
              <a:rPr lang="en-US" altLang="en-US" sz="2400" b="1" i="1" dirty="0"/>
              <a:t>b</a:t>
            </a:r>
            <a:r>
              <a:rPr lang="en-US" altLang="en-US" sz="2400" i="1" dirty="0"/>
              <a:t>. </a:t>
            </a:r>
            <a:r>
              <a:rPr lang="en-US" altLang="en-US" sz="2400" dirty="0"/>
              <a:t>The following observations can be made</a:t>
            </a:r>
            <a:r>
              <a:rPr lang="en-US" altLang="en-US" sz="2400" dirty="0" smtClean="0"/>
              <a:t>:</a:t>
            </a:r>
          </a:p>
          <a:p>
            <a:pPr algn="just"/>
            <a:endParaRPr lang="en-US" altLang="en-US" sz="2400" dirty="0"/>
          </a:p>
          <a:p>
            <a:pPr algn="just"/>
            <a:r>
              <a:rPr lang="en-US" sz="2400" dirty="0" smtClean="0">
                <a:latin typeface="Times New Roman" panose="02020603050405020304" pitchFamily="18" charset="0"/>
                <a:cs typeface="Times New Roman" panose="02020603050405020304" pitchFamily="18" charset="0"/>
              </a:rPr>
              <a:t>Operation to be performed = y =Ab</a:t>
            </a:r>
          </a:p>
          <a:p>
            <a:pPr algn="just"/>
            <a:r>
              <a:rPr lang="en-US" sz="2400" dirty="0" smtClean="0">
                <a:latin typeface="Times New Roman" panose="02020603050405020304" pitchFamily="18" charset="0"/>
                <a:cs typeface="Times New Roman" panose="02020603050405020304" pitchFamily="18" charset="0"/>
              </a:rPr>
              <a:t>Sparse A = n x n matrix</a:t>
            </a:r>
          </a:p>
          <a:p>
            <a:pPr algn="just"/>
            <a:r>
              <a:rPr lang="en-US" sz="2400" dirty="0" smtClean="0">
                <a:latin typeface="Times New Roman" panose="02020603050405020304" pitchFamily="18" charset="0"/>
                <a:cs typeface="Times New Roman" panose="02020603050405020304" pitchFamily="18" charset="0"/>
              </a:rPr>
              <a:t>Vector b = n x 1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323528" y="831491"/>
                <a:ext cx="8640960" cy="5675400"/>
              </a:xfrm>
              <a:prstGeom prst="rect">
                <a:avLst/>
              </a:prstGeom>
              <a:noFill/>
            </p:spPr>
            <p:txBody>
              <a:bodyPr wrap="square">
                <a:spAutoFit/>
              </a:bodyPr>
              <a:lstStyle/>
              <a:p>
                <a:pPr marL="342900" indent="-342900" algn="just">
                  <a:buFont typeface="Arial" panose="020B0604020202020204" pitchFamily="34" charset="0"/>
                  <a:buChar char="•"/>
                </a:pPr>
                <a:r>
                  <a:rPr lang="en-US" altLang="en-US" sz="2400" dirty="0" smtClean="0"/>
                  <a:t>As before, the computation of each element of the result vector can be viewed as an independent task. </a:t>
                </a:r>
              </a:p>
              <a:p>
                <a:pPr marL="342900" indent="-342900" algn="just">
                  <a:buFont typeface="Arial" panose="020B0604020202020204" pitchFamily="34" charset="0"/>
                  <a:buChar char="•"/>
                </a:pPr>
                <a:r>
                  <a:rPr lang="en-US" altLang="en-US" sz="2400" dirty="0"/>
                  <a:t>Unlike a dense matrix-vector product though, only non-zero elements of matrix </a:t>
                </a:r>
                <a:r>
                  <a:rPr lang="en-US" altLang="en-US" sz="2400" b="1" i="1" dirty="0"/>
                  <a:t>A</a:t>
                </a:r>
                <a:r>
                  <a:rPr lang="en-US" altLang="en-US" sz="2400" dirty="0"/>
                  <a:t> participate in the computation. </a:t>
                </a:r>
              </a:p>
              <a:p>
                <a:pPr marL="342900" indent="-342900" algn="just">
                  <a:buFont typeface="Arial" panose="020B0604020202020204" pitchFamily="34" charset="0"/>
                  <a:buChar char="•"/>
                </a:pPr>
                <a:r>
                  <a:rPr lang="en-US" altLang="en-US" sz="2400" dirty="0"/>
                  <a:t>If, for memory optimality, we also partition </a:t>
                </a:r>
                <a:r>
                  <a:rPr lang="en-US" altLang="en-US" sz="2400" b="1" i="1" dirty="0"/>
                  <a:t>b</a:t>
                </a:r>
                <a:r>
                  <a:rPr lang="en-US" altLang="en-US" sz="2400" dirty="0"/>
                  <a:t> across tasks, then one can see that the task interaction graph of the computation is identical to the graph of the matrix </a:t>
                </a:r>
                <a:r>
                  <a:rPr lang="en-US" altLang="en-US" sz="2400" b="1" i="1" dirty="0"/>
                  <a:t>A</a:t>
                </a:r>
                <a:r>
                  <a:rPr lang="en-US" altLang="en-US" sz="2400" dirty="0"/>
                  <a:t> (the graph for which </a:t>
                </a:r>
                <a:r>
                  <a:rPr lang="en-US" altLang="en-US" sz="2400" b="1" i="1" dirty="0"/>
                  <a:t>A</a:t>
                </a:r>
                <a:r>
                  <a:rPr lang="en-US" altLang="en-US" sz="2400" dirty="0"/>
                  <a:t> represents the adjacency structure). </a:t>
                </a:r>
                <a:endParaRPr lang="en-US" altLang="en-US" sz="2400" dirty="0" smtClean="0"/>
              </a:p>
              <a:p>
                <a:pPr marL="342900" indent="-342900" algn="just">
                  <a:buFont typeface="Arial" panose="020B0604020202020204" pitchFamily="34" charset="0"/>
                  <a:buChar char="•"/>
                </a:pPr>
                <a:endParaRPr lang="en-US" altLang="en-US" sz="2400" dirty="0"/>
              </a:p>
              <a:p>
                <a:pPr algn="just"/>
                <a:r>
                  <a:rPr lang="en-US" altLang="en-US" sz="2400" dirty="0"/>
                  <a:t> Arithmetic operations involving sparse matrices can often be optimized significantly by avoiding computations involving the </a:t>
                </a:r>
                <a:r>
                  <a:rPr lang="en-US" altLang="en-US" sz="2400" dirty="0" smtClean="0"/>
                  <a:t>zeroes.</a:t>
                </a:r>
              </a:p>
              <a:p>
                <a:pPr algn="just"/>
                <a:endParaRPr lang="en-US" altLang="en-US" sz="2400" dirty="0"/>
              </a:p>
              <a:p>
                <a:pPr algn="just"/>
                <a:r>
                  <a:rPr lang="en-US" altLang="en-US" sz="2400" dirty="0"/>
                  <a:t> while computing the </a:t>
                </a:r>
                <a:r>
                  <a:rPr lang="en-US" altLang="en-US" sz="2400" dirty="0" err="1"/>
                  <a:t>ith</a:t>
                </a:r>
                <a:r>
                  <a:rPr lang="en-US" altLang="en-US" sz="2400" dirty="0"/>
                  <a:t> </a:t>
                </a:r>
                <a:r>
                  <a:rPr lang="en-US" altLang="en-US" sz="2400" dirty="0" smtClean="0"/>
                  <a:t>entry y[i] =  </a:t>
                </a:r>
                <a14:m>
                  <m:oMath xmlns:m="http://schemas.openxmlformats.org/officeDocument/2006/math">
                    <m:nary>
                      <m:naryPr>
                        <m:chr m:val="∑"/>
                        <m:ctrlPr>
                          <a:rPr lang="en-US" altLang="en-US" sz="2400" i="1" smtClean="0">
                            <a:latin typeface="Cambria Math" panose="02040503050406030204" pitchFamily="18" charset="0"/>
                          </a:rPr>
                        </m:ctrlPr>
                      </m:naryPr>
                      <m:sub>
                        <m:r>
                          <m:rPr>
                            <m:brk m:alnAt="23"/>
                          </m:rPr>
                          <a:rPr lang="en-US" altLang="en-US" sz="2400" b="0" i="1" smtClean="0">
                            <a:latin typeface="Cambria Math" panose="02040503050406030204" pitchFamily="18" charset="0"/>
                          </a:rPr>
                          <m:t>𝑗</m:t>
                        </m:r>
                      </m:sub>
                      <m:sup>
                        <m:r>
                          <a:rPr lang="en-US" altLang="en-US" sz="2400" b="0" i="1" smtClean="0">
                            <a:latin typeface="Cambria Math" panose="02040503050406030204" pitchFamily="18" charset="0"/>
                          </a:rPr>
                          <m:t>𝑛</m:t>
                        </m:r>
                      </m:sup>
                      <m:e>
                        <m:d>
                          <m:dPr>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𝐴</m:t>
                            </m:r>
                            <m:d>
                              <m:dPr>
                                <m:begChr m:val="["/>
                                <m:endChr m:val="]"/>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𝑖</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𝑗</m:t>
                                </m:r>
                              </m:e>
                            </m:d>
                            <m:r>
                              <a:rPr lang="en-US" altLang="en-US" sz="2400" b="0" i="1" smtClean="0">
                                <a:latin typeface="Cambria Math" panose="02040503050406030204" pitchFamily="18" charset="0"/>
                              </a:rPr>
                              <m:t>𝑥</m:t>
                            </m:r>
                            <m:r>
                              <a:rPr lang="en-US" altLang="en-US" sz="2400" b="0" i="1" smtClean="0">
                                <a:latin typeface="Cambria Math" panose="02040503050406030204" pitchFamily="18" charset="0"/>
                              </a:rPr>
                              <m:t> </m:t>
                            </m:r>
                            <m:r>
                              <a:rPr lang="en-US" altLang="en-US" sz="2400" b="0" i="1" smtClean="0">
                                <a:latin typeface="Cambria Math" panose="02040503050406030204" pitchFamily="18" charset="0"/>
                              </a:rPr>
                              <m:t>𝑏</m:t>
                            </m:r>
                            <m:d>
                              <m:dPr>
                                <m:begChr m:val="["/>
                                <m:endChr m:val="]"/>
                                <m:ctrlPr>
                                  <a:rPr lang="en-US" altLang="en-US" sz="2400" b="0" i="1" smtClean="0">
                                    <a:latin typeface="Cambria Math" panose="02040503050406030204" pitchFamily="18" charset="0"/>
                                  </a:rPr>
                                </m:ctrlPr>
                              </m:dPr>
                              <m:e>
                                <m:r>
                                  <a:rPr lang="en-US" altLang="en-US" sz="2400" b="0" i="1" smtClean="0">
                                    <a:latin typeface="Cambria Math" panose="02040503050406030204" pitchFamily="18" charset="0"/>
                                  </a:rPr>
                                  <m:t>𝑗</m:t>
                                </m:r>
                              </m:e>
                            </m:d>
                          </m:e>
                        </m:d>
                        <m:r>
                          <a:rPr lang="en-US" altLang="en-US" sz="2400" b="0" i="1" smtClean="0">
                            <a:latin typeface="Cambria Math" panose="02040503050406030204" pitchFamily="18" charset="0"/>
                          </a:rPr>
                          <m:t> </m:t>
                        </m:r>
                      </m:e>
                    </m:nary>
                  </m:oMath>
                </a14:m>
                <a:r>
                  <a:rPr lang="en-US" altLang="en-US" sz="2400" dirty="0"/>
                  <a:t> of the product vector, </a:t>
                </a:r>
                <a:r>
                  <a:rPr lang="en-US" altLang="en-US" sz="2400" dirty="0" smtClean="0"/>
                  <a:t>products </a:t>
                </a:r>
                <a:r>
                  <a:rPr lang="en-US" altLang="en-US" sz="2400" dirty="0"/>
                  <a:t>A[i, j] x b[j] </a:t>
                </a:r>
                <a:r>
                  <a:rPr lang="en-US" altLang="en-US" sz="2400" dirty="0" smtClean="0"/>
                  <a:t>need to be calculated for only</a:t>
                </a:r>
                <a:endParaRPr lang="en-US" alt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23528" y="831491"/>
                <a:ext cx="8640960" cy="5675400"/>
              </a:xfrm>
              <a:prstGeom prst="rect">
                <a:avLst/>
              </a:prstGeom>
              <a:blipFill rotWithShape="1">
                <a:blip r:embed="rId2"/>
                <a:stretch>
                  <a:fillRect l="-4" t="-5" r="2" b="1"/>
                </a:stretch>
              </a:blipFill>
            </p:spPr>
            <p:txBody>
              <a:bodyPr/>
              <a:lstStyle/>
              <a:p>
                <a:r>
                  <a:rPr lang="en-US" altLang="en-US">
                    <a:noFill/>
                  </a:rPr>
                  <a:t> </a:t>
                </a:r>
              </a:p>
            </p:txBody>
          </p:sp>
        </mc:Fallback>
      </mc:AlternateContent>
      <p:sp>
        <p:nvSpPr>
          <p:cNvPr id="2" name="Slide Number Placeholder 1"/>
          <p:cNvSpPr>
            <a:spLocks noGrp="1"/>
          </p:cNvSpPr>
          <p:nvPr>
            <p:ph type="sldNum" sz="quarter" idx="12"/>
          </p:nvPr>
        </p:nvSpPr>
        <p:spPr/>
        <p:txBody>
          <a:bodyPr/>
          <a:lstStyle/>
          <a:p>
            <a:fld id="{732BED52-2FCF-45FE-BFDD-64A254197B7C}" type="slidenum">
              <a:rPr lang="en-IN" smtClean="0"/>
              <a:t>36</a:t>
            </a:fld>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4781" y="260648"/>
            <a:ext cx="8964488" cy="2308324"/>
          </a:xfrm>
          <a:prstGeom prst="rect">
            <a:avLst/>
          </a:prstGeom>
          <a:noFill/>
        </p:spPr>
        <p:txBody>
          <a:bodyPr wrap="square">
            <a:spAutoFit/>
          </a:bodyPr>
          <a:lstStyle/>
          <a:p>
            <a:r>
              <a:rPr lang="en-US" altLang="en-US" sz="2400" dirty="0" smtClean="0"/>
              <a:t>           those </a:t>
            </a:r>
            <a:r>
              <a:rPr lang="en-US" altLang="en-US" sz="2400" dirty="0"/>
              <a:t>values of j for which A[i, j]  </a:t>
            </a:r>
            <a:r>
              <a:rPr lang="en-US" altLang="en-US" sz="2400" dirty="0" smtClean="0"/>
              <a:t>≠ 0</a:t>
            </a:r>
            <a:r>
              <a:rPr lang="en-US" altLang="en-US" sz="2400" dirty="0"/>
              <a:t>. </a:t>
            </a:r>
            <a:r>
              <a:rPr lang="en-US" altLang="en-US" sz="2400" dirty="0" smtClean="0"/>
              <a:t>            </a:t>
            </a:r>
          </a:p>
          <a:p>
            <a:r>
              <a:rPr lang="en-US" altLang="en-US" sz="2400" dirty="0" smtClean="0"/>
              <a:t>Example</a:t>
            </a:r>
            <a:r>
              <a:rPr lang="en-US" altLang="en-US" sz="2400" dirty="0"/>
              <a:t>, y[0] = A[0, 0].b[0] + A[0, 1].b[1] + </a:t>
            </a:r>
            <a:r>
              <a:rPr lang="en-US" altLang="en-US" sz="2400" dirty="0" smtClean="0"/>
              <a:t>…  </a:t>
            </a:r>
            <a:r>
              <a:rPr lang="en-US" altLang="en-US" sz="2400" dirty="0"/>
              <a:t>+ A[0</a:t>
            </a:r>
            <a:r>
              <a:rPr lang="en-US" altLang="en-US" sz="2400" dirty="0" smtClean="0"/>
              <a:t>, n] . B[n] .</a:t>
            </a:r>
          </a:p>
          <a:p>
            <a:endParaRPr lang="en-US" altLang="en-US" sz="2400" dirty="0"/>
          </a:p>
          <a:p>
            <a:r>
              <a:rPr lang="en-US" sz="2400" dirty="0"/>
              <a:t>One possible way of decomposing this computation is to partition the output vector y and have each task compute an entry in it</a:t>
            </a:r>
            <a:r>
              <a:rPr lang="en-US" sz="2400" dirty="0" smtClean="0"/>
              <a:t>.</a:t>
            </a:r>
          </a:p>
          <a:p>
            <a:r>
              <a:rPr lang="en-US" sz="2400" dirty="0" smtClean="0"/>
              <a:t>Example: </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37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3568" cy="683568"/>
          </a:xfrm>
          <a:prstGeom prst="rect">
            <a:avLst/>
          </a:prstGeom>
        </p:spPr>
      </p:pic>
      <p:graphicFrame>
        <p:nvGraphicFramePr>
          <p:cNvPr id="7" name="Table 6"/>
          <p:cNvGraphicFramePr>
            <a:graphicFrameLocks noGrp="1"/>
          </p:cNvGraphicFramePr>
          <p:nvPr/>
        </p:nvGraphicFramePr>
        <p:xfrm>
          <a:off x="971600" y="2996953"/>
          <a:ext cx="3024335" cy="3174730"/>
        </p:xfrm>
        <a:graphic>
          <a:graphicData uri="http://schemas.openxmlformats.org/drawingml/2006/table">
            <a:tbl>
              <a:tblPr firstRow="1" bandRow="1">
                <a:tableStyleId>{5C22544A-7EE6-4342-B048-85BDC9FD1C3A}</a:tableStyleId>
              </a:tblPr>
              <a:tblGrid>
                <a:gridCol w="549879"/>
                <a:gridCol w="549879"/>
                <a:gridCol w="687349"/>
                <a:gridCol w="549879"/>
                <a:gridCol w="687349"/>
              </a:tblGrid>
              <a:tr h="634946">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3</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4</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0</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0</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0</a:t>
                      </a:r>
                      <a:endParaRPr 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4946">
                <a:tc>
                  <a:txBody>
                    <a:bodyPr/>
                    <a:lstStyle/>
                    <a:p>
                      <a:pPr algn="ctr"/>
                      <a:r>
                        <a:rPr lang="en-US" b="1" dirty="0" smtClean="0">
                          <a:latin typeface="Times New Roman" panose="02020603050405020304" pitchFamily="18" charset="0"/>
                          <a:cs typeface="Times New Roman" panose="02020603050405020304" pitchFamily="18" charset="0"/>
                        </a:rPr>
                        <a:t>4</a:t>
                      </a:r>
                      <a:endParaRPr 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latin typeface="Times New Roman" panose="02020603050405020304" pitchFamily="18" charset="0"/>
                          <a:cs typeface="Times New Roman" panose="02020603050405020304" pitchFamily="18" charset="0"/>
                        </a:rPr>
                        <a:t>0</a:t>
                      </a:r>
                      <a:endParaRPr 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latin typeface="Times New Roman" panose="02020603050405020304" pitchFamily="18" charset="0"/>
                          <a:cs typeface="Times New Roman" panose="02020603050405020304" pitchFamily="18" charset="0"/>
                        </a:rPr>
                        <a:t>6</a:t>
                      </a:r>
                      <a:endParaRPr 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latin typeface="Times New Roman" panose="02020603050405020304" pitchFamily="18" charset="0"/>
                          <a:cs typeface="Times New Roman" panose="02020603050405020304" pitchFamily="18" charset="0"/>
                        </a:rPr>
                        <a:t>0</a:t>
                      </a:r>
                      <a:endParaRPr 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smtClean="0">
                          <a:latin typeface="Times New Roman" panose="02020603050405020304" pitchFamily="18" charset="0"/>
                          <a:cs typeface="Times New Roman" panose="02020603050405020304" pitchFamily="18" charset="0"/>
                        </a:rPr>
                        <a:t>8</a:t>
                      </a:r>
                      <a:endParaRPr 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4946">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8</a:t>
                      </a: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4946">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8</a:t>
                      </a: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4946">
                <a:tc>
                  <a:txBody>
                    <a:bodyPr/>
                    <a:lstStyle/>
                    <a:p>
                      <a:pPr algn="ct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8</a:t>
                      </a: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1043608" y="2699628"/>
            <a:ext cx="2952328" cy="369332"/>
          </a:xfrm>
          <a:prstGeom prst="rect">
            <a:avLst/>
          </a:prstGeom>
          <a:noFill/>
        </p:spPr>
        <p:txBody>
          <a:bodyPr wrap="square" rtlCol="0">
            <a:spAutoFit/>
          </a:bodyPr>
          <a:lstStyle/>
          <a:p>
            <a:r>
              <a:rPr lang="en-US" dirty="0" smtClean="0"/>
              <a:t>0          1           2         3        4</a:t>
            </a:r>
            <a:endParaRPr lang="en-US" dirty="0"/>
          </a:p>
        </p:txBody>
      </p:sp>
      <p:sp>
        <p:nvSpPr>
          <p:cNvPr id="9" name="TextBox 8"/>
          <p:cNvSpPr txBox="1"/>
          <p:nvPr/>
        </p:nvSpPr>
        <p:spPr>
          <a:xfrm>
            <a:off x="415340" y="3127127"/>
            <a:ext cx="508787" cy="369332"/>
          </a:xfrm>
          <a:prstGeom prst="rect">
            <a:avLst/>
          </a:prstGeom>
          <a:noFill/>
        </p:spPr>
        <p:txBody>
          <a:bodyPr wrap="square" rtlCol="0">
            <a:spAutoFit/>
          </a:bodyPr>
          <a:lstStyle/>
          <a:p>
            <a:r>
              <a:rPr lang="en-US" dirty="0" smtClean="0"/>
              <a:t>1</a:t>
            </a:r>
            <a:endParaRPr lang="en-US" dirty="0"/>
          </a:p>
        </p:txBody>
      </p:sp>
      <p:sp>
        <p:nvSpPr>
          <p:cNvPr id="10" name="TextBox 9"/>
          <p:cNvSpPr txBox="1"/>
          <p:nvPr/>
        </p:nvSpPr>
        <p:spPr>
          <a:xfrm>
            <a:off x="428970" y="3816330"/>
            <a:ext cx="509196" cy="369332"/>
          </a:xfrm>
          <a:prstGeom prst="rect">
            <a:avLst/>
          </a:prstGeom>
          <a:noFill/>
        </p:spPr>
        <p:txBody>
          <a:bodyPr wrap="square" rtlCol="0">
            <a:spAutoFit/>
          </a:bodyPr>
          <a:lstStyle/>
          <a:p>
            <a:r>
              <a:rPr lang="en-US" dirty="0"/>
              <a:t>2</a:t>
            </a:r>
          </a:p>
        </p:txBody>
      </p:sp>
      <p:sp>
        <p:nvSpPr>
          <p:cNvPr id="11" name="TextBox 10"/>
          <p:cNvSpPr txBox="1"/>
          <p:nvPr/>
        </p:nvSpPr>
        <p:spPr>
          <a:xfrm>
            <a:off x="466117" y="4461507"/>
            <a:ext cx="442376" cy="369332"/>
          </a:xfrm>
          <a:prstGeom prst="rect">
            <a:avLst/>
          </a:prstGeom>
          <a:noFill/>
        </p:spPr>
        <p:txBody>
          <a:bodyPr wrap="square" rtlCol="0">
            <a:spAutoFit/>
          </a:bodyPr>
          <a:lstStyle/>
          <a:p>
            <a:r>
              <a:rPr lang="en-US" dirty="0" smtClean="0"/>
              <a:t>3</a:t>
            </a:r>
            <a:endParaRPr lang="en-US" dirty="0"/>
          </a:p>
        </p:txBody>
      </p:sp>
      <p:sp>
        <p:nvSpPr>
          <p:cNvPr id="12" name="TextBox 11"/>
          <p:cNvSpPr txBox="1"/>
          <p:nvPr/>
        </p:nvSpPr>
        <p:spPr>
          <a:xfrm>
            <a:off x="463569" y="5059769"/>
            <a:ext cx="508787" cy="369332"/>
          </a:xfrm>
          <a:prstGeom prst="rect">
            <a:avLst/>
          </a:prstGeom>
          <a:noFill/>
        </p:spPr>
        <p:txBody>
          <a:bodyPr wrap="square" rtlCol="0">
            <a:spAutoFit/>
          </a:bodyPr>
          <a:lstStyle/>
          <a:p>
            <a:r>
              <a:rPr lang="en-US" dirty="0" smtClean="0"/>
              <a:t>4</a:t>
            </a:r>
            <a:endParaRPr lang="en-US" dirty="0"/>
          </a:p>
        </p:txBody>
      </p:sp>
      <p:sp>
        <p:nvSpPr>
          <p:cNvPr id="13" name="TextBox 12"/>
          <p:cNvSpPr txBox="1"/>
          <p:nvPr/>
        </p:nvSpPr>
        <p:spPr>
          <a:xfrm>
            <a:off x="429379" y="5704946"/>
            <a:ext cx="508787" cy="369332"/>
          </a:xfrm>
          <a:prstGeom prst="rect">
            <a:avLst/>
          </a:prstGeom>
          <a:noFill/>
        </p:spPr>
        <p:txBody>
          <a:bodyPr wrap="square" rtlCol="0">
            <a:spAutoFit/>
          </a:bodyPr>
          <a:lstStyle/>
          <a:p>
            <a:r>
              <a:rPr lang="en-US" dirty="0"/>
              <a:t>5</a:t>
            </a:r>
          </a:p>
        </p:txBody>
      </p:sp>
      <p:sp>
        <p:nvSpPr>
          <p:cNvPr id="14" name="TextBox 13"/>
          <p:cNvSpPr txBox="1"/>
          <p:nvPr/>
        </p:nvSpPr>
        <p:spPr>
          <a:xfrm>
            <a:off x="5292080" y="2132856"/>
            <a:ext cx="3493368" cy="4154984"/>
          </a:xfrm>
          <a:prstGeom prst="rect">
            <a:avLst/>
          </a:prstGeom>
          <a:noFill/>
        </p:spPr>
        <p:txBody>
          <a:bodyPr wrap="square" rtlCol="0">
            <a:spAutoFit/>
          </a:bodyPr>
          <a:lstStyle/>
          <a:p>
            <a:pPr algn="just"/>
            <a:r>
              <a:rPr lang="en-US" sz="2400" dirty="0" smtClean="0"/>
              <a:t>For the given matrix, it is required to compute the product.</a:t>
            </a:r>
          </a:p>
          <a:p>
            <a:pPr algn="just"/>
            <a:r>
              <a:rPr lang="en-US" sz="2400" dirty="0" smtClean="0"/>
              <a:t>To compute the row 3 with the b[i] vector, it is required to assign the computation of the element y[3 ] of the output vector to Task 3. Additionally, the row A[3,*] of the matrix and</a:t>
            </a:r>
            <a:endParaRPr lang="en-US" sz="2400" dirty="0"/>
          </a:p>
        </p:txBody>
      </p:sp>
      <p:graphicFrame>
        <p:nvGraphicFramePr>
          <p:cNvPr id="15" name="Table 14"/>
          <p:cNvGraphicFramePr>
            <a:graphicFrameLocks noGrp="1"/>
          </p:cNvGraphicFramePr>
          <p:nvPr/>
        </p:nvGraphicFramePr>
        <p:xfrm>
          <a:off x="4283968" y="2975319"/>
          <a:ext cx="623797" cy="3189985"/>
        </p:xfrm>
        <a:graphic>
          <a:graphicData uri="http://schemas.openxmlformats.org/drawingml/2006/table">
            <a:tbl>
              <a:tblPr firstRow="1" bandRow="1">
                <a:tableStyleId>{5C22544A-7EE6-4342-B048-85BDC9FD1C3A}</a:tableStyleId>
              </a:tblPr>
              <a:tblGrid>
                <a:gridCol w="623797"/>
              </a:tblGrid>
              <a:tr h="637997">
                <a:tc>
                  <a:txBody>
                    <a:bodyPr/>
                    <a:lstStyle/>
                    <a:p>
                      <a:pPr algn="ctr"/>
                      <a:r>
                        <a:rPr lang="en-US" dirty="0" smtClean="0">
                          <a:solidFill>
                            <a:schemeClr val="tx1"/>
                          </a:solidFill>
                        </a:rPr>
                        <a:t>5</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7997">
                <a:tc>
                  <a:txBody>
                    <a:bodyPr/>
                    <a:lstStyle/>
                    <a:p>
                      <a:pPr algn="ctr"/>
                      <a:r>
                        <a:rPr lang="en-US" dirty="0" smtClean="0">
                          <a:solidFill>
                            <a:schemeClr val="tx1"/>
                          </a:solidFill>
                        </a:rPr>
                        <a:t>7</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7997">
                <a:tc>
                  <a:txBody>
                    <a:bodyPr/>
                    <a:lstStyle/>
                    <a:p>
                      <a:pPr algn="ctr"/>
                      <a:r>
                        <a:rPr lang="en-US" dirty="0" smtClean="0">
                          <a:solidFill>
                            <a:schemeClr val="tx1"/>
                          </a:solidFill>
                        </a:rPr>
                        <a:t>3</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7997">
                <a:tc>
                  <a:txBody>
                    <a:bodyPr/>
                    <a:lstStyle/>
                    <a:p>
                      <a:pPr algn="ctr"/>
                      <a:r>
                        <a:rPr lang="en-US" dirty="0" smtClean="0">
                          <a:solidFill>
                            <a:schemeClr val="tx1"/>
                          </a:solidFill>
                        </a:rPr>
                        <a:t>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37997">
                <a:tc>
                  <a:txBody>
                    <a:bodyPr/>
                    <a:lstStyle/>
                    <a:p>
                      <a:pPr algn="ctr"/>
                      <a:r>
                        <a:rPr lang="en-US" dirty="0" smtClean="0">
                          <a:solidFill>
                            <a:schemeClr val="tx1"/>
                          </a:solidFill>
                        </a:rPr>
                        <a:t>9</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6" name="TextBox 15"/>
          <p:cNvSpPr txBox="1"/>
          <p:nvPr/>
        </p:nvSpPr>
        <p:spPr>
          <a:xfrm>
            <a:off x="174781" y="6356350"/>
            <a:ext cx="878970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element b[i</a:t>
            </a:r>
            <a:r>
              <a:rPr lang="en-US" sz="2400" dirty="0" smtClean="0">
                <a:latin typeface="Times New Roman" panose="02020603050405020304" pitchFamily="18" charset="0"/>
                <a:cs typeface="Times New Roman" panose="02020603050405020304" pitchFamily="18" charset="0"/>
              </a:rPr>
              <a:t>], of the input vector is to be provided.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these elements from the appropriate locations. In the message-passing paradigm, with the ownership of b[i],Task i also inherits the responsibility of sending b[i] to all the other tasks that need it for their computation.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Task </a:t>
            </a:r>
            <a:r>
              <a:rPr lang="en-US" sz="2400" dirty="0" smtClean="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must send </a:t>
            </a:r>
            <a:r>
              <a:rPr lang="en-US" sz="2400" dirty="0" smtClean="0">
                <a:latin typeface="Times New Roman" panose="02020603050405020304" pitchFamily="18" charset="0"/>
                <a:cs typeface="Times New Roman" panose="02020603050405020304" pitchFamily="18" charset="0"/>
              </a:rPr>
              <a:t>b[3] </a:t>
            </a:r>
            <a:r>
              <a:rPr lang="en-US" sz="2400" dirty="0">
                <a:latin typeface="Times New Roman" panose="02020603050405020304" pitchFamily="18" charset="0"/>
                <a:cs typeface="Times New Roman" panose="02020603050405020304" pitchFamily="18" charset="0"/>
              </a:rPr>
              <a:t>to Tasks 3</a:t>
            </a:r>
            <a:r>
              <a:rPr lang="en-US" sz="2400" dirty="0" smtClean="0">
                <a:latin typeface="Times New Roman" panose="02020603050405020304" pitchFamily="18" charset="0"/>
                <a:cs typeface="Times New Roman" panose="02020603050405020304" pitchFamily="18" charset="0"/>
              </a:rPr>
              <a:t>, 4, and 5 </a:t>
            </a:r>
            <a:r>
              <a:rPr lang="en-US" sz="2400" dirty="0">
                <a:latin typeface="Times New Roman" panose="02020603050405020304" pitchFamily="18" charset="0"/>
                <a:cs typeface="Times New Roman" panose="02020603050405020304" pitchFamily="18" charset="0"/>
              </a:rPr>
              <a:t>and must get </a:t>
            </a:r>
            <a:r>
              <a:rPr lang="en-US" sz="2400" dirty="0" smtClean="0">
                <a:latin typeface="Times New Roman" panose="02020603050405020304" pitchFamily="18" charset="0"/>
                <a:cs typeface="Times New Roman" panose="02020603050405020304" pitchFamily="18" charset="0"/>
              </a:rPr>
              <a:t>b[3], b[4], and b[5] </a:t>
            </a:r>
            <a:r>
              <a:rPr lang="en-US" sz="2400" dirty="0">
                <a:latin typeface="Times New Roman" panose="02020603050405020304" pitchFamily="18" charset="0"/>
                <a:cs typeface="Times New Roman" panose="02020603050405020304" pitchFamily="18" charset="0"/>
              </a:rPr>
              <a:t>to perform its own computation.</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38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3" name="TextBox 2"/>
          <p:cNvSpPr txBox="1"/>
          <p:nvPr/>
        </p:nvSpPr>
        <p:spPr>
          <a:xfrm>
            <a:off x="860612" y="44624"/>
            <a:ext cx="8103876"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Note that the computation of y[i] requires access to many elements of b that are owned by other tasks. So Task i must </a:t>
            </a:r>
            <a:r>
              <a:rPr lang="en-US" sz="2400" dirty="0" smtClean="0">
                <a:latin typeface="Times New Roman" panose="02020603050405020304" pitchFamily="18" charset="0"/>
                <a:cs typeface="Times New Roman" panose="02020603050405020304" pitchFamily="18" charset="0"/>
              </a:rPr>
              <a:t>get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632311"/>
          </a:xfrm>
          <a:prstGeom prst="rect">
            <a:avLst/>
          </a:prstGeom>
          <a:noFill/>
        </p:spPr>
        <p:txBody>
          <a:bodyPr wrap="square">
            <a:spAutoFit/>
          </a:bodyPr>
          <a:lstStyle/>
          <a:p>
            <a:pPr algn="just"/>
            <a:r>
              <a:rPr lang="en-US" sz="2400" dirty="0" smtClean="0"/>
              <a:t>Process </a:t>
            </a:r>
            <a:r>
              <a:rPr lang="en-US" sz="2400" dirty="0"/>
              <a:t>is an abstract entity that uses the code and data corresponding to a task to produce the output of that task within a finite amount of time after the task is activated by the parallel </a:t>
            </a:r>
            <a:r>
              <a:rPr lang="en-US" sz="2400" dirty="0" smtClean="0"/>
              <a:t>program.</a:t>
            </a:r>
          </a:p>
          <a:p>
            <a:pPr algn="just"/>
            <a:endParaRPr lang="en-US" sz="2400" dirty="0"/>
          </a:p>
          <a:p>
            <a:pPr algn="just"/>
            <a:r>
              <a:rPr lang="en-US" sz="2400" dirty="0"/>
              <a:t>In order to obtain any speedup over a sequential implementation, a parallel program must have several processes active simultaneously, working on different tasks</a:t>
            </a:r>
            <a:r>
              <a:rPr lang="en-US" sz="2400" dirty="0" smtClean="0"/>
              <a:t>.</a:t>
            </a:r>
          </a:p>
          <a:p>
            <a:pPr algn="just"/>
            <a:endParaRPr lang="en-US" sz="2400" dirty="0"/>
          </a:p>
          <a:p>
            <a:pPr algn="just"/>
            <a:r>
              <a:rPr lang="en-US" sz="2400" dirty="0"/>
              <a:t>The mechanism by which tasks are assigned to processes for execution is called mapping.</a:t>
            </a:r>
            <a:endParaRPr lang="en-US" sz="2400" dirty="0" smtClean="0"/>
          </a:p>
          <a:p>
            <a:pPr algn="just"/>
            <a:endParaRPr lang="en-IN" sz="2400" dirty="0" smtClean="0"/>
          </a:p>
          <a:p>
            <a:pPr algn="just"/>
            <a:r>
              <a:rPr lang="en-US" sz="2400" dirty="0"/>
              <a:t>The task-dependency and task-interaction graphs </a:t>
            </a:r>
            <a:r>
              <a:rPr lang="en-US" sz="2400" dirty="0" smtClean="0"/>
              <a:t>that results form a choice of </a:t>
            </a:r>
            <a:r>
              <a:rPr lang="en-US" sz="2400" dirty="0"/>
              <a:t>decomposition play an important role in the selection of a good mapping for a parallel algorithm.</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39</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3" name="TextBox 2"/>
          <p:cNvSpPr txBox="1"/>
          <p:nvPr/>
        </p:nvSpPr>
        <p:spPr>
          <a:xfrm>
            <a:off x="1331640" y="188640"/>
            <a:ext cx="6840760" cy="523220"/>
          </a:xfrm>
          <a:prstGeom prst="rect">
            <a:avLst/>
          </a:prstGeom>
          <a:noFill/>
        </p:spPr>
        <p:txBody>
          <a:bodyPr wrap="square" rtlCol="0">
            <a:sp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Processes and </a:t>
            </a:r>
            <a:r>
              <a:rPr lang="en-IN" sz="2800" b="1" dirty="0" smtClean="0">
                <a:solidFill>
                  <a:srgbClr val="FF0000"/>
                </a:solidFill>
                <a:latin typeface="Times New Roman" panose="02020603050405020304" pitchFamily="18" charset="0"/>
                <a:cs typeface="Times New Roman" panose="02020603050405020304" pitchFamily="18" charset="0"/>
              </a:rPr>
              <a:t>Mapping</a:t>
            </a:r>
            <a:endParaRPr lang="en-IN"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5184" y="188640"/>
            <a:ext cx="8103876" cy="6740307"/>
          </a:xfrm>
          <a:prstGeom prst="rect">
            <a:avLst/>
          </a:prstGeom>
          <a:noFill/>
        </p:spPr>
        <p:txBody>
          <a:bodyPr wrap="square">
            <a:spAutoFit/>
          </a:bodyPr>
          <a:lstStyle/>
          <a:p>
            <a:r>
              <a:rPr lang="en-IN" sz="2400" dirty="0" smtClean="0"/>
              <a:t>Applications use many core systems.</a:t>
            </a:r>
          </a:p>
          <a:p>
            <a:endParaRPr lang="en-IN" sz="2400" dirty="0" smtClean="0"/>
          </a:p>
          <a:p>
            <a:r>
              <a:rPr lang="en-IN" sz="2400" dirty="0" smtClean="0"/>
              <a:t>For many design application desktop </a:t>
            </a:r>
            <a:r>
              <a:rPr lang="en-IN" sz="2400" dirty="0"/>
              <a:t>machines, engineering workstations</a:t>
            </a:r>
            <a:r>
              <a:rPr lang="en-IN" sz="2400" dirty="0" smtClean="0"/>
              <a:t>, and </a:t>
            </a:r>
            <a:r>
              <a:rPr lang="en-IN" sz="2400" dirty="0"/>
              <a:t>compute servers </a:t>
            </a:r>
            <a:r>
              <a:rPr lang="en-IN" sz="2400" dirty="0" smtClean="0"/>
              <a:t>have </a:t>
            </a:r>
            <a:r>
              <a:rPr lang="en-IN" sz="2400" dirty="0"/>
              <a:t>two, four, or even eight processors connected </a:t>
            </a:r>
            <a:r>
              <a:rPr lang="en-IN" sz="2400" dirty="0" smtClean="0"/>
              <a:t>together.</a:t>
            </a:r>
          </a:p>
          <a:p>
            <a:endParaRPr lang="en-IN" sz="2400" dirty="0"/>
          </a:p>
          <a:p>
            <a:r>
              <a:rPr lang="en-IN" sz="2400" dirty="0"/>
              <a:t>Large scale applications in science and </a:t>
            </a:r>
            <a:r>
              <a:rPr lang="en-IN" sz="2400" dirty="0" smtClean="0"/>
              <a:t>engineering rely </a:t>
            </a:r>
            <a:r>
              <a:rPr lang="en-IN" sz="2400" dirty="0"/>
              <a:t>on larger configurations of parallel </a:t>
            </a:r>
            <a:r>
              <a:rPr lang="en-IN" sz="2400" dirty="0" smtClean="0"/>
              <a:t>computers, </a:t>
            </a:r>
            <a:r>
              <a:rPr lang="en-IN" sz="2400" dirty="0"/>
              <a:t>often comprising hundreds of processors</a:t>
            </a:r>
            <a:r>
              <a:rPr lang="en-IN" sz="2400" dirty="0" smtClean="0"/>
              <a:t>.</a:t>
            </a:r>
          </a:p>
          <a:p>
            <a:endParaRPr lang="en-IN" sz="2400" dirty="0"/>
          </a:p>
          <a:p>
            <a:r>
              <a:rPr lang="en-IN" sz="2400" dirty="0" smtClean="0"/>
              <a:t>Clusters of workstations are used for data </a:t>
            </a:r>
            <a:r>
              <a:rPr lang="en-IN" sz="2400" dirty="0"/>
              <a:t>intensive platforms such as database or web servers and applications such as </a:t>
            </a:r>
            <a:r>
              <a:rPr lang="en-IN" sz="2400" dirty="0" smtClean="0"/>
              <a:t>transaction processing </a:t>
            </a:r>
            <a:r>
              <a:rPr lang="en-IN" sz="2400" dirty="0"/>
              <a:t>and data </a:t>
            </a:r>
            <a:r>
              <a:rPr lang="en-IN" sz="2400" dirty="0" smtClean="0"/>
              <a:t>mining. They use aggregate high disk bandwidth</a:t>
            </a:r>
            <a:r>
              <a:rPr lang="en-IN" sz="2400" dirty="0"/>
              <a:t>. </a:t>
            </a:r>
            <a:endParaRPr lang="en-IN" sz="2400" dirty="0" smtClean="0"/>
          </a:p>
          <a:p>
            <a:endParaRPr lang="en-IN" sz="2400" dirty="0" smtClean="0"/>
          </a:p>
          <a:p>
            <a:r>
              <a:rPr lang="en-IN" sz="2400" dirty="0" smtClean="0"/>
              <a:t>Applications </a:t>
            </a:r>
            <a:r>
              <a:rPr lang="en-IN" sz="2400" dirty="0"/>
              <a:t>in graphics and visualization use multiple rendering pipes </a:t>
            </a:r>
            <a:r>
              <a:rPr lang="en-IN" sz="2400" dirty="0" smtClean="0"/>
              <a:t>and processing </a:t>
            </a:r>
            <a:r>
              <a:rPr lang="en-IN" sz="2400" dirty="0"/>
              <a:t>elements to compute and render realistic environments with millions of polygons </a:t>
            </a:r>
            <a:r>
              <a:rPr lang="en-IN" sz="2400" dirty="0" smtClean="0"/>
              <a:t>in real </a:t>
            </a:r>
            <a:r>
              <a:rPr lang="en-IN" sz="2400" dirty="0"/>
              <a:t>time. </a:t>
            </a:r>
          </a:p>
        </p:txBody>
      </p:sp>
      <p:sp>
        <p:nvSpPr>
          <p:cNvPr id="2" name="Slide Number Placeholder 1"/>
          <p:cNvSpPr>
            <a:spLocks noGrp="1"/>
          </p:cNvSpPr>
          <p:nvPr>
            <p:ph type="sldNum" sz="quarter" idx="12"/>
          </p:nvPr>
        </p:nvSpPr>
        <p:spPr/>
        <p:txBody>
          <a:bodyPr/>
          <a:lstStyle/>
          <a:p>
            <a:fld id="{732BED52-2FCF-45FE-BFDD-64A254197B7C}" type="slidenum">
              <a:rPr lang="en-IN" smtClean="0"/>
              <a:t>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83403"/>
            <a:ext cx="8280920" cy="6740307"/>
          </a:xfrm>
          <a:prstGeom prst="rect">
            <a:avLst/>
          </a:prstGeom>
          <a:noFill/>
        </p:spPr>
        <p:txBody>
          <a:bodyPr wrap="square">
            <a:spAutoFit/>
          </a:bodyPr>
          <a:lstStyle/>
          <a:p>
            <a:r>
              <a:rPr lang="en-US" sz="2400" dirty="0" smtClean="0"/>
              <a:t>The </a:t>
            </a:r>
            <a:r>
              <a:rPr lang="en-US" sz="2400" dirty="0"/>
              <a:t>most efficient </a:t>
            </a:r>
            <a:r>
              <a:rPr lang="en-US" sz="2400" dirty="0" smtClean="0"/>
              <a:t>decomposition mapping </a:t>
            </a:r>
            <a:r>
              <a:rPr lang="en-US" sz="2400" dirty="0"/>
              <a:t>combination is a single task mapped onto a single process. It wastes no time in idling or interacting, but achieves no speedup either</a:t>
            </a:r>
            <a:r>
              <a:rPr lang="en-US" sz="2400" dirty="0" smtClean="0"/>
              <a:t>.</a:t>
            </a:r>
          </a:p>
          <a:p>
            <a:endParaRPr lang="en-US" sz="2400" dirty="0"/>
          </a:p>
          <a:p>
            <a:r>
              <a:rPr lang="en-US" sz="2400" dirty="0" smtClean="0"/>
              <a:t>Mapping </a:t>
            </a:r>
            <a:r>
              <a:rPr lang="en-US" sz="2400" dirty="0"/>
              <a:t>of tasks onto processes plays an important role in determining how efficient the resulting parallel algorithm is</a:t>
            </a:r>
            <a:r>
              <a:rPr lang="en-US" sz="2400" dirty="0" smtClean="0"/>
              <a:t>.</a:t>
            </a:r>
          </a:p>
          <a:p>
            <a:endParaRPr lang="en-US" sz="2400" dirty="0"/>
          </a:p>
          <a:p>
            <a:r>
              <a:rPr lang="en-US" sz="2400" dirty="0"/>
              <a:t>Even though the degree of concurrency is determined by the decomposition, it is the mapping that determines how much of that concurrency is actually utilized, and how efficiently</a:t>
            </a:r>
            <a:r>
              <a:rPr lang="en-US" sz="2400" dirty="0" smtClean="0"/>
              <a:t>.</a:t>
            </a:r>
          </a:p>
          <a:p>
            <a:endParaRPr lang="en-US" sz="2400" dirty="0"/>
          </a:p>
          <a:p>
            <a:pPr algn="just"/>
            <a:r>
              <a:rPr lang="en-US" altLang="en-US" sz="2400" b="1" dirty="0"/>
              <a:t>Note:</a:t>
            </a:r>
            <a:r>
              <a:rPr lang="en-US" altLang="en-US" sz="2400" dirty="0"/>
              <a:t> We refer to the mapping as being from tasks to processes, as opposed to processors. This is because typical programming APIs, as we shall see, do not allow easy binding of tasks to physical processors. Rather, we aggregate tasks into processes and rely on the system to map these processes to physical processors. We use processes, not in the UNIX sense of a process, rather, simply as a collection of tasks and associated data.  </a:t>
            </a:r>
          </a:p>
        </p:txBody>
      </p:sp>
      <p:sp>
        <p:nvSpPr>
          <p:cNvPr id="2" name="Slide Number Placeholder 1"/>
          <p:cNvSpPr>
            <a:spLocks noGrp="1"/>
          </p:cNvSpPr>
          <p:nvPr>
            <p:ph type="sldNum" sz="quarter" idx="12"/>
          </p:nvPr>
        </p:nvSpPr>
        <p:spPr/>
        <p:txBody>
          <a:bodyPr/>
          <a:lstStyle/>
          <a:p>
            <a:fld id="{732BED52-2FCF-45FE-BFDD-64A254197B7C}" type="slidenum">
              <a:rPr lang="en-IN" smtClean="0"/>
              <a:t>40</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3568" cy="683568"/>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262979"/>
          </a:xfrm>
          <a:prstGeom prst="rect">
            <a:avLst/>
          </a:prstGeom>
          <a:noFill/>
        </p:spPr>
        <p:txBody>
          <a:bodyPr wrap="square">
            <a:spAutoFit/>
          </a:bodyPr>
          <a:lstStyle/>
          <a:p>
            <a:r>
              <a:rPr lang="en-US" altLang="en-US" sz="2400" dirty="0"/>
              <a:t>Appropriate mapping of tasks to processes is critical to the parallel performance of an algorithm. </a:t>
            </a:r>
            <a:endParaRPr lang="en-US" altLang="en-US" sz="2400" dirty="0" smtClean="0"/>
          </a:p>
          <a:p>
            <a:endParaRPr lang="en-US" altLang="en-US" sz="2400" dirty="0"/>
          </a:p>
          <a:p>
            <a:r>
              <a:rPr lang="en-US" altLang="en-US" sz="2400" dirty="0"/>
              <a:t>Mappings are determined by both the task dependency and task interaction graphs. </a:t>
            </a:r>
            <a:endParaRPr lang="en-US" altLang="en-US" sz="2400" dirty="0" smtClean="0"/>
          </a:p>
          <a:p>
            <a:endParaRPr lang="en-US" altLang="en-US" sz="2400" dirty="0"/>
          </a:p>
          <a:p>
            <a:r>
              <a:rPr lang="en-US" altLang="en-US" sz="2400" dirty="0"/>
              <a:t>Task dependency graphs can be used to ensure that work is equally spread across all processes at any point (minimum idling and optimal load balance). </a:t>
            </a:r>
            <a:endParaRPr lang="en-US" altLang="en-US" sz="2400" dirty="0" smtClean="0"/>
          </a:p>
          <a:p>
            <a:endParaRPr lang="en-US" altLang="en-US" sz="2400" dirty="0"/>
          </a:p>
          <a:p>
            <a:r>
              <a:rPr lang="en-US" altLang="en-US" sz="2400" dirty="0"/>
              <a:t>Task interaction graphs can be used to make sure that processes need minimum interaction with other processes (minimum communication). </a:t>
            </a:r>
          </a:p>
          <a:p>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41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447645"/>
          </a:xfrm>
          <a:prstGeom prst="rect">
            <a:avLst/>
          </a:prstGeom>
          <a:noFill/>
        </p:spPr>
        <p:txBody>
          <a:bodyPr wrap="square">
            <a:spAutoFit/>
          </a:bodyPr>
          <a:lstStyle/>
          <a:p>
            <a:pPr marL="342900" indent="-342900">
              <a:lnSpc>
                <a:spcPct val="90000"/>
              </a:lnSpc>
              <a:buFont typeface="Arial" panose="020B0604020202020204" pitchFamily="34" charset="0"/>
              <a:buChar char="•"/>
            </a:pPr>
            <a:r>
              <a:rPr lang="en-US" altLang="en-US" sz="2400" dirty="0"/>
              <a:t>An appropriate mapping must minimize parallel execution time by: </a:t>
            </a:r>
          </a:p>
          <a:p>
            <a:pPr marL="342900" indent="-342900">
              <a:lnSpc>
                <a:spcPct val="90000"/>
              </a:lnSpc>
              <a:buFont typeface="Arial" panose="020B0604020202020204" pitchFamily="34" charset="0"/>
              <a:buChar char="•"/>
            </a:pPr>
            <a:endParaRPr lang="en-US" altLang="en-US" sz="2400" dirty="0"/>
          </a:p>
          <a:p>
            <a:pPr marL="342900" indent="-342900">
              <a:lnSpc>
                <a:spcPct val="90000"/>
              </a:lnSpc>
              <a:buFont typeface="Arial" panose="020B0604020202020204" pitchFamily="34" charset="0"/>
              <a:buChar char="•"/>
            </a:pPr>
            <a:r>
              <a:rPr lang="en-US" altLang="en-US" sz="2400" dirty="0"/>
              <a:t>Mapping independent tasks to different processes. </a:t>
            </a:r>
          </a:p>
          <a:p>
            <a:pPr marL="342900" indent="-342900">
              <a:lnSpc>
                <a:spcPct val="90000"/>
              </a:lnSpc>
              <a:buFont typeface="Arial" panose="020B0604020202020204" pitchFamily="34" charset="0"/>
              <a:buChar char="•"/>
            </a:pPr>
            <a:endParaRPr lang="en-US" altLang="en-US" sz="2400" dirty="0"/>
          </a:p>
          <a:p>
            <a:pPr marL="342900" indent="-342900">
              <a:lnSpc>
                <a:spcPct val="90000"/>
              </a:lnSpc>
              <a:buFont typeface="Arial" panose="020B0604020202020204" pitchFamily="34" charset="0"/>
              <a:buChar char="•"/>
            </a:pPr>
            <a:r>
              <a:rPr lang="en-US" altLang="en-US" sz="2400" dirty="0"/>
              <a:t>Assigning tasks on critical path to processes as soon as they become available. </a:t>
            </a:r>
          </a:p>
          <a:p>
            <a:pPr marL="342900" indent="-342900">
              <a:lnSpc>
                <a:spcPct val="90000"/>
              </a:lnSpc>
              <a:buFont typeface="Arial" panose="020B0604020202020204" pitchFamily="34" charset="0"/>
              <a:buChar char="•"/>
            </a:pPr>
            <a:endParaRPr lang="en-US" altLang="en-US" sz="2400" dirty="0"/>
          </a:p>
          <a:p>
            <a:pPr marL="342900" indent="-342900">
              <a:lnSpc>
                <a:spcPct val="90000"/>
              </a:lnSpc>
              <a:buFont typeface="Arial" panose="020B0604020202020204" pitchFamily="34" charset="0"/>
              <a:buChar char="•"/>
            </a:pPr>
            <a:r>
              <a:rPr lang="en-US" altLang="en-US" sz="2400" dirty="0"/>
              <a:t>Minimizing interaction between processes by mapping tasks with dense interactions to the same process. </a:t>
            </a:r>
          </a:p>
          <a:p>
            <a:pPr marL="342900" indent="-342900">
              <a:lnSpc>
                <a:spcPct val="90000"/>
              </a:lnSpc>
              <a:buFont typeface="Arial" panose="020B0604020202020204" pitchFamily="34" charset="0"/>
              <a:buChar char="•"/>
            </a:pPr>
            <a:endParaRPr lang="en-US" altLang="en-US" sz="2400" dirty="0"/>
          </a:p>
          <a:p>
            <a:pPr algn="just">
              <a:lnSpc>
                <a:spcPct val="90000"/>
              </a:lnSpc>
            </a:pPr>
            <a:r>
              <a:rPr lang="en-US" altLang="en-US" sz="2400" b="1" dirty="0" smtClean="0"/>
              <a:t>Note</a:t>
            </a:r>
            <a:r>
              <a:rPr lang="en-US" altLang="en-US" sz="2400" b="1" dirty="0"/>
              <a:t>:</a:t>
            </a:r>
            <a:r>
              <a:rPr lang="en-US" altLang="en-US" sz="2400" dirty="0"/>
              <a:t> These criteria often conflict </a:t>
            </a:r>
            <a:r>
              <a:rPr lang="en-US" altLang="en-US" sz="2400" dirty="0" smtClean="0"/>
              <a:t>with </a:t>
            </a:r>
            <a:r>
              <a:rPr lang="en-US" altLang="en-US" sz="2400" dirty="0"/>
              <a:t>each other. For example, a decomposition into one task (or no decomposition at all) minimizes interaction but does not result in a speedup at all! Can you think of other such conflicting cases? </a:t>
            </a:r>
          </a:p>
          <a:p>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42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43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3" name="TextBox 2"/>
          <p:cNvSpPr txBox="1"/>
          <p:nvPr/>
        </p:nvSpPr>
        <p:spPr>
          <a:xfrm>
            <a:off x="860612" y="188640"/>
            <a:ext cx="8283388" cy="1938992"/>
          </a:xfrm>
          <a:prstGeom prst="rect">
            <a:avLst/>
          </a:prstGeom>
          <a:noFill/>
        </p:spPr>
        <p:txBody>
          <a:bodyPr wrap="square" rtlCol="0">
            <a:spAutoFit/>
          </a:bodyPr>
          <a:lstStyle/>
          <a:p>
            <a:pPr algn="just"/>
            <a:r>
              <a:rPr lang="en-US" altLang="en-US" sz="2400" dirty="0"/>
              <a:t>Mapping tasks in the database query decomposition to processes. These mappings were arrived at by viewing the dependency graph in terms of levels (no two nodes in a level have dependencies). Tasks within a single level are then assigned to different processes. </a:t>
            </a:r>
          </a:p>
        </p:txBody>
      </p:sp>
      <p:sp>
        <p:nvSpPr>
          <p:cNvPr id="7" name="Oval 6"/>
          <p:cNvSpPr/>
          <p:nvPr/>
        </p:nvSpPr>
        <p:spPr>
          <a:xfrm>
            <a:off x="611560" y="2616727"/>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
        <p:nvSpPr>
          <p:cNvPr id="8" name="Oval 7"/>
          <p:cNvSpPr/>
          <p:nvPr/>
        </p:nvSpPr>
        <p:spPr>
          <a:xfrm>
            <a:off x="2765670" y="2617676"/>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9" name="Oval 8"/>
          <p:cNvSpPr/>
          <p:nvPr/>
        </p:nvSpPr>
        <p:spPr>
          <a:xfrm>
            <a:off x="3806679" y="2617676"/>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10" name="Oval 9"/>
          <p:cNvSpPr/>
          <p:nvPr/>
        </p:nvSpPr>
        <p:spPr>
          <a:xfrm>
            <a:off x="1688615" y="2617676"/>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11" name="Oval 10"/>
          <p:cNvSpPr/>
          <p:nvPr/>
        </p:nvSpPr>
        <p:spPr>
          <a:xfrm>
            <a:off x="1292571" y="363476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9</a:t>
            </a:r>
            <a:endParaRPr lang="en-US" dirty="0">
              <a:solidFill>
                <a:schemeClr val="tx1"/>
              </a:solidFill>
            </a:endParaRPr>
          </a:p>
        </p:txBody>
      </p:sp>
      <p:sp>
        <p:nvSpPr>
          <p:cNvPr id="12" name="Oval 11"/>
          <p:cNvSpPr/>
          <p:nvPr/>
        </p:nvSpPr>
        <p:spPr>
          <a:xfrm>
            <a:off x="3256425" y="363476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3" name="Oval 12"/>
          <p:cNvSpPr/>
          <p:nvPr/>
        </p:nvSpPr>
        <p:spPr>
          <a:xfrm>
            <a:off x="2369626" y="479715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14" name="Straight Arrow Connector 13"/>
          <p:cNvCxnSpPr/>
          <p:nvPr/>
        </p:nvCxnSpPr>
        <p:spPr>
          <a:xfrm>
            <a:off x="1239127" y="3302694"/>
            <a:ext cx="236529" cy="414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73777" y="3385097"/>
            <a:ext cx="236529" cy="342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851920" y="3408815"/>
            <a:ext cx="266838" cy="3419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766279" y="3361283"/>
            <a:ext cx="266838" cy="3419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3" idx="1"/>
          </p:cNvCxnSpPr>
          <p:nvPr/>
        </p:nvCxnSpPr>
        <p:spPr>
          <a:xfrm>
            <a:off x="1953551" y="4358384"/>
            <a:ext cx="532074" cy="5547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7"/>
          </p:cNvCxnSpPr>
          <p:nvPr/>
        </p:nvCxnSpPr>
        <p:spPr>
          <a:xfrm flipH="1">
            <a:off x="3045715" y="4383858"/>
            <a:ext cx="431067" cy="5292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789856" y="2685194"/>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
        <p:nvSpPr>
          <p:cNvPr id="21" name="Oval 20"/>
          <p:cNvSpPr/>
          <p:nvPr/>
        </p:nvSpPr>
        <p:spPr>
          <a:xfrm>
            <a:off x="6943966" y="268614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22" name="Oval 21"/>
          <p:cNvSpPr/>
          <p:nvPr/>
        </p:nvSpPr>
        <p:spPr>
          <a:xfrm>
            <a:off x="7984975" y="268614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23" name="Oval 22"/>
          <p:cNvSpPr/>
          <p:nvPr/>
        </p:nvSpPr>
        <p:spPr>
          <a:xfrm>
            <a:off x="5866911" y="268614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24" name="Oval 23"/>
          <p:cNvSpPr/>
          <p:nvPr/>
        </p:nvSpPr>
        <p:spPr>
          <a:xfrm>
            <a:off x="6778249" y="4521247"/>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11</a:t>
            </a:r>
            <a:endParaRPr lang="en-US" dirty="0">
              <a:solidFill>
                <a:schemeClr val="tx1"/>
              </a:solidFill>
            </a:endParaRPr>
          </a:p>
        </p:txBody>
      </p:sp>
      <p:sp>
        <p:nvSpPr>
          <p:cNvPr id="25" name="Oval 24"/>
          <p:cNvSpPr/>
          <p:nvPr/>
        </p:nvSpPr>
        <p:spPr>
          <a:xfrm>
            <a:off x="7434721" y="3703230"/>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6" name="Oval 25"/>
          <p:cNvSpPr/>
          <p:nvPr/>
        </p:nvSpPr>
        <p:spPr>
          <a:xfrm>
            <a:off x="6547922" y="5857728"/>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27" name="Straight Arrow Connector 26"/>
          <p:cNvCxnSpPr>
            <a:endCxn id="26" idx="1"/>
          </p:cNvCxnSpPr>
          <p:nvPr/>
        </p:nvCxnSpPr>
        <p:spPr>
          <a:xfrm>
            <a:off x="5417423" y="3371161"/>
            <a:ext cx="1246498" cy="26025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452073" y="3453564"/>
            <a:ext cx="236529" cy="342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8030216" y="3477282"/>
            <a:ext cx="266838" cy="3419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211413" y="3429750"/>
            <a:ext cx="853188" cy="12187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4" idx="7"/>
          </p:cNvCxnSpPr>
          <p:nvPr/>
        </p:nvCxnSpPr>
        <p:spPr>
          <a:xfrm flipH="1">
            <a:off x="7454338" y="4458440"/>
            <a:ext cx="165662" cy="1788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4"/>
          </p:cNvCxnSpPr>
          <p:nvPr/>
        </p:nvCxnSpPr>
        <p:spPr>
          <a:xfrm flipH="1">
            <a:off x="7003655" y="5313335"/>
            <a:ext cx="170638" cy="5930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806679" y="2259624"/>
            <a:ext cx="1041009" cy="369332"/>
          </a:xfrm>
          <a:prstGeom prst="rect">
            <a:avLst/>
          </a:prstGeom>
          <a:noFill/>
        </p:spPr>
        <p:txBody>
          <a:bodyPr wrap="square" rtlCol="0">
            <a:spAutoFit/>
          </a:bodyPr>
          <a:lstStyle/>
          <a:p>
            <a:r>
              <a:rPr lang="en-US" dirty="0" smtClean="0"/>
              <a:t>Task - 1</a:t>
            </a:r>
            <a:endParaRPr lang="en-US" dirty="0"/>
          </a:p>
        </p:txBody>
      </p:sp>
      <p:sp>
        <p:nvSpPr>
          <p:cNvPr id="34" name="TextBox 33"/>
          <p:cNvSpPr txBox="1"/>
          <p:nvPr/>
        </p:nvSpPr>
        <p:spPr>
          <a:xfrm>
            <a:off x="2735920" y="2276497"/>
            <a:ext cx="1041009" cy="369332"/>
          </a:xfrm>
          <a:prstGeom prst="rect">
            <a:avLst/>
          </a:prstGeom>
          <a:noFill/>
        </p:spPr>
        <p:txBody>
          <a:bodyPr wrap="square" rtlCol="0">
            <a:spAutoFit/>
          </a:bodyPr>
          <a:lstStyle/>
          <a:p>
            <a:r>
              <a:rPr lang="en-US" dirty="0" smtClean="0"/>
              <a:t>Task - 2</a:t>
            </a:r>
            <a:endParaRPr lang="en-US" dirty="0"/>
          </a:p>
        </p:txBody>
      </p:sp>
      <p:sp>
        <p:nvSpPr>
          <p:cNvPr id="35" name="TextBox 34"/>
          <p:cNvSpPr txBox="1"/>
          <p:nvPr/>
        </p:nvSpPr>
        <p:spPr>
          <a:xfrm>
            <a:off x="1546773" y="2297518"/>
            <a:ext cx="1041009" cy="369332"/>
          </a:xfrm>
          <a:prstGeom prst="rect">
            <a:avLst/>
          </a:prstGeom>
          <a:noFill/>
        </p:spPr>
        <p:txBody>
          <a:bodyPr wrap="square" rtlCol="0">
            <a:spAutoFit/>
          </a:bodyPr>
          <a:lstStyle/>
          <a:p>
            <a:r>
              <a:rPr lang="en-US" dirty="0" smtClean="0"/>
              <a:t>Task - 3</a:t>
            </a:r>
            <a:endParaRPr lang="en-US" dirty="0"/>
          </a:p>
        </p:txBody>
      </p:sp>
      <p:sp>
        <p:nvSpPr>
          <p:cNvPr id="36" name="TextBox 35"/>
          <p:cNvSpPr txBox="1"/>
          <p:nvPr/>
        </p:nvSpPr>
        <p:spPr>
          <a:xfrm>
            <a:off x="476014" y="2314391"/>
            <a:ext cx="1041009" cy="369332"/>
          </a:xfrm>
          <a:prstGeom prst="rect">
            <a:avLst/>
          </a:prstGeom>
          <a:noFill/>
        </p:spPr>
        <p:txBody>
          <a:bodyPr wrap="square" rtlCol="0">
            <a:spAutoFit/>
          </a:bodyPr>
          <a:lstStyle/>
          <a:p>
            <a:r>
              <a:rPr lang="en-US" dirty="0" smtClean="0"/>
              <a:t>Task - 4</a:t>
            </a:r>
            <a:endParaRPr lang="en-US" dirty="0"/>
          </a:p>
        </p:txBody>
      </p:sp>
      <p:sp>
        <p:nvSpPr>
          <p:cNvPr id="37" name="TextBox 36"/>
          <p:cNvSpPr txBox="1"/>
          <p:nvPr/>
        </p:nvSpPr>
        <p:spPr>
          <a:xfrm>
            <a:off x="7032232" y="2292353"/>
            <a:ext cx="1041009" cy="369332"/>
          </a:xfrm>
          <a:prstGeom prst="rect">
            <a:avLst/>
          </a:prstGeom>
          <a:noFill/>
        </p:spPr>
        <p:txBody>
          <a:bodyPr wrap="square" rtlCol="0">
            <a:spAutoFit/>
          </a:bodyPr>
          <a:lstStyle/>
          <a:p>
            <a:r>
              <a:rPr lang="en-US" dirty="0" smtClean="0"/>
              <a:t>Task - 2</a:t>
            </a:r>
            <a:endParaRPr lang="en-US" dirty="0"/>
          </a:p>
        </p:txBody>
      </p:sp>
      <p:sp>
        <p:nvSpPr>
          <p:cNvPr id="38" name="TextBox 37"/>
          <p:cNvSpPr txBox="1"/>
          <p:nvPr/>
        </p:nvSpPr>
        <p:spPr>
          <a:xfrm>
            <a:off x="5843085" y="2313374"/>
            <a:ext cx="1041009" cy="369332"/>
          </a:xfrm>
          <a:prstGeom prst="rect">
            <a:avLst/>
          </a:prstGeom>
          <a:noFill/>
        </p:spPr>
        <p:txBody>
          <a:bodyPr wrap="square" rtlCol="0">
            <a:spAutoFit/>
          </a:bodyPr>
          <a:lstStyle/>
          <a:p>
            <a:r>
              <a:rPr lang="en-US" dirty="0" smtClean="0"/>
              <a:t>Task - 3</a:t>
            </a:r>
            <a:endParaRPr lang="en-US" dirty="0"/>
          </a:p>
        </p:txBody>
      </p:sp>
      <p:sp>
        <p:nvSpPr>
          <p:cNvPr id="39" name="TextBox 38"/>
          <p:cNvSpPr txBox="1"/>
          <p:nvPr/>
        </p:nvSpPr>
        <p:spPr>
          <a:xfrm>
            <a:off x="4772326" y="2330247"/>
            <a:ext cx="1041009" cy="369332"/>
          </a:xfrm>
          <a:prstGeom prst="rect">
            <a:avLst/>
          </a:prstGeom>
          <a:noFill/>
        </p:spPr>
        <p:txBody>
          <a:bodyPr wrap="square" rtlCol="0">
            <a:spAutoFit/>
          </a:bodyPr>
          <a:lstStyle/>
          <a:p>
            <a:r>
              <a:rPr lang="en-US" dirty="0" smtClean="0"/>
              <a:t>Task - 4</a:t>
            </a:r>
            <a:endParaRPr lang="en-US" dirty="0"/>
          </a:p>
        </p:txBody>
      </p:sp>
      <p:sp>
        <p:nvSpPr>
          <p:cNvPr id="40" name="TextBox 39"/>
          <p:cNvSpPr txBox="1"/>
          <p:nvPr/>
        </p:nvSpPr>
        <p:spPr>
          <a:xfrm>
            <a:off x="2077429" y="3776616"/>
            <a:ext cx="1041009" cy="369332"/>
          </a:xfrm>
          <a:prstGeom prst="rect">
            <a:avLst/>
          </a:prstGeom>
          <a:noFill/>
        </p:spPr>
        <p:txBody>
          <a:bodyPr wrap="square" rtlCol="0">
            <a:spAutoFit/>
          </a:bodyPr>
          <a:lstStyle/>
          <a:p>
            <a:r>
              <a:rPr lang="en-US" dirty="0" smtClean="0"/>
              <a:t>Task - 6</a:t>
            </a:r>
            <a:endParaRPr lang="en-US" dirty="0"/>
          </a:p>
        </p:txBody>
      </p:sp>
      <p:sp>
        <p:nvSpPr>
          <p:cNvPr id="41" name="TextBox 40"/>
          <p:cNvSpPr txBox="1"/>
          <p:nvPr/>
        </p:nvSpPr>
        <p:spPr>
          <a:xfrm>
            <a:off x="4006294" y="3846141"/>
            <a:ext cx="1041009" cy="369332"/>
          </a:xfrm>
          <a:prstGeom prst="rect">
            <a:avLst/>
          </a:prstGeom>
          <a:noFill/>
        </p:spPr>
        <p:txBody>
          <a:bodyPr wrap="square" rtlCol="0">
            <a:spAutoFit/>
          </a:bodyPr>
          <a:lstStyle/>
          <a:p>
            <a:r>
              <a:rPr lang="en-US" dirty="0" smtClean="0"/>
              <a:t>Task - 5</a:t>
            </a:r>
            <a:endParaRPr lang="en-US" dirty="0"/>
          </a:p>
        </p:txBody>
      </p:sp>
      <p:sp>
        <p:nvSpPr>
          <p:cNvPr id="42" name="TextBox 41"/>
          <p:cNvSpPr txBox="1"/>
          <p:nvPr/>
        </p:nvSpPr>
        <p:spPr>
          <a:xfrm>
            <a:off x="3165849" y="5066922"/>
            <a:ext cx="1041009" cy="369332"/>
          </a:xfrm>
          <a:prstGeom prst="rect">
            <a:avLst/>
          </a:prstGeom>
          <a:noFill/>
        </p:spPr>
        <p:txBody>
          <a:bodyPr wrap="square" rtlCol="0">
            <a:spAutoFit/>
          </a:bodyPr>
          <a:lstStyle/>
          <a:p>
            <a:r>
              <a:rPr lang="en-US" dirty="0" smtClean="0"/>
              <a:t>Task - 7</a:t>
            </a:r>
            <a:endParaRPr lang="en-US" dirty="0"/>
          </a:p>
        </p:txBody>
      </p:sp>
      <p:sp>
        <p:nvSpPr>
          <p:cNvPr id="43" name="TextBox 42"/>
          <p:cNvSpPr txBox="1"/>
          <p:nvPr/>
        </p:nvSpPr>
        <p:spPr>
          <a:xfrm>
            <a:off x="7620000" y="4787989"/>
            <a:ext cx="1041009" cy="369332"/>
          </a:xfrm>
          <a:prstGeom prst="rect">
            <a:avLst/>
          </a:prstGeom>
          <a:noFill/>
        </p:spPr>
        <p:txBody>
          <a:bodyPr wrap="square" rtlCol="0">
            <a:spAutoFit/>
          </a:bodyPr>
          <a:lstStyle/>
          <a:p>
            <a:r>
              <a:rPr lang="en-US" dirty="0" smtClean="0"/>
              <a:t>Task - 6</a:t>
            </a:r>
            <a:endParaRPr lang="en-US" dirty="0"/>
          </a:p>
        </p:txBody>
      </p:sp>
      <p:sp>
        <p:nvSpPr>
          <p:cNvPr id="44" name="TextBox 43"/>
          <p:cNvSpPr txBox="1"/>
          <p:nvPr/>
        </p:nvSpPr>
        <p:spPr>
          <a:xfrm>
            <a:off x="6681273" y="3689610"/>
            <a:ext cx="920470" cy="369332"/>
          </a:xfrm>
          <a:prstGeom prst="rect">
            <a:avLst/>
          </a:prstGeom>
          <a:noFill/>
        </p:spPr>
        <p:txBody>
          <a:bodyPr wrap="square" rtlCol="0">
            <a:spAutoFit/>
          </a:bodyPr>
          <a:lstStyle/>
          <a:p>
            <a:r>
              <a:rPr lang="en-US" dirty="0" smtClean="0"/>
              <a:t>Task - 5</a:t>
            </a:r>
            <a:endParaRPr lang="en-US" dirty="0"/>
          </a:p>
        </p:txBody>
      </p:sp>
      <p:sp>
        <p:nvSpPr>
          <p:cNvPr id="45" name="TextBox 44"/>
          <p:cNvSpPr txBox="1"/>
          <p:nvPr/>
        </p:nvSpPr>
        <p:spPr>
          <a:xfrm>
            <a:off x="7416113" y="5998575"/>
            <a:ext cx="1041009" cy="369332"/>
          </a:xfrm>
          <a:prstGeom prst="rect">
            <a:avLst/>
          </a:prstGeom>
          <a:noFill/>
        </p:spPr>
        <p:txBody>
          <a:bodyPr wrap="square" rtlCol="0">
            <a:spAutoFit/>
          </a:bodyPr>
          <a:lstStyle/>
          <a:p>
            <a:r>
              <a:rPr lang="en-US" dirty="0" smtClean="0"/>
              <a:t>Task - 7</a:t>
            </a:r>
            <a:endParaRPr lang="en-US" dirty="0"/>
          </a:p>
        </p:txBody>
      </p:sp>
      <p:sp>
        <p:nvSpPr>
          <p:cNvPr id="4" name="TextBox 3"/>
          <p:cNvSpPr txBox="1"/>
          <p:nvPr/>
        </p:nvSpPr>
        <p:spPr>
          <a:xfrm>
            <a:off x="4228856" y="3371161"/>
            <a:ext cx="432048" cy="369332"/>
          </a:xfrm>
          <a:prstGeom prst="rect">
            <a:avLst/>
          </a:prstGeom>
          <a:noFill/>
        </p:spPr>
        <p:txBody>
          <a:bodyPr wrap="square" rtlCol="0">
            <a:spAutoFit/>
          </a:bodyPr>
          <a:lstStyle/>
          <a:p>
            <a:r>
              <a:rPr lang="en-US" dirty="0" smtClean="0"/>
              <a:t>P0</a:t>
            </a:r>
            <a:endParaRPr lang="en-US" dirty="0"/>
          </a:p>
        </p:txBody>
      </p:sp>
      <p:sp>
        <p:nvSpPr>
          <p:cNvPr id="46" name="TextBox 45"/>
          <p:cNvSpPr txBox="1"/>
          <p:nvPr/>
        </p:nvSpPr>
        <p:spPr>
          <a:xfrm>
            <a:off x="3389827" y="3231326"/>
            <a:ext cx="432048" cy="369332"/>
          </a:xfrm>
          <a:prstGeom prst="rect">
            <a:avLst/>
          </a:prstGeom>
          <a:noFill/>
        </p:spPr>
        <p:txBody>
          <a:bodyPr wrap="square" rtlCol="0">
            <a:spAutoFit/>
          </a:bodyPr>
          <a:lstStyle/>
          <a:p>
            <a:r>
              <a:rPr lang="en-US" dirty="0" smtClean="0"/>
              <a:t>P1</a:t>
            </a:r>
            <a:endParaRPr lang="en-US" dirty="0"/>
          </a:p>
        </p:txBody>
      </p:sp>
      <p:sp>
        <p:nvSpPr>
          <p:cNvPr id="47" name="TextBox 46"/>
          <p:cNvSpPr txBox="1"/>
          <p:nvPr/>
        </p:nvSpPr>
        <p:spPr>
          <a:xfrm>
            <a:off x="2355910" y="3266328"/>
            <a:ext cx="432048" cy="369332"/>
          </a:xfrm>
          <a:prstGeom prst="rect">
            <a:avLst/>
          </a:prstGeom>
          <a:noFill/>
        </p:spPr>
        <p:txBody>
          <a:bodyPr wrap="square" rtlCol="0">
            <a:spAutoFit/>
          </a:bodyPr>
          <a:lstStyle/>
          <a:p>
            <a:r>
              <a:rPr lang="en-US" dirty="0" smtClean="0"/>
              <a:t>P2</a:t>
            </a:r>
            <a:endParaRPr lang="en-US" dirty="0"/>
          </a:p>
        </p:txBody>
      </p:sp>
      <p:sp>
        <p:nvSpPr>
          <p:cNvPr id="48" name="TextBox 47"/>
          <p:cNvSpPr txBox="1"/>
          <p:nvPr/>
        </p:nvSpPr>
        <p:spPr>
          <a:xfrm>
            <a:off x="1339563" y="3148463"/>
            <a:ext cx="432048" cy="369332"/>
          </a:xfrm>
          <a:prstGeom prst="rect">
            <a:avLst/>
          </a:prstGeom>
          <a:noFill/>
        </p:spPr>
        <p:txBody>
          <a:bodyPr wrap="square" rtlCol="0">
            <a:spAutoFit/>
          </a:bodyPr>
          <a:lstStyle/>
          <a:p>
            <a:r>
              <a:rPr lang="en-US" dirty="0" smtClean="0"/>
              <a:t>P3</a:t>
            </a:r>
            <a:endParaRPr lang="en-US" dirty="0"/>
          </a:p>
        </p:txBody>
      </p:sp>
      <p:sp>
        <p:nvSpPr>
          <p:cNvPr id="49" name="TextBox 48"/>
          <p:cNvSpPr txBox="1"/>
          <p:nvPr/>
        </p:nvSpPr>
        <p:spPr>
          <a:xfrm>
            <a:off x="8473130" y="3424683"/>
            <a:ext cx="432048" cy="369332"/>
          </a:xfrm>
          <a:prstGeom prst="rect">
            <a:avLst/>
          </a:prstGeom>
          <a:noFill/>
        </p:spPr>
        <p:txBody>
          <a:bodyPr wrap="square" rtlCol="0">
            <a:spAutoFit/>
          </a:bodyPr>
          <a:lstStyle/>
          <a:p>
            <a:r>
              <a:rPr lang="en-US" dirty="0" smtClean="0"/>
              <a:t>P0</a:t>
            </a:r>
            <a:endParaRPr lang="en-US" dirty="0"/>
          </a:p>
        </p:txBody>
      </p:sp>
      <p:sp>
        <p:nvSpPr>
          <p:cNvPr id="50" name="TextBox 49"/>
          <p:cNvSpPr txBox="1"/>
          <p:nvPr/>
        </p:nvSpPr>
        <p:spPr>
          <a:xfrm>
            <a:off x="7634101" y="3284848"/>
            <a:ext cx="432048" cy="369332"/>
          </a:xfrm>
          <a:prstGeom prst="rect">
            <a:avLst/>
          </a:prstGeom>
          <a:noFill/>
        </p:spPr>
        <p:txBody>
          <a:bodyPr wrap="square" rtlCol="0">
            <a:spAutoFit/>
          </a:bodyPr>
          <a:lstStyle/>
          <a:p>
            <a:r>
              <a:rPr lang="en-US" dirty="0" smtClean="0"/>
              <a:t>P1</a:t>
            </a:r>
            <a:endParaRPr lang="en-US" dirty="0"/>
          </a:p>
        </p:txBody>
      </p:sp>
      <p:sp>
        <p:nvSpPr>
          <p:cNvPr id="51" name="TextBox 50"/>
          <p:cNvSpPr txBox="1"/>
          <p:nvPr/>
        </p:nvSpPr>
        <p:spPr>
          <a:xfrm>
            <a:off x="6600184" y="3319850"/>
            <a:ext cx="432048" cy="369332"/>
          </a:xfrm>
          <a:prstGeom prst="rect">
            <a:avLst/>
          </a:prstGeom>
          <a:noFill/>
        </p:spPr>
        <p:txBody>
          <a:bodyPr wrap="square" rtlCol="0">
            <a:spAutoFit/>
          </a:bodyPr>
          <a:lstStyle/>
          <a:p>
            <a:r>
              <a:rPr lang="en-US" dirty="0" smtClean="0"/>
              <a:t>P2</a:t>
            </a:r>
            <a:endParaRPr lang="en-US" dirty="0"/>
          </a:p>
        </p:txBody>
      </p:sp>
      <p:sp>
        <p:nvSpPr>
          <p:cNvPr id="52" name="TextBox 51"/>
          <p:cNvSpPr txBox="1"/>
          <p:nvPr/>
        </p:nvSpPr>
        <p:spPr>
          <a:xfrm>
            <a:off x="5583837" y="3201985"/>
            <a:ext cx="432048" cy="369332"/>
          </a:xfrm>
          <a:prstGeom prst="rect">
            <a:avLst/>
          </a:prstGeom>
          <a:noFill/>
        </p:spPr>
        <p:txBody>
          <a:bodyPr wrap="square" rtlCol="0">
            <a:spAutoFit/>
          </a:bodyPr>
          <a:lstStyle/>
          <a:p>
            <a:r>
              <a:rPr lang="en-US" dirty="0" smtClean="0"/>
              <a:t>P3</a:t>
            </a:r>
            <a:endParaRPr lang="en-US" dirty="0"/>
          </a:p>
        </p:txBody>
      </p:sp>
      <p:sp>
        <p:nvSpPr>
          <p:cNvPr id="53" name="TextBox 52"/>
          <p:cNvSpPr txBox="1"/>
          <p:nvPr/>
        </p:nvSpPr>
        <p:spPr>
          <a:xfrm>
            <a:off x="3895135" y="4282312"/>
            <a:ext cx="432048" cy="369332"/>
          </a:xfrm>
          <a:prstGeom prst="rect">
            <a:avLst/>
          </a:prstGeom>
          <a:noFill/>
        </p:spPr>
        <p:txBody>
          <a:bodyPr wrap="square" rtlCol="0">
            <a:spAutoFit/>
          </a:bodyPr>
          <a:lstStyle/>
          <a:p>
            <a:r>
              <a:rPr lang="en-US" dirty="0" smtClean="0"/>
              <a:t>P0</a:t>
            </a:r>
            <a:endParaRPr lang="en-US" dirty="0"/>
          </a:p>
        </p:txBody>
      </p:sp>
      <p:sp>
        <p:nvSpPr>
          <p:cNvPr id="54" name="TextBox 53"/>
          <p:cNvSpPr txBox="1"/>
          <p:nvPr/>
        </p:nvSpPr>
        <p:spPr>
          <a:xfrm>
            <a:off x="742734" y="3874276"/>
            <a:ext cx="432048" cy="369332"/>
          </a:xfrm>
          <a:prstGeom prst="rect">
            <a:avLst/>
          </a:prstGeom>
          <a:noFill/>
        </p:spPr>
        <p:txBody>
          <a:bodyPr wrap="square" rtlCol="0">
            <a:spAutoFit/>
          </a:bodyPr>
          <a:lstStyle/>
          <a:p>
            <a:r>
              <a:rPr lang="en-US" dirty="0" smtClean="0"/>
              <a:t>P2</a:t>
            </a:r>
            <a:endParaRPr lang="en-US" dirty="0"/>
          </a:p>
        </p:txBody>
      </p:sp>
      <p:sp>
        <p:nvSpPr>
          <p:cNvPr id="55" name="TextBox 54"/>
          <p:cNvSpPr txBox="1"/>
          <p:nvPr/>
        </p:nvSpPr>
        <p:spPr>
          <a:xfrm>
            <a:off x="1830235" y="5066436"/>
            <a:ext cx="432048" cy="369332"/>
          </a:xfrm>
          <a:prstGeom prst="rect">
            <a:avLst/>
          </a:prstGeom>
          <a:noFill/>
        </p:spPr>
        <p:txBody>
          <a:bodyPr wrap="square" rtlCol="0">
            <a:spAutoFit/>
          </a:bodyPr>
          <a:lstStyle/>
          <a:p>
            <a:r>
              <a:rPr lang="en-US" dirty="0" smtClean="0"/>
              <a:t>P0</a:t>
            </a:r>
            <a:endParaRPr lang="en-US" dirty="0"/>
          </a:p>
        </p:txBody>
      </p:sp>
      <p:sp>
        <p:nvSpPr>
          <p:cNvPr id="56" name="TextBox 55"/>
          <p:cNvSpPr txBox="1"/>
          <p:nvPr/>
        </p:nvSpPr>
        <p:spPr>
          <a:xfrm>
            <a:off x="8154601" y="4161666"/>
            <a:ext cx="432048" cy="369332"/>
          </a:xfrm>
          <a:prstGeom prst="rect">
            <a:avLst/>
          </a:prstGeom>
          <a:noFill/>
        </p:spPr>
        <p:txBody>
          <a:bodyPr wrap="square" rtlCol="0">
            <a:spAutoFit/>
          </a:bodyPr>
          <a:lstStyle/>
          <a:p>
            <a:r>
              <a:rPr lang="en-US" dirty="0" smtClean="0"/>
              <a:t>P0</a:t>
            </a:r>
            <a:endParaRPr lang="en-US" dirty="0"/>
          </a:p>
        </p:txBody>
      </p:sp>
      <p:sp>
        <p:nvSpPr>
          <p:cNvPr id="57" name="TextBox 56"/>
          <p:cNvSpPr txBox="1"/>
          <p:nvPr/>
        </p:nvSpPr>
        <p:spPr>
          <a:xfrm>
            <a:off x="6363589" y="4408701"/>
            <a:ext cx="432048" cy="369332"/>
          </a:xfrm>
          <a:prstGeom prst="rect">
            <a:avLst/>
          </a:prstGeom>
          <a:noFill/>
        </p:spPr>
        <p:txBody>
          <a:bodyPr wrap="square" rtlCol="0">
            <a:spAutoFit/>
          </a:bodyPr>
          <a:lstStyle/>
          <a:p>
            <a:r>
              <a:rPr lang="en-US" dirty="0" smtClean="0"/>
              <a:t>P0</a:t>
            </a:r>
            <a:endParaRPr lang="en-US" dirty="0"/>
          </a:p>
        </p:txBody>
      </p:sp>
      <p:sp>
        <p:nvSpPr>
          <p:cNvPr id="58" name="TextBox 57"/>
          <p:cNvSpPr txBox="1"/>
          <p:nvPr/>
        </p:nvSpPr>
        <p:spPr>
          <a:xfrm>
            <a:off x="6124009" y="5962170"/>
            <a:ext cx="432048" cy="369332"/>
          </a:xfrm>
          <a:prstGeom prst="rect">
            <a:avLst/>
          </a:prstGeom>
          <a:noFill/>
        </p:spPr>
        <p:txBody>
          <a:bodyPr wrap="square" rtlCol="0">
            <a:spAutoFit/>
          </a:bodyPr>
          <a:lstStyle/>
          <a:p>
            <a:r>
              <a:rPr lang="en-US" dirty="0" smtClean="0"/>
              <a:t>P0</a:t>
            </a:r>
            <a:endParaRPr lang="en-US" dirty="0"/>
          </a:p>
        </p:txBody>
      </p:sp>
      <p:sp>
        <p:nvSpPr>
          <p:cNvPr id="59" name="TextBox 58"/>
          <p:cNvSpPr txBox="1"/>
          <p:nvPr/>
        </p:nvSpPr>
        <p:spPr>
          <a:xfrm>
            <a:off x="1403648" y="5998575"/>
            <a:ext cx="2282705" cy="369332"/>
          </a:xfrm>
          <a:prstGeom prst="rect">
            <a:avLst/>
          </a:prstGeom>
          <a:noFill/>
        </p:spPr>
        <p:txBody>
          <a:bodyPr wrap="square" rtlCol="0">
            <a:spAutoFit/>
          </a:bodyPr>
          <a:lstStyle/>
          <a:p>
            <a:r>
              <a:rPr lang="en-US" dirty="0" smtClean="0"/>
              <a:t>Figure a</a:t>
            </a:r>
            <a:endParaRPr lang="en-US" dirty="0"/>
          </a:p>
        </p:txBody>
      </p:sp>
      <p:sp>
        <p:nvSpPr>
          <p:cNvPr id="60" name="TextBox 59"/>
          <p:cNvSpPr txBox="1"/>
          <p:nvPr/>
        </p:nvSpPr>
        <p:spPr>
          <a:xfrm>
            <a:off x="5057305" y="6220368"/>
            <a:ext cx="2282705" cy="369332"/>
          </a:xfrm>
          <a:prstGeom prst="rect">
            <a:avLst/>
          </a:prstGeom>
          <a:noFill/>
        </p:spPr>
        <p:txBody>
          <a:bodyPr wrap="square" rtlCol="0">
            <a:spAutoFit/>
          </a:bodyPr>
          <a:lstStyle/>
          <a:p>
            <a:r>
              <a:rPr lang="en-US" dirty="0" smtClean="0"/>
              <a:t>Figure b</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44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3" name="TextBox 2"/>
          <p:cNvSpPr txBox="1"/>
          <p:nvPr/>
        </p:nvSpPr>
        <p:spPr>
          <a:xfrm>
            <a:off x="860612" y="188641"/>
            <a:ext cx="8103876" cy="637097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in Figure </a:t>
            </a:r>
            <a:r>
              <a:rPr lang="en-US" sz="2400" dirty="0" smtClean="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if Task 5 is mapped onto process P2, then both processes P0 and P1 will need to interact with P2. In the current mapping, only a single interaction between P0 and P1 suffices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best way to design a parallel algorithm is to do so in two stages.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457200" indent="-457200" algn="just">
              <a:buAutoNum type="arabicPeriod"/>
            </a:pPr>
            <a:r>
              <a:rPr lang="en-US" sz="2400" dirty="0" smtClean="0">
                <a:latin typeface="Times New Roman" panose="02020603050405020304" pitchFamily="18" charset="0"/>
                <a:cs typeface="Times New Roman" panose="02020603050405020304" pitchFamily="18" charset="0"/>
              </a:rPr>
              <a:t>Develop </a:t>
            </a:r>
            <a:r>
              <a:rPr lang="en-US" sz="2400" dirty="0">
                <a:latin typeface="Times New Roman" panose="02020603050405020304" pitchFamily="18" charset="0"/>
                <a:cs typeface="Times New Roman" panose="02020603050405020304" pitchFamily="18" charset="0"/>
              </a:rPr>
              <a:t>a decomposition and mapping strategy suitable for the message-passing paradigm and use this to exploit parallelism among the nodes. Each task that the original matrix multiplication problem decomposes into is a matrix multiplication computation itself. </a:t>
            </a:r>
            <a:endParaRPr lang="en-US" sz="2400" dirty="0" smtClean="0">
              <a:latin typeface="Times New Roman" panose="02020603050405020304" pitchFamily="18" charset="0"/>
              <a:cs typeface="Times New Roman" panose="02020603050405020304" pitchFamily="18" charset="0"/>
            </a:endParaRPr>
          </a:p>
          <a:p>
            <a:pPr marL="457200" indent="-457200" algn="just">
              <a:buAutoNum type="arabicPeriod"/>
            </a:pPr>
            <a:endParaRPr lang="en-US" sz="2400" dirty="0" smtClean="0">
              <a:latin typeface="Times New Roman" panose="02020603050405020304" pitchFamily="18" charset="0"/>
              <a:cs typeface="Times New Roman" panose="02020603050405020304" pitchFamily="18" charset="0"/>
            </a:endParaRPr>
          </a:p>
          <a:p>
            <a:pPr marL="457200" indent="-457200" algn="just">
              <a:buAutoNum type="arabicPeriod"/>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develop a decomposition and mapping strategy suitable for the shared-memory paradigm and use this to implement each task on the multiple CPUs of a node.</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830997"/>
          </a:xfrm>
          <a:prstGeom prst="rect">
            <a:avLst/>
          </a:prstGeom>
          <a:noFill/>
        </p:spPr>
        <p:txBody>
          <a:bodyPr wrap="square">
            <a:spAutoFit/>
          </a:bodyPr>
          <a:lstStyle/>
          <a:p>
            <a:r>
              <a:rPr lang="en-IN" sz="2400" dirty="0" smtClean="0"/>
              <a:t>If each task takes 10 time units, what is the shortest parallel execution time for each decomposition?</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45</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3" name="TextBox 2"/>
          <p:cNvSpPr txBox="1"/>
          <p:nvPr/>
        </p:nvSpPr>
        <p:spPr>
          <a:xfrm>
            <a:off x="1331640" y="188640"/>
            <a:ext cx="6840760"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Problem</a:t>
            </a:r>
            <a:endParaRPr lang="en-IN" sz="2400" dirty="0">
              <a:latin typeface="Times New Roman" panose="02020603050405020304" pitchFamily="18" charset="0"/>
              <a:cs typeface="Times New Roman" panose="02020603050405020304" pitchFamily="18" charset="0"/>
            </a:endParaRPr>
          </a:p>
        </p:txBody>
      </p:sp>
      <p:sp>
        <p:nvSpPr>
          <p:cNvPr id="7" name="Oval 6"/>
          <p:cNvSpPr/>
          <p:nvPr/>
        </p:nvSpPr>
        <p:spPr>
          <a:xfrm>
            <a:off x="611560" y="2616727"/>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
        <p:nvSpPr>
          <p:cNvPr id="8" name="Oval 7"/>
          <p:cNvSpPr/>
          <p:nvPr/>
        </p:nvSpPr>
        <p:spPr>
          <a:xfrm>
            <a:off x="2765670" y="2617676"/>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9" name="Oval 8"/>
          <p:cNvSpPr/>
          <p:nvPr/>
        </p:nvSpPr>
        <p:spPr>
          <a:xfrm>
            <a:off x="3806679" y="2617676"/>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10" name="Oval 9"/>
          <p:cNvSpPr/>
          <p:nvPr/>
        </p:nvSpPr>
        <p:spPr>
          <a:xfrm>
            <a:off x="1688615" y="2617676"/>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11" name="Oval 10"/>
          <p:cNvSpPr/>
          <p:nvPr/>
        </p:nvSpPr>
        <p:spPr>
          <a:xfrm>
            <a:off x="1292571" y="363476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9</a:t>
            </a:r>
            <a:endParaRPr lang="en-US" dirty="0">
              <a:solidFill>
                <a:schemeClr val="tx1"/>
              </a:solidFill>
            </a:endParaRPr>
          </a:p>
        </p:txBody>
      </p:sp>
      <p:sp>
        <p:nvSpPr>
          <p:cNvPr id="12" name="Oval 11"/>
          <p:cNvSpPr/>
          <p:nvPr/>
        </p:nvSpPr>
        <p:spPr>
          <a:xfrm>
            <a:off x="3256425" y="363476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3" name="Oval 12"/>
          <p:cNvSpPr/>
          <p:nvPr/>
        </p:nvSpPr>
        <p:spPr>
          <a:xfrm>
            <a:off x="2369626" y="479715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cxnSp>
        <p:nvCxnSpPr>
          <p:cNvPr id="14" name="Straight Arrow Connector 13"/>
          <p:cNvCxnSpPr/>
          <p:nvPr/>
        </p:nvCxnSpPr>
        <p:spPr>
          <a:xfrm>
            <a:off x="1239127" y="3302694"/>
            <a:ext cx="236529" cy="414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73777" y="3385097"/>
            <a:ext cx="236529" cy="342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851920" y="3408815"/>
            <a:ext cx="266838" cy="3419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766279" y="3361283"/>
            <a:ext cx="266838" cy="3419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3" idx="1"/>
          </p:cNvCxnSpPr>
          <p:nvPr/>
        </p:nvCxnSpPr>
        <p:spPr>
          <a:xfrm>
            <a:off x="1953551" y="4358384"/>
            <a:ext cx="532074" cy="5547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7"/>
          </p:cNvCxnSpPr>
          <p:nvPr/>
        </p:nvCxnSpPr>
        <p:spPr>
          <a:xfrm flipH="1">
            <a:off x="3045715" y="4383858"/>
            <a:ext cx="431067" cy="5292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789856" y="2685194"/>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a:t>
            </a:r>
            <a:endParaRPr lang="en-US" dirty="0">
              <a:solidFill>
                <a:schemeClr val="tx1"/>
              </a:solidFill>
            </a:endParaRPr>
          </a:p>
        </p:txBody>
      </p:sp>
      <p:sp>
        <p:nvSpPr>
          <p:cNvPr id="21" name="Oval 20"/>
          <p:cNvSpPr/>
          <p:nvPr/>
        </p:nvSpPr>
        <p:spPr>
          <a:xfrm>
            <a:off x="6943966" y="268614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22" name="Oval 21"/>
          <p:cNvSpPr/>
          <p:nvPr/>
        </p:nvSpPr>
        <p:spPr>
          <a:xfrm>
            <a:off x="7984975" y="268614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23" name="Oval 22"/>
          <p:cNvSpPr/>
          <p:nvPr/>
        </p:nvSpPr>
        <p:spPr>
          <a:xfrm>
            <a:off x="5866911" y="2686143"/>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10</a:t>
            </a:r>
            <a:endParaRPr lang="en-US">
              <a:solidFill>
                <a:schemeClr val="tx1"/>
              </a:solidFill>
            </a:endParaRPr>
          </a:p>
        </p:txBody>
      </p:sp>
      <p:sp>
        <p:nvSpPr>
          <p:cNvPr id="24" name="Oval 23"/>
          <p:cNvSpPr/>
          <p:nvPr/>
        </p:nvSpPr>
        <p:spPr>
          <a:xfrm>
            <a:off x="6778249" y="4521247"/>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11</a:t>
            </a:r>
            <a:endParaRPr lang="en-US" dirty="0">
              <a:solidFill>
                <a:schemeClr val="tx1"/>
              </a:solidFill>
            </a:endParaRPr>
          </a:p>
        </p:txBody>
      </p:sp>
      <p:sp>
        <p:nvSpPr>
          <p:cNvPr id="25" name="Oval 24"/>
          <p:cNvSpPr/>
          <p:nvPr/>
        </p:nvSpPr>
        <p:spPr>
          <a:xfrm>
            <a:off x="7434721" y="3703230"/>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26" name="Oval 25"/>
          <p:cNvSpPr/>
          <p:nvPr/>
        </p:nvSpPr>
        <p:spPr>
          <a:xfrm>
            <a:off x="6547922" y="5857728"/>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cxnSp>
        <p:nvCxnSpPr>
          <p:cNvPr id="27" name="Straight Arrow Connector 26"/>
          <p:cNvCxnSpPr>
            <a:endCxn id="26" idx="1"/>
          </p:cNvCxnSpPr>
          <p:nvPr/>
        </p:nvCxnSpPr>
        <p:spPr>
          <a:xfrm>
            <a:off x="5417423" y="3371161"/>
            <a:ext cx="1246498" cy="26025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452073" y="3453564"/>
            <a:ext cx="236529" cy="3424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8030216" y="3477282"/>
            <a:ext cx="266838" cy="3419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211413" y="3429750"/>
            <a:ext cx="853188" cy="12187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4" idx="7"/>
          </p:cNvCxnSpPr>
          <p:nvPr/>
        </p:nvCxnSpPr>
        <p:spPr>
          <a:xfrm flipH="1">
            <a:off x="7454338" y="4458440"/>
            <a:ext cx="165662" cy="1788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4"/>
          </p:cNvCxnSpPr>
          <p:nvPr/>
        </p:nvCxnSpPr>
        <p:spPr>
          <a:xfrm flipH="1">
            <a:off x="7003655" y="5313335"/>
            <a:ext cx="170638" cy="5930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806679" y="2259624"/>
            <a:ext cx="1041009" cy="369332"/>
          </a:xfrm>
          <a:prstGeom prst="rect">
            <a:avLst/>
          </a:prstGeom>
          <a:noFill/>
        </p:spPr>
        <p:txBody>
          <a:bodyPr wrap="square" rtlCol="0">
            <a:spAutoFit/>
          </a:bodyPr>
          <a:lstStyle/>
          <a:p>
            <a:r>
              <a:rPr lang="en-US" dirty="0" smtClean="0"/>
              <a:t>Task - 1</a:t>
            </a:r>
            <a:endParaRPr lang="en-US" dirty="0"/>
          </a:p>
        </p:txBody>
      </p:sp>
      <p:sp>
        <p:nvSpPr>
          <p:cNvPr id="34" name="TextBox 33"/>
          <p:cNvSpPr txBox="1"/>
          <p:nvPr/>
        </p:nvSpPr>
        <p:spPr>
          <a:xfrm>
            <a:off x="2735920" y="2276497"/>
            <a:ext cx="1041009" cy="369332"/>
          </a:xfrm>
          <a:prstGeom prst="rect">
            <a:avLst/>
          </a:prstGeom>
          <a:noFill/>
        </p:spPr>
        <p:txBody>
          <a:bodyPr wrap="square" rtlCol="0">
            <a:spAutoFit/>
          </a:bodyPr>
          <a:lstStyle/>
          <a:p>
            <a:r>
              <a:rPr lang="en-US" dirty="0" smtClean="0"/>
              <a:t>Task - 2</a:t>
            </a:r>
            <a:endParaRPr lang="en-US" dirty="0"/>
          </a:p>
        </p:txBody>
      </p:sp>
      <p:sp>
        <p:nvSpPr>
          <p:cNvPr id="35" name="TextBox 34"/>
          <p:cNvSpPr txBox="1"/>
          <p:nvPr/>
        </p:nvSpPr>
        <p:spPr>
          <a:xfrm>
            <a:off x="1546773" y="2297518"/>
            <a:ext cx="1041009" cy="369332"/>
          </a:xfrm>
          <a:prstGeom prst="rect">
            <a:avLst/>
          </a:prstGeom>
          <a:noFill/>
        </p:spPr>
        <p:txBody>
          <a:bodyPr wrap="square" rtlCol="0">
            <a:spAutoFit/>
          </a:bodyPr>
          <a:lstStyle/>
          <a:p>
            <a:r>
              <a:rPr lang="en-US" dirty="0" smtClean="0"/>
              <a:t>Task - 3</a:t>
            </a:r>
            <a:endParaRPr lang="en-US" dirty="0"/>
          </a:p>
        </p:txBody>
      </p:sp>
      <p:sp>
        <p:nvSpPr>
          <p:cNvPr id="36" name="TextBox 35"/>
          <p:cNvSpPr txBox="1"/>
          <p:nvPr/>
        </p:nvSpPr>
        <p:spPr>
          <a:xfrm>
            <a:off x="476014" y="2314391"/>
            <a:ext cx="1041009" cy="369332"/>
          </a:xfrm>
          <a:prstGeom prst="rect">
            <a:avLst/>
          </a:prstGeom>
          <a:noFill/>
        </p:spPr>
        <p:txBody>
          <a:bodyPr wrap="square" rtlCol="0">
            <a:spAutoFit/>
          </a:bodyPr>
          <a:lstStyle/>
          <a:p>
            <a:r>
              <a:rPr lang="en-US" dirty="0" smtClean="0"/>
              <a:t>Task - 4</a:t>
            </a:r>
            <a:endParaRPr lang="en-US" dirty="0"/>
          </a:p>
        </p:txBody>
      </p:sp>
      <p:sp>
        <p:nvSpPr>
          <p:cNvPr id="37" name="TextBox 36"/>
          <p:cNvSpPr txBox="1"/>
          <p:nvPr/>
        </p:nvSpPr>
        <p:spPr>
          <a:xfrm>
            <a:off x="7032232" y="2292353"/>
            <a:ext cx="1041009" cy="369332"/>
          </a:xfrm>
          <a:prstGeom prst="rect">
            <a:avLst/>
          </a:prstGeom>
          <a:noFill/>
        </p:spPr>
        <p:txBody>
          <a:bodyPr wrap="square" rtlCol="0">
            <a:spAutoFit/>
          </a:bodyPr>
          <a:lstStyle/>
          <a:p>
            <a:r>
              <a:rPr lang="en-US" dirty="0" smtClean="0"/>
              <a:t>Task - 2</a:t>
            </a:r>
            <a:endParaRPr lang="en-US" dirty="0"/>
          </a:p>
        </p:txBody>
      </p:sp>
      <p:sp>
        <p:nvSpPr>
          <p:cNvPr id="38" name="TextBox 37"/>
          <p:cNvSpPr txBox="1"/>
          <p:nvPr/>
        </p:nvSpPr>
        <p:spPr>
          <a:xfrm>
            <a:off x="5843085" y="2313374"/>
            <a:ext cx="1041009" cy="369332"/>
          </a:xfrm>
          <a:prstGeom prst="rect">
            <a:avLst/>
          </a:prstGeom>
          <a:noFill/>
        </p:spPr>
        <p:txBody>
          <a:bodyPr wrap="square" rtlCol="0">
            <a:spAutoFit/>
          </a:bodyPr>
          <a:lstStyle/>
          <a:p>
            <a:r>
              <a:rPr lang="en-US" dirty="0" smtClean="0"/>
              <a:t>Task - 3</a:t>
            </a:r>
            <a:endParaRPr lang="en-US" dirty="0"/>
          </a:p>
        </p:txBody>
      </p:sp>
      <p:sp>
        <p:nvSpPr>
          <p:cNvPr id="39" name="TextBox 38"/>
          <p:cNvSpPr txBox="1"/>
          <p:nvPr/>
        </p:nvSpPr>
        <p:spPr>
          <a:xfrm>
            <a:off x="4772326" y="2330247"/>
            <a:ext cx="1041009" cy="369332"/>
          </a:xfrm>
          <a:prstGeom prst="rect">
            <a:avLst/>
          </a:prstGeom>
          <a:noFill/>
        </p:spPr>
        <p:txBody>
          <a:bodyPr wrap="square" rtlCol="0">
            <a:spAutoFit/>
          </a:bodyPr>
          <a:lstStyle/>
          <a:p>
            <a:r>
              <a:rPr lang="en-US" dirty="0" smtClean="0"/>
              <a:t>Task - 4</a:t>
            </a:r>
            <a:endParaRPr lang="en-US" dirty="0"/>
          </a:p>
        </p:txBody>
      </p:sp>
      <p:sp>
        <p:nvSpPr>
          <p:cNvPr id="40" name="TextBox 39"/>
          <p:cNvSpPr txBox="1"/>
          <p:nvPr/>
        </p:nvSpPr>
        <p:spPr>
          <a:xfrm>
            <a:off x="2138103" y="3873812"/>
            <a:ext cx="1041009" cy="369332"/>
          </a:xfrm>
          <a:prstGeom prst="rect">
            <a:avLst/>
          </a:prstGeom>
          <a:noFill/>
        </p:spPr>
        <p:txBody>
          <a:bodyPr wrap="square" rtlCol="0">
            <a:spAutoFit/>
          </a:bodyPr>
          <a:lstStyle/>
          <a:p>
            <a:r>
              <a:rPr lang="en-US" dirty="0" smtClean="0"/>
              <a:t>Task - 6</a:t>
            </a:r>
            <a:endParaRPr lang="en-US" dirty="0"/>
          </a:p>
        </p:txBody>
      </p:sp>
      <p:sp>
        <p:nvSpPr>
          <p:cNvPr id="41" name="TextBox 40"/>
          <p:cNvSpPr txBox="1"/>
          <p:nvPr/>
        </p:nvSpPr>
        <p:spPr>
          <a:xfrm>
            <a:off x="4006294" y="3846141"/>
            <a:ext cx="1041009" cy="369332"/>
          </a:xfrm>
          <a:prstGeom prst="rect">
            <a:avLst/>
          </a:prstGeom>
          <a:noFill/>
        </p:spPr>
        <p:txBody>
          <a:bodyPr wrap="square" rtlCol="0">
            <a:spAutoFit/>
          </a:bodyPr>
          <a:lstStyle/>
          <a:p>
            <a:r>
              <a:rPr lang="en-US" dirty="0" smtClean="0"/>
              <a:t>Task - 5</a:t>
            </a:r>
            <a:endParaRPr lang="en-US" dirty="0"/>
          </a:p>
        </p:txBody>
      </p:sp>
      <p:sp>
        <p:nvSpPr>
          <p:cNvPr id="42" name="TextBox 41"/>
          <p:cNvSpPr txBox="1"/>
          <p:nvPr/>
        </p:nvSpPr>
        <p:spPr>
          <a:xfrm>
            <a:off x="3165849" y="5066922"/>
            <a:ext cx="1041009" cy="369332"/>
          </a:xfrm>
          <a:prstGeom prst="rect">
            <a:avLst/>
          </a:prstGeom>
          <a:noFill/>
        </p:spPr>
        <p:txBody>
          <a:bodyPr wrap="square" rtlCol="0">
            <a:spAutoFit/>
          </a:bodyPr>
          <a:lstStyle/>
          <a:p>
            <a:r>
              <a:rPr lang="en-US" dirty="0" smtClean="0"/>
              <a:t>Task - 7</a:t>
            </a:r>
            <a:endParaRPr lang="en-US" dirty="0"/>
          </a:p>
        </p:txBody>
      </p:sp>
      <p:sp>
        <p:nvSpPr>
          <p:cNvPr id="43" name="TextBox 42"/>
          <p:cNvSpPr txBox="1"/>
          <p:nvPr/>
        </p:nvSpPr>
        <p:spPr>
          <a:xfrm>
            <a:off x="7620000" y="4787989"/>
            <a:ext cx="1041009" cy="369332"/>
          </a:xfrm>
          <a:prstGeom prst="rect">
            <a:avLst/>
          </a:prstGeom>
          <a:noFill/>
        </p:spPr>
        <p:txBody>
          <a:bodyPr wrap="square" rtlCol="0">
            <a:spAutoFit/>
          </a:bodyPr>
          <a:lstStyle/>
          <a:p>
            <a:r>
              <a:rPr lang="en-US" dirty="0" smtClean="0"/>
              <a:t>Task - 6</a:t>
            </a:r>
            <a:endParaRPr lang="en-US" dirty="0"/>
          </a:p>
        </p:txBody>
      </p:sp>
      <p:sp>
        <p:nvSpPr>
          <p:cNvPr id="44" name="TextBox 43"/>
          <p:cNvSpPr txBox="1"/>
          <p:nvPr/>
        </p:nvSpPr>
        <p:spPr>
          <a:xfrm>
            <a:off x="6681273" y="3689610"/>
            <a:ext cx="920470" cy="369332"/>
          </a:xfrm>
          <a:prstGeom prst="rect">
            <a:avLst/>
          </a:prstGeom>
          <a:noFill/>
        </p:spPr>
        <p:txBody>
          <a:bodyPr wrap="square" rtlCol="0">
            <a:spAutoFit/>
          </a:bodyPr>
          <a:lstStyle/>
          <a:p>
            <a:r>
              <a:rPr lang="en-US" dirty="0" smtClean="0"/>
              <a:t>Task - 5</a:t>
            </a:r>
            <a:endParaRPr lang="en-US" dirty="0"/>
          </a:p>
        </p:txBody>
      </p:sp>
      <p:sp>
        <p:nvSpPr>
          <p:cNvPr id="45" name="TextBox 44"/>
          <p:cNvSpPr txBox="1"/>
          <p:nvPr/>
        </p:nvSpPr>
        <p:spPr>
          <a:xfrm>
            <a:off x="7416113" y="5998575"/>
            <a:ext cx="1041009" cy="369332"/>
          </a:xfrm>
          <a:prstGeom prst="rect">
            <a:avLst/>
          </a:prstGeom>
          <a:noFill/>
        </p:spPr>
        <p:txBody>
          <a:bodyPr wrap="square" rtlCol="0">
            <a:spAutoFit/>
          </a:bodyPr>
          <a:lstStyle/>
          <a:p>
            <a:r>
              <a:rPr lang="en-US" dirty="0" smtClean="0"/>
              <a:t>Task - 7</a:t>
            </a:r>
            <a:endParaRPr lang="en-US" dirty="0"/>
          </a:p>
        </p:txBody>
      </p:sp>
      <p:sp>
        <p:nvSpPr>
          <p:cNvPr id="4" name="TextBox 3"/>
          <p:cNvSpPr txBox="1"/>
          <p:nvPr/>
        </p:nvSpPr>
        <p:spPr>
          <a:xfrm>
            <a:off x="323528" y="5906412"/>
            <a:ext cx="5093895" cy="646331"/>
          </a:xfrm>
          <a:prstGeom prst="rect">
            <a:avLst/>
          </a:prstGeom>
          <a:noFill/>
        </p:spPr>
        <p:txBody>
          <a:bodyPr wrap="square" rtlCol="0">
            <a:spAutoFit/>
          </a:bodyPr>
          <a:lstStyle/>
          <a:p>
            <a:r>
              <a:rPr lang="en-IN" dirty="0" smtClean="0"/>
              <a:t>For the first graph it is 30 Units</a:t>
            </a:r>
          </a:p>
          <a:p>
            <a:r>
              <a:rPr lang="en-IN" dirty="0" smtClean="0"/>
              <a:t>For the second graph it is 40 units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46</a:t>
            </a:fld>
            <a:endParaRPr lang="en-IN"/>
          </a:p>
        </p:txBody>
      </p:sp>
      <p:pic>
        <p:nvPicPr>
          <p:cNvPr id="3" name="Picture 2"/>
          <p:cNvPicPr>
            <a:picLocks noChangeAspect="1"/>
          </p:cNvPicPr>
          <p:nvPr/>
        </p:nvPicPr>
        <p:blipFill>
          <a:blip r:embed="rId2"/>
          <a:stretch>
            <a:fillRect/>
          </a:stretch>
        </p:blipFill>
        <p:spPr>
          <a:xfrm>
            <a:off x="1306041" y="476672"/>
            <a:ext cx="6313959" cy="2989791"/>
          </a:xfrm>
          <a:prstGeom prst="rect">
            <a:avLst/>
          </a:prstGeom>
        </p:spPr>
      </p:pic>
      <p:sp>
        <p:nvSpPr>
          <p:cNvPr id="4" name="TextBox 3"/>
          <p:cNvSpPr txBox="1"/>
          <p:nvPr/>
        </p:nvSpPr>
        <p:spPr>
          <a:xfrm>
            <a:off x="611560" y="4495908"/>
            <a:ext cx="8640960" cy="1938992"/>
          </a:xfrm>
          <a:prstGeom prst="rect">
            <a:avLst/>
          </a:prstGeom>
          <a:noFill/>
        </p:spPr>
        <p:txBody>
          <a:bodyPr wrap="square">
            <a:spAutoFit/>
          </a:bodyPr>
          <a:lstStyle/>
          <a:p>
            <a:r>
              <a:rPr lang="en-IN" sz="2400" dirty="0" smtClean="0"/>
              <a:t>If each task takes 1 time unit, compute:</a:t>
            </a:r>
          </a:p>
          <a:p>
            <a:r>
              <a:rPr lang="en-IN" sz="2400" dirty="0" smtClean="0"/>
              <a:t>Maximum degree of concurrency</a:t>
            </a:r>
          </a:p>
          <a:p>
            <a:r>
              <a:rPr lang="en-IN" sz="2400" dirty="0" smtClean="0"/>
              <a:t>Critical path length</a:t>
            </a:r>
          </a:p>
          <a:p>
            <a:r>
              <a:rPr lang="en-IN" sz="2400" dirty="0" smtClean="0"/>
              <a:t>Max achievable speedup</a:t>
            </a:r>
          </a:p>
          <a:p>
            <a:endParaRPr lang="en-IN" sz="24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632311"/>
          </a:xfrm>
          <a:prstGeom prst="rect">
            <a:avLst/>
          </a:prstGeom>
          <a:noFill/>
        </p:spPr>
        <p:txBody>
          <a:bodyPr wrap="square">
            <a:spAutoFit/>
          </a:bodyPr>
          <a:lstStyle/>
          <a:p>
            <a:pPr marL="342900" indent="-342900">
              <a:lnSpc>
                <a:spcPct val="150000"/>
              </a:lnSpc>
              <a:buFont typeface="Wingdings" panose="05000000000000000000" pitchFamily="2" charset="2"/>
              <a:buChar char="§"/>
              <a:defRPr/>
            </a:pPr>
            <a:r>
              <a:rPr lang="en-US" sz="2400" b="1" dirty="0" smtClean="0">
                <a:solidFill>
                  <a:schemeClr val="bg1">
                    <a:lumMod val="75000"/>
                  </a:schemeClr>
                </a:solidFill>
              </a:rPr>
              <a:t>Introduction</a:t>
            </a:r>
            <a:endParaRPr lang="en-US" sz="2400" dirty="0" smtClean="0">
              <a:solidFill>
                <a:schemeClr val="bg1">
                  <a:lumMod val="65000"/>
                </a:schemeClr>
              </a:solidFill>
            </a:endParaRPr>
          </a:p>
          <a:p>
            <a:pPr marL="342900" indent="-342900">
              <a:lnSpc>
                <a:spcPct val="150000"/>
              </a:lnSpc>
              <a:buFont typeface="Wingdings" panose="05000000000000000000" pitchFamily="2" charset="2"/>
              <a:buChar char="§"/>
              <a:defRPr/>
            </a:pPr>
            <a:r>
              <a:rPr lang="en-US" sz="2400" dirty="0" smtClean="0">
                <a:solidFill>
                  <a:schemeClr val="bg1">
                    <a:lumMod val="65000"/>
                  </a:schemeClr>
                </a:solidFill>
              </a:rPr>
              <a:t>Motivation </a:t>
            </a:r>
            <a:r>
              <a:rPr lang="en-US" sz="2400" dirty="0">
                <a:solidFill>
                  <a:schemeClr val="bg1">
                    <a:lumMod val="65000"/>
                  </a:schemeClr>
                </a:solidFill>
              </a:rPr>
              <a:t>of </a:t>
            </a:r>
            <a:r>
              <a:rPr lang="en-US" sz="2400" dirty="0" smtClean="0">
                <a:solidFill>
                  <a:schemeClr val="bg1">
                    <a:lumMod val="65000"/>
                  </a:schemeClr>
                </a:solidFill>
              </a:rPr>
              <a:t>Parallelism</a:t>
            </a:r>
          </a:p>
          <a:p>
            <a:pPr marL="342900" indent="-342900">
              <a:lnSpc>
                <a:spcPct val="150000"/>
              </a:lnSpc>
              <a:buFont typeface="Wingdings" panose="05000000000000000000" pitchFamily="2" charset="2"/>
              <a:buChar char="§"/>
              <a:defRPr/>
            </a:pPr>
            <a:r>
              <a:rPr lang="en-US" sz="2400" b="1" dirty="0" smtClean="0">
                <a:solidFill>
                  <a:schemeClr val="bg1">
                    <a:lumMod val="65000"/>
                  </a:schemeClr>
                </a:solidFill>
              </a:rPr>
              <a:t>Scope </a:t>
            </a:r>
            <a:r>
              <a:rPr lang="en-US" sz="2400" b="1" dirty="0">
                <a:solidFill>
                  <a:schemeClr val="bg1">
                    <a:lumMod val="65000"/>
                  </a:schemeClr>
                </a:solidFill>
              </a:rPr>
              <a:t>of Parallel computing</a:t>
            </a:r>
            <a:r>
              <a:rPr lang="en-US" sz="2400" b="1" dirty="0" smtClean="0">
                <a:solidFill>
                  <a:schemeClr val="bg1">
                    <a:lumMod val="65000"/>
                  </a:schemeClr>
                </a:solidFill>
              </a:rPr>
              <a:t>.</a:t>
            </a:r>
          </a:p>
          <a:p>
            <a:pPr marL="342900" indent="-342900">
              <a:lnSpc>
                <a:spcPct val="150000"/>
              </a:lnSpc>
              <a:buFont typeface="Wingdings" panose="05000000000000000000" pitchFamily="2" charset="2"/>
              <a:buChar char="§"/>
              <a:defRPr/>
            </a:pPr>
            <a:r>
              <a:rPr lang="en-IN" sz="2400" b="1" dirty="0" smtClean="0">
                <a:solidFill>
                  <a:srgbClr val="FF0000"/>
                </a:solidFill>
              </a:rPr>
              <a:t>Principles </a:t>
            </a:r>
            <a:r>
              <a:rPr lang="en-IN" sz="2400" b="1" dirty="0">
                <a:solidFill>
                  <a:srgbClr val="FF0000"/>
                </a:solidFill>
              </a:rPr>
              <a:t>of Parallel Algorithm design: </a:t>
            </a:r>
          </a:p>
          <a:p>
            <a:pPr marL="800100" lvl="1" indent="-342900">
              <a:lnSpc>
                <a:spcPct val="150000"/>
              </a:lnSpc>
              <a:buFont typeface="Wingdings" panose="05000000000000000000" pitchFamily="2" charset="2"/>
              <a:buChar char="v"/>
              <a:defRPr/>
            </a:pPr>
            <a:r>
              <a:rPr lang="en-IN" sz="2400" dirty="0" smtClean="0">
                <a:solidFill>
                  <a:schemeClr val="bg1">
                    <a:lumMod val="65000"/>
                  </a:schemeClr>
                </a:solidFill>
              </a:rPr>
              <a:t>Preliminaries</a:t>
            </a:r>
          </a:p>
          <a:p>
            <a:pPr marL="800100" lvl="1" indent="-342900">
              <a:lnSpc>
                <a:spcPct val="150000"/>
              </a:lnSpc>
              <a:buFont typeface="Wingdings" panose="05000000000000000000" pitchFamily="2" charset="2"/>
              <a:buChar char="v"/>
              <a:defRPr/>
            </a:pPr>
            <a:r>
              <a:rPr lang="en-IN" sz="2400" b="1" dirty="0" smtClean="0">
                <a:solidFill>
                  <a:srgbClr val="FF0000"/>
                </a:solidFill>
              </a:rPr>
              <a:t>Decomposition </a:t>
            </a:r>
            <a:r>
              <a:rPr lang="en-IN" sz="2400" b="1" dirty="0">
                <a:solidFill>
                  <a:srgbClr val="FF0000"/>
                </a:solidFill>
              </a:rPr>
              <a:t>Techniques</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Characteristics of Tasks and Interactions</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Mapping Techniques for Load Balancing</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Methods for containing Interaction Overheads</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Parallel Algorithms Models using Open </a:t>
            </a:r>
            <a:r>
              <a:rPr lang="en-IN" sz="2400" b="1" dirty="0" smtClean="0">
                <a:solidFill>
                  <a:schemeClr val="bg1">
                    <a:lumMod val="65000"/>
                  </a:schemeClr>
                </a:solidFill>
              </a:rPr>
              <a:t>MP</a:t>
            </a:r>
            <a:endParaRPr lang="en-IN" sz="2400" b="1" dirty="0">
              <a:solidFill>
                <a:schemeClr val="bg1">
                  <a:lumMod val="65000"/>
                </a:schemeClr>
              </a:solidFill>
            </a:endParaRPr>
          </a:p>
        </p:txBody>
      </p:sp>
      <p:sp>
        <p:nvSpPr>
          <p:cNvPr id="2" name="Slide Number Placeholder 1"/>
          <p:cNvSpPr>
            <a:spLocks noGrp="1"/>
          </p:cNvSpPr>
          <p:nvPr>
            <p:ph type="sldNum" sz="quarter" idx="12"/>
          </p:nvPr>
        </p:nvSpPr>
        <p:spPr/>
        <p:txBody>
          <a:bodyPr/>
          <a:lstStyle/>
          <a:p>
            <a:fld id="{732BED52-2FCF-45FE-BFDD-64A254197B7C}" type="slidenum">
              <a:rPr lang="en-IN" smtClean="0"/>
              <a:t>47</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764704"/>
            <a:ext cx="8640960" cy="6001643"/>
          </a:xfrm>
          <a:prstGeom prst="rect">
            <a:avLst/>
          </a:prstGeom>
          <a:noFill/>
        </p:spPr>
        <p:txBody>
          <a:bodyPr wrap="square">
            <a:spAutoFit/>
          </a:bodyPr>
          <a:lstStyle/>
          <a:p>
            <a:r>
              <a:rPr lang="en-US" altLang="en-US" sz="2400" dirty="0"/>
              <a:t>So how does one decompose a task into various subtasks? </a:t>
            </a:r>
          </a:p>
          <a:p>
            <a:r>
              <a:rPr lang="en-US" altLang="en-US" sz="2400" dirty="0"/>
              <a:t>	</a:t>
            </a:r>
          </a:p>
          <a:p>
            <a:r>
              <a:rPr lang="en-US" altLang="en-US" sz="2400" dirty="0" smtClean="0"/>
              <a:t>There </a:t>
            </a:r>
            <a:r>
              <a:rPr lang="en-US" altLang="en-US" sz="2400" dirty="0"/>
              <a:t>is no single recipe that works for all problems, </a:t>
            </a:r>
            <a:r>
              <a:rPr lang="en-US" altLang="en-US" sz="2400" dirty="0" smtClean="0"/>
              <a:t>a </a:t>
            </a:r>
            <a:r>
              <a:rPr lang="en-US" altLang="en-US" sz="2400" dirty="0"/>
              <a:t>set of commonly used techniques that apply to broad classes of problems. These include: </a:t>
            </a:r>
          </a:p>
          <a:p>
            <a:endParaRPr lang="en-US" altLang="en-US" sz="2400" dirty="0"/>
          </a:p>
          <a:p>
            <a:r>
              <a:rPr lang="en-US" altLang="en-US" sz="2400" dirty="0"/>
              <a:t>•	recursive decomposition </a:t>
            </a:r>
          </a:p>
          <a:p>
            <a:r>
              <a:rPr lang="en-US" altLang="en-US" sz="2400" dirty="0"/>
              <a:t>•	data decomposition </a:t>
            </a:r>
          </a:p>
          <a:p>
            <a:r>
              <a:rPr lang="en-US" altLang="en-US" sz="2400" dirty="0"/>
              <a:t>•	exploratory decomposition </a:t>
            </a:r>
          </a:p>
          <a:p>
            <a:r>
              <a:rPr lang="en-US" altLang="en-US" sz="2400" dirty="0"/>
              <a:t>•	speculative decomposition </a:t>
            </a:r>
          </a:p>
          <a:p>
            <a:endParaRPr lang="en-IN" sz="2400" dirty="0" smtClean="0"/>
          </a:p>
          <a:p>
            <a:pPr marL="342900" indent="-342900">
              <a:buFont typeface="Wingdings" panose="05000000000000000000" pitchFamily="2" charset="2"/>
              <a:buChar char="v"/>
            </a:pPr>
            <a:r>
              <a:rPr lang="en-US" altLang="en-US" sz="2400" dirty="0"/>
              <a:t>Identify the data on which computations are performed. </a:t>
            </a:r>
          </a:p>
          <a:p>
            <a:pPr marL="342900" indent="-342900">
              <a:buFont typeface="Wingdings" panose="05000000000000000000" pitchFamily="2" charset="2"/>
              <a:buChar char="v"/>
            </a:pPr>
            <a:r>
              <a:rPr lang="en-US" altLang="en-US" sz="2400" dirty="0"/>
              <a:t>Partition this data across various tasks. </a:t>
            </a:r>
          </a:p>
          <a:p>
            <a:pPr marL="342900" indent="-342900">
              <a:buFont typeface="Wingdings" panose="05000000000000000000" pitchFamily="2" charset="2"/>
              <a:buChar char="v"/>
            </a:pPr>
            <a:r>
              <a:rPr lang="en-US" altLang="en-US" sz="2400" dirty="0"/>
              <a:t>This partitioning induces a decomposition of the problem. </a:t>
            </a:r>
          </a:p>
          <a:p>
            <a:pPr marL="342900" indent="-342900">
              <a:buFont typeface="Wingdings" panose="05000000000000000000" pitchFamily="2" charset="2"/>
              <a:buChar char="v"/>
            </a:pPr>
            <a:r>
              <a:rPr lang="en-US" altLang="en-US" sz="2400" dirty="0"/>
              <a:t>Data can be partitioned in various ways - this critically impacts performance of a parallel algorithm. </a:t>
            </a:r>
          </a:p>
        </p:txBody>
      </p:sp>
      <p:sp>
        <p:nvSpPr>
          <p:cNvPr id="2" name="Slide Number Placeholder 1"/>
          <p:cNvSpPr>
            <a:spLocks noGrp="1"/>
          </p:cNvSpPr>
          <p:nvPr>
            <p:ph type="sldNum" sz="quarter" idx="12"/>
          </p:nvPr>
        </p:nvSpPr>
        <p:spPr/>
        <p:txBody>
          <a:bodyPr/>
          <a:lstStyle/>
          <a:p>
            <a:fld id="{732BED52-2FCF-45FE-BFDD-64A254197B7C}" type="slidenum">
              <a:rPr lang="en-IN" smtClean="0"/>
              <a:t>48</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3" name="TextBox 2"/>
          <p:cNvSpPr txBox="1"/>
          <p:nvPr/>
        </p:nvSpPr>
        <p:spPr>
          <a:xfrm>
            <a:off x="1331640" y="188640"/>
            <a:ext cx="6840760" cy="523220"/>
          </a:xfrm>
          <a:prstGeom prst="rect">
            <a:avLst/>
          </a:prstGeom>
          <a:noFill/>
        </p:spPr>
        <p:txBody>
          <a:bodyPr wrap="square" rtlCol="0">
            <a:sp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 Decomposition </a:t>
            </a:r>
            <a:r>
              <a:rPr lang="en-IN" sz="2800" b="1" dirty="0" smtClean="0">
                <a:solidFill>
                  <a:srgbClr val="FF0000"/>
                </a:solidFill>
                <a:latin typeface="Times New Roman" panose="02020603050405020304" pitchFamily="18" charset="0"/>
                <a:cs typeface="Times New Roman" panose="02020603050405020304" pitchFamily="18" charset="0"/>
              </a:rPr>
              <a:t>Techniques</a:t>
            </a:r>
            <a:endParaRPr lang="en-IN"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262979"/>
          </a:xfrm>
          <a:prstGeom prst="rect">
            <a:avLst/>
          </a:prstGeom>
          <a:noFill/>
        </p:spPr>
        <p:txBody>
          <a:bodyPr wrap="square">
            <a:spAutoFit/>
          </a:bodyPr>
          <a:lstStyle/>
          <a:p>
            <a:pPr marL="342900" indent="-342900">
              <a:buFont typeface="Arial" panose="020B0604020202020204" pitchFamily="34" charset="0"/>
              <a:buChar char="•"/>
            </a:pPr>
            <a:r>
              <a:rPr lang="en-US" altLang="en-US" sz="2400" dirty="0"/>
              <a:t>Generally suited to problems that are solved using the divide-and-conquer strategy. </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A given problem is first decomposed into a set of independent sub-problems. </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These sub-problems are recursively decomposed further into smaller sub-problems followed by a combination of their results until a desired granularity is reached. </a:t>
            </a:r>
          </a:p>
          <a:p>
            <a:endParaRPr lang="en-IN" sz="2400" dirty="0" smtClean="0"/>
          </a:p>
          <a:p>
            <a:r>
              <a:rPr lang="en-US" altLang="en-US" sz="2400" dirty="0"/>
              <a:t>A classic example of a divide-and-conquer algorithm on which we</a:t>
            </a:r>
          </a:p>
          <a:p>
            <a:r>
              <a:rPr lang="en-US" altLang="en-US" sz="2400" dirty="0"/>
              <a:t>can apply recursive decomposition is Quicksort. </a:t>
            </a:r>
          </a:p>
          <a:p>
            <a:endParaRPr lang="en-IN" sz="2400" dirty="0" smtClean="0"/>
          </a:p>
          <a:p>
            <a:r>
              <a:rPr lang="en-IN" sz="2400" dirty="0" smtClean="0"/>
              <a:t>Consider the following data </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49</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3" name="TextBox 2"/>
          <p:cNvSpPr txBox="1"/>
          <p:nvPr/>
        </p:nvSpPr>
        <p:spPr>
          <a:xfrm>
            <a:off x="1331640" y="188640"/>
            <a:ext cx="684076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 </a:t>
            </a:r>
            <a:r>
              <a:rPr lang="en-IN" sz="2400" b="1" dirty="0">
                <a:solidFill>
                  <a:srgbClr val="7030A0"/>
                </a:solidFill>
                <a:latin typeface="Times New Roman" panose="02020603050405020304" pitchFamily="18" charset="0"/>
                <a:cs typeface="Times New Roman" panose="02020603050405020304" pitchFamily="18" charset="0"/>
              </a:rPr>
              <a:t>Recursive </a:t>
            </a:r>
            <a:r>
              <a:rPr lang="en-IN" sz="2400" b="1" dirty="0" smtClean="0">
                <a:solidFill>
                  <a:srgbClr val="7030A0"/>
                </a:solidFill>
                <a:latin typeface="Times New Roman" panose="02020603050405020304" pitchFamily="18" charset="0"/>
                <a:cs typeface="Times New Roman" panose="02020603050405020304" pitchFamily="18" charset="0"/>
              </a:rPr>
              <a:t>Decomposition</a:t>
            </a:r>
            <a:endParaRPr lang="en-IN" sz="24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346619" y="6350635"/>
          <a:ext cx="6537748" cy="370840"/>
        </p:xfrm>
        <a:graphic>
          <a:graphicData uri="http://schemas.openxmlformats.org/drawingml/2006/table">
            <a:tbl>
              <a:tblPr firstRow="1" bandRow="1">
                <a:tableStyleId>{5C22544A-7EE6-4342-B048-85BDC9FD1C3A}</a:tableStyleId>
              </a:tblPr>
              <a:tblGrid>
                <a:gridCol w="653775"/>
                <a:gridCol w="653775"/>
                <a:gridCol w="653775"/>
                <a:gridCol w="653775"/>
                <a:gridCol w="653775"/>
                <a:gridCol w="653775"/>
                <a:gridCol w="454859"/>
                <a:gridCol w="648072"/>
                <a:gridCol w="531506"/>
                <a:gridCol w="326887"/>
                <a:gridCol w="326887"/>
                <a:gridCol w="326887"/>
              </a:tblGrid>
              <a:tr h="370840">
                <a:tc>
                  <a:txBody>
                    <a:bodyPr/>
                    <a:lstStyle/>
                    <a:p>
                      <a:pPr algn="ctr"/>
                      <a:r>
                        <a:rPr lang="en-IN" b="0" dirty="0" smtClean="0">
                          <a:solidFill>
                            <a:schemeClr val="tx1"/>
                          </a:solidFill>
                        </a:rPr>
                        <a:t>5</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12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11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10</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8</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7</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b="0" dirty="0" smtClean="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9</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4380" y="260648"/>
            <a:ext cx="8103876" cy="3416320"/>
          </a:xfrm>
          <a:prstGeom prst="rect">
            <a:avLst/>
          </a:prstGeom>
          <a:noFill/>
        </p:spPr>
        <p:txBody>
          <a:bodyPr wrap="square">
            <a:spAutoFit/>
          </a:bodyPr>
          <a:lstStyle/>
          <a:p>
            <a:r>
              <a:rPr lang="en-IN" sz="2400" dirty="0"/>
              <a:t>Applications requiring high availability rely on parallel and distributed platforms for redundancy. </a:t>
            </a:r>
            <a:endParaRPr lang="en-IN" sz="2400" dirty="0" smtClean="0"/>
          </a:p>
          <a:p>
            <a:endParaRPr lang="en-IN" sz="2400" dirty="0"/>
          </a:p>
          <a:p>
            <a:pPr algn="just"/>
            <a:r>
              <a:rPr lang="en-IN" sz="2400" dirty="0" smtClean="0"/>
              <a:t>It </a:t>
            </a:r>
            <a:r>
              <a:rPr lang="en-IN" sz="2400" dirty="0"/>
              <a:t>is therefore extremely important, from the point of view of cost, performance</a:t>
            </a:r>
            <a:r>
              <a:rPr lang="en-IN" sz="2400" dirty="0" smtClean="0"/>
              <a:t>, and </a:t>
            </a:r>
            <a:r>
              <a:rPr lang="en-IN" sz="2400" dirty="0"/>
              <a:t>application requirements, to understand the principles, tools, and techniques </a:t>
            </a:r>
            <a:r>
              <a:rPr lang="en-IN" sz="2400" dirty="0" smtClean="0"/>
              <a:t>for programming </a:t>
            </a:r>
            <a:r>
              <a:rPr lang="en-IN" sz="2400" dirty="0"/>
              <a:t>the wide variety of parallel platforms currently available.</a:t>
            </a:r>
          </a:p>
          <a:p>
            <a:pPr>
              <a:defRPr/>
            </a:pP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1491" cy="831491"/>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0306" y="692696"/>
            <a:ext cx="8640960" cy="461665"/>
          </a:xfrm>
          <a:prstGeom prst="rect">
            <a:avLst/>
          </a:prstGeom>
          <a:noFill/>
        </p:spPr>
        <p:txBody>
          <a:bodyPr wrap="square">
            <a:spAutoFit/>
          </a:bodyPr>
          <a:lstStyle/>
          <a:p>
            <a:r>
              <a:rPr lang="en-IN" sz="2400" dirty="0" smtClean="0"/>
              <a:t>                     </a:t>
            </a:r>
            <a:r>
              <a:rPr lang="en-IN" sz="2400" dirty="0" err="1" smtClean="0"/>
              <a:t>i</a:t>
            </a:r>
            <a:r>
              <a:rPr lang="en-IN" sz="2400" dirty="0" smtClean="0"/>
              <a:t>                                                                                               j</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50</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graphicFrame>
        <p:nvGraphicFramePr>
          <p:cNvPr id="7" name="Table 6"/>
          <p:cNvGraphicFramePr>
            <a:graphicFrameLocks noGrp="1"/>
          </p:cNvGraphicFramePr>
          <p:nvPr/>
        </p:nvGraphicFramePr>
        <p:xfrm>
          <a:off x="1627964" y="431989"/>
          <a:ext cx="7058836" cy="370840"/>
        </p:xfrm>
        <a:graphic>
          <a:graphicData uri="http://schemas.openxmlformats.org/drawingml/2006/table">
            <a:tbl>
              <a:tblPr firstRow="1" bandRow="1">
                <a:tableStyleId>{5C22544A-7EE6-4342-B048-85BDC9FD1C3A}</a:tableStyleId>
              </a:tblPr>
              <a:tblGrid>
                <a:gridCol w="567772"/>
                <a:gridCol w="576064"/>
                <a:gridCol w="576064"/>
                <a:gridCol w="648072"/>
                <a:gridCol w="648072"/>
                <a:gridCol w="576064"/>
                <a:gridCol w="648072"/>
                <a:gridCol w="648072"/>
                <a:gridCol w="576064"/>
                <a:gridCol w="504056"/>
                <a:gridCol w="432048"/>
                <a:gridCol w="329208"/>
                <a:gridCol w="329208"/>
              </a:tblGrid>
              <a:tr h="370840">
                <a:tc>
                  <a:txBody>
                    <a:bodyPr/>
                    <a:lstStyle/>
                    <a:p>
                      <a:pPr algn="ctr"/>
                      <a:r>
                        <a:rPr lang="en-IN" b="0" dirty="0" smtClean="0">
                          <a:solidFill>
                            <a:schemeClr val="tx1"/>
                          </a:solidFill>
                        </a:rPr>
                        <a:t>5</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IN" b="0" dirty="0" smtClean="0">
                          <a:solidFill>
                            <a:schemeClr val="tx1"/>
                          </a:solidFill>
                        </a:rPr>
                        <a:t>12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11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10</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8</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7</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b="0" dirty="0" smtClean="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9</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TextBox 3"/>
          <p:cNvSpPr txBox="1"/>
          <p:nvPr/>
        </p:nvSpPr>
        <p:spPr>
          <a:xfrm>
            <a:off x="1763688" y="46566"/>
            <a:ext cx="432048" cy="369332"/>
          </a:xfrm>
          <a:prstGeom prst="rect">
            <a:avLst/>
          </a:prstGeom>
          <a:noFill/>
        </p:spPr>
        <p:txBody>
          <a:bodyPr wrap="square" rtlCol="0">
            <a:spAutoFit/>
          </a:bodyPr>
          <a:lstStyle/>
          <a:p>
            <a:r>
              <a:rPr lang="en-IN" dirty="0" smtClean="0"/>
              <a:t>l</a:t>
            </a:r>
            <a:endParaRPr lang="en-IN" dirty="0"/>
          </a:p>
        </p:txBody>
      </p:sp>
      <p:sp>
        <p:nvSpPr>
          <p:cNvPr id="8" name="TextBox 7"/>
          <p:cNvSpPr txBox="1"/>
          <p:nvPr/>
        </p:nvSpPr>
        <p:spPr>
          <a:xfrm>
            <a:off x="8269560" y="61045"/>
            <a:ext cx="432048" cy="369332"/>
          </a:xfrm>
          <a:prstGeom prst="rect">
            <a:avLst/>
          </a:prstGeom>
          <a:noFill/>
        </p:spPr>
        <p:txBody>
          <a:bodyPr wrap="square" rtlCol="0">
            <a:spAutoFit/>
          </a:bodyPr>
          <a:lstStyle/>
          <a:p>
            <a:r>
              <a:rPr lang="en-IN" dirty="0" smtClean="0"/>
              <a:t> h</a:t>
            </a:r>
            <a:endParaRPr lang="en-IN" dirty="0"/>
          </a:p>
        </p:txBody>
      </p:sp>
      <p:sp>
        <p:nvSpPr>
          <p:cNvPr id="9" name="TextBox 8"/>
          <p:cNvSpPr txBox="1"/>
          <p:nvPr/>
        </p:nvSpPr>
        <p:spPr>
          <a:xfrm>
            <a:off x="467544" y="764704"/>
            <a:ext cx="1512168" cy="369332"/>
          </a:xfrm>
          <a:prstGeom prst="rect">
            <a:avLst/>
          </a:prstGeom>
          <a:noFill/>
        </p:spPr>
        <p:txBody>
          <a:bodyPr wrap="square" rtlCol="0">
            <a:spAutoFit/>
          </a:bodyPr>
          <a:lstStyle/>
          <a:p>
            <a:r>
              <a:rPr lang="en-IN" dirty="0" smtClean="0"/>
              <a:t>Pivot = 5</a:t>
            </a:r>
            <a:endParaRPr lang="en-IN" dirty="0"/>
          </a:p>
        </p:txBody>
      </p:sp>
      <p:sp>
        <p:nvSpPr>
          <p:cNvPr id="10" name="TextBox 9"/>
          <p:cNvSpPr txBox="1"/>
          <p:nvPr/>
        </p:nvSpPr>
        <p:spPr>
          <a:xfrm>
            <a:off x="683568" y="1196752"/>
            <a:ext cx="3960440" cy="5262979"/>
          </a:xfrm>
          <a:prstGeom prst="rect">
            <a:avLst/>
          </a:prstGeom>
          <a:noFill/>
          <a:ln>
            <a:solidFill>
              <a:schemeClr val="tx1"/>
            </a:solidFill>
          </a:ln>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Partition (l , h)</a:t>
            </a:r>
          </a:p>
          <a:p>
            <a:r>
              <a:rPr lang="en-IN" sz="2400" dirty="0" smtClean="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Pivot = A[l]</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=l;  j = h;</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while (</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 &lt; j)</a:t>
            </a:r>
          </a:p>
          <a:p>
            <a:r>
              <a:rPr lang="en-IN" sz="2400" dirty="0" smtClean="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do</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while </a:t>
            </a:r>
            <a:r>
              <a:rPr lang="en-IN" sz="2400" dirty="0" smtClean="0">
                <a:latin typeface="Times New Roman" panose="02020603050405020304" pitchFamily="18" charset="0"/>
                <a:cs typeface="Times New Roman" panose="02020603050405020304" pitchFamily="18" charset="0"/>
              </a:rPr>
              <a:t>(A[</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 &lt;= pivot);</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do</a:t>
            </a:r>
          </a:p>
          <a:p>
            <a:r>
              <a:rPr lang="en-IN" sz="2400" dirty="0">
                <a:latin typeface="Times New Roman" panose="02020603050405020304" pitchFamily="18" charset="0"/>
                <a:cs typeface="Times New Roman" panose="02020603050405020304" pitchFamily="18" charset="0"/>
              </a:rPr>
              <a:t>          {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j--;</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 while (</a:t>
            </a:r>
            <a:r>
              <a:rPr lang="en-IN" sz="2400" dirty="0" smtClean="0">
                <a:latin typeface="Times New Roman" panose="02020603050405020304" pitchFamily="18" charset="0"/>
                <a:cs typeface="Times New Roman" panose="02020603050405020304" pitchFamily="18" charset="0"/>
              </a:rPr>
              <a:t>A[j] </a:t>
            </a:r>
            <a:r>
              <a:rPr lang="en-IN" sz="2400" dirty="0">
                <a:latin typeface="Times New Roman" panose="02020603050405020304" pitchFamily="18" charset="0"/>
                <a:cs typeface="Times New Roman" panose="02020603050405020304" pitchFamily="18" charset="0"/>
              </a:rPr>
              <a:t>&gt;  pivot</a:t>
            </a: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4788024" y="1052736"/>
            <a:ext cx="4104456" cy="2308324"/>
          </a:xfrm>
          <a:prstGeom prst="rect">
            <a:avLst/>
          </a:prstGeom>
          <a:noFill/>
          <a:ln>
            <a:solidFill>
              <a:schemeClr val="tx1"/>
            </a:solidFill>
          </a:ln>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if (</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 &lt; j)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swap(A[</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 A[j]);</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swap(A[l], A[j]);</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return j;</a:t>
            </a:r>
          </a:p>
          <a:p>
            <a:r>
              <a:rPr lang="en-IN" sz="2400" dirty="0">
                <a:latin typeface="Times New Roman" panose="02020603050405020304" pitchFamily="18" charset="0"/>
                <a:cs typeface="Times New Roman" panose="02020603050405020304" pitchFamily="18" charset="0"/>
              </a:rPr>
              <a:t>}</a:t>
            </a:r>
            <a:endParaRPr lang="en-IN" sz="2400" dirty="0"/>
          </a:p>
        </p:txBody>
      </p:sp>
      <p:sp>
        <p:nvSpPr>
          <p:cNvPr id="12" name="TextBox 11"/>
          <p:cNvSpPr txBox="1"/>
          <p:nvPr/>
        </p:nvSpPr>
        <p:spPr>
          <a:xfrm>
            <a:off x="4788024" y="3397056"/>
            <a:ext cx="4104456" cy="3416320"/>
          </a:xfrm>
          <a:prstGeom prst="rect">
            <a:avLst/>
          </a:prstGeom>
          <a:noFill/>
          <a:ln>
            <a:solidFill>
              <a:schemeClr val="tx1"/>
            </a:solidFill>
          </a:ln>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Quicksort(l , h)</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if (l &lt; h)</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j = partition(l , h);</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Quicksort(l , j);</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Quicksort (j+1, h)</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51</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graphicFrame>
        <p:nvGraphicFramePr>
          <p:cNvPr id="7" name="Table 6"/>
          <p:cNvGraphicFramePr>
            <a:graphicFrameLocks noGrp="1"/>
          </p:cNvGraphicFramePr>
          <p:nvPr/>
        </p:nvGraphicFramePr>
        <p:xfrm>
          <a:off x="1627964" y="431989"/>
          <a:ext cx="7058836" cy="370840"/>
        </p:xfrm>
        <a:graphic>
          <a:graphicData uri="http://schemas.openxmlformats.org/drawingml/2006/table">
            <a:tbl>
              <a:tblPr firstRow="1" bandRow="1">
                <a:tableStyleId>{5C22544A-7EE6-4342-B048-85BDC9FD1C3A}</a:tableStyleId>
              </a:tblPr>
              <a:tblGrid>
                <a:gridCol w="567772"/>
                <a:gridCol w="576064"/>
                <a:gridCol w="576064"/>
                <a:gridCol w="648072"/>
                <a:gridCol w="648072"/>
                <a:gridCol w="576064"/>
                <a:gridCol w="648072"/>
                <a:gridCol w="648072"/>
                <a:gridCol w="576064"/>
                <a:gridCol w="504056"/>
                <a:gridCol w="432048"/>
                <a:gridCol w="329208"/>
                <a:gridCol w="329208"/>
              </a:tblGrid>
              <a:tr h="370840">
                <a:tc>
                  <a:txBody>
                    <a:bodyPr/>
                    <a:lstStyle/>
                    <a:p>
                      <a:pPr algn="ctr"/>
                      <a:r>
                        <a:rPr lang="en-IN" b="0" dirty="0" smtClean="0">
                          <a:solidFill>
                            <a:schemeClr val="tx1"/>
                          </a:solidFill>
                        </a:rPr>
                        <a:t>5</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IN" b="0" dirty="0" smtClean="0">
                          <a:solidFill>
                            <a:schemeClr val="tx1"/>
                          </a:solidFill>
                        </a:rPr>
                        <a:t>12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11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1</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10</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6</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8</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7</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b="0" dirty="0" smtClean="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9</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2</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0" dirty="0" smtClean="0">
                          <a:solidFill>
                            <a:schemeClr val="tx1"/>
                          </a:solidFill>
                        </a:rPr>
                        <a:t>∞</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 name="Table 3"/>
          <p:cNvGraphicFramePr>
            <a:graphicFrameLocks noGrp="1"/>
          </p:cNvGraphicFramePr>
          <p:nvPr/>
        </p:nvGraphicFramePr>
        <p:xfrm>
          <a:off x="179512" y="1412776"/>
          <a:ext cx="2016224" cy="370840"/>
        </p:xfrm>
        <a:graphic>
          <a:graphicData uri="http://schemas.openxmlformats.org/drawingml/2006/table">
            <a:tbl>
              <a:tblPr firstRow="1" bandRow="1">
                <a:tableStyleId>{5C22544A-7EE6-4342-B048-85BDC9FD1C3A}</a:tableStyleId>
              </a:tblPr>
              <a:tblGrid>
                <a:gridCol w="504056"/>
                <a:gridCol w="504056"/>
                <a:gridCol w="504056"/>
                <a:gridCol w="504056"/>
              </a:tblGrid>
              <a:tr h="370840">
                <a:tc>
                  <a:txBody>
                    <a:bodyPr/>
                    <a:lstStyle/>
                    <a:p>
                      <a:r>
                        <a:rPr lang="en-IN" dirty="0" smtClean="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3</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r>
                        <a:rPr lang="en-IN" dirty="0" smtClean="0">
                          <a:solidFill>
                            <a:schemeClr val="tx1"/>
                          </a:solidFill>
                        </a:rPr>
                        <a:t>4</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nvGraphicFramePr>
        <p:xfrm>
          <a:off x="3563885" y="1412776"/>
          <a:ext cx="4752531" cy="370840"/>
        </p:xfrm>
        <a:graphic>
          <a:graphicData uri="http://schemas.openxmlformats.org/drawingml/2006/table">
            <a:tbl>
              <a:tblPr firstRow="1" bandRow="1">
                <a:tableStyleId>{5C22544A-7EE6-4342-B048-85BDC9FD1C3A}</a:tableStyleId>
              </a:tblPr>
              <a:tblGrid>
                <a:gridCol w="648075"/>
                <a:gridCol w="576064"/>
                <a:gridCol w="432048"/>
                <a:gridCol w="576064"/>
                <a:gridCol w="576064"/>
                <a:gridCol w="648072"/>
                <a:gridCol w="648072"/>
                <a:gridCol w="648072"/>
              </a:tblGrid>
              <a:tr h="370840">
                <a:tc>
                  <a:txBody>
                    <a:bodyPr/>
                    <a:lstStyle/>
                    <a:p>
                      <a:pPr algn="ctr"/>
                      <a:r>
                        <a:rPr lang="en-IN" dirty="0" smtClean="0">
                          <a:solidFill>
                            <a:schemeClr val="tx1"/>
                          </a:solidFill>
                        </a:rPr>
                        <a:t>5</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12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11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10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6</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9</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cxnSp>
        <p:nvCxnSpPr>
          <p:cNvPr id="10" name="Straight Arrow Connector 9"/>
          <p:cNvCxnSpPr/>
          <p:nvPr/>
        </p:nvCxnSpPr>
        <p:spPr>
          <a:xfrm flipH="1">
            <a:off x="1691680" y="860612"/>
            <a:ext cx="2664296" cy="4801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8" idx="0"/>
          </p:cNvCxnSpPr>
          <p:nvPr/>
        </p:nvCxnSpPr>
        <p:spPr>
          <a:xfrm>
            <a:off x="4355976" y="860612"/>
            <a:ext cx="1584174" cy="5521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nvGraphicFramePr>
        <p:xfrm>
          <a:off x="107504" y="2276872"/>
          <a:ext cx="1008112" cy="370840"/>
        </p:xfrm>
        <a:graphic>
          <a:graphicData uri="http://schemas.openxmlformats.org/drawingml/2006/table">
            <a:tbl>
              <a:tblPr firstRow="1" bandRow="1">
                <a:tableStyleId>{5C22544A-7EE6-4342-B048-85BDC9FD1C3A}</a:tableStyleId>
              </a:tblPr>
              <a:tblGrid>
                <a:gridCol w="504056"/>
                <a:gridCol w="504056"/>
              </a:tblGrid>
              <a:tr h="370840">
                <a:tc>
                  <a:txBody>
                    <a:bodyPr/>
                    <a:lstStyle/>
                    <a:p>
                      <a:pPr algn="ctr"/>
                      <a:r>
                        <a:rPr lang="en-IN" dirty="0" smtClean="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graphicFrame>
        <p:nvGraphicFramePr>
          <p:cNvPr id="15" name="Table 14"/>
          <p:cNvGraphicFramePr>
            <a:graphicFrameLocks noGrp="1"/>
          </p:cNvGraphicFramePr>
          <p:nvPr/>
        </p:nvGraphicFramePr>
        <p:xfrm>
          <a:off x="1403648" y="2276872"/>
          <a:ext cx="1008112" cy="370840"/>
        </p:xfrm>
        <a:graphic>
          <a:graphicData uri="http://schemas.openxmlformats.org/drawingml/2006/table">
            <a:tbl>
              <a:tblPr firstRow="1" bandRow="1">
                <a:tableStyleId>{5C22544A-7EE6-4342-B048-85BDC9FD1C3A}</a:tableStyleId>
              </a:tblPr>
              <a:tblGrid>
                <a:gridCol w="504056"/>
                <a:gridCol w="504056"/>
              </a:tblGrid>
              <a:tr h="370840">
                <a:tc>
                  <a:txBody>
                    <a:bodyPr/>
                    <a:lstStyle/>
                    <a:p>
                      <a:pPr algn="ctr"/>
                      <a:r>
                        <a:rPr lang="en-IN" dirty="0" smtClean="0">
                          <a:solidFill>
                            <a:schemeClr val="tx1"/>
                          </a:solidFill>
                        </a:rPr>
                        <a:t>3</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4</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graphicFrame>
        <p:nvGraphicFramePr>
          <p:cNvPr id="3" name="Table 2"/>
          <p:cNvGraphicFramePr>
            <a:graphicFrameLocks noGrp="1"/>
          </p:cNvGraphicFramePr>
          <p:nvPr/>
        </p:nvGraphicFramePr>
        <p:xfrm>
          <a:off x="174973" y="3140968"/>
          <a:ext cx="364579" cy="365760"/>
        </p:xfrm>
        <a:graphic>
          <a:graphicData uri="http://schemas.openxmlformats.org/drawingml/2006/table">
            <a:tbl>
              <a:tblPr firstRow="1" bandRow="1">
                <a:tableStyleId>{5C22544A-7EE6-4342-B048-85BDC9FD1C3A}</a:tableStyleId>
              </a:tblPr>
              <a:tblGrid>
                <a:gridCol w="364579"/>
              </a:tblGrid>
              <a:tr h="360040">
                <a:tc>
                  <a:txBody>
                    <a:bodyPr/>
                    <a:lstStyle/>
                    <a:p>
                      <a:r>
                        <a:rPr lang="en-IN" dirty="0" smtClean="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Table 11"/>
          <p:cNvGraphicFramePr>
            <a:graphicFrameLocks noGrp="1"/>
          </p:cNvGraphicFramePr>
          <p:nvPr/>
        </p:nvGraphicFramePr>
        <p:xfrm>
          <a:off x="678322" y="3140968"/>
          <a:ext cx="364579" cy="365760"/>
        </p:xfrm>
        <a:graphic>
          <a:graphicData uri="http://schemas.openxmlformats.org/drawingml/2006/table">
            <a:tbl>
              <a:tblPr firstRow="1" bandRow="1">
                <a:tableStyleId>{5C22544A-7EE6-4342-B048-85BDC9FD1C3A}</a:tableStyleId>
              </a:tblPr>
              <a:tblGrid>
                <a:gridCol w="364579"/>
              </a:tblGrid>
              <a:tr h="360040">
                <a:tc>
                  <a:txBody>
                    <a:bodyPr/>
                    <a:lstStyle/>
                    <a:p>
                      <a:r>
                        <a:rPr lang="en-IN" dirty="0" smtClean="0">
                          <a:solidFill>
                            <a:schemeClr val="tx1"/>
                          </a:solidFill>
                        </a:rPr>
                        <a:t>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3" name="Table 12"/>
          <p:cNvGraphicFramePr>
            <a:graphicFrameLocks noGrp="1"/>
          </p:cNvGraphicFramePr>
          <p:nvPr/>
        </p:nvGraphicFramePr>
        <p:xfrm>
          <a:off x="1399109" y="3140968"/>
          <a:ext cx="292571" cy="365760"/>
        </p:xfrm>
        <a:graphic>
          <a:graphicData uri="http://schemas.openxmlformats.org/drawingml/2006/table">
            <a:tbl>
              <a:tblPr firstRow="1" bandRow="1">
                <a:tableStyleId>{5C22544A-7EE6-4342-B048-85BDC9FD1C3A}</a:tableStyleId>
              </a:tblPr>
              <a:tblGrid>
                <a:gridCol w="292571"/>
              </a:tblGrid>
              <a:tr h="293752">
                <a:tc>
                  <a:txBody>
                    <a:bodyPr/>
                    <a:lstStyle/>
                    <a:p>
                      <a:r>
                        <a:rPr lang="en-IN" dirty="0" smtClean="0">
                          <a:solidFill>
                            <a:schemeClr val="tx1"/>
                          </a:solidFill>
                        </a:rPr>
                        <a:t>3</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6" name="Table 15"/>
          <p:cNvGraphicFramePr>
            <a:graphicFrameLocks noGrp="1"/>
          </p:cNvGraphicFramePr>
          <p:nvPr/>
        </p:nvGraphicFramePr>
        <p:xfrm>
          <a:off x="1907704" y="3140968"/>
          <a:ext cx="364579" cy="365760"/>
        </p:xfrm>
        <a:graphic>
          <a:graphicData uri="http://schemas.openxmlformats.org/drawingml/2006/table">
            <a:tbl>
              <a:tblPr firstRow="1" bandRow="1">
                <a:tableStyleId>{5C22544A-7EE6-4342-B048-85BDC9FD1C3A}</a:tableStyleId>
              </a:tblPr>
              <a:tblGrid>
                <a:gridCol w="364579"/>
              </a:tblGrid>
              <a:tr h="360040">
                <a:tc>
                  <a:txBody>
                    <a:bodyPr/>
                    <a:lstStyle/>
                    <a:p>
                      <a:r>
                        <a:rPr lang="en-IN" dirty="0" smtClean="0">
                          <a:solidFill>
                            <a:schemeClr val="tx1"/>
                          </a:solidFill>
                        </a:rPr>
                        <a:t>4</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7" name="Table 16"/>
          <p:cNvGraphicFramePr>
            <a:graphicFrameLocks noGrp="1"/>
          </p:cNvGraphicFramePr>
          <p:nvPr/>
        </p:nvGraphicFramePr>
        <p:xfrm>
          <a:off x="2987824" y="2276872"/>
          <a:ext cx="2016224" cy="370840"/>
        </p:xfrm>
        <a:graphic>
          <a:graphicData uri="http://schemas.openxmlformats.org/drawingml/2006/table">
            <a:tbl>
              <a:tblPr firstRow="1" bandRow="1">
                <a:tableStyleId>{5C22544A-7EE6-4342-B048-85BDC9FD1C3A}</a:tableStyleId>
              </a:tblPr>
              <a:tblGrid>
                <a:gridCol w="504056"/>
                <a:gridCol w="504056"/>
                <a:gridCol w="504056"/>
                <a:gridCol w="504056"/>
              </a:tblGrid>
              <a:tr h="370840">
                <a:tc>
                  <a:txBody>
                    <a:bodyPr/>
                    <a:lstStyle/>
                    <a:p>
                      <a:r>
                        <a:rPr lang="en-IN" dirty="0" smtClean="0">
                          <a:solidFill>
                            <a:schemeClr val="tx1"/>
                          </a:solidFill>
                        </a:rPr>
                        <a:t>5</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6</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graphicFrame>
        <p:nvGraphicFramePr>
          <p:cNvPr id="18" name="Table 17"/>
          <p:cNvGraphicFramePr>
            <a:graphicFrameLocks noGrp="1"/>
          </p:cNvGraphicFramePr>
          <p:nvPr/>
        </p:nvGraphicFramePr>
        <p:xfrm>
          <a:off x="6876256" y="2199144"/>
          <a:ext cx="2016224" cy="365760"/>
        </p:xfrm>
        <a:graphic>
          <a:graphicData uri="http://schemas.openxmlformats.org/drawingml/2006/table">
            <a:tbl>
              <a:tblPr firstRow="1" bandRow="1">
                <a:tableStyleId>{5C22544A-7EE6-4342-B048-85BDC9FD1C3A}</a:tableStyleId>
              </a:tblPr>
              <a:tblGrid>
                <a:gridCol w="504056"/>
                <a:gridCol w="504056"/>
                <a:gridCol w="504056"/>
                <a:gridCol w="504056"/>
              </a:tblGrid>
              <a:tr h="216024">
                <a:tc>
                  <a:txBody>
                    <a:bodyPr/>
                    <a:lstStyle/>
                    <a:p>
                      <a:r>
                        <a:rPr lang="en-IN" dirty="0" smtClean="0">
                          <a:solidFill>
                            <a:schemeClr val="tx1"/>
                          </a:solidFill>
                        </a:rPr>
                        <a:t>9</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12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11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chemeClr val="tx1"/>
                          </a:solidFill>
                        </a:rPr>
                        <a:t>10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graphicFrame>
        <p:nvGraphicFramePr>
          <p:cNvPr id="19" name="Table 18"/>
          <p:cNvGraphicFramePr>
            <a:graphicFrameLocks noGrp="1"/>
          </p:cNvGraphicFramePr>
          <p:nvPr/>
        </p:nvGraphicFramePr>
        <p:xfrm>
          <a:off x="2843808" y="3140968"/>
          <a:ext cx="1008112" cy="370840"/>
        </p:xfrm>
        <a:graphic>
          <a:graphicData uri="http://schemas.openxmlformats.org/drawingml/2006/table">
            <a:tbl>
              <a:tblPr firstRow="1" bandRow="1">
                <a:tableStyleId>{5C22544A-7EE6-4342-B048-85BDC9FD1C3A}</a:tableStyleId>
              </a:tblPr>
              <a:tblGrid>
                <a:gridCol w="504056"/>
                <a:gridCol w="504056"/>
              </a:tblGrid>
              <a:tr h="370840">
                <a:tc>
                  <a:txBody>
                    <a:bodyPr/>
                    <a:lstStyle/>
                    <a:p>
                      <a:pPr algn="ctr"/>
                      <a:r>
                        <a:rPr lang="en-IN" dirty="0" smtClean="0">
                          <a:solidFill>
                            <a:schemeClr val="tx1"/>
                          </a:solidFill>
                        </a:rPr>
                        <a:t>5</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6</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graphicFrame>
        <p:nvGraphicFramePr>
          <p:cNvPr id="20" name="Table 19"/>
          <p:cNvGraphicFramePr>
            <a:graphicFrameLocks noGrp="1"/>
          </p:cNvGraphicFramePr>
          <p:nvPr/>
        </p:nvGraphicFramePr>
        <p:xfrm>
          <a:off x="4139952" y="3140968"/>
          <a:ext cx="1008112" cy="370840"/>
        </p:xfrm>
        <a:graphic>
          <a:graphicData uri="http://schemas.openxmlformats.org/drawingml/2006/table">
            <a:tbl>
              <a:tblPr firstRow="1" bandRow="1">
                <a:tableStyleId>{5C22544A-7EE6-4342-B048-85BDC9FD1C3A}</a:tableStyleId>
              </a:tblPr>
              <a:tblGrid>
                <a:gridCol w="504056"/>
                <a:gridCol w="504056"/>
              </a:tblGrid>
              <a:tr h="370840">
                <a:tc>
                  <a:txBody>
                    <a:bodyPr/>
                    <a:lstStyle/>
                    <a:p>
                      <a:pPr algn="ctr"/>
                      <a:r>
                        <a:rPr lang="en-IN" dirty="0" smtClean="0">
                          <a:solidFill>
                            <a:schemeClr val="tx1"/>
                          </a:solidFill>
                        </a:rPr>
                        <a:t>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graphicFrame>
        <p:nvGraphicFramePr>
          <p:cNvPr id="21" name="Table 20"/>
          <p:cNvGraphicFramePr>
            <a:graphicFrameLocks noGrp="1"/>
          </p:cNvGraphicFramePr>
          <p:nvPr/>
        </p:nvGraphicFramePr>
        <p:xfrm>
          <a:off x="6556924" y="3140968"/>
          <a:ext cx="535356" cy="365760"/>
        </p:xfrm>
        <a:graphic>
          <a:graphicData uri="http://schemas.openxmlformats.org/drawingml/2006/table">
            <a:tbl>
              <a:tblPr firstRow="1" bandRow="1">
                <a:tableStyleId>{5C22544A-7EE6-4342-B048-85BDC9FD1C3A}</a:tableStyleId>
              </a:tblPr>
              <a:tblGrid>
                <a:gridCol w="535356"/>
              </a:tblGrid>
              <a:tr h="360040">
                <a:tc>
                  <a:txBody>
                    <a:bodyPr/>
                    <a:lstStyle/>
                    <a:p>
                      <a:pPr algn="ctr"/>
                      <a:r>
                        <a:rPr lang="en-IN" dirty="0" smtClean="0">
                          <a:solidFill>
                            <a:schemeClr val="tx1"/>
                          </a:solidFill>
                        </a:rPr>
                        <a:t>9</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2" name="Table 21"/>
          <p:cNvGraphicFramePr>
            <a:graphicFrameLocks noGrp="1"/>
          </p:cNvGraphicFramePr>
          <p:nvPr/>
        </p:nvGraphicFramePr>
        <p:xfrm>
          <a:off x="7524328" y="3140968"/>
          <a:ext cx="1336852" cy="370840"/>
        </p:xfrm>
        <a:graphic>
          <a:graphicData uri="http://schemas.openxmlformats.org/drawingml/2006/table">
            <a:tbl>
              <a:tblPr firstRow="1" bandRow="1">
                <a:tableStyleId>{5C22544A-7EE6-4342-B048-85BDC9FD1C3A}</a:tableStyleId>
              </a:tblPr>
              <a:tblGrid>
                <a:gridCol w="432048"/>
                <a:gridCol w="432048"/>
                <a:gridCol w="472756"/>
              </a:tblGrid>
              <a:tr h="370840">
                <a:tc>
                  <a:txBody>
                    <a:bodyPr/>
                    <a:lstStyle/>
                    <a:p>
                      <a:pPr algn="ctr"/>
                      <a:r>
                        <a:rPr lang="en-IN" dirty="0" smtClean="0">
                          <a:solidFill>
                            <a:schemeClr val="tx1"/>
                          </a:solidFill>
                        </a:rPr>
                        <a:t>10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12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11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graphicFrame>
        <p:nvGraphicFramePr>
          <p:cNvPr id="23" name="Table 22"/>
          <p:cNvGraphicFramePr>
            <a:graphicFrameLocks noGrp="1"/>
          </p:cNvGraphicFramePr>
          <p:nvPr/>
        </p:nvGraphicFramePr>
        <p:xfrm>
          <a:off x="6876256" y="4077072"/>
          <a:ext cx="535356" cy="365760"/>
        </p:xfrm>
        <a:graphic>
          <a:graphicData uri="http://schemas.openxmlformats.org/drawingml/2006/table">
            <a:tbl>
              <a:tblPr firstRow="1" bandRow="1">
                <a:tableStyleId>{5C22544A-7EE6-4342-B048-85BDC9FD1C3A}</a:tableStyleId>
              </a:tblPr>
              <a:tblGrid>
                <a:gridCol w="535356"/>
              </a:tblGrid>
              <a:tr h="360040">
                <a:tc>
                  <a:txBody>
                    <a:bodyPr/>
                    <a:lstStyle/>
                    <a:p>
                      <a:pPr algn="ctr"/>
                      <a:r>
                        <a:rPr lang="en-IN" dirty="0" smtClean="0">
                          <a:solidFill>
                            <a:schemeClr val="tx1"/>
                          </a:solidFill>
                        </a:rPr>
                        <a:t>10</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4" name="Table 23"/>
          <p:cNvGraphicFramePr>
            <a:graphicFrameLocks noGrp="1"/>
          </p:cNvGraphicFramePr>
          <p:nvPr/>
        </p:nvGraphicFramePr>
        <p:xfrm>
          <a:off x="7884368" y="4077072"/>
          <a:ext cx="1008112" cy="370840"/>
        </p:xfrm>
        <a:graphic>
          <a:graphicData uri="http://schemas.openxmlformats.org/drawingml/2006/table">
            <a:tbl>
              <a:tblPr firstRow="1" bandRow="1">
                <a:tableStyleId>{5C22544A-7EE6-4342-B048-85BDC9FD1C3A}</a:tableStyleId>
              </a:tblPr>
              <a:tblGrid>
                <a:gridCol w="504056"/>
                <a:gridCol w="504056"/>
              </a:tblGrid>
              <a:tr h="370840">
                <a:tc>
                  <a:txBody>
                    <a:bodyPr/>
                    <a:lstStyle/>
                    <a:p>
                      <a:pPr algn="ctr"/>
                      <a:r>
                        <a:rPr lang="en-IN" dirty="0" smtClean="0">
                          <a:solidFill>
                            <a:schemeClr val="tx1"/>
                          </a:solidFill>
                        </a:rPr>
                        <a:t>11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smtClean="0">
                          <a:solidFill>
                            <a:schemeClr val="tx1"/>
                          </a:solidFill>
                        </a:rPr>
                        <a:t>12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r>
            </a:tbl>
          </a:graphicData>
        </a:graphic>
      </p:graphicFrame>
      <p:graphicFrame>
        <p:nvGraphicFramePr>
          <p:cNvPr id="25" name="Table 24"/>
          <p:cNvGraphicFramePr>
            <a:graphicFrameLocks noGrp="1"/>
          </p:cNvGraphicFramePr>
          <p:nvPr/>
        </p:nvGraphicFramePr>
        <p:xfrm>
          <a:off x="7740352" y="4941168"/>
          <a:ext cx="535356" cy="365760"/>
        </p:xfrm>
        <a:graphic>
          <a:graphicData uri="http://schemas.openxmlformats.org/drawingml/2006/table">
            <a:tbl>
              <a:tblPr firstRow="1" bandRow="1">
                <a:tableStyleId>{5C22544A-7EE6-4342-B048-85BDC9FD1C3A}</a:tableStyleId>
              </a:tblPr>
              <a:tblGrid>
                <a:gridCol w="535356"/>
              </a:tblGrid>
              <a:tr h="360040">
                <a:tc>
                  <a:txBody>
                    <a:bodyPr/>
                    <a:lstStyle/>
                    <a:p>
                      <a:pPr algn="ctr"/>
                      <a:r>
                        <a:rPr lang="en-IN" dirty="0" smtClean="0">
                          <a:solidFill>
                            <a:schemeClr val="tx1"/>
                          </a:solidFill>
                        </a:rPr>
                        <a:t>11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6" name="Table 25"/>
          <p:cNvGraphicFramePr>
            <a:graphicFrameLocks noGrp="1"/>
          </p:cNvGraphicFramePr>
          <p:nvPr/>
        </p:nvGraphicFramePr>
        <p:xfrm>
          <a:off x="8419122" y="4941168"/>
          <a:ext cx="535356" cy="365760"/>
        </p:xfrm>
        <a:graphic>
          <a:graphicData uri="http://schemas.openxmlformats.org/drawingml/2006/table">
            <a:tbl>
              <a:tblPr firstRow="1" bandRow="1">
                <a:tableStyleId>{5C22544A-7EE6-4342-B048-85BDC9FD1C3A}</a:tableStyleId>
              </a:tblPr>
              <a:tblGrid>
                <a:gridCol w="535356"/>
              </a:tblGrid>
              <a:tr h="360040">
                <a:tc>
                  <a:txBody>
                    <a:bodyPr/>
                    <a:lstStyle/>
                    <a:p>
                      <a:pPr algn="ctr"/>
                      <a:r>
                        <a:rPr lang="en-IN" dirty="0" smtClean="0">
                          <a:solidFill>
                            <a:schemeClr val="tx1"/>
                          </a:solidFill>
                        </a:rPr>
                        <a:t>12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7" name="Table 26"/>
          <p:cNvGraphicFramePr>
            <a:graphicFrameLocks noGrp="1"/>
          </p:cNvGraphicFramePr>
          <p:nvPr/>
        </p:nvGraphicFramePr>
        <p:xfrm>
          <a:off x="2843808" y="4005064"/>
          <a:ext cx="292571" cy="365760"/>
        </p:xfrm>
        <a:graphic>
          <a:graphicData uri="http://schemas.openxmlformats.org/drawingml/2006/table">
            <a:tbl>
              <a:tblPr firstRow="1" bandRow="1">
                <a:tableStyleId>{5C22544A-7EE6-4342-B048-85BDC9FD1C3A}</a:tableStyleId>
              </a:tblPr>
              <a:tblGrid>
                <a:gridCol w="292571"/>
              </a:tblGrid>
              <a:tr h="293752">
                <a:tc>
                  <a:txBody>
                    <a:bodyPr/>
                    <a:lstStyle/>
                    <a:p>
                      <a:r>
                        <a:rPr lang="en-IN" dirty="0" smtClean="0">
                          <a:solidFill>
                            <a:schemeClr val="tx1"/>
                          </a:solidFill>
                        </a:rPr>
                        <a:t>5</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8" name="Table 27"/>
          <p:cNvGraphicFramePr>
            <a:graphicFrameLocks noGrp="1"/>
          </p:cNvGraphicFramePr>
          <p:nvPr/>
        </p:nvGraphicFramePr>
        <p:xfrm>
          <a:off x="3352403" y="4005064"/>
          <a:ext cx="364579" cy="365760"/>
        </p:xfrm>
        <a:graphic>
          <a:graphicData uri="http://schemas.openxmlformats.org/drawingml/2006/table">
            <a:tbl>
              <a:tblPr firstRow="1" bandRow="1">
                <a:tableStyleId>{5C22544A-7EE6-4342-B048-85BDC9FD1C3A}</a:tableStyleId>
              </a:tblPr>
              <a:tblGrid>
                <a:gridCol w="364579"/>
              </a:tblGrid>
              <a:tr h="360040">
                <a:tc>
                  <a:txBody>
                    <a:bodyPr/>
                    <a:lstStyle/>
                    <a:p>
                      <a:r>
                        <a:rPr lang="en-IN" dirty="0" smtClean="0">
                          <a:solidFill>
                            <a:schemeClr val="tx1"/>
                          </a:solidFill>
                        </a:rPr>
                        <a:t>6</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9" name="Table 28"/>
          <p:cNvGraphicFramePr>
            <a:graphicFrameLocks noGrp="1"/>
          </p:cNvGraphicFramePr>
          <p:nvPr/>
        </p:nvGraphicFramePr>
        <p:xfrm>
          <a:off x="4209690" y="4005064"/>
          <a:ext cx="292571" cy="365760"/>
        </p:xfrm>
        <a:graphic>
          <a:graphicData uri="http://schemas.openxmlformats.org/drawingml/2006/table">
            <a:tbl>
              <a:tblPr firstRow="1" bandRow="1">
                <a:tableStyleId>{5C22544A-7EE6-4342-B048-85BDC9FD1C3A}</a:tableStyleId>
              </a:tblPr>
              <a:tblGrid>
                <a:gridCol w="292571"/>
              </a:tblGrid>
              <a:tr h="293752">
                <a:tc>
                  <a:txBody>
                    <a:bodyPr/>
                    <a:lstStyle/>
                    <a:p>
                      <a:r>
                        <a:rPr lang="en-IN" dirty="0" smtClean="0">
                          <a:solidFill>
                            <a:schemeClr val="tx1"/>
                          </a:solidFill>
                        </a:rPr>
                        <a:t>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0" name="Table 29"/>
          <p:cNvGraphicFramePr>
            <a:graphicFrameLocks noGrp="1"/>
          </p:cNvGraphicFramePr>
          <p:nvPr/>
        </p:nvGraphicFramePr>
        <p:xfrm>
          <a:off x="4718285" y="4005064"/>
          <a:ext cx="364579" cy="365760"/>
        </p:xfrm>
        <a:graphic>
          <a:graphicData uri="http://schemas.openxmlformats.org/drawingml/2006/table">
            <a:tbl>
              <a:tblPr firstRow="1" bandRow="1">
                <a:tableStyleId>{5C22544A-7EE6-4342-B048-85BDC9FD1C3A}</a:tableStyleId>
              </a:tblPr>
              <a:tblGrid>
                <a:gridCol w="364579"/>
              </a:tblGrid>
              <a:tr h="360040">
                <a:tc>
                  <a:txBody>
                    <a:bodyPr/>
                    <a:lstStyle/>
                    <a:p>
                      <a:r>
                        <a:rPr lang="en-IN" dirty="0" smtClean="0">
                          <a:solidFill>
                            <a:schemeClr val="tx1"/>
                          </a:solidFill>
                        </a:rPr>
                        <a:t>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9" name="Straight Connector 8"/>
          <p:cNvCxnSpPr>
            <a:endCxn id="14" idx="0"/>
          </p:cNvCxnSpPr>
          <p:nvPr/>
        </p:nvCxnSpPr>
        <p:spPr>
          <a:xfrm flipH="1">
            <a:off x="611560" y="1844824"/>
            <a:ext cx="504056" cy="43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3" idx="0"/>
          </p:cNvCxnSpPr>
          <p:nvPr/>
        </p:nvCxnSpPr>
        <p:spPr>
          <a:xfrm flipH="1">
            <a:off x="357262" y="2636912"/>
            <a:ext cx="196722" cy="504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3635896" y="1818080"/>
            <a:ext cx="1941394" cy="4587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8" idx="0"/>
          </p:cNvCxnSpPr>
          <p:nvPr/>
        </p:nvCxnSpPr>
        <p:spPr>
          <a:xfrm flipH="1" flipV="1">
            <a:off x="5577290" y="1818080"/>
            <a:ext cx="2307078" cy="381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13" idx="0"/>
          </p:cNvCxnSpPr>
          <p:nvPr/>
        </p:nvCxnSpPr>
        <p:spPr>
          <a:xfrm flipH="1">
            <a:off x="1545394" y="2636912"/>
            <a:ext cx="333466" cy="504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19" idx="0"/>
          </p:cNvCxnSpPr>
          <p:nvPr/>
        </p:nvCxnSpPr>
        <p:spPr>
          <a:xfrm flipH="1">
            <a:off x="3347864" y="2636912"/>
            <a:ext cx="484754" cy="504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21" idx="0"/>
          </p:cNvCxnSpPr>
          <p:nvPr/>
        </p:nvCxnSpPr>
        <p:spPr>
          <a:xfrm flipH="1">
            <a:off x="6824602" y="2604448"/>
            <a:ext cx="768603" cy="53652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7" idx="0"/>
          </p:cNvCxnSpPr>
          <p:nvPr/>
        </p:nvCxnSpPr>
        <p:spPr>
          <a:xfrm flipH="1">
            <a:off x="2990093" y="3501008"/>
            <a:ext cx="357771" cy="504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4318648" y="3501008"/>
            <a:ext cx="357771" cy="504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23" idx="0"/>
          </p:cNvCxnSpPr>
          <p:nvPr/>
        </p:nvCxnSpPr>
        <p:spPr>
          <a:xfrm flipH="1">
            <a:off x="7143934" y="3480169"/>
            <a:ext cx="919320" cy="5969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8063254" y="4408192"/>
            <a:ext cx="357771" cy="504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4" idx="2"/>
            <a:endCxn id="26" idx="0"/>
          </p:cNvCxnSpPr>
          <p:nvPr/>
        </p:nvCxnSpPr>
        <p:spPr>
          <a:xfrm>
            <a:off x="8388424" y="4447912"/>
            <a:ext cx="298376" cy="4932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115616" y="1844824"/>
            <a:ext cx="596511" cy="432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12" idx="0"/>
          </p:cNvCxnSpPr>
          <p:nvPr/>
        </p:nvCxnSpPr>
        <p:spPr>
          <a:xfrm>
            <a:off x="576738" y="2672916"/>
            <a:ext cx="283873" cy="4680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20" idx="0"/>
          </p:cNvCxnSpPr>
          <p:nvPr/>
        </p:nvCxnSpPr>
        <p:spPr>
          <a:xfrm>
            <a:off x="3791877" y="2636912"/>
            <a:ext cx="852131" cy="504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28" idx="0"/>
          </p:cNvCxnSpPr>
          <p:nvPr/>
        </p:nvCxnSpPr>
        <p:spPr>
          <a:xfrm>
            <a:off x="3291985" y="3501008"/>
            <a:ext cx="242707" cy="504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30" idx="0"/>
          </p:cNvCxnSpPr>
          <p:nvPr/>
        </p:nvCxnSpPr>
        <p:spPr>
          <a:xfrm>
            <a:off x="4688406" y="3501008"/>
            <a:ext cx="212168" cy="504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22" idx="0"/>
          </p:cNvCxnSpPr>
          <p:nvPr/>
        </p:nvCxnSpPr>
        <p:spPr>
          <a:xfrm>
            <a:off x="7635992" y="2554485"/>
            <a:ext cx="556762" cy="5864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24" idx="0"/>
          </p:cNvCxnSpPr>
          <p:nvPr/>
        </p:nvCxnSpPr>
        <p:spPr>
          <a:xfrm>
            <a:off x="8017239" y="3521663"/>
            <a:ext cx="371185" cy="5554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57262" y="4912248"/>
            <a:ext cx="7095058" cy="1569660"/>
          </a:xfrm>
          <a:prstGeom prst="rect">
            <a:avLst/>
          </a:prstGeom>
          <a:noFill/>
        </p:spPr>
        <p:txBody>
          <a:bodyPr wrap="square" rtlCol="0">
            <a:spAutoFit/>
          </a:bodyPr>
          <a:lstStyle/>
          <a:p>
            <a:pPr algn="just"/>
            <a:r>
              <a:rPr lang="en-US" altLang="en-US" sz="2400" dirty="0">
                <a:latin typeface="Times New Roman" panose="02020603050405020304" pitchFamily="18" charset="0"/>
                <a:cs typeface="Times New Roman" panose="02020603050405020304" pitchFamily="18" charset="0"/>
              </a:rPr>
              <a:t>In this example, once the list has been partitioned around the pivot, each </a:t>
            </a:r>
            <a:r>
              <a:rPr lang="en-US" altLang="en-US" sz="2400" dirty="0" err="1">
                <a:latin typeface="Times New Roman" panose="02020603050405020304" pitchFamily="18" charset="0"/>
                <a:cs typeface="Times New Roman" panose="02020603050405020304" pitchFamily="18" charset="0"/>
              </a:rPr>
              <a:t>sublist</a:t>
            </a:r>
            <a:r>
              <a:rPr lang="en-US" altLang="en-US" sz="2400" dirty="0">
                <a:latin typeface="Times New Roman" panose="02020603050405020304" pitchFamily="18" charset="0"/>
                <a:cs typeface="Times New Roman" panose="02020603050405020304" pitchFamily="18" charset="0"/>
              </a:rPr>
              <a:t> can be processed concurrently (i.e., each </a:t>
            </a:r>
            <a:r>
              <a:rPr lang="en-US" altLang="en-US" sz="2400" dirty="0" err="1">
                <a:latin typeface="Times New Roman" panose="02020603050405020304" pitchFamily="18" charset="0"/>
                <a:cs typeface="Times New Roman" panose="02020603050405020304" pitchFamily="18" charset="0"/>
              </a:rPr>
              <a:t>sublist</a:t>
            </a:r>
            <a:r>
              <a:rPr lang="en-US" altLang="en-US" sz="2400" dirty="0">
                <a:latin typeface="Times New Roman" panose="02020603050405020304" pitchFamily="18" charset="0"/>
                <a:cs typeface="Times New Roman" panose="02020603050405020304" pitchFamily="18" charset="0"/>
              </a:rPr>
              <a:t> represents an independent subtask). This can be repeated recursively.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5576" y="451693"/>
            <a:ext cx="8064896" cy="6001643"/>
          </a:xfrm>
          <a:prstGeom prst="rect">
            <a:avLst/>
          </a:prstGeom>
          <a:noFill/>
        </p:spPr>
        <p:txBody>
          <a:bodyPr wrap="square">
            <a:spAutoFit/>
          </a:bodyPr>
          <a:lstStyle/>
          <a:p>
            <a:pPr algn="just"/>
            <a:r>
              <a:rPr lang="en-IN" sz="2400" dirty="0" smtClean="0"/>
              <a:t>Figure represents </a:t>
            </a:r>
            <a:r>
              <a:rPr lang="en-IN" sz="2400" dirty="0"/>
              <a:t>the task graph for the problem. Initially, there is only one </a:t>
            </a:r>
            <a:r>
              <a:rPr lang="en-IN" sz="2400" dirty="0" smtClean="0"/>
              <a:t>sequence (</a:t>
            </a:r>
            <a:r>
              <a:rPr lang="en-IN" sz="2400" dirty="0"/>
              <a:t>i.e., the root of the tree), and </a:t>
            </a:r>
            <a:r>
              <a:rPr lang="en-IN" sz="2400" dirty="0" smtClean="0"/>
              <a:t>only </a:t>
            </a:r>
            <a:r>
              <a:rPr lang="en-IN" sz="2400" dirty="0"/>
              <a:t>a single </a:t>
            </a:r>
            <a:r>
              <a:rPr lang="en-IN" sz="2400" dirty="0" smtClean="0"/>
              <a:t>processor </a:t>
            </a:r>
            <a:r>
              <a:rPr lang="en-IN" sz="2400" dirty="0"/>
              <a:t>to partition it. The </a:t>
            </a:r>
            <a:r>
              <a:rPr lang="en-IN" sz="2400" dirty="0" smtClean="0"/>
              <a:t>completion of </a:t>
            </a:r>
            <a:r>
              <a:rPr lang="en-IN" sz="2400" dirty="0"/>
              <a:t>the root task results in two </a:t>
            </a:r>
            <a:r>
              <a:rPr lang="en-IN" sz="2400" dirty="0" smtClean="0"/>
              <a:t>subsequence </a:t>
            </a:r>
            <a:r>
              <a:rPr lang="en-IN" sz="2400" dirty="0"/>
              <a:t>(</a:t>
            </a:r>
            <a:r>
              <a:rPr lang="en-IN" sz="2400" i="1" dirty="0"/>
              <a:t>A</a:t>
            </a:r>
            <a:r>
              <a:rPr lang="en-IN" sz="2400" dirty="0"/>
              <a:t>0 and </a:t>
            </a:r>
            <a:r>
              <a:rPr lang="en-IN" sz="2400" i="1" dirty="0"/>
              <a:t>A</a:t>
            </a:r>
            <a:r>
              <a:rPr lang="en-IN" sz="2400" dirty="0"/>
              <a:t>1, corresponding to the two nodes at </a:t>
            </a:r>
            <a:r>
              <a:rPr lang="en-IN" sz="2400" dirty="0" smtClean="0"/>
              <a:t>the first </a:t>
            </a:r>
            <a:r>
              <a:rPr lang="en-IN" sz="2400" dirty="0"/>
              <a:t>level of the tree) and each one can be partitioned in parallel. Similarly, the </a:t>
            </a:r>
            <a:r>
              <a:rPr lang="en-IN" sz="2400" dirty="0" smtClean="0"/>
              <a:t>concurrency continues </a:t>
            </a:r>
            <a:r>
              <a:rPr lang="en-IN" sz="2400" dirty="0"/>
              <a:t>to increase as </a:t>
            </a:r>
            <a:r>
              <a:rPr lang="en-IN" sz="2400" dirty="0" smtClean="0"/>
              <a:t>moved </a:t>
            </a:r>
            <a:r>
              <a:rPr lang="en-IN" sz="2400" dirty="0"/>
              <a:t>down the tree</a:t>
            </a:r>
            <a:r>
              <a:rPr lang="en-IN" sz="2400" dirty="0" smtClean="0"/>
              <a:t>.</a:t>
            </a:r>
          </a:p>
          <a:p>
            <a:pPr algn="just"/>
            <a:endParaRPr lang="en-IN" sz="2400" dirty="0"/>
          </a:p>
          <a:p>
            <a:pPr algn="just"/>
            <a:r>
              <a:rPr lang="en-IN" sz="2400" dirty="0"/>
              <a:t>I</a:t>
            </a:r>
            <a:r>
              <a:rPr lang="en-IN" sz="2400" dirty="0" smtClean="0"/>
              <a:t>t </a:t>
            </a:r>
            <a:r>
              <a:rPr lang="en-IN" sz="2400" dirty="0"/>
              <a:t>is possible to restructure a computation to make it amenable to </a:t>
            </a:r>
            <a:r>
              <a:rPr lang="en-IN" sz="2400" dirty="0" smtClean="0"/>
              <a:t>recursive decomposition </a:t>
            </a:r>
            <a:r>
              <a:rPr lang="en-IN" sz="2400" dirty="0"/>
              <a:t>even if the commonly used algorithm for the problem is not based on the </a:t>
            </a:r>
            <a:r>
              <a:rPr lang="en-IN" sz="2400" dirty="0" smtClean="0"/>
              <a:t>divide and-conquer </a:t>
            </a:r>
            <a:r>
              <a:rPr lang="en-IN" sz="2400" dirty="0"/>
              <a:t>strategy</a:t>
            </a:r>
            <a:r>
              <a:rPr lang="en-IN" sz="2400" dirty="0" smtClean="0"/>
              <a:t>.</a:t>
            </a:r>
          </a:p>
          <a:p>
            <a:pPr algn="just"/>
            <a:r>
              <a:rPr lang="en-IN" sz="2400" dirty="0" smtClean="0"/>
              <a:t> </a:t>
            </a:r>
            <a:endParaRPr lang="en-IN" sz="2400" dirty="0"/>
          </a:p>
          <a:p>
            <a:pPr algn="just"/>
            <a:r>
              <a:rPr lang="en-IN" sz="2400" dirty="0" smtClean="0"/>
              <a:t>Example</a:t>
            </a:r>
            <a:r>
              <a:rPr lang="en-IN" sz="2400" dirty="0"/>
              <a:t>, consider the problem of finding the minimum element in </a:t>
            </a:r>
            <a:r>
              <a:rPr lang="en-IN" sz="2400" dirty="0" smtClean="0"/>
              <a:t>an unordered </a:t>
            </a:r>
            <a:r>
              <a:rPr lang="en-IN" sz="2400" dirty="0"/>
              <a:t>sequence </a:t>
            </a:r>
            <a:r>
              <a:rPr lang="en-IN" sz="2400" i="1" dirty="0"/>
              <a:t>A </a:t>
            </a:r>
            <a:r>
              <a:rPr lang="en-IN" sz="2400" dirty="0"/>
              <a:t>of </a:t>
            </a:r>
            <a:r>
              <a:rPr lang="en-IN" sz="2400" i="1" dirty="0"/>
              <a:t>n </a:t>
            </a:r>
            <a:r>
              <a:rPr lang="en-IN" sz="2400" dirty="0"/>
              <a:t>elements. </a:t>
            </a:r>
            <a:endParaRPr lang="en-IN" sz="2400" dirty="0" smtClean="0"/>
          </a:p>
          <a:p>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52</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24519"/>
            <a:ext cx="8496944" cy="6444841"/>
          </a:xfrm>
          <a:prstGeom prst="rect">
            <a:avLst/>
          </a:prstGeom>
          <a:noFill/>
        </p:spPr>
        <p:txBody>
          <a:bodyPr wrap="square">
            <a:spAutoFit/>
          </a:bodyPr>
          <a:lstStyle/>
          <a:p>
            <a:pPr algn="just"/>
            <a:r>
              <a:rPr lang="en-IN" sz="2400" dirty="0"/>
              <a:t>The serial algorithm for solving this problem scans </a:t>
            </a:r>
            <a:r>
              <a:rPr lang="en-IN" sz="2400" dirty="0" smtClean="0"/>
              <a:t>the entire </a:t>
            </a:r>
            <a:r>
              <a:rPr lang="en-IN" sz="2400" dirty="0"/>
              <a:t>sequence </a:t>
            </a:r>
            <a:r>
              <a:rPr lang="en-IN" sz="2400" i="1" dirty="0"/>
              <a:t>A</a:t>
            </a:r>
            <a:r>
              <a:rPr lang="en-IN" sz="2400" dirty="0"/>
              <a:t>, recording at each step the minimum element found so far as illustrated </a:t>
            </a:r>
            <a:r>
              <a:rPr lang="en-IN" sz="2400" dirty="0" smtClean="0"/>
              <a:t>in Algorithm.</a:t>
            </a:r>
          </a:p>
          <a:p>
            <a:endParaRPr lang="en-IN" sz="2400" dirty="0"/>
          </a:p>
          <a:p>
            <a:r>
              <a:rPr lang="en-IN" sz="2400" dirty="0" smtClean="0"/>
              <a:t>It </a:t>
            </a:r>
            <a:r>
              <a:rPr lang="en-IN" sz="2400" dirty="0"/>
              <a:t>is easy to see that this serial algorithm exhibits no concurrency.</a:t>
            </a:r>
          </a:p>
          <a:p>
            <a:endParaRPr lang="en-IN" sz="2400" dirty="0" smtClean="0"/>
          </a:p>
          <a:p>
            <a:pPr algn="just">
              <a:lnSpc>
                <a:spcPct val="90000"/>
              </a:lnSpc>
            </a:pPr>
            <a:r>
              <a:rPr lang="en-US" altLang="en-US" sz="2400" dirty="0" smtClean="0">
                <a:latin typeface="AvantGarde-Book" charset="0"/>
              </a:rPr>
              <a:t>	1</a:t>
            </a:r>
            <a:r>
              <a:rPr lang="en-US" altLang="en-US" sz="2400" dirty="0">
                <a:latin typeface="AvantGarde-Book" charset="0"/>
              </a:rPr>
              <a:t>. </a:t>
            </a:r>
            <a:r>
              <a:rPr lang="en-US" altLang="en-US" sz="2400" b="1" dirty="0">
                <a:latin typeface="AvantGarde-Demi" charset="0"/>
              </a:rPr>
              <a:t>procedure</a:t>
            </a:r>
            <a:r>
              <a:rPr lang="en-US" altLang="en-US" sz="2400" dirty="0">
                <a:latin typeface="AvantGarde-Demi" charset="0"/>
              </a:rPr>
              <a:t> </a:t>
            </a:r>
            <a:r>
              <a:rPr lang="en-US" altLang="en-US" sz="2400" dirty="0">
                <a:latin typeface="AvantGarde-Book" charset="0"/>
              </a:rPr>
              <a:t>SERIAL_MIN (</a:t>
            </a:r>
            <a:r>
              <a:rPr lang="en-US" altLang="en-US" sz="2400" i="1" dirty="0">
                <a:latin typeface="CMMI10" charset="0"/>
              </a:rPr>
              <a:t>A, n</a:t>
            </a:r>
            <a:r>
              <a:rPr lang="en-US" altLang="en-US" sz="2400" dirty="0">
                <a:latin typeface="AvantGarde-Book" charset="0"/>
              </a:rPr>
              <a:t>)	</a:t>
            </a:r>
          </a:p>
          <a:p>
            <a:pPr algn="just">
              <a:lnSpc>
                <a:spcPct val="90000"/>
              </a:lnSpc>
            </a:pPr>
            <a:r>
              <a:rPr lang="en-US" altLang="en-US" sz="2400" dirty="0">
                <a:latin typeface="AvantGarde-Book" charset="0"/>
              </a:rPr>
              <a:t>	2. </a:t>
            </a:r>
            <a:r>
              <a:rPr lang="en-US" altLang="en-US" sz="2400" b="1" dirty="0">
                <a:latin typeface="AvantGarde-Demi" charset="0"/>
              </a:rPr>
              <a:t>begin</a:t>
            </a:r>
          </a:p>
          <a:p>
            <a:pPr>
              <a:lnSpc>
                <a:spcPct val="90000"/>
              </a:lnSpc>
            </a:pPr>
            <a:r>
              <a:rPr lang="en-US" altLang="en-US" sz="2400" dirty="0">
                <a:latin typeface="AvantGarde-Book" charset="0"/>
              </a:rPr>
              <a:t>	3. </a:t>
            </a:r>
            <a:r>
              <a:rPr lang="en-US" altLang="en-US" sz="2400" i="1" dirty="0">
                <a:latin typeface="AvantGarde-BookOblique" charset="0"/>
              </a:rPr>
              <a:t>min </a:t>
            </a:r>
            <a:r>
              <a:rPr lang="en-US" altLang="en-US" sz="2400" dirty="0">
                <a:latin typeface="AvantGarde-Book" charset="0"/>
              </a:rPr>
              <a:t>= </a:t>
            </a:r>
            <a:r>
              <a:rPr lang="en-US" altLang="en-US" sz="2400" dirty="0">
                <a:latin typeface="CMMI10" charset="0"/>
              </a:rPr>
              <a:t>A</a:t>
            </a:r>
            <a:r>
              <a:rPr lang="en-US" altLang="en-US" sz="2400" dirty="0">
                <a:latin typeface="CMR10" charset="0"/>
              </a:rPr>
              <a:t>[0]</a:t>
            </a:r>
            <a:r>
              <a:rPr lang="en-US" altLang="en-US" sz="2400" dirty="0">
                <a:latin typeface="AvantGarde-Book" charset="0"/>
              </a:rPr>
              <a:t>;</a:t>
            </a:r>
          </a:p>
          <a:p>
            <a:pPr>
              <a:lnSpc>
                <a:spcPct val="90000"/>
              </a:lnSpc>
            </a:pPr>
            <a:r>
              <a:rPr lang="en-US" altLang="en-US" sz="2400" dirty="0">
                <a:latin typeface="AvantGarde-Book" charset="0"/>
              </a:rPr>
              <a:t>	4. </a:t>
            </a:r>
            <a:r>
              <a:rPr lang="en-US" altLang="en-US" sz="2400" b="1" dirty="0">
                <a:latin typeface="AvantGarde-Demi" charset="0"/>
              </a:rPr>
              <a:t>for</a:t>
            </a:r>
            <a:r>
              <a:rPr lang="en-US" altLang="en-US" sz="2400" dirty="0">
                <a:latin typeface="AvantGarde-Demi" charset="0"/>
              </a:rPr>
              <a:t> </a:t>
            </a:r>
            <a:r>
              <a:rPr lang="en-US" altLang="en-US" sz="2400" i="1" dirty="0" err="1">
                <a:latin typeface="CMMI10" charset="0"/>
              </a:rPr>
              <a:t>i</a:t>
            </a:r>
            <a:r>
              <a:rPr lang="en-US" altLang="en-US" sz="2400" dirty="0">
                <a:latin typeface="CMMI10" charset="0"/>
              </a:rPr>
              <a:t> </a:t>
            </a:r>
            <a:r>
              <a:rPr lang="en-US" altLang="en-US" sz="2400" dirty="0">
                <a:latin typeface="CMR10" charset="0"/>
              </a:rPr>
              <a:t>:= 1 </a:t>
            </a:r>
            <a:r>
              <a:rPr lang="en-US" altLang="en-US" sz="2400" b="1" dirty="0">
                <a:latin typeface="AvantGarde-Demi" charset="0"/>
              </a:rPr>
              <a:t>to</a:t>
            </a:r>
            <a:r>
              <a:rPr lang="en-US" altLang="en-US" sz="2400" dirty="0">
                <a:latin typeface="AvantGarde-Demi" charset="0"/>
              </a:rPr>
              <a:t> </a:t>
            </a:r>
            <a:r>
              <a:rPr lang="en-US" altLang="en-US" sz="2400" i="1" dirty="0">
                <a:latin typeface="CMMI10" charset="0"/>
              </a:rPr>
              <a:t>n </a:t>
            </a:r>
            <a:r>
              <a:rPr lang="en-US" altLang="en-US" sz="2400" i="1" dirty="0">
                <a:latin typeface="CMSY10" charset="0"/>
              </a:rPr>
              <a:t>− </a:t>
            </a:r>
            <a:r>
              <a:rPr lang="en-US" altLang="en-US" sz="2400" dirty="0">
                <a:latin typeface="CMR10" charset="0"/>
              </a:rPr>
              <a:t>1 </a:t>
            </a:r>
            <a:r>
              <a:rPr lang="en-US" altLang="en-US" sz="2400" b="1" dirty="0">
                <a:latin typeface="AvantGarde-Demi" charset="0"/>
              </a:rPr>
              <a:t>do</a:t>
            </a:r>
          </a:p>
          <a:p>
            <a:pPr>
              <a:lnSpc>
                <a:spcPct val="90000"/>
              </a:lnSpc>
            </a:pPr>
            <a:r>
              <a:rPr lang="en-US" altLang="en-US" sz="2400" dirty="0">
                <a:latin typeface="AvantGarde-Book" charset="0"/>
              </a:rPr>
              <a:t>	5. 		</a:t>
            </a:r>
            <a:r>
              <a:rPr lang="en-US" altLang="en-US" sz="2400" b="1" dirty="0">
                <a:latin typeface="AvantGarde-Demi" charset="0"/>
              </a:rPr>
              <a:t>if</a:t>
            </a:r>
            <a:r>
              <a:rPr lang="en-US" altLang="en-US" sz="2400" dirty="0">
                <a:latin typeface="AvantGarde-Demi" charset="0"/>
              </a:rPr>
              <a:t> </a:t>
            </a:r>
            <a:r>
              <a:rPr lang="en-US" altLang="en-US" sz="2400" dirty="0">
                <a:latin typeface="AvantGarde-Book" charset="0"/>
              </a:rPr>
              <a:t>(</a:t>
            </a:r>
            <a:r>
              <a:rPr lang="en-US" altLang="en-US" sz="2400" i="1" dirty="0">
                <a:latin typeface="CMMI10" charset="0"/>
              </a:rPr>
              <a:t>A</a:t>
            </a:r>
            <a:r>
              <a:rPr lang="en-US" altLang="en-US" sz="2400" dirty="0">
                <a:latin typeface="CMR10" charset="0"/>
              </a:rPr>
              <a:t>[</a:t>
            </a:r>
            <a:r>
              <a:rPr lang="en-US" altLang="en-US" sz="2400" i="1" dirty="0" err="1">
                <a:latin typeface="CMMI10" charset="0"/>
              </a:rPr>
              <a:t>i</a:t>
            </a:r>
            <a:r>
              <a:rPr lang="en-US" altLang="en-US" sz="2400" dirty="0">
                <a:latin typeface="CMR10" charset="0"/>
              </a:rPr>
              <a:t>] </a:t>
            </a:r>
            <a:r>
              <a:rPr lang="en-US" altLang="en-US" sz="2400" dirty="0">
                <a:latin typeface="CMMI10" charset="0"/>
              </a:rPr>
              <a:t>&lt; </a:t>
            </a:r>
            <a:r>
              <a:rPr lang="en-US" altLang="en-US" sz="2400" i="1" dirty="0">
                <a:latin typeface="AvantGarde-BookOblique" charset="0"/>
              </a:rPr>
              <a:t>min</a:t>
            </a:r>
            <a:r>
              <a:rPr lang="en-US" altLang="en-US" sz="2400" dirty="0">
                <a:latin typeface="AvantGarde-Book" charset="0"/>
              </a:rPr>
              <a:t>) </a:t>
            </a:r>
            <a:r>
              <a:rPr lang="en-US" altLang="en-US" sz="2400" i="1" dirty="0">
                <a:latin typeface="AvantGarde-BookOblique" charset="0"/>
              </a:rPr>
              <a:t>min </a:t>
            </a:r>
            <a:r>
              <a:rPr lang="en-US" altLang="en-US" sz="2400" dirty="0">
                <a:latin typeface="AvantGarde-Book" charset="0"/>
              </a:rPr>
              <a:t>:= </a:t>
            </a:r>
            <a:r>
              <a:rPr lang="en-US" altLang="en-US" sz="2400" i="1" dirty="0">
                <a:latin typeface="CMMI10" charset="0"/>
              </a:rPr>
              <a:t>A</a:t>
            </a:r>
            <a:r>
              <a:rPr lang="en-US" altLang="en-US" sz="2400" dirty="0">
                <a:latin typeface="CMR10" charset="0"/>
              </a:rPr>
              <a:t>[</a:t>
            </a:r>
            <a:r>
              <a:rPr lang="en-US" altLang="en-US" sz="2400" i="1" dirty="0" err="1">
                <a:latin typeface="CMMI10" charset="0"/>
              </a:rPr>
              <a:t>i</a:t>
            </a:r>
            <a:r>
              <a:rPr lang="en-US" altLang="en-US" sz="2400" dirty="0">
                <a:latin typeface="CMR10" charset="0"/>
              </a:rPr>
              <a:t>]</a:t>
            </a:r>
            <a:r>
              <a:rPr lang="en-US" altLang="en-US" sz="2400" dirty="0">
                <a:latin typeface="AvantGarde-Book" charset="0"/>
              </a:rPr>
              <a:t>;</a:t>
            </a:r>
          </a:p>
          <a:p>
            <a:pPr>
              <a:lnSpc>
                <a:spcPct val="90000"/>
              </a:lnSpc>
            </a:pPr>
            <a:r>
              <a:rPr lang="en-US" altLang="en-US" sz="2400" dirty="0">
                <a:latin typeface="AvantGarde-Book" charset="0"/>
              </a:rPr>
              <a:t>	6. </a:t>
            </a:r>
            <a:r>
              <a:rPr lang="en-US" altLang="en-US" sz="2400" b="1" dirty="0" err="1">
                <a:latin typeface="AvantGarde-Demi" charset="0"/>
              </a:rPr>
              <a:t>endfor</a:t>
            </a:r>
            <a:r>
              <a:rPr lang="en-US" altLang="en-US" sz="2400" dirty="0">
                <a:latin typeface="AvantGarde-Book" charset="0"/>
              </a:rPr>
              <a:t>;</a:t>
            </a:r>
          </a:p>
          <a:p>
            <a:pPr>
              <a:lnSpc>
                <a:spcPct val="90000"/>
              </a:lnSpc>
            </a:pPr>
            <a:r>
              <a:rPr lang="en-US" altLang="en-US" sz="2400" dirty="0">
                <a:latin typeface="AvantGarde-Book" charset="0"/>
              </a:rPr>
              <a:t>	7. </a:t>
            </a:r>
            <a:r>
              <a:rPr lang="en-US" altLang="en-US" sz="2400" b="1" dirty="0">
                <a:latin typeface="AvantGarde-Demi" charset="0"/>
              </a:rPr>
              <a:t>return</a:t>
            </a:r>
            <a:r>
              <a:rPr lang="en-US" altLang="en-US" sz="2400" dirty="0">
                <a:latin typeface="AvantGarde-Demi" charset="0"/>
              </a:rPr>
              <a:t> </a:t>
            </a:r>
            <a:r>
              <a:rPr lang="en-US" altLang="en-US" sz="2400" i="1" dirty="0">
                <a:latin typeface="AvantGarde-BookOblique" charset="0"/>
              </a:rPr>
              <a:t>min</a:t>
            </a:r>
            <a:r>
              <a:rPr lang="en-US" altLang="en-US" sz="2400" dirty="0">
                <a:latin typeface="AvantGarde-Book" charset="0"/>
              </a:rPr>
              <a:t>;</a:t>
            </a:r>
          </a:p>
          <a:p>
            <a:pPr>
              <a:lnSpc>
                <a:spcPct val="90000"/>
              </a:lnSpc>
            </a:pPr>
            <a:r>
              <a:rPr lang="en-US" altLang="en-US" sz="2400" dirty="0">
                <a:latin typeface="AvantGarde-Book" charset="0"/>
              </a:rPr>
              <a:t>	8. </a:t>
            </a:r>
            <a:r>
              <a:rPr lang="en-US" altLang="en-US" sz="2400" b="1" dirty="0">
                <a:latin typeface="AvantGarde-Demi" charset="0"/>
              </a:rPr>
              <a:t>end</a:t>
            </a:r>
            <a:r>
              <a:rPr lang="en-US" altLang="en-US" sz="2400" dirty="0">
                <a:latin typeface="AvantGarde-Demi" charset="0"/>
              </a:rPr>
              <a:t> </a:t>
            </a:r>
            <a:r>
              <a:rPr lang="en-US" altLang="en-US" sz="2400" dirty="0">
                <a:latin typeface="AvantGarde-Book" charset="0"/>
              </a:rPr>
              <a:t>SERIAL_MIN</a:t>
            </a:r>
            <a:endParaRPr lang="en-US" altLang="en-US" sz="2400" dirty="0"/>
          </a:p>
          <a:p>
            <a:endParaRPr lang="en-IN" sz="2400" dirty="0" smtClean="0"/>
          </a:p>
          <a:p>
            <a:r>
              <a:rPr lang="en-IN" sz="2400" dirty="0" smtClean="0"/>
              <a:t>Modifying the algorithm by restructuring, this computation as a divide and conquer algorithm, then it can be used to perform recursive decomposition </a:t>
            </a:r>
            <a:r>
              <a:rPr lang="en-IN" sz="2400" dirty="0"/>
              <a:t>to extract </a:t>
            </a:r>
            <a:r>
              <a:rPr lang="en-IN" sz="2400" dirty="0" smtClean="0"/>
              <a:t>concurrency. </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53</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632311"/>
          </a:xfrm>
          <a:prstGeom prst="rect">
            <a:avLst/>
          </a:prstGeom>
          <a:noFill/>
        </p:spPr>
        <p:txBody>
          <a:bodyPr wrap="square">
            <a:spAutoFit/>
          </a:bodyPr>
          <a:lstStyle/>
          <a:p>
            <a:r>
              <a:rPr lang="en-US" altLang="en-US" sz="2400" dirty="0"/>
              <a:t>1. </a:t>
            </a:r>
            <a:r>
              <a:rPr lang="en-US" altLang="en-US" sz="2400" b="1" dirty="0"/>
              <a:t>procedure</a:t>
            </a:r>
            <a:r>
              <a:rPr lang="en-US" altLang="en-US" sz="2400" dirty="0"/>
              <a:t> RECURSIVE_MIN (</a:t>
            </a:r>
            <a:r>
              <a:rPr lang="en-US" altLang="en-US" sz="2400" b="1" i="1" dirty="0"/>
              <a:t>A, n</a:t>
            </a:r>
            <a:r>
              <a:rPr lang="en-US" altLang="en-US" sz="2400" dirty="0"/>
              <a:t>) </a:t>
            </a:r>
            <a:br>
              <a:rPr lang="en-US" altLang="en-US" sz="2400" dirty="0"/>
            </a:br>
            <a:r>
              <a:rPr lang="en-US" altLang="en-US" sz="2400" dirty="0"/>
              <a:t>2. </a:t>
            </a:r>
            <a:r>
              <a:rPr lang="en-US" altLang="en-US" sz="2400" b="1" dirty="0"/>
              <a:t>begin</a:t>
            </a:r>
            <a:r>
              <a:rPr lang="en-US" altLang="en-US" sz="2400" dirty="0"/>
              <a:t> </a:t>
            </a:r>
            <a:br>
              <a:rPr lang="en-US" altLang="en-US" sz="2400" dirty="0"/>
            </a:br>
            <a:r>
              <a:rPr lang="en-US" altLang="en-US" sz="2400" dirty="0"/>
              <a:t>3. </a:t>
            </a:r>
            <a:r>
              <a:rPr lang="en-US" altLang="en-US" sz="2400" b="1" dirty="0"/>
              <a:t>if</a:t>
            </a:r>
            <a:r>
              <a:rPr lang="en-US" altLang="en-US" sz="2400" dirty="0"/>
              <a:t> ( </a:t>
            </a:r>
            <a:r>
              <a:rPr lang="en-US" altLang="en-US" sz="2400" b="1" i="1" dirty="0"/>
              <a:t>n </a:t>
            </a:r>
            <a:r>
              <a:rPr lang="en-US" altLang="en-US" sz="2400" dirty="0"/>
              <a:t>=</a:t>
            </a:r>
            <a:r>
              <a:rPr lang="en-US" altLang="en-US" sz="2400" i="1" dirty="0"/>
              <a:t> </a:t>
            </a:r>
            <a:r>
              <a:rPr lang="en-US" altLang="en-US" sz="2400" dirty="0"/>
              <a:t>1 ) </a:t>
            </a:r>
            <a:r>
              <a:rPr lang="en-US" altLang="en-US" sz="2400" b="1" dirty="0"/>
              <a:t>then</a:t>
            </a:r>
            <a:r>
              <a:rPr lang="en-US" altLang="en-US" sz="2400" dirty="0"/>
              <a:t> </a:t>
            </a:r>
            <a:br>
              <a:rPr lang="en-US" altLang="en-US" sz="2400" dirty="0"/>
            </a:br>
            <a:r>
              <a:rPr lang="en-US" altLang="en-US" sz="2400" dirty="0"/>
              <a:t>4. 	</a:t>
            </a:r>
            <a:r>
              <a:rPr lang="en-US" altLang="en-US" sz="2400" i="1" dirty="0"/>
              <a:t>min</a:t>
            </a:r>
            <a:r>
              <a:rPr lang="en-US" altLang="en-US" sz="2400" dirty="0"/>
              <a:t> := </a:t>
            </a:r>
            <a:r>
              <a:rPr lang="en-US" altLang="en-US" sz="2400" b="1" i="1" dirty="0"/>
              <a:t>A</a:t>
            </a:r>
            <a:r>
              <a:rPr lang="en-US" altLang="en-US" sz="2400" dirty="0"/>
              <a:t> [0]  ; </a:t>
            </a:r>
            <a:br>
              <a:rPr lang="en-US" altLang="en-US" sz="2400" dirty="0"/>
            </a:br>
            <a:r>
              <a:rPr lang="en-US" altLang="en-US" sz="2400" dirty="0"/>
              <a:t>5. </a:t>
            </a:r>
            <a:r>
              <a:rPr lang="en-US" altLang="en-US" sz="2400" b="1" dirty="0"/>
              <a:t>else</a:t>
            </a:r>
            <a:r>
              <a:rPr lang="en-US" altLang="en-US" sz="2400" dirty="0"/>
              <a:t> </a:t>
            </a:r>
            <a:br>
              <a:rPr lang="en-US" altLang="en-US" sz="2400" dirty="0"/>
            </a:br>
            <a:r>
              <a:rPr lang="en-US" altLang="en-US" sz="2400" dirty="0"/>
              <a:t>6. 	</a:t>
            </a:r>
            <a:r>
              <a:rPr lang="en-US" altLang="en-US" sz="2400" i="1" dirty="0" err="1"/>
              <a:t>lmin</a:t>
            </a:r>
            <a:r>
              <a:rPr lang="en-US" altLang="en-US" sz="2400" dirty="0"/>
              <a:t> := RECURSIVE_MIN ( </a:t>
            </a:r>
            <a:r>
              <a:rPr lang="en-US" altLang="en-US" sz="2400" b="1" i="1" dirty="0"/>
              <a:t>A</a:t>
            </a:r>
            <a:r>
              <a:rPr lang="en-US" altLang="en-US" sz="2400" dirty="0"/>
              <a:t>, </a:t>
            </a:r>
            <a:r>
              <a:rPr lang="en-US" altLang="en-US" sz="2400" b="1" i="1" dirty="0"/>
              <a:t>n/2</a:t>
            </a:r>
            <a:r>
              <a:rPr lang="en-US" altLang="en-US" sz="2400" dirty="0"/>
              <a:t> ); </a:t>
            </a:r>
            <a:br>
              <a:rPr lang="en-US" altLang="en-US" sz="2400" dirty="0"/>
            </a:br>
            <a:r>
              <a:rPr lang="en-US" altLang="en-US" sz="2400" dirty="0"/>
              <a:t>7. 	</a:t>
            </a:r>
            <a:r>
              <a:rPr lang="en-US" altLang="en-US" sz="2400" i="1" dirty="0" err="1"/>
              <a:t>rmin</a:t>
            </a:r>
            <a:r>
              <a:rPr lang="en-US" altLang="en-US" sz="2400" dirty="0"/>
              <a:t> := RECURSIVE_MIN (  &amp;(</a:t>
            </a:r>
            <a:r>
              <a:rPr lang="en-US" altLang="en-US" sz="2400" b="1" i="1" dirty="0"/>
              <a:t>A</a:t>
            </a:r>
            <a:r>
              <a:rPr lang="en-US" altLang="en-US" sz="2400" dirty="0"/>
              <a:t>[</a:t>
            </a:r>
            <a:r>
              <a:rPr lang="en-US" altLang="en-US" sz="2400" b="1" dirty="0"/>
              <a:t>n/2</a:t>
            </a:r>
            <a:r>
              <a:rPr lang="en-US" altLang="en-US" sz="2400" dirty="0"/>
              <a:t>]), </a:t>
            </a:r>
            <a:r>
              <a:rPr lang="en-US" altLang="en-US" sz="2400" b="1" i="1" dirty="0"/>
              <a:t>n - n/2</a:t>
            </a:r>
            <a:r>
              <a:rPr lang="en-US" altLang="en-US" sz="2400" b="1" dirty="0"/>
              <a:t> </a:t>
            </a:r>
            <a:r>
              <a:rPr lang="en-US" altLang="en-US" sz="2400" dirty="0"/>
              <a:t>); </a:t>
            </a:r>
            <a:br>
              <a:rPr lang="en-US" altLang="en-US" sz="2400" dirty="0"/>
            </a:br>
            <a:r>
              <a:rPr lang="en-US" altLang="en-US" sz="2400" dirty="0"/>
              <a:t>8. 	</a:t>
            </a:r>
            <a:r>
              <a:rPr lang="en-US" altLang="en-US" sz="2400" b="1" dirty="0"/>
              <a:t>if</a:t>
            </a:r>
            <a:r>
              <a:rPr lang="en-US" altLang="en-US" sz="2400" dirty="0"/>
              <a:t> (</a:t>
            </a:r>
            <a:r>
              <a:rPr lang="en-US" altLang="en-US" sz="2400" i="1" dirty="0" err="1"/>
              <a:t>lmin</a:t>
            </a:r>
            <a:r>
              <a:rPr lang="en-US" altLang="en-US" sz="2400" dirty="0"/>
              <a:t>  &lt; </a:t>
            </a:r>
            <a:r>
              <a:rPr lang="en-US" altLang="en-US" sz="2400" i="1" dirty="0" err="1"/>
              <a:t>rmin</a:t>
            </a:r>
            <a:r>
              <a:rPr lang="en-US" altLang="en-US" sz="2400" dirty="0"/>
              <a:t>) </a:t>
            </a:r>
            <a:r>
              <a:rPr lang="en-US" altLang="en-US" sz="2400" b="1" dirty="0"/>
              <a:t>then</a:t>
            </a:r>
            <a:r>
              <a:rPr lang="en-US" altLang="en-US" sz="2400" dirty="0"/>
              <a:t> </a:t>
            </a:r>
            <a:br>
              <a:rPr lang="en-US" altLang="en-US" sz="2400" dirty="0"/>
            </a:br>
            <a:r>
              <a:rPr lang="en-US" altLang="en-US" sz="2400" dirty="0"/>
              <a:t>9. 		</a:t>
            </a:r>
            <a:r>
              <a:rPr lang="en-US" altLang="en-US" sz="2400" i="1" dirty="0"/>
              <a:t>min</a:t>
            </a:r>
            <a:r>
              <a:rPr lang="en-US" altLang="en-US" sz="2400" dirty="0"/>
              <a:t> := </a:t>
            </a:r>
            <a:r>
              <a:rPr lang="en-US" altLang="en-US" sz="2400" i="1" dirty="0" err="1"/>
              <a:t>lmin</a:t>
            </a:r>
            <a:r>
              <a:rPr lang="en-US" altLang="en-US" sz="2400" dirty="0"/>
              <a:t>; </a:t>
            </a:r>
            <a:br>
              <a:rPr lang="en-US" altLang="en-US" sz="2400" dirty="0"/>
            </a:br>
            <a:r>
              <a:rPr lang="en-US" altLang="en-US" sz="2400" dirty="0"/>
              <a:t>10. 	</a:t>
            </a:r>
            <a:r>
              <a:rPr lang="en-US" altLang="en-US" sz="2400" b="1" dirty="0"/>
              <a:t>else</a:t>
            </a:r>
            <a:r>
              <a:rPr lang="en-US" altLang="en-US" sz="2400" dirty="0"/>
              <a:t> </a:t>
            </a:r>
            <a:br>
              <a:rPr lang="en-US" altLang="en-US" sz="2400" dirty="0"/>
            </a:br>
            <a:r>
              <a:rPr lang="en-US" altLang="en-US" sz="2400" dirty="0"/>
              <a:t>11. 		</a:t>
            </a:r>
            <a:r>
              <a:rPr lang="en-US" altLang="en-US" sz="2400" i="1" dirty="0"/>
              <a:t>min</a:t>
            </a:r>
            <a:r>
              <a:rPr lang="en-US" altLang="en-US" sz="2400" dirty="0"/>
              <a:t> := </a:t>
            </a:r>
            <a:r>
              <a:rPr lang="en-US" altLang="en-US" sz="2400" i="1" dirty="0" err="1"/>
              <a:t>rmin</a:t>
            </a:r>
            <a:r>
              <a:rPr lang="en-US" altLang="en-US" sz="2400" dirty="0"/>
              <a:t>; </a:t>
            </a:r>
            <a:br>
              <a:rPr lang="en-US" altLang="en-US" sz="2400" dirty="0"/>
            </a:br>
            <a:r>
              <a:rPr lang="en-US" altLang="en-US" sz="2400" dirty="0"/>
              <a:t>12. 	</a:t>
            </a:r>
            <a:r>
              <a:rPr lang="en-US" altLang="en-US" sz="2400" b="1" dirty="0" err="1"/>
              <a:t>endelse</a:t>
            </a:r>
            <a:r>
              <a:rPr lang="en-US" altLang="en-US" sz="2400" dirty="0"/>
              <a:t>; </a:t>
            </a:r>
            <a:br>
              <a:rPr lang="en-US" altLang="en-US" sz="2400" dirty="0"/>
            </a:br>
            <a:r>
              <a:rPr lang="en-US" altLang="en-US" sz="2400" dirty="0"/>
              <a:t>13. </a:t>
            </a:r>
            <a:r>
              <a:rPr lang="en-US" altLang="en-US" sz="2400" b="1" dirty="0" err="1"/>
              <a:t>endelse</a:t>
            </a:r>
            <a:r>
              <a:rPr lang="en-US" altLang="en-US" sz="2400" dirty="0"/>
              <a:t>; </a:t>
            </a:r>
            <a:br>
              <a:rPr lang="en-US" altLang="en-US" sz="2400" dirty="0"/>
            </a:br>
            <a:r>
              <a:rPr lang="en-US" altLang="en-US" sz="2400" dirty="0"/>
              <a:t>14. </a:t>
            </a:r>
            <a:r>
              <a:rPr lang="en-US" altLang="en-US" sz="2400" b="1" dirty="0"/>
              <a:t>return</a:t>
            </a:r>
            <a:r>
              <a:rPr lang="en-US" altLang="en-US" sz="2400" dirty="0"/>
              <a:t> </a:t>
            </a:r>
            <a:r>
              <a:rPr lang="en-US" altLang="en-US" sz="2400" i="1" dirty="0"/>
              <a:t>min</a:t>
            </a:r>
            <a:r>
              <a:rPr lang="en-US" altLang="en-US" sz="2400" dirty="0"/>
              <a:t>; </a:t>
            </a:r>
            <a:br>
              <a:rPr lang="en-US" altLang="en-US" sz="2400" dirty="0"/>
            </a:br>
            <a:r>
              <a:rPr lang="en-US" altLang="en-US" sz="2400" dirty="0"/>
              <a:t>15. </a:t>
            </a:r>
            <a:r>
              <a:rPr lang="en-US" altLang="en-US" sz="2400" b="1" dirty="0"/>
              <a:t>end</a:t>
            </a:r>
            <a:r>
              <a:rPr lang="en-US" altLang="en-US" sz="2400" dirty="0"/>
              <a:t> RECURSIVE_MIN </a:t>
            </a:r>
          </a:p>
        </p:txBody>
      </p:sp>
      <p:sp>
        <p:nvSpPr>
          <p:cNvPr id="2" name="Slide Number Placeholder 1"/>
          <p:cNvSpPr>
            <a:spLocks noGrp="1"/>
          </p:cNvSpPr>
          <p:nvPr>
            <p:ph type="sldNum" sz="quarter" idx="12"/>
          </p:nvPr>
        </p:nvSpPr>
        <p:spPr/>
        <p:txBody>
          <a:bodyPr/>
          <a:lstStyle/>
          <a:p>
            <a:fld id="{732BED52-2FCF-45FE-BFDD-64A254197B7C}" type="slidenum">
              <a:rPr lang="en-IN" smtClean="0"/>
              <a:t>54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3" name="TextBox 2"/>
          <p:cNvSpPr txBox="1"/>
          <p:nvPr/>
        </p:nvSpPr>
        <p:spPr>
          <a:xfrm>
            <a:off x="1331640" y="188640"/>
            <a:ext cx="6840760"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4893647"/>
          </a:xfrm>
          <a:prstGeom prst="rect">
            <a:avLst/>
          </a:prstGeom>
          <a:noFill/>
        </p:spPr>
        <p:txBody>
          <a:bodyPr wrap="square">
            <a:spAutoFit/>
          </a:bodyPr>
          <a:lstStyle/>
          <a:p>
            <a:pPr algn="just"/>
            <a:r>
              <a:rPr lang="en-IN" sz="2400" dirty="0" smtClean="0"/>
              <a:t>In this algorithm, sequence A is split into two sub sequences, each of </a:t>
            </a:r>
            <a:r>
              <a:rPr lang="en-IN" sz="2400" dirty="0"/>
              <a:t>size </a:t>
            </a:r>
            <a:r>
              <a:rPr lang="en-IN" sz="2400" i="1" dirty="0"/>
              <a:t>n</a:t>
            </a:r>
            <a:r>
              <a:rPr lang="en-IN" sz="2400" dirty="0"/>
              <a:t>/2, and </a:t>
            </a:r>
            <a:r>
              <a:rPr lang="en-IN" sz="2400" dirty="0" smtClean="0"/>
              <a:t>find </a:t>
            </a:r>
            <a:r>
              <a:rPr lang="en-IN" sz="2400" dirty="0"/>
              <a:t>the minimum for each of these </a:t>
            </a:r>
            <a:r>
              <a:rPr lang="en-IN" sz="2400" dirty="0" smtClean="0"/>
              <a:t>sub sequences by performing </a:t>
            </a:r>
            <a:r>
              <a:rPr lang="en-IN" sz="2400" dirty="0"/>
              <a:t>a recursive call. </a:t>
            </a:r>
            <a:endParaRPr lang="en-IN" sz="2400" dirty="0" smtClean="0"/>
          </a:p>
          <a:p>
            <a:pPr algn="just"/>
            <a:endParaRPr lang="en-IN" sz="2400" dirty="0"/>
          </a:p>
          <a:p>
            <a:pPr algn="just"/>
            <a:r>
              <a:rPr lang="en-IN" sz="2400" dirty="0" smtClean="0"/>
              <a:t>Now </a:t>
            </a:r>
            <a:r>
              <a:rPr lang="en-IN" sz="2400" dirty="0"/>
              <a:t>the overall minimum element is found by selecting </a:t>
            </a:r>
            <a:r>
              <a:rPr lang="en-IN" sz="2400" dirty="0" smtClean="0"/>
              <a:t>the minimum </a:t>
            </a:r>
            <a:r>
              <a:rPr lang="en-IN" sz="2400" dirty="0"/>
              <a:t>of these two </a:t>
            </a:r>
            <a:r>
              <a:rPr lang="en-IN" sz="2400" dirty="0" smtClean="0"/>
              <a:t>sub sequences</a:t>
            </a:r>
            <a:r>
              <a:rPr lang="en-IN" sz="2400" dirty="0"/>
              <a:t>. The recursion terminates when there is only one </a:t>
            </a:r>
            <a:r>
              <a:rPr lang="en-IN" sz="2400" dirty="0" smtClean="0"/>
              <a:t>element left </a:t>
            </a:r>
            <a:r>
              <a:rPr lang="en-IN" sz="2400" dirty="0"/>
              <a:t>in each subsequence. </a:t>
            </a:r>
            <a:endParaRPr lang="en-IN" sz="2400" dirty="0" smtClean="0"/>
          </a:p>
          <a:p>
            <a:pPr algn="just"/>
            <a:endParaRPr lang="en-IN" sz="2400" dirty="0"/>
          </a:p>
          <a:p>
            <a:pPr algn="just"/>
            <a:r>
              <a:rPr lang="en-IN" sz="2400" dirty="0" smtClean="0"/>
              <a:t>Having </a:t>
            </a:r>
            <a:r>
              <a:rPr lang="en-IN" sz="2400" dirty="0"/>
              <a:t>restructured the serial computation in this manner, it is easy</a:t>
            </a:r>
          </a:p>
          <a:p>
            <a:pPr algn="just"/>
            <a:r>
              <a:rPr lang="en-IN" sz="2400" dirty="0"/>
              <a:t>to construct a task-dependency graph for this problem.</a:t>
            </a:r>
            <a:r>
              <a:rPr lang="en-IN" sz="2400" dirty="0" smtClean="0"/>
              <a:t> </a:t>
            </a:r>
          </a:p>
          <a:p>
            <a:pPr algn="just"/>
            <a:endParaRPr lang="en-IN" sz="2400" dirty="0"/>
          </a:p>
          <a:p>
            <a:pPr algn="just"/>
            <a:r>
              <a:rPr lang="en-IN" sz="2400" dirty="0" smtClean="0"/>
              <a:t>Example: Draw the task-dependency graph for finding the minimum number in the sequence (4, 9, 1, 7, 8, 11, 2, 12)</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55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3255942"/>
            <a:ext cx="8640960" cy="3046988"/>
          </a:xfrm>
          <a:prstGeom prst="rect">
            <a:avLst/>
          </a:prstGeom>
          <a:noFill/>
        </p:spPr>
        <p:txBody>
          <a:bodyPr wrap="square">
            <a:spAutoFit/>
          </a:bodyPr>
          <a:lstStyle/>
          <a:p>
            <a:pPr algn="just"/>
            <a:r>
              <a:rPr lang="en-IN" sz="2400" dirty="0"/>
              <a:t>The partitioning of data can be performed in many possible </a:t>
            </a:r>
            <a:r>
              <a:rPr lang="en-IN" sz="2400" dirty="0" smtClean="0"/>
              <a:t>ways. </a:t>
            </a:r>
            <a:r>
              <a:rPr lang="en-IN" sz="2400" dirty="0"/>
              <a:t>In general</a:t>
            </a:r>
            <a:r>
              <a:rPr lang="en-IN" sz="2400" dirty="0" smtClean="0"/>
              <a:t>, one </a:t>
            </a:r>
            <a:r>
              <a:rPr lang="en-IN" sz="2400" dirty="0"/>
              <a:t>must explore and evaluate all possible ways of partitioning the data and determine </a:t>
            </a:r>
            <a:r>
              <a:rPr lang="en-IN" sz="2400" dirty="0" smtClean="0"/>
              <a:t>which one </a:t>
            </a:r>
            <a:r>
              <a:rPr lang="en-IN" sz="2400" dirty="0"/>
              <a:t>yields a natural and efficient computational decomposition</a:t>
            </a:r>
            <a:r>
              <a:rPr lang="en-IN" sz="2400" dirty="0" smtClean="0"/>
              <a:t>.</a:t>
            </a:r>
          </a:p>
          <a:p>
            <a:pPr algn="just"/>
            <a:endParaRPr lang="en-IN" sz="2400" dirty="0" smtClean="0"/>
          </a:p>
          <a:p>
            <a:pPr algn="just"/>
            <a:r>
              <a:rPr lang="en-IN" sz="2400" dirty="0" smtClean="0"/>
              <a:t>Partitioning </a:t>
            </a:r>
            <a:r>
              <a:rPr lang="en-IN" sz="2400" dirty="0"/>
              <a:t>of </a:t>
            </a:r>
            <a:r>
              <a:rPr lang="en-IN" sz="2400" dirty="0" smtClean="0"/>
              <a:t>the output </a:t>
            </a:r>
            <a:r>
              <a:rPr lang="en-IN" sz="2400" dirty="0"/>
              <a:t>data automatically induces a </a:t>
            </a:r>
            <a:r>
              <a:rPr lang="en-IN" sz="2400" dirty="0" smtClean="0"/>
              <a:t>decomposition </a:t>
            </a:r>
            <a:r>
              <a:rPr lang="en-IN" sz="2400" dirty="0"/>
              <a:t>of the problems into tasks, where each </a:t>
            </a:r>
            <a:r>
              <a:rPr lang="en-IN" sz="2400" dirty="0" smtClean="0"/>
              <a:t>task is </a:t>
            </a:r>
            <a:r>
              <a:rPr lang="en-IN" sz="2400" dirty="0"/>
              <a:t>assigned the work of computing a portion of the output.</a:t>
            </a:r>
          </a:p>
        </p:txBody>
      </p:sp>
      <p:sp>
        <p:nvSpPr>
          <p:cNvPr id="2" name="Slide Number Placeholder 1"/>
          <p:cNvSpPr>
            <a:spLocks noGrp="1"/>
          </p:cNvSpPr>
          <p:nvPr>
            <p:ph type="sldNum" sz="quarter" idx="12"/>
          </p:nvPr>
        </p:nvSpPr>
        <p:spPr/>
        <p:txBody>
          <a:bodyPr/>
          <a:lstStyle/>
          <a:p>
            <a:fld id="{732BED52-2FCF-45FE-BFDD-64A254197B7C}" type="slidenum">
              <a:rPr lang="en-IN" smtClean="0"/>
              <a:t>56</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3" name="TextBox 2"/>
          <p:cNvSpPr txBox="1"/>
          <p:nvPr/>
        </p:nvSpPr>
        <p:spPr>
          <a:xfrm>
            <a:off x="1331640" y="188640"/>
            <a:ext cx="6840760"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a</a:t>
            </a: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347864" y="476672"/>
            <a:ext cx="1224136" cy="369332"/>
          </a:xfrm>
          <a:prstGeom prst="rect">
            <a:avLst/>
          </a:prstGeom>
          <a:noFill/>
          <a:ln>
            <a:solidFill>
              <a:schemeClr val="tx1"/>
            </a:solidFill>
          </a:ln>
        </p:spPr>
        <p:txBody>
          <a:bodyPr wrap="square" rtlCol="0">
            <a:spAutoFit/>
          </a:bodyPr>
          <a:lstStyle/>
          <a:p>
            <a:pPr algn="ctr"/>
            <a:r>
              <a:rPr lang="en-IN" dirty="0" smtClean="0"/>
              <a:t>Min(1,2)</a:t>
            </a:r>
            <a:endParaRPr lang="en-IN" dirty="0"/>
          </a:p>
        </p:txBody>
      </p:sp>
      <p:sp>
        <p:nvSpPr>
          <p:cNvPr id="7" name="TextBox 6"/>
          <p:cNvSpPr txBox="1"/>
          <p:nvPr/>
        </p:nvSpPr>
        <p:spPr>
          <a:xfrm>
            <a:off x="5941132" y="1420152"/>
            <a:ext cx="1224136" cy="369332"/>
          </a:xfrm>
          <a:prstGeom prst="rect">
            <a:avLst/>
          </a:prstGeom>
          <a:noFill/>
          <a:ln>
            <a:solidFill>
              <a:schemeClr val="tx1"/>
            </a:solidFill>
          </a:ln>
        </p:spPr>
        <p:txBody>
          <a:bodyPr wrap="square" rtlCol="0">
            <a:spAutoFit/>
          </a:bodyPr>
          <a:lstStyle/>
          <a:p>
            <a:pPr algn="ctr"/>
            <a:r>
              <a:rPr lang="en-IN" dirty="0" smtClean="0"/>
              <a:t>Min(8,2)</a:t>
            </a:r>
            <a:endParaRPr lang="en-IN" dirty="0"/>
          </a:p>
        </p:txBody>
      </p:sp>
      <p:sp>
        <p:nvSpPr>
          <p:cNvPr id="8" name="TextBox 7"/>
          <p:cNvSpPr txBox="1"/>
          <p:nvPr/>
        </p:nvSpPr>
        <p:spPr>
          <a:xfrm>
            <a:off x="1472680" y="1441686"/>
            <a:ext cx="1224136" cy="369332"/>
          </a:xfrm>
          <a:prstGeom prst="rect">
            <a:avLst/>
          </a:prstGeom>
          <a:noFill/>
          <a:ln>
            <a:solidFill>
              <a:schemeClr val="tx1"/>
            </a:solidFill>
          </a:ln>
        </p:spPr>
        <p:txBody>
          <a:bodyPr wrap="square" rtlCol="0">
            <a:spAutoFit/>
          </a:bodyPr>
          <a:lstStyle/>
          <a:p>
            <a:pPr algn="ctr"/>
            <a:r>
              <a:rPr lang="en-IN" dirty="0" smtClean="0"/>
              <a:t>Min(4,1)</a:t>
            </a:r>
            <a:endParaRPr lang="en-IN" dirty="0"/>
          </a:p>
        </p:txBody>
      </p:sp>
      <p:sp>
        <p:nvSpPr>
          <p:cNvPr id="9" name="TextBox 8"/>
          <p:cNvSpPr txBox="1"/>
          <p:nvPr/>
        </p:nvSpPr>
        <p:spPr>
          <a:xfrm>
            <a:off x="5220072" y="2374665"/>
            <a:ext cx="1224136" cy="369332"/>
          </a:xfrm>
          <a:prstGeom prst="rect">
            <a:avLst/>
          </a:prstGeom>
          <a:noFill/>
          <a:ln>
            <a:solidFill>
              <a:schemeClr val="tx1"/>
            </a:solidFill>
          </a:ln>
        </p:spPr>
        <p:txBody>
          <a:bodyPr wrap="square" rtlCol="0">
            <a:spAutoFit/>
          </a:bodyPr>
          <a:lstStyle/>
          <a:p>
            <a:pPr algn="ctr"/>
            <a:r>
              <a:rPr lang="en-IN" dirty="0" smtClean="0"/>
              <a:t>Min(8,11)</a:t>
            </a:r>
            <a:endParaRPr lang="en-IN" dirty="0"/>
          </a:p>
        </p:txBody>
      </p:sp>
      <p:sp>
        <p:nvSpPr>
          <p:cNvPr id="10" name="TextBox 9"/>
          <p:cNvSpPr txBox="1"/>
          <p:nvPr/>
        </p:nvSpPr>
        <p:spPr>
          <a:xfrm>
            <a:off x="2239807" y="2367619"/>
            <a:ext cx="1224136" cy="369332"/>
          </a:xfrm>
          <a:prstGeom prst="rect">
            <a:avLst/>
          </a:prstGeom>
          <a:noFill/>
          <a:ln>
            <a:solidFill>
              <a:schemeClr val="tx1"/>
            </a:solidFill>
          </a:ln>
        </p:spPr>
        <p:txBody>
          <a:bodyPr wrap="square" rtlCol="0">
            <a:spAutoFit/>
          </a:bodyPr>
          <a:lstStyle/>
          <a:p>
            <a:pPr algn="ctr"/>
            <a:r>
              <a:rPr lang="en-IN" dirty="0" smtClean="0"/>
              <a:t>Min(1,7)</a:t>
            </a:r>
            <a:endParaRPr lang="en-IN" dirty="0"/>
          </a:p>
        </p:txBody>
      </p:sp>
      <p:sp>
        <p:nvSpPr>
          <p:cNvPr id="11" name="TextBox 10"/>
          <p:cNvSpPr txBox="1"/>
          <p:nvPr/>
        </p:nvSpPr>
        <p:spPr>
          <a:xfrm>
            <a:off x="6819211" y="2367619"/>
            <a:ext cx="1224136" cy="369332"/>
          </a:xfrm>
          <a:prstGeom prst="rect">
            <a:avLst/>
          </a:prstGeom>
          <a:noFill/>
          <a:ln>
            <a:solidFill>
              <a:schemeClr val="tx1"/>
            </a:solidFill>
          </a:ln>
        </p:spPr>
        <p:txBody>
          <a:bodyPr wrap="square" rtlCol="0">
            <a:spAutoFit/>
          </a:bodyPr>
          <a:lstStyle/>
          <a:p>
            <a:pPr algn="ctr"/>
            <a:r>
              <a:rPr lang="en-IN" dirty="0" smtClean="0"/>
              <a:t>Min(2, 12)</a:t>
            </a:r>
            <a:endParaRPr lang="en-IN" dirty="0"/>
          </a:p>
        </p:txBody>
      </p:sp>
      <p:sp>
        <p:nvSpPr>
          <p:cNvPr id="12" name="TextBox 11"/>
          <p:cNvSpPr txBox="1"/>
          <p:nvPr/>
        </p:nvSpPr>
        <p:spPr>
          <a:xfrm>
            <a:off x="671891" y="2374665"/>
            <a:ext cx="1224136" cy="369332"/>
          </a:xfrm>
          <a:prstGeom prst="rect">
            <a:avLst/>
          </a:prstGeom>
          <a:noFill/>
          <a:ln>
            <a:solidFill>
              <a:schemeClr val="tx1"/>
            </a:solidFill>
          </a:ln>
        </p:spPr>
        <p:txBody>
          <a:bodyPr wrap="square" rtlCol="0">
            <a:spAutoFit/>
          </a:bodyPr>
          <a:lstStyle/>
          <a:p>
            <a:pPr algn="ctr"/>
            <a:r>
              <a:rPr lang="en-IN" dirty="0" smtClean="0"/>
              <a:t>Min(4,9)</a:t>
            </a:r>
            <a:endParaRPr lang="en-IN" dirty="0"/>
          </a:p>
        </p:txBody>
      </p:sp>
      <p:cxnSp>
        <p:nvCxnSpPr>
          <p:cNvPr id="14" name="Straight Arrow Connector 13"/>
          <p:cNvCxnSpPr>
            <a:stCxn id="12" idx="0"/>
            <a:endCxn id="8" idx="2"/>
          </p:cNvCxnSpPr>
          <p:nvPr/>
        </p:nvCxnSpPr>
        <p:spPr>
          <a:xfrm flipV="1">
            <a:off x="1283959" y="1811018"/>
            <a:ext cx="800789" cy="5636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674393" y="1811018"/>
            <a:ext cx="800789" cy="5636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2"/>
          </p:cNvCxnSpPr>
          <p:nvPr/>
        </p:nvCxnSpPr>
        <p:spPr>
          <a:xfrm flipV="1">
            <a:off x="2229618" y="846004"/>
            <a:ext cx="1730314" cy="5782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0"/>
            <a:endCxn id="4" idx="2"/>
          </p:cNvCxnSpPr>
          <p:nvPr/>
        </p:nvCxnSpPr>
        <p:spPr>
          <a:xfrm flipH="1" flipV="1">
            <a:off x="3959932" y="846004"/>
            <a:ext cx="2593268" cy="5741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8" idx="2"/>
          </p:cNvCxnSpPr>
          <p:nvPr/>
        </p:nvCxnSpPr>
        <p:spPr>
          <a:xfrm flipH="1" flipV="1">
            <a:off x="2084748" y="1811018"/>
            <a:ext cx="767127" cy="5566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0"/>
            <a:endCxn id="7" idx="2"/>
          </p:cNvCxnSpPr>
          <p:nvPr/>
        </p:nvCxnSpPr>
        <p:spPr>
          <a:xfrm flipH="1" flipV="1">
            <a:off x="6553200" y="1789484"/>
            <a:ext cx="878079" cy="5781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107504" y="831491"/>
                <a:ext cx="8856984" cy="5165388"/>
              </a:xfrm>
              <a:prstGeom prst="rect">
                <a:avLst/>
              </a:prstGeom>
              <a:noFill/>
            </p:spPr>
            <p:txBody>
              <a:bodyPr wrap="square">
                <a:spAutoFit/>
              </a:bodyPr>
              <a:lstStyle/>
              <a:p>
                <a:pPr marL="342900" indent="-342900">
                  <a:buFont typeface="Arial" panose="020B0604020202020204" pitchFamily="34" charset="0"/>
                  <a:buChar char="•"/>
                </a:pPr>
                <a:r>
                  <a:rPr lang="en-US" altLang="en-US" sz="2400" dirty="0" smtClean="0"/>
                  <a:t>Often, each element of the output can be computed independently </a:t>
                </a:r>
                <a:r>
                  <a:rPr lang="en-US" altLang="en-US" sz="2400" dirty="0"/>
                  <a:t>of others (but simply as a function of the input). </a:t>
                </a:r>
                <a:endParaRPr lang="en-US" altLang="en-US" sz="2400" dirty="0" smtClean="0"/>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A partition of the output across tasks decomposes the problem naturally. </a:t>
                </a:r>
              </a:p>
              <a:p>
                <a:pPr marL="342900" indent="-342900">
                  <a:buFont typeface="Arial" panose="020B0604020202020204" pitchFamily="34" charset="0"/>
                  <a:buChar char="•"/>
                </a:pPr>
                <a:endParaRPr lang="en-IN" sz="2400" dirty="0" smtClean="0"/>
              </a:p>
              <a:p>
                <a:r>
                  <a:rPr lang="en-IN" sz="2400" dirty="0" smtClean="0"/>
                  <a:t>Matrix Multiplication (Example of output data decomposition</a:t>
                </a:r>
              </a:p>
              <a:p>
                <a:endParaRPr lang="en-IN" sz="2400" dirty="0"/>
              </a:p>
              <a:p>
                <a:r>
                  <a:rPr lang="en-US" altLang="en-US" sz="2400" dirty="0"/>
                  <a:t>Consider the problem of multiplying two </a:t>
                </a:r>
                <a:r>
                  <a:rPr lang="en-US" altLang="en-US" sz="2400" b="1" i="1" dirty="0"/>
                  <a:t>n </a:t>
                </a:r>
                <a:r>
                  <a:rPr lang="en-US" altLang="en-US" sz="2400" dirty="0"/>
                  <a:t>x </a:t>
                </a:r>
                <a:r>
                  <a:rPr lang="en-US" altLang="en-US" sz="2400" b="1" i="1" dirty="0"/>
                  <a:t>n</a:t>
                </a:r>
                <a:r>
                  <a:rPr lang="en-US" altLang="en-US" sz="2400" dirty="0"/>
                  <a:t> matrices </a:t>
                </a:r>
                <a:r>
                  <a:rPr lang="en-US" altLang="en-US" sz="2400" b="1" i="1" dirty="0"/>
                  <a:t>A</a:t>
                </a:r>
                <a:r>
                  <a:rPr lang="en-US" altLang="en-US" sz="2400" dirty="0"/>
                  <a:t> and </a:t>
                </a:r>
                <a:r>
                  <a:rPr lang="en-US" altLang="en-US" sz="2400" b="1" i="1" dirty="0"/>
                  <a:t>B</a:t>
                </a:r>
                <a:r>
                  <a:rPr lang="en-US" altLang="en-US" sz="2400" dirty="0"/>
                  <a:t> to yield matrix </a:t>
                </a:r>
                <a:r>
                  <a:rPr lang="en-US" altLang="en-US" sz="2400" b="1" i="1" dirty="0"/>
                  <a:t>C</a:t>
                </a:r>
                <a:r>
                  <a:rPr lang="en-US" altLang="en-US" sz="2400" dirty="0"/>
                  <a:t>. The output matrix </a:t>
                </a:r>
                <a:r>
                  <a:rPr lang="en-US" altLang="en-US" sz="2400" b="1" i="1" dirty="0"/>
                  <a:t>C</a:t>
                </a:r>
                <a:r>
                  <a:rPr lang="en-US" altLang="en-US" sz="2400" dirty="0"/>
                  <a:t> can be partitioned into four tasks as follows: </a:t>
                </a:r>
                <a:endParaRPr lang="en-US" altLang="en-US" sz="2400" dirty="0" smtClean="0"/>
              </a:p>
              <a:p>
                <a:endParaRPr lang="en-US" altLang="en-US" sz="2400" dirty="0"/>
              </a:p>
              <a:p>
                <a:pPr algn="ctr"/>
                <a14:m>
                  <m:oMath xmlns:m="http://schemas.openxmlformats.org/officeDocument/2006/math">
                    <m:d>
                      <m:dPr>
                        <m:ctrlPr>
                          <a:rPr lang="en-IN" sz="2400" i="1" smtClean="0">
                            <a:latin typeface="Cambria Math" panose="02040503050406030204" pitchFamily="18" charset="0"/>
                          </a:rPr>
                        </m:ctrlPr>
                      </m:dPr>
                      <m:e>
                        <m:eqArr>
                          <m:eqArrPr>
                            <m:ctrlPr>
                              <a:rPr lang="en-IN" sz="2400" b="0" i="1" smtClean="0">
                                <a:latin typeface="Cambria Math" panose="02040503050406030204" pitchFamily="18" charset="0"/>
                              </a:rPr>
                            </m:ctrlPr>
                          </m:eqArrPr>
                          <m:e>
                            <m:r>
                              <a:rPr lang="en-IN" sz="2400" b="0" i="1" smtClean="0">
                                <a:latin typeface="Cambria Math" panose="02040503050406030204" pitchFamily="18" charset="0"/>
                              </a:rPr>
                              <m:t>𝐴</m:t>
                            </m:r>
                            <m:r>
                              <a:rPr lang="en-IN" sz="2400" b="0" i="1" baseline="-25000" smtClean="0">
                                <a:latin typeface="Cambria Math" panose="02040503050406030204" pitchFamily="18" charset="0"/>
                              </a:rPr>
                              <m:t>1,1</m:t>
                            </m:r>
                            <m:r>
                              <a:rPr lang="en-IN" sz="2400" b="0" i="1" smtClean="0">
                                <a:latin typeface="Cambria Math" panose="02040503050406030204" pitchFamily="18" charset="0"/>
                              </a:rPr>
                              <m:t>  </m:t>
                            </m:r>
                            <m:r>
                              <a:rPr lang="en-IN" sz="2400" b="0" i="1" smtClean="0">
                                <a:latin typeface="Cambria Math" panose="02040503050406030204" pitchFamily="18" charset="0"/>
                              </a:rPr>
                              <m:t>𝐴</m:t>
                            </m:r>
                            <m:r>
                              <a:rPr lang="en-IN" sz="2400" b="0" i="1" baseline="-25000" smtClean="0">
                                <a:latin typeface="Cambria Math" panose="02040503050406030204" pitchFamily="18" charset="0"/>
                              </a:rPr>
                              <m:t>1,2</m:t>
                            </m:r>
                          </m:e>
                          <m:e>
                            <m:r>
                              <a:rPr lang="en-IN" sz="2400" b="0" i="1" smtClean="0">
                                <a:latin typeface="Cambria Math" panose="02040503050406030204" pitchFamily="18" charset="0"/>
                              </a:rPr>
                              <m:t>𝐴</m:t>
                            </m:r>
                            <m:r>
                              <a:rPr lang="en-IN" sz="2400" b="0" i="1" baseline="-25000" smtClean="0">
                                <a:latin typeface="Cambria Math" panose="02040503050406030204" pitchFamily="18" charset="0"/>
                              </a:rPr>
                              <m:t>2,1</m:t>
                            </m:r>
                            <m:r>
                              <a:rPr lang="en-IN" sz="2400" b="0" i="1" smtClean="0">
                                <a:latin typeface="Cambria Math" panose="02040503050406030204" pitchFamily="18" charset="0"/>
                              </a:rPr>
                              <m:t> </m:t>
                            </m:r>
                            <m:r>
                              <a:rPr lang="en-IN" sz="2400" b="0" i="1" smtClean="0">
                                <a:latin typeface="Cambria Math" panose="02040503050406030204" pitchFamily="18" charset="0"/>
                              </a:rPr>
                              <m:t>𝐴</m:t>
                            </m:r>
                            <m:r>
                              <a:rPr lang="en-IN" sz="2400" b="0" i="1" baseline="-25000" smtClean="0">
                                <a:latin typeface="Cambria Math" panose="02040503050406030204" pitchFamily="18" charset="0"/>
                              </a:rPr>
                              <m:t>2,2</m:t>
                            </m:r>
                          </m:e>
                        </m:eqArr>
                      </m:e>
                    </m:d>
                  </m:oMath>
                </a14:m>
                <a:r>
                  <a:rPr lang="en-IN" sz="2400" dirty="0" smtClean="0"/>
                  <a:t> . </a:t>
                </a:r>
                <a14:m>
                  <m:oMath xmlns:m="http://schemas.openxmlformats.org/officeDocument/2006/math">
                    <m:d>
                      <m:dPr>
                        <m:ctrlPr>
                          <a:rPr lang="en-IN" sz="2400" i="1">
                            <a:latin typeface="Cambria Math" panose="02040503050406030204" pitchFamily="18" charset="0"/>
                          </a:rPr>
                        </m:ctrlPr>
                      </m:dPr>
                      <m:e>
                        <m:eqArr>
                          <m:eqArrPr>
                            <m:ctrlPr>
                              <a:rPr lang="en-IN" sz="2400" i="1">
                                <a:latin typeface="Cambria Math" panose="02040503050406030204" pitchFamily="18" charset="0"/>
                              </a:rPr>
                            </m:ctrlPr>
                          </m:eqArrPr>
                          <m:e>
                            <m:r>
                              <a:rPr lang="en-IN" sz="2400" b="0" i="1" smtClean="0">
                                <a:latin typeface="Cambria Math" panose="02040503050406030204" pitchFamily="18" charset="0"/>
                              </a:rPr>
                              <m:t>𝐵</m:t>
                            </m:r>
                            <m:r>
                              <a:rPr lang="en-IN" sz="2400" i="1" baseline="-25000">
                                <a:latin typeface="Cambria Math" panose="02040503050406030204" pitchFamily="18" charset="0"/>
                              </a:rPr>
                              <m:t>1,1</m:t>
                            </m:r>
                            <m:r>
                              <a:rPr lang="en-IN" sz="2400" i="1">
                                <a:latin typeface="Cambria Math" panose="02040503050406030204" pitchFamily="18" charset="0"/>
                              </a:rPr>
                              <m:t>  </m:t>
                            </m:r>
                            <m:r>
                              <a:rPr lang="en-IN" sz="2400" b="0" i="1" smtClean="0">
                                <a:latin typeface="Cambria Math" panose="02040503050406030204" pitchFamily="18" charset="0"/>
                              </a:rPr>
                              <m:t>𝐵</m:t>
                            </m:r>
                            <m:r>
                              <a:rPr lang="en-IN" sz="2400" i="1" baseline="-25000">
                                <a:latin typeface="Cambria Math" panose="02040503050406030204" pitchFamily="18" charset="0"/>
                              </a:rPr>
                              <m:t>1,2</m:t>
                            </m:r>
                          </m:e>
                          <m:e>
                            <m:r>
                              <a:rPr lang="en-IN" sz="2400" b="0" i="1" smtClean="0">
                                <a:latin typeface="Cambria Math" panose="02040503050406030204" pitchFamily="18" charset="0"/>
                              </a:rPr>
                              <m:t>𝐵</m:t>
                            </m:r>
                            <m:r>
                              <a:rPr lang="en-IN" sz="2400" i="1" baseline="-25000">
                                <a:latin typeface="Cambria Math" panose="02040503050406030204" pitchFamily="18" charset="0"/>
                              </a:rPr>
                              <m:t>2,1</m:t>
                            </m:r>
                            <m:r>
                              <a:rPr lang="en-IN" sz="2400" i="1">
                                <a:latin typeface="Cambria Math" panose="02040503050406030204" pitchFamily="18" charset="0"/>
                              </a:rPr>
                              <m:t> </m:t>
                            </m:r>
                            <m:r>
                              <a:rPr lang="en-IN" sz="2400" b="0" i="1" smtClean="0">
                                <a:latin typeface="Cambria Math" panose="02040503050406030204" pitchFamily="18" charset="0"/>
                              </a:rPr>
                              <m:t>𝐵</m:t>
                            </m:r>
                            <m:r>
                              <a:rPr lang="en-IN" sz="2400" i="1" baseline="-25000">
                                <a:latin typeface="Cambria Math" panose="02040503050406030204" pitchFamily="18" charset="0"/>
                              </a:rPr>
                              <m:t>2,2</m:t>
                            </m:r>
                          </m:e>
                        </m:eqArr>
                      </m:e>
                    </m:d>
                  </m:oMath>
                </a14:m>
                <a:r>
                  <a:rPr lang="en-IN" sz="2400" dirty="0" smtClean="0"/>
                  <a:t> =  </a:t>
                </a:r>
                <a14:m>
                  <m:oMath xmlns:m="http://schemas.openxmlformats.org/officeDocument/2006/math">
                    <m:d>
                      <m:dPr>
                        <m:ctrlPr>
                          <a:rPr lang="en-IN" sz="2400" i="1">
                            <a:latin typeface="Cambria Math" panose="02040503050406030204" pitchFamily="18" charset="0"/>
                          </a:rPr>
                        </m:ctrlPr>
                      </m:dPr>
                      <m:e>
                        <m:eqArr>
                          <m:eqArrPr>
                            <m:ctrlPr>
                              <a:rPr lang="en-IN" sz="2400" i="1">
                                <a:latin typeface="Cambria Math" panose="02040503050406030204" pitchFamily="18" charset="0"/>
                              </a:rPr>
                            </m:ctrlPr>
                          </m:eqArrPr>
                          <m:e>
                            <m:r>
                              <a:rPr lang="en-IN" sz="2400" b="0" i="1" smtClean="0">
                                <a:latin typeface="Cambria Math" panose="02040503050406030204" pitchFamily="18" charset="0"/>
                              </a:rPr>
                              <m:t>𝐶</m:t>
                            </m:r>
                            <m:r>
                              <a:rPr lang="en-IN" sz="2400" i="1" baseline="-25000">
                                <a:latin typeface="Cambria Math" panose="02040503050406030204" pitchFamily="18" charset="0"/>
                              </a:rPr>
                              <m:t>1,1</m:t>
                            </m:r>
                            <m:r>
                              <a:rPr lang="en-IN" sz="2400" i="1">
                                <a:latin typeface="Cambria Math" panose="02040503050406030204" pitchFamily="18" charset="0"/>
                              </a:rPr>
                              <m:t>  </m:t>
                            </m:r>
                            <m:r>
                              <a:rPr lang="en-IN" sz="2400" b="0" i="1" smtClean="0">
                                <a:latin typeface="Cambria Math" panose="02040503050406030204" pitchFamily="18" charset="0"/>
                              </a:rPr>
                              <m:t>𝐶</m:t>
                            </m:r>
                            <m:r>
                              <a:rPr lang="en-IN" sz="2400" i="1" baseline="-25000">
                                <a:latin typeface="Cambria Math" panose="02040503050406030204" pitchFamily="18" charset="0"/>
                              </a:rPr>
                              <m:t>1,2</m:t>
                            </m:r>
                          </m:e>
                          <m:e>
                            <m:r>
                              <a:rPr lang="en-IN" sz="2400" b="0" i="1" smtClean="0">
                                <a:latin typeface="Cambria Math" panose="02040503050406030204" pitchFamily="18" charset="0"/>
                              </a:rPr>
                              <m:t>𝐶</m:t>
                            </m:r>
                            <m:r>
                              <a:rPr lang="en-IN" sz="2400" i="1" baseline="-25000">
                                <a:latin typeface="Cambria Math" panose="02040503050406030204" pitchFamily="18" charset="0"/>
                              </a:rPr>
                              <m:t>2,1</m:t>
                            </m:r>
                            <m:r>
                              <a:rPr lang="en-IN" sz="2400" i="1">
                                <a:latin typeface="Cambria Math" panose="02040503050406030204" pitchFamily="18" charset="0"/>
                              </a:rPr>
                              <m:t> </m:t>
                            </m:r>
                            <m:r>
                              <a:rPr lang="en-IN" sz="2400" b="0" i="1" smtClean="0">
                                <a:latin typeface="Cambria Math" panose="02040503050406030204" pitchFamily="18" charset="0"/>
                              </a:rPr>
                              <m:t>𝐶</m:t>
                            </m:r>
                            <m:r>
                              <a:rPr lang="en-IN" sz="2400" i="1" baseline="-25000">
                                <a:latin typeface="Cambria Math" panose="02040503050406030204" pitchFamily="18" charset="0"/>
                              </a:rPr>
                              <m:t>2,2</m:t>
                            </m:r>
                          </m:e>
                        </m:eqArr>
                      </m:e>
                    </m:d>
                  </m:oMath>
                </a14:m>
                <a:endParaRPr lang="en-IN"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07504" y="831491"/>
                <a:ext cx="8856984" cy="5165388"/>
              </a:xfrm>
              <a:prstGeom prst="rect">
                <a:avLst/>
              </a:prstGeom>
              <a:blipFill rotWithShape="1">
                <a:blip r:embed="rId3"/>
                <a:stretch>
                  <a:fillRect l="-2" t="-5" r="2" b="11"/>
                </a:stretch>
              </a:blipFill>
            </p:spPr>
            <p:txBody>
              <a:bodyPr/>
              <a:lstStyle/>
              <a:p>
                <a:r>
                  <a:rPr lang="en-US" altLang="en-US">
                    <a:noFill/>
                  </a:rPr>
                  <a:t> </a:t>
                </a:r>
              </a:p>
            </p:txBody>
          </p:sp>
        </mc:Fallback>
      </mc:AlternateContent>
      <p:sp>
        <p:nvSpPr>
          <p:cNvPr id="2" name="Slide Number Placeholder 1"/>
          <p:cNvSpPr>
            <a:spLocks noGrp="1"/>
          </p:cNvSpPr>
          <p:nvPr>
            <p:ph type="sldNum" sz="quarter" idx="12"/>
          </p:nvPr>
        </p:nvSpPr>
        <p:spPr/>
        <p:txBody>
          <a:bodyPr/>
          <a:lstStyle/>
          <a:p>
            <a:fld id="{732BED52-2FCF-45FE-BFDD-64A254197B7C}" type="slidenum">
              <a:rPr lang="en-IN" smtClean="0"/>
              <a:t>57</a:t>
            </a:fld>
            <a:endParaRPr lang="en-IN"/>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3" name="TextBox 2"/>
          <p:cNvSpPr txBox="1"/>
          <p:nvPr/>
        </p:nvSpPr>
        <p:spPr>
          <a:xfrm>
            <a:off x="1331640" y="188640"/>
            <a:ext cx="6840760" cy="461665"/>
          </a:xfrm>
          <a:prstGeom prst="rect">
            <a:avLst/>
          </a:prstGeom>
          <a:noFill/>
        </p:spPr>
        <p:txBody>
          <a:bodyPr wrap="square" rtlCol="0">
            <a:spAutoFit/>
          </a:bodyPr>
          <a:lstStyle/>
          <a:p>
            <a:r>
              <a:rPr lang="en-US" altLang="en-US" sz="2400" b="1" dirty="0"/>
              <a:t>Data Decomposition: Output Data Decomposition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58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50305" cy="650305"/>
          </a:xfrm>
          <a:prstGeom prst="rect">
            <a:avLst/>
          </a:prstGeom>
        </p:spPr>
      </p:pic>
      <p:sp>
        <p:nvSpPr>
          <p:cNvPr id="3" name="TextBox 2"/>
          <p:cNvSpPr txBox="1"/>
          <p:nvPr/>
        </p:nvSpPr>
        <p:spPr>
          <a:xfrm>
            <a:off x="650305" y="44624"/>
            <a:ext cx="8314183" cy="6432530"/>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Here matrix is decomposed based on partitioning the output matrix C.  </a:t>
            </a:r>
          </a:p>
          <a:p>
            <a:pPr algn="just"/>
            <a:r>
              <a:rPr lang="en-IN" sz="2400" dirty="0" smtClean="0">
                <a:latin typeface="Times New Roman" panose="02020603050405020304" pitchFamily="18" charset="0"/>
                <a:cs typeface="Times New Roman" panose="02020603050405020304" pitchFamily="18" charset="0"/>
              </a:rPr>
              <a:t>Here matrix is vied as composed of blocks or sub-matrices and the scalar arithmetic operation in its elements are replaced by the equivalent matrix operations on the blocks.</a:t>
            </a:r>
          </a:p>
          <a:p>
            <a:endParaRPr lang="en-IN" sz="800" dirty="0">
              <a:latin typeface="Times New Roman" panose="02020603050405020304" pitchFamily="18" charset="0"/>
              <a:cs typeface="Times New Roman" panose="02020603050405020304" pitchFamily="18" charset="0"/>
            </a:endParaRPr>
          </a:p>
          <a:p>
            <a:r>
              <a:rPr lang="en-IN" sz="2400" dirty="0" smtClean="0"/>
              <a:t>Output </a:t>
            </a:r>
            <a:r>
              <a:rPr lang="en-IN" sz="2400" dirty="0"/>
              <a:t>matrix </a:t>
            </a:r>
            <a:r>
              <a:rPr lang="en-IN" sz="2400" i="1" dirty="0"/>
              <a:t>C </a:t>
            </a:r>
            <a:r>
              <a:rPr lang="en-IN" sz="2400" i="1" dirty="0" smtClean="0"/>
              <a:t> is obtained by partitioning </a:t>
            </a:r>
            <a:r>
              <a:rPr lang="en-IN" sz="2400" dirty="0" smtClean="0"/>
              <a:t>four sub-matrices </a:t>
            </a:r>
            <a:r>
              <a:rPr lang="en-IN" sz="2400" dirty="0"/>
              <a:t>and each of the four tasks computes one of these </a:t>
            </a:r>
            <a:r>
              <a:rPr lang="en-IN" sz="2400" dirty="0" smtClean="0"/>
              <a:t>sub-matrices</a:t>
            </a:r>
            <a:r>
              <a:rPr lang="en-IN" sz="2400" dirty="0"/>
              <a:t>. </a:t>
            </a:r>
            <a:endParaRPr lang="en-IN" sz="2400" dirty="0" smtClean="0"/>
          </a:p>
          <a:p>
            <a:endParaRPr lang="en-IN" sz="800" dirty="0" smtClean="0"/>
          </a:p>
          <a:p>
            <a:pPr algn="ctr"/>
            <a:r>
              <a:rPr lang="en-IN" sz="2000" dirty="0" smtClean="0">
                <a:latin typeface="Times New Roman" panose="02020603050405020304" pitchFamily="18" charset="0"/>
                <a:cs typeface="Times New Roman" panose="02020603050405020304" pitchFamily="18" charset="0"/>
              </a:rPr>
              <a:t>Task1: </a:t>
            </a:r>
            <a:r>
              <a:rPr lang="en-US" altLang="en-US" sz="2000" b="1" i="1" dirty="0">
                <a:latin typeface="Times New Roman" panose="02020603050405020304" pitchFamily="18" charset="0"/>
                <a:cs typeface="Times New Roman" panose="02020603050405020304" pitchFamily="18" charset="0"/>
              </a:rPr>
              <a:t>C</a:t>
            </a:r>
            <a:r>
              <a:rPr lang="en-US" altLang="en-US" sz="2000" b="1" baseline="-25000" dirty="0">
                <a:latin typeface="Times New Roman" panose="02020603050405020304" pitchFamily="18" charset="0"/>
                <a:cs typeface="Times New Roman" panose="02020603050405020304" pitchFamily="18" charset="0"/>
              </a:rPr>
              <a:t>1,1</a:t>
            </a:r>
            <a:r>
              <a:rPr lang="en-US" altLang="en-US" sz="2000" i="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t>
            </a:r>
            <a:r>
              <a:rPr lang="en-US" altLang="en-US" sz="2000" i="1" dirty="0">
                <a:latin typeface="Times New Roman" panose="02020603050405020304" pitchFamily="18" charset="0"/>
                <a:cs typeface="Times New Roman" panose="02020603050405020304" pitchFamily="18" charset="0"/>
              </a:rPr>
              <a:t> </a:t>
            </a:r>
            <a:r>
              <a:rPr lang="en-US" altLang="en-US" sz="2000" b="1" i="1" dirty="0">
                <a:latin typeface="Times New Roman" panose="02020603050405020304" pitchFamily="18" charset="0"/>
                <a:cs typeface="Times New Roman" panose="02020603050405020304" pitchFamily="18" charset="0"/>
              </a:rPr>
              <a:t>A</a:t>
            </a:r>
            <a:r>
              <a:rPr lang="en-US" altLang="en-US" sz="2000" b="1" baseline="-25000" dirty="0">
                <a:latin typeface="Times New Roman" panose="02020603050405020304" pitchFamily="18" charset="0"/>
                <a:cs typeface="Times New Roman" panose="02020603050405020304" pitchFamily="18" charset="0"/>
              </a:rPr>
              <a:t>1,1</a:t>
            </a:r>
            <a:r>
              <a:rPr lang="en-US" altLang="en-US" sz="2000" b="1" i="1" dirty="0">
                <a:latin typeface="Times New Roman" panose="02020603050405020304" pitchFamily="18" charset="0"/>
                <a:cs typeface="Times New Roman" panose="02020603050405020304" pitchFamily="18" charset="0"/>
              </a:rPr>
              <a:t> B</a:t>
            </a:r>
            <a:r>
              <a:rPr lang="en-US" altLang="en-US" sz="2000" b="1" baseline="-25000" dirty="0">
                <a:latin typeface="Times New Roman" panose="02020603050405020304" pitchFamily="18" charset="0"/>
                <a:cs typeface="Times New Roman" panose="02020603050405020304" pitchFamily="18" charset="0"/>
              </a:rPr>
              <a:t>1,1</a:t>
            </a:r>
            <a:r>
              <a:rPr lang="en-US" altLang="en-US" sz="2000" i="1" dirty="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 </a:t>
            </a:r>
            <a:r>
              <a:rPr lang="en-US" altLang="en-US" sz="2000" b="1" i="1" dirty="0">
                <a:latin typeface="Times New Roman" panose="02020603050405020304" pitchFamily="18" charset="0"/>
                <a:cs typeface="Times New Roman" panose="02020603050405020304" pitchFamily="18" charset="0"/>
              </a:rPr>
              <a:t>A</a:t>
            </a:r>
            <a:r>
              <a:rPr lang="en-US" altLang="en-US" sz="2000" b="1" baseline="-25000" dirty="0">
                <a:latin typeface="Times New Roman" panose="02020603050405020304" pitchFamily="18" charset="0"/>
                <a:cs typeface="Times New Roman" panose="02020603050405020304" pitchFamily="18" charset="0"/>
              </a:rPr>
              <a:t>1,2</a:t>
            </a:r>
            <a:r>
              <a:rPr lang="en-US" altLang="en-US" sz="2000" b="1" i="1" dirty="0">
                <a:latin typeface="Times New Roman" panose="02020603050405020304" pitchFamily="18" charset="0"/>
                <a:cs typeface="Times New Roman" panose="02020603050405020304" pitchFamily="18" charset="0"/>
              </a:rPr>
              <a:t> B</a:t>
            </a:r>
            <a:r>
              <a:rPr lang="en-US" altLang="en-US" sz="2000" b="1" baseline="-25000" dirty="0">
                <a:latin typeface="Times New Roman" panose="02020603050405020304" pitchFamily="18" charset="0"/>
                <a:cs typeface="Times New Roman" panose="02020603050405020304" pitchFamily="18" charset="0"/>
              </a:rPr>
              <a:t>2,1</a:t>
            </a:r>
            <a:r>
              <a:rPr lang="en-US" altLang="en-US" sz="2000" dirty="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lvl="0" algn="ctr" fontAlgn="base">
              <a:lnSpc>
                <a:spcPct val="130000"/>
              </a:lnSpc>
              <a:spcBef>
                <a:spcPct val="20000"/>
              </a:spcBef>
              <a:spcAft>
                <a:spcPct val="0"/>
              </a:spcAft>
            </a:pPr>
            <a:r>
              <a:rPr lang="en-US" altLang="en-US" sz="2000" dirty="0">
                <a:latin typeface="Times New Roman" panose="02020603050405020304" pitchFamily="18" charset="0"/>
                <a:cs typeface="Times New Roman" panose="02020603050405020304" pitchFamily="18" charset="0"/>
              </a:rPr>
              <a:t>Task 2: </a:t>
            </a:r>
            <a:r>
              <a:rPr lang="en-US" altLang="en-US" sz="2000" b="1" i="1" dirty="0">
                <a:latin typeface="Times New Roman" panose="02020603050405020304" pitchFamily="18" charset="0"/>
                <a:cs typeface="Times New Roman" panose="02020603050405020304" pitchFamily="18" charset="0"/>
              </a:rPr>
              <a:t>C</a:t>
            </a:r>
            <a:r>
              <a:rPr lang="en-US" altLang="en-US" sz="2000" b="1" baseline="-25000" dirty="0">
                <a:latin typeface="Times New Roman" panose="02020603050405020304" pitchFamily="18" charset="0"/>
                <a:cs typeface="Times New Roman" panose="02020603050405020304" pitchFamily="18" charset="0"/>
              </a:rPr>
              <a:t>1,2</a:t>
            </a:r>
            <a:r>
              <a:rPr lang="en-US" altLang="en-US" sz="2000" i="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t>
            </a:r>
            <a:r>
              <a:rPr lang="en-US" altLang="en-US" sz="2000" i="1" dirty="0">
                <a:latin typeface="Times New Roman" panose="02020603050405020304" pitchFamily="18" charset="0"/>
                <a:cs typeface="Times New Roman" panose="02020603050405020304" pitchFamily="18" charset="0"/>
              </a:rPr>
              <a:t> </a:t>
            </a:r>
            <a:r>
              <a:rPr lang="en-US" altLang="en-US" sz="2000" b="1" i="1" dirty="0">
                <a:latin typeface="Times New Roman" panose="02020603050405020304" pitchFamily="18" charset="0"/>
                <a:cs typeface="Times New Roman" panose="02020603050405020304" pitchFamily="18" charset="0"/>
              </a:rPr>
              <a:t>A</a:t>
            </a:r>
            <a:r>
              <a:rPr lang="en-US" altLang="en-US" sz="2000" b="1" baseline="-25000" dirty="0">
                <a:latin typeface="Times New Roman" panose="02020603050405020304" pitchFamily="18" charset="0"/>
                <a:cs typeface="Times New Roman" panose="02020603050405020304" pitchFamily="18" charset="0"/>
              </a:rPr>
              <a:t>1,1</a:t>
            </a:r>
            <a:r>
              <a:rPr lang="en-US" altLang="en-US" sz="2000" b="1" i="1" dirty="0">
                <a:latin typeface="Times New Roman" panose="02020603050405020304" pitchFamily="18" charset="0"/>
                <a:cs typeface="Times New Roman" panose="02020603050405020304" pitchFamily="18" charset="0"/>
              </a:rPr>
              <a:t> B</a:t>
            </a:r>
            <a:r>
              <a:rPr lang="en-US" altLang="en-US" sz="2000" b="1" baseline="-25000" dirty="0">
                <a:latin typeface="Times New Roman" panose="02020603050405020304" pitchFamily="18" charset="0"/>
                <a:cs typeface="Times New Roman" panose="02020603050405020304" pitchFamily="18" charset="0"/>
              </a:rPr>
              <a:t>1,2</a:t>
            </a: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t>
            </a:r>
            <a:r>
              <a:rPr lang="en-US" altLang="en-US" sz="2000" b="1" i="1" dirty="0">
                <a:latin typeface="Times New Roman" panose="02020603050405020304" pitchFamily="18" charset="0"/>
                <a:cs typeface="Times New Roman" panose="02020603050405020304" pitchFamily="18" charset="0"/>
              </a:rPr>
              <a:t>A</a:t>
            </a:r>
            <a:r>
              <a:rPr lang="en-US" altLang="en-US" sz="2000" b="1" baseline="-25000" dirty="0">
                <a:latin typeface="Times New Roman" panose="02020603050405020304" pitchFamily="18" charset="0"/>
                <a:cs typeface="Times New Roman" panose="02020603050405020304" pitchFamily="18" charset="0"/>
              </a:rPr>
              <a:t>1,2</a:t>
            </a:r>
            <a:r>
              <a:rPr lang="en-US" altLang="en-US" sz="2000" b="1" i="1" dirty="0">
                <a:latin typeface="Times New Roman" panose="02020603050405020304" pitchFamily="18" charset="0"/>
                <a:cs typeface="Times New Roman" panose="02020603050405020304" pitchFamily="18" charset="0"/>
              </a:rPr>
              <a:t> B</a:t>
            </a:r>
            <a:r>
              <a:rPr lang="en-US" altLang="en-US" sz="2000" b="1" baseline="-25000" dirty="0">
                <a:latin typeface="Times New Roman" panose="02020603050405020304" pitchFamily="18" charset="0"/>
                <a:cs typeface="Times New Roman" panose="02020603050405020304" pitchFamily="18" charset="0"/>
              </a:rPr>
              <a:t>2,2</a:t>
            </a:r>
            <a:r>
              <a:rPr lang="en-US" altLang="en-US" sz="2000" dirty="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algn="ctr" fontAlgn="base">
              <a:lnSpc>
                <a:spcPct val="130000"/>
              </a:lnSpc>
              <a:spcBef>
                <a:spcPct val="20000"/>
              </a:spcBef>
              <a:spcAft>
                <a:spcPct val="0"/>
              </a:spcAft>
            </a:pPr>
            <a:r>
              <a:rPr lang="en-US" altLang="en-US" sz="2000" dirty="0" smtClean="0">
                <a:latin typeface="Times New Roman" panose="02020603050405020304" pitchFamily="18" charset="0"/>
                <a:cs typeface="Times New Roman" panose="02020603050405020304" pitchFamily="18" charset="0"/>
              </a:rPr>
              <a:t>Task </a:t>
            </a:r>
            <a:r>
              <a:rPr lang="en-US" altLang="en-US" sz="2000" dirty="0">
                <a:latin typeface="Times New Roman" panose="02020603050405020304" pitchFamily="18" charset="0"/>
                <a:cs typeface="Times New Roman" panose="02020603050405020304" pitchFamily="18" charset="0"/>
              </a:rPr>
              <a:t>3</a:t>
            </a:r>
            <a:r>
              <a:rPr lang="en-US" altLang="en-US" sz="2000" dirty="0" smtClean="0">
                <a:latin typeface="Times New Roman" panose="02020603050405020304" pitchFamily="18" charset="0"/>
                <a:cs typeface="Times New Roman" panose="02020603050405020304" pitchFamily="18" charset="0"/>
              </a:rPr>
              <a:t>: </a:t>
            </a:r>
            <a:r>
              <a:rPr lang="en-US" altLang="en-US" sz="2000" b="1" i="1" dirty="0">
                <a:latin typeface="Times New Roman" panose="02020603050405020304" pitchFamily="18" charset="0"/>
                <a:cs typeface="Times New Roman" panose="02020603050405020304" pitchFamily="18" charset="0"/>
              </a:rPr>
              <a:t>C</a:t>
            </a:r>
            <a:r>
              <a:rPr lang="en-US" altLang="en-US" sz="2000" b="1" baseline="-25000" dirty="0">
                <a:latin typeface="Times New Roman" panose="02020603050405020304" pitchFamily="18" charset="0"/>
                <a:cs typeface="Times New Roman" panose="02020603050405020304" pitchFamily="18" charset="0"/>
              </a:rPr>
              <a:t>2,1</a:t>
            </a:r>
            <a:r>
              <a:rPr lang="en-US" altLang="en-US" sz="2000" i="1" dirty="0">
                <a:latin typeface="Times New Roman" panose="02020603050405020304" pitchFamily="18" charset="0"/>
                <a:cs typeface="Times New Roman" panose="02020603050405020304" pitchFamily="18" charset="0"/>
              </a:rPr>
              <a:t> </a:t>
            </a:r>
            <a:r>
              <a:rPr lang="en-US" altLang="en-US" sz="2000" i="1" dirty="0" smtClean="0">
                <a:latin typeface="Times New Roman" panose="02020603050405020304" pitchFamily="18" charset="0"/>
                <a:cs typeface="Times New Roman" panose="02020603050405020304" pitchFamily="18" charset="0"/>
              </a:rPr>
              <a:t> = </a:t>
            </a:r>
            <a:r>
              <a:rPr lang="en-US" altLang="en-US" sz="2000" b="1" i="1" dirty="0">
                <a:latin typeface="Times New Roman" panose="02020603050405020304" pitchFamily="18" charset="0"/>
                <a:cs typeface="Times New Roman" panose="02020603050405020304" pitchFamily="18" charset="0"/>
              </a:rPr>
              <a:t>A</a:t>
            </a:r>
            <a:r>
              <a:rPr lang="en-US" altLang="en-US" sz="2000" b="1" baseline="-25000" dirty="0">
                <a:latin typeface="Times New Roman" panose="02020603050405020304" pitchFamily="18" charset="0"/>
                <a:cs typeface="Times New Roman" panose="02020603050405020304" pitchFamily="18" charset="0"/>
              </a:rPr>
              <a:t>2,1</a:t>
            </a:r>
            <a:r>
              <a:rPr lang="en-US" altLang="en-US" sz="2000" b="1" i="1" dirty="0">
                <a:latin typeface="Times New Roman" panose="02020603050405020304" pitchFamily="18" charset="0"/>
                <a:cs typeface="Times New Roman" panose="02020603050405020304" pitchFamily="18" charset="0"/>
              </a:rPr>
              <a:t> B</a:t>
            </a:r>
            <a:r>
              <a:rPr lang="en-US" altLang="en-US" sz="2000" b="1" baseline="-25000" dirty="0">
                <a:latin typeface="Times New Roman" panose="02020603050405020304" pitchFamily="18" charset="0"/>
                <a:cs typeface="Times New Roman" panose="02020603050405020304" pitchFamily="18" charset="0"/>
              </a:rPr>
              <a:t>1,1</a:t>
            </a: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t>
            </a:r>
            <a:r>
              <a:rPr lang="en-US" altLang="en-US" sz="2000" b="1" i="1" dirty="0">
                <a:latin typeface="Times New Roman" panose="02020603050405020304" pitchFamily="18" charset="0"/>
                <a:cs typeface="Times New Roman" panose="02020603050405020304" pitchFamily="18" charset="0"/>
              </a:rPr>
              <a:t>A</a:t>
            </a:r>
            <a:r>
              <a:rPr lang="en-US" altLang="en-US" sz="2000" b="1" baseline="-25000" dirty="0">
                <a:latin typeface="Times New Roman" panose="02020603050405020304" pitchFamily="18" charset="0"/>
                <a:cs typeface="Times New Roman" panose="02020603050405020304" pitchFamily="18" charset="0"/>
              </a:rPr>
              <a:t>2,2</a:t>
            </a:r>
            <a:r>
              <a:rPr lang="en-US" altLang="en-US" sz="2000" b="1" i="1" dirty="0">
                <a:latin typeface="Times New Roman" panose="02020603050405020304" pitchFamily="18" charset="0"/>
                <a:cs typeface="Times New Roman" panose="02020603050405020304" pitchFamily="18" charset="0"/>
              </a:rPr>
              <a:t> B</a:t>
            </a:r>
            <a:r>
              <a:rPr lang="en-US" altLang="en-US" sz="2000" b="1" baseline="-25000" dirty="0">
                <a:latin typeface="Times New Roman" panose="02020603050405020304" pitchFamily="18" charset="0"/>
                <a:cs typeface="Times New Roman" panose="02020603050405020304" pitchFamily="18" charset="0"/>
              </a:rPr>
              <a:t>2,1</a:t>
            </a:r>
            <a:r>
              <a:rPr lang="en-US" altLang="en-US" sz="2000" dirty="0">
                <a:latin typeface="Times New Roman" panose="02020603050405020304" pitchFamily="18" charset="0"/>
                <a:cs typeface="Times New Roman" panose="02020603050405020304" pitchFamily="18" charset="0"/>
              </a:rPr>
              <a:t> </a:t>
            </a:r>
          </a:p>
          <a:p>
            <a:pPr lvl="0" algn="ctr" fontAlgn="base">
              <a:lnSpc>
                <a:spcPct val="120000"/>
              </a:lnSpc>
              <a:spcBef>
                <a:spcPct val="20000"/>
              </a:spcBef>
              <a:spcAft>
                <a:spcPct val="0"/>
              </a:spcAft>
            </a:pPr>
            <a:r>
              <a:rPr lang="en-US" altLang="en-US" sz="2000" dirty="0">
                <a:latin typeface="Times New Roman" panose="02020603050405020304" pitchFamily="18" charset="0"/>
                <a:cs typeface="Times New Roman" panose="02020603050405020304" pitchFamily="18" charset="0"/>
              </a:rPr>
              <a:t>Task 4</a:t>
            </a:r>
            <a:r>
              <a:rPr lang="en-US" altLang="en-US" sz="2000" dirty="0" smtClean="0">
                <a:latin typeface="Times New Roman" panose="02020603050405020304" pitchFamily="18" charset="0"/>
                <a:cs typeface="Times New Roman" panose="02020603050405020304" pitchFamily="18" charset="0"/>
              </a:rPr>
              <a:t>: </a:t>
            </a:r>
            <a:r>
              <a:rPr lang="en-US" altLang="en-US" sz="2000" b="1" i="1" dirty="0">
                <a:latin typeface="Times New Roman" panose="02020603050405020304" pitchFamily="18" charset="0"/>
                <a:cs typeface="Times New Roman" panose="02020603050405020304" pitchFamily="18" charset="0"/>
              </a:rPr>
              <a:t>C</a:t>
            </a:r>
            <a:r>
              <a:rPr lang="en-US" altLang="en-US" sz="2000" b="1" baseline="-25000" dirty="0">
                <a:latin typeface="Times New Roman" panose="02020603050405020304" pitchFamily="18" charset="0"/>
                <a:cs typeface="Times New Roman" panose="02020603050405020304" pitchFamily="18" charset="0"/>
              </a:rPr>
              <a:t>2,2</a:t>
            </a:r>
            <a:r>
              <a:rPr lang="en-US" altLang="en-US" sz="2000" i="1"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t>
            </a:r>
            <a:r>
              <a:rPr lang="en-US" altLang="en-US" sz="2000" b="1" i="1" dirty="0">
                <a:latin typeface="Times New Roman" panose="02020603050405020304" pitchFamily="18" charset="0"/>
                <a:cs typeface="Times New Roman" panose="02020603050405020304" pitchFamily="18" charset="0"/>
              </a:rPr>
              <a:t>A</a:t>
            </a:r>
            <a:r>
              <a:rPr lang="en-US" altLang="en-US" sz="2000" b="1" baseline="-25000" dirty="0">
                <a:latin typeface="Times New Roman" panose="02020603050405020304" pitchFamily="18" charset="0"/>
                <a:cs typeface="Times New Roman" panose="02020603050405020304" pitchFamily="18" charset="0"/>
              </a:rPr>
              <a:t>2,1</a:t>
            </a:r>
            <a:r>
              <a:rPr lang="en-US" altLang="en-US" sz="2000" b="1" i="1" dirty="0">
                <a:latin typeface="Times New Roman" panose="02020603050405020304" pitchFamily="18" charset="0"/>
                <a:cs typeface="Times New Roman" panose="02020603050405020304" pitchFamily="18" charset="0"/>
              </a:rPr>
              <a:t> B</a:t>
            </a:r>
            <a:r>
              <a:rPr lang="en-US" altLang="en-US" sz="2000" b="1" baseline="-25000" dirty="0">
                <a:latin typeface="Times New Roman" panose="02020603050405020304" pitchFamily="18" charset="0"/>
                <a:cs typeface="Times New Roman" panose="02020603050405020304" pitchFamily="18" charset="0"/>
              </a:rPr>
              <a:t>1,2</a:t>
            </a: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t>
            </a:r>
            <a:r>
              <a:rPr lang="en-US" altLang="en-US" sz="2000" b="1" i="1" dirty="0">
                <a:latin typeface="Times New Roman" panose="02020603050405020304" pitchFamily="18" charset="0"/>
                <a:cs typeface="Times New Roman" panose="02020603050405020304" pitchFamily="18" charset="0"/>
              </a:rPr>
              <a:t>A</a:t>
            </a:r>
            <a:r>
              <a:rPr lang="en-US" altLang="en-US" sz="2000" b="1" baseline="-25000" dirty="0">
                <a:latin typeface="Times New Roman" panose="02020603050405020304" pitchFamily="18" charset="0"/>
                <a:cs typeface="Times New Roman" panose="02020603050405020304" pitchFamily="18" charset="0"/>
              </a:rPr>
              <a:t>2,2</a:t>
            </a:r>
            <a:r>
              <a:rPr lang="en-US" altLang="en-US" sz="2000" b="1" i="1" dirty="0">
                <a:latin typeface="Times New Roman" panose="02020603050405020304" pitchFamily="18" charset="0"/>
                <a:cs typeface="Times New Roman" panose="02020603050405020304" pitchFamily="18" charset="0"/>
              </a:rPr>
              <a:t> B</a:t>
            </a:r>
            <a:r>
              <a:rPr lang="en-US" altLang="en-US" sz="2000" b="1" baseline="-25000" dirty="0">
                <a:latin typeface="Times New Roman" panose="02020603050405020304" pitchFamily="18" charset="0"/>
                <a:cs typeface="Times New Roman" panose="02020603050405020304" pitchFamily="18" charset="0"/>
              </a:rPr>
              <a:t>2,2</a:t>
            </a:r>
            <a:r>
              <a:rPr lang="en-US" altLang="en-US" sz="2000" dirty="0">
                <a:latin typeface="Times New Roman" panose="02020603050405020304" pitchFamily="18" charset="0"/>
                <a:cs typeface="Times New Roman" panose="02020603050405020304" pitchFamily="18" charset="0"/>
              </a:rPr>
              <a:t> </a:t>
            </a:r>
            <a:endParaRPr lang="en-US" altLang="en-US" sz="2000" dirty="0" smtClean="0">
              <a:latin typeface="Times New Roman" panose="02020603050405020304" pitchFamily="18" charset="0"/>
              <a:cs typeface="Times New Roman" panose="02020603050405020304" pitchFamily="18" charset="0"/>
            </a:endParaRPr>
          </a:p>
          <a:p>
            <a:pPr lvl="0" algn="just" fontAlgn="base">
              <a:lnSpc>
                <a:spcPct val="120000"/>
              </a:lnSpc>
              <a:spcBef>
                <a:spcPct val="20000"/>
              </a:spcBef>
              <a:spcAft>
                <a:spcPct val="0"/>
              </a:spcAft>
            </a:pPr>
            <a:r>
              <a:rPr lang="en-US" altLang="en-US" sz="2400" dirty="0">
                <a:latin typeface="Times New Roman" panose="02020603050405020304" pitchFamily="18" charset="0"/>
                <a:cs typeface="Times New Roman" panose="02020603050405020304" pitchFamily="18" charset="0"/>
              </a:rPr>
              <a:t>A partitioning of output data does not result in a unique decomposition into tasks. For example, for the same problem as in </a:t>
            </a:r>
            <a:r>
              <a:rPr lang="en-US" altLang="en-US" sz="2400" dirty="0" smtClean="0">
                <a:latin typeface="Times New Roman" panose="02020603050405020304" pitchFamily="18" charset="0"/>
                <a:cs typeface="Times New Roman" panose="02020603050405020304" pitchFamily="18" charset="0"/>
              </a:rPr>
              <a:t>previous </a:t>
            </a:r>
            <a:r>
              <a:rPr lang="en-US" altLang="en-US" sz="2400" dirty="0">
                <a:latin typeface="Times New Roman" panose="02020603050405020304" pitchFamily="18" charset="0"/>
                <a:cs typeface="Times New Roman" panose="02020603050405020304" pitchFamily="18" charset="0"/>
              </a:rPr>
              <a:t>foil, with identical output data distribution, we can derive the following two (other) decompositions:</a:t>
            </a:r>
            <a:endParaRPr lang="en-IN"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59</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graphicFrame>
        <p:nvGraphicFramePr>
          <p:cNvPr id="7" name="Group 53"/>
          <p:cNvGraphicFramePr/>
          <p:nvPr/>
        </p:nvGraphicFramePr>
        <p:xfrm>
          <a:off x="430306" y="1052736"/>
          <a:ext cx="7886110" cy="4084638"/>
        </p:xfrm>
        <a:graphic>
          <a:graphicData uri="http://schemas.openxmlformats.org/drawingml/2006/table">
            <a:tbl>
              <a:tblPr/>
              <a:tblGrid>
                <a:gridCol w="3943055"/>
                <a:gridCol w="3943055"/>
              </a:tblGrid>
              <a:tr h="426753">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pPr>
                      <a:r>
                        <a:rPr kumimoji="0" lang="en-US" altLang="en-US" sz="2000" b="1" i="0" u="none" strike="noStrike" cap="none" normalizeH="0" baseline="0" dirty="0" smtClean="0">
                          <a:ln>
                            <a:noFill/>
                          </a:ln>
                          <a:solidFill>
                            <a:schemeClr val="tx1"/>
                          </a:solidFill>
                          <a:effectLst/>
                          <a:latin typeface="Arial" panose="020B0604020202020204" pitchFamily="34" charset="0"/>
                        </a:rPr>
                        <a:t>Decomposition I</a:t>
                      </a:r>
                    </a:p>
                  </a:txBody>
                  <a:tcPr marT="45724" marB="45724"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pPr>
                      <a:r>
                        <a:rPr kumimoji="0" lang="en-US" altLang="en-US" sz="2000" b="1" i="0" u="none" strike="noStrike" cap="none" normalizeH="0" baseline="0" smtClean="0">
                          <a:ln>
                            <a:noFill/>
                          </a:ln>
                          <a:solidFill>
                            <a:schemeClr val="tx1"/>
                          </a:solidFill>
                          <a:effectLst/>
                          <a:latin typeface="Arial" panose="020B0604020202020204" pitchFamily="34" charset="0"/>
                        </a:rPr>
                        <a:t>Decomposition II</a:t>
                      </a:r>
                    </a:p>
                  </a:txBody>
                  <a:tcPr marT="45724" marB="45724"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3657885">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1: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1,1</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A</a:t>
                      </a:r>
                      <a:r>
                        <a:rPr kumimoji="0" lang="en-US" altLang="en-US" sz="2000" b="1" i="0" u="none" strike="noStrike" cap="none" normalizeH="0" baseline="-25000" dirty="0" smtClean="0">
                          <a:ln>
                            <a:noFill/>
                          </a:ln>
                          <a:solidFill>
                            <a:schemeClr val="tx1"/>
                          </a:solidFill>
                          <a:effectLst/>
                          <a:latin typeface="Arial" panose="020B0604020202020204" pitchFamily="34" charset="0"/>
                        </a:rPr>
                        <a:t>1,1</a:t>
                      </a:r>
                      <a:r>
                        <a:rPr kumimoji="0" lang="en-US" altLang="en-US" sz="2000" b="1" i="1" u="none" strike="noStrike" cap="none" normalizeH="0" baseline="0" dirty="0" smtClean="0">
                          <a:ln>
                            <a:noFill/>
                          </a:ln>
                          <a:solidFill>
                            <a:schemeClr val="tx1"/>
                          </a:solidFill>
                          <a:effectLst/>
                          <a:latin typeface="Arial" panose="020B0604020202020204" pitchFamily="34" charset="0"/>
                        </a:rPr>
                        <a:t> B</a:t>
                      </a:r>
                      <a:r>
                        <a:rPr kumimoji="0" lang="en-US" altLang="en-US" sz="2000" b="1" i="0" u="none" strike="noStrike" cap="none" normalizeH="0" baseline="-25000" dirty="0" smtClean="0">
                          <a:ln>
                            <a:noFill/>
                          </a:ln>
                          <a:solidFill>
                            <a:schemeClr val="tx1"/>
                          </a:solidFill>
                          <a:effectLst/>
                          <a:latin typeface="Arial" panose="020B0604020202020204" pitchFamily="34" charset="0"/>
                        </a:rPr>
                        <a:t>1,1</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2: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1,1</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1,1</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A</a:t>
                      </a:r>
                      <a:r>
                        <a:rPr kumimoji="0" lang="en-US" altLang="en-US" sz="2000" b="1" i="0" u="none" strike="noStrike" cap="none" normalizeH="0" baseline="-25000" dirty="0" smtClean="0">
                          <a:ln>
                            <a:noFill/>
                          </a:ln>
                          <a:solidFill>
                            <a:schemeClr val="tx1"/>
                          </a:solidFill>
                          <a:effectLst/>
                          <a:latin typeface="Arial" panose="020B0604020202020204" pitchFamily="34" charset="0"/>
                        </a:rPr>
                        <a:t>1,2</a:t>
                      </a:r>
                      <a:r>
                        <a:rPr kumimoji="0" lang="en-US" altLang="en-US" sz="2000" b="1" i="1" u="none" strike="noStrike" cap="none" normalizeH="0" baseline="0" dirty="0" smtClean="0">
                          <a:ln>
                            <a:noFill/>
                          </a:ln>
                          <a:solidFill>
                            <a:schemeClr val="tx1"/>
                          </a:solidFill>
                          <a:effectLst/>
                          <a:latin typeface="Arial" panose="020B0604020202020204" pitchFamily="34" charset="0"/>
                        </a:rPr>
                        <a:t> B</a:t>
                      </a:r>
                      <a:r>
                        <a:rPr kumimoji="0" lang="en-US" altLang="en-US" sz="2000" b="1" i="0" u="none" strike="noStrike" cap="none" normalizeH="0" baseline="-25000" dirty="0" smtClean="0">
                          <a:ln>
                            <a:noFill/>
                          </a:ln>
                          <a:solidFill>
                            <a:schemeClr val="tx1"/>
                          </a:solidFill>
                          <a:effectLst/>
                          <a:latin typeface="Arial" panose="020B0604020202020204" pitchFamily="34" charset="0"/>
                        </a:rPr>
                        <a:t>2,1</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3: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1,2</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A</a:t>
                      </a:r>
                      <a:r>
                        <a:rPr kumimoji="0" lang="en-US" altLang="en-US" sz="2000" b="1" i="0" u="none" strike="noStrike" cap="none" normalizeH="0" baseline="-25000" dirty="0" smtClean="0">
                          <a:ln>
                            <a:noFill/>
                          </a:ln>
                          <a:solidFill>
                            <a:schemeClr val="tx1"/>
                          </a:solidFill>
                          <a:effectLst/>
                          <a:latin typeface="Arial" panose="020B0604020202020204" pitchFamily="34" charset="0"/>
                        </a:rPr>
                        <a:t>1,1</a:t>
                      </a:r>
                      <a:r>
                        <a:rPr kumimoji="0" lang="en-US" altLang="en-US" sz="2000" b="1" i="1" u="none" strike="noStrike" cap="none" normalizeH="0" baseline="0" dirty="0" smtClean="0">
                          <a:ln>
                            <a:noFill/>
                          </a:ln>
                          <a:solidFill>
                            <a:schemeClr val="tx1"/>
                          </a:solidFill>
                          <a:effectLst/>
                          <a:latin typeface="Arial" panose="020B0604020202020204" pitchFamily="34" charset="0"/>
                        </a:rPr>
                        <a:t> B</a:t>
                      </a:r>
                      <a:r>
                        <a:rPr kumimoji="0" lang="en-US" altLang="en-US" sz="2000" b="1" i="0" u="none" strike="noStrike" cap="none" normalizeH="0" baseline="-25000" dirty="0" smtClean="0">
                          <a:ln>
                            <a:noFill/>
                          </a:ln>
                          <a:solidFill>
                            <a:schemeClr val="tx1"/>
                          </a:solidFill>
                          <a:effectLst/>
                          <a:latin typeface="Arial" panose="020B0604020202020204" pitchFamily="34" charset="0"/>
                        </a:rPr>
                        <a:t>1,2</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2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4: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1,2</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1,2</a:t>
                      </a:r>
                      <a:r>
                        <a:rPr kumimoji="0" lang="en-US" altLang="en-US" sz="2000" b="1"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A</a:t>
                      </a:r>
                      <a:r>
                        <a:rPr kumimoji="0" lang="en-US" altLang="en-US" sz="2000" b="1" i="0" u="none" strike="noStrike" cap="none" normalizeH="0" baseline="-25000" dirty="0" smtClean="0">
                          <a:ln>
                            <a:noFill/>
                          </a:ln>
                          <a:solidFill>
                            <a:schemeClr val="tx1"/>
                          </a:solidFill>
                          <a:effectLst/>
                          <a:latin typeface="Arial" panose="020B0604020202020204" pitchFamily="34" charset="0"/>
                        </a:rPr>
                        <a:t>1,2</a:t>
                      </a:r>
                      <a:r>
                        <a:rPr kumimoji="0" lang="en-US" altLang="en-US" sz="2000" b="1" i="1" u="none" strike="noStrike" cap="none" normalizeH="0" baseline="0" dirty="0" smtClean="0">
                          <a:ln>
                            <a:noFill/>
                          </a:ln>
                          <a:solidFill>
                            <a:schemeClr val="tx1"/>
                          </a:solidFill>
                          <a:effectLst/>
                          <a:latin typeface="Arial" panose="020B0604020202020204" pitchFamily="34" charset="0"/>
                        </a:rPr>
                        <a:t> B</a:t>
                      </a:r>
                      <a:r>
                        <a:rPr kumimoji="0" lang="en-US" altLang="en-US" sz="2000" b="1" i="0" u="none" strike="noStrike" cap="none" normalizeH="0" baseline="-25000" dirty="0" smtClean="0">
                          <a:ln>
                            <a:noFill/>
                          </a:ln>
                          <a:solidFill>
                            <a:schemeClr val="tx1"/>
                          </a:solidFill>
                          <a:effectLst/>
                          <a:latin typeface="Arial" panose="020B0604020202020204" pitchFamily="34" charset="0"/>
                        </a:rPr>
                        <a:t>2,2</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5: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2,1</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A</a:t>
                      </a:r>
                      <a:r>
                        <a:rPr kumimoji="0" lang="en-US" altLang="en-US" sz="2000" b="1" i="0" u="none" strike="noStrike" cap="none" normalizeH="0" baseline="-25000" dirty="0" smtClean="0">
                          <a:ln>
                            <a:noFill/>
                          </a:ln>
                          <a:solidFill>
                            <a:schemeClr val="tx1"/>
                          </a:solidFill>
                          <a:effectLst/>
                          <a:latin typeface="Arial" panose="020B0604020202020204" pitchFamily="34" charset="0"/>
                        </a:rPr>
                        <a:t>2,1</a:t>
                      </a:r>
                      <a:r>
                        <a:rPr kumimoji="0" lang="en-US" altLang="en-US" sz="2000" b="1" i="1" u="none" strike="noStrike" cap="none" normalizeH="0" baseline="0" dirty="0" smtClean="0">
                          <a:ln>
                            <a:noFill/>
                          </a:ln>
                          <a:solidFill>
                            <a:schemeClr val="tx1"/>
                          </a:solidFill>
                          <a:effectLst/>
                          <a:latin typeface="Arial" panose="020B0604020202020204" pitchFamily="34" charset="0"/>
                        </a:rPr>
                        <a:t> B</a:t>
                      </a:r>
                      <a:r>
                        <a:rPr kumimoji="0" lang="en-US" altLang="en-US" sz="2000" b="1" i="0" u="none" strike="noStrike" cap="none" normalizeH="0" baseline="-25000" dirty="0" smtClean="0">
                          <a:ln>
                            <a:noFill/>
                          </a:ln>
                          <a:solidFill>
                            <a:schemeClr val="tx1"/>
                          </a:solidFill>
                          <a:effectLst/>
                          <a:latin typeface="Arial" panose="020B0604020202020204" pitchFamily="34" charset="0"/>
                        </a:rPr>
                        <a:t>1,1</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6: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2,1</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2,1</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A</a:t>
                      </a:r>
                      <a:r>
                        <a:rPr kumimoji="0" lang="en-US" altLang="en-US" sz="2000" b="1" i="0" u="none" strike="noStrike" cap="none" normalizeH="0" baseline="-25000" dirty="0" smtClean="0">
                          <a:ln>
                            <a:noFill/>
                          </a:ln>
                          <a:solidFill>
                            <a:schemeClr val="tx1"/>
                          </a:solidFill>
                          <a:effectLst/>
                          <a:latin typeface="Arial" panose="020B0604020202020204" pitchFamily="34" charset="0"/>
                        </a:rPr>
                        <a:t>2,2</a:t>
                      </a:r>
                      <a:r>
                        <a:rPr kumimoji="0" lang="en-US" altLang="en-US" sz="2000" b="1" i="1" u="none" strike="noStrike" cap="none" normalizeH="0" baseline="0" dirty="0" smtClean="0">
                          <a:ln>
                            <a:noFill/>
                          </a:ln>
                          <a:solidFill>
                            <a:schemeClr val="tx1"/>
                          </a:solidFill>
                          <a:effectLst/>
                          <a:latin typeface="Arial" panose="020B0604020202020204" pitchFamily="34" charset="0"/>
                        </a:rPr>
                        <a:t> B</a:t>
                      </a:r>
                      <a:r>
                        <a:rPr kumimoji="0" lang="en-US" altLang="en-US" sz="2000" b="1" i="0" u="none" strike="noStrike" cap="none" normalizeH="0" baseline="-25000" dirty="0" smtClean="0">
                          <a:ln>
                            <a:noFill/>
                          </a:ln>
                          <a:solidFill>
                            <a:schemeClr val="tx1"/>
                          </a:solidFill>
                          <a:effectLst/>
                          <a:latin typeface="Arial" panose="020B0604020202020204" pitchFamily="34" charset="0"/>
                        </a:rPr>
                        <a:t>2,1</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7: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2,2</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A</a:t>
                      </a:r>
                      <a:r>
                        <a:rPr kumimoji="0" lang="en-US" altLang="en-US" sz="2000" b="1" i="0" u="none" strike="noStrike" cap="none" normalizeH="0" baseline="-25000" dirty="0" smtClean="0">
                          <a:ln>
                            <a:noFill/>
                          </a:ln>
                          <a:solidFill>
                            <a:schemeClr val="tx1"/>
                          </a:solidFill>
                          <a:effectLst/>
                          <a:latin typeface="Arial" panose="020B0604020202020204" pitchFamily="34" charset="0"/>
                        </a:rPr>
                        <a:t>2,1</a:t>
                      </a:r>
                      <a:r>
                        <a:rPr kumimoji="0" lang="en-US" altLang="en-US" sz="2000" b="1" i="1" u="none" strike="noStrike" cap="none" normalizeH="0" baseline="0" dirty="0" smtClean="0">
                          <a:ln>
                            <a:noFill/>
                          </a:ln>
                          <a:solidFill>
                            <a:schemeClr val="tx1"/>
                          </a:solidFill>
                          <a:effectLst/>
                          <a:latin typeface="Arial" panose="020B0604020202020204" pitchFamily="34" charset="0"/>
                        </a:rPr>
                        <a:t> B</a:t>
                      </a:r>
                      <a:r>
                        <a:rPr kumimoji="0" lang="en-US" altLang="en-US" sz="2000" b="1" i="0" u="none" strike="noStrike" cap="none" normalizeH="0" baseline="-25000" dirty="0" smtClean="0">
                          <a:ln>
                            <a:noFill/>
                          </a:ln>
                          <a:solidFill>
                            <a:schemeClr val="tx1"/>
                          </a:solidFill>
                          <a:effectLst/>
                          <a:latin typeface="Arial" panose="020B0604020202020204" pitchFamily="34" charset="0"/>
                        </a:rPr>
                        <a:t>1,2</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4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8: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2,2</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2,2</a:t>
                      </a:r>
                      <a:r>
                        <a:rPr kumimoji="0" lang="en-US" altLang="en-US" sz="2000" b="1"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A</a:t>
                      </a:r>
                      <a:r>
                        <a:rPr kumimoji="0" lang="en-US" altLang="en-US" sz="2000" b="1" i="0" u="none" strike="noStrike" cap="none" normalizeH="0" baseline="-25000" dirty="0" smtClean="0">
                          <a:ln>
                            <a:noFill/>
                          </a:ln>
                          <a:solidFill>
                            <a:schemeClr val="tx1"/>
                          </a:solidFill>
                          <a:effectLst/>
                          <a:latin typeface="Arial" panose="020B0604020202020204" pitchFamily="34" charset="0"/>
                        </a:rPr>
                        <a:t>2,2</a:t>
                      </a:r>
                      <a:r>
                        <a:rPr kumimoji="0" lang="en-US" altLang="en-US" sz="2000" b="1" i="1" u="none" strike="noStrike" cap="none" normalizeH="0" baseline="0" dirty="0" smtClean="0">
                          <a:ln>
                            <a:noFill/>
                          </a:ln>
                          <a:solidFill>
                            <a:schemeClr val="tx1"/>
                          </a:solidFill>
                          <a:effectLst/>
                          <a:latin typeface="Arial" panose="020B0604020202020204" pitchFamily="34" charset="0"/>
                        </a:rPr>
                        <a:t> B</a:t>
                      </a:r>
                      <a:r>
                        <a:rPr kumimoji="0" lang="en-US" altLang="en-US" sz="2000" b="1" i="0" u="none" strike="noStrike" cap="none" normalizeH="0" baseline="-25000" dirty="0" smtClean="0">
                          <a:ln>
                            <a:noFill/>
                          </a:ln>
                          <a:solidFill>
                            <a:schemeClr val="tx1"/>
                          </a:solidFill>
                          <a:effectLst/>
                          <a:latin typeface="Arial" panose="020B0604020202020204" pitchFamily="34" charset="0"/>
                        </a:rPr>
                        <a:t>2,2</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txBody>
                  <a:tcPr marT="45724" marB="45724"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2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1: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1,1</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A</a:t>
                      </a:r>
                      <a:r>
                        <a:rPr kumimoji="0" lang="en-US" altLang="en-US" sz="2000" b="1" i="0" u="none" strike="noStrike" cap="none" normalizeH="0" baseline="-25000" dirty="0" smtClean="0">
                          <a:ln>
                            <a:noFill/>
                          </a:ln>
                          <a:solidFill>
                            <a:schemeClr val="tx1"/>
                          </a:solidFill>
                          <a:effectLst/>
                          <a:latin typeface="Arial" panose="020B0604020202020204" pitchFamily="34" charset="0"/>
                        </a:rPr>
                        <a:t>1,1</a:t>
                      </a:r>
                      <a:r>
                        <a:rPr kumimoji="0" lang="en-US" altLang="en-US" sz="2000" b="1" i="1" u="none" strike="noStrike" cap="none" normalizeH="0" baseline="0" dirty="0" smtClean="0">
                          <a:ln>
                            <a:noFill/>
                          </a:ln>
                          <a:solidFill>
                            <a:schemeClr val="tx1"/>
                          </a:solidFill>
                          <a:effectLst/>
                          <a:latin typeface="Arial" panose="020B0604020202020204" pitchFamily="34" charset="0"/>
                        </a:rPr>
                        <a:t> B</a:t>
                      </a:r>
                      <a:r>
                        <a:rPr kumimoji="0" lang="en-US" altLang="en-US" sz="2000" b="1" i="0" u="none" strike="noStrike" cap="none" normalizeH="0" baseline="-25000" dirty="0" smtClean="0">
                          <a:ln>
                            <a:noFill/>
                          </a:ln>
                          <a:solidFill>
                            <a:schemeClr val="tx1"/>
                          </a:solidFill>
                          <a:effectLst/>
                          <a:latin typeface="Arial" panose="020B0604020202020204" pitchFamily="34" charset="0"/>
                        </a:rPr>
                        <a:t>1,1</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2: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1,1</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1,1</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A</a:t>
                      </a:r>
                      <a:r>
                        <a:rPr kumimoji="0" lang="en-US" altLang="en-US" sz="2000" b="1" i="0" u="none" strike="noStrike" cap="none" normalizeH="0" baseline="-25000" dirty="0" smtClean="0">
                          <a:ln>
                            <a:noFill/>
                          </a:ln>
                          <a:solidFill>
                            <a:schemeClr val="tx1"/>
                          </a:solidFill>
                          <a:effectLst/>
                          <a:latin typeface="Arial" panose="020B0604020202020204" pitchFamily="34" charset="0"/>
                        </a:rPr>
                        <a:t>1,2</a:t>
                      </a:r>
                      <a:r>
                        <a:rPr kumimoji="0" lang="en-US" altLang="en-US" sz="2000" b="1" i="1" u="none" strike="noStrike" cap="none" normalizeH="0" baseline="0" dirty="0" smtClean="0">
                          <a:ln>
                            <a:noFill/>
                          </a:ln>
                          <a:solidFill>
                            <a:schemeClr val="tx1"/>
                          </a:solidFill>
                          <a:effectLst/>
                          <a:latin typeface="Arial" panose="020B0604020202020204" pitchFamily="34" charset="0"/>
                        </a:rPr>
                        <a:t> B</a:t>
                      </a:r>
                      <a:r>
                        <a:rPr kumimoji="0" lang="en-US" altLang="en-US" sz="2000" b="1" i="0" u="none" strike="noStrike" cap="none" normalizeH="0" baseline="-25000" dirty="0" smtClean="0">
                          <a:ln>
                            <a:noFill/>
                          </a:ln>
                          <a:solidFill>
                            <a:schemeClr val="tx1"/>
                          </a:solidFill>
                          <a:effectLst/>
                          <a:latin typeface="Arial" panose="020B0604020202020204" pitchFamily="34" charset="0"/>
                        </a:rPr>
                        <a:t>2,1</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3: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1,2</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A</a:t>
                      </a:r>
                      <a:r>
                        <a:rPr kumimoji="0" lang="en-US" altLang="en-US" sz="2000" b="1" i="0" u="none" strike="noStrike" cap="none" normalizeH="0" baseline="-25000" dirty="0" smtClean="0">
                          <a:ln>
                            <a:noFill/>
                          </a:ln>
                          <a:solidFill>
                            <a:schemeClr val="tx1"/>
                          </a:solidFill>
                          <a:effectLst/>
                          <a:latin typeface="Arial" panose="020B0604020202020204" pitchFamily="34" charset="0"/>
                        </a:rPr>
                        <a:t>1,2</a:t>
                      </a:r>
                      <a:r>
                        <a:rPr kumimoji="0" lang="en-US" altLang="en-US" sz="2000" b="1" i="1" u="none" strike="noStrike" cap="none" normalizeH="0" baseline="0" dirty="0" smtClean="0">
                          <a:ln>
                            <a:noFill/>
                          </a:ln>
                          <a:solidFill>
                            <a:schemeClr val="tx1"/>
                          </a:solidFill>
                          <a:effectLst/>
                          <a:latin typeface="Arial" panose="020B0604020202020204" pitchFamily="34" charset="0"/>
                        </a:rPr>
                        <a:t> B</a:t>
                      </a:r>
                      <a:r>
                        <a:rPr kumimoji="0" lang="en-US" altLang="en-US" sz="2000" b="1" i="0" u="none" strike="noStrike" cap="none" normalizeH="0" baseline="-25000" dirty="0" smtClean="0">
                          <a:ln>
                            <a:noFill/>
                          </a:ln>
                          <a:solidFill>
                            <a:schemeClr val="tx1"/>
                          </a:solidFill>
                          <a:effectLst/>
                          <a:latin typeface="Arial" panose="020B0604020202020204" pitchFamily="34" charset="0"/>
                        </a:rPr>
                        <a:t>2,2</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2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4: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1,2</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1,2</a:t>
                      </a:r>
                      <a:r>
                        <a:rPr kumimoji="0" lang="en-US" altLang="en-US" sz="2000" b="1"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A</a:t>
                      </a:r>
                      <a:r>
                        <a:rPr kumimoji="0" lang="en-US" altLang="en-US" sz="2000" b="1" i="0" u="none" strike="noStrike" cap="none" normalizeH="0" baseline="-25000" dirty="0" smtClean="0">
                          <a:ln>
                            <a:noFill/>
                          </a:ln>
                          <a:solidFill>
                            <a:schemeClr val="tx1"/>
                          </a:solidFill>
                          <a:effectLst/>
                          <a:latin typeface="Arial" panose="020B0604020202020204" pitchFamily="34" charset="0"/>
                        </a:rPr>
                        <a:t>1,1</a:t>
                      </a:r>
                      <a:r>
                        <a:rPr kumimoji="0" lang="en-US" altLang="en-US" sz="2000" b="1" i="1" u="none" strike="noStrike" cap="none" normalizeH="0" baseline="0" dirty="0" smtClean="0">
                          <a:ln>
                            <a:noFill/>
                          </a:ln>
                          <a:solidFill>
                            <a:schemeClr val="tx1"/>
                          </a:solidFill>
                          <a:effectLst/>
                          <a:latin typeface="Arial" panose="020B0604020202020204" pitchFamily="34" charset="0"/>
                        </a:rPr>
                        <a:t> B</a:t>
                      </a:r>
                      <a:r>
                        <a:rPr kumimoji="0" lang="en-US" altLang="en-US" sz="2000" b="1" i="0" u="none" strike="noStrike" cap="none" normalizeH="0" baseline="-25000" dirty="0" smtClean="0">
                          <a:ln>
                            <a:noFill/>
                          </a:ln>
                          <a:solidFill>
                            <a:schemeClr val="tx1"/>
                          </a:solidFill>
                          <a:effectLst/>
                          <a:latin typeface="Arial" panose="020B0604020202020204" pitchFamily="34" charset="0"/>
                        </a:rPr>
                        <a:t>1,2</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5: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2,1</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A</a:t>
                      </a:r>
                      <a:r>
                        <a:rPr kumimoji="0" lang="en-US" altLang="en-US" sz="2000" b="1" i="0" u="none" strike="noStrike" cap="none" normalizeH="0" baseline="-25000" dirty="0" smtClean="0">
                          <a:ln>
                            <a:noFill/>
                          </a:ln>
                          <a:solidFill>
                            <a:schemeClr val="tx1"/>
                          </a:solidFill>
                          <a:effectLst/>
                          <a:latin typeface="Arial" panose="020B0604020202020204" pitchFamily="34" charset="0"/>
                        </a:rPr>
                        <a:t>2,2</a:t>
                      </a:r>
                      <a:r>
                        <a:rPr kumimoji="0" lang="en-US" altLang="en-US" sz="2000" b="1" i="1" u="none" strike="noStrike" cap="none" normalizeH="0" baseline="0" dirty="0" smtClean="0">
                          <a:ln>
                            <a:noFill/>
                          </a:ln>
                          <a:solidFill>
                            <a:schemeClr val="tx1"/>
                          </a:solidFill>
                          <a:effectLst/>
                          <a:latin typeface="Arial" panose="020B0604020202020204" pitchFamily="34" charset="0"/>
                        </a:rPr>
                        <a:t> B</a:t>
                      </a:r>
                      <a:r>
                        <a:rPr kumimoji="0" lang="en-US" altLang="en-US" sz="2000" b="1" i="0" u="none" strike="noStrike" cap="none" normalizeH="0" baseline="-25000" dirty="0" smtClean="0">
                          <a:ln>
                            <a:noFill/>
                          </a:ln>
                          <a:solidFill>
                            <a:schemeClr val="tx1"/>
                          </a:solidFill>
                          <a:effectLst/>
                          <a:latin typeface="Arial" panose="020B0604020202020204" pitchFamily="34" charset="0"/>
                        </a:rPr>
                        <a:t>2,1</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6: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2,1</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2,1</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A</a:t>
                      </a:r>
                      <a:r>
                        <a:rPr kumimoji="0" lang="en-US" altLang="en-US" sz="2000" b="1" i="0" u="none" strike="noStrike" cap="none" normalizeH="0" baseline="-25000" dirty="0" smtClean="0">
                          <a:ln>
                            <a:noFill/>
                          </a:ln>
                          <a:solidFill>
                            <a:schemeClr val="tx1"/>
                          </a:solidFill>
                          <a:effectLst/>
                          <a:latin typeface="Arial" panose="020B0604020202020204" pitchFamily="34" charset="0"/>
                        </a:rPr>
                        <a:t>2,1</a:t>
                      </a:r>
                      <a:r>
                        <a:rPr kumimoji="0" lang="en-US" altLang="en-US" sz="2000" b="1" i="1" u="none" strike="noStrike" cap="none" normalizeH="0" baseline="0" dirty="0" smtClean="0">
                          <a:ln>
                            <a:noFill/>
                          </a:ln>
                          <a:solidFill>
                            <a:schemeClr val="tx1"/>
                          </a:solidFill>
                          <a:effectLst/>
                          <a:latin typeface="Arial" panose="020B0604020202020204" pitchFamily="34" charset="0"/>
                        </a:rPr>
                        <a:t> B</a:t>
                      </a:r>
                      <a:r>
                        <a:rPr kumimoji="0" lang="en-US" altLang="en-US" sz="2000" b="1" i="0" u="none" strike="noStrike" cap="none" normalizeH="0" baseline="-25000" dirty="0" smtClean="0">
                          <a:ln>
                            <a:noFill/>
                          </a:ln>
                          <a:solidFill>
                            <a:schemeClr val="tx1"/>
                          </a:solidFill>
                          <a:effectLst/>
                          <a:latin typeface="Arial" panose="020B0604020202020204" pitchFamily="34" charset="0"/>
                        </a:rPr>
                        <a:t>1,1</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3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7: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2,2</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A</a:t>
                      </a:r>
                      <a:r>
                        <a:rPr kumimoji="0" lang="en-US" altLang="en-US" sz="2000" b="1" i="0" u="none" strike="noStrike" cap="none" normalizeH="0" baseline="-25000" dirty="0" smtClean="0">
                          <a:ln>
                            <a:noFill/>
                          </a:ln>
                          <a:solidFill>
                            <a:schemeClr val="tx1"/>
                          </a:solidFill>
                          <a:effectLst/>
                          <a:latin typeface="Arial" panose="020B0604020202020204" pitchFamily="34" charset="0"/>
                        </a:rPr>
                        <a:t>2,1</a:t>
                      </a:r>
                      <a:r>
                        <a:rPr kumimoji="0" lang="en-US" altLang="en-US" sz="2000" b="1" i="1" u="none" strike="noStrike" cap="none" normalizeH="0" baseline="0" dirty="0" smtClean="0">
                          <a:ln>
                            <a:noFill/>
                          </a:ln>
                          <a:solidFill>
                            <a:schemeClr val="tx1"/>
                          </a:solidFill>
                          <a:effectLst/>
                          <a:latin typeface="Arial" panose="020B0604020202020204" pitchFamily="34" charset="0"/>
                        </a:rPr>
                        <a:t> B</a:t>
                      </a:r>
                      <a:r>
                        <a:rPr kumimoji="0" lang="en-US" altLang="en-US" sz="2000" b="1" i="0" u="none" strike="noStrike" cap="none" normalizeH="0" baseline="-25000" dirty="0" smtClean="0">
                          <a:ln>
                            <a:noFill/>
                          </a:ln>
                          <a:solidFill>
                            <a:schemeClr val="tx1"/>
                          </a:solidFill>
                          <a:effectLst/>
                          <a:latin typeface="Arial" panose="020B0604020202020204" pitchFamily="34" charset="0"/>
                        </a:rPr>
                        <a:t>1,2</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1" fontAlgn="base" latinLnBrk="0" hangingPunct="1">
                        <a:lnSpc>
                          <a:spcPct val="14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8: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2,2</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C</a:t>
                      </a:r>
                      <a:r>
                        <a:rPr kumimoji="0" lang="en-US" altLang="en-US" sz="2000" b="1" i="0" u="none" strike="noStrike" cap="none" normalizeH="0" baseline="-25000" dirty="0" smtClean="0">
                          <a:ln>
                            <a:noFill/>
                          </a:ln>
                          <a:solidFill>
                            <a:schemeClr val="tx1"/>
                          </a:solidFill>
                          <a:effectLst/>
                          <a:latin typeface="Arial" panose="020B0604020202020204" pitchFamily="34" charset="0"/>
                        </a:rPr>
                        <a:t>2,2</a:t>
                      </a:r>
                      <a:r>
                        <a:rPr kumimoji="0" lang="en-US" altLang="en-US" sz="2000" b="1" i="1"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panose="020B0604020202020204" pitchFamily="34" charset="0"/>
                        </a:rPr>
                        <a:t>+</a:t>
                      </a:r>
                      <a:r>
                        <a:rPr kumimoji="0" lang="en-US" altLang="en-US" sz="2000" b="0" i="1" u="none" strike="noStrike" cap="none" normalizeH="0" baseline="0" dirty="0" smtClean="0">
                          <a:ln>
                            <a:noFill/>
                          </a:ln>
                          <a:solidFill>
                            <a:schemeClr val="tx1"/>
                          </a:solidFill>
                          <a:effectLst/>
                          <a:latin typeface="Arial" panose="020B0604020202020204" pitchFamily="34" charset="0"/>
                        </a:rPr>
                        <a:t> </a:t>
                      </a:r>
                      <a:r>
                        <a:rPr kumimoji="0" lang="en-US" altLang="en-US" sz="2000" b="1" i="1" u="none" strike="noStrike" cap="none" normalizeH="0" baseline="0" dirty="0" smtClean="0">
                          <a:ln>
                            <a:noFill/>
                          </a:ln>
                          <a:solidFill>
                            <a:schemeClr val="tx1"/>
                          </a:solidFill>
                          <a:effectLst/>
                          <a:latin typeface="Arial" panose="020B0604020202020204" pitchFamily="34" charset="0"/>
                        </a:rPr>
                        <a:t>A</a:t>
                      </a:r>
                      <a:r>
                        <a:rPr kumimoji="0" lang="en-US" altLang="en-US" sz="2000" b="1" i="0" u="none" strike="noStrike" cap="none" normalizeH="0" baseline="-25000" dirty="0" smtClean="0">
                          <a:ln>
                            <a:noFill/>
                          </a:ln>
                          <a:solidFill>
                            <a:schemeClr val="tx1"/>
                          </a:solidFill>
                          <a:effectLst/>
                          <a:latin typeface="Arial" panose="020B0604020202020204" pitchFamily="34" charset="0"/>
                        </a:rPr>
                        <a:t>2,2</a:t>
                      </a:r>
                      <a:r>
                        <a:rPr kumimoji="0" lang="en-US" altLang="en-US" sz="2000" b="1" i="1" u="none" strike="noStrike" cap="none" normalizeH="0" baseline="0" dirty="0" smtClean="0">
                          <a:ln>
                            <a:noFill/>
                          </a:ln>
                          <a:solidFill>
                            <a:schemeClr val="tx1"/>
                          </a:solidFill>
                          <a:effectLst/>
                          <a:latin typeface="Arial" panose="020B0604020202020204" pitchFamily="34" charset="0"/>
                        </a:rPr>
                        <a:t> B</a:t>
                      </a:r>
                      <a:r>
                        <a:rPr kumimoji="0" lang="en-US" altLang="en-US" sz="2000" b="1" i="0" u="none" strike="noStrike" cap="none" normalizeH="0" baseline="-25000" dirty="0" smtClean="0">
                          <a:ln>
                            <a:noFill/>
                          </a:ln>
                          <a:solidFill>
                            <a:schemeClr val="tx1"/>
                          </a:solidFill>
                          <a:effectLst/>
                          <a:latin typeface="Arial" panose="020B0604020202020204" pitchFamily="34" charset="0"/>
                        </a:rPr>
                        <a:t>2,2</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txBody>
                  <a:tcPr marT="45724" marB="45724"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TextBox 2"/>
          <p:cNvSpPr txBox="1"/>
          <p:nvPr/>
        </p:nvSpPr>
        <p:spPr>
          <a:xfrm>
            <a:off x="1115616" y="116632"/>
            <a:ext cx="7848872" cy="830997"/>
          </a:xfrm>
          <a:prstGeom prst="rect">
            <a:avLst/>
          </a:prstGeom>
          <a:noFill/>
        </p:spPr>
        <p:txBody>
          <a:bodyPr wrap="square" rtlCol="0">
            <a:spAutoFit/>
          </a:bodyPr>
          <a:lstStyle/>
          <a:p>
            <a:r>
              <a:rPr lang="en-IN" sz="2400" dirty="0" smtClean="0"/>
              <a:t>What is the difference between decomposition of task and data decomposition?</a:t>
            </a:r>
            <a:endParaRPr lang="en-IN" sz="2400" dirty="0"/>
          </a:p>
        </p:txBody>
      </p:sp>
      <p:sp>
        <p:nvSpPr>
          <p:cNvPr id="4" name="TextBox 3"/>
          <p:cNvSpPr txBox="1"/>
          <p:nvPr/>
        </p:nvSpPr>
        <p:spPr>
          <a:xfrm>
            <a:off x="395536" y="5445224"/>
            <a:ext cx="8568952" cy="1200329"/>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Data decomposition aids task decomposition. Data decomposition does not result in a unique decomposition of the task. The above example shows data decomposition into 8 tasks.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632311"/>
          </a:xfrm>
          <a:prstGeom prst="rect">
            <a:avLst/>
          </a:prstGeom>
          <a:noFill/>
        </p:spPr>
        <p:txBody>
          <a:bodyPr wrap="square">
            <a:spAutoFit/>
          </a:bodyPr>
          <a:lstStyle/>
          <a:p>
            <a:pPr marL="342900" indent="-342900">
              <a:lnSpc>
                <a:spcPct val="150000"/>
              </a:lnSpc>
              <a:buFont typeface="Wingdings" panose="05000000000000000000" pitchFamily="2" charset="2"/>
              <a:buChar char="§"/>
              <a:defRPr/>
            </a:pPr>
            <a:r>
              <a:rPr lang="en-US" sz="2400" b="1" dirty="0" smtClean="0">
                <a:solidFill>
                  <a:schemeClr val="bg1">
                    <a:lumMod val="65000"/>
                  </a:schemeClr>
                </a:solidFill>
              </a:rPr>
              <a:t>Introduction</a:t>
            </a:r>
          </a:p>
          <a:p>
            <a:pPr marL="342900" indent="-342900">
              <a:lnSpc>
                <a:spcPct val="150000"/>
              </a:lnSpc>
              <a:buFont typeface="Wingdings" panose="05000000000000000000" pitchFamily="2" charset="2"/>
              <a:buChar char="§"/>
              <a:defRPr/>
            </a:pPr>
            <a:r>
              <a:rPr lang="en-US" sz="2400" b="1" dirty="0" smtClean="0">
                <a:solidFill>
                  <a:srgbClr val="FF0000"/>
                </a:solidFill>
              </a:rPr>
              <a:t>Motivation </a:t>
            </a:r>
            <a:r>
              <a:rPr lang="en-US" sz="2400" b="1" dirty="0">
                <a:solidFill>
                  <a:srgbClr val="FF0000"/>
                </a:solidFill>
              </a:rPr>
              <a:t>of </a:t>
            </a:r>
            <a:r>
              <a:rPr lang="en-US" sz="2400" b="1" dirty="0" smtClean="0">
                <a:solidFill>
                  <a:srgbClr val="FF0000"/>
                </a:solidFill>
              </a:rPr>
              <a:t>Parallelism</a:t>
            </a:r>
          </a:p>
          <a:p>
            <a:pPr marL="342900" indent="-342900">
              <a:lnSpc>
                <a:spcPct val="150000"/>
              </a:lnSpc>
              <a:buFont typeface="Wingdings" panose="05000000000000000000" pitchFamily="2" charset="2"/>
              <a:buChar char="§"/>
              <a:defRPr/>
            </a:pPr>
            <a:r>
              <a:rPr lang="en-US" sz="2400" b="1" dirty="0" smtClean="0">
                <a:solidFill>
                  <a:schemeClr val="bg1">
                    <a:lumMod val="65000"/>
                  </a:schemeClr>
                </a:solidFill>
              </a:rPr>
              <a:t>Scope </a:t>
            </a:r>
            <a:r>
              <a:rPr lang="en-US" sz="2400" b="1" dirty="0">
                <a:solidFill>
                  <a:schemeClr val="bg1">
                    <a:lumMod val="65000"/>
                  </a:schemeClr>
                </a:solidFill>
              </a:rPr>
              <a:t>of Parallel computing</a:t>
            </a:r>
            <a:r>
              <a:rPr lang="en-US" sz="2400" b="1" dirty="0" smtClean="0">
                <a:solidFill>
                  <a:schemeClr val="bg1">
                    <a:lumMod val="65000"/>
                  </a:schemeClr>
                </a:solidFill>
              </a:rPr>
              <a:t>.</a:t>
            </a:r>
          </a:p>
          <a:p>
            <a:pPr marL="342900" indent="-342900">
              <a:lnSpc>
                <a:spcPct val="150000"/>
              </a:lnSpc>
              <a:buFont typeface="Wingdings" panose="05000000000000000000" pitchFamily="2" charset="2"/>
              <a:buChar char="§"/>
              <a:defRPr/>
            </a:pPr>
            <a:r>
              <a:rPr lang="en-IN" sz="2400" b="1" dirty="0" smtClean="0">
                <a:solidFill>
                  <a:schemeClr val="bg1">
                    <a:lumMod val="65000"/>
                  </a:schemeClr>
                </a:solidFill>
              </a:rPr>
              <a:t>Principles </a:t>
            </a:r>
            <a:r>
              <a:rPr lang="en-IN" sz="2400" b="1" dirty="0">
                <a:solidFill>
                  <a:schemeClr val="bg1">
                    <a:lumMod val="65000"/>
                  </a:schemeClr>
                </a:solidFill>
              </a:rPr>
              <a:t>of Parallel Algorithm design: </a:t>
            </a:r>
          </a:p>
          <a:p>
            <a:pPr marL="800100" lvl="1" indent="-342900">
              <a:lnSpc>
                <a:spcPct val="150000"/>
              </a:lnSpc>
              <a:buFont typeface="Wingdings" panose="05000000000000000000" pitchFamily="2" charset="2"/>
              <a:buChar char="v"/>
              <a:defRPr/>
            </a:pPr>
            <a:r>
              <a:rPr lang="en-IN" sz="2400" b="1" dirty="0" smtClean="0">
                <a:solidFill>
                  <a:schemeClr val="bg1">
                    <a:lumMod val="65000"/>
                  </a:schemeClr>
                </a:solidFill>
              </a:rPr>
              <a:t>Preliminaries</a:t>
            </a:r>
          </a:p>
          <a:p>
            <a:pPr marL="800100" lvl="1" indent="-342900">
              <a:lnSpc>
                <a:spcPct val="150000"/>
              </a:lnSpc>
              <a:buFont typeface="Wingdings" panose="05000000000000000000" pitchFamily="2" charset="2"/>
              <a:buChar char="v"/>
              <a:defRPr/>
            </a:pPr>
            <a:r>
              <a:rPr lang="en-IN" sz="2400" b="1" dirty="0" smtClean="0">
                <a:solidFill>
                  <a:schemeClr val="bg1">
                    <a:lumMod val="65000"/>
                  </a:schemeClr>
                </a:solidFill>
              </a:rPr>
              <a:t>Decomposition </a:t>
            </a:r>
            <a:r>
              <a:rPr lang="en-IN" sz="2400" b="1" dirty="0">
                <a:solidFill>
                  <a:schemeClr val="bg1">
                    <a:lumMod val="65000"/>
                  </a:schemeClr>
                </a:solidFill>
              </a:rPr>
              <a:t>Techniques</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Characteristics of Tasks and Interactions</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Mapping Techniques for Load Balancing</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Methods for containing Interaction Overheads</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Parallel Algorithms Models using Open </a:t>
            </a:r>
            <a:r>
              <a:rPr lang="en-IN" sz="2400" b="1" dirty="0" smtClean="0">
                <a:solidFill>
                  <a:schemeClr val="bg1">
                    <a:lumMod val="65000"/>
                  </a:schemeClr>
                </a:solidFill>
              </a:rPr>
              <a:t>MP</a:t>
            </a:r>
            <a:endParaRPr lang="en-IN" sz="2400" b="1" dirty="0">
              <a:solidFill>
                <a:schemeClr val="bg1">
                  <a:lumMod val="65000"/>
                </a:schemeClr>
              </a:solidFill>
            </a:endParaRPr>
          </a:p>
        </p:txBody>
      </p:sp>
      <p:sp>
        <p:nvSpPr>
          <p:cNvPr id="2" name="Slide Number Placeholder 1"/>
          <p:cNvSpPr>
            <a:spLocks noGrp="1"/>
          </p:cNvSpPr>
          <p:nvPr>
            <p:ph type="sldNum" sz="quarter" idx="12"/>
          </p:nvPr>
        </p:nvSpPr>
        <p:spPr/>
        <p:txBody>
          <a:bodyPr/>
          <a:lstStyle/>
          <a:p>
            <a:fld id="{732BED52-2FCF-45FE-BFDD-64A254197B7C}" type="slidenum">
              <a:rPr lang="en-IN" smtClean="0"/>
              <a:t>6</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2308324"/>
          </a:xfrm>
          <a:prstGeom prst="rect">
            <a:avLst/>
          </a:prstGeom>
          <a:noFill/>
        </p:spPr>
        <p:txBody>
          <a:bodyPr wrap="square">
            <a:spAutoFit/>
          </a:bodyPr>
          <a:lstStyle/>
          <a:p>
            <a:pPr algn="just"/>
            <a:r>
              <a:rPr lang="en-IN" sz="2400" dirty="0" smtClean="0"/>
              <a:t>In this example, a transaction data base is considered.  It consists of database transaction having multiple items A, B, C, D, E, F … L.  </a:t>
            </a:r>
            <a:endParaRPr lang="en-IN" sz="2400" dirty="0"/>
          </a:p>
          <a:p>
            <a:pPr algn="just"/>
            <a:r>
              <a:rPr lang="en-IN" sz="2400" dirty="0" smtClean="0"/>
              <a:t>The dataset shown consists of 10 transactions.  It is required to compute the frequency of the eight </a:t>
            </a:r>
            <a:r>
              <a:rPr lang="en-IN" sz="2400" dirty="0" err="1" smtClean="0"/>
              <a:t>itemsets</a:t>
            </a:r>
            <a:r>
              <a:rPr lang="en-IN" sz="2400" dirty="0" smtClean="0"/>
              <a:t> shown in column 2.  </a:t>
            </a:r>
          </a:p>
          <a:p>
            <a:r>
              <a:rPr lang="en-IN" sz="2400" dirty="0" smtClean="0"/>
              <a:t>The actual frequencies of these </a:t>
            </a:r>
            <a:r>
              <a:rPr lang="en-IN" sz="2400" dirty="0" err="1" smtClean="0"/>
              <a:t>itemsets</a:t>
            </a:r>
            <a:r>
              <a:rPr lang="en-IN" sz="2400" dirty="0" smtClean="0"/>
              <a:t> in the database, which are the output of the frequency-computing program.</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60</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50305" cy="650305"/>
          </a:xfrm>
          <a:prstGeom prst="rect">
            <a:avLst/>
          </a:prstGeom>
        </p:spPr>
      </p:pic>
      <p:sp>
        <p:nvSpPr>
          <p:cNvPr id="3" name="TextBox 2"/>
          <p:cNvSpPr txBox="1"/>
          <p:nvPr/>
        </p:nvSpPr>
        <p:spPr>
          <a:xfrm>
            <a:off x="860612" y="188640"/>
            <a:ext cx="8103876" cy="461665"/>
          </a:xfrm>
          <a:prstGeom prst="rect">
            <a:avLst/>
          </a:prstGeom>
          <a:noFill/>
        </p:spPr>
        <p:txBody>
          <a:bodyPr wrap="square" rtlCol="0">
            <a:spAutoFit/>
          </a:bodyPr>
          <a:lstStyle/>
          <a:p>
            <a:r>
              <a:rPr lang="en-US" altLang="en-US" sz="2400" b="1" dirty="0"/>
              <a:t>Output Data Decomposition: Example </a:t>
            </a:r>
            <a:endParaRPr lang="en-IN"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19472" y="3447811"/>
            <a:ext cx="553998" cy="3273664"/>
          </a:xfrm>
          <a:prstGeom prst="rect">
            <a:avLst/>
          </a:prstGeom>
          <a:noFill/>
        </p:spPr>
        <p:txBody>
          <a:bodyPr vert="vert270" wrap="square" rtlCol="0">
            <a:spAutoFit/>
          </a:bodyPr>
          <a:lstStyle/>
          <a:p>
            <a:pPr algn="r"/>
            <a:r>
              <a:rPr lang="en-IN" sz="2400" dirty="0" smtClean="0"/>
              <a:t>Data base transactions</a:t>
            </a:r>
            <a:endParaRPr lang="en-IN" sz="2400" dirty="0"/>
          </a:p>
        </p:txBody>
      </p:sp>
      <p:sp>
        <p:nvSpPr>
          <p:cNvPr id="7" name="TextBox 6"/>
          <p:cNvSpPr txBox="1"/>
          <p:nvPr/>
        </p:nvSpPr>
        <p:spPr>
          <a:xfrm>
            <a:off x="978959" y="3072348"/>
            <a:ext cx="2230378" cy="3631763"/>
          </a:xfrm>
          <a:prstGeom prst="rect">
            <a:avLst/>
          </a:prstGeom>
          <a:noFill/>
        </p:spPr>
        <p:txBody>
          <a:bodyPr wrap="square" rtlCol="0">
            <a:spAutoFit/>
          </a:bodyPr>
          <a:lstStyle/>
          <a:p>
            <a:r>
              <a:rPr lang="en-IN" sz="2300" dirty="0" smtClean="0"/>
              <a:t>A, B, C, E, G, H</a:t>
            </a:r>
          </a:p>
          <a:p>
            <a:r>
              <a:rPr lang="en-IN" sz="2300" dirty="0" smtClean="0"/>
              <a:t>B,D, E, F, K, L</a:t>
            </a:r>
          </a:p>
          <a:p>
            <a:r>
              <a:rPr lang="en-IN" sz="2300" dirty="0" smtClean="0"/>
              <a:t>A, B, F,  H, L</a:t>
            </a:r>
          </a:p>
          <a:p>
            <a:r>
              <a:rPr lang="en-IN" sz="2300" dirty="0" smtClean="0"/>
              <a:t>D, E,F ,H</a:t>
            </a:r>
          </a:p>
          <a:p>
            <a:r>
              <a:rPr lang="en-IN" sz="2300" dirty="0" smtClean="0"/>
              <a:t>F, G, H, K</a:t>
            </a:r>
          </a:p>
          <a:p>
            <a:r>
              <a:rPr lang="en-IN" sz="2300" dirty="0" smtClean="0"/>
              <a:t>A, E, F, K, L</a:t>
            </a:r>
          </a:p>
          <a:p>
            <a:r>
              <a:rPr lang="en-IN" sz="2300" dirty="0" smtClean="0"/>
              <a:t>B. C, D, G, H, L</a:t>
            </a:r>
          </a:p>
          <a:p>
            <a:r>
              <a:rPr lang="en-IN" sz="2300" dirty="0" smtClean="0"/>
              <a:t>G, H, L</a:t>
            </a:r>
          </a:p>
          <a:p>
            <a:r>
              <a:rPr lang="en-IN" sz="2300" dirty="0" smtClean="0"/>
              <a:t>D, E, F, K, L</a:t>
            </a:r>
          </a:p>
          <a:p>
            <a:r>
              <a:rPr lang="en-IN" sz="2300" dirty="0" smtClean="0"/>
              <a:t>F, G,H, L </a:t>
            </a:r>
            <a:endParaRPr lang="en-IN" sz="2300" dirty="0"/>
          </a:p>
        </p:txBody>
      </p:sp>
      <p:sp>
        <p:nvSpPr>
          <p:cNvPr id="8" name="TextBox 7"/>
          <p:cNvSpPr txBox="1"/>
          <p:nvPr/>
        </p:nvSpPr>
        <p:spPr>
          <a:xfrm>
            <a:off x="3209337" y="3356475"/>
            <a:ext cx="553998" cy="3273664"/>
          </a:xfrm>
          <a:prstGeom prst="rect">
            <a:avLst/>
          </a:prstGeom>
          <a:noFill/>
        </p:spPr>
        <p:txBody>
          <a:bodyPr vert="vert270" wrap="square" rtlCol="0">
            <a:spAutoFit/>
          </a:bodyPr>
          <a:lstStyle/>
          <a:p>
            <a:pPr algn="ctr"/>
            <a:r>
              <a:rPr lang="en-IN" sz="2400" dirty="0" smtClean="0"/>
              <a:t>Item sets</a:t>
            </a:r>
            <a:endParaRPr lang="en-IN" sz="2400" dirty="0"/>
          </a:p>
        </p:txBody>
      </p:sp>
      <p:sp>
        <p:nvSpPr>
          <p:cNvPr id="9" name="TextBox 8"/>
          <p:cNvSpPr txBox="1"/>
          <p:nvPr/>
        </p:nvSpPr>
        <p:spPr>
          <a:xfrm>
            <a:off x="3884415" y="3260067"/>
            <a:ext cx="1549811" cy="3046988"/>
          </a:xfrm>
          <a:prstGeom prst="rect">
            <a:avLst/>
          </a:prstGeom>
          <a:noFill/>
        </p:spPr>
        <p:txBody>
          <a:bodyPr wrap="square" rtlCol="0">
            <a:spAutoFit/>
          </a:bodyPr>
          <a:lstStyle/>
          <a:p>
            <a:r>
              <a:rPr lang="en-IN" sz="2400" dirty="0" smtClean="0"/>
              <a:t>A, B, C</a:t>
            </a:r>
          </a:p>
          <a:p>
            <a:r>
              <a:rPr lang="en-IN" sz="2400" dirty="0" smtClean="0"/>
              <a:t>D, E</a:t>
            </a:r>
          </a:p>
          <a:p>
            <a:r>
              <a:rPr lang="en-IN" sz="2400" dirty="0" smtClean="0"/>
              <a:t>C, F, G</a:t>
            </a:r>
          </a:p>
          <a:p>
            <a:r>
              <a:rPr lang="en-IN" sz="2400" dirty="0" smtClean="0"/>
              <a:t>A, E</a:t>
            </a:r>
          </a:p>
          <a:p>
            <a:r>
              <a:rPr lang="en-IN" sz="2400" dirty="0" smtClean="0"/>
              <a:t>C, D</a:t>
            </a:r>
          </a:p>
          <a:p>
            <a:r>
              <a:rPr lang="en-IN" sz="2400" dirty="0" smtClean="0"/>
              <a:t>D, K</a:t>
            </a:r>
          </a:p>
          <a:p>
            <a:r>
              <a:rPr lang="en-IN" sz="2400" dirty="0" smtClean="0"/>
              <a:t>B,C,F</a:t>
            </a:r>
          </a:p>
          <a:p>
            <a:r>
              <a:rPr lang="en-IN" sz="2400" dirty="0" smtClean="0"/>
              <a:t>C, D, K</a:t>
            </a:r>
            <a:endParaRPr lang="en-IN" sz="2400" dirty="0"/>
          </a:p>
        </p:txBody>
      </p:sp>
      <p:sp>
        <p:nvSpPr>
          <p:cNvPr id="10" name="TextBox 9"/>
          <p:cNvSpPr txBox="1"/>
          <p:nvPr/>
        </p:nvSpPr>
        <p:spPr>
          <a:xfrm>
            <a:off x="5716714" y="3413443"/>
            <a:ext cx="553998" cy="3273664"/>
          </a:xfrm>
          <a:prstGeom prst="rect">
            <a:avLst/>
          </a:prstGeom>
          <a:noFill/>
        </p:spPr>
        <p:txBody>
          <a:bodyPr vert="vert270" wrap="square" rtlCol="0">
            <a:spAutoFit/>
          </a:bodyPr>
          <a:lstStyle/>
          <a:p>
            <a:pPr algn="ctr"/>
            <a:r>
              <a:rPr lang="en-IN" sz="2400" dirty="0" smtClean="0"/>
              <a:t>Frequency</a:t>
            </a:r>
            <a:endParaRPr lang="en-IN" sz="2400" dirty="0"/>
          </a:p>
        </p:txBody>
      </p:sp>
      <p:sp>
        <p:nvSpPr>
          <p:cNvPr id="11" name="TextBox 10"/>
          <p:cNvSpPr txBox="1"/>
          <p:nvPr/>
        </p:nvSpPr>
        <p:spPr>
          <a:xfrm>
            <a:off x="6831903" y="3321001"/>
            <a:ext cx="2230378" cy="3046988"/>
          </a:xfrm>
          <a:prstGeom prst="rect">
            <a:avLst/>
          </a:prstGeom>
          <a:noFill/>
        </p:spPr>
        <p:txBody>
          <a:bodyPr wrap="square" rtlCol="0">
            <a:spAutoFit/>
          </a:bodyPr>
          <a:lstStyle/>
          <a:p>
            <a:r>
              <a:rPr lang="en-IN" sz="2400" dirty="0" smtClean="0"/>
              <a:t>1</a:t>
            </a:r>
          </a:p>
          <a:p>
            <a:r>
              <a:rPr lang="en-IN" sz="2400" dirty="0" smtClean="0"/>
              <a:t>3</a:t>
            </a:r>
          </a:p>
          <a:p>
            <a:r>
              <a:rPr lang="en-IN" sz="2400" dirty="0" smtClean="0"/>
              <a:t>0</a:t>
            </a:r>
          </a:p>
          <a:p>
            <a:r>
              <a:rPr lang="en-IN" sz="2400" dirty="0" smtClean="0"/>
              <a:t>2</a:t>
            </a:r>
          </a:p>
          <a:p>
            <a:r>
              <a:rPr lang="en-IN" sz="2400" dirty="0" smtClean="0"/>
              <a:t>1</a:t>
            </a:r>
          </a:p>
          <a:p>
            <a:r>
              <a:rPr lang="en-IN" sz="2400" dirty="0" smtClean="0"/>
              <a:t>2</a:t>
            </a:r>
          </a:p>
          <a:p>
            <a:r>
              <a:rPr lang="en-IN" sz="2400" dirty="0" smtClean="0"/>
              <a:t>0</a:t>
            </a:r>
          </a:p>
          <a:p>
            <a:r>
              <a:rPr lang="en-IN" sz="2400" dirty="0"/>
              <a:t>0</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61</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7" name="TextBox 6"/>
          <p:cNvSpPr txBox="1"/>
          <p:nvPr/>
        </p:nvSpPr>
        <p:spPr>
          <a:xfrm>
            <a:off x="835824" y="232368"/>
            <a:ext cx="553998" cy="3273664"/>
          </a:xfrm>
          <a:prstGeom prst="rect">
            <a:avLst/>
          </a:prstGeom>
          <a:noFill/>
        </p:spPr>
        <p:txBody>
          <a:bodyPr vert="vert270" wrap="square" rtlCol="0">
            <a:spAutoFit/>
          </a:bodyPr>
          <a:lstStyle/>
          <a:p>
            <a:pPr algn="r"/>
            <a:r>
              <a:rPr lang="en-IN" sz="2400" dirty="0" smtClean="0"/>
              <a:t>Data base transactions</a:t>
            </a:r>
            <a:endParaRPr lang="en-IN" sz="2400" dirty="0"/>
          </a:p>
        </p:txBody>
      </p:sp>
      <p:sp>
        <p:nvSpPr>
          <p:cNvPr id="8" name="TextBox 7"/>
          <p:cNvSpPr txBox="1"/>
          <p:nvPr/>
        </p:nvSpPr>
        <p:spPr>
          <a:xfrm>
            <a:off x="1389822" y="44624"/>
            <a:ext cx="2004265" cy="3170099"/>
          </a:xfrm>
          <a:prstGeom prst="rect">
            <a:avLst/>
          </a:prstGeom>
          <a:noFill/>
        </p:spPr>
        <p:txBody>
          <a:bodyPr wrap="square" rtlCol="0">
            <a:spAutoFit/>
          </a:bodyPr>
          <a:lstStyle/>
          <a:p>
            <a:r>
              <a:rPr lang="en-IN" sz="2000" dirty="0" smtClean="0"/>
              <a:t>A, B, C, E, G, H</a:t>
            </a:r>
          </a:p>
          <a:p>
            <a:r>
              <a:rPr lang="en-IN" sz="2000" dirty="0" smtClean="0"/>
              <a:t>B,D, E, F, K, L</a:t>
            </a:r>
          </a:p>
          <a:p>
            <a:r>
              <a:rPr lang="en-IN" sz="2000" dirty="0" smtClean="0"/>
              <a:t>A, B, F,  H, L</a:t>
            </a:r>
          </a:p>
          <a:p>
            <a:r>
              <a:rPr lang="en-IN" sz="2000" dirty="0" smtClean="0"/>
              <a:t>D, E,F ,H</a:t>
            </a:r>
          </a:p>
          <a:p>
            <a:r>
              <a:rPr lang="en-IN" sz="2000" dirty="0" smtClean="0"/>
              <a:t>F, G, H, K</a:t>
            </a:r>
          </a:p>
          <a:p>
            <a:r>
              <a:rPr lang="en-IN" sz="2000" dirty="0" smtClean="0"/>
              <a:t>A, E, F, K, L</a:t>
            </a:r>
          </a:p>
          <a:p>
            <a:r>
              <a:rPr lang="en-IN" sz="2000" dirty="0" smtClean="0"/>
              <a:t>B. C, D, G, H, L</a:t>
            </a:r>
          </a:p>
          <a:p>
            <a:r>
              <a:rPr lang="en-IN" sz="2000" dirty="0" smtClean="0"/>
              <a:t>G, H, L</a:t>
            </a:r>
          </a:p>
          <a:p>
            <a:r>
              <a:rPr lang="en-IN" sz="2000" dirty="0"/>
              <a:t>D, E, F, K, </a:t>
            </a:r>
            <a:r>
              <a:rPr lang="en-IN" sz="2000" dirty="0" smtClean="0"/>
              <a:t>L</a:t>
            </a:r>
          </a:p>
          <a:p>
            <a:r>
              <a:rPr lang="en-IN" sz="2000" dirty="0" smtClean="0"/>
              <a:t>F, G,H, L </a:t>
            </a:r>
            <a:endParaRPr lang="en-IN" sz="2000" dirty="0"/>
          </a:p>
        </p:txBody>
      </p:sp>
      <p:sp>
        <p:nvSpPr>
          <p:cNvPr id="9" name="TextBox 8"/>
          <p:cNvSpPr txBox="1"/>
          <p:nvPr/>
        </p:nvSpPr>
        <p:spPr>
          <a:xfrm>
            <a:off x="3625689" y="141032"/>
            <a:ext cx="553998" cy="1534186"/>
          </a:xfrm>
          <a:prstGeom prst="rect">
            <a:avLst/>
          </a:prstGeom>
          <a:noFill/>
        </p:spPr>
        <p:txBody>
          <a:bodyPr vert="vert270" wrap="square" rtlCol="0">
            <a:spAutoFit/>
          </a:bodyPr>
          <a:lstStyle/>
          <a:p>
            <a:pPr algn="ctr"/>
            <a:r>
              <a:rPr lang="en-IN" sz="2400" dirty="0" smtClean="0"/>
              <a:t>Item sets</a:t>
            </a:r>
            <a:endParaRPr lang="en-IN" sz="2400" dirty="0"/>
          </a:p>
        </p:txBody>
      </p:sp>
      <p:sp>
        <p:nvSpPr>
          <p:cNvPr id="10" name="TextBox 9"/>
          <p:cNvSpPr txBox="1"/>
          <p:nvPr/>
        </p:nvSpPr>
        <p:spPr>
          <a:xfrm>
            <a:off x="4300767" y="44624"/>
            <a:ext cx="1392693" cy="1569660"/>
          </a:xfrm>
          <a:prstGeom prst="rect">
            <a:avLst/>
          </a:prstGeom>
          <a:noFill/>
        </p:spPr>
        <p:txBody>
          <a:bodyPr wrap="square" rtlCol="0">
            <a:spAutoFit/>
          </a:bodyPr>
          <a:lstStyle/>
          <a:p>
            <a:r>
              <a:rPr lang="en-IN" sz="2400" dirty="0" smtClean="0"/>
              <a:t>A, B, C</a:t>
            </a:r>
          </a:p>
          <a:p>
            <a:r>
              <a:rPr lang="en-IN" sz="2400" dirty="0" smtClean="0"/>
              <a:t>D, E</a:t>
            </a:r>
          </a:p>
          <a:p>
            <a:r>
              <a:rPr lang="en-IN" sz="2400" dirty="0" smtClean="0"/>
              <a:t>C, F, G</a:t>
            </a:r>
          </a:p>
          <a:p>
            <a:r>
              <a:rPr lang="en-IN" sz="2400" dirty="0" smtClean="0"/>
              <a:t>A, E</a:t>
            </a:r>
          </a:p>
        </p:txBody>
      </p:sp>
      <p:sp>
        <p:nvSpPr>
          <p:cNvPr id="11" name="TextBox 10"/>
          <p:cNvSpPr txBox="1"/>
          <p:nvPr/>
        </p:nvSpPr>
        <p:spPr>
          <a:xfrm>
            <a:off x="6133066" y="198000"/>
            <a:ext cx="553998" cy="1477218"/>
          </a:xfrm>
          <a:prstGeom prst="rect">
            <a:avLst/>
          </a:prstGeom>
          <a:noFill/>
        </p:spPr>
        <p:txBody>
          <a:bodyPr vert="vert270" wrap="square" rtlCol="0">
            <a:spAutoFit/>
          </a:bodyPr>
          <a:lstStyle/>
          <a:p>
            <a:pPr algn="ctr"/>
            <a:r>
              <a:rPr lang="en-IN" sz="2400" dirty="0" smtClean="0"/>
              <a:t>Frequency</a:t>
            </a:r>
            <a:endParaRPr lang="en-IN" sz="2400" dirty="0"/>
          </a:p>
        </p:txBody>
      </p:sp>
      <p:sp>
        <p:nvSpPr>
          <p:cNvPr id="12" name="TextBox 11"/>
          <p:cNvSpPr txBox="1"/>
          <p:nvPr/>
        </p:nvSpPr>
        <p:spPr>
          <a:xfrm>
            <a:off x="7248255" y="105558"/>
            <a:ext cx="636113" cy="1569660"/>
          </a:xfrm>
          <a:prstGeom prst="rect">
            <a:avLst/>
          </a:prstGeom>
          <a:noFill/>
        </p:spPr>
        <p:txBody>
          <a:bodyPr wrap="square" rtlCol="0">
            <a:spAutoFit/>
          </a:bodyPr>
          <a:lstStyle/>
          <a:p>
            <a:r>
              <a:rPr lang="en-IN" sz="2400" dirty="0" smtClean="0"/>
              <a:t>1</a:t>
            </a:r>
          </a:p>
          <a:p>
            <a:r>
              <a:rPr lang="en-IN" sz="2400" dirty="0" smtClean="0"/>
              <a:t>3</a:t>
            </a:r>
          </a:p>
          <a:p>
            <a:r>
              <a:rPr lang="en-IN" sz="2400" dirty="0" smtClean="0"/>
              <a:t>0</a:t>
            </a:r>
          </a:p>
          <a:p>
            <a:r>
              <a:rPr lang="en-IN" sz="2400" dirty="0" smtClean="0"/>
              <a:t>2</a:t>
            </a:r>
          </a:p>
        </p:txBody>
      </p:sp>
      <p:sp>
        <p:nvSpPr>
          <p:cNvPr id="13" name="TextBox 12"/>
          <p:cNvSpPr txBox="1"/>
          <p:nvPr/>
        </p:nvSpPr>
        <p:spPr>
          <a:xfrm>
            <a:off x="794297" y="3618602"/>
            <a:ext cx="553998" cy="2978750"/>
          </a:xfrm>
          <a:prstGeom prst="rect">
            <a:avLst/>
          </a:prstGeom>
          <a:noFill/>
        </p:spPr>
        <p:txBody>
          <a:bodyPr vert="vert270" wrap="square" rtlCol="0">
            <a:spAutoFit/>
          </a:bodyPr>
          <a:lstStyle/>
          <a:p>
            <a:pPr algn="r"/>
            <a:r>
              <a:rPr lang="en-IN" sz="2400" dirty="0" smtClean="0"/>
              <a:t>Data base transactions</a:t>
            </a:r>
            <a:endParaRPr lang="en-IN" sz="2400" dirty="0"/>
          </a:p>
        </p:txBody>
      </p:sp>
      <p:sp>
        <p:nvSpPr>
          <p:cNvPr id="14" name="TextBox 13"/>
          <p:cNvSpPr txBox="1"/>
          <p:nvPr/>
        </p:nvSpPr>
        <p:spPr>
          <a:xfrm>
            <a:off x="1440892" y="3356992"/>
            <a:ext cx="2004265" cy="3170099"/>
          </a:xfrm>
          <a:prstGeom prst="rect">
            <a:avLst/>
          </a:prstGeom>
          <a:noFill/>
        </p:spPr>
        <p:txBody>
          <a:bodyPr wrap="square" rtlCol="0">
            <a:spAutoFit/>
          </a:bodyPr>
          <a:lstStyle/>
          <a:p>
            <a:r>
              <a:rPr lang="en-IN" sz="2000" dirty="0" smtClean="0"/>
              <a:t>A, B, C, E, G, H</a:t>
            </a:r>
          </a:p>
          <a:p>
            <a:r>
              <a:rPr lang="en-IN" sz="2000" dirty="0" smtClean="0"/>
              <a:t>B,D, E, F, K, L</a:t>
            </a:r>
          </a:p>
          <a:p>
            <a:r>
              <a:rPr lang="en-IN" sz="2000" dirty="0" smtClean="0"/>
              <a:t>A, B, F,  H, L</a:t>
            </a:r>
          </a:p>
          <a:p>
            <a:r>
              <a:rPr lang="en-IN" sz="2000" dirty="0" smtClean="0"/>
              <a:t>D, E,F ,H</a:t>
            </a:r>
          </a:p>
          <a:p>
            <a:r>
              <a:rPr lang="en-IN" sz="2000" dirty="0" smtClean="0"/>
              <a:t>F, G, H, K</a:t>
            </a:r>
          </a:p>
          <a:p>
            <a:r>
              <a:rPr lang="en-IN" sz="2000" dirty="0" smtClean="0"/>
              <a:t>A, E, F, K, L</a:t>
            </a:r>
          </a:p>
          <a:p>
            <a:r>
              <a:rPr lang="en-IN" sz="2000" dirty="0" smtClean="0"/>
              <a:t>B. C, D, G, H, L</a:t>
            </a:r>
          </a:p>
          <a:p>
            <a:r>
              <a:rPr lang="en-IN" sz="2000" dirty="0" smtClean="0"/>
              <a:t>G, H, L</a:t>
            </a:r>
          </a:p>
          <a:p>
            <a:r>
              <a:rPr lang="en-IN" sz="2000" dirty="0"/>
              <a:t>D, E, F, K, </a:t>
            </a:r>
            <a:r>
              <a:rPr lang="en-IN" sz="2000" dirty="0" smtClean="0"/>
              <a:t>L</a:t>
            </a:r>
          </a:p>
          <a:p>
            <a:r>
              <a:rPr lang="en-IN" sz="2000" dirty="0" smtClean="0"/>
              <a:t>F, G,H, L </a:t>
            </a:r>
            <a:endParaRPr lang="en-IN" sz="2000" dirty="0"/>
          </a:p>
        </p:txBody>
      </p:sp>
      <p:sp>
        <p:nvSpPr>
          <p:cNvPr id="15" name="TextBox 14"/>
          <p:cNvSpPr txBox="1"/>
          <p:nvPr/>
        </p:nvSpPr>
        <p:spPr>
          <a:xfrm>
            <a:off x="3746769" y="3584336"/>
            <a:ext cx="553998" cy="1860888"/>
          </a:xfrm>
          <a:prstGeom prst="rect">
            <a:avLst/>
          </a:prstGeom>
          <a:noFill/>
        </p:spPr>
        <p:txBody>
          <a:bodyPr vert="vert270" wrap="square" rtlCol="0">
            <a:spAutoFit/>
          </a:bodyPr>
          <a:lstStyle/>
          <a:p>
            <a:pPr algn="ctr"/>
            <a:r>
              <a:rPr lang="en-IN" sz="2400" dirty="0" smtClean="0"/>
              <a:t>Item sets</a:t>
            </a:r>
            <a:endParaRPr lang="en-IN" sz="2400" dirty="0"/>
          </a:p>
        </p:txBody>
      </p:sp>
      <p:sp>
        <p:nvSpPr>
          <p:cNvPr id="16" name="TextBox 15"/>
          <p:cNvSpPr txBox="1"/>
          <p:nvPr/>
        </p:nvSpPr>
        <p:spPr>
          <a:xfrm>
            <a:off x="4421847" y="3487928"/>
            <a:ext cx="1392693" cy="1569660"/>
          </a:xfrm>
          <a:prstGeom prst="rect">
            <a:avLst/>
          </a:prstGeom>
          <a:noFill/>
        </p:spPr>
        <p:txBody>
          <a:bodyPr wrap="square" rtlCol="0">
            <a:spAutoFit/>
          </a:bodyPr>
          <a:lstStyle/>
          <a:p>
            <a:r>
              <a:rPr lang="en-IN" sz="2400" dirty="0" smtClean="0"/>
              <a:t>C, D</a:t>
            </a:r>
          </a:p>
          <a:p>
            <a:r>
              <a:rPr lang="en-IN" sz="2400" dirty="0" smtClean="0"/>
              <a:t>D, K</a:t>
            </a:r>
          </a:p>
          <a:p>
            <a:r>
              <a:rPr lang="en-IN" sz="2400" dirty="0" smtClean="0"/>
              <a:t>B,C,F</a:t>
            </a:r>
          </a:p>
          <a:p>
            <a:r>
              <a:rPr lang="en-IN" sz="2400" dirty="0" smtClean="0"/>
              <a:t>C, D, K</a:t>
            </a:r>
            <a:endParaRPr lang="en-IN" sz="2400" dirty="0"/>
          </a:p>
        </p:txBody>
      </p:sp>
      <p:sp>
        <p:nvSpPr>
          <p:cNvPr id="17" name="TextBox 16"/>
          <p:cNvSpPr txBox="1"/>
          <p:nvPr/>
        </p:nvSpPr>
        <p:spPr>
          <a:xfrm>
            <a:off x="6254146" y="3641304"/>
            <a:ext cx="553998" cy="1477218"/>
          </a:xfrm>
          <a:prstGeom prst="rect">
            <a:avLst/>
          </a:prstGeom>
          <a:noFill/>
        </p:spPr>
        <p:txBody>
          <a:bodyPr vert="vert270" wrap="square" rtlCol="0">
            <a:spAutoFit/>
          </a:bodyPr>
          <a:lstStyle/>
          <a:p>
            <a:pPr algn="ctr"/>
            <a:r>
              <a:rPr lang="en-IN" sz="2400" dirty="0" smtClean="0"/>
              <a:t>Frequency</a:t>
            </a:r>
            <a:endParaRPr lang="en-IN" sz="2400" dirty="0"/>
          </a:p>
        </p:txBody>
      </p:sp>
      <p:sp>
        <p:nvSpPr>
          <p:cNvPr id="18" name="TextBox 17"/>
          <p:cNvSpPr txBox="1"/>
          <p:nvPr/>
        </p:nvSpPr>
        <p:spPr>
          <a:xfrm>
            <a:off x="7369335" y="3548862"/>
            <a:ext cx="636113" cy="1569660"/>
          </a:xfrm>
          <a:prstGeom prst="rect">
            <a:avLst/>
          </a:prstGeom>
          <a:noFill/>
        </p:spPr>
        <p:txBody>
          <a:bodyPr wrap="square" rtlCol="0">
            <a:spAutoFit/>
          </a:bodyPr>
          <a:lstStyle/>
          <a:p>
            <a:r>
              <a:rPr lang="en-IN" sz="2400" dirty="0" smtClean="0"/>
              <a:t>1</a:t>
            </a:r>
          </a:p>
          <a:p>
            <a:r>
              <a:rPr lang="en-IN" sz="2400" dirty="0" smtClean="0"/>
              <a:t>2</a:t>
            </a:r>
          </a:p>
          <a:p>
            <a:r>
              <a:rPr lang="en-IN" sz="2400" dirty="0" smtClean="0"/>
              <a:t>0</a:t>
            </a:r>
          </a:p>
          <a:p>
            <a:r>
              <a:rPr lang="en-IN" sz="2400" dirty="0"/>
              <a:t>0</a:t>
            </a:r>
          </a:p>
        </p:txBody>
      </p:sp>
      <p:cxnSp>
        <p:nvCxnSpPr>
          <p:cNvPr id="19" name="Straight Connector 18"/>
          <p:cNvCxnSpPr/>
          <p:nvPr/>
        </p:nvCxnSpPr>
        <p:spPr>
          <a:xfrm flipV="1">
            <a:off x="-35060" y="3271742"/>
            <a:ext cx="9036496" cy="3759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62</a:t>
            </a:fld>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282"/>
            <a:ext cx="560962" cy="560962"/>
          </a:xfrm>
          <a:prstGeom prst="rect">
            <a:avLst/>
          </a:prstGeom>
        </p:spPr>
      </p:pic>
      <p:sp>
        <p:nvSpPr>
          <p:cNvPr id="3" name="TextBox 2"/>
          <p:cNvSpPr txBox="1"/>
          <p:nvPr/>
        </p:nvSpPr>
        <p:spPr>
          <a:xfrm>
            <a:off x="539552" y="98669"/>
            <a:ext cx="8604448" cy="6370975"/>
          </a:xfrm>
          <a:prstGeom prst="rect">
            <a:avLst/>
          </a:prstGeom>
          <a:noFill/>
        </p:spPr>
        <p:txBody>
          <a:bodyPr wrap="square" rtlCol="0">
            <a:spAutoFit/>
          </a:bodyPr>
          <a:lstStyle/>
          <a:p>
            <a:r>
              <a:rPr lang="en-US" altLang="en-US" sz="2400" dirty="0"/>
              <a:t>From the previous example, the following observations can be made: </a:t>
            </a:r>
          </a:p>
          <a:p>
            <a:endParaRPr lang="en-US" altLang="en-US" sz="2400" dirty="0"/>
          </a:p>
          <a:p>
            <a:pPr algn="just"/>
            <a:r>
              <a:rPr lang="en-US" altLang="en-US" sz="2400" dirty="0"/>
              <a:t>If the database of transactions is replicated across the processes, each task can be independently accomplished with no communication. </a:t>
            </a:r>
          </a:p>
          <a:p>
            <a:r>
              <a:rPr lang="en-US" altLang="en-US" sz="2400" dirty="0"/>
              <a:t>If the database is partitioned across processes as well (for reasons of memory utilization), each task first computes partial counts. These counts are then aggregated at the appropriate task. </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Output partitioning is not possible or desirable in many applications.</a:t>
            </a:r>
          </a:p>
          <a:p>
            <a:r>
              <a:rPr lang="en-IN" sz="2400" dirty="0" smtClean="0">
                <a:latin typeface="Times New Roman" panose="02020603050405020304" pitchFamily="18" charset="0"/>
                <a:cs typeface="Times New Roman" panose="02020603050405020304" pitchFamily="18" charset="0"/>
              </a:rPr>
              <a:t>Example: While finding a minimum, maximum or the sum of a set of numbers the output is a single unknown value. It is not required or desirable for the output to partitioning.</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In case of sorting algorithm, the individual elements of the output cannot be efficiently determined in isolation.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9758" y="478215"/>
            <a:ext cx="8640960" cy="6247864"/>
          </a:xfrm>
          <a:prstGeom prst="rect">
            <a:avLst/>
          </a:prstGeom>
          <a:noFill/>
        </p:spPr>
        <p:txBody>
          <a:bodyPr wrap="square">
            <a:spAutoFit/>
          </a:bodyPr>
          <a:lstStyle/>
          <a:p>
            <a:pPr algn="just"/>
            <a:r>
              <a:rPr lang="en-US" altLang="en-US" sz="2400" dirty="0" smtClean="0"/>
              <a:t> A </a:t>
            </a:r>
            <a:r>
              <a:rPr lang="en-US" altLang="en-US" sz="2400" dirty="0"/>
              <a:t>task is associated with each input data partition. The task performs as much of the computation with its part of the data. Subsequent processing combines these partial results. </a:t>
            </a:r>
          </a:p>
          <a:p>
            <a:pPr algn="just"/>
            <a:endParaRPr lang="en-IN" sz="800" dirty="0" smtClean="0"/>
          </a:p>
          <a:p>
            <a:pPr algn="just"/>
            <a:r>
              <a:rPr lang="en-IN" sz="2400" dirty="0"/>
              <a:t>For example, while finding the sum of a </a:t>
            </a:r>
            <a:r>
              <a:rPr lang="en-IN" sz="2400" dirty="0" smtClean="0"/>
              <a:t>sequence of </a:t>
            </a:r>
            <a:r>
              <a:rPr lang="en-IN" sz="2400" i="1" dirty="0"/>
              <a:t>N </a:t>
            </a:r>
            <a:r>
              <a:rPr lang="en-IN" sz="2400" dirty="0"/>
              <a:t>numbers using </a:t>
            </a:r>
            <a:r>
              <a:rPr lang="en-IN" sz="2400" i="1" dirty="0"/>
              <a:t>p </a:t>
            </a:r>
            <a:r>
              <a:rPr lang="en-IN" sz="2400" dirty="0"/>
              <a:t>processes (</a:t>
            </a:r>
            <a:r>
              <a:rPr lang="en-IN" sz="2400" b="1" i="1" dirty="0">
                <a:solidFill>
                  <a:srgbClr val="FF0000"/>
                </a:solidFill>
              </a:rPr>
              <a:t>N </a:t>
            </a:r>
            <a:r>
              <a:rPr lang="en-IN" sz="2400" b="1" dirty="0">
                <a:solidFill>
                  <a:srgbClr val="FF0000"/>
                </a:solidFill>
              </a:rPr>
              <a:t>&gt; </a:t>
            </a:r>
            <a:r>
              <a:rPr lang="en-IN" sz="2400" b="1" i="1" dirty="0">
                <a:solidFill>
                  <a:srgbClr val="FF0000"/>
                </a:solidFill>
              </a:rPr>
              <a:t>p</a:t>
            </a:r>
            <a:r>
              <a:rPr lang="en-IN" sz="2400" dirty="0"/>
              <a:t>), we can partition the input into </a:t>
            </a:r>
            <a:r>
              <a:rPr lang="en-IN" sz="2400" i="1" dirty="0"/>
              <a:t>p </a:t>
            </a:r>
            <a:r>
              <a:rPr lang="en-IN" sz="2400" dirty="0"/>
              <a:t>subsets of </a:t>
            </a:r>
            <a:r>
              <a:rPr lang="en-IN" sz="2400" dirty="0" smtClean="0"/>
              <a:t>nearly equal </a:t>
            </a:r>
            <a:r>
              <a:rPr lang="en-IN" sz="2400" dirty="0"/>
              <a:t>sizes. Each task then computes the sum of the numbers in one of the subsets. Finally, </a:t>
            </a:r>
            <a:r>
              <a:rPr lang="en-IN" sz="2400" dirty="0" smtClean="0"/>
              <a:t>the </a:t>
            </a:r>
            <a:r>
              <a:rPr lang="en-IN" sz="2400" i="1" dirty="0" smtClean="0"/>
              <a:t>p </a:t>
            </a:r>
            <a:r>
              <a:rPr lang="en-IN" sz="2400" dirty="0"/>
              <a:t>partial results can be added up to yield the final result</a:t>
            </a:r>
            <a:r>
              <a:rPr lang="en-IN" sz="2400" dirty="0" smtClean="0"/>
              <a:t>.</a:t>
            </a:r>
          </a:p>
          <a:p>
            <a:pPr algn="just"/>
            <a:endParaRPr lang="en-IN" sz="800" dirty="0"/>
          </a:p>
          <a:p>
            <a:pPr algn="just"/>
            <a:r>
              <a:rPr lang="en-IN" sz="2400" dirty="0"/>
              <a:t>The problem of computing the frequency of a set of </a:t>
            </a:r>
            <a:r>
              <a:rPr lang="en-IN" sz="2400" dirty="0" err="1"/>
              <a:t>itemsets</a:t>
            </a:r>
            <a:r>
              <a:rPr lang="en-IN" sz="2400" dirty="0"/>
              <a:t> in a transaction </a:t>
            </a:r>
            <a:r>
              <a:rPr lang="en-IN" sz="2400" dirty="0" smtClean="0"/>
              <a:t>database input can be decomposed based on a partitioning of input data. </a:t>
            </a:r>
            <a:r>
              <a:rPr lang="en-IN" sz="2400" dirty="0"/>
              <a:t>Each of the </a:t>
            </a:r>
            <a:r>
              <a:rPr lang="en-IN" sz="2400" dirty="0" smtClean="0"/>
              <a:t>two tasks </a:t>
            </a:r>
            <a:r>
              <a:rPr lang="en-IN" sz="2400" dirty="0"/>
              <a:t>computes the frequencies of all the </a:t>
            </a:r>
            <a:r>
              <a:rPr lang="en-IN" sz="2400" dirty="0" err="1"/>
              <a:t>itemsets</a:t>
            </a:r>
            <a:r>
              <a:rPr lang="en-IN" sz="2400" dirty="0"/>
              <a:t> in its respective subset of transactions. </a:t>
            </a:r>
            <a:r>
              <a:rPr lang="en-IN" sz="2400" dirty="0" smtClean="0"/>
              <a:t>The two </a:t>
            </a:r>
            <a:r>
              <a:rPr lang="en-IN" sz="2400" dirty="0"/>
              <a:t>sets of frequencies, which are the independent outputs of the two tasks, </a:t>
            </a:r>
            <a:r>
              <a:rPr lang="en-IN" sz="2400" dirty="0" smtClean="0"/>
              <a:t>represent intermediate </a:t>
            </a:r>
            <a:r>
              <a:rPr lang="en-IN" sz="2400" dirty="0"/>
              <a:t>results. Combining the intermediate results by pairwise addition yields the </a:t>
            </a:r>
            <a:r>
              <a:rPr lang="en-IN" sz="2400" dirty="0" smtClean="0"/>
              <a:t>final result</a:t>
            </a:r>
            <a:r>
              <a:rPr lang="en-IN" sz="2400" dirty="0"/>
              <a:t>.</a:t>
            </a:r>
          </a:p>
        </p:txBody>
      </p:sp>
      <p:sp>
        <p:nvSpPr>
          <p:cNvPr id="2" name="Slide Number Placeholder 1"/>
          <p:cNvSpPr>
            <a:spLocks noGrp="1"/>
          </p:cNvSpPr>
          <p:nvPr>
            <p:ph type="sldNum" sz="quarter" idx="12"/>
          </p:nvPr>
        </p:nvSpPr>
        <p:spPr/>
        <p:txBody>
          <a:bodyPr/>
          <a:lstStyle/>
          <a:p>
            <a:fld id="{732BED52-2FCF-45FE-BFDD-64A254197B7C}" type="slidenum">
              <a:rPr lang="en-IN" smtClean="0"/>
              <a:t>63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3568" cy="683568"/>
          </a:xfrm>
          <a:prstGeom prst="rect">
            <a:avLst/>
          </a:prstGeom>
        </p:spPr>
      </p:pic>
      <p:sp>
        <p:nvSpPr>
          <p:cNvPr id="3" name="TextBox 2"/>
          <p:cNvSpPr txBox="1"/>
          <p:nvPr/>
        </p:nvSpPr>
        <p:spPr>
          <a:xfrm>
            <a:off x="1223628" y="0"/>
            <a:ext cx="6840760" cy="461665"/>
          </a:xfrm>
          <a:prstGeom prst="rect">
            <a:avLst/>
          </a:prstGeom>
          <a:noFill/>
        </p:spPr>
        <p:txBody>
          <a:bodyPr wrap="square" rtlCol="0">
            <a:spAutoFit/>
          </a:bodyPr>
          <a:lstStyle/>
          <a:p>
            <a:r>
              <a:rPr lang="en-US" altLang="en-US" sz="2400" b="1" dirty="0"/>
              <a:t>Input Data Partitioning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891246" y="6381328"/>
            <a:ext cx="2133600" cy="365125"/>
          </a:xfrm>
        </p:spPr>
        <p:txBody>
          <a:bodyPr/>
          <a:lstStyle/>
          <a:p>
            <a:fld id="{732BED52-2FCF-45FE-BFDD-64A254197B7C}" type="slidenum">
              <a:rPr lang="en-IN" smtClean="0"/>
              <a:t>64</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7" name="TextBox 6"/>
          <p:cNvSpPr txBox="1"/>
          <p:nvPr/>
        </p:nvSpPr>
        <p:spPr>
          <a:xfrm>
            <a:off x="853190" y="304376"/>
            <a:ext cx="553998" cy="3273664"/>
          </a:xfrm>
          <a:prstGeom prst="rect">
            <a:avLst/>
          </a:prstGeom>
          <a:noFill/>
        </p:spPr>
        <p:txBody>
          <a:bodyPr vert="vert270" wrap="square" rtlCol="0">
            <a:spAutoFit/>
          </a:bodyPr>
          <a:lstStyle/>
          <a:p>
            <a:pPr algn="r"/>
            <a:r>
              <a:rPr lang="en-IN" sz="2400" dirty="0" smtClean="0"/>
              <a:t>Data base transactions</a:t>
            </a:r>
            <a:endParaRPr lang="en-IN" sz="2400" dirty="0"/>
          </a:p>
        </p:txBody>
      </p:sp>
      <p:sp>
        <p:nvSpPr>
          <p:cNvPr id="8" name="TextBox 7"/>
          <p:cNvSpPr txBox="1"/>
          <p:nvPr/>
        </p:nvSpPr>
        <p:spPr>
          <a:xfrm>
            <a:off x="1407188" y="141712"/>
            <a:ext cx="2230378" cy="1938992"/>
          </a:xfrm>
          <a:prstGeom prst="rect">
            <a:avLst/>
          </a:prstGeom>
          <a:noFill/>
        </p:spPr>
        <p:txBody>
          <a:bodyPr wrap="square" rtlCol="0">
            <a:spAutoFit/>
          </a:bodyPr>
          <a:lstStyle/>
          <a:p>
            <a:r>
              <a:rPr lang="en-IN" sz="2400" dirty="0" smtClean="0"/>
              <a:t>A, B, C, E, G, H</a:t>
            </a:r>
          </a:p>
          <a:p>
            <a:r>
              <a:rPr lang="en-IN" sz="2400" dirty="0" smtClean="0"/>
              <a:t>B,D, E, F, K, L</a:t>
            </a:r>
          </a:p>
          <a:p>
            <a:r>
              <a:rPr lang="en-IN" sz="2400" dirty="0" smtClean="0"/>
              <a:t>A, B, F,  H, L</a:t>
            </a:r>
          </a:p>
          <a:p>
            <a:r>
              <a:rPr lang="en-IN" sz="2400" dirty="0" smtClean="0"/>
              <a:t>D, E,F ,H</a:t>
            </a:r>
          </a:p>
          <a:p>
            <a:r>
              <a:rPr lang="en-IN" sz="2400" dirty="0" smtClean="0"/>
              <a:t>F, G, H, K</a:t>
            </a:r>
          </a:p>
        </p:txBody>
      </p:sp>
      <p:sp>
        <p:nvSpPr>
          <p:cNvPr id="9" name="TextBox 8"/>
          <p:cNvSpPr txBox="1"/>
          <p:nvPr/>
        </p:nvSpPr>
        <p:spPr>
          <a:xfrm>
            <a:off x="3643055" y="213040"/>
            <a:ext cx="553998" cy="2051139"/>
          </a:xfrm>
          <a:prstGeom prst="rect">
            <a:avLst/>
          </a:prstGeom>
          <a:noFill/>
        </p:spPr>
        <p:txBody>
          <a:bodyPr vert="vert270" wrap="square" rtlCol="0">
            <a:spAutoFit/>
          </a:bodyPr>
          <a:lstStyle/>
          <a:p>
            <a:pPr algn="ctr"/>
            <a:r>
              <a:rPr lang="en-IN" sz="2400" dirty="0" smtClean="0"/>
              <a:t>Item sets</a:t>
            </a:r>
            <a:endParaRPr lang="en-IN" sz="2400" dirty="0"/>
          </a:p>
        </p:txBody>
      </p:sp>
      <p:sp>
        <p:nvSpPr>
          <p:cNvPr id="10" name="TextBox 9"/>
          <p:cNvSpPr txBox="1"/>
          <p:nvPr/>
        </p:nvSpPr>
        <p:spPr>
          <a:xfrm>
            <a:off x="4318133" y="116632"/>
            <a:ext cx="1549811" cy="3046988"/>
          </a:xfrm>
          <a:prstGeom prst="rect">
            <a:avLst/>
          </a:prstGeom>
          <a:noFill/>
        </p:spPr>
        <p:txBody>
          <a:bodyPr wrap="square" rtlCol="0">
            <a:spAutoFit/>
          </a:bodyPr>
          <a:lstStyle/>
          <a:p>
            <a:r>
              <a:rPr lang="en-IN" sz="2400" dirty="0" smtClean="0"/>
              <a:t>A, B, C</a:t>
            </a:r>
          </a:p>
          <a:p>
            <a:r>
              <a:rPr lang="en-IN" sz="2400" dirty="0" smtClean="0"/>
              <a:t>D, E</a:t>
            </a:r>
          </a:p>
          <a:p>
            <a:r>
              <a:rPr lang="en-IN" sz="2400" dirty="0" smtClean="0"/>
              <a:t>C, F, G</a:t>
            </a:r>
          </a:p>
          <a:p>
            <a:r>
              <a:rPr lang="en-IN" sz="2400" dirty="0" smtClean="0"/>
              <a:t>A, E</a:t>
            </a:r>
          </a:p>
          <a:p>
            <a:r>
              <a:rPr lang="en-IN" sz="2400" dirty="0" smtClean="0"/>
              <a:t>C, D</a:t>
            </a:r>
          </a:p>
          <a:p>
            <a:r>
              <a:rPr lang="en-IN" sz="2400" dirty="0" smtClean="0"/>
              <a:t>D, K</a:t>
            </a:r>
          </a:p>
          <a:p>
            <a:r>
              <a:rPr lang="en-IN" sz="2400" dirty="0" smtClean="0"/>
              <a:t>B,C,F</a:t>
            </a:r>
          </a:p>
          <a:p>
            <a:r>
              <a:rPr lang="en-IN" sz="2400" dirty="0" smtClean="0"/>
              <a:t>C, D, K</a:t>
            </a:r>
            <a:endParaRPr lang="en-IN" sz="2400" dirty="0"/>
          </a:p>
        </p:txBody>
      </p:sp>
      <p:sp>
        <p:nvSpPr>
          <p:cNvPr id="11" name="TextBox 10"/>
          <p:cNvSpPr txBox="1"/>
          <p:nvPr/>
        </p:nvSpPr>
        <p:spPr>
          <a:xfrm>
            <a:off x="6150432" y="270008"/>
            <a:ext cx="553998" cy="3273664"/>
          </a:xfrm>
          <a:prstGeom prst="rect">
            <a:avLst/>
          </a:prstGeom>
          <a:noFill/>
        </p:spPr>
        <p:txBody>
          <a:bodyPr vert="vert270" wrap="square" rtlCol="0">
            <a:spAutoFit/>
          </a:bodyPr>
          <a:lstStyle/>
          <a:p>
            <a:pPr algn="ctr"/>
            <a:r>
              <a:rPr lang="en-IN" sz="2400" dirty="0" smtClean="0"/>
              <a:t>Frequency</a:t>
            </a:r>
            <a:endParaRPr lang="en-IN" sz="2400" dirty="0"/>
          </a:p>
        </p:txBody>
      </p:sp>
      <p:sp>
        <p:nvSpPr>
          <p:cNvPr id="12" name="TextBox 11"/>
          <p:cNvSpPr txBox="1"/>
          <p:nvPr/>
        </p:nvSpPr>
        <p:spPr>
          <a:xfrm>
            <a:off x="7163237" y="203521"/>
            <a:ext cx="692425" cy="3046988"/>
          </a:xfrm>
          <a:prstGeom prst="rect">
            <a:avLst/>
          </a:prstGeom>
          <a:noFill/>
        </p:spPr>
        <p:txBody>
          <a:bodyPr wrap="square" rtlCol="0">
            <a:spAutoFit/>
          </a:bodyPr>
          <a:lstStyle/>
          <a:p>
            <a:r>
              <a:rPr lang="en-IN" sz="2400" dirty="0" smtClean="0"/>
              <a:t>1</a:t>
            </a:r>
          </a:p>
          <a:p>
            <a:r>
              <a:rPr lang="en-IN" sz="2400" dirty="0" smtClean="0"/>
              <a:t>2</a:t>
            </a:r>
          </a:p>
          <a:p>
            <a:r>
              <a:rPr lang="en-IN" sz="2400" dirty="0" smtClean="0"/>
              <a:t>0</a:t>
            </a:r>
          </a:p>
          <a:p>
            <a:r>
              <a:rPr lang="en-IN" sz="2400" dirty="0"/>
              <a:t>1</a:t>
            </a:r>
            <a:endParaRPr lang="en-IN" sz="2400" dirty="0" smtClean="0"/>
          </a:p>
          <a:p>
            <a:r>
              <a:rPr lang="en-IN" sz="2400" dirty="0"/>
              <a:t>0</a:t>
            </a:r>
            <a:endParaRPr lang="en-IN" sz="2400" dirty="0" smtClean="0"/>
          </a:p>
          <a:p>
            <a:r>
              <a:rPr lang="en-IN" sz="2400" dirty="0"/>
              <a:t>1</a:t>
            </a:r>
            <a:endParaRPr lang="en-IN" sz="2400" dirty="0" smtClean="0"/>
          </a:p>
          <a:p>
            <a:r>
              <a:rPr lang="en-IN" sz="2400" dirty="0" smtClean="0"/>
              <a:t>0</a:t>
            </a:r>
          </a:p>
          <a:p>
            <a:r>
              <a:rPr lang="en-IN" sz="2400" dirty="0"/>
              <a:t>0</a:t>
            </a:r>
          </a:p>
        </p:txBody>
      </p:sp>
      <p:sp>
        <p:nvSpPr>
          <p:cNvPr id="13" name="TextBox 12"/>
          <p:cNvSpPr txBox="1"/>
          <p:nvPr/>
        </p:nvSpPr>
        <p:spPr>
          <a:xfrm>
            <a:off x="853190" y="3645024"/>
            <a:ext cx="553998" cy="3101429"/>
          </a:xfrm>
          <a:prstGeom prst="rect">
            <a:avLst/>
          </a:prstGeom>
          <a:noFill/>
        </p:spPr>
        <p:txBody>
          <a:bodyPr vert="vert270" wrap="square" rtlCol="0">
            <a:spAutoFit/>
          </a:bodyPr>
          <a:lstStyle/>
          <a:p>
            <a:pPr algn="r"/>
            <a:r>
              <a:rPr lang="en-IN" sz="2400" dirty="0" smtClean="0"/>
              <a:t>Data base transactions</a:t>
            </a:r>
            <a:endParaRPr lang="en-IN" sz="2400" dirty="0"/>
          </a:p>
        </p:txBody>
      </p:sp>
      <p:sp>
        <p:nvSpPr>
          <p:cNvPr id="14" name="TextBox 13"/>
          <p:cNvSpPr txBox="1"/>
          <p:nvPr/>
        </p:nvSpPr>
        <p:spPr>
          <a:xfrm>
            <a:off x="1482373" y="4821240"/>
            <a:ext cx="2230378" cy="1938992"/>
          </a:xfrm>
          <a:prstGeom prst="rect">
            <a:avLst/>
          </a:prstGeom>
          <a:noFill/>
        </p:spPr>
        <p:txBody>
          <a:bodyPr wrap="square" rtlCol="0">
            <a:spAutoFit/>
          </a:bodyPr>
          <a:lstStyle/>
          <a:p>
            <a:r>
              <a:rPr lang="en-IN" sz="2400" dirty="0" smtClean="0"/>
              <a:t>A, E, F, K, L</a:t>
            </a:r>
          </a:p>
          <a:p>
            <a:r>
              <a:rPr lang="en-IN" sz="2400" dirty="0" smtClean="0"/>
              <a:t>B. C, D, G, H, L</a:t>
            </a:r>
          </a:p>
          <a:p>
            <a:r>
              <a:rPr lang="en-IN" sz="2400" dirty="0" smtClean="0"/>
              <a:t>G, H, L</a:t>
            </a:r>
          </a:p>
          <a:p>
            <a:r>
              <a:rPr lang="en-IN" sz="2400" dirty="0"/>
              <a:t>D, E, F, K, </a:t>
            </a:r>
            <a:r>
              <a:rPr lang="en-IN" sz="2400" dirty="0" smtClean="0"/>
              <a:t>L</a:t>
            </a:r>
          </a:p>
          <a:p>
            <a:r>
              <a:rPr lang="en-IN" sz="2400" dirty="0" smtClean="0"/>
              <a:t>F, G,H, L </a:t>
            </a:r>
            <a:endParaRPr lang="en-IN" sz="2400" dirty="0"/>
          </a:p>
        </p:txBody>
      </p:sp>
      <p:sp>
        <p:nvSpPr>
          <p:cNvPr id="15" name="TextBox 14"/>
          <p:cNvSpPr txBox="1"/>
          <p:nvPr/>
        </p:nvSpPr>
        <p:spPr>
          <a:xfrm>
            <a:off x="3643055" y="3832843"/>
            <a:ext cx="492443" cy="1867664"/>
          </a:xfrm>
          <a:prstGeom prst="rect">
            <a:avLst/>
          </a:prstGeom>
          <a:noFill/>
        </p:spPr>
        <p:txBody>
          <a:bodyPr vert="vert270" wrap="square" rtlCol="0">
            <a:spAutoFit/>
          </a:bodyPr>
          <a:lstStyle/>
          <a:p>
            <a:pPr algn="ctr"/>
            <a:r>
              <a:rPr lang="en-IN" sz="2000" dirty="0" smtClean="0"/>
              <a:t>Item sets</a:t>
            </a:r>
            <a:endParaRPr lang="en-IN" sz="2000" dirty="0"/>
          </a:p>
        </p:txBody>
      </p:sp>
      <p:sp>
        <p:nvSpPr>
          <p:cNvPr id="16" name="TextBox 15"/>
          <p:cNvSpPr txBox="1"/>
          <p:nvPr/>
        </p:nvSpPr>
        <p:spPr>
          <a:xfrm>
            <a:off x="4318133" y="3736435"/>
            <a:ext cx="1549811" cy="3046988"/>
          </a:xfrm>
          <a:prstGeom prst="rect">
            <a:avLst/>
          </a:prstGeom>
          <a:noFill/>
        </p:spPr>
        <p:txBody>
          <a:bodyPr wrap="square" rtlCol="0">
            <a:spAutoFit/>
          </a:bodyPr>
          <a:lstStyle/>
          <a:p>
            <a:r>
              <a:rPr lang="en-IN" sz="2400" dirty="0" smtClean="0"/>
              <a:t>A, B, C</a:t>
            </a:r>
          </a:p>
          <a:p>
            <a:r>
              <a:rPr lang="en-IN" sz="2400" dirty="0" smtClean="0"/>
              <a:t>D, E</a:t>
            </a:r>
          </a:p>
          <a:p>
            <a:r>
              <a:rPr lang="en-IN" sz="2400" dirty="0" smtClean="0"/>
              <a:t>C, F, G</a:t>
            </a:r>
          </a:p>
          <a:p>
            <a:r>
              <a:rPr lang="en-IN" sz="2400" dirty="0" smtClean="0"/>
              <a:t>A, E</a:t>
            </a:r>
          </a:p>
          <a:p>
            <a:r>
              <a:rPr lang="en-IN" sz="2400" dirty="0" smtClean="0"/>
              <a:t>C, D</a:t>
            </a:r>
          </a:p>
          <a:p>
            <a:r>
              <a:rPr lang="en-IN" sz="2400" dirty="0" smtClean="0"/>
              <a:t>D, K</a:t>
            </a:r>
          </a:p>
          <a:p>
            <a:r>
              <a:rPr lang="en-IN" sz="2400" dirty="0" smtClean="0"/>
              <a:t>B,C,F</a:t>
            </a:r>
          </a:p>
          <a:p>
            <a:r>
              <a:rPr lang="en-IN" sz="2400" dirty="0" smtClean="0"/>
              <a:t>C, D, K</a:t>
            </a:r>
            <a:endParaRPr lang="en-IN" sz="2400" dirty="0"/>
          </a:p>
        </p:txBody>
      </p:sp>
      <p:sp>
        <p:nvSpPr>
          <p:cNvPr id="17" name="TextBox 16"/>
          <p:cNvSpPr txBox="1"/>
          <p:nvPr/>
        </p:nvSpPr>
        <p:spPr>
          <a:xfrm>
            <a:off x="6150432" y="3889811"/>
            <a:ext cx="553998" cy="1810696"/>
          </a:xfrm>
          <a:prstGeom prst="rect">
            <a:avLst/>
          </a:prstGeom>
          <a:noFill/>
        </p:spPr>
        <p:txBody>
          <a:bodyPr vert="vert270" wrap="square" rtlCol="0">
            <a:spAutoFit/>
          </a:bodyPr>
          <a:lstStyle/>
          <a:p>
            <a:pPr algn="ctr"/>
            <a:r>
              <a:rPr lang="en-IN" sz="2400" dirty="0" smtClean="0"/>
              <a:t>Frequency</a:t>
            </a:r>
            <a:endParaRPr lang="en-IN" sz="2400" dirty="0"/>
          </a:p>
        </p:txBody>
      </p:sp>
      <p:sp>
        <p:nvSpPr>
          <p:cNvPr id="18" name="TextBox 17"/>
          <p:cNvSpPr txBox="1"/>
          <p:nvPr/>
        </p:nvSpPr>
        <p:spPr>
          <a:xfrm>
            <a:off x="7252827" y="3543672"/>
            <a:ext cx="692425" cy="3046988"/>
          </a:xfrm>
          <a:prstGeom prst="rect">
            <a:avLst/>
          </a:prstGeom>
          <a:noFill/>
        </p:spPr>
        <p:txBody>
          <a:bodyPr wrap="square" rtlCol="0">
            <a:spAutoFit/>
          </a:bodyPr>
          <a:lstStyle/>
          <a:p>
            <a:r>
              <a:rPr lang="en-IN" sz="2400" dirty="0"/>
              <a:t>0</a:t>
            </a:r>
            <a:endParaRPr lang="en-IN" sz="2400" dirty="0" smtClean="0"/>
          </a:p>
          <a:p>
            <a:r>
              <a:rPr lang="en-IN" sz="2400" dirty="0"/>
              <a:t>1</a:t>
            </a:r>
            <a:endParaRPr lang="en-IN" sz="2400" dirty="0" smtClean="0"/>
          </a:p>
          <a:p>
            <a:r>
              <a:rPr lang="en-IN" sz="2400" dirty="0" smtClean="0"/>
              <a:t>0</a:t>
            </a:r>
          </a:p>
          <a:p>
            <a:r>
              <a:rPr lang="en-IN" sz="2400" dirty="0"/>
              <a:t>1</a:t>
            </a:r>
            <a:endParaRPr lang="en-IN" sz="2400" dirty="0" smtClean="0"/>
          </a:p>
          <a:p>
            <a:r>
              <a:rPr lang="en-IN" sz="2400" dirty="0" smtClean="0"/>
              <a:t>1</a:t>
            </a:r>
          </a:p>
          <a:p>
            <a:r>
              <a:rPr lang="en-IN" sz="2400" dirty="0"/>
              <a:t>1</a:t>
            </a:r>
            <a:endParaRPr lang="en-IN" sz="2400" dirty="0" smtClean="0"/>
          </a:p>
          <a:p>
            <a:r>
              <a:rPr lang="en-IN" sz="2400" dirty="0" smtClean="0"/>
              <a:t>0</a:t>
            </a:r>
          </a:p>
          <a:p>
            <a:r>
              <a:rPr lang="en-IN" sz="2400" dirty="0"/>
              <a:t>0</a:t>
            </a:r>
          </a:p>
        </p:txBody>
      </p:sp>
      <p:cxnSp>
        <p:nvCxnSpPr>
          <p:cNvPr id="19" name="Straight Connector 18"/>
          <p:cNvCxnSpPr/>
          <p:nvPr/>
        </p:nvCxnSpPr>
        <p:spPr>
          <a:xfrm flipV="1">
            <a:off x="0" y="3284984"/>
            <a:ext cx="9024846" cy="1146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548680"/>
            <a:ext cx="8640960" cy="1569660"/>
          </a:xfrm>
          <a:prstGeom prst="rect">
            <a:avLst/>
          </a:prstGeom>
          <a:noFill/>
        </p:spPr>
        <p:txBody>
          <a:bodyPr wrap="square">
            <a:spAutoFit/>
          </a:bodyPr>
          <a:lstStyle/>
          <a:p>
            <a:r>
              <a:rPr lang="en-US" altLang="en-US" sz="2400" dirty="0"/>
              <a:t>Often input and output data decomposition can be combined for a higher degree of concurrency. For the </a:t>
            </a:r>
            <a:r>
              <a:rPr lang="en-US" altLang="en-US" sz="2400" dirty="0" err="1"/>
              <a:t>itemset</a:t>
            </a:r>
            <a:r>
              <a:rPr lang="en-US" altLang="en-US" sz="2400" dirty="0"/>
              <a:t> counting example, the transaction set (input) and </a:t>
            </a:r>
            <a:r>
              <a:rPr lang="en-US" altLang="en-US" sz="2400" dirty="0" err="1"/>
              <a:t>itemset</a:t>
            </a:r>
            <a:r>
              <a:rPr lang="en-US" altLang="en-US" sz="2400" dirty="0"/>
              <a:t> counts (output) can both be decomposed as follows: </a:t>
            </a:r>
          </a:p>
        </p:txBody>
      </p:sp>
      <p:sp>
        <p:nvSpPr>
          <p:cNvPr id="2" name="Slide Number Placeholder 1"/>
          <p:cNvSpPr>
            <a:spLocks noGrp="1"/>
          </p:cNvSpPr>
          <p:nvPr>
            <p:ph type="sldNum" sz="quarter" idx="12"/>
          </p:nvPr>
        </p:nvSpPr>
        <p:spPr/>
        <p:txBody>
          <a:bodyPr/>
          <a:lstStyle/>
          <a:p>
            <a:fld id="{732BED52-2FCF-45FE-BFDD-64A254197B7C}" type="slidenum">
              <a:rPr lang="en-IN" smtClean="0"/>
              <a:t>65</a:t>
            </a:fld>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11560" cy="611560"/>
          </a:xfrm>
          <a:prstGeom prst="rect">
            <a:avLst/>
          </a:prstGeom>
        </p:spPr>
      </p:pic>
      <p:sp>
        <p:nvSpPr>
          <p:cNvPr id="3" name="TextBox 2"/>
          <p:cNvSpPr txBox="1"/>
          <p:nvPr/>
        </p:nvSpPr>
        <p:spPr>
          <a:xfrm>
            <a:off x="1223628" y="15007"/>
            <a:ext cx="6840760" cy="461665"/>
          </a:xfrm>
          <a:prstGeom prst="rect">
            <a:avLst/>
          </a:prstGeom>
          <a:noFill/>
        </p:spPr>
        <p:txBody>
          <a:bodyPr wrap="square" rtlCol="0">
            <a:spAutoFit/>
          </a:bodyPr>
          <a:lstStyle/>
          <a:p>
            <a:r>
              <a:rPr lang="en-US" altLang="en-US" sz="2400" b="1" dirty="0"/>
              <a:t>Partitioning Input </a:t>
            </a:r>
            <a:r>
              <a:rPr lang="en-US" altLang="en-US" sz="2400" b="1" i="1" dirty="0"/>
              <a:t>and</a:t>
            </a:r>
            <a:r>
              <a:rPr lang="en-US" altLang="en-US" sz="2400" b="1" dirty="0"/>
              <a:t> Output Data </a:t>
            </a:r>
            <a:endParaRPr lang="en-IN" sz="24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23528" y="3780696"/>
            <a:ext cx="553998" cy="2960672"/>
          </a:xfrm>
          <a:prstGeom prst="rect">
            <a:avLst/>
          </a:prstGeom>
          <a:noFill/>
        </p:spPr>
        <p:txBody>
          <a:bodyPr vert="vert270" wrap="square" rtlCol="0">
            <a:spAutoFit/>
          </a:bodyPr>
          <a:lstStyle/>
          <a:p>
            <a:pPr algn="r"/>
            <a:r>
              <a:rPr lang="en-IN" sz="2400" dirty="0" smtClean="0"/>
              <a:t>Data base transactions</a:t>
            </a:r>
            <a:endParaRPr lang="en-IN" sz="2400" dirty="0"/>
          </a:p>
        </p:txBody>
      </p:sp>
      <p:sp>
        <p:nvSpPr>
          <p:cNvPr id="8" name="TextBox 7"/>
          <p:cNvSpPr txBox="1"/>
          <p:nvPr/>
        </p:nvSpPr>
        <p:spPr>
          <a:xfrm>
            <a:off x="877526" y="3593072"/>
            <a:ext cx="2230378" cy="1938992"/>
          </a:xfrm>
          <a:prstGeom prst="rect">
            <a:avLst/>
          </a:prstGeom>
          <a:noFill/>
        </p:spPr>
        <p:txBody>
          <a:bodyPr wrap="square" rtlCol="0">
            <a:spAutoFit/>
          </a:bodyPr>
          <a:lstStyle/>
          <a:p>
            <a:r>
              <a:rPr lang="en-IN" sz="2400" dirty="0" smtClean="0"/>
              <a:t>A, B, C, E, G, H</a:t>
            </a:r>
          </a:p>
          <a:p>
            <a:r>
              <a:rPr lang="en-IN" sz="2400" dirty="0" smtClean="0"/>
              <a:t>B,D, E, F, K, L</a:t>
            </a:r>
          </a:p>
          <a:p>
            <a:r>
              <a:rPr lang="en-IN" sz="2400" dirty="0" smtClean="0"/>
              <a:t>A, B, F,  H, L</a:t>
            </a:r>
          </a:p>
          <a:p>
            <a:r>
              <a:rPr lang="en-IN" sz="2400" dirty="0" smtClean="0"/>
              <a:t>D, E,F ,H</a:t>
            </a:r>
          </a:p>
          <a:p>
            <a:r>
              <a:rPr lang="en-IN" sz="2400" dirty="0" smtClean="0"/>
              <a:t>F, G, H, K</a:t>
            </a:r>
          </a:p>
        </p:txBody>
      </p:sp>
      <p:sp>
        <p:nvSpPr>
          <p:cNvPr id="9" name="TextBox 8"/>
          <p:cNvSpPr txBox="1"/>
          <p:nvPr/>
        </p:nvSpPr>
        <p:spPr>
          <a:xfrm>
            <a:off x="3634191" y="3854812"/>
            <a:ext cx="553998" cy="1534186"/>
          </a:xfrm>
          <a:prstGeom prst="rect">
            <a:avLst/>
          </a:prstGeom>
          <a:noFill/>
        </p:spPr>
        <p:txBody>
          <a:bodyPr vert="vert270" wrap="square" rtlCol="0">
            <a:spAutoFit/>
          </a:bodyPr>
          <a:lstStyle/>
          <a:p>
            <a:pPr algn="ctr"/>
            <a:r>
              <a:rPr lang="en-IN" sz="2400" dirty="0" smtClean="0"/>
              <a:t>Item sets</a:t>
            </a:r>
            <a:endParaRPr lang="en-IN" sz="2400" dirty="0"/>
          </a:p>
        </p:txBody>
      </p:sp>
      <p:sp>
        <p:nvSpPr>
          <p:cNvPr id="10" name="TextBox 9"/>
          <p:cNvSpPr txBox="1"/>
          <p:nvPr/>
        </p:nvSpPr>
        <p:spPr>
          <a:xfrm>
            <a:off x="4309269" y="3758404"/>
            <a:ext cx="1392693" cy="1569660"/>
          </a:xfrm>
          <a:prstGeom prst="rect">
            <a:avLst/>
          </a:prstGeom>
          <a:noFill/>
        </p:spPr>
        <p:txBody>
          <a:bodyPr wrap="square" rtlCol="0">
            <a:spAutoFit/>
          </a:bodyPr>
          <a:lstStyle/>
          <a:p>
            <a:r>
              <a:rPr lang="en-IN" sz="2400" dirty="0" smtClean="0"/>
              <a:t>A, B, C</a:t>
            </a:r>
          </a:p>
          <a:p>
            <a:r>
              <a:rPr lang="en-IN" sz="2400" dirty="0" smtClean="0"/>
              <a:t>D, E</a:t>
            </a:r>
          </a:p>
          <a:p>
            <a:r>
              <a:rPr lang="en-IN" sz="2400" dirty="0" smtClean="0"/>
              <a:t>C, F, G</a:t>
            </a:r>
          </a:p>
          <a:p>
            <a:r>
              <a:rPr lang="en-IN" sz="2400" dirty="0" smtClean="0"/>
              <a:t>A, E</a:t>
            </a:r>
          </a:p>
        </p:txBody>
      </p:sp>
      <p:sp>
        <p:nvSpPr>
          <p:cNvPr id="11" name="TextBox 10"/>
          <p:cNvSpPr txBox="1"/>
          <p:nvPr/>
        </p:nvSpPr>
        <p:spPr>
          <a:xfrm>
            <a:off x="6141568" y="3911780"/>
            <a:ext cx="553998" cy="1477218"/>
          </a:xfrm>
          <a:prstGeom prst="rect">
            <a:avLst/>
          </a:prstGeom>
          <a:noFill/>
        </p:spPr>
        <p:txBody>
          <a:bodyPr vert="vert270" wrap="square" rtlCol="0">
            <a:spAutoFit/>
          </a:bodyPr>
          <a:lstStyle/>
          <a:p>
            <a:pPr algn="ctr"/>
            <a:r>
              <a:rPr lang="en-IN" sz="2400" dirty="0" smtClean="0"/>
              <a:t>Frequency</a:t>
            </a:r>
            <a:endParaRPr lang="en-IN" sz="2400" dirty="0"/>
          </a:p>
        </p:txBody>
      </p:sp>
      <p:sp>
        <p:nvSpPr>
          <p:cNvPr id="12" name="TextBox 11"/>
          <p:cNvSpPr txBox="1"/>
          <p:nvPr/>
        </p:nvSpPr>
        <p:spPr>
          <a:xfrm>
            <a:off x="7256757" y="3819338"/>
            <a:ext cx="636113" cy="1569660"/>
          </a:xfrm>
          <a:prstGeom prst="rect">
            <a:avLst/>
          </a:prstGeom>
          <a:noFill/>
        </p:spPr>
        <p:txBody>
          <a:bodyPr wrap="square" rtlCol="0">
            <a:spAutoFit/>
          </a:bodyPr>
          <a:lstStyle/>
          <a:p>
            <a:r>
              <a:rPr lang="en-IN" sz="2400" dirty="0" smtClean="0"/>
              <a:t>1</a:t>
            </a:r>
          </a:p>
          <a:p>
            <a:r>
              <a:rPr lang="en-IN" sz="2400" dirty="0" smtClean="0"/>
              <a:t>3</a:t>
            </a:r>
          </a:p>
          <a:p>
            <a:r>
              <a:rPr lang="en-IN" sz="2400" dirty="0" smtClean="0"/>
              <a:t>0</a:t>
            </a:r>
          </a:p>
          <a:p>
            <a:r>
              <a:rPr lang="en-IN" sz="2400" dirty="0" smtClean="0"/>
              <a:t>1</a:t>
            </a:r>
          </a:p>
        </p:txBody>
      </p:sp>
      <p:sp>
        <p:nvSpPr>
          <p:cNvPr id="4" name="TextBox 3"/>
          <p:cNvSpPr txBox="1"/>
          <p:nvPr/>
        </p:nvSpPr>
        <p:spPr>
          <a:xfrm>
            <a:off x="2483768" y="6417570"/>
            <a:ext cx="4211798" cy="461665"/>
          </a:xfrm>
          <a:prstGeom prst="rect">
            <a:avLst/>
          </a:prstGeom>
          <a:noFill/>
        </p:spPr>
        <p:txBody>
          <a:bodyPr wrap="square" rtlCol="0">
            <a:spAutoFit/>
          </a:bodyPr>
          <a:lstStyle/>
          <a:p>
            <a:pPr algn="ctr"/>
            <a:r>
              <a:rPr lang="en-IN" sz="2400" dirty="0" smtClean="0"/>
              <a:t>Task -1</a:t>
            </a:r>
            <a:endParaRPr lang="en-IN" sz="2400" dirty="0"/>
          </a:p>
        </p:txBody>
      </p:sp>
      <p:sp>
        <p:nvSpPr>
          <p:cNvPr id="13" name="TextBox 12"/>
          <p:cNvSpPr txBox="1"/>
          <p:nvPr/>
        </p:nvSpPr>
        <p:spPr>
          <a:xfrm>
            <a:off x="155576" y="2204864"/>
            <a:ext cx="8496944" cy="830997"/>
          </a:xfrm>
          <a:prstGeom prst="rect">
            <a:avLst/>
          </a:prstGeom>
          <a:noFill/>
        </p:spPr>
        <p:txBody>
          <a:bodyPr wrap="square" rtlCol="0">
            <a:spAutoFit/>
          </a:bodyPr>
          <a:lstStyle/>
          <a:p>
            <a:r>
              <a:rPr lang="en-IN" sz="2400" dirty="0" smtClean="0"/>
              <a:t>Task-1 has partition of database transaction first part and item set required first part. </a:t>
            </a:r>
            <a:endParaRPr lang="en-IN" sz="24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3933056"/>
            <a:ext cx="8640960" cy="461665"/>
          </a:xfrm>
          <a:prstGeom prst="rect">
            <a:avLst/>
          </a:prstGeom>
          <a:noFill/>
        </p:spPr>
        <p:txBody>
          <a:bodyPr wrap="square">
            <a:spAutoFit/>
          </a:bodyPr>
          <a:lstStyle/>
          <a:p>
            <a:pPr algn="ctr"/>
            <a:r>
              <a:rPr lang="en-IN" sz="2400" dirty="0" smtClean="0"/>
              <a:t>Task - 2</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66</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92696" cy="692696"/>
          </a:xfrm>
          <a:prstGeom prst="rect">
            <a:avLst/>
          </a:prstGeom>
        </p:spPr>
      </p:pic>
      <p:sp>
        <p:nvSpPr>
          <p:cNvPr id="13" name="TextBox 12"/>
          <p:cNvSpPr txBox="1"/>
          <p:nvPr/>
        </p:nvSpPr>
        <p:spPr>
          <a:xfrm>
            <a:off x="854043" y="1091440"/>
            <a:ext cx="553998" cy="3273664"/>
          </a:xfrm>
          <a:prstGeom prst="rect">
            <a:avLst/>
          </a:prstGeom>
          <a:noFill/>
        </p:spPr>
        <p:txBody>
          <a:bodyPr vert="vert270" wrap="square" rtlCol="0">
            <a:spAutoFit/>
          </a:bodyPr>
          <a:lstStyle/>
          <a:p>
            <a:pPr algn="r"/>
            <a:r>
              <a:rPr lang="en-IN" sz="2400" dirty="0" smtClean="0"/>
              <a:t>Data base transactions</a:t>
            </a:r>
            <a:endParaRPr lang="en-IN" sz="2400" dirty="0"/>
          </a:p>
        </p:txBody>
      </p:sp>
      <p:sp>
        <p:nvSpPr>
          <p:cNvPr id="14" name="TextBox 13"/>
          <p:cNvSpPr txBox="1"/>
          <p:nvPr/>
        </p:nvSpPr>
        <p:spPr>
          <a:xfrm>
            <a:off x="1408041" y="928776"/>
            <a:ext cx="2230378" cy="1938992"/>
          </a:xfrm>
          <a:prstGeom prst="rect">
            <a:avLst/>
          </a:prstGeom>
          <a:noFill/>
        </p:spPr>
        <p:txBody>
          <a:bodyPr wrap="square" rtlCol="0">
            <a:spAutoFit/>
          </a:bodyPr>
          <a:lstStyle/>
          <a:p>
            <a:r>
              <a:rPr lang="en-IN" sz="2400" dirty="0" smtClean="0"/>
              <a:t>A, B, C, E, G, H</a:t>
            </a:r>
          </a:p>
          <a:p>
            <a:r>
              <a:rPr lang="en-IN" sz="2400" dirty="0" smtClean="0"/>
              <a:t>B,D, E, F, K, L</a:t>
            </a:r>
          </a:p>
          <a:p>
            <a:r>
              <a:rPr lang="en-IN" sz="2400" dirty="0" smtClean="0"/>
              <a:t>A, B, F,  H, L</a:t>
            </a:r>
          </a:p>
          <a:p>
            <a:r>
              <a:rPr lang="en-IN" sz="2400" dirty="0" smtClean="0"/>
              <a:t>D, E,F ,H</a:t>
            </a:r>
          </a:p>
          <a:p>
            <a:r>
              <a:rPr lang="en-IN" sz="2400" dirty="0" smtClean="0"/>
              <a:t>F, G, H, K</a:t>
            </a:r>
          </a:p>
        </p:txBody>
      </p:sp>
      <p:sp>
        <p:nvSpPr>
          <p:cNvPr id="15" name="TextBox 14"/>
          <p:cNvSpPr txBox="1"/>
          <p:nvPr/>
        </p:nvSpPr>
        <p:spPr>
          <a:xfrm>
            <a:off x="3752906" y="1656671"/>
            <a:ext cx="553998" cy="1860888"/>
          </a:xfrm>
          <a:prstGeom prst="rect">
            <a:avLst/>
          </a:prstGeom>
          <a:noFill/>
        </p:spPr>
        <p:txBody>
          <a:bodyPr vert="vert270" wrap="square" rtlCol="0">
            <a:spAutoFit/>
          </a:bodyPr>
          <a:lstStyle/>
          <a:p>
            <a:pPr algn="ctr"/>
            <a:r>
              <a:rPr lang="en-IN" sz="2400" dirty="0" smtClean="0"/>
              <a:t>Item sets</a:t>
            </a:r>
            <a:endParaRPr lang="en-IN" sz="2400" dirty="0"/>
          </a:p>
        </p:txBody>
      </p:sp>
      <p:sp>
        <p:nvSpPr>
          <p:cNvPr id="16" name="TextBox 15"/>
          <p:cNvSpPr txBox="1"/>
          <p:nvPr/>
        </p:nvSpPr>
        <p:spPr>
          <a:xfrm>
            <a:off x="4358614" y="2406027"/>
            <a:ext cx="1392693" cy="1569660"/>
          </a:xfrm>
          <a:prstGeom prst="rect">
            <a:avLst/>
          </a:prstGeom>
          <a:noFill/>
        </p:spPr>
        <p:txBody>
          <a:bodyPr wrap="square" rtlCol="0">
            <a:spAutoFit/>
          </a:bodyPr>
          <a:lstStyle/>
          <a:p>
            <a:r>
              <a:rPr lang="en-IN" sz="2400" dirty="0" smtClean="0"/>
              <a:t>C, D</a:t>
            </a:r>
          </a:p>
          <a:p>
            <a:r>
              <a:rPr lang="en-IN" sz="2400" dirty="0" smtClean="0"/>
              <a:t>D, K</a:t>
            </a:r>
          </a:p>
          <a:p>
            <a:r>
              <a:rPr lang="en-IN" sz="2400" dirty="0" smtClean="0"/>
              <a:t>B,C,F</a:t>
            </a:r>
          </a:p>
          <a:p>
            <a:r>
              <a:rPr lang="en-IN" sz="2400" dirty="0" smtClean="0"/>
              <a:t>C, D, K</a:t>
            </a:r>
            <a:endParaRPr lang="en-IN" sz="2400" dirty="0"/>
          </a:p>
        </p:txBody>
      </p:sp>
      <p:sp>
        <p:nvSpPr>
          <p:cNvPr id="17" name="TextBox 16"/>
          <p:cNvSpPr txBox="1"/>
          <p:nvPr/>
        </p:nvSpPr>
        <p:spPr>
          <a:xfrm>
            <a:off x="6260283" y="1713639"/>
            <a:ext cx="553998" cy="1477218"/>
          </a:xfrm>
          <a:prstGeom prst="rect">
            <a:avLst/>
          </a:prstGeom>
          <a:noFill/>
        </p:spPr>
        <p:txBody>
          <a:bodyPr vert="vert270" wrap="square" rtlCol="0">
            <a:spAutoFit/>
          </a:bodyPr>
          <a:lstStyle/>
          <a:p>
            <a:pPr algn="ctr"/>
            <a:r>
              <a:rPr lang="en-IN" sz="2400" dirty="0" smtClean="0"/>
              <a:t>Frequency</a:t>
            </a:r>
            <a:endParaRPr lang="en-IN" sz="2400" dirty="0"/>
          </a:p>
        </p:txBody>
      </p:sp>
      <p:sp>
        <p:nvSpPr>
          <p:cNvPr id="18" name="TextBox 17"/>
          <p:cNvSpPr txBox="1"/>
          <p:nvPr/>
        </p:nvSpPr>
        <p:spPr>
          <a:xfrm>
            <a:off x="7092280" y="2459627"/>
            <a:ext cx="636113" cy="1569660"/>
          </a:xfrm>
          <a:prstGeom prst="rect">
            <a:avLst/>
          </a:prstGeom>
          <a:noFill/>
        </p:spPr>
        <p:txBody>
          <a:bodyPr wrap="square" rtlCol="0">
            <a:spAutoFit/>
          </a:bodyPr>
          <a:lstStyle/>
          <a:p>
            <a:r>
              <a:rPr lang="en-IN" sz="2400" dirty="0"/>
              <a:t>0</a:t>
            </a:r>
            <a:endParaRPr lang="en-IN" sz="2400" dirty="0" smtClean="0"/>
          </a:p>
          <a:p>
            <a:r>
              <a:rPr lang="en-IN" sz="2400" dirty="0"/>
              <a:t>1</a:t>
            </a:r>
            <a:endParaRPr lang="en-IN" sz="2400" dirty="0" smtClean="0"/>
          </a:p>
          <a:p>
            <a:r>
              <a:rPr lang="en-IN" sz="2400" dirty="0" smtClean="0"/>
              <a:t>0</a:t>
            </a:r>
          </a:p>
          <a:p>
            <a:r>
              <a:rPr lang="en-IN" sz="2400" dirty="0"/>
              <a:t>0</a:t>
            </a:r>
          </a:p>
        </p:txBody>
      </p:sp>
      <p:sp>
        <p:nvSpPr>
          <p:cNvPr id="19" name="TextBox 18"/>
          <p:cNvSpPr txBox="1"/>
          <p:nvPr/>
        </p:nvSpPr>
        <p:spPr>
          <a:xfrm>
            <a:off x="692696" y="88875"/>
            <a:ext cx="8415808" cy="830997"/>
          </a:xfrm>
          <a:prstGeom prst="rect">
            <a:avLst/>
          </a:prstGeom>
          <a:noFill/>
        </p:spPr>
        <p:txBody>
          <a:bodyPr wrap="square">
            <a:spAutoFit/>
          </a:bodyPr>
          <a:lstStyle/>
          <a:p>
            <a:r>
              <a:rPr lang="en-IN" sz="2400" dirty="0" smtClean="0"/>
              <a:t>Task – 2 consists of first part of data transaction and second part of item sets.</a:t>
            </a:r>
            <a:endParaRPr lang="en-IN" sz="2400" dirty="0"/>
          </a:p>
        </p:txBody>
      </p:sp>
      <p:sp>
        <p:nvSpPr>
          <p:cNvPr id="20" name="TextBox 19"/>
          <p:cNvSpPr txBox="1"/>
          <p:nvPr/>
        </p:nvSpPr>
        <p:spPr>
          <a:xfrm>
            <a:off x="436104" y="4528962"/>
            <a:ext cx="8415808" cy="461665"/>
          </a:xfrm>
          <a:prstGeom prst="rect">
            <a:avLst/>
          </a:prstGeom>
          <a:noFill/>
        </p:spPr>
        <p:txBody>
          <a:bodyPr wrap="square">
            <a:spAutoFit/>
          </a:bodyPr>
          <a:lstStyle/>
          <a:p>
            <a:r>
              <a:rPr lang="en-IN" sz="2400" dirty="0" smtClean="0"/>
              <a:t>Task – 3 and task 4 consists of other two parts..</a:t>
            </a:r>
            <a:endParaRPr lang="en-IN" sz="2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8296" y="2768736"/>
            <a:ext cx="1880655" cy="461665"/>
          </a:xfrm>
          <a:prstGeom prst="rect">
            <a:avLst/>
          </a:prstGeom>
          <a:noFill/>
        </p:spPr>
        <p:txBody>
          <a:bodyPr wrap="square">
            <a:spAutoFit/>
          </a:bodyPr>
          <a:lstStyle/>
          <a:p>
            <a:pPr algn="ctr"/>
            <a:r>
              <a:rPr lang="en-IN" sz="2400" dirty="0" smtClean="0"/>
              <a:t>Task - 3</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67</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grpSp>
        <p:nvGrpSpPr>
          <p:cNvPr id="20" name="Group 19"/>
          <p:cNvGrpSpPr/>
          <p:nvPr/>
        </p:nvGrpSpPr>
        <p:grpSpPr>
          <a:xfrm>
            <a:off x="1022327" y="3254921"/>
            <a:ext cx="7025936" cy="3101429"/>
            <a:chOff x="702457" y="194429"/>
            <a:chExt cx="7025936" cy="3101429"/>
          </a:xfrm>
        </p:grpSpPr>
        <p:sp>
          <p:nvSpPr>
            <p:cNvPr id="7" name="TextBox 6"/>
            <p:cNvSpPr txBox="1"/>
            <p:nvPr/>
          </p:nvSpPr>
          <p:spPr>
            <a:xfrm>
              <a:off x="702457" y="194429"/>
              <a:ext cx="553998" cy="3101429"/>
            </a:xfrm>
            <a:prstGeom prst="rect">
              <a:avLst/>
            </a:prstGeom>
            <a:noFill/>
          </p:spPr>
          <p:txBody>
            <a:bodyPr vert="vert270" wrap="square" rtlCol="0">
              <a:spAutoFit/>
            </a:bodyPr>
            <a:lstStyle/>
            <a:p>
              <a:pPr algn="r"/>
              <a:r>
                <a:rPr lang="en-IN" sz="2400" dirty="0" smtClean="0"/>
                <a:t>Data base transactions</a:t>
              </a:r>
              <a:endParaRPr lang="en-IN" sz="2400" dirty="0"/>
            </a:p>
          </p:txBody>
        </p:sp>
        <p:sp>
          <p:nvSpPr>
            <p:cNvPr id="8" name="TextBox 7"/>
            <p:cNvSpPr txBox="1"/>
            <p:nvPr/>
          </p:nvSpPr>
          <p:spPr>
            <a:xfrm>
              <a:off x="1331640" y="1143436"/>
              <a:ext cx="2230378" cy="1938992"/>
            </a:xfrm>
            <a:prstGeom prst="rect">
              <a:avLst/>
            </a:prstGeom>
            <a:noFill/>
          </p:spPr>
          <p:txBody>
            <a:bodyPr wrap="square" rtlCol="0">
              <a:spAutoFit/>
            </a:bodyPr>
            <a:lstStyle/>
            <a:p>
              <a:r>
                <a:rPr lang="en-IN" sz="2400" dirty="0" smtClean="0"/>
                <a:t>A, E, F, K, L</a:t>
              </a:r>
            </a:p>
            <a:p>
              <a:r>
                <a:rPr lang="en-IN" sz="2400" dirty="0" smtClean="0"/>
                <a:t>B. C, D, G, H, L</a:t>
              </a:r>
            </a:p>
            <a:p>
              <a:r>
                <a:rPr lang="en-IN" sz="2400" dirty="0" smtClean="0"/>
                <a:t>G, H, L</a:t>
              </a:r>
            </a:p>
            <a:p>
              <a:r>
                <a:rPr lang="en-IN" sz="2400" dirty="0"/>
                <a:t>D, E, F, K, </a:t>
              </a:r>
              <a:r>
                <a:rPr lang="en-IN" sz="2400" dirty="0" smtClean="0"/>
                <a:t>L</a:t>
              </a:r>
            </a:p>
            <a:p>
              <a:r>
                <a:rPr lang="en-IN" sz="2400" dirty="0" smtClean="0"/>
                <a:t>F, G,H, L </a:t>
              </a:r>
              <a:endParaRPr lang="en-IN" sz="2400" dirty="0"/>
            </a:p>
          </p:txBody>
        </p:sp>
        <p:sp>
          <p:nvSpPr>
            <p:cNvPr id="9" name="TextBox 8"/>
            <p:cNvSpPr txBox="1"/>
            <p:nvPr/>
          </p:nvSpPr>
          <p:spPr>
            <a:xfrm>
              <a:off x="3752906" y="840360"/>
              <a:ext cx="553998" cy="1860888"/>
            </a:xfrm>
            <a:prstGeom prst="rect">
              <a:avLst/>
            </a:prstGeom>
            <a:noFill/>
          </p:spPr>
          <p:txBody>
            <a:bodyPr vert="vert270" wrap="square" rtlCol="0">
              <a:spAutoFit/>
            </a:bodyPr>
            <a:lstStyle/>
            <a:p>
              <a:pPr algn="ctr"/>
              <a:r>
                <a:rPr lang="en-IN" sz="2400" dirty="0" smtClean="0"/>
                <a:t>Item sets</a:t>
              </a:r>
              <a:endParaRPr lang="en-IN" sz="2400" dirty="0"/>
            </a:p>
          </p:txBody>
        </p:sp>
        <p:sp>
          <p:nvSpPr>
            <p:cNvPr id="10" name="TextBox 9"/>
            <p:cNvSpPr txBox="1"/>
            <p:nvPr/>
          </p:nvSpPr>
          <p:spPr>
            <a:xfrm>
              <a:off x="4358614" y="1589716"/>
              <a:ext cx="1392693" cy="1569660"/>
            </a:xfrm>
            <a:prstGeom prst="rect">
              <a:avLst/>
            </a:prstGeom>
            <a:noFill/>
          </p:spPr>
          <p:txBody>
            <a:bodyPr wrap="square" rtlCol="0">
              <a:spAutoFit/>
            </a:bodyPr>
            <a:lstStyle/>
            <a:p>
              <a:r>
                <a:rPr lang="en-IN" sz="2400" dirty="0" smtClean="0"/>
                <a:t>C, D</a:t>
              </a:r>
            </a:p>
            <a:p>
              <a:r>
                <a:rPr lang="en-IN" sz="2400" dirty="0" smtClean="0"/>
                <a:t>D, K</a:t>
              </a:r>
            </a:p>
            <a:p>
              <a:r>
                <a:rPr lang="en-IN" sz="2400" dirty="0" smtClean="0"/>
                <a:t>B,C,F</a:t>
              </a:r>
            </a:p>
            <a:p>
              <a:r>
                <a:rPr lang="en-IN" sz="2400" dirty="0" smtClean="0"/>
                <a:t>C, D, K</a:t>
              </a:r>
              <a:endParaRPr lang="en-IN" sz="2400" dirty="0"/>
            </a:p>
          </p:txBody>
        </p:sp>
        <p:sp>
          <p:nvSpPr>
            <p:cNvPr id="11" name="TextBox 10"/>
            <p:cNvSpPr txBox="1"/>
            <p:nvPr/>
          </p:nvSpPr>
          <p:spPr>
            <a:xfrm>
              <a:off x="6260283" y="897328"/>
              <a:ext cx="553998" cy="1477218"/>
            </a:xfrm>
            <a:prstGeom prst="rect">
              <a:avLst/>
            </a:prstGeom>
            <a:noFill/>
          </p:spPr>
          <p:txBody>
            <a:bodyPr vert="vert270" wrap="square" rtlCol="0">
              <a:spAutoFit/>
            </a:bodyPr>
            <a:lstStyle/>
            <a:p>
              <a:pPr algn="ctr"/>
              <a:r>
                <a:rPr lang="en-IN" sz="2400" dirty="0" smtClean="0"/>
                <a:t>Frequency</a:t>
              </a:r>
              <a:endParaRPr lang="en-IN" sz="2400" dirty="0"/>
            </a:p>
          </p:txBody>
        </p:sp>
        <p:sp>
          <p:nvSpPr>
            <p:cNvPr id="12" name="TextBox 11"/>
            <p:cNvSpPr txBox="1"/>
            <p:nvPr/>
          </p:nvSpPr>
          <p:spPr>
            <a:xfrm>
              <a:off x="7092280" y="1643316"/>
              <a:ext cx="636113" cy="1569660"/>
            </a:xfrm>
            <a:prstGeom prst="rect">
              <a:avLst/>
            </a:prstGeom>
            <a:noFill/>
          </p:spPr>
          <p:txBody>
            <a:bodyPr wrap="square" rtlCol="0">
              <a:spAutoFit/>
            </a:bodyPr>
            <a:lstStyle/>
            <a:p>
              <a:r>
                <a:rPr lang="en-IN" sz="2400" dirty="0" smtClean="0"/>
                <a:t>1</a:t>
              </a:r>
            </a:p>
            <a:p>
              <a:r>
                <a:rPr lang="en-IN" sz="2400" dirty="0"/>
                <a:t>1</a:t>
              </a:r>
              <a:endParaRPr lang="en-IN" sz="2400" dirty="0" smtClean="0"/>
            </a:p>
            <a:p>
              <a:r>
                <a:rPr lang="en-IN" sz="2400" dirty="0" smtClean="0"/>
                <a:t>0</a:t>
              </a:r>
            </a:p>
            <a:p>
              <a:r>
                <a:rPr lang="en-IN" sz="2400" dirty="0"/>
                <a:t>0</a:t>
              </a:r>
            </a:p>
          </p:txBody>
        </p:sp>
      </p:grpSp>
      <p:grpSp>
        <p:nvGrpSpPr>
          <p:cNvPr id="4" name="Group 3"/>
          <p:cNvGrpSpPr/>
          <p:nvPr/>
        </p:nvGrpSpPr>
        <p:grpSpPr>
          <a:xfrm>
            <a:off x="1008979" y="219580"/>
            <a:ext cx="7378936" cy="3101429"/>
            <a:chOff x="723490" y="3485278"/>
            <a:chExt cx="7378936" cy="3101429"/>
          </a:xfrm>
        </p:grpSpPr>
        <p:sp>
          <p:nvSpPr>
            <p:cNvPr id="13" name="TextBox 12"/>
            <p:cNvSpPr txBox="1"/>
            <p:nvPr/>
          </p:nvSpPr>
          <p:spPr>
            <a:xfrm>
              <a:off x="723490" y="3485278"/>
              <a:ext cx="553998" cy="3101429"/>
            </a:xfrm>
            <a:prstGeom prst="rect">
              <a:avLst/>
            </a:prstGeom>
            <a:noFill/>
          </p:spPr>
          <p:txBody>
            <a:bodyPr vert="vert270" wrap="square" rtlCol="0">
              <a:spAutoFit/>
            </a:bodyPr>
            <a:lstStyle/>
            <a:p>
              <a:pPr algn="r"/>
              <a:r>
                <a:rPr lang="en-IN" sz="2400" dirty="0" smtClean="0"/>
                <a:t>Data base transactions</a:t>
              </a:r>
              <a:endParaRPr lang="en-IN" sz="2400" dirty="0"/>
            </a:p>
          </p:txBody>
        </p:sp>
        <p:sp>
          <p:nvSpPr>
            <p:cNvPr id="14" name="TextBox 13"/>
            <p:cNvSpPr txBox="1"/>
            <p:nvPr/>
          </p:nvSpPr>
          <p:spPr>
            <a:xfrm>
              <a:off x="1352673" y="4434285"/>
              <a:ext cx="2230378" cy="1938992"/>
            </a:xfrm>
            <a:prstGeom prst="rect">
              <a:avLst/>
            </a:prstGeom>
            <a:noFill/>
          </p:spPr>
          <p:txBody>
            <a:bodyPr wrap="square" rtlCol="0">
              <a:spAutoFit/>
            </a:bodyPr>
            <a:lstStyle/>
            <a:p>
              <a:r>
                <a:rPr lang="en-IN" sz="2400" dirty="0" smtClean="0"/>
                <a:t>A, E, F, K, L</a:t>
              </a:r>
            </a:p>
            <a:p>
              <a:r>
                <a:rPr lang="en-IN" sz="2400" dirty="0" smtClean="0"/>
                <a:t>B. C, D, G, H, L</a:t>
              </a:r>
            </a:p>
            <a:p>
              <a:r>
                <a:rPr lang="en-IN" sz="2400" dirty="0" smtClean="0"/>
                <a:t>G, H, L</a:t>
              </a:r>
            </a:p>
            <a:p>
              <a:r>
                <a:rPr lang="en-IN" sz="2400" dirty="0"/>
                <a:t>D, E, F, K, </a:t>
              </a:r>
              <a:r>
                <a:rPr lang="en-IN" sz="2400" dirty="0" smtClean="0"/>
                <a:t>L</a:t>
              </a:r>
            </a:p>
            <a:p>
              <a:r>
                <a:rPr lang="en-IN" sz="2400" dirty="0" smtClean="0"/>
                <a:t>F, G,H, L </a:t>
              </a:r>
              <a:endParaRPr lang="en-IN" sz="2400" dirty="0"/>
            </a:p>
          </p:txBody>
        </p:sp>
        <p:sp>
          <p:nvSpPr>
            <p:cNvPr id="15" name="TextBox 14"/>
            <p:cNvSpPr txBox="1"/>
            <p:nvPr/>
          </p:nvSpPr>
          <p:spPr>
            <a:xfrm>
              <a:off x="3773939" y="4131209"/>
              <a:ext cx="553998" cy="1860888"/>
            </a:xfrm>
            <a:prstGeom prst="rect">
              <a:avLst/>
            </a:prstGeom>
            <a:noFill/>
          </p:spPr>
          <p:txBody>
            <a:bodyPr vert="vert270" wrap="square" rtlCol="0">
              <a:spAutoFit/>
            </a:bodyPr>
            <a:lstStyle/>
            <a:p>
              <a:pPr algn="ctr"/>
              <a:r>
                <a:rPr lang="en-IN" sz="2400" dirty="0" smtClean="0"/>
                <a:t>Item sets</a:t>
              </a:r>
              <a:endParaRPr lang="en-IN" sz="2400" dirty="0"/>
            </a:p>
          </p:txBody>
        </p:sp>
        <p:sp>
          <p:nvSpPr>
            <p:cNvPr id="16" name="TextBox 15"/>
            <p:cNvSpPr txBox="1"/>
            <p:nvPr/>
          </p:nvSpPr>
          <p:spPr>
            <a:xfrm>
              <a:off x="4518825" y="3580233"/>
              <a:ext cx="1392693" cy="1569660"/>
            </a:xfrm>
            <a:prstGeom prst="rect">
              <a:avLst/>
            </a:prstGeom>
            <a:noFill/>
          </p:spPr>
          <p:txBody>
            <a:bodyPr wrap="square" rtlCol="0">
              <a:spAutoFit/>
            </a:bodyPr>
            <a:lstStyle/>
            <a:p>
              <a:r>
                <a:rPr lang="en-IN" sz="2400" dirty="0" smtClean="0"/>
                <a:t>A, B, C</a:t>
              </a:r>
            </a:p>
            <a:p>
              <a:r>
                <a:rPr lang="en-IN" sz="2400" dirty="0" smtClean="0"/>
                <a:t>D, E</a:t>
              </a:r>
            </a:p>
            <a:p>
              <a:r>
                <a:rPr lang="en-IN" sz="2400" dirty="0" smtClean="0"/>
                <a:t>C, F, G</a:t>
              </a:r>
            </a:p>
            <a:p>
              <a:r>
                <a:rPr lang="en-IN" sz="2400" dirty="0" smtClean="0"/>
                <a:t>A, E</a:t>
              </a:r>
            </a:p>
          </p:txBody>
        </p:sp>
        <p:sp>
          <p:nvSpPr>
            <p:cNvPr id="17" name="TextBox 16"/>
            <p:cNvSpPr txBox="1"/>
            <p:nvPr/>
          </p:nvSpPr>
          <p:spPr>
            <a:xfrm>
              <a:off x="6351124" y="3733609"/>
              <a:ext cx="553998" cy="1477218"/>
            </a:xfrm>
            <a:prstGeom prst="rect">
              <a:avLst/>
            </a:prstGeom>
            <a:noFill/>
          </p:spPr>
          <p:txBody>
            <a:bodyPr vert="vert270" wrap="square" rtlCol="0">
              <a:spAutoFit/>
            </a:bodyPr>
            <a:lstStyle/>
            <a:p>
              <a:pPr algn="ctr"/>
              <a:r>
                <a:rPr lang="en-IN" sz="2400" dirty="0" smtClean="0"/>
                <a:t>Frequency</a:t>
              </a:r>
              <a:endParaRPr lang="en-IN" sz="2400" dirty="0"/>
            </a:p>
          </p:txBody>
        </p:sp>
        <p:sp>
          <p:nvSpPr>
            <p:cNvPr id="18" name="TextBox 17"/>
            <p:cNvSpPr txBox="1"/>
            <p:nvPr/>
          </p:nvSpPr>
          <p:spPr>
            <a:xfrm>
              <a:off x="7466313" y="3641167"/>
              <a:ext cx="636113" cy="1569660"/>
            </a:xfrm>
            <a:prstGeom prst="rect">
              <a:avLst/>
            </a:prstGeom>
            <a:noFill/>
          </p:spPr>
          <p:txBody>
            <a:bodyPr wrap="square" rtlCol="0">
              <a:spAutoFit/>
            </a:bodyPr>
            <a:lstStyle/>
            <a:p>
              <a:r>
                <a:rPr lang="en-IN" sz="2400" dirty="0" smtClean="0"/>
                <a:t>0</a:t>
              </a:r>
            </a:p>
            <a:p>
              <a:r>
                <a:rPr lang="en-IN" sz="2400" dirty="0"/>
                <a:t>1</a:t>
              </a:r>
              <a:endParaRPr lang="en-IN" sz="2400" dirty="0" smtClean="0"/>
            </a:p>
            <a:p>
              <a:r>
                <a:rPr lang="en-IN" sz="2400" dirty="0" smtClean="0"/>
                <a:t>0</a:t>
              </a:r>
            </a:p>
            <a:p>
              <a:r>
                <a:rPr lang="en-IN" sz="2400" dirty="0" smtClean="0"/>
                <a:t>1</a:t>
              </a:r>
            </a:p>
          </p:txBody>
        </p:sp>
      </p:grpSp>
      <p:sp>
        <p:nvSpPr>
          <p:cNvPr id="19" name="TextBox 18"/>
          <p:cNvSpPr txBox="1"/>
          <p:nvPr/>
        </p:nvSpPr>
        <p:spPr>
          <a:xfrm>
            <a:off x="3940949" y="6267649"/>
            <a:ext cx="2434653" cy="461665"/>
          </a:xfrm>
          <a:prstGeom prst="rect">
            <a:avLst/>
          </a:prstGeom>
          <a:noFill/>
        </p:spPr>
        <p:txBody>
          <a:bodyPr wrap="square">
            <a:spAutoFit/>
          </a:bodyPr>
          <a:lstStyle/>
          <a:p>
            <a:pPr algn="ctr"/>
            <a:r>
              <a:rPr lang="en-IN" sz="2400" dirty="0" smtClean="0"/>
              <a:t>Task - 4</a:t>
            </a:r>
            <a:endParaRPr lang="en-IN" sz="2400" dirty="0"/>
          </a:p>
        </p:txBody>
      </p:sp>
      <p:cxnSp>
        <p:nvCxnSpPr>
          <p:cNvPr id="22" name="Straight Connector 21"/>
          <p:cNvCxnSpPr/>
          <p:nvPr/>
        </p:nvCxnSpPr>
        <p:spPr>
          <a:xfrm>
            <a:off x="683568" y="3254921"/>
            <a:ext cx="800323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68</a:t>
            </a:fld>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48680" cy="548680"/>
          </a:xfrm>
          <a:prstGeom prst="rect">
            <a:avLst/>
          </a:prstGeom>
        </p:spPr>
      </p:pic>
      <p:sp>
        <p:nvSpPr>
          <p:cNvPr id="3" name="TextBox 2"/>
          <p:cNvSpPr txBox="1"/>
          <p:nvPr/>
        </p:nvSpPr>
        <p:spPr>
          <a:xfrm>
            <a:off x="395536" y="44624"/>
            <a:ext cx="8748464" cy="6740307"/>
          </a:xfrm>
          <a:prstGeom prst="rect">
            <a:avLst/>
          </a:prstGeom>
          <a:noFill/>
        </p:spPr>
        <p:txBody>
          <a:bodyPr wrap="square" rtlCol="0">
            <a:spAutoFit/>
          </a:bodyPr>
          <a:lstStyle/>
          <a:p>
            <a:pPr algn="just"/>
            <a:r>
              <a:rPr lang="en-IN" sz="2400" dirty="0"/>
              <a:t>Each task then </a:t>
            </a:r>
            <a:r>
              <a:rPr lang="en-IN" sz="2400" dirty="0" smtClean="0"/>
              <a:t>computes a </a:t>
            </a:r>
            <a:r>
              <a:rPr lang="en-IN" sz="2400" dirty="0"/>
              <a:t>local set of frequencies. Finally, the outputs of Tasks 1 and 3 are added together, as are </a:t>
            </a:r>
            <a:r>
              <a:rPr lang="en-IN" sz="2400" dirty="0" smtClean="0"/>
              <a:t>the outputs </a:t>
            </a:r>
            <a:r>
              <a:rPr lang="en-IN" sz="2400" dirty="0"/>
              <a:t>of Tasks 2 and 4</a:t>
            </a:r>
            <a:r>
              <a:rPr lang="en-IN" sz="2400" dirty="0" smtClean="0"/>
              <a:t>.</a:t>
            </a:r>
          </a:p>
          <a:p>
            <a:pPr algn="just"/>
            <a:endParaRPr lang="en-IN" sz="2400" dirty="0">
              <a:latin typeface="Times New Roman" panose="02020603050405020304" pitchFamily="18" charset="0"/>
              <a:cs typeface="Times New Roman" panose="02020603050405020304" pitchFamily="18" charset="0"/>
            </a:endParaRPr>
          </a:p>
          <a:p>
            <a:pPr algn="ctr"/>
            <a:r>
              <a:rPr lang="en-US" altLang="en-US" sz="2400" b="1" dirty="0"/>
              <a:t>Intermediate Data </a:t>
            </a:r>
            <a:r>
              <a:rPr lang="en-US" altLang="en-US" sz="2400" b="1" dirty="0" smtClean="0"/>
              <a:t>Partitioning</a:t>
            </a:r>
          </a:p>
          <a:p>
            <a:pPr algn="just"/>
            <a:r>
              <a:rPr lang="en-US" altLang="en-US" sz="2400" dirty="0" smtClean="0"/>
              <a:t> </a:t>
            </a:r>
          </a:p>
          <a:p>
            <a:pPr marL="342900" indent="-342900" algn="just">
              <a:buFont typeface="Arial" panose="020B0604020202020204" pitchFamily="34" charset="0"/>
              <a:buChar char="•"/>
            </a:pPr>
            <a:r>
              <a:rPr lang="en-US" altLang="en-US" sz="2400" dirty="0"/>
              <a:t>Computation can often be viewed as a sequence of transformation from the input to the output data. </a:t>
            </a:r>
            <a:endParaRPr lang="en-US" altLang="en-US" sz="2400" dirty="0" smtClean="0"/>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In these cases, it is often beneficial to use one of the intermediate stages as a basis for decomposition. </a:t>
            </a:r>
            <a:endParaRPr lang="en-US" altLang="en-US" sz="2400" dirty="0" smtClean="0"/>
          </a:p>
          <a:p>
            <a:pPr marL="342900" indent="-342900">
              <a:buFont typeface="Arial" panose="020B0604020202020204" pitchFamily="34" charset="0"/>
              <a:buChar char="•"/>
            </a:pPr>
            <a:endParaRPr lang="en-US" altLang="en-US" sz="2400" dirty="0"/>
          </a:p>
          <a:p>
            <a:pPr algn="just"/>
            <a:r>
              <a:rPr lang="en-IN" sz="2400" dirty="0"/>
              <a:t>Partitioning intermediate data can sometimes lead to higher </a:t>
            </a:r>
            <a:r>
              <a:rPr lang="en-IN" sz="2400" dirty="0" smtClean="0"/>
              <a:t>concurrency than </a:t>
            </a:r>
            <a:r>
              <a:rPr lang="en-IN" sz="2400" dirty="0"/>
              <a:t>partitioning input or output data.</a:t>
            </a:r>
            <a:endParaRPr lang="en-US" altLang="en-US" sz="2400" dirty="0"/>
          </a:p>
          <a:p>
            <a:pPr algn="just"/>
            <a:endParaRPr lang="en-IN" sz="2400" dirty="0" smtClean="0">
              <a:latin typeface="Times New Roman" panose="02020603050405020304" pitchFamily="18" charset="0"/>
              <a:cs typeface="Times New Roman" panose="02020603050405020304" pitchFamily="18" charset="0"/>
            </a:endParaRPr>
          </a:p>
          <a:p>
            <a:pPr algn="just"/>
            <a:r>
              <a:rPr lang="en-US" altLang="en-US" sz="2400" dirty="0"/>
              <a:t>Let us revisit the example of dense matrix multiplication. We first show how we can visualize this computation in terms of intermediate matrices  </a:t>
            </a:r>
            <a:r>
              <a:rPr lang="en-US" altLang="en-US" sz="2400" b="1" i="1" dirty="0"/>
              <a:t>D</a:t>
            </a:r>
            <a:r>
              <a:rPr lang="en-US" altLang="en-US" sz="2400" dirty="0"/>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69</a:t>
            </a:fld>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548680" cy="548680"/>
          </a:xfrm>
          <a:prstGeom prst="rect">
            <a:avLst/>
          </a:prstGeom>
        </p:spPr>
      </p:pic>
      <p:sp>
        <p:nvSpPr>
          <p:cNvPr id="3" name="TextBox 2"/>
          <p:cNvSpPr txBox="1"/>
          <p:nvPr/>
        </p:nvSpPr>
        <p:spPr>
          <a:xfrm>
            <a:off x="548680" y="44624"/>
            <a:ext cx="8415808" cy="830997"/>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Here we see the multiplication of matrices A and B </a:t>
            </a:r>
            <a:r>
              <a:rPr lang="en-IN" sz="2400" dirty="0"/>
              <a:t>with partitioning of </a:t>
            </a:r>
            <a:r>
              <a:rPr lang="en-IN" sz="2400" dirty="0" smtClean="0"/>
              <a:t>the three-dimensional </a:t>
            </a:r>
            <a:r>
              <a:rPr lang="en-IN" sz="2400" dirty="0"/>
              <a:t>intermediate matrix </a:t>
            </a:r>
            <a:r>
              <a:rPr lang="en-IN" sz="2400" i="1" dirty="0"/>
              <a:t>D</a:t>
            </a:r>
            <a:r>
              <a:rPr lang="en-IN" sz="2400" dirty="0"/>
              <a:t>.</a:t>
            </a:r>
            <a:endParaRPr lang="en-IN" sz="24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547663" y="1109346"/>
          <a:ext cx="720080" cy="1311920"/>
        </p:xfrm>
        <a:graphic>
          <a:graphicData uri="http://schemas.openxmlformats.org/drawingml/2006/table">
            <a:tbl>
              <a:tblPr firstRow="1" bandRow="1">
                <a:tableStyleId>{5C22544A-7EE6-4342-B048-85BDC9FD1C3A}</a:tableStyleId>
              </a:tblPr>
              <a:tblGrid>
                <a:gridCol w="720080"/>
              </a:tblGrid>
              <a:tr h="655960">
                <a:tc>
                  <a:txBody>
                    <a:bodyPr/>
                    <a:lstStyle/>
                    <a:p>
                      <a:r>
                        <a:rPr lang="en-IN" sz="2400" dirty="0" smtClean="0">
                          <a:solidFill>
                            <a:schemeClr val="tx1"/>
                          </a:solidFill>
                        </a:rPr>
                        <a:t>A </a:t>
                      </a:r>
                      <a:r>
                        <a:rPr lang="en-IN" sz="2400" baseline="-25000" dirty="0" smtClean="0">
                          <a:solidFill>
                            <a:schemeClr val="tx1"/>
                          </a:solidFill>
                        </a:rPr>
                        <a:t>1,1</a:t>
                      </a:r>
                      <a:endParaRPr lang="en-IN" sz="240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559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dirty="0" smtClean="0">
                          <a:solidFill>
                            <a:schemeClr val="tx1"/>
                          </a:solidFill>
                        </a:rPr>
                        <a:t>A </a:t>
                      </a:r>
                      <a:r>
                        <a:rPr lang="en-IN" sz="2400" baseline="-25000" dirty="0" smtClean="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nvGraphicFramePr>
        <p:xfrm>
          <a:off x="1547664" y="2983716"/>
          <a:ext cx="743744" cy="1311920"/>
        </p:xfrm>
        <a:graphic>
          <a:graphicData uri="http://schemas.openxmlformats.org/drawingml/2006/table">
            <a:tbl>
              <a:tblPr firstRow="1" bandRow="1">
                <a:tableStyleId>{5C22544A-7EE6-4342-B048-85BDC9FD1C3A}</a:tableStyleId>
              </a:tblPr>
              <a:tblGrid>
                <a:gridCol w="743744"/>
              </a:tblGrid>
              <a:tr h="655960">
                <a:tc>
                  <a:txBody>
                    <a:bodyPr/>
                    <a:lstStyle/>
                    <a:p>
                      <a:r>
                        <a:rPr lang="en-IN" sz="2400" dirty="0" smtClean="0">
                          <a:solidFill>
                            <a:schemeClr val="tx1"/>
                          </a:solidFill>
                        </a:rPr>
                        <a:t>A </a:t>
                      </a:r>
                      <a:r>
                        <a:rPr lang="en-IN" sz="2400" baseline="-25000" dirty="0" smtClean="0">
                          <a:solidFill>
                            <a:schemeClr val="tx1"/>
                          </a:solidFill>
                        </a:rPr>
                        <a:t>2,1</a:t>
                      </a:r>
                      <a:endParaRPr lang="en-IN" sz="240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559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dirty="0" smtClean="0">
                          <a:solidFill>
                            <a:schemeClr val="tx1"/>
                          </a:solidFill>
                        </a:rPr>
                        <a:t>A </a:t>
                      </a:r>
                      <a:r>
                        <a:rPr lang="en-IN" sz="2400" baseline="-25000" dirty="0" smtClean="0">
                          <a:solidFill>
                            <a:schemeClr val="tx1"/>
                          </a:solidFill>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2627784" y="1557170"/>
            <a:ext cx="504056" cy="523220"/>
          </a:xfrm>
          <a:prstGeom prst="rect">
            <a:avLst/>
          </a:prstGeom>
          <a:noFill/>
        </p:spPr>
        <p:txBody>
          <a:bodyPr wrap="square" rtlCol="0">
            <a:spAutoFit/>
          </a:bodyPr>
          <a:lstStyle/>
          <a:p>
            <a:r>
              <a:rPr lang="en-IN" sz="2800" dirty="0" smtClean="0"/>
              <a:t>*</a:t>
            </a:r>
            <a:endParaRPr lang="en-IN" sz="2800" dirty="0"/>
          </a:p>
        </p:txBody>
      </p:sp>
      <p:graphicFrame>
        <p:nvGraphicFramePr>
          <p:cNvPr id="9" name="Table 8"/>
          <p:cNvGraphicFramePr>
            <a:graphicFrameLocks noGrp="1"/>
          </p:cNvGraphicFramePr>
          <p:nvPr/>
        </p:nvGraphicFramePr>
        <p:xfrm>
          <a:off x="3563888" y="3042131"/>
          <a:ext cx="1512168" cy="457200"/>
        </p:xfrm>
        <a:graphic>
          <a:graphicData uri="http://schemas.openxmlformats.org/drawingml/2006/table">
            <a:tbl>
              <a:tblPr firstRow="1" bandRow="1">
                <a:tableStyleId>{5C22544A-7EE6-4342-B048-85BDC9FD1C3A}</a:tableStyleId>
              </a:tblPr>
              <a:tblGrid>
                <a:gridCol w="756084"/>
                <a:gridCol w="75608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dirty="0" smtClean="0">
                          <a:solidFill>
                            <a:schemeClr val="tx1"/>
                          </a:solidFill>
                        </a:rPr>
                        <a:t>B </a:t>
                      </a:r>
                      <a:r>
                        <a:rPr lang="en-IN" sz="2400" baseline="-25000" dirty="0" smtClean="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dirty="0" smtClean="0">
                          <a:solidFill>
                            <a:schemeClr val="tx1"/>
                          </a:solidFill>
                        </a:rPr>
                        <a:t>B </a:t>
                      </a:r>
                      <a:r>
                        <a:rPr lang="en-IN" sz="2400" baseline="-25000" dirty="0" smtClean="0">
                          <a:solidFill>
                            <a:schemeClr val="tx1"/>
                          </a:solidFill>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0" name="TextBox 9"/>
          <p:cNvSpPr txBox="1"/>
          <p:nvPr/>
        </p:nvSpPr>
        <p:spPr>
          <a:xfrm>
            <a:off x="2627784" y="3343756"/>
            <a:ext cx="504056" cy="523220"/>
          </a:xfrm>
          <a:prstGeom prst="rect">
            <a:avLst/>
          </a:prstGeom>
          <a:noFill/>
        </p:spPr>
        <p:txBody>
          <a:bodyPr wrap="square" rtlCol="0">
            <a:spAutoFit/>
          </a:bodyPr>
          <a:lstStyle/>
          <a:p>
            <a:r>
              <a:rPr lang="en-IN" sz="2800" dirty="0" smtClean="0"/>
              <a:t>*</a:t>
            </a:r>
            <a:endParaRPr lang="en-IN" sz="2800" dirty="0"/>
          </a:p>
        </p:txBody>
      </p:sp>
      <p:graphicFrame>
        <p:nvGraphicFramePr>
          <p:cNvPr id="11" name="Table 10"/>
          <p:cNvGraphicFramePr>
            <a:graphicFrameLocks noGrp="1"/>
          </p:cNvGraphicFramePr>
          <p:nvPr/>
        </p:nvGraphicFramePr>
        <p:xfrm>
          <a:off x="3491880" y="1052736"/>
          <a:ext cx="1512168" cy="457200"/>
        </p:xfrm>
        <a:graphic>
          <a:graphicData uri="http://schemas.openxmlformats.org/drawingml/2006/table">
            <a:tbl>
              <a:tblPr firstRow="1" bandRow="1">
                <a:tableStyleId>{5C22544A-7EE6-4342-B048-85BDC9FD1C3A}</a:tableStyleId>
              </a:tblPr>
              <a:tblGrid>
                <a:gridCol w="756084"/>
                <a:gridCol w="75608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dirty="0" smtClean="0">
                          <a:solidFill>
                            <a:schemeClr val="tx1"/>
                          </a:solidFill>
                        </a:rPr>
                        <a:t>B </a:t>
                      </a:r>
                      <a:r>
                        <a:rPr lang="en-IN" sz="2400" baseline="-25000" dirty="0" smtClean="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dirty="0" smtClean="0">
                          <a:solidFill>
                            <a:schemeClr val="tx1"/>
                          </a:solidFill>
                        </a:rPr>
                        <a:t>B </a:t>
                      </a:r>
                      <a:r>
                        <a:rPr lang="en-IN" sz="2400" baseline="-25000" dirty="0" smtClean="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3" name="Straight Arrow Connector 12"/>
          <p:cNvCxnSpPr/>
          <p:nvPr/>
        </p:nvCxnSpPr>
        <p:spPr>
          <a:xfrm>
            <a:off x="5364088" y="2056926"/>
            <a:ext cx="64807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64088" y="3343756"/>
            <a:ext cx="64807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nvGraphicFramePr>
        <p:xfrm>
          <a:off x="6504620" y="1080167"/>
          <a:ext cx="1955812" cy="1197082"/>
        </p:xfrm>
        <a:graphic>
          <a:graphicData uri="http://schemas.openxmlformats.org/drawingml/2006/table">
            <a:tbl>
              <a:tblPr firstRow="1" bandRow="1">
                <a:tableStyleId>{5C22544A-7EE6-4342-B048-85BDC9FD1C3A}</a:tableStyleId>
              </a:tblPr>
              <a:tblGrid>
                <a:gridCol w="977906"/>
                <a:gridCol w="977906"/>
              </a:tblGrid>
              <a:tr h="59854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dirty="0" smtClean="0">
                          <a:solidFill>
                            <a:schemeClr val="tx1"/>
                          </a:solidFill>
                        </a:rPr>
                        <a:t>D </a:t>
                      </a:r>
                      <a:r>
                        <a:rPr lang="en-IN" sz="2400" baseline="-25000" dirty="0" smtClean="0">
                          <a:solidFill>
                            <a:schemeClr val="tx1"/>
                          </a:solidFill>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dirty="0" smtClean="0">
                          <a:solidFill>
                            <a:schemeClr val="tx1"/>
                          </a:solidFill>
                        </a:rPr>
                        <a:t>D </a:t>
                      </a:r>
                      <a:r>
                        <a:rPr lang="en-IN" sz="2400" baseline="-25000" dirty="0" smtClean="0">
                          <a:solidFill>
                            <a:schemeClr val="tx1"/>
                          </a:solidFill>
                        </a:rPr>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9854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rPr>
                        <a:t>D </a:t>
                      </a:r>
                      <a:r>
                        <a:rPr lang="en-IN" sz="2400" b="1" baseline="-25000" dirty="0" smtClean="0">
                          <a:solidFill>
                            <a:schemeClr val="tx1"/>
                          </a:solidFill>
                        </a:rPr>
                        <a:t>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rPr>
                        <a:t>D </a:t>
                      </a:r>
                      <a:r>
                        <a:rPr lang="en-IN" sz="2400" b="1" baseline="-25000" dirty="0" smtClean="0">
                          <a:solidFill>
                            <a:schemeClr val="tx1"/>
                          </a:solidFill>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6" name="Table 15"/>
          <p:cNvGraphicFramePr>
            <a:graphicFrameLocks noGrp="1"/>
          </p:cNvGraphicFramePr>
          <p:nvPr/>
        </p:nvGraphicFramePr>
        <p:xfrm>
          <a:off x="6553200" y="2708920"/>
          <a:ext cx="1955812" cy="1197082"/>
        </p:xfrm>
        <a:graphic>
          <a:graphicData uri="http://schemas.openxmlformats.org/drawingml/2006/table">
            <a:tbl>
              <a:tblPr firstRow="1" bandRow="1">
                <a:tableStyleId>{5C22544A-7EE6-4342-B048-85BDC9FD1C3A}</a:tableStyleId>
              </a:tblPr>
              <a:tblGrid>
                <a:gridCol w="977906"/>
                <a:gridCol w="977906"/>
              </a:tblGrid>
              <a:tr h="59854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dirty="0" smtClean="0">
                          <a:solidFill>
                            <a:schemeClr val="tx1"/>
                          </a:solidFill>
                        </a:rPr>
                        <a:t>D </a:t>
                      </a:r>
                      <a:r>
                        <a:rPr lang="en-IN" sz="2400" baseline="-25000" dirty="0" smtClean="0">
                          <a:solidFill>
                            <a:schemeClr val="tx1"/>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dirty="0" smtClean="0">
                          <a:solidFill>
                            <a:schemeClr val="tx1"/>
                          </a:solidFill>
                        </a:rPr>
                        <a:t>D </a:t>
                      </a:r>
                      <a:r>
                        <a:rPr lang="en-IN" sz="2400" baseline="-25000" dirty="0" smtClean="0">
                          <a:solidFill>
                            <a:schemeClr val="tx1"/>
                          </a:solidFill>
                        </a:rPr>
                        <a:t>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9854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rPr>
                        <a:t>D </a:t>
                      </a:r>
                      <a:r>
                        <a:rPr lang="en-IN" sz="2400" b="1" baseline="-25000" dirty="0" smtClean="0">
                          <a:solidFill>
                            <a:schemeClr val="tx1"/>
                          </a:solidFill>
                        </a:rPr>
                        <a:t>2,2,1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rPr>
                        <a:t>D </a:t>
                      </a:r>
                      <a:r>
                        <a:rPr lang="en-IN" sz="2400" b="1" baseline="-25000" dirty="0" smtClean="0">
                          <a:solidFill>
                            <a:schemeClr val="tx1"/>
                          </a:solidFill>
                        </a:rPr>
                        <a:t>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7" name="Table 16"/>
          <p:cNvGraphicFramePr>
            <a:graphicFrameLocks noGrp="1"/>
          </p:cNvGraphicFramePr>
          <p:nvPr/>
        </p:nvGraphicFramePr>
        <p:xfrm>
          <a:off x="6553200" y="4725144"/>
          <a:ext cx="1955812" cy="1197082"/>
        </p:xfrm>
        <a:graphic>
          <a:graphicData uri="http://schemas.openxmlformats.org/drawingml/2006/table">
            <a:tbl>
              <a:tblPr firstRow="1" bandRow="1">
                <a:tableStyleId>{5C22544A-7EE6-4342-B048-85BDC9FD1C3A}</a:tableStyleId>
              </a:tblPr>
              <a:tblGrid>
                <a:gridCol w="977906"/>
                <a:gridCol w="977906"/>
              </a:tblGrid>
              <a:tr h="59854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dirty="0" smtClean="0">
                          <a:solidFill>
                            <a:schemeClr val="tx1"/>
                          </a:solidFill>
                        </a:rPr>
                        <a:t>C </a:t>
                      </a:r>
                      <a:r>
                        <a:rPr lang="en-IN" sz="2400" baseline="-25000" dirty="0" smtClean="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dirty="0" smtClean="0">
                          <a:solidFill>
                            <a:schemeClr val="tx1"/>
                          </a:solidFill>
                        </a:rPr>
                        <a:t>C </a:t>
                      </a:r>
                      <a:r>
                        <a:rPr lang="en-IN" sz="2400" baseline="-25000" dirty="0" smtClean="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98541">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rPr>
                        <a:t>C</a:t>
                      </a:r>
                      <a:r>
                        <a:rPr lang="en-IN" sz="2400" b="1" baseline="-25000" dirty="0" smtClean="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rPr>
                        <a:t>C </a:t>
                      </a:r>
                      <a:r>
                        <a:rPr lang="en-IN" sz="2400" b="1" baseline="-25000" dirty="0" smtClean="0">
                          <a:solidFill>
                            <a:schemeClr val="tx1"/>
                          </a:solidFill>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8" name="TextBox 17"/>
          <p:cNvSpPr txBox="1"/>
          <p:nvPr/>
        </p:nvSpPr>
        <p:spPr>
          <a:xfrm>
            <a:off x="7308304" y="2204864"/>
            <a:ext cx="720080"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a:off x="7524328" y="4221088"/>
            <a:ext cx="0" cy="4320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78677" y="4293096"/>
            <a:ext cx="5895528" cy="1938992"/>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T</a:t>
            </a:r>
            <a:r>
              <a:rPr lang="en-IN" sz="2400" dirty="0" smtClean="0">
                <a:latin typeface="Times New Roman" panose="02020603050405020304" pitchFamily="18" charset="0"/>
                <a:cs typeface="Times New Roman" panose="02020603050405020304" pitchFamily="18" charset="0"/>
              </a:rPr>
              <a:t>he </a:t>
            </a:r>
            <a:r>
              <a:rPr lang="en-IN" sz="2400" dirty="0">
                <a:latin typeface="Times New Roman" panose="02020603050405020304" pitchFamily="18" charset="0"/>
                <a:cs typeface="Times New Roman" panose="02020603050405020304" pitchFamily="18" charset="0"/>
              </a:rPr>
              <a:t>degree of concurrency by introducing an intermediate stage in which </a:t>
            </a:r>
            <a:r>
              <a:rPr lang="en-IN" sz="2400" dirty="0" smtClean="0">
                <a:latin typeface="Times New Roman" panose="02020603050405020304" pitchFamily="18" charset="0"/>
                <a:cs typeface="Times New Roman" panose="02020603050405020304" pitchFamily="18" charset="0"/>
              </a:rPr>
              <a:t>eight tasks </a:t>
            </a:r>
            <a:r>
              <a:rPr lang="en-IN" sz="2400" dirty="0">
                <a:latin typeface="Times New Roman" panose="02020603050405020304" pitchFamily="18" charset="0"/>
                <a:cs typeface="Times New Roman" panose="02020603050405020304" pitchFamily="18" charset="0"/>
              </a:rPr>
              <a:t>compute their respective product </a:t>
            </a:r>
            <a:r>
              <a:rPr lang="en-IN" sz="2400" dirty="0" smtClean="0">
                <a:latin typeface="Times New Roman" panose="02020603050405020304" pitchFamily="18" charset="0"/>
                <a:cs typeface="Times New Roman" panose="02020603050405020304" pitchFamily="18" charset="0"/>
              </a:rPr>
              <a:t>sub-matrices </a:t>
            </a:r>
            <a:r>
              <a:rPr lang="en-IN" sz="2400" dirty="0">
                <a:latin typeface="Times New Roman" panose="02020603050405020304" pitchFamily="18" charset="0"/>
                <a:cs typeface="Times New Roman" panose="02020603050405020304" pitchFamily="18" charset="0"/>
              </a:rPr>
              <a:t>and store the results in a temporary </a:t>
            </a:r>
            <a:r>
              <a:rPr lang="en-IN" sz="2400" dirty="0" smtClean="0">
                <a:latin typeface="Times New Roman" panose="02020603050405020304" pitchFamily="18" charset="0"/>
                <a:cs typeface="Times New Roman" panose="02020603050405020304" pitchFamily="18" charset="0"/>
              </a:rPr>
              <a:t>three dimensional matrix </a:t>
            </a:r>
            <a:r>
              <a:rPr lang="en-IN" sz="2400" i="1" dirty="0">
                <a:latin typeface="Times New Roman" panose="02020603050405020304" pitchFamily="18" charset="0"/>
                <a:cs typeface="Times New Roman" panose="02020603050405020304" pitchFamily="18" charset="0"/>
              </a:rPr>
              <a:t>D</a:t>
            </a:r>
            <a:r>
              <a:rPr lang="en-IN" sz="2400" dirty="0">
                <a:latin typeface="Times New Roman" panose="02020603050405020304" pitchFamily="18" charset="0"/>
                <a:cs typeface="Times New Roman" panose="02020603050405020304" pitchFamily="18" charset="0"/>
              </a:rPr>
              <a:t>, as shown in </a:t>
            </a:r>
            <a:r>
              <a:rPr lang="en-IN" sz="2400" dirty="0" smtClean="0">
                <a:latin typeface="Times New Roman" panose="02020603050405020304" pitchFamily="18" charset="0"/>
                <a:cs typeface="Times New Roman" panose="02020603050405020304" pitchFamily="18" charset="0"/>
              </a:rPr>
              <a:t>Figure. </a:t>
            </a:r>
            <a:endParaRPr lang="en-IN" sz="24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274340" y="6237312"/>
            <a:ext cx="7970068"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sub-matrix </a:t>
            </a:r>
            <a:r>
              <a:rPr lang="en-IN" sz="2400" i="1" dirty="0" err="1">
                <a:latin typeface="Times New Roman" panose="02020603050405020304" pitchFamily="18" charset="0"/>
                <a:cs typeface="Times New Roman" panose="02020603050405020304" pitchFamily="18" charset="0"/>
              </a:rPr>
              <a:t>D</a:t>
            </a:r>
            <a:r>
              <a:rPr lang="en-IN" sz="2400" i="1" baseline="-25000" dirty="0" err="1">
                <a:latin typeface="Times New Roman" panose="02020603050405020304" pitchFamily="18" charset="0"/>
                <a:cs typeface="Times New Roman" panose="02020603050405020304" pitchFamily="18" charset="0"/>
              </a:rPr>
              <a:t>k</a:t>
            </a:r>
            <a:r>
              <a:rPr lang="en-IN" sz="2400" baseline="-25000" dirty="0" err="1">
                <a:latin typeface="Times New Roman" panose="02020603050405020304" pitchFamily="18" charset="0"/>
                <a:cs typeface="Times New Roman" panose="02020603050405020304" pitchFamily="18" charset="0"/>
              </a:rPr>
              <a:t>,</a:t>
            </a:r>
            <a:r>
              <a:rPr lang="en-IN" sz="2400" i="1" baseline="-25000" dirty="0" err="1">
                <a:latin typeface="Times New Roman" panose="02020603050405020304" pitchFamily="18" charset="0"/>
                <a:cs typeface="Times New Roman" panose="02020603050405020304" pitchFamily="18" charset="0"/>
              </a:rPr>
              <a:t>i</a:t>
            </a:r>
            <a:r>
              <a:rPr lang="en-IN" sz="2400" baseline="-25000" dirty="0" err="1">
                <a:latin typeface="Times New Roman" panose="02020603050405020304" pitchFamily="18" charset="0"/>
                <a:cs typeface="Times New Roman" panose="02020603050405020304" pitchFamily="18" charset="0"/>
              </a:rPr>
              <a:t>,</a:t>
            </a:r>
            <a:r>
              <a:rPr lang="en-IN" sz="2400" i="1" baseline="-25000" dirty="0" err="1">
                <a:latin typeface="Times New Roman" panose="02020603050405020304" pitchFamily="18" charset="0"/>
                <a:cs typeface="Times New Roman" panose="02020603050405020304" pitchFamily="18" charset="0"/>
              </a:rPr>
              <a:t>j</a:t>
            </a:r>
            <a:r>
              <a:rPr lang="en-IN" sz="2400" i="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is the product of </a:t>
            </a:r>
            <a:r>
              <a:rPr lang="en-IN" sz="2400" i="1" dirty="0" err="1">
                <a:latin typeface="Times New Roman" panose="02020603050405020304" pitchFamily="18" charset="0"/>
                <a:cs typeface="Times New Roman" panose="02020603050405020304" pitchFamily="18" charset="0"/>
              </a:rPr>
              <a:t>A</a:t>
            </a:r>
            <a:r>
              <a:rPr lang="en-IN" sz="2400" i="1" baseline="-25000" dirty="0" err="1">
                <a:latin typeface="Times New Roman" panose="02020603050405020304" pitchFamily="18" charset="0"/>
                <a:cs typeface="Times New Roman" panose="02020603050405020304" pitchFamily="18" charset="0"/>
              </a:rPr>
              <a:t>i</a:t>
            </a:r>
            <a:r>
              <a:rPr lang="en-IN" sz="2400" baseline="-25000" dirty="0" err="1">
                <a:latin typeface="Times New Roman" panose="02020603050405020304" pitchFamily="18" charset="0"/>
                <a:cs typeface="Times New Roman" panose="02020603050405020304" pitchFamily="18" charset="0"/>
              </a:rPr>
              <a:t>,</a:t>
            </a:r>
            <a:r>
              <a:rPr lang="en-IN" sz="2400" i="1" baseline="-25000" dirty="0" err="1">
                <a:latin typeface="Times New Roman" panose="02020603050405020304" pitchFamily="18" charset="0"/>
                <a:cs typeface="Times New Roman" panose="02020603050405020304" pitchFamily="18" charset="0"/>
              </a:rPr>
              <a:t>k</a:t>
            </a:r>
            <a:r>
              <a:rPr lang="en-IN" sz="2400" i="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and </a:t>
            </a:r>
            <a:r>
              <a:rPr lang="en-IN" sz="2400" i="1" dirty="0" err="1">
                <a:latin typeface="Times New Roman" panose="02020603050405020304" pitchFamily="18" charset="0"/>
                <a:cs typeface="Times New Roman" panose="02020603050405020304" pitchFamily="18" charset="0"/>
              </a:rPr>
              <a:t>B</a:t>
            </a:r>
            <a:r>
              <a:rPr lang="en-IN" sz="2400" i="1" baseline="-25000" dirty="0" err="1">
                <a:latin typeface="Times New Roman" panose="02020603050405020304" pitchFamily="18" charset="0"/>
                <a:cs typeface="Times New Roman" panose="02020603050405020304" pitchFamily="18" charset="0"/>
              </a:rPr>
              <a:t>k,j</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92696"/>
            <a:ext cx="8640960" cy="6001643"/>
          </a:xfrm>
          <a:prstGeom prst="rect">
            <a:avLst/>
          </a:prstGeom>
          <a:noFill/>
        </p:spPr>
        <p:txBody>
          <a:bodyPr wrap="square">
            <a:spAutoFit/>
          </a:bodyPr>
          <a:lstStyle/>
          <a:p>
            <a:pPr algn="just">
              <a:defRPr/>
            </a:pPr>
            <a:r>
              <a:rPr lang="en-IN" sz="2400" dirty="0" smtClean="0"/>
              <a:t>Hardware design takes very little time when compared with the development of the software. It is known that the time taken to develop parallel software is large.</a:t>
            </a:r>
          </a:p>
          <a:p>
            <a:pPr algn="just">
              <a:defRPr/>
            </a:pPr>
            <a:endParaRPr lang="en-IN" sz="2400" dirty="0"/>
          </a:p>
          <a:p>
            <a:pPr algn="just"/>
            <a:r>
              <a:rPr lang="en-IN" sz="2400" dirty="0" smtClean="0"/>
              <a:t>Time delay to develop parallel software </a:t>
            </a:r>
            <a:r>
              <a:rPr lang="en-IN" sz="2400" dirty="0"/>
              <a:t>can be largely attributed to the inherent complexity of specifying and </a:t>
            </a:r>
            <a:r>
              <a:rPr lang="en-IN" sz="2400" dirty="0" smtClean="0"/>
              <a:t>coordinating concurrent </a:t>
            </a:r>
            <a:r>
              <a:rPr lang="en-IN" sz="2400" dirty="0"/>
              <a:t>tasks, a lack of portable algorithms, standardized environments, and </a:t>
            </a:r>
            <a:r>
              <a:rPr lang="en-IN" sz="2400" dirty="0" smtClean="0"/>
              <a:t>software development </a:t>
            </a:r>
            <a:r>
              <a:rPr lang="en-IN" sz="2400" dirty="0"/>
              <a:t>toolkits</a:t>
            </a:r>
            <a:r>
              <a:rPr lang="en-IN" sz="2400" dirty="0" smtClean="0"/>
              <a:t>.</a:t>
            </a:r>
          </a:p>
          <a:p>
            <a:pPr algn="just"/>
            <a:endParaRPr lang="en-IN" sz="2400" dirty="0"/>
          </a:p>
          <a:p>
            <a:pPr algn="just"/>
            <a:r>
              <a:rPr lang="en-IN" sz="2400" dirty="0" smtClean="0"/>
              <a:t>It should be noted that if </a:t>
            </a:r>
            <a:r>
              <a:rPr lang="en-IN" sz="2400" dirty="0"/>
              <a:t>it takes two years </a:t>
            </a:r>
            <a:r>
              <a:rPr lang="en-IN" sz="2400" dirty="0" smtClean="0"/>
              <a:t>to develop </a:t>
            </a:r>
            <a:r>
              <a:rPr lang="en-IN" sz="2400" dirty="0"/>
              <a:t>a parallel application, during which time the underlying hardware and/or </a:t>
            </a:r>
            <a:r>
              <a:rPr lang="en-IN" sz="2400" dirty="0" smtClean="0"/>
              <a:t>software platform become </a:t>
            </a:r>
            <a:r>
              <a:rPr lang="en-IN" sz="2400" dirty="0"/>
              <a:t>obsolete, the development effort is clearly wasted</a:t>
            </a:r>
            <a:r>
              <a:rPr lang="en-IN" sz="2400" dirty="0" smtClean="0"/>
              <a:t>.</a:t>
            </a:r>
          </a:p>
          <a:p>
            <a:pPr algn="just"/>
            <a:endParaRPr lang="en-IN" sz="2400" dirty="0"/>
          </a:p>
          <a:p>
            <a:pPr algn="just"/>
            <a:r>
              <a:rPr lang="en-IN" sz="2400" dirty="0" smtClean="0"/>
              <a:t>It is realized that the uniprocessor performance will not be able to sustain the performance requirement of the system.</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
        <p:nvSpPr>
          <p:cNvPr id="3" name="TextBox 2"/>
          <p:cNvSpPr txBox="1"/>
          <p:nvPr/>
        </p:nvSpPr>
        <p:spPr>
          <a:xfrm>
            <a:off x="1331640" y="188640"/>
            <a:ext cx="6840760"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Motivation of </a:t>
            </a:r>
            <a:r>
              <a:rPr lang="en-US" sz="2800" b="1" dirty="0" smtClean="0">
                <a:solidFill>
                  <a:srgbClr val="FF0000"/>
                </a:solidFill>
                <a:latin typeface="Times New Roman" panose="02020603050405020304" pitchFamily="18" charset="0"/>
                <a:cs typeface="Times New Roman" panose="02020603050405020304" pitchFamily="18" charset="0"/>
              </a:rPr>
              <a:t>Parallelism</a:t>
            </a:r>
            <a:endParaRPr lang="en-US"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36523"/>
            <a:ext cx="8820472" cy="1569660"/>
          </a:xfrm>
          <a:prstGeom prst="rect">
            <a:avLst/>
          </a:prstGeom>
          <a:noFill/>
        </p:spPr>
        <p:txBody>
          <a:bodyPr wrap="square">
            <a:spAutoFit/>
          </a:bodyPr>
          <a:lstStyle/>
          <a:p>
            <a:r>
              <a:rPr lang="en-US" altLang="en-US" sz="2400" dirty="0"/>
              <a:t>A decomposition of intermediate data structure   leads to the following decomposition into 8 + 4 tasks: </a:t>
            </a:r>
          </a:p>
          <a:p>
            <a:pPr algn="ctr"/>
            <a:r>
              <a:rPr lang="en-US" altLang="en-US" sz="2400" dirty="0"/>
              <a:t>Stage I</a:t>
            </a:r>
          </a:p>
          <a:p>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70</a:t>
            </a:fld>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60291" cy="560291"/>
          </a:xfrm>
          <a:prstGeom prst="rect">
            <a:avLst/>
          </a:prstGeom>
        </p:spPr>
      </p:pic>
      <p:sp>
        <p:nvSpPr>
          <p:cNvPr id="3" name="TextBox 2"/>
          <p:cNvSpPr txBox="1"/>
          <p:nvPr/>
        </p:nvSpPr>
        <p:spPr>
          <a:xfrm>
            <a:off x="1457890" y="98626"/>
            <a:ext cx="6840760" cy="461665"/>
          </a:xfrm>
          <a:prstGeom prst="rect">
            <a:avLst/>
          </a:prstGeom>
          <a:noFill/>
        </p:spPr>
        <p:txBody>
          <a:bodyPr wrap="square" rtlCol="0">
            <a:spAutoFit/>
          </a:bodyPr>
          <a:lstStyle/>
          <a:p>
            <a:r>
              <a:rPr lang="en-US" altLang="en-US" sz="2400" b="1" dirty="0"/>
              <a:t>Intermediate Data Partitioning: Example </a:t>
            </a:r>
            <a:endParaRPr lang="en-IN" sz="2400" b="1" dirty="0">
              <a:latin typeface="Times New Roman" panose="02020603050405020304" pitchFamily="18" charset="0"/>
              <a:cs typeface="Times New Roman" panose="02020603050405020304" pitchFamily="18" charset="0"/>
            </a:endParaRPr>
          </a:p>
        </p:txBody>
      </p:sp>
      <p:pic>
        <p:nvPicPr>
          <p:cNvPr id="7" name="Picture 4" descr="img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444401" y="1772427"/>
            <a:ext cx="6399213" cy="13255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 Box 6"/>
          <p:cNvSpPr txBox="1">
            <a:spLocks noChangeArrowheads="1"/>
          </p:cNvSpPr>
          <p:nvPr/>
        </p:nvSpPr>
        <p:spPr bwMode="auto">
          <a:xfrm>
            <a:off x="2167507" y="3158730"/>
            <a:ext cx="495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t>Stage II</a:t>
            </a:r>
          </a:p>
        </p:txBody>
      </p:sp>
      <p:pic>
        <p:nvPicPr>
          <p:cNvPr id="9" name="Picture 7" descr="img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444400" y="3533681"/>
            <a:ext cx="6399213" cy="7794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0" name="Group 131"/>
          <p:cNvGraphicFramePr>
            <a:graphicFrameLocks noGrp="1"/>
          </p:cNvGraphicFramePr>
          <p:nvPr/>
        </p:nvGraphicFramePr>
        <p:xfrm>
          <a:off x="1100706" y="4321382"/>
          <a:ext cx="7086600" cy="2359128"/>
        </p:xfrm>
        <a:graphic>
          <a:graphicData uri="http://schemas.openxmlformats.org/drawingml/2006/table">
            <a:tbl>
              <a:tblPr/>
              <a:tblGrid>
                <a:gridCol w="3543300"/>
                <a:gridCol w="3543300"/>
              </a:tblGrid>
              <a:tr h="393171">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01:  </a:t>
                      </a:r>
                      <a:r>
                        <a:rPr kumimoji="0" lang="en-US" altLang="en-US" sz="1800" b="1" i="1" u="none" strike="noStrike" cap="none" normalizeH="0" baseline="0" dirty="0" smtClean="0">
                          <a:ln>
                            <a:noFill/>
                          </a:ln>
                          <a:solidFill>
                            <a:schemeClr val="tx1"/>
                          </a:solidFill>
                          <a:effectLst/>
                          <a:latin typeface="Arial" panose="020B0604020202020204" pitchFamily="34" charset="0"/>
                        </a:rPr>
                        <a:t>D</a:t>
                      </a:r>
                      <a:r>
                        <a:rPr kumimoji="0" lang="en-US" altLang="en-US" sz="1800" b="0" i="0" u="none" strike="noStrike" cap="none" normalizeH="0" baseline="-25000" dirty="0" smtClean="0">
                          <a:ln>
                            <a:noFill/>
                          </a:ln>
                          <a:solidFill>
                            <a:schemeClr val="tx1"/>
                          </a:solidFill>
                          <a:effectLst/>
                          <a:latin typeface="Arial" panose="020B0604020202020204" pitchFamily="34" charset="0"/>
                        </a:rPr>
                        <a:t>1,1,1</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1" u="none" strike="noStrike" cap="none" normalizeH="0" baseline="0" dirty="0" smtClean="0">
                          <a:ln>
                            <a:noFill/>
                          </a:ln>
                          <a:solidFill>
                            <a:schemeClr val="tx1"/>
                          </a:solidFill>
                          <a:effectLst/>
                          <a:latin typeface="Arial" panose="020B0604020202020204" pitchFamily="34" charset="0"/>
                        </a:rPr>
                        <a:t>A</a:t>
                      </a:r>
                      <a:r>
                        <a:rPr kumimoji="0" lang="en-US" altLang="en-US" sz="1800" b="0" i="0" u="none" strike="noStrike" cap="none" normalizeH="0" baseline="-25000" dirty="0" smtClean="0">
                          <a:ln>
                            <a:noFill/>
                          </a:ln>
                          <a:solidFill>
                            <a:schemeClr val="tx1"/>
                          </a:solidFill>
                          <a:effectLst/>
                          <a:latin typeface="Arial" panose="020B0604020202020204" pitchFamily="34" charset="0"/>
                        </a:rPr>
                        <a:t>1,1 </a:t>
                      </a:r>
                      <a:r>
                        <a:rPr kumimoji="0" lang="en-US" altLang="en-US" sz="1800" b="1" i="1" u="none" strike="noStrike" cap="none" normalizeH="0" baseline="0" dirty="0" smtClean="0">
                          <a:ln>
                            <a:noFill/>
                          </a:ln>
                          <a:solidFill>
                            <a:schemeClr val="tx1"/>
                          </a:solidFill>
                          <a:effectLst/>
                          <a:latin typeface="Arial" panose="020B0604020202020204" pitchFamily="34" charset="0"/>
                        </a:rPr>
                        <a:t>B</a:t>
                      </a:r>
                      <a:r>
                        <a:rPr kumimoji="0" lang="en-US" altLang="en-US" sz="1800" b="0" i="0" u="none" strike="noStrike" cap="none" normalizeH="0" baseline="-25000" dirty="0" smtClean="0">
                          <a:ln>
                            <a:noFill/>
                          </a:ln>
                          <a:solidFill>
                            <a:schemeClr val="tx1"/>
                          </a:solidFill>
                          <a:effectLst/>
                          <a:latin typeface="Arial" panose="020B0604020202020204" pitchFamily="34" charset="0"/>
                        </a:rPr>
                        <a:t>1,1</a:t>
                      </a:r>
                    </a:p>
                  </a:txBody>
                  <a:tcPr marT="45718" marB="45718"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rPr>
                        <a:t>Task 02: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2,1,1</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A</a:t>
                      </a:r>
                      <a:r>
                        <a:rPr kumimoji="0" lang="en-US" altLang="en-US" sz="1800" b="0" i="0" u="none" strike="noStrike" cap="none" normalizeH="0" baseline="-25000" smtClean="0">
                          <a:ln>
                            <a:noFill/>
                          </a:ln>
                          <a:solidFill>
                            <a:schemeClr val="tx1"/>
                          </a:solidFill>
                          <a:effectLst/>
                          <a:latin typeface="Arial" panose="020B0604020202020204" pitchFamily="34" charset="0"/>
                        </a:rPr>
                        <a:t>1,2 </a:t>
                      </a:r>
                      <a:r>
                        <a:rPr kumimoji="0" lang="en-US" altLang="en-US" sz="1800" b="1" i="1" u="none" strike="noStrike" cap="none" normalizeH="0" baseline="0" smtClean="0">
                          <a:ln>
                            <a:noFill/>
                          </a:ln>
                          <a:solidFill>
                            <a:schemeClr val="tx1"/>
                          </a:solidFill>
                          <a:effectLst/>
                          <a:latin typeface="Arial" panose="020B0604020202020204" pitchFamily="34" charset="0"/>
                        </a:rPr>
                        <a:t>B</a:t>
                      </a:r>
                      <a:r>
                        <a:rPr kumimoji="0" lang="en-US" altLang="en-US" sz="1800" b="0" i="0" u="none" strike="noStrike" cap="none" normalizeH="0" baseline="-25000" smtClean="0">
                          <a:ln>
                            <a:noFill/>
                          </a:ln>
                          <a:solidFill>
                            <a:schemeClr val="tx1"/>
                          </a:solidFill>
                          <a:effectLst/>
                          <a:latin typeface="Arial" panose="020B0604020202020204" pitchFamily="34" charset="0"/>
                        </a:rPr>
                        <a:t>2,1</a:t>
                      </a:r>
                    </a:p>
                  </a:txBody>
                  <a:tcPr marT="45718" marB="45718"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393171">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03:  </a:t>
                      </a:r>
                      <a:r>
                        <a:rPr kumimoji="0" lang="en-US" altLang="en-US" sz="1800" b="1" i="1" u="none" strike="noStrike" cap="none" normalizeH="0" baseline="0" dirty="0" smtClean="0">
                          <a:ln>
                            <a:noFill/>
                          </a:ln>
                          <a:solidFill>
                            <a:schemeClr val="tx1"/>
                          </a:solidFill>
                          <a:effectLst/>
                          <a:latin typeface="Arial" panose="020B0604020202020204" pitchFamily="34" charset="0"/>
                        </a:rPr>
                        <a:t>D</a:t>
                      </a:r>
                      <a:r>
                        <a:rPr kumimoji="0" lang="en-US" altLang="en-US" sz="1800" b="0" i="0" u="none" strike="noStrike" cap="none" normalizeH="0" baseline="-25000" dirty="0" smtClean="0">
                          <a:ln>
                            <a:noFill/>
                          </a:ln>
                          <a:solidFill>
                            <a:schemeClr val="tx1"/>
                          </a:solidFill>
                          <a:effectLst/>
                          <a:latin typeface="Arial" panose="020B0604020202020204" pitchFamily="34" charset="0"/>
                        </a:rPr>
                        <a:t>1,1,2</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1" u="none" strike="noStrike" cap="none" normalizeH="0" baseline="0" dirty="0" smtClean="0">
                          <a:ln>
                            <a:noFill/>
                          </a:ln>
                          <a:solidFill>
                            <a:schemeClr val="tx1"/>
                          </a:solidFill>
                          <a:effectLst/>
                          <a:latin typeface="Arial" panose="020B0604020202020204" pitchFamily="34" charset="0"/>
                        </a:rPr>
                        <a:t>A</a:t>
                      </a:r>
                      <a:r>
                        <a:rPr kumimoji="0" lang="en-US" altLang="en-US" sz="1800" b="0" i="0" u="none" strike="noStrike" cap="none" normalizeH="0" baseline="-25000" dirty="0" smtClean="0">
                          <a:ln>
                            <a:noFill/>
                          </a:ln>
                          <a:solidFill>
                            <a:schemeClr val="tx1"/>
                          </a:solidFill>
                          <a:effectLst/>
                          <a:latin typeface="Arial" panose="020B0604020202020204" pitchFamily="34" charset="0"/>
                        </a:rPr>
                        <a:t>1,1 </a:t>
                      </a:r>
                      <a:r>
                        <a:rPr kumimoji="0" lang="en-US" altLang="en-US" sz="1800" b="1" i="1" u="none" strike="noStrike" cap="none" normalizeH="0" baseline="0" dirty="0" smtClean="0">
                          <a:ln>
                            <a:noFill/>
                          </a:ln>
                          <a:solidFill>
                            <a:schemeClr val="tx1"/>
                          </a:solidFill>
                          <a:effectLst/>
                          <a:latin typeface="Arial" panose="020B0604020202020204" pitchFamily="34" charset="0"/>
                        </a:rPr>
                        <a:t>B</a:t>
                      </a:r>
                      <a:r>
                        <a:rPr kumimoji="0" lang="en-US" altLang="en-US" sz="1800" b="0" i="0" u="none" strike="noStrike" cap="none" normalizeH="0" baseline="-25000" dirty="0" smtClean="0">
                          <a:ln>
                            <a:noFill/>
                          </a:ln>
                          <a:solidFill>
                            <a:schemeClr val="tx1"/>
                          </a:solidFill>
                          <a:effectLst/>
                          <a:latin typeface="Arial" panose="020B0604020202020204" pitchFamily="34" charset="0"/>
                        </a:rPr>
                        <a:t>1,2</a:t>
                      </a:r>
                    </a:p>
                  </a:txBody>
                  <a:tcPr marT="45718" marB="45718" horzOverflow="overflow">
                    <a:lnL cap="flat">
                      <a:noFill/>
                    </a:lnL>
                    <a:lnR>
                      <a:noFill/>
                    </a:lnR>
                    <a:lnT>
                      <a:noFill/>
                    </a:lnT>
                    <a:lnB>
                      <a:noFill/>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rPr>
                        <a:t>Task 04: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2,1,2</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A</a:t>
                      </a:r>
                      <a:r>
                        <a:rPr kumimoji="0" lang="en-US" altLang="en-US" sz="1800" b="0" i="0" u="none" strike="noStrike" cap="none" normalizeH="0" baseline="-25000" smtClean="0">
                          <a:ln>
                            <a:noFill/>
                          </a:ln>
                          <a:solidFill>
                            <a:schemeClr val="tx1"/>
                          </a:solidFill>
                          <a:effectLst/>
                          <a:latin typeface="Arial" panose="020B0604020202020204" pitchFamily="34" charset="0"/>
                        </a:rPr>
                        <a:t>1,2 </a:t>
                      </a:r>
                      <a:r>
                        <a:rPr kumimoji="0" lang="en-US" altLang="en-US" sz="1800" b="1" i="1" u="none" strike="noStrike" cap="none" normalizeH="0" baseline="0" smtClean="0">
                          <a:ln>
                            <a:noFill/>
                          </a:ln>
                          <a:solidFill>
                            <a:schemeClr val="tx1"/>
                          </a:solidFill>
                          <a:effectLst/>
                          <a:latin typeface="Arial" panose="020B0604020202020204" pitchFamily="34" charset="0"/>
                        </a:rPr>
                        <a:t>B</a:t>
                      </a:r>
                      <a:r>
                        <a:rPr kumimoji="0" lang="en-US" altLang="en-US" sz="1800" b="0" i="0" u="none" strike="noStrike" cap="none" normalizeH="0" baseline="-25000" smtClean="0">
                          <a:ln>
                            <a:noFill/>
                          </a:ln>
                          <a:solidFill>
                            <a:schemeClr val="tx1"/>
                          </a:solidFill>
                          <a:effectLst/>
                          <a:latin typeface="Arial" panose="020B0604020202020204" pitchFamily="34" charset="0"/>
                        </a:rPr>
                        <a:t>2,2</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marT="45718" marB="45718" horzOverflow="overflow">
                    <a:lnL>
                      <a:noFill/>
                    </a:lnL>
                    <a:lnR cap="flat">
                      <a:noFill/>
                    </a:lnR>
                    <a:lnT>
                      <a:noFill/>
                    </a:lnT>
                    <a:lnB>
                      <a:noFill/>
                    </a:lnB>
                    <a:lnTlToBr>
                      <a:noFill/>
                    </a:lnTlToBr>
                    <a:lnBlToTr>
                      <a:noFill/>
                    </a:lnBlToTr>
                    <a:noFill/>
                  </a:tcPr>
                </a:tc>
              </a:tr>
              <a:tr h="393171">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05:  </a:t>
                      </a:r>
                      <a:r>
                        <a:rPr kumimoji="0" lang="en-US" altLang="en-US" sz="1800" b="1" i="1" u="none" strike="noStrike" cap="none" normalizeH="0" baseline="0" dirty="0" smtClean="0">
                          <a:ln>
                            <a:noFill/>
                          </a:ln>
                          <a:solidFill>
                            <a:schemeClr val="tx1"/>
                          </a:solidFill>
                          <a:effectLst/>
                          <a:latin typeface="Arial" panose="020B0604020202020204" pitchFamily="34" charset="0"/>
                        </a:rPr>
                        <a:t>D</a:t>
                      </a:r>
                      <a:r>
                        <a:rPr kumimoji="0" lang="en-US" altLang="en-US" sz="1800" b="0" i="0" u="none" strike="noStrike" cap="none" normalizeH="0" baseline="-25000" dirty="0" smtClean="0">
                          <a:ln>
                            <a:noFill/>
                          </a:ln>
                          <a:solidFill>
                            <a:schemeClr val="tx1"/>
                          </a:solidFill>
                          <a:effectLst/>
                          <a:latin typeface="Arial" panose="020B0604020202020204" pitchFamily="34" charset="0"/>
                        </a:rPr>
                        <a:t>1,2,1</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1" u="none" strike="noStrike" cap="none" normalizeH="0" baseline="0" dirty="0" smtClean="0">
                          <a:ln>
                            <a:noFill/>
                          </a:ln>
                          <a:solidFill>
                            <a:schemeClr val="tx1"/>
                          </a:solidFill>
                          <a:effectLst/>
                          <a:latin typeface="Arial" panose="020B0604020202020204" pitchFamily="34" charset="0"/>
                        </a:rPr>
                        <a:t>A</a:t>
                      </a:r>
                      <a:r>
                        <a:rPr kumimoji="0" lang="en-US" altLang="en-US" sz="1800" b="0" i="0" u="none" strike="noStrike" cap="none" normalizeH="0" baseline="-25000" dirty="0" smtClean="0">
                          <a:ln>
                            <a:noFill/>
                          </a:ln>
                          <a:solidFill>
                            <a:schemeClr val="tx1"/>
                          </a:solidFill>
                          <a:effectLst/>
                          <a:latin typeface="Arial" panose="020B0604020202020204" pitchFamily="34" charset="0"/>
                        </a:rPr>
                        <a:t>2,1 </a:t>
                      </a:r>
                      <a:r>
                        <a:rPr kumimoji="0" lang="en-US" altLang="en-US" sz="1800" b="1" i="1" u="none" strike="noStrike" cap="none" normalizeH="0" baseline="0" dirty="0" smtClean="0">
                          <a:ln>
                            <a:noFill/>
                          </a:ln>
                          <a:solidFill>
                            <a:schemeClr val="tx1"/>
                          </a:solidFill>
                          <a:effectLst/>
                          <a:latin typeface="Arial" panose="020B0604020202020204" pitchFamily="34" charset="0"/>
                        </a:rPr>
                        <a:t>B</a:t>
                      </a:r>
                      <a:r>
                        <a:rPr kumimoji="0" lang="en-US" altLang="en-US" sz="1800" b="0" i="0" u="none" strike="noStrike" cap="none" normalizeH="0" baseline="-25000" dirty="0" smtClean="0">
                          <a:ln>
                            <a:noFill/>
                          </a:ln>
                          <a:solidFill>
                            <a:schemeClr val="tx1"/>
                          </a:solidFill>
                          <a:effectLst/>
                          <a:latin typeface="Arial" panose="020B0604020202020204" pitchFamily="34" charset="0"/>
                        </a:rPr>
                        <a:t>1,1</a:t>
                      </a:r>
                    </a:p>
                  </a:txBody>
                  <a:tcPr marT="45718" marB="45718" horzOverflow="overflow">
                    <a:lnL cap="flat">
                      <a:noFill/>
                    </a:lnL>
                    <a:lnR>
                      <a:noFill/>
                    </a:lnR>
                    <a:lnT>
                      <a:noFill/>
                    </a:lnT>
                    <a:lnB>
                      <a:noFill/>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rPr>
                        <a:t>Task 06: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2,2,1</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A</a:t>
                      </a:r>
                      <a:r>
                        <a:rPr kumimoji="0" lang="en-US" altLang="en-US" sz="1800" b="0" i="0" u="none" strike="noStrike" cap="none" normalizeH="0" baseline="-25000" smtClean="0">
                          <a:ln>
                            <a:noFill/>
                          </a:ln>
                          <a:solidFill>
                            <a:schemeClr val="tx1"/>
                          </a:solidFill>
                          <a:effectLst/>
                          <a:latin typeface="Arial" panose="020B0604020202020204" pitchFamily="34" charset="0"/>
                        </a:rPr>
                        <a:t>2,2 </a:t>
                      </a:r>
                      <a:r>
                        <a:rPr kumimoji="0" lang="en-US" altLang="en-US" sz="1800" b="1" i="1" u="none" strike="noStrike" cap="none" normalizeH="0" baseline="0" smtClean="0">
                          <a:ln>
                            <a:noFill/>
                          </a:ln>
                          <a:solidFill>
                            <a:schemeClr val="tx1"/>
                          </a:solidFill>
                          <a:effectLst/>
                          <a:latin typeface="Arial" panose="020B0604020202020204" pitchFamily="34" charset="0"/>
                        </a:rPr>
                        <a:t>B</a:t>
                      </a:r>
                      <a:r>
                        <a:rPr kumimoji="0" lang="en-US" altLang="en-US" sz="1800" b="0" i="0" u="none" strike="noStrike" cap="none" normalizeH="0" baseline="-25000" smtClean="0">
                          <a:ln>
                            <a:noFill/>
                          </a:ln>
                          <a:solidFill>
                            <a:schemeClr val="tx1"/>
                          </a:solidFill>
                          <a:effectLst/>
                          <a:latin typeface="Arial" panose="020B0604020202020204" pitchFamily="34" charset="0"/>
                        </a:rPr>
                        <a:t>2,1</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marT="45718" marB="45718" horzOverflow="overflow">
                    <a:lnL>
                      <a:noFill/>
                    </a:lnL>
                    <a:lnR cap="flat">
                      <a:noFill/>
                    </a:lnR>
                    <a:lnT>
                      <a:noFill/>
                    </a:lnT>
                    <a:lnB>
                      <a:noFill/>
                    </a:lnB>
                    <a:lnTlToBr>
                      <a:noFill/>
                    </a:lnTlToBr>
                    <a:lnBlToTr>
                      <a:noFill/>
                    </a:lnBlToTr>
                    <a:noFill/>
                  </a:tcPr>
                </a:tc>
              </a:tr>
              <a:tr h="393171">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rPr>
                        <a:t>Task 07: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1,2,2</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A</a:t>
                      </a:r>
                      <a:r>
                        <a:rPr kumimoji="0" lang="en-US" altLang="en-US" sz="1800" b="0" i="0" u="none" strike="noStrike" cap="none" normalizeH="0" baseline="-25000" smtClean="0">
                          <a:ln>
                            <a:noFill/>
                          </a:ln>
                          <a:solidFill>
                            <a:schemeClr val="tx1"/>
                          </a:solidFill>
                          <a:effectLst/>
                          <a:latin typeface="Arial" panose="020B0604020202020204" pitchFamily="34" charset="0"/>
                        </a:rPr>
                        <a:t>2,1 </a:t>
                      </a:r>
                      <a:r>
                        <a:rPr kumimoji="0" lang="en-US" altLang="en-US" sz="1800" b="1" i="1" u="none" strike="noStrike" cap="none" normalizeH="0" baseline="0" smtClean="0">
                          <a:ln>
                            <a:noFill/>
                          </a:ln>
                          <a:solidFill>
                            <a:schemeClr val="tx1"/>
                          </a:solidFill>
                          <a:effectLst/>
                          <a:latin typeface="Arial" panose="020B0604020202020204" pitchFamily="34" charset="0"/>
                        </a:rPr>
                        <a:t>B</a:t>
                      </a:r>
                      <a:r>
                        <a:rPr kumimoji="0" lang="en-US" altLang="en-US" sz="1800" b="0" i="0" u="none" strike="noStrike" cap="none" normalizeH="0" baseline="-25000" smtClean="0">
                          <a:ln>
                            <a:noFill/>
                          </a:ln>
                          <a:solidFill>
                            <a:schemeClr val="tx1"/>
                          </a:solidFill>
                          <a:effectLst/>
                          <a:latin typeface="Arial" panose="020B0604020202020204" pitchFamily="34" charset="0"/>
                        </a:rPr>
                        <a:t>1,2</a:t>
                      </a:r>
                    </a:p>
                  </a:txBody>
                  <a:tcPr marT="45718" marB="45718" horzOverflow="overflow">
                    <a:lnL cap="flat">
                      <a:noFill/>
                    </a:lnL>
                    <a:lnR>
                      <a:noFill/>
                    </a:lnR>
                    <a:lnT>
                      <a:noFill/>
                    </a:lnT>
                    <a:lnB>
                      <a:noFill/>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08:  </a:t>
                      </a:r>
                      <a:r>
                        <a:rPr kumimoji="0" lang="en-US" altLang="en-US" sz="1800" b="1" i="1" u="none" strike="noStrike" cap="none" normalizeH="0" baseline="0" dirty="0" smtClean="0">
                          <a:ln>
                            <a:noFill/>
                          </a:ln>
                          <a:solidFill>
                            <a:schemeClr val="tx1"/>
                          </a:solidFill>
                          <a:effectLst/>
                          <a:latin typeface="Arial" panose="020B0604020202020204" pitchFamily="34" charset="0"/>
                        </a:rPr>
                        <a:t>D</a:t>
                      </a:r>
                      <a:r>
                        <a:rPr kumimoji="0" lang="en-US" altLang="en-US" sz="1800" b="0" i="0" u="none" strike="noStrike" cap="none" normalizeH="0" baseline="-25000" dirty="0" smtClean="0">
                          <a:ln>
                            <a:noFill/>
                          </a:ln>
                          <a:solidFill>
                            <a:schemeClr val="tx1"/>
                          </a:solidFill>
                          <a:effectLst/>
                          <a:latin typeface="Arial" panose="020B0604020202020204" pitchFamily="34" charset="0"/>
                        </a:rPr>
                        <a:t>2,2,2</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1" u="none" strike="noStrike" cap="none" normalizeH="0" baseline="0" dirty="0" smtClean="0">
                          <a:ln>
                            <a:noFill/>
                          </a:ln>
                          <a:solidFill>
                            <a:schemeClr val="tx1"/>
                          </a:solidFill>
                          <a:effectLst/>
                          <a:latin typeface="Arial" panose="020B0604020202020204" pitchFamily="34" charset="0"/>
                        </a:rPr>
                        <a:t>A</a:t>
                      </a:r>
                      <a:r>
                        <a:rPr kumimoji="0" lang="en-US" altLang="en-US" sz="1800" b="0" i="0" u="none" strike="noStrike" cap="none" normalizeH="0" baseline="-25000" dirty="0" smtClean="0">
                          <a:ln>
                            <a:noFill/>
                          </a:ln>
                          <a:solidFill>
                            <a:schemeClr val="tx1"/>
                          </a:solidFill>
                          <a:effectLst/>
                          <a:latin typeface="Arial" panose="020B0604020202020204" pitchFamily="34" charset="0"/>
                        </a:rPr>
                        <a:t>2,2 </a:t>
                      </a:r>
                      <a:r>
                        <a:rPr kumimoji="0" lang="en-US" altLang="en-US" sz="1800" b="1" i="1" u="none" strike="noStrike" cap="none" normalizeH="0" baseline="0" dirty="0" smtClean="0">
                          <a:ln>
                            <a:noFill/>
                          </a:ln>
                          <a:solidFill>
                            <a:schemeClr val="tx1"/>
                          </a:solidFill>
                          <a:effectLst/>
                          <a:latin typeface="Arial" panose="020B0604020202020204" pitchFamily="34" charset="0"/>
                        </a:rPr>
                        <a:t>B</a:t>
                      </a:r>
                      <a:r>
                        <a:rPr kumimoji="0" lang="en-US" altLang="en-US" sz="1800" b="0" i="0" u="none" strike="noStrike" cap="none" normalizeH="0" baseline="-25000" dirty="0" smtClean="0">
                          <a:ln>
                            <a:noFill/>
                          </a:ln>
                          <a:solidFill>
                            <a:schemeClr val="tx1"/>
                          </a:solidFill>
                          <a:effectLst/>
                          <a:latin typeface="Arial" panose="020B0604020202020204" pitchFamily="34" charset="0"/>
                        </a:rPr>
                        <a:t>2,2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txBody>
                  <a:tcPr marT="45718" marB="45718" horzOverflow="overflow">
                    <a:lnL>
                      <a:noFill/>
                    </a:lnL>
                    <a:lnR cap="flat">
                      <a:noFill/>
                    </a:lnR>
                    <a:lnT>
                      <a:noFill/>
                    </a:lnT>
                    <a:lnB>
                      <a:noFill/>
                    </a:lnB>
                    <a:lnTlToBr>
                      <a:noFill/>
                    </a:lnTlToBr>
                    <a:lnBlToTr>
                      <a:noFill/>
                    </a:lnBlToTr>
                    <a:noFill/>
                  </a:tcPr>
                </a:tc>
              </a:tr>
              <a:tr h="393171">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rPr>
                        <a:t>Task 09:  </a:t>
                      </a:r>
                      <a:r>
                        <a:rPr kumimoji="0" lang="en-US" altLang="en-US" sz="1800" b="1" i="1" u="none" strike="noStrike" cap="none" normalizeH="0" baseline="0" smtClean="0">
                          <a:ln>
                            <a:noFill/>
                          </a:ln>
                          <a:solidFill>
                            <a:schemeClr val="tx1"/>
                          </a:solidFill>
                          <a:effectLst/>
                          <a:latin typeface="Arial" panose="020B0604020202020204" pitchFamily="34" charset="0"/>
                        </a:rPr>
                        <a:t>C</a:t>
                      </a:r>
                      <a:r>
                        <a:rPr kumimoji="0" lang="en-US" altLang="en-US" sz="1800" b="0" i="0" u="none" strike="noStrike" cap="none" normalizeH="0" baseline="-25000" smtClean="0">
                          <a:ln>
                            <a:noFill/>
                          </a:ln>
                          <a:solidFill>
                            <a:schemeClr val="tx1"/>
                          </a:solidFill>
                          <a:effectLst/>
                          <a:latin typeface="Arial" panose="020B0604020202020204" pitchFamily="34" charset="0"/>
                        </a:rPr>
                        <a:t>1,1 </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1,1,1</a:t>
                      </a:r>
                      <a:r>
                        <a:rPr kumimoji="0" lang="en-US" altLang="en-US" sz="1800" b="0" i="0" u="none" strike="noStrike" cap="none" normalizeH="0" baseline="0" smtClean="0">
                          <a:ln>
                            <a:noFill/>
                          </a:ln>
                          <a:solidFill>
                            <a:schemeClr val="tx1"/>
                          </a:solidFill>
                          <a:effectLst/>
                          <a:latin typeface="Arial" panose="020B0604020202020204" pitchFamily="34" charset="0"/>
                        </a:rPr>
                        <a:t> +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2,1,1</a:t>
                      </a:r>
                    </a:p>
                  </a:txBody>
                  <a:tcPr marT="45718" marB="45718" horzOverflow="overflow">
                    <a:lnL cap="flat">
                      <a:noFill/>
                    </a:lnL>
                    <a:lnR>
                      <a:noFill/>
                    </a:lnR>
                    <a:lnT>
                      <a:noFill/>
                    </a:lnT>
                    <a:lnB>
                      <a:noFill/>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pPr>
                      <a:r>
                        <a:rPr kumimoji="0" lang="en-US" altLang="en-US" sz="1800" b="0" i="0" u="none" strike="noStrike" cap="none" normalizeH="0" baseline="0" smtClean="0">
                          <a:ln>
                            <a:noFill/>
                          </a:ln>
                          <a:solidFill>
                            <a:schemeClr val="tx1"/>
                          </a:solidFill>
                          <a:effectLst/>
                          <a:latin typeface="Arial" panose="020B0604020202020204" pitchFamily="34" charset="0"/>
                        </a:rPr>
                        <a:t>Task 10:  </a:t>
                      </a:r>
                      <a:r>
                        <a:rPr kumimoji="0" lang="en-US" altLang="en-US" sz="1800" b="1" i="1" u="none" strike="noStrike" cap="none" normalizeH="0" baseline="0" smtClean="0">
                          <a:ln>
                            <a:noFill/>
                          </a:ln>
                          <a:solidFill>
                            <a:schemeClr val="tx1"/>
                          </a:solidFill>
                          <a:effectLst/>
                          <a:latin typeface="Arial" panose="020B0604020202020204" pitchFamily="34" charset="0"/>
                        </a:rPr>
                        <a:t>C</a:t>
                      </a:r>
                      <a:r>
                        <a:rPr kumimoji="0" lang="en-US" altLang="en-US" sz="1800" b="0" i="0" u="none" strike="noStrike" cap="none" normalizeH="0" baseline="-25000" smtClean="0">
                          <a:ln>
                            <a:noFill/>
                          </a:ln>
                          <a:solidFill>
                            <a:schemeClr val="tx1"/>
                          </a:solidFill>
                          <a:effectLst/>
                          <a:latin typeface="Arial" panose="020B0604020202020204" pitchFamily="34" charset="0"/>
                        </a:rPr>
                        <a:t>1,2</a:t>
                      </a:r>
                      <a:r>
                        <a:rPr kumimoji="0" lang="en-US" altLang="en-US" sz="1800" b="1" i="1" u="none" strike="noStrike" cap="none" normalizeH="0" baseline="0" smtClean="0">
                          <a:ln>
                            <a:noFill/>
                          </a:ln>
                          <a:solidFill>
                            <a:schemeClr val="tx1"/>
                          </a:solidFill>
                          <a:effectLst/>
                          <a:latin typeface="Arial" panose="020B0604020202020204" pitchFamily="34" charset="0"/>
                        </a:rPr>
                        <a:t> </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1,1,2 </a:t>
                      </a:r>
                      <a:r>
                        <a:rPr kumimoji="0" lang="en-US" altLang="en-US" sz="1800" b="0" i="0" u="none" strike="noStrike" cap="none" normalizeH="0" baseline="0" smtClean="0">
                          <a:ln>
                            <a:noFill/>
                          </a:ln>
                          <a:solidFill>
                            <a:schemeClr val="tx1"/>
                          </a:solidFill>
                          <a:effectLst/>
                          <a:latin typeface="Arial" panose="020B0604020202020204" pitchFamily="34" charset="0"/>
                        </a:rPr>
                        <a:t>+ </a:t>
                      </a:r>
                      <a:r>
                        <a:rPr kumimoji="0" lang="en-US" altLang="en-US" sz="1800" b="1" i="1" u="none" strike="noStrike" cap="none" normalizeH="0" baseline="0" smtClean="0">
                          <a:ln>
                            <a:noFill/>
                          </a:ln>
                          <a:solidFill>
                            <a:schemeClr val="tx1"/>
                          </a:solidFill>
                          <a:effectLst/>
                          <a:latin typeface="Arial" panose="020B0604020202020204" pitchFamily="34" charset="0"/>
                        </a:rPr>
                        <a:t>D</a:t>
                      </a:r>
                      <a:r>
                        <a:rPr kumimoji="0" lang="en-US" altLang="en-US" sz="1800" b="0" i="0" u="none" strike="noStrike" cap="none" normalizeH="0" baseline="-25000" smtClean="0">
                          <a:ln>
                            <a:noFill/>
                          </a:ln>
                          <a:solidFill>
                            <a:schemeClr val="tx1"/>
                          </a:solidFill>
                          <a:effectLst/>
                          <a:latin typeface="Arial" panose="020B0604020202020204" pitchFamily="34" charset="0"/>
                        </a:rPr>
                        <a:t>2,1,2</a:t>
                      </a:r>
                    </a:p>
                  </a:txBody>
                  <a:tcPr marT="45718" marB="45718" horzOverflow="overflow">
                    <a:lnL>
                      <a:noFill/>
                    </a:lnL>
                    <a:lnR cap="flat">
                      <a:noFill/>
                    </a:lnR>
                    <a:lnT>
                      <a:noFill/>
                    </a:lnT>
                    <a:lnB>
                      <a:noFill/>
                    </a:lnB>
                    <a:lnTlToBr>
                      <a:noFill/>
                    </a:lnTlToBr>
                    <a:lnBlToTr>
                      <a:noFill/>
                    </a:lnBlToTr>
                    <a:noFill/>
                  </a:tcPr>
                </a:tc>
              </a:tr>
              <a:tr h="393171">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11:  </a:t>
                      </a:r>
                      <a:r>
                        <a:rPr kumimoji="0" lang="en-US" altLang="en-US" sz="1800" b="1" i="1" u="none" strike="noStrike" cap="none" normalizeH="0" baseline="0" dirty="0" smtClean="0">
                          <a:ln>
                            <a:noFill/>
                          </a:ln>
                          <a:solidFill>
                            <a:schemeClr val="tx1"/>
                          </a:solidFill>
                          <a:effectLst/>
                          <a:latin typeface="Arial" panose="020B0604020202020204" pitchFamily="34" charset="0"/>
                        </a:rPr>
                        <a:t>C</a:t>
                      </a:r>
                      <a:r>
                        <a:rPr kumimoji="0" lang="en-US" altLang="en-US" sz="1800" b="0" i="0" u="none" strike="noStrike" cap="none" normalizeH="0" baseline="-25000" dirty="0" smtClean="0">
                          <a:ln>
                            <a:noFill/>
                          </a:ln>
                          <a:solidFill>
                            <a:schemeClr val="tx1"/>
                          </a:solidFill>
                          <a:effectLst/>
                          <a:latin typeface="Arial" panose="020B0604020202020204" pitchFamily="34" charset="0"/>
                        </a:rPr>
                        <a:t>2,1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1" u="none" strike="noStrike" cap="none" normalizeH="0" baseline="0" dirty="0" smtClean="0">
                          <a:ln>
                            <a:noFill/>
                          </a:ln>
                          <a:solidFill>
                            <a:schemeClr val="tx1"/>
                          </a:solidFill>
                          <a:effectLst/>
                          <a:latin typeface="Arial" panose="020B0604020202020204" pitchFamily="34" charset="0"/>
                        </a:rPr>
                        <a:t>D</a:t>
                      </a:r>
                      <a:r>
                        <a:rPr kumimoji="0" lang="en-US" altLang="en-US" sz="1800" b="0" i="0" u="none" strike="noStrike" cap="none" normalizeH="0" baseline="-25000" dirty="0" smtClean="0">
                          <a:ln>
                            <a:noFill/>
                          </a:ln>
                          <a:solidFill>
                            <a:schemeClr val="tx1"/>
                          </a:solidFill>
                          <a:effectLst/>
                          <a:latin typeface="Arial" panose="020B0604020202020204" pitchFamily="34" charset="0"/>
                        </a:rPr>
                        <a:t>1,2,1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1" u="none" strike="noStrike" cap="none" normalizeH="0" baseline="0" dirty="0" smtClean="0">
                          <a:ln>
                            <a:noFill/>
                          </a:ln>
                          <a:solidFill>
                            <a:schemeClr val="tx1"/>
                          </a:solidFill>
                          <a:effectLst/>
                          <a:latin typeface="Arial" panose="020B0604020202020204" pitchFamily="34" charset="0"/>
                        </a:rPr>
                        <a:t>D</a:t>
                      </a:r>
                      <a:r>
                        <a:rPr kumimoji="0" lang="en-US" altLang="en-US" sz="1800" b="0" i="0" u="none" strike="noStrike" cap="none" normalizeH="0" baseline="-25000" dirty="0" smtClean="0">
                          <a:ln>
                            <a:noFill/>
                          </a:ln>
                          <a:solidFill>
                            <a:schemeClr val="tx1"/>
                          </a:solidFill>
                          <a:effectLst/>
                          <a:latin typeface="Arial" panose="020B0604020202020204" pitchFamily="34" charset="0"/>
                        </a:rPr>
                        <a:t>2,2,1</a:t>
                      </a:r>
                    </a:p>
                  </a:txBody>
                  <a:tcPr marT="45718" marB="45718" horzOverflow="overflow">
                    <a:lnL cap="flat">
                      <a:noFill/>
                    </a:lnL>
                    <a:lnR>
                      <a:noFill/>
                    </a:lnR>
                    <a:lnT>
                      <a:noFill/>
                    </a:lnT>
                    <a:lnB cap="flat">
                      <a:noFill/>
                    </a:lnB>
                    <a:lnTlToBr>
                      <a:noFill/>
                    </a:lnTlToBr>
                    <a:lnBlToTr>
                      <a:noFill/>
                    </a:lnBlToTr>
                    <a:noFill/>
                  </a:tcPr>
                </a:tc>
                <a:tc>
                  <a:txBody>
                    <a:bodyPr/>
                    <a:lstStyle>
                      <a:lvl1pPr>
                        <a:lnSpc>
                          <a:spcPct val="110000"/>
                        </a:lnSpc>
                        <a:spcBef>
                          <a:spcPct val="20000"/>
                        </a:spcBef>
                        <a:defRPr>
                          <a:solidFill>
                            <a:schemeClr val="tx1"/>
                          </a:solidFill>
                          <a:latin typeface="Arial" panose="020B0604020202020204" pitchFamily="34" charset="0"/>
                        </a:defRPr>
                      </a:lvl1pPr>
                      <a:lvl2pPr>
                        <a:lnSpc>
                          <a:spcPct val="120000"/>
                        </a:lnSpc>
                        <a:spcBef>
                          <a:spcPct val="20000"/>
                        </a:spcBef>
                        <a:defRPr sz="16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10000"/>
                        </a:lnSpc>
                        <a:spcBef>
                          <a:spcPct val="20000"/>
                        </a:spcBef>
                        <a:spcAft>
                          <a:spcPct val="0"/>
                        </a:spcAft>
                        <a:buClrTx/>
                        <a:buSzTx/>
                        <a:buFontTx/>
                        <a:buNone/>
                      </a:pPr>
                      <a:r>
                        <a:rPr kumimoji="0" lang="en-US" altLang="en-US" sz="1800" b="0" i="0" u="none" strike="noStrike" cap="none" normalizeH="0" baseline="0" dirty="0" smtClean="0">
                          <a:ln>
                            <a:noFill/>
                          </a:ln>
                          <a:solidFill>
                            <a:schemeClr val="tx1"/>
                          </a:solidFill>
                          <a:effectLst/>
                          <a:latin typeface="Arial" panose="020B0604020202020204" pitchFamily="34" charset="0"/>
                        </a:rPr>
                        <a:t>Task 12:  </a:t>
                      </a:r>
                      <a:r>
                        <a:rPr kumimoji="0" lang="en-US" altLang="en-US" sz="1800" b="1" i="1" u="none" strike="noStrike" cap="none" normalizeH="0" baseline="0" dirty="0" smtClean="0">
                          <a:ln>
                            <a:noFill/>
                          </a:ln>
                          <a:solidFill>
                            <a:schemeClr val="tx1"/>
                          </a:solidFill>
                          <a:effectLst/>
                          <a:latin typeface="Arial" panose="020B0604020202020204" pitchFamily="34" charset="0"/>
                        </a:rPr>
                        <a:t>C</a:t>
                      </a:r>
                      <a:r>
                        <a:rPr kumimoji="0" lang="en-US" altLang="en-US" sz="1800" b="0" i="0" u="none" strike="noStrike" cap="none" normalizeH="0" baseline="-25000" dirty="0" smtClean="0">
                          <a:ln>
                            <a:noFill/>
                          </a:ln>
                          <a:solidFill>
                            <a:schemeClr val="tx1"/>
                          </a:solidFill>
                          <a:effectLst/>
                          <a:latin typeface="Arial" panose="020B0604020202020204" pitchFamily="34" charset="0"/>
                        </a:rPr>
                        <a:t>2,,2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1" u="none" strike="noStrike" cap="none" normalizeH="0" baseline="0" dirty="0" smtClean="0">
                          <a:ln>
                            <a:noFill/>
                          </a:ln>
                          <a:solidFill>
                            <a:schemeClr val="tx1"/>
                          </a:solidFill>
                          <a:effectLst/>
                          <a:latin typeface="Arial" panose="020B0604020202020204" pitchFamily="34" charset="0"/>
                        </a:rPr>
                        <a:t>D</a:t>
                      </a:r>
                      <a:r>
                        <a:rPr kumimoji="0" lang="en-US" altLang="en-US" sz="1800" b="0" i="0" u="none" strike="noStrike" cap="none" normalizeH="0" baseline="-25000" dirty="0" smtClean="0">
                          <a:ln>
                            <a:noFill/>
                          </a:ln>
                          <a:solidFill>
                            <a:schemeClr val="tx1"/>
                          </a:solidFill>
                          <a:effectLst/>
                          <a:latin typeface="Arial" panose="020B0604020202020204" pitchFamily="34" charset="0"/>
                        </a:rPr>
                        <a:t>1,2,2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1" u="none" strike="noStrike" cap="none" normalizeH="0" baseline="0" dirty="0" smtClean="0">
                          <a:ln>
                            <a:noFill/>
                          </a:ln>
                          <a:solidFill>
                            <a:schemeClr val="tx1"/>
                          </a:solidFill>
                          <a:effectLst/>
                          <a:latin typeface="Arial" panose="020B0604020202020204" pitchFamily="34" charset="0"/>
                        </a:rPr>
                        <a:t>D</a:t>
                      </a:r>
                      <a:r>
                        <a:rPr kumimoji="0" lang="en-US" altLang="en-US" sz="1800" b="0" i="0" u="none" strike="noStrike" cap="none" normalizeH="0" baseline="-25000" dirty="0" smtClean="0">
                          <a:ln>
                            <a:noFill/>
                          </a:ln>
                          <a:solidFill>
                            <a:schemeClr val="tx1"/>
                          </a:solidFill>
                          <a:effectLst/>
                          <a:latin typeface="Arial" panose="020B0604020202020204" pitchFamily="34" charset="0"/>
                        </a:rPr>
                        <a:t>2,2,2</a:t>
                      </a:r>
                    </a:p>
                  </a:txBody>
                  <a:tcPr marT="45718" marB="45718"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71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3" name="TextBox 2"/>
          <p:cNvSpPr txBox="1"/>
          <p:nvPr/>
        </p:nvSpPr>
        <p:spPr>
          <a:xfrm>
            <a:off x="620688" y="84688"/>
            <a:ext cx="8343800" cy="6001643"/>
          </a:xfrm>
          <a:prstGeom prst="rect">
            <a:avLst/>
          </a:prstGeom>
          <a:noFill/>
        </p:spPr>
        <p:txBody>
          <a:bodyPr wrap="square" rtlCol="0">
            <a:spAutoFit/>
          </a:bodyPr>
          <a:lstStyle/>
          <a:p>
            <a:pPr algn="just"/>
            <a:r>
              <a:rPr lang="en-IN" sz="2400" dirty="0"/>
              <a:t>The eight tasks numbered 1 through 8 in </a:t>
            </a:r>
            <a:r>
              <a:rPr lang="en-IN" sz="2400" dirty="0" smtClean="0"/>
              <a:t>Figure perform </a:t>
            </a:r>
            <a:r>
              <a:rPr lang="en-IN" sz="2400" i="1" dirty="0"/>
              <a:t>O</a:t>
            </a:r>
            <a:r>
              <a:rPr lang="en-IN" sz="2400" dirty="0"/>
              <a:t>(</a:t>
            </a:r>
            <a:r>
              <a:rPr lang="en-IN" sz="2400" i="1" dirty="0"/>
              <a:t>n</a:t>
            </a:r>
            <a:r>
              <a:rPr lang="en-IN" sz="2400" dirty="0"/>
              <a:t>3/8) work each in multiplying </a:t>
            </a:r>
            <a:r>
              <a:rPr lang="en-IN" sz="2400" i="1" dirty="0"/>
              <a:t>n</a:t>
            </a:r>
            <a:r>
              <a:rPr lang="en-IN" sz="2400" dirty="0"/>
              <a:t>/2 x </a:t>
            </a:r>
            <a:r>
              <a:rPr lang="en-IN" sz="2400" i="1" dirty="0"/>
              <a:t>n</a:t>
            </a:r>
            <a:r>
              <a:rPr lang="en-IN" sz="2400" dirty="0"/>
              <a:t>/2 </a:t>
            </a:r>
            <a:r>
              <a:rPr lang="en-IN" sz="2400" dirty="0" smtClean="0"/>
              <a:t>sub-matrices </a:t>
            </a:r>
            <a:r>
              <a:rPr lang="en-IN" sz="2400" dirty="0"/>
              <a:t>of </a:t>
            </a:r>
            <a:r>
              <a:rPr lang="en-IN" sz="2400" i="1" dirty="0"/>
              <a:t>A </a:t>
            </a:r>
            <a:r>
              <a:rPr lang="en-IN" sz="2400" dirty="0"/>
              <a:t>and </a:t>
            </a:r>
            <a:r>
              <a:rPr lang="en-IN" sz="2400" i="1" dirty="0"/>
              <a:t>B</a:t>
            </a:r>
            <a:r>
              <a:rPr lang="en-IN" sz="2400" dirty="0"/>
              <a:t>. Then, </a:t>
            </a:r>
            <a:r>
              <a:rPr lang="en-IN" sz="2400" dirty="0" smtClean="0"/>
              <a:t>four tasks </a:t>
            </a:r>
            <a:r>
              <a:rPr lang="en-IN" sz="2400" dirty="0"/>
              <a:t>numbered 9 through 12 spend </a:t>
            </a:r>
            <a:r>
              <a:rPr lang="en-IN" sz="2400" i="1" dirty="0"/>
              <a:t>O</a:t>
            </a:r>
            <a:r>
              <a:rPr lang="en-IN" sz="2400" dirty="0"/>
              <a:t>(</a:t>
            </a:r>
            <a:r>
              <a:rPr lang="en-IN" sz="2400" i="1" dirty="0"/>
              <a:t>n</a:t>
            </a:r>
            <a:r>
              <a:rPr lang="en-IN" sz="2400" dirty="0"/>
              <a:t>2/4) time each in adding the appropriate </a:t>
            </a:r>
            <a:r>
              <a:rPr lang="en-IN" sz="2400" i="1" dirty="0"/>
              <a:t>n</a:t>
            </a:r>
            <a:r>
              <a:rPr lang="en-IN" sz="2400" dirty="0"/>
              <a:t>/2 x </a:t>
            </a:r>
            <a:r>
              <a:rPr lang="en-IN" sz="2400" i="1" dirty="0" smtClean="0"/>
              <a:t>n</a:t>
            </a:r>
            <a:r>
              <a:rPr lang="en-IN" sz="2400" dirty="0" smtClean="0"/>
              <a:t>/2 sub-matrices </a:t>
            </a:r>
            <a:r>
              <a:rPr lang="en-IN" sz="2400" dirty="0"/>
              <a:t>of the intermediate matrix </a:t>
            </a:r>
            <a:r>
              <a:rPr lang="en-IN" sz="2400" i="1" dirty="0"/>
              <a:t>D </a:t>
            </a:r>
            <a:r>
              <a:rPr lang="en-IN" sz="2400" dirty="0"/>
              <a:t>to yield the final result matrix </a:t>
            </a:r>
            <a:r>
              <a:rPr lang="en-IN" sz="2400" i="1" dirty="0"/>
              <a:t>C</a:t>
            </a:r>
            <a:r>
              <a:rPr lang="en-IN" sz="2400" dirty="0"/>
              <a:t>. </a:t>
            </a:r>
            <a:endParaRPr lang="en-IN" sz="2400" dirty="0" smtClean="0"/>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ctr"/>
            <a:r>
              <a:rPr lang="en-US" altLang="en-US" sz="2400" b="1" dirty="0">
                <a:latin typeface="Times New Roman" panose="02020603050405020304" pitchFamily="18" charset="0"/>
                <a:cs typeface="Times New Roman" panose="02020603050405020304" pitchFamily="18" charset="0"/>
              </a:rPr>
              <a:t>The Owner Computes Rule </a:t>
            </a:r>
            <a:endParaRPr lang="en-US" altLang="en-US" sz="2400" b="1" dirty="0" smtClean="0">
              <a:latin typeface="Times New Roman" panose="02020603050405020304" pitchFamily="18" charset="0"/>
              <a:cs typeface="Times New Roman" panose="02020603050405020304" pitchFamily="18" charset="0"/>
            </a:endParaRPr>
          </a:p>
          <a:p>
            <a:pPr algn="ctr"/>
            <a:endParaRPr lang="en-US" altLang="en-US" sz="2400" b="1" dirty="0" smtClean="0">
              <a:latin typeface="Times New Roman" panose="02020603050405020304" pitchFamily="18" charset="0"/>
              <a:cs typeface="Times New Roman" panose="02020603050405020304" pitchFamily="18" charset="0"/>
            </a:endParaRPr>
          </a:p>
          <a:p>
            <a:r>
              <a:rPr lang="en-IN" sz="2400" dirty="0"/>
              <a:t>A decomposition based on partitioning output or input data is </a:t>
            </a:r>
            <a:r>
              <a:rPr lang="en-IN" sz="2400" dirty="0" smtClean="0"/>
              <a:t>also widely </a:t>
            </a:r>
            <a:r>
              <a:rPr lang="en-IN" sz="2400" dirty="0"/>
              <a:t>referred to as the </a:t>
            </a:r>
            <a:r>
              <a:rPr lang="en-IN" sz="2400" b="1" i="1" dirty="0"/>
              <a:t>owner-computes </a:t>
            </a:r>
            <a:r>
              <a:rPr lang="en-IN" sz="2400" dirty="0"/>
              <a:t>rule.</a:t>
            </a:r>
            <a:endParaRPr lang="en-IN" sz="2400" dirty="0">
              <a:latin typeface="Times New Roman" panose="02020603050405020304" pitchFamily="18" charset="0"/>
              <a:cs typeface="Times New Roman" panose="02020603050405020304" pitchFamily="18" charset="0"/>
            </a:endParaRPr>
          </a:p>
        </p:txBody>
      </p:sp>
      <p:pic>
        <p:nvPicPr>
          <p:cNvPr id="7" name="Picture 4" descr="mmt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600200" y="2514600"/>
            <a:ext cx="6399213" cy="1243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72</a:t>
            </a:fld>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48680" cy="548680"/>
          </a:xfrm>
          <a:prstGeom prst="rect">
            <a:avLst/>
          </a:prstGeom>
        </p:spPr>
      </p:pic>
      <p:sp>
        <p:nvSpPr>
          <p:cNvPr id="3" name="TextBox 2"/>
          <p:cNvSpPr txBox="1"/>
          <p:nvPr/>
        </p:nvSpPr>
        <p:spPr>
          <a:xfrm>
            <a:off x="548680" y="188640"/>
            <a:ext cx="8343800" cy="4524315"/>
          </a:xfrm>
          <a:prstGeom prst="rect">
            <a:avLst/>
          </a:prstGeom>
          <a:noFill/>
        </p:spPr>
        <p:txBody>
          <a:bodyPr wrap="square" rtlCol="0">
            <a:spAutoFit/>
          </a:bodyPr>
          <a:lstStyle/>
          <a:p>
            <a:pPr marL="342900" indent="-342900">
              <a:buFont typeface="Arial" panose="020B0604020202020204" pitchFamily="34" charset="0"/>
              <a:buChar char="•"/>
            </a:pPr>
            <a:r>
              <a:rPr lang="en-US" altLang="en-US" sz="2400" dirty="0"/>
              <a:t>The </a:t>
            </a:r>
            <a:r>
              <a:rPr lang="en-US" altLang="en-US" sz="2400" i="1" dirty="0"/>
              <a:t>Owner Computes Rule</a:t>
            </a:r>
            <a:r>
              <a:rPr lang="en-US" altLang="en-US" sz="2400" dirty="0"/>
              <a:t> generally states that the process </a:t>
            </a:r>
            <a:r>
              <a:rPr lang="en-US" altLang="en-US" sz="2400" dirty="0" smtClean="0"/>
              <a:t>assigned </a:t>
            </a:r>
            <a:r>
              <a:rPr lang="en-US" altLang="en-US" sz="2400" dirty="0"/>
              <a:t>a particular data item is responsible for all computation associated with it. </a:t>
            </a:r>
            <a:endParaRPr lang="en-US" altLang="en-US" sz="2400" dirty="0" smtClean="0"/>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In the case of input data decomposition, the owner computes rule </a:t>
            </a:r>
            <a:r>
              <a:rPr lang="en-US" altLang="en-US" sz="2400" dirty="0" smtClean="0"/>
              <a:t>implies </a:t>
            </a:r>
            <a:r>
              <a:rPr lang="en-US" altLang="en-US" sz="2400" dirty="0"/>
              <a:t>that all computations that use the input data are performed by the process. </a:t>
            </a:r>
            <a:endParaRPr lang="en-US" altLang="en-US" sz="2400" dirty="0" smtClean="0"/>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In the case of output data decomposition, the owner computes rule implies that the output is computed by the process to which the output data is assigned. </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476672"/>
            <a:ext cx="8784976" cy="6294031"/>
          </a:xfrm>
          <a:prstGeom prst="rect">
            <a:avLst/>
          </a:prstGeom>
          <a:noFill/>
        </p:spPr>
        <p:txBody>
          <a:bodyPr wrap="square">
            <a:spAutoFit/>
          </a:bodyPr>
          <a:lstStyle/>
          <a:p>
            <a:pPr marL="342900" indent="-342900" algn="just">
              <a:buFont typeface="Arial" panose="020B0604020202020204" pitchFamily="34" charset="0"/>
              <a:buChar char="•"/>
            </a:pPr>
            <a:r>
              <a:rPr lang="en-US" altLang="en-US" sz="2400" dirty="0"/>
              <a:t>In many cases, the decomposition of the problem goes hand-in-hand with its execution. </a:t>
            </a:r>
            <a:endParaRPr lang="en-US" altLang="en-US" sz="2400" dirty="0" smtClean="0"/>
          </a:p>
          <a:p>
            <a:pPr marL="342900" indent="-342900" algn="just">
              <a:buFont typeface="Arial" panose="020B0604020202020204" pitchFamily="34" charset="0"/>
              <a:buChar char="•"/>
            </a:pPr>
            <a:endParaRPr lang="en-US" altLang="en-US" sz="900" dirty="0"/>
          </a:p>
          <a:p>
            <a:pPr marL="342900" indent="-342900" algn="just">
              <a:buFont typeface="Arial" panose="020B0604020202020204" pitchFamily="34" charset="0"/>
              <a:buChar char="•"/>
            </a:pPr>
            <a:r>
              <a:rPr lang="en-US" altLang="en-US" sz="2400" dirty="0"/>
              <a:t>These problems typically involve the exploration (search) of a state space of solutions. </a:t>
            </a:r>
            <a:endParaRPr lang="en-US" altLang="en-US" sz="2400" dirty="0" smtClean="0"/>
          </a:p>
          <a:p>
            <a:pPr marL="342900" indent="-342900" algn="just">
              <a:buFont typeface="Arial" panose="020B0604020202020204" pitchFamily="34" charset="0"/>
              <a:buChar char="•"/>
            </a:pPr>
            <a:endParaRPr lang="en-US" altLang="en-US" sz="900" dirty="0"/>
          </a:p>
          <a:p>
            <a:pPr marL="342900" indent="-342900" algn="just">
              <a:buFont typeface="Arial" panose="020B0604020202020204" pitchFamily="34" charset="0"/>
              <a:buChar char="•"/>
            </a:pPr>
            <a:r>
              <a:rPr lang="en-US" altLang="en-US" sz="2400" dirty="0"/>
              <a:t>Problems in this class include a variety of discrete optimization problems (0/1 integer programming, QAP, etc.), theorem proving, game playing, etc. </a:t>
            </a:r>
          </a:p>
          <a:p>
            <a:endParaRPr lang="en-IN" sz="900" dirty="0" smtClean="0"/>
          </a:p>
          <a:p>
            <a:r>
              <a:rPr lang="en-IN" sz="2400" b="1" dirty="0" smtClean="0"/>
              <a:t>Example: The 15 puzzle problem:</a:t>
            </a:r>
          </a:p>
          <a:p>
            <a:pPr algn="just"/>
            <a:r>
              <a:rPr lang="en-IN" sz="2300" dirty="0">
                <a:latin typeface="Times New Roman" panose="02020603050405020304" pitchFamily="18" charset="0"/>
                <a:cs typeface="Times New Roman" panose="02020603050405020304" pitchFamily="18" charset="0"/>
              </a:rPr>
              <a:t>The 15-puzzle consists of 15 tiles numbered 1 through 15 and one blank tile placed </a:t>
            </a:r>
            <a:r>
              <a:rPr lang="en-IN" sz="2300" dirty="0" smtClean="0">
                <a:latin typeface="Times New Roman" panose="02020603050405020304" pitchFamily="18" charset="0"/>
                <a:cs typeface="Times New Roman" panose="02020603050405020304" pitchFamily="18" charset="0"/>
              </a:rPr>
              <a:t>in a </a:t>
            </a:r>
            <a:r>
              <a:rPr lang="en-IN" sz="2300" dirty="0">
                <a:latin typeface="Times New Roman" panose="02020603050405020304" pitchFamily="18" charset="0"/>
                <a:cs typeface="Times New Roman" panose="02020603050405020304" pitchFamily="18" charset="0"/>
              </a:rPr>
              <a:t>4 x 4 grid. A tile can be moved into the blank position from a position adjacent to it</a:t>
            </a:r>
            <a:r>
              <a:rPr lang="en-IN" sz="2300" dirty="0" smtClean="0">
                <a:latin typeface="Times New Roman" panose="02020603050405020304" pitchFamily="18" charset="0"/>
                <a:cs typeface="Times New Roman" panose="02020603050405020304" pitchFamily="18" charset="0"/>
              </a:rPr>
              <a:t>, thus </a:t>
            </a:r>
            <a:r>
              <a:rPr lang="en-IN" sz="2300" dirty="0">
                <a:latin typeface="Times New Roman" panose="02020603050405020304" pitchFamily="18" charset="0"/>
                <a:cs typeface="Times New Roman" panose="02020603050405020304" pitchFamily="18" charset="0"/>
              </a:rPr>
              <a:t>creating a blank in the tile's original position. Depending on the configuration </a:t>
            </a:r>
            <a:r>
              <a:rPr lang="en-IN" sz="2300" dirty="0" smtClean="0">
                <a:latin typeface="Times New Roman" panose="02020603050405020304" pitchFamily="18" charset="0"/>
                <a:cs typeface="Times New Roman" panose="02020603050405020304" pitchFamily="18" charset="0"/>
              </a:rPr>
              <a:t>of the </a:t>
            </a:r>
            <a:r>
              <a:rPr lang="en-IN" sz="2300" dirty="0">
                <a:latin typeface="Times New Roman" panose="02020603050405020304" pitchFamily="18" charset="0"/>
                <a:cs typeface="Times New Roman" panose="02020603050405020304" pitchFamily="18" charset="0"/>
              </a:rPr>
              <a:t>grid, up to four moves are possible: up, down, left, and right. The initial and </a:t>
            </a:r>
            <a:r>
              <a:rPr lang="en-IN" sz="2300" dirty="0" smtClean="0">
                <a:latin typeface="Times New Roman" panose="02020603050405020304" pitchFamily="18" charset="0"/>
                <a:cs typeface="Times New Roman" panose="02020603050405020304" pitchFamily="18" charset="0"/>
              </a:rPr>
              <a:t>final configurations </a:t>
            </a:r>
            <a:r>
              <a:rPr lang="en-IN" sz="2300" dirty="0">
                <a:latin typeface="Times New Roman" panose="02020603050405020304" pitchFamily="18" charset="0"/>
                <a:cs typeface="Times New Roman" panose="02020603050405020304" pitchFamily="18" charset="0"/>
              </a:rPr>
              <a:t>of the tiles are specified. The objective is to determine any sequence </a:t>
            </a:r>
            <a:r>
              <a:rPr lang="en-IN" sz="2300" dirty="0" smtClean="0">
                <a:latin typeface="Times New Roman" panose="02020603050405020304" pitchFamily="18" charset="0"/>
                <a:cs typeface="Times New Roman" panose="02020603050405020304" pitchFamily="18" charset="0"/>
              </a:rPr>
              <a:t>or a </a:t>
            </a:r>
            <a:r>
              <a:rPr lang="en-IN" sz="2300" dirty="0">
                <a:latin typeface="Times New Roman" panose="02020603050405020304" pitchFamily="18" charset="0"/>
                <a:cs typeface="Times New Roman" panose="02020603050405020304" pitchFamily="18" charset="0"/>
              </a:rPr>
              <a:t>shortest sequence of moves that transforms the initial configuration to the </a:t>
            </a:r>
            <a:r>
              <a:rPr lang="en-IN" sz="2300" dirty="0" smtClean="0">
                <a:latin typeface="Times New Roman" panose="02020603050405020304" pitchFamily="18" charset="0"/>
                <a:cs typeface="Times New Roman" panose="02020603050405020304" pitchFamily="18" charset="0"/>
              </a:rPr>
              <a:t>final configuration</a:t>
            </a:r>
            <a:endParaRPr lang="en-IN" sz="23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32BED52-2FCF-45FE-BFDD-64A254197B7C}" type="slidenum">
              <a:rPr lang="en-IN" smtClean="0"/>
              <a:t>73</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50305" cy="650305"/>
          </a:xfrm>
          <a:prstGeom prst="rect">
            <a:avLst/>
          </a:prstGeom>
        </p:spPr>
      </p:pic>
      <p:sp>
        <p:nvSpPr>
          <p:cNvPr id="3" name="TextBox 2"/>
          <p:cNvSpPr txBox="1"/>
          <p:nvPr/>
        </p:nvSpPr>
        <p:spPr>
          <a:xfrm>
            <a:off x="1331640" y="44624"/>
            <a:ext cx="6840760" cy="461665"/>
          </a:xfrm>
          <a:prstGeom prst="rect">
            <a:avLst/>
          </a:prstGeom>
          <a:noFill/>
        </p:spPr>
        <p:txBody>
          <a:bodyPr wrap="square" rtlCol="0">
            <a:spAutoFit/>
          </a:bodyPr>
          <a:lstStyle/>
          <a:p>
            <a:pPr algn="ctr"/>
            <a:r>
              <a:rPr lang="en-US" altLang="en-US" sz="2400" b="1" dirty="0">
                <a:solidFill>
                  <a:srgbClr val="FF0000"/>
                </a:solidFill>
                <a:latin typeface="Times New Roman" panose="02020603050405020304" pitchFamily="18" charset="0"/>
                <a:cs typeface="Times New Roman" panose="02020603050405020304" pitchFamily="18" charset="0"/>
              </a:rPr>
              <a:t>Exploratory Decomposition </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74</a:t>
            </a:fld>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7" name="TextBox 6"/>
          <p:cNvSpPr txBox="1"/>
          <p:nvPr/>
        </p:nvSpPr>
        <p:spPr>
          <a:xfrm>
            <a:off x="620688" y="87015"/>
            <a:ext cx="8343800" cy="6370975"/>
          </a:xfrm>
          <a:prstGeom prst="rect">
            <a:avLst/>
          </a:prstGeom>
          <a:noFill/>
        </p:spPr>
        <p:txBody>
          <a:bodyPr wrap="square">
            <a:spAutoFit/>
          </a:bodyPr>
          <a:lstStyle/>
          <a:p>
            <a:pPr algn="just">
              <a:defRPr/>
            </a:pPr>
            <a:r>
              <a:rPr lang="en-US" altLang="en-US" sz="2400" dirty="0"/>
              <a:t>A simple application of exploratory decomposition is in the solution to a 15 puzzle (a tile puzzle). We show a sequence of three moves that transform a given initial state (a) to desired final state (d</a:t>
            </a:r>
            <a:r>
              <a:rPr lang="en-US" altLang="en-US" sz="2400" dirty="0" smtClean="0"/>
              <a:t>).</a:t>
            </a:r>
          </a:p>
          <a:p>
            <a:pPr algn="just">
              <a:defRPr/>
            </a:pPr>
            <a:endParaRPr lang="en-US" sz="2400" dirty="0"/>
          </a:p>
          <a:p>
            <a:pPr algn="just">
              <a:defRPr/>
            </a:pPr>
            <a:endParaRPr lang="en-US" sz="2400" dirty="0" smtClean="0"/>
          </a:p>
          <a:p>
            <a:pPr algn="just">
              <a:defRPr/>
            </a:pPr>
            <a:endParaRPr lang="en-US" sz="2400" dirty="0"/>
          </a:p>
          <a:p>
            <a:pPr algn="just">
              <a:defRPr/>
            </a:pPr>
            <a:endParaRPr lang="en-US" sz="2400" dirty="0" smtClean="0"/>
          </a:p>
          <a:p>
            <a:pPr algn="just">
              <a:defRPr/>
            </a:pPr>
            <a:endParaRPr lang="en-US" sz="2400" dirty="0"/>
          </a:p>
          <a:p>
            <a:pPr algn="just">
              <a:defRPr/>
            </a:pPr>
            <a:endParaRPr lang="en-US" sz="2400" dirty="0" smtClean="0"/>
          </a:p>
          <a:p>
            <a:pPr algn="just">
              <a:defRPr/>
            </a:pPr>
            <a:endParaRPr lang="en-US" sz="2400" dirty="0"/>
          </a:p>
          <a:p>
            <a:pPr algn="just">
              <a:defRPr/>
            </a:pPr>
            <a:endParaRPr lang="en-US" sz="2400" dirty="0" smtClean="0"/>
          </a:p>
          <a:p>
            <a:r>
              <a:rPr lang="en-IN" sz="2400" dirty="0" smtClean="0"/>
              <a:t>One </a:t>
            </a:r>
            <a:r>
              <a:rPr lang="en-IN" sz="2400" dirty="0"/>
              <a:t>method for solving this problem in parallel is as follows. </a:t>
            </a:r>
            <a:endParaRPr lang="en-IN" sz="2400" dirty="0" smtClean="0"/>
          </a:p>
          <a:p>
            <a:pPr algn="just"/>
            <a:r>
              <a:rPr lang="en-IN" sz="2400" dirty="0" smtClean="0"/>
              <a:t>First</a:t>
            </a:r>
            <a:r>
              <a:rPr lang="en-IN" sz="2400" dirty="0"/>
              <a:t>, a few levels of </a:t>
            </a:r>
            <a:r>
              <a:rPr lang="en-IN" sz="2400" dirty="0" smtClean="0"/>
              <a:t>configurations starting </a:t>
            </a:r>
            <a:r>
              <a:rPr lang="en-IN" sz="2400" dirty="0"/>
              <a:t>from the initial configuration are generated serially until the search tree has a </a:t>
            </a:r>
            <a:r>
              <a:rPr lang="en-IN" sz="2400" dirty="0" smtClean="0"/>
              <a:t>sufficient number </a:t>
            </a:r>
            <a:r>
              <a:rPr lang="en-IN" sz="2400" dirty="0"/>
              <a:t>of leaf nodes (i.e., configurations of the 15-puzzle). Now each node is assigned to </a:t>
            </a:r>
            <a:r>
              <a:rPr lang="en-IN" sz="2400" dirty="0" smtClean="0"/>
              <a:t>a task </a:t>
            </a:r>
            <a:r>
              <a:rPr lang="en-IN" sz="2400" dirty="0"/>
              <a:t>to explore </a:t>
            </a:r>
            <a:r>
              <a:rPr lang="en-IN" sz="2400" dirty="0" smtClean="0"/>
              <a:t>further</a:t>
            </a:r>
            <a:endParaRPr lang="en-IN" sz="2400" dirty="0"/>
          </a:p>
        </p:txBody>
      </p:sp>
      <p:pic>
        <p:nvPicPr>
          <p:cNvPr id="8" name="Picture 4" descr="fift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09617" y="1916832"/>
            <a:ext cx="8640960" cy="248257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75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7" name="TextBox 6"/>
          <p:cNvSpPr txBox="1"/>
          <p:nvPr/>
        </p:nvSpPr>
        <p:spPr>
          <a:xfrm>
            <a:off x="620688" y="87015"/>
            <a:ext cx="8343800" cy="1938992"/>
          </a:xfrm>
          <a:prstGeom prst="rect">
            <a:avLst/>
          </a:prstGeom>
          <a:noFill/>
        </p:spPr>
        <p:txBody>
          <a:bodyPr wrap="square">
            <a:spAutoFit/>
          </a:bodyPr>
          <a:lstStyle/>
          <a:p>
            <a:pPr algn="just"/>
            <a:r>
              <a:rPr lang="en-IN" sz="2400" dirty="0"/>
              <a:t>until at least one of them finds a solution. As soon as one of the</a:t>
            </a:r>
          </a:p>
          <a:p>
            <a:pPr algn="just"/>
            <a:r>
              <a:rPr lang="en-IN" sz="2400" dirty="0"/>
              <a:t>concurrent tasks finds a solution it can inform the others to terminate their searches. Figure </a:t>
            </a:r>
            <a:r>
              <a:rPr lang="en-IN" sz="2400" dirty="0" smtClean="0"/>
              <a:t>illustrates </a:t>
            </a:r>
            <a:r>
              <a:rPr lang="en-IN" sz="2400" dirty="0"/>
              <a:t>one </a:t>
            </a:r>
            <a:r>
              <a:rPr lang="en-IN" sz="2400" dirty="0" smtClean="0"/>
              <a:t>such decomposition </a:t>
            </a:r>
            <a:r>
              <a:rPr lang="en-IN" sz="2400" dirty="0"/>
              <a:t>into four tasks in which task 4 finds the solution.</a:t>
            </a:r>
          </a:p>
          <a:p>
            <a:pPr>
              <a:defRPr/>
            </a:pPr>
            <a:r>
              <a:rPr lang="en-US" sz="2400" dirty="0" smtClean="0"/>
              <a:t>  </a:t>
            </a:r>
            <a:endParaRPr lang="en-IN" sz="2400" dirty="0"/>
          </a:p>
        </p:txBody>
      </p:sp>
      <p:graphicFrame>
        <p:nvGraphicFramePr>
          <p:cNvPr id="3" name="Table 2"/>
          <p:cNvGraphicFramePr>
            <a:graphicFrameLocks noGrp="1"/>
          </p:cNvGraphicFramePr>
          <p:nvPr/>
        </p:nvGraphicFramePr>
        <p:xfrm>
          <a:off x="3059832" y="1772816"/>
          <a:ext cx="2088232" cy="2149544"/>
        </p:xfrm>
        <a:graphic>
          <a:graphicData uri="http://schemas.openxmlformats.org/drawingml/2006/table">
            <a:tbl>
              <a:tblPr firstRow="1" bandRow="1">
                <a:tableStyleId>{5C22544A-7EE6-4342-B048-85BDC9FD1C3A}</a:tableStyleId>
              </a:tblPr>
              <a:tblGrid>
                <a:gridCol w="522058"/>
                <a:gridCol w="522058"/>
                <a:gridCol w="522058"/>
                <a:gridCol w="522058"/>
              </a:tblGrid>
              <a:tr h="426544">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6544">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7</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572">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10</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572">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nvGraphicFramePr>
        <p:xfrm>
          <a:off x="323528" y="4149080"/>
          <a:ext cx="2160240" cy="2227244"/>
        </p:xfrm>
        <a:graphic>
          <a:graphicData uri="http://schemas.openxmlformats.org/drawingml/2006/table">
            <a:tbl>
              <a:tblPr firstRow="1" bandRow="1">
                <a:tableStyleId>{5C22544A-7EE6-4342-B048-85BDC9FD1C3A}</a:tableStyleId>
              </a:tblPr>
              <a:tblGrid>
                <a:gridCol w="540060"/>
                <a:gridCol w="540060"/>
                <a:gridCol w="540060"/>
                <a:gridCol w="540060"/>
              </a:tblGrid>
              <a:tr h="387694">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694">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7</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56422">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10</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56422">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nvGraphicFramePr>
        <p:xfrm>
          <a:off x="2627784" y="4149080"/>
          <a:ext cx="2088232" cy="2235700"/>
        </p:xfrm>
        <a:graphic>
          <a:graphicData uri="http://schemas.openxmlformats.org/drawingml/2006/table">
            <a:tbl>
              <a:tblPr firstRow="1" bandRow="1">
                <a:tableStyleId>{5C22544A-7EE6-4342-B048-85BDC9FD1C3A}</a:tableStyleId>
              </a:tblPr>
              <a:tblGrid>
                <a:gridCol w="522058"/>
                <a:gridCol w="522058"/>
                <a:gridCol w="522058"/>
                <a:gridCol w="522058"/>
              </a:tblGrid>
              <a:tr h="442985">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2985">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0650">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10</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7</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60650">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TextBox 3"/>
          <p:cNvSpPr txBox="1"/>
          <p:nvPr/>
        </p:nvSpPr>
        <p:spPr>
          <a:xfrm>
            <a:off x="620688" y="6453336"/>
            <a:ext cx="7695728" cy="369332"/>
          </a:xfrm>
          <a:prstGeom prst="rect">
            <a:avLst/>
          </a:prstGeom>
          <a:noFill/>
        </p:spPr>
        <p:txBody>
          <a:bodyPr wrap="square" rtlCol="0">
            <a:spAutoFit/>
          </a:bodyPr>
          <a:lstStyle/>
          <a:p>
            <a:r>
              <a:rPr lang="en-IN" dirty="0" smtClean="0"/>
              <a:t>Task-1                                      Task-2                                  Task-3                         Task-4</a:t>
            </a:r>
            <a:endParaRPr lang="en-IN" dirty="0"/>
          </a:p>
        </p:txBody>
      </p:sp>
      <p:graphicFrame>
        <p:nvGraphicFramePr>
          <p:cNvPr id="10" name="Table 9"/>
          <p:cNvGraphicFramePr>
            <a:graphicFrameLocks noGrp="1"/>
          </p:cNvGraphicFramePr>
          <p:nvPr/>
        </p:nvGraphicFramePr>
        <p:xfrm>
          <a:off x="4788024" y="4206806"/>
          <a:ext cx="2088232" cy="2149544"/>
        </p:xfrm>
        <a:graphic>
          <a:graphicData uri="http://schemas.openxmlformats.org/drawingml/2006/table">
            <a:tbl>
              <a:tblPr firstRow="1" bandRow="1">
                <a:tableStyleId>{5C22544A-7EE6-4342-B048-85BDC9FD1C3A}</a:tableStyleId>
              </a:tblPr>
              <a:tblGrid>
                <a:gridCol w="522058"/>
                <a:gridCol w="522058"/>
                <a:gridCol w="522058"/>
                <a:gridCol w="522058"/>
              </a:tblGrid>
              <a:tr h="426544">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6544">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7</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572">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572">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nvGraphicFramePr>
        <p:xfrm>
          <a:off x="6948264" y="4206806"/>
          <a:ext cx="2088232" cy="2149544"/>
        </p:xfrm>
        <a:graphic>
          <a:graphicData uri="http://schemas.openxmlformats.org/drawingml/2006/table">
            <a:tbl>
              <a:tblPr firstRow="1" bandRow="1">
                <a:tableStyleId>{5C22544A-7EE6-4342-B048-85BDC9FD1C3A}</a:tableStyleId>
              </a:tblPr>
              <a:tblGrid>
                <a:gridCol w="522058"/>
                <a:gridCol w="522058"/>
                <a:gridCol w="522058"/>
                <a:gridCol w="522058"/>
              </a:tblGrid>
              <a:tr h="426544">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6544">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7</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572">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10</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572">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461665"/>
          </a:xfrm>
          <a:prstGeom prst="rect">
            <a:avLst/>
          </a:prstGeom>
          <a:noFill/>
        </p:spPr>
        <p:txBody>
          <a:bodyPr wrap="square">
            <a:spAutoFit/>
          </a:bodyPr>
          <a:lstStyle/>
          <a:p>
            <a:pPr>
              <a:defRPr/>
            </a:pPr>
            <a:r>
              <a:rPr lang="en-US" sz="2400" dirty="0" smtClean="0"/>
              <a:t>A  </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76</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7" name="TextBox 6"/>
          <p:cNvSpPr txBox="1"/>
          <p:nvPr/>
        </p:nvSpPr>
        <p:spPr>
          <a:xfrm>
            <a:off x="3573016" y="0"/>
            <a:ext cx="1070992" cy="461665"/>
          </a:xfrm>
          <a:prstGeom prst="rect">
            <a:avLst/>
          </a:prstGeom>
          <a:noFill/>
        </p:spPr>
        <p:txBody>
          <a:bodyPr wrap="square">
            <a:spAutoFit/>
          </a:bodyPr>
          <a:lstStyle/>
          <a:p>
            <a:pPr algn="ctr">
              <a:defRPr/>
            </a:pPr>
            <a:r>
              <a:rPr lang="en-US" sz="2400" dirty="0" smtClean="0"/>
              <a:t>Task -1  </a:t>
            </a:r>
            <a:endParaRPr lang="en-IN" sz="2400" dirty="0"/>
          </a:p>
        </p:txBody>
      </p:sp>
      <p:graphicFrame>
        <p:nvGraphicFramePr>
          <p:cNvPr id="8" name="Table 7"/>
          <p:cNvGraphicFramePr>
            <a:graphicFrameLocks noGrp="1"/>
          </p:cNvGraphicFramePr>
          <p:nvPr/>
        </p:nvGraphicFramePr>
        <p:xfrm>
          <a:off x="3059832" y="536192"/>
          <a:ext cx="2304256" cy="2433312"/>
        </p:xfrm>
        <a:graphic>
          <a:graphicData uri="http://schemas.openxmlformats.org/drawingml/2006/table">
            <a:tbl>
              <a:tblPr firstRow="1" bandRow="1">
                <a:tableStyleId>{5C22544A-7EE6-4342-B048-85BDC9FD1C3A}</a:tableStyleId>
              </a:tblPr>
              <a:tblGrid>
                <a:gridCol w="576064"/>
                <a:gridCol w="576064"/>
                <a:gridCol w="576064"/>
                <a:gridCol w="576064"/>
              </a:tblGrid>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7</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10</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nvGraphicFramePr>
        <p:xfrm>
          <a:off x="278835" y="4106553"/>
          <a:ext cx="2304256" cy="2433312"/>
        </p:xfrm>
        <a:graphic>
          <a:graphicData uri="http://schemas.openxmlformats.org/drawingml/2006/table">
            <a:tbl>
              <a:tblPr firstRow="1" bandRow="1">
                <a:tableStyleId>{5C22544A-7EE6-4342-B048-85BDC9FD1C3A}</a:tableStyleId>
              </a:tblPr>
              <a:tblGrid>
                <a:gridCol w="576064"/>
                <a:gridCol w="576064"/>
                <a:gridCol w="576064"/>
                <a:gridCol w="576064"/>
              </a:tblGrid>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7</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10</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 name="Table 9"/>
          <p:cNvGraphicFramePr>
            <a:graphicFrameLocks noGrp="1"/>
          </p:cNvGraphicFramePr>
          <p:nvPr/>
        </p:nvGraphicFramePr>
        <p:xfrm>
          <a:off x="3059832" y="4089300"/>
          <a:ext cx="2304256" cy="2433312"/>
        </p:xfrm>
        <a:graphic>
          <a:graphicData uri="http://schemas.openxmlformats.org/drawingml/2006/table">
            <a:tbl>
              <a:tblPr firstRow="1" bandRow="1">
                <a:tableStyleId>{5C22544A-7EE6-4342-B048-85BDC9FD1C3A}</a:tableStyleId>
              </a:tblPr>
              <a:tblGrid>
                <a:gridCol w="576064"/>
                <a:gridCol w="576064"/>
                <a:gridCol w="576064"/>
                <a:gridCol w="576064"/>
              </a:tblGrid>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7</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10</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nvGraphicFramePr>
        <p:xfrm>
          <a:off x="6012160" y="4105600"/>
          <a:ext cx="2304256" cy="2433312"/>
        </p:xfrm>
        <a:graphic>
          <a:graphicData uri="http://schemas.openxmlformats.org/drawingml/2006/table">
            <a:tbl>
              <a:tblPr firstRow="1" bandRow="1">
                <a:tableStyleId>{5C22544A-7EE6-4342-B048-85BDC9FD1C3A}</a:tableStyleId>
              </a:tblPr>
              <a:tblGrid>
                <a:gridCol w="576064"/>
                <a:gridCol w="576064"/>
                <a:gridCol w="576064"/>
                <a:gridCol w="576064"/>
              </a:tblGrid>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7</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10</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4" name="Straight Connector 3"/>
          <p:cNvCxnSpPr>
            <a:stCxn id="8" idx="2"/>
          </p:cNvCxnSpPr>
          <p:nvPr/>
        </p:nvCxnSpPr>
        <p:spPr>
          <a:xfrm flipH="1">
            <a:off x="1259632" y="2969504"/>
            <a:ext cx="2952328" cy="11795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2"/>
            <a:endCxn id="10" idx="0"/>
          </p:cNvCxnSpPr>
          <p:nvPr/>
        </p:nvCxnSpPr>
        <p:spPr>
          <a:xfrm>
            <a:off x="4211960" y="2969504"/>
            <a:ext cx="0" cy="1119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259632" y="2996952"/>
            <a:ext cx="2848880" cy="11521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2"/>
            <a:endCxn id="11" idx="0"/>
          </p:cNvCxnSpPr>
          <p:nvPr/>
        </p:nvCxnSpPr>
        <p:spPr>
          <a:xfrm>
            <a:off x="4211960" y="2969504"/>
            <a:ext cx="2952328" cy="11360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77</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8" name="TextBox 7"/>
          <p:cNvSpPr txBox="1"/>
          <p:nvPr/>
        </p:nvSpPr>
        <p:spPr>
          <a:xfrm>
            <a:off x="3573016" y="0"/>
            <a:ext cx="1070992" cy="461665"/>
          </a:xfrm>
          <a:prstGeom prst="rect">
            <a:avLst/>
          </a:prstGeom>
          <a:noFill/>
        </p:spPr>
        <p:txBody>
          <a:bodyPr wrap="square">
            <a:spAutoFit/>
          </a:bodyPr>
          <a:lstStyle/>
          <a:p>
            <a:pPr algn="ctr">
              <a:defRPr/>
            </a:pPr>
            <a:r>
              <a:rPr lang="en-US" sz="2400" dirty="0" smtClean="0"/>
              <a:t>Task -2  </a:t>
            </a:r>
            <a:endParaRPr lang="en-IN" sz="2400" dirty="0"/>
          </a:p>
        </p:txBody>
      </p:sp>
      <p:graphicFrame>
        <p:nvGraphicFramePr>
          <p:cNvPr id="9" name="Table 8"/>
          <p:cNvGraphicFramePr>
            <a:graphicFrameLocks noGrp="1"/>
          </p:cNvGraphicFramePr>
          <p:nvPr/>
        </p:nvGraphicFramePr>
        <p:xfrm>
          <a:off x="3059832" y="536192"/>
          <a:ext cx="2304256" cy="2433312"/>
        </p:xfrm>
        <a:graphic>
          <a:graphicData uri="http://schemas.openxmlformats.org/drawingml/2006/table">
            <a:tbl>
              <a:tblPr firstRow="1" bandRow="1">
                <a:tableStyleId>{5C22544A-7EE6-4342-B048-85BDC9FD1C3A}</a:tableStyleId>
              </a:tblPr>
              <a:tblGrid>
                <a:gridCol w="576064"/>
                <a:gridCol w="576064"/>
                <a:gridCol w="576064"/>
                <a:gridCol w="576064"/>
              </a:tblGrid>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10</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7</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832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 name="Table 9"/>
          <p:cNvGraphicFramePr>
            <a:graphicFrameLocks noGrp="1"/>
          </p:cNvGraphicFramePr>
          <p:nvPr/>
        </p:nvGraphicFramePr>
        <p:xfrm>
          <a:off x="278835" y="4106553"/>
          <a:ext cx="1844892" cy="2058752"/>
        </p:xfrm>
        <a:graphic>
          <a:graphicData uri="http://schemas.openxmlformats.org/drawingml/2006/table">
            <a:tbl>
              <a:tblPr firstRow="1" bandRow="1">
                <a:tableStyleId>{5C22544A-7EE6-4342-B048-85BDC9FD1C3A}</a:tableStyleId>
              </a:tblPr>
              <a:tblGrid>
                <a:gridCol w="461223"/>
                <a:gridCol w="461223"/>
                <a:gridCol w="461223"/>
                <a:gridCol w="461223"/>
              </a:tblGrid>
              <a:tr h="514688">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2</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3</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4</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4688">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5</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000" b="1" dirty="0" smtClean="0">
                          <a:solidFill>
                            <a:schemeClr val="tx1"/>
                          </a:solidFill>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8</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4688">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9</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10</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000" b="1" dirty="0" smtClean="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11</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4688">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13</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14</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15</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12</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nvGraphicFramePr>
        <p:xfrm>
          <a:off x="2339752" y="4087774"/>
          <a:ext cx="1872208" cy="2077532"/>
        </p:xfrm>
        <a:graphic>
          <a:graphicData uri="http://schemas.openxmlformats.org/drawingml/2006/table">
            <a:tbl>
              <a:tblPr firstRow="1" bandRow="1">
                <a:tableStyleId>{5C22544A-7EE6-4342-B048-85BDC9FD1C3A}</a:tableStyleId>
              </a:tblPr>
              <a:tblGrid>
                <a:gridCol w="468052"/>
                <a:gridCol w="468052"/>
                <a:gridCol w="468052"/>
                <a:gridCol w="468052"/>
              </a:tblGrid>
              <a:tr h="519383">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2</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3</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4</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9383">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5</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6</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dirty="0" smtClean="0"/>
                        <a:t>8</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9383">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9</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10</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7</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11</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9383">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13</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000" b="1" dirty="0" smtClean="0">
                          <a:solidFill>
                            <a:schemeClr val="tx1"/>
                          </a:solidFill>
                          <a:latin typeface="Times New Roman" panose="02020603050405020304" pitchFamily="18" charset="0"/>
                          <a:cs typeface="Times New Roman" panose="02020603050405020304" pitchFamily="18"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15</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12</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3" name="Straight Connector 12"/>
          <p:cNvCxnSpPr>
            <a:stCxn id="9" idx="2"/>
            <a:endCxn id="11" idx="0"/>
          </p:cNvCxnSpPr>
          <p:nvPr/>
        </p:nvCxnSpPr>
        <p:spPr>
          <a:xfrm flipH="1">
            <a:off x="3275856" y="2969504"/>
            <a:ext cx="936104" cy="1118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259632" y="2996952"/>
            <a:ext cx="2848880" cy="11521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9" idx="2"/>
            <a:endCxn id="16" idx="0"/>
          </p:cNvCxnSpPr>
          <p:nvPr/>
        </p:nvCxnSpPr>
        <p:spPr>
          <a:xfrm>
            <a:off x="4211960" y="2969504"/>
            <a:ext cx="3456384" cy="11360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6732240" y="4105600"/>
          <a:ext cx="1872208" cy="1987696"/>
        </p:xfrm>
        <a:graphic>
          <a:graphicData uri="http://schemas.openxmlformats.org/drawingml/2006/table">
            <a:tbl>
              <a:tblPr firstRow="1" bandRow="1">
                <a:tableStyleId>{5C22544A-7EE6-4342-B048-85BDC9FD1C3A}</a:tableStyleId>
              </a:tblPr>
              <a:tblGrid>
                <a:gridCol w="468052"/>
                <a:gridCol w="468052"/>
                <a:gridCol w="468052"/>
                <a:gridCol w="468052"/>
              </a:tblGrid>
              <a:tr h="496924">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2</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4</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6924">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5</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6</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000" b="1" dirty="0" smtClean="0">
                          <a:solidFill>
                            <a:schemeClr val="tx1"/>
                          </a:solidFill>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8</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6924">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9</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10</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7</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11</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6924">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13</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14</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15</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12</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9" name="Table 18"/>
          <p:cNvGraphicFramePr>
            <a:graphicFrameLocks noGrp="1"/>
          </p:cNvGraphicFramePr>
          <p:nvPr/>
        </p:nvGraphicFramePr>
        <p:xfrm>
          <a:off x="4644008" y="4027737"/>
          <a:ext cx="1872208" cy="2077532"/>
        </p:xfrm>
        <a:graphic>
          <a:graphicData uri="http://schemas.openxmlformats.org/drawingml/2006/table">
            <a:tbl>
              <a:tblPr firstRow="1" bandRow="1">
                <a:tableStyleId>{5C22544A-7EE6-4342-B048-85BDC9FD1C3A}</a:tableStyleId>
              </a:tblPr>
              <a:tblGrid>
                <a:gridCol w="468052"/>
                <a:gridCol w="468052"/>
                <a:gridCol w="468052"/>
                <a:gridCol w="468052"/>
              </a:tblGrid>
              <a:tr h="519383">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2</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3</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4</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9383">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5</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6</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000" b="1" dirty="0" smtClean="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000" dirty="0" smtClean="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9383">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9</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10</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11</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19383">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13</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000" b="1" dirty="0" smtClean="0">
                          <a:solidFill>
                            <a:schemeClr val="tx1"/>
                          </a:solidFill>
                          <a:latin typeface="Times New Roman" panose="02020603050405020304" pitchFamily="18" charset="0"/>
                          <a:cs typeface="Times New Roman" panose="02020603050405020304" pitchFamily="18"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15</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000" b="1" dirty="0" smtClean="0">
                          <a:solidFill>
                            <a:schemeClr val="tx1"/>
                          </a:solidFill>
                          <a:latin typeface="Times New Roman" panose="02020603050405020304" pitchFamily="18" charset="0"/>
                          <a:cs typeface="Times New Roman" panose="02020603050405020304" pitchFamily="18" charset="0"/>
                        </a:rPr>
                        <a:t>12</a:t>
                      </a:r>
                      <a:endParaRPr lang="en-IN" sz="2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0" name="Straight Connector 19"/>
          <p:cNvCxnSpPr>
            <a:stCxn id="9" idx="2"/>
            <a:endCxn id="19" idx="0"/>
          </p:cNvCxnSpPr>
          <p:nvPr/>
        </p:nvCxnSpPr>
        <p:spPr>
          <a:xfrm>
            <a:off x="4211960" y="2969504"/>
            <a:ext cx="1368152" cy="10582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78</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7" name="TextBox 6"/>
          <p:cNvSpPr txBox="1"/>
          <p:nvPr/>
        </p:nvSpPr>
        <p:spPr>
          <a:xfrm>
            <a:off x="3491880" y="66033"/>
            <a:ext cx="1575048" cy="461665"/>
          </a:xfrm>
          <a:prstGeom prst="rect">
            <a:avLst/>
          </a:prstGeom>
          <a:noFill/>
        </p:spPr>
        <p:txBody>
          <a:bodyPr wrap="square">
            <a:spAutoFit/>
          </a:bodyPr>
          <a:lstStyle/>
          <a:p>
            <a:pPr algn="ctr">
              <a:defRPr/>
            </a:pPr>
            <a:r>
              <a:rPr lang="en-US" sz="2400" dirty="0" smtClean="0"/>
              <a:t>Task - 3  </a:t>
            </a:r>
            <a:endParaRPr lang="en-IN" sz="2400" dirty="0"/>
          </a:p>
        </p:txBody>
      </p:sp>
      <p:graphicFrame>
        <p:nvGraphicFramePr>
          <p:cNvPr id="8" name="Table 7"/>
          <p:cNvGraphicFramePr>
            <a:graphicFrameLocks noGrp="1"/>
          </p:cNvGraphicFramePr>
          <p:nvPr/>
        </p:nvGraphicFramePr>
        <p:xfrm>
          <a:off x="3275856" y="497457"/>
          <a:ext cx="2007096" cy="2028712"/>
        </p:xfrm>
        <a:graphic>
          <a:graphicData uri="http://schemas.openxmlformats.org/drawingml/2006/table">
            <a:tbl>
              <a:tblPr firstRow="1" bandRow="1">
                <a:tableStyleId>{5C22544A-7EE6-4342-B048-85BDC9FD1C3A}</a:tableStyleId>
              </a:tblPr>
              <a:tblGrid>
                <a:gridCol w="501774"/>
                <a:gridCol w="501774"/>
                <a:gridCol w="501774"/>
                <a:gridCol w="501774"/>
              </a:tblGrid>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nvGraphicFramePr>
        <p:xfrm>
          <a:off x="179512" y="3717032"/>
          <a:ext cx="2007096" cy="2028712"/>
        </p:xfrm>
        <a:graphic>
          <a:graphicData uri="http://schemas.openxmlformats.org/drawingml/2006/table">
            <a:tbl>
              <a:tblPr firstRow="1" bandRow="1">
                <a:tableStyleId>{5C22544A-7EE6-4342-B048-85BDC9FD1C3A}</a:tableStyleId>
              </a:tblPr>
              <a:tblGrid>
                <a:gridCol w="501774"/>
                <a:gridCol w="501774"/>
                <a:gridCol w="501774"/>
                <a:gridCol w="501774"/>
              </a:tblGrid>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IN" sz="2400" b="1"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 name="Table 9"/>
          <p:cNvGraphicFramePr>
            <a:graphicFrameLocks noGrp="1"/>
          </p:cNvGraphicFramePr>
          <p:nvPr/>
        </p:nvGraphicFramePr>
        <p:xfrm>
          <a:off x="2483768" y="3717032"/>
          <a:ext cx="2007096" cy="2028712"/>
        </p:xfrm>
        <a:graphic>
          <a:graphicData uri="http://schemas.openxmlformats.org/drawingml/2006/table">
            <a:tbl>
              <a:tblPr firstRow="1" bandRow="1">
                <a:tableStyleId>{5C22544A-7EE6-4342-B048-85BDC9FD1C3A}</a:tableStyleId>
              </a:tblPr>
              <a:tblGrid>
                <a:gridCol w="501774"/>
                <a:gridCol w="501774"/>
                <a:gridCol w="501774"/>
                <a:gridCol w="501774"/>
              </a:tblGrid>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7178">
                <a:tc>
                  <a:txBody>
                    <a:bodyPr/>
                    <a:lstStyle/>
                    <a:p>
                      <a:pPr algn="ct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nvGraphicFramePr>
        <p:xfrm>
          <a:off x="4797152" y="3717032"/>
          <a:ext cx="2007096" cy="2028712"/>
        </p:xfrm>
        <a:graphic>
          <a:graphicData uri="http://schemas.openxmlformats.org/drawingml/2006/table">
            <a:tbl>
              <a:tblPr firstRow="1" bandRow="1">
                <a:tableStyleId>{5C22544A-7EE6-4342-B048-85BDC9FD1C3A}</a:tableStyleId>
              </a:tblPr>
              <a:tblGrid>
                <a:gridCol w="501774"/>
                <a:gridCol w="501774"/>
                <a:gridCol w="501774"/>
                <a:gridCol w="501774"/>
              </a:tblGrid>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Table 11"/>
          <p:cNvGraphicFramePr>
            <a:graphicFrameLocks noGrp="1"/>
          </p:cNvGraphicFramePr>
          <p:nvPr/>
        </p:nvGraphicFramePr>
        <p:xfrm>
          <a:off x="6957392" y="3717032"/>
          <a:ext cx="2007096" cy="2028712"/>
        </p:xfrm>
        <a:graphic>
          <a:graphicData uri="http://schemas.openxmlformats.org/drawingml/2006/table">
            <a:tbl>
              <a:tblPr firstRow="1" bandRow="1">
                <a:tableStyleId>{5C22544A-7EE6-4342-B048-85BDC9FD1C3A}</a:tableStyleId>
              </a:tblPr>
              <a:tblGrid>
                <a:gridCol w="501774"/>
                <a:gridCol w="501774"/>
                <a:gridCol w="501774"/>
                <a:gridCol w="501774"/>
              </a:tblGrid>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7178">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3" name="Straight Connector 12"/>
          <p:cNvCxnSpPr/>
          <p:nvPr/>
        </p:nvCxnSpPr>
        <p:spPr>
          <a:xfrm flipH="1">
            <a:off x="3347864" y="2492896"/>
            <a:ext cx="936104" cy="11182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9" idx="0"/>
          </p:cNvCxnSpPr>
          <p:nvPr/>
        </p:nvCxnSpPr>
        <p:spPr>
          <a:xfrm flipH="1">
            <a:off x="1183060" y="2526169"/>
            <a:ext cx="3096344" cy="11908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83968" y="2492896"/>
            <a:ext cx="3456384" cy="11360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83968" y="2492896"/>
            <a:ext cx="1368152" cy="10582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461665"/>
          </a:xfrm>
          <a:prstGeom prst="rect">
            <a:avLst/>
          </a:prstGeom>
          <a:noFill/>
        </p:spPr>
        <p:txBody>
          <a:bodyPr wrap="square">
            <a:spAutoFit/>
          </a:bodyPr>
          <a:lstStyle/>
          <a:p>
            <a:pPr>
              <a:defRPr/>
            </a:pPr>
            <a:r>
              <a:rPr lang="en-US" sz="2400" dirty="0" smtClean="0"/>
              <a:t>A  </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79</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7" name="TextBox 6"/>
          <p:cNvSpPr txBox="1"/>
          <p:nvPr/>
        </p:nvSpPr>
        <p:spPr>
          <a:xfrm>
            <a:off x="3743908" y="47251"/>
            <a:ext cx="1800200" cy="461665"/>
          </a:xfrm>
          <a:prstGeom prst="rect">
            <a:avLst/>
          </a:prstGeom>
          <a:noFill/>
        </p:spPr>
        <p:txBody>
          <a:bodyPr wrap="square">
            <a:spAutoFit/>
          </a:bodyPr>
          <a:lstStyle/>
          <a:p>
            <a:pPr>
              <a:defRPr/>
            </a:pPr>
            <a:r>
              <a:rPr lang="en-US" sz="2400" dirty="0" smtClean="0"/>
              <a:t>Task - 4  </a:t>
            </a:r>
            <a:endParaRPr lang="en-IN" sz="2400" dirty="0"/>
          </a:p>
        </p:txBody>
      </p:sp>
      <p:graphicFrame>
        <p:nvGraphicFramePr>
          <p:cNvPr id="8" name="Table 7"/>
          <p:cNvGraphicFramePr>
            <a:graphicFrameLocks noGrp="1"/>
          </p:cNvGraphicFramePr>
          <p:nvPr/>
        </p:nvGraphicFramePr>
        <p:xfrm>
          <a:off x="3347864" y="513218"/>
          <a:ext cx="2088232" cy="2149544"/>
        </p:xfrm>
        <a:graphic>
          <a:graphicData uri="http://schemas.openxmlformats.org/drawingml/2006/table">
            <a:tbl>
              <a:tblPr firstRow="1" bandRow="1">
                <a:tableStyleId>{5C22544A-7EE6-4342-B048-85BDC9FD1C3A}</a:tableStyleId>
              </a:tblPr>
              <a:tblGrid>
                <a:gridCol w="522058"/>
                <a:gridCol w="522058"/>
                <a:gridCol w="522058"/>
                <a:gridCol w="522058"/>
              </a:tblGrid>
              <a:tr h="426544">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6544">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7</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572">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10</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572">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9" name="Table 8"/>
          <p:cNvGraphicFramePr>
            <a:graphicFrameLocks noGrp="1"/>
          </p:cNvGraphicFramePr>
          <p:nvPr/>
        </p:nvGraphicFramePr>
        <p:xfrm>
          <a:off x="899592" y="3284984"/>
          <a:ext cx="2088232" cy="2149544"/>
        </p:xfrm>
        <a:graphic>
          <a:graphicData uri="http://schemas.openxmlformats.org/drawingml/2006/table">
            <a:tbl>
              <a:tblPr firstRow="1" bandRow="1">
                <a:tableStyleId>{5C22544A-7EE6-4342-B048-85BDC9FD1C3A}</a:tableStyleId>
              </a:tblPr>
              <a:tblGrid>
                <a:gridCol w="522058"/>
                <a:gridCol w="522058"/>
                <a:gridCol w="522058"/>
                <a:gridCol w="522058"/>
              </a:tblGrid>
              <a:tr h="426544">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426544">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7</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617572">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10</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617572">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graphicFrame>
        <p:nvGraphicFramePr>
          <p:cNvPr id="10" name="Table 9"/>
          <p:cNvGraphicFramePr>
            <a:graphicFrameLocks noGrp="1"/>
          </p:cNvGraphicFramePr>
          <p:nvPr/>
        </p:nvGraphicFramePr>
        <p:xfrm>
          <a:off x="3347864" y="3356992"/>
          <a:ext cx="2088232" cy="2149544"/>
        </p:xfrm>
        <a:graphic>
          <a:graphicData uri="http://schemas.openxmlformats.org/drawingml/2006/table">
            <a:tbl>
              <a:tblPr firstRow="1" bandRow="1">
                <a:tableStyleId>{5C22544A-7EE6-4342-B048-85BDC9FD1C3A}</a:tableStyleId>
              </a:tblPr>
              <a:tblGrid>
                <a:gridCol w="522058"/>
                <a:gridCol w="522058"/>
                <a:gridCol w="522058"/>
                <a:gridCol w="522058"/>
              </a:tblGrid>
              <a:tr h="426544">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6544">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7</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8</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572">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10</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IN" sz="2400" b="1" dirty="0" smtClean="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572">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Table 10"/>
          <p:cNvGraphicFramePr>
            <a:graphicFrameLocks noGrp="1"/>
          </p:cNvGraphicFramePr>
          <p:nvPr/>
        </p:nvGraphicFramePr>
        <p:xfrm>
          <a:off x="5724128" y="3356992"/>
          <a:ext cx="2088232" cy="2149544"/>
        </p:xfrm>
        <a:graphic>
          <a:graphicData uri="http://schemas.openxmlformats.org/drawingml/2006/table">
            <a:tbl>
              <a:tblPr firstRow="1" bandRow="1">
                <a:tableStyleId>{5C22544A-7EE6-4342-B048-85BDC9FD1C3A}</a:tableStyleId>
              </a:tblPr>
              <a:tblGrid>
                <a:gridCol w="522058"/>
                <a:gridCol w="522058"/>
                <a:gridCol w="522058"/>
                <a:gridCol w="522058"/>
              </a:tblGrid>
              <a:tr h="426544">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6544">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6</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7</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572">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9</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10</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IN" sz="2400" b="1" dirty="0" smtClean="0">
                          <a:solidFill>
                            <a:schemeClr val="tx1"/>
                          </a:solidFill>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17572">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13</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14</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15</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smtClean="0">
                          <a:solidFill>
                            <a:schemeClr val="tx1"/>
                          </a:solidFill>
                          <a:latin typeface="Times New Roman" panose="02020603050405020304" pitchFamily="18" charset="0"/>
                          <a:cs typeface="Times New Roman" panose="02020603050405020304" pitchFamily="18" charset="0"/>
                        </a:rPr>
                        <a:t>12</a:t>
                      </a:r>
                      <a:endParaRPr lang="en-IN"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2" name="Straight Connector 11"/>
          <p:cNvCxnSpPr>
            <a:stCxn id="8" idx="2"/>
          </p:cNvCxnSpPr>
          <p:nvPr/>
        </p:nvCxnSpPr>
        <p:spPr>
          <a:xfrm flipH="1">
            <a:off x="1907704" y="2662762"/>
            <a:ext cx="2484276" cy="6723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2"/>
            <a:endCxn id="11" idx="0"/>
          </p:cNvCxnSpPr>
          <p:nvPr/>
        </p:nvCxnSpPr>
        <p:spPr>
          <a:xfrm>
            <a:off x="4391980" y="2662762"/>
            <a:ext cx="2376264" cy="694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10" idx="0"/>
          </p:cNvCxnSpPr>
          <p:nvPr/>
        </p:nvCxnSpPr>
        <p:spPr>
          <a:xfrm>
            <a:off x="4391980" y="2662762"/>
            <a:ext cx="0" cy="6942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3416320"/>
          </a:xfrm>
          <a:prstGeom prst="rect">
            <a:avLst/>
          </a:prstGeom>
          <a:noFill/>
        </p:spPr>
        <p:txBody>
          <a:bodyPr wrap="square">
            <a:spAutoFit/>
          </a:bodyPr>
          <a:lstStyle/>
          <a:p>
            <a:pPr algn="just"/>
            <a:r>
              <a:rPr lang="en-IN" sz="2400" dirty="0" smtClean="0"/>
              <a:t>Standardized </a:t>
            </a:r>
            <a:r>
              <a:rPr lang="en-IN" sz="2400" dirty="0"/>
              <a:t>hardware interfaces </a:t>
            </a:r>
            <a:r>
              <a:rPr lang="en-IN" sz="2400" dirty="0" smtClean="0"/>
              <a:t>have reduced </a:t>
            </a:r>
            <a:r>
              <a:rPr lang="en-IN" sz="2400" dirty="0"/>
              <a:t>the turnaround time from the development of a microprocessor to a parallel </a:t>
            </a:r>
            <a:r>
              <a:rPr lang="en-IN" sz="2400" dirty="0" smtClean="0"/>
              <a:t>machine based </a:t>
            </a:r>
            <a:r>
              <a:rPr lang="en-IN" sz="2400" dirty="0"/>
              <a:t>on the microprocessor. </a:t>
            </a:r>
            <a:endParaRPr lang="en-IN" sz="2400" dirty="0" smtClean="0"/>
          </a:p>
          <a:p>
            <a:pPr algn="just"/>
            <a:endParaRPr lang="en-IN" sz="2400" dirty="0" smtClean="0"/>
          </a:p>
          <a:p>
            <a:pPr algn="just"/>
            <a:r>
              <a:rPr lang="en-IN" sz="2400" dirty="0" smtClean="0"/>
              <a:t>Standardized programming </a:t>
            </a:r>
            <a:r>
              <a:rPr lang="en-IN" sz="2400" dirty="0"/>
              <a:t>environments </a:t>
            </a:r>
            <a:r>
              <a:rPr lang="en-IN" sz="2400" dirty="0" smtClean="0"/>
              <a:t>has ensured </a:t>
            </a:r>
            <a:r>
              <a:rPr lang="en-IN" sz="2400" dirty="0"/>
              <a:t>a longer life-cycle for </a:t>
            </a:r>
            <a:r>
              <a:rPr lang="en-IN" sz="2400" dirty="0" smtClean="0"/>
              <a:t>parallel applications</a:t>
            </a:r>
            <a:r>
              <a:rPr lang="en-IN" sz="2400" dirty="0"/>
              <a:t>. </a:t>
            </a:r>
            <a:endParaRPr lang="en-IN" sz="2400" dirty="0" smtClean="0"/>
          </a:p>
          <a:p>
            <a:pPr algn="just"/>
            <a:endParaRPr lang="en-IN" sz="2400" dirty="0"/>
          </a:p>
          <a:p>
            <a:pPr algn="just"/>
            <a:r>
              <a:rPr lang="en-IN" sz="2400" dirty="0" smtClean="0"/>
              <a:t>All </a:t>
            </a:r>
            <a:r>
              <a:rPr lang="en-IN" sz="2400" dirty="0"/>
              <a:t>of these present compelling arguments </a:t>
            </a:r>
            <a:r>
              <a:rPr lang="en-IN" sz="2400" dirty="0" smtClean="0"/>
              <a:t>is in favour </a:t>
            </a:r>
            <a:r>
              <a:rPr lang="en-IN" sz="2400" dirty="0"/>
              <a:t>of parallel computing platforms.</a:t>
            </a:r>
          </a:p>
        </p:txBody>
      </p:sp>
      <p:sp>
        <p:nvSpPr>
          <p:cNvPr id="2" name="Slide Number Placeholder 1"/>
          <p:cNvSpPr>
            <a:spLocks noGrp="1"/>
          </p:cNvSpPr>
          <p:nvPr>
            <p:ph type="sldNum" sz="quarter" idx="12"/>
          </p:nvPr>
        </p:nvSpPr>
        <p:spPr/>
        <p:txBody>
          <a:bodyPr/>
          <a:lstStyle/>
          <a:p>
            <a:fld id="{732BED52-2FCF-45FE-BFDD-64A254197B7C}" type="slidenum">
              <a:rPr lang="en-IN" smtClean="0"/>
              <a:t>8</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80</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7" name="TextBox 6"/>
          <p:cNvSpPr txBox="1"/>
          <p:nvPr/>
        </p:nvSpPr>
        <p:spPr>
          <a:xfrm>
            <a:off x="620688" y="379685"/>
            <a:ext cx="8343800" cy="6001643"/>
          </a:xfrm>
          <a:prstGeom prst="rect">
            <a:avLst/>
          </a:prstGeom>
          <a:noFill/>
        </p:spPr>
        <p:txBody>
          <a:bodyPr wrap="square">
            <a:spAutoFit/>
          </a:bodyPr>
          <a:lstStyle/>
          <a:p>
            <a:pPr>
              <a:defRPr/>
            </a:pPr>
            <a:r>
              <a:rPr lang="en-US" sz="2400" dirty="0" smtClean="0"/>
              <a:t>Difference between exploratory decomposition and </a:t>
            </a:r>
            <a:r>
              <a:rPr lang="en-IN" sz="2400" dirty="0" smtClean="0"/>
              <a:t>data-decomposition.</a:t>
            </a:r>
          </a:p>
          <a:p>
            <a:pPr>
              <a:defRPr/>
            </a:pPr>
            <a:r>
              <a:rPr lang="en-US" sz="2400" dirty="0" smtClean="0"/>
              <a:t>  </a:t>
            </a:r>
          </a:p>
          <a:p>
            <a:r>
              <a:rPr lang="en-IN" sz="2400" dirty="0"/>
              <a:t>The tasks induced by data-decomposition are performed in their</a:t>
            </a:r>
          </a:p>
          <a:p>
            <a:r>
              <a:rPr lang="en-IN" sz="2400" dirty="0"/>
              <a:t>entirety and each task performs useful computations towards the solution of the problem</a:t>
            </a:r>
            <a:r>
              <a:rPr lang="en-IN" sz="2400" dirty="0" smtClean="0"/>
              <a:t>.</a:t>
            </a:r>
          </a:p>
          <a:p>
            <a:endParaRPr lang="en-IN" sz="2400" dirty="0"/>
          </a:p>
          <a:p>
            <a:r>
              <a:rPr lang="en-IN" sz="2400" dirty="0"/>
              <a:t>in exploratory decomposition, unfinished tasks can be terminated as soon as </a:t>
            </a:r>
            <a:r>
              <a:rPr lang="en-IN" sz="2400" dirty="0" smtClean="0"/>
              <a:t>an overall </a:t>
            </a:r>
            <a:r>
              <a:rPr lang="en-IN" sz="2400" dirty="0"/>
              <a:t>solution is found</a:t>
            </a:r>
            <a:r>
              <a:rPr lang="en-IN" sz="2400" dirty="0" smtClean="0"/>
              <a:t>.</a:t>
            </a:r>
          </a:p>
          <a:p>
            <a:endParaRPr lang="en-IN" sz="2400" dirty="0"/>
          </a:p>
          <a:p>
            <a:r>
              <a:rPr lang="en-IN" sz="2400" dirty="0"/>
              <a:t>The work performed by the parallel formulation can be either smaller </a:t>
            </a:r>
            <a:r>
              <a:rPr lang="en-IN" sz="2400" dirty="0" smtClean="0"/>
              <a:t>or greater </a:t>
            </a:r>
            <a:r>
              <a:rPr lang="en-IN" sz="2400" dirty="0"/>
              <a:t>than that performed by the serial algorithm. </a:t>
            </a:r>
            <a:endParaRPr lang="en-IN" sz="2400" dirty="0" smtClean="0"/>
          </a:p>
          <a:p>
            <a:endParaRPr lang="en-IN" sz="2400" dirty="0"/>
          </a:p>
          <a:p>
            <a:r>
              <a:rPr lang="en-IN" sz="2400" dirty="0" smtClean="0"/>
              <a:t>For </a:t>
            </a:r>
            <a:r>
              <a:rPr lang="en-IN" sz="2400" dirty="0"/>
              <a:t>example, consider a search space </a:t>
            </a:r>
            <a:r>
              <a:rPr lang="en-IN" sz="2400" dirty="0" smtClean="0"/>
              <a:t>that has </a:t>
            </a:r>
            <a:r>
              <a:rPr lang="en-IN" sz="2400" dirty="0"/>
              <a:t>been partitioned into four concurrent tasks as shown in </a:t>
            </a:r>
            <a:r>
              <a:rPr lang="en-IN" sz="2400" dirty="0" smtClean="0"/>
              <a:t>Figure. </a:t>
            </a:r>
          </a:p>
          <a:p>
            <a:endParaRPr lang="en-IN" sz="24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32BED52-2FCF-45FE-BFDD-64A254197B7C}" type="slidenum">
              <a:rPr lang="en-IN" smtClean="0"/>
              <a:t>81</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7" name="TextBox 6"/>
          <p:cNvSpPr txBox="1"/>
          <p:nvPr/>
        </p:nvSpPr>
        <p:spPr>
          <a:xfrm>
            <a:off x="467544" y="2689602"/>
            <a:ext cx="8523312" cy="4031873"/>
          </a:xfrm>
          <a:prstGeom prst="rect">
            <a:avLst/>
          </a:prstGeom>
          <a:noFill/>
        </p:spPr>
        <p:txBody>
          <a:bodyPr wrap="square">
            <a:spAutoFit/>
          </a:bodyPr>
          <a:lstStyle/>
          <a:p>
            <a:pPr algn="just"/>
            <a:r>
              <a:rPr lang="en-IN" sz="2400" dirty="0"/>
              <a:t>If the solution lies right at the beginning of the search space corresponding to task </a:t>
            </a:r>
            <a:r>
              <a:rPr lang="en-IN" sz="2400" dirty="0" smtClean="0"/>
              <a:t>3 as shown in figure - a, </a:t>
            </a:r>
            <a:r>
              <a:rPr lang="en-IN" sz="2400" dirty="0"/>
              <a:t>then it will </a:t>
            </a:r>
            <a:r>
              <a:rPr lang="en-IN" sz="2400" dirty="0" smtClean="0"/>
              <a:t>be found </a:t>
            </a:r>
            <a:r>
              <a:rPr lang="en-IN" sz="2400" dirty="0"/>
              <a:t>almost immediately by the parallel formulation. </a:t>
            </a:r>
            <a:endParaRPr lang="en-IN" sz="2400" dirty="0" smtClean="0"/>
          </a:p>
          <a:p>
            <a:pPr algn="just"/>
            <a:endParaRPr lang="en-IN" sz="800" dirty="0"/>
          </a:p>
          <a:p>
            <a:pPr algn="just"/>
            <a:r>
              <a:rPr lang="en-IN" sz="2400" dirty="0" smtClean="0"/>
              <a:t>The </a:t>
            </a:r>
            <a:r>
              <a:rPr lang="en-IN" sz="2400" dirty="0"/>
              <a:t>serial algorithm would have </a:t>
            </a:r>
            <a:r>
              <a:rPr lang="en-IN" sz="2400" dirty="0" smtClean="0"/>
              <a:t>found the </a:t>
            </a:r>
            <a:r>
              <a:rPr lang="en-IN" sz="2400" dirty="0"/>
              <a:t>solution only after performing work equivalent to searching the entire space </a:t>
            </a:r>
            <a:r>
              <a:rPr lang="en-IN" sz="2400" dirty="0" smtClean="0"/>
              <a:t>corresponding to </a:t>
            </a:r>
            <a:r>
              <a:rPr lang="en-IN" sz="2400" dirty="0"/>
              <a:t>tasks 1 and 2.</a:t>
            </a:r>
          </a:p>
          <a:p>
            <a:pPr algn="just">
              <a:defRPr/>
            </a:pPr>
            <a:endParaRPr lang="en-US" sz="800" dirty="0"/>
          </a:p>
          <a:p>
            <a:pPr algn="just"/>
            <a:r>
              <a:rPr lang="en-IN" sz="2400" dirty="0"/>
              <a:t>On the other hand, if the solution lies towards the end of the search </a:t>
            </a:r>
            <a:r>
              <a:rPr lang="en-IN" sz="2400" dirty="0" smtClean="0"/>
              <a:t>space corresponding </a:t>
            </a:r>
            <a:r>
              <a:rPr lang="en-IN" sz="2400" dirty="0"/>
              <a:t>to task </a:t>
            </a:r>
            <a:r>
              <a:rPr lang="en-IN" sz="2400" dirty="0" smtClean="0"/>
              <a:t>as in figure - b, </a:t>
            </a:r>
            <a:r>
              <a:rPr lang="en-IN" sz="2400" dirty="0"/>
              <a:t>then the parallel formulation will perform almost </a:t>
            </a:r>
            <a:r>
              <a:rPr lang="en-IN" sz="2400" dirty="0" smtClean="0"/>
              <a:t>four times </a:t>
            </a:r>
            <a:r>
              <a:rPr lang="en-IN" sz="2400" dirty="0"/>
              <a:t>the work of the serial algorithm and will yield no speedup.</a:t>
            </a:r>
          </a:p>
        </p:txBody>
      </p:sp>
      <p:grpSp>
        <p:nvGrpSpPr>
          <p:cNvPr id="43" name="Group 42"/>
          <p:cNvGrpSpPr/>
          <p:nvPr/>
        </p:nvGrpSpPr>
        <p:grpSpPr>
          <a:xfrm>
            <a:off x="800200" y="122410"/>
            <a:ext cx="7615608" cy="1362374"/>
            <a:chOff x="800200" y="122410"/>
            <a:chExt cx="7615608" cy="1650406"/>
          </a:xfrm>
        </p:grpSpPr>
        <p:sp>
          <p:nvSpPr>
            <p:cNvPr id="3" name="Oval 2"/>
            <p:cNvSpPr/>
            <p:nvPr/>
          </p:nvSpPr>
          <p:spPr>
            <a:xfrm>
              <a:off x="2483768" y="155172"/>
              <a:ext cx="288032" cy="3103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p:cNvSpPr/>
            <p:nvPr/>
          </p:nvSpPr>
          <p:spPr>
            <a:xfrm>
              <a:off x="800200" y="980728"/>
              <a:ext cx="819472" cy="72008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m</a:t>
              </a:r>
              <a:endParaRPr lang="en-IN" sz="2400" dirty="0">
                <a:solidFill>
                  <a:schemeClr val="tx1"/>
                </a:solidFill>
              </a:endParaRPr>
            </a:p>
          </p:txBody>
        </p:sp>
        <p:sp>
          <p:nvSpPr>
            <p:cNvPr id="8" name="Isosceles Triangle 7"/>
            <p:cNvSpPr/>
            <p:nvPr/>
          </p:nvSpPr>
          <p:spPr>
            <a:xfrm>
              <a:off x="1693733" y="989112"/>
              <a:ext cx="819472" cy="72008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m</a:t>
              </a:r>
              <a:endParaRPr lang="en-IN" sz="2400" dirty="0">
                <a:solidFill>
                  <a:schemeClr val="tx1"/>
                </a:solidFill>
              </a:endParaRPr>
            </a:p>
          </p:txBody>
        </p:sp>
        <p:sp>
          <p:nvSpPr>
            <p:cNvPr id="9" name="Isosceles Triangle 8"/>
            <p:cNvSpPr/>
            <p:nvPr/>
          </p:nvSpPr>
          <p:spPr>
            <a:xfrm>
              <a:off x="2587266" y="989112"/>
              <a:ext cx="819472" cy="72008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m</a:t>
              </a:r>
              <a:endParaRPr lang="en-IN" sz="2400" dirty="0">
                <a:solidFill>
                  <a:schemeClr val="tx1"/>
                </a:solidFill>
              </a:endParaRPr>
            </a:p>
          </p:txBody>
        </p:sp>
        <p:sp>
          <p:nvSpPr>
            <p:cNvPr id="10" name="Isosceles Triangle 9"/>
            <p:cNvSpPr/>
            <p:nvPr/>
          </p:nvSpPr>
          <p:spPr>
            <a:xfrm>
              <a:off x="3491880" y="989112"/>
              <a:ext cx="819472" cy="72008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m</a:t>
              </a:r>
              <a:endParaRPr lang="en-IN" sz="2400" dirty="0">
                <a:solidFill>
                  <a:schemeClr val="tx1"/>
                </a:solidFill>
              </a:endParaRPr>
            </a:p>
          </p:txBody>
        </p:sp>
        <p:cxnSp>
          <p:nvCxnSpPr>
            <p:cNvPr id="12" name="Straight Connector 11"/>
            <p:cNvCxnSpPr>
              <a:stCxn id="4" idx="0"/>
              <a:endCxn id="3" idx="3"/>
            </p:cNvCxnSpPr>
            <p:nvPr/>
          </p:nvCxnSpPr>
          <p:spPr>
            <a:xfrm flipV="1">
              <a:off x="1209936" y="420067"/>
              <a:ext cx="1316013" cy="560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a:endCxn id="3" idx="3"/>
            </p:cNvCxnSpPr>
            <p:nvPr/>
          </p:nvCxnSpPr>
          <p:spPr>
            <a:xfrm flipV="1">
              <a:off x="2103469" y="420067"/>
              <a:ext cx="422480" cy="569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0"/>
              <a:endCxn id="3" idx="4"/>
            </p:cNvCxnSpPr>
            <p:nvPr/>
          </p:nvCxnSpPr>
          <p:spPr>
            <a:xfrm flipH="1" flipV="1">
              <a:off x="2627784" y="465516"/>
              <a:ext cx="369218" cy="523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0"/>
              <a:endCxn id="3" idx="5"/>
            </p:cNvCxnSpPr>
            <p:nvPr/>
          </p:nvCxnSpPr>
          <p:spPr>
            <a:xfrm flipH="1" flipV="1">
              <a:off x="2729619" y="420067"/>
              <a:ext cx="1171997" cy="569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585603" y="1556792"/>
              <a:ext cx="186197"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p:cNvSpPr/>
            <p:nvPr/>
          </p:nvSpPr>
          <p:spPr>
            <a:xfrm>
              <a:off x="6588224" y="122410"/>
              <a:ext cx="288032" cy="3103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Isosceles Triangle 30"/>
            <p:cNvSpPr/>
            <p:nvPr/>
          </p:nvSpPr>
          <p:spPr>
            <a:xfrm>
              <a:off x="4904656" y="947966"/>
              <a:ext cx="819472" cy="72008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m</a:t>
              </a:r>
              <a:endParaRPr lang="en-IN" sz="2400" dirty="0">
                <a:solidFill>
                  <a:schemeClr val="tx1"/>
                </a:solidFill>
              </a:endParaRPr>
            </a:p>
          </p:txBody>
        </p:sp>
        <p:sp>
          <p:nvSpPr>
            <p:cNvPr id="32" name="Isosceles Triangle 31"/>
            <p:cNvSpPr/>
            <p:nvPr/>
          </p:nvSpPr>
          <p:spPr>
            <a:xfrm>
              <a:off x="5798189" y="956350"/>
              <a:ext cx="819472" cy="72008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m</a:t>
              </a:r>
              <a:endParaRPr lang="en-IN" sz="2400" dirty="0">
                <a:solidFill>
                  <a:schemeClr val="tx1"/>
                </a:solidFill>
              </a:endParaRPr>
            </a:p>
          </p:txBody>
        </p:sp>
        <p:sp>
          <p:nvSpPr>
            <p:cNvPr id="33" name="Isosceles Triangle 32"/>
            <p:cNvSpPr/>
            <p:nvPr/>
          </p:nvSpPr>
          <p:spPr>
            <a:xfrm>
              <a:off x="6691722" y="956350"/>
              <a:ext cx="819472" cy="72008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m</a:t>
              </a:r>
              <a:endParaRPr lang="en-IN" sz="2400" dirty="0">
                <a:solidFill>
                  <a:schemeClr val="tx1"/>
                </a:solidFill>
              </a:endParaRPr>
            </a:p>
          </p:txBody>
        </p:sp>
        <p:sp>
          <p:nvSpPr>
            <p:cNvPr id="34" name="Isosceles Triangle 33"/>
            <p:cNvSpPr/>
            <p:nvPr/>
          </p:nvSpPr>
          <p:spPr>
            <a:xfrm>
              <a:off x="7596336" y="956350"/>
              <a:ext cx="819472" cy="72008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solidFill>
                    <a:schemeClr val="tx1"/>
                  </a:solidFill>
                </a:rPr>
                <a:t>m</a:t>
              </a:r>
              <a:endParaRPr lang="en-IN" sz="2400" dirty="0">
                <a:solidFill>
                  <a:schemeClr val="tx1"/>
                </a:solidFill>
              </a:endParaRPr>
            </a:p>
          </p:txBody>
        </p:sp>
        <p:cxnSp>
          <p:nvCxnSpPr>
            <p:cNvPr id="35" name="Straight Connector 34"/>
            <p:cNvCxnSpPr>
              <a:stCxn id="31" idx="0"/>
              <a:endCxn id="30" idx="3"/>
            </p:cNvCxnSpPr>
            <p:nvPr/>
          </p:nvCxnSpPr>
          <p:spPr>
            <a:xfrm flipV="1">
              <a:off x="5314392" y="387305"/>
              <a:ext cx="1316013" cy="560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0"/>
              <a:endCxn id="30" idx="3"/>
            </p:cNvCxnSpPr>
            <p:nvPr/>
          </p:nvCxnSpPr>
          <p:spPr>
            <a:xfrm flipV="1">
              <a:off x="6207925" y="387305"/>
              <a:ext cx="422480" cy="569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3" idx="0"/>
              <a:endCxn id="30" idx="4"/>
            </p:cNvCxnSpPr>
            <p:nvPr/>
          </p:nvCxnSpPr>
          <p:spPr>
            <a:xfrm flipH="1" flipV="1">
              <a:off x="6732240" y="432754"/>
              <a:ext cx="369218" cy="523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4" idx="0"/>
              <a:endCxn id="30" idx="5"/>
            </p:cNvCxnSpPr>
            <p:nvPr/>
          </p:nvCxnSpPr>
          <p:spPr>
            <a:xfrm flipH="1" flipV="1">
              <a:off x="6834075" y="387305"/>
              <a:ext cx="1171997" cy="569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569421" y="1556792"/>
              <a:ext cx="186197"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1" name="TextBox 40"/>
          <p:cNvSpPr txBox="1"/>
          <p:nvPr/>
        </p:nvSpPr>
        <p:spPr>
          <a:xfrm>
            <a:off x="1209936" y="1518909"/>
            <a:ext cx="2691680" cy="923330"/>
          </a:xfrm>
          <a:prstGeom prst="rect">
            <a:avLst/>
          </a:prstGeom>
          <a:noFill/>
        </p:spPr>
        <p:txBody>
          <a:bodyPr wrap="square" rtlCol="0">
            <a:spAutoFit/>
          </a:bodyPr>
          <a:lstStyle/>
          <a:p>
            <a:pPr algn="ctr"/>
            <a:r>
              <a:rPr lang="en-IN" dirty="0"/>
              <a:t>figure </a:t>
            </a:r>
            <a:r>
              <a:rPr lang="en-IN" dirty="0" smtClean="0"/>
              <a:t>– a</a:t>
            </a:r>
          </a:p>
          <a:p>
            <a:pPr algn="ctr"/>
            <a:r>
              <a:rPr lang="en-IN" dirty="0" smtClean="0"/>
              <a:t>Total serial work = 2m+1</a:t>
            </a:r>
          </a:p>
          <a:p>
            <a:pPr algn="ctr"/>
            <a:r>
              <a:rPr lang="en-IN" dirty="0" smtClean="0"/>
              <a:t>Total Parallel work = 1</a:t>
            </a:r>
            <a:endParaRPr lang="en-IN" dirty="0"/>
          </a:p>
        </p:txBody>
      </p:sp>
      <p:sp>
        <p:nvSpPr>
          <p:cNvPr id="42" name="TextBox 41"/>
          <p:cNvSpPr txBox="1"/>
          <p:nvPr/>
        </p:nvSpPr>
        <p:spPr>
          <a:xfrm>
            <a:off x="5952139" y="1458185"/>
            <a:ext cx="1447675" cy="369332"/>
          </a:xfrm>
          <a:prstGeom prst="rect">
            <a:avLst/>
          </a:prstGeom>
          <a:noFill/>
        </p:spPr>
        <p:txBody>
          <a:bodyPr wrap="square" rtlCol="0">
            <a:spAutoFit/>
          </a:bodyPr>
          <a:lstStyle/>
          <a:p>
            <a:pPr algn="ctr"/>
            <a:r>
              <a:rPr lang="en-IN" dirty="0"/>
              <a:t>figure - b</a:t>
            </a:r>
          </a:p>
        </p:txBody>
      </p:sp>
      <p:sp>
        <p:nvSpPr>
          <p:cNvPr id="44" name="TextBox 43"/>
          <p:cNvSpPr txBox="1"/>
          <p:nvPr/>
        </p:nvSpPr>
        <p:spPr>
          <a:xfrm>
            <a:off x="5284565" y="1765105"/>
            <a:ext cx="2691680" cy="646331"/>
          </a:xfrm>
          <a:prstGeom prst="rect">
            <a:avLst/>
          </a:prstGeom>
          <a:noFill/>
        </p:spPr>
        <p:txBody>
          <a:bodyPr wrap="square" rtlCol="0">
            <a:spAutoFit/>
          </a:bodyPr>
          <a:lstStyle/>
          <a:p>
            <a:pPr algn="ctr"/>
            <a:r>
              <a:rPr lang="en-IN" dirty="0" smtClean="0"/>
              <a:t>Total serial work = m</a:t>
            </a:r>
          </a:p>
          <a:p>
            <a:pPr algn="ctr"/>
            <a:r>
              <a:rPr lang="en-IN" dirty="0" smtClean="0"/>
              <a:t>Total Parallel work = 4m</a:t>
            </a:r>
            <a:endParaRPr lang="en-I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548680"/>
            <a:ext cx="8640960" cy="6001643"/>
          </a:xfrm>
          <a:prstGeom prst="rect">
            <a:avLst/>
          </a:prstGeom>
          <a:noFill/>
        </p:spPr>
        <p:txBody>
          <a:bodyPr wrap="square">
            <a:spAutoFit/>
          </a:bodyPr>
          <a:lstStyle/>
          <a:p>
            <a:pPr algn="just"/>
            <a:r>
              <a:rPr lang="en-IN" sz="2400" b="1" i="1" dirty="0"/>
              <a:t>Speculative decomposition </a:t>
            </a:r>
            <a:r>
              <a:rPr lang="en-IN" sz="2400" dirty="0"/>
              <a:t>is used when a program may take one of many </a:t>
            </a:r>
            <a:r>
              <a:rPr lang="en-IN" sz="2400" dirty="0" smtClean="0"/>
              <a:t>possible computationally </a:t>
            </a:r>
            <a:r>
              <a:rPr lang="en-IN" sz="2400" dirty="0"/>
              <a:t>significant branches depending on the output of other computations </a:t>
            </a:r>
            <a:r>
              <a:rPr lang="en-IN" sz="2400" dirty="0" smtClean="0"/>
              <a:t>that precede </a:t>
            </a:r>
            <a:r>
              <a:rPr lang="en-IN" sz="2400" dirty="0"/>
              <a:t>it</a:t>
            </a:r>
            <a:r>
              <a:rPr lang="en-IN" sz="2400" dirty="0" smtClean="0"/>
              <a:t>.</a:t>
            </a:r>
          </a:p>
          <a:p>
            <a:pPr algn="just"/>
            <a:endParaRPr lang="en-IN" sz="1200" dirty="0" smtClean="0"/>
          </a:p>
          <a:p>
            <a:pPr algn="just"/>
            <a:r>
              <a:rPr lang="en-US" sz="2400" dirty="0"/>
              <a:t> In this situation, while one task is performing the computation whose output is used in deciding the next computation, other tasks can concurrently start the computations of the next stage.  </a:t>
            </a:r>
            <a:endParaRPr lang="en-US" sz="2400" dirty="0" smtClean="0"/>
          </a:p>
          <a:p>
            <a:pPr algn="just"/>
            <a:endParaRPr lang="en-US" sz="1200" dirty="0" smtClean="0"/>
          </a:p>
          <a:p>
            <a:pPr algn="just"/>
            <a:r>
              <a:rPr lang="en-US" sz="2400" dirty="0" smtClean="0"/>
              <a:t>This is similar to </a:t>
            </a:r>
            <a:r>
              <a:rPr lang="en-US" sz="2400" dirty="0"/>
              <a:t>switch statement. When the input for the switch has finally </a:t>
            </a:r>
            <a:r>
              <a:rPr lang="en-US" sz="2400" dirty="0" smtClean="0"/>
              <a:t>been computed</a:t>
            </a:r>
            <a:r>
              <a:rPr lang="en-US" sz="2400" dirty="0"/>
              <a:t>, the computation corresponding to the correct branch would be used while that corresponding to the other branches would be discarded. In order to minimize the wasted computation, a slightly different formulation of speculative decomposition could be used, especially in situations where one of the outcomes of the switch is more likely than the others. In this case, only the most promising branch is taken up a task in parallel with the preceding computation. </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82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7" name="TextBox 6"/>
          <p:cNvSpPr txBox="1"/>
          <p:nvPr/>
        </p:nvSpPr>
        <p:spPr>
          <a:xfrm>
            <a:off x="620688" y="44624"/>
            <a:ext cx="8343800" cy="461665"/>
          </a:xfrm>
          <a:prstGeom prst="rect">
            <a:avLst/>
          </a:prstGeom>
          <a:noFill/>
        </p:spPr>
        <p:txBody>
          <a:bodyPr wrap="square">
            <a:spAutoFit/>
          </a:bodyPr>
          <a:lstStyle/>
          <a:p>
            <a:pPr>
              <a:defRPr/>
            </a:pPr>
            <a:r>
              <a:rPr lang="en-US" sz="2400" b="1" dirty="0" smtClean="0">
                <a:solidFill>
                  <a:srgbClr val="FF0000"/>
                </a:solidFill>
              </a:rPr>
              <a:t>Speculative Decomposition  </a:t>
            </a:r>
            <a:endParaRPr lang="en-IN" sz="2400" b="1" dirty="0">
              <a:solidFill>
                <a:srgbClr val="FF0000"/>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4893647"/>
          </a:xfrm>
          <a:prstGeom prst="rect">
            <a:avLst/>
          </a:prstGeom>
          <a:noFill/>
        </p:spPr>
        <p:txBody>
          <a:bodyPr wrap="square">
            <a:spAutoFit/>
          </a:bodyPr>
          <a:lstStyle/>
          <a:p>
            <a:r>
              <a:rPr lang="en-US" altLang="en-US" sz="2400" dirty="0"/>
              <a:t>In some applications, dependencies between tasks are not known a-priori. </a:t>
            </a:r>
            <a:endParaRPr lang="en-US" altLang="en-US" sz="2400" dirty="0" smtClean="0"/>
          </a:p>
          <a:p>
            <a:endParaRPr lang="en-US" altLang="en-US" sz="2400" dirty="0"/>
          </a:p>
          <a:p>
            <a:pPr algn="just"/>
            <a:r>
              <a:rPr lang="en-US" altLang="en-US" sz="2400" dirty="0"/>
              <a:t>For such applications, it is impossible to identify independent tasks. </a:t>
            </a:r>
          </a:p>
          <a:p>
            <a:pPr algn="just"/>
            <a:r>
              <a:rPr lang="en-US" altLang="en-US" sz="2400" dirty="0"/>
              <a:t>There are generally two approaches to dealing with such applications: conservative approaches, which identify independent tasks only when they are guaranteed to not have dependencies, and, optimistic approaches, which schedule tasks even when they may potentially be erroneous. </a:t>
            </a:r>
            <a:endParaRPr lang="en-US" altLang="en-US" sz="2400" dirty="0" smtClean="0"/>
          </a:p>
          <a:p>
            <a:pPr algn="just"/>
            <a:endParaRPr lang="en-US" altLang="en-US" sz="2400" dirty="0"/>
          </a:p>
          <a:p>
            <a:r>
              <a:rPr lang="en-US" altLang="en-US" sz="2400" dirty="0"/>
              <a:t>Conservative approaches may yield little concurrency and optimistic approaches may require roll-back mechanism in the case of an error. </a:t>
            </a:r>
          </a:p>
          <a:p>
            <a:pPr>
              <a:defRPr/>
            </a:pPr>
            <a:r>
              <a:rPr lang="en-US" sz="2400" dirty="0" smtClean="0"/>
              <a:t>  </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83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262979"/>
          </a:xfrm>
          <a:prstGeom prst="rect">
            <a:avLst/>
          </a:prstGeom>
          <a:noFill/>
        </p:spPr>
        <p:txBody>
          <a:bodyPr wrap="square">
            <a:spAutoFit/>
          </a:bodyPr>
          <a:lstStyle/>
          <a:p>
            <a:r>
              <a:rPr lang="en-US" altLang="en-US" sz="2400" dirty="0"/>
              <a:t>A classic example of speculative decomposition is in discrete event simulation. </a:t>
            </a:r>
          </a:p>
          <a:p>
            <a:r>
              <a:rPr lang="en-US" altLang="en-US" sz="2400" dirty="0"/>
              <a:t>The central data structure in a discrete event simulation is a time-ordered event list. </a:t>
            </a:r>
          </a:p>
          <a:p>
            <a:r>
              <a:rPr lang="en-US" altLang="en-US" sz="2400" dirty="0"/>
              <a:t>Events are extracted precisely in time order, processed, and if required, resulting events are inserted back into the event list. </a:t>
            </a:r>
          </a:p>
          <a:p>
            <a:r>
              <a:rPr lang="en-US" altLang="en-US" sz="2400" dirty="0"/>
              <a:t>Considering today as a discrete event system </a:t>
            </a:r>
            <a:r>
              <a:rPr lang="en-US" altLang="en-US" sz="2400" dirty="0" smtClean="0"/>
              <a:t>– a person gets </a:t>
            </a:r>
            <a:r>
              <a:rPr lang="en-US" altLang="en-US" sz="2400" dirty="0"/>
              <a:t>up, get ready, drive to work, work, eat lunch, work some more, drive back, eat dinner, and sleep. </a:t>
            </a:r>
          </a:p>
          <a:p>
            <a:r>
              <a:rPr lang="en-US" altLang="en-US" sz="2400" dirty="0"/>
              <a:t>Each of these events may be processed independently, however, in driving to work, </a:t>
            </a:r>
            <a:r>
              <a:rPr lang="en-US" altLang="en-US" sz="2400" dirty="0" smtClean="0"/>
              <a:t>that person </a:t>
            </a:r>
            <a:r>
              <a:rPr lang="en-US" altLang="en-US" sz="2400" dirty="0"/>
              <a:t>might meet with an unfortunate accident and not get to work at all. </a:t>
            </a:r>
          </a:p>
          <a:p>
            <a:r>
              <a:rPr lang="en-US" altLang="en-US" sz="2400" dirty="0"/>
              <a:t>Therefore, an optimistic scheduling of other events will have to be rolled back. </a:t>
            </a:r>
          </a:p>
        </p:txBody>
      </p:sp>
      <p:sp>
        <p:nvSpPr>
          <p:cNvPr id="2" name="Slide Number Placeholder 1"/>
          <p:cNvSpPr>
            <a:spLocks noGrp="1"/>
          </p:cNvSpPr>
          <p:nvPr>
            <p:ph type="sldNum" sz="quarter" idx="12"/>
          </p:nvPr>
        </p:nvSpPr>
        <p:spPr/>
        <p:txBody>
          <a:bodyPr/>
          <a:lstStyle/>
          <a:p>
            <a:fld id="{732BED52-2FCF-45FE-BFDD-64A254197B7C}" type="slidenum">
              <a:rPr lang="en-IN" smtClean="0"/>
              <a:t>84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7" name="TextBox 6"/>
          <p:cNvSpPr txBox="1"/>
          <p:nvPr/>
        </p:nvSpPr>
        <p:spPr>
          <a:xfrm>
            <a:off x="620688" y="87015"/>
            <a:ext cx="8343800" cy="461665"/>
          </a:xfrm>
          <a:prstGeom prst="rect">
            <a:avLst/>
          </a:prstGeom>
          <a:noFill/>
        </p:spPr>
        <p:txBody>
          <a:bodyPr wrap="square">
            <a:spAutoFit/>
          </a:bodyPr>
          <a:lstStyle/>
          <a:p>
            <a:pPr>
              <a:defRPr/>
            </a:pPr>
            <a:r>
              <a:rPr lang="en-US" altLang="en-US" sz="2400" b="1" dirty="0">
                <a:solidFill>
                  <a:srgbClr val="FF0000"/>
                </a:solidFill>
              </a:rPr>
              <a:t>Speculative Decomposition: Example </a:t>
            </a:r>
            <a:r>
              <a:rPr lang="en-US" sz="2400" b="1" dirty="0" smtClean="0">
                <a:solidFill>
                  <a:srgbClr val="FF0000"/>
                </a:solidFill>
              </a:rPr>
              <a:t>  </a:t>
            </a:r>
            <a:endParaRPr lang="en-IN" sz="2400" b="1" dirty="0">
              <a:solidFill>
                <a:srgbClr val="FF0000"/>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3491" y="77723"/>
            <a:ext cx="8393005" cy="6740307"/>
          </a:xfrm>
          <a:prstGeom prst="rect">
            <a:avLst/>
          </a:prstGeom>
          <a:noFill/>
        </p:spPr>
        <p:txBody>
          <a:bodyPr wrap="square">
            <a:spAutoFit/>
          </a:bodyPr>
          <a:lstStyle/>
          <a:p>
            <a:pPr algn="ctr">
              <a:defRPr/>
            </a:pP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Parallel discrete event </a:t>
            </a:r>
            <a:r>
              <a:rPr lang="en-US" altLang="en-US" sz="2400" b="1" dirty="0" smtClean="0">
                <a:latin typeface="Times New Roman" panose="02020603050405020304" pitchFamily="18" charset="0"/>
                <a:cs typeface="Times New Roman" panose="02020603050405020304" pitchFamily="18" charset="0"/>
              </a:rPr>
              <a:t>simulation</a:t>
            </a:r>
          </a:p>
          <a:p>
            <a:pPr algn="ctr">
              <a:defRPr/>
            </a:pPr>
            <a:endParaRPr lang="en-US" altLang="en-US" sz="2400" b="1" dirty="0">
              <a:latin typeface="Times New Roman" panose="02020603050405020304" pitchFamily="18" charset="0"/>
              <a:cs typeface="Times New Roman" panose="02020603050405020304" pitchFamily="18" charset="0"/>
            </a:endParaRPr>
          </a:p>
          <a:p>
            <a:pPr algn="just">
              <a:defRPr/>
            </a:pPr>
            <a:r>
              <a:rPr lang="en-US" altLang="en-US" sz="2400" dirty="0">
                <a:latin typeface="Times New Roman" panose="02020603050405020304" pitchFamily="18" charset="0"/>
                <a:cs typeface="Times New Roman" panose="02020603050405020304" pitchFamily="18" charset="0"/>
              </a:rPr>
              <a:t>Consider the simulation of a system that is represented as a network or a directed graph. The nodes of this network represent components. </a:t>
            </a:r>
            <a:endParaRPr lang="en-US" altLang="en-US" sz="2400" dirty="0" smtClean="0">
              <a:latin typeface="Times New Roman" panose="02020603050405020304" pitchFamily="18" charset="0"/>
              <a:cs typeface="Times New Roman" panose="02020603050405020304" pitchFamily="18" charset="0"/>
            </a:endParaRPr>
          </a:p>
          <a:p>
            <a:pPr algn="just">
              <a:defRPr/>
            </a:pPr>
            <a:endParaRPr lang="en-US" altLang="en-US" sz="2400" dirty="0" smtClean="0">
              <a:latin typeface="Times New Roman" panose="02020603050405020304" pitchFamily="18" charset="0"/>
              <a:cs typeface="Times New Roman" panose="02020603050405020304" pitchFamily="18" charset="0"/>
            </a:endParaRPr>
          </a:p>
          <a:p>
            <a:pPr algn="just">
              <a:defRPr/>
            </a:pPr>
            <a:r>
              <a:rPr lang="en-US" altLang="en-US" sz="2400" dirty="0" smtClean="0">
                <a:latin typeface="Times New Roman" panose="02020603050405020304" pitchFamily="18" charset="0"/>
                <a:cs typeface="Times New Roman" panose="02020603050405020304" pitchFamily="18" charset="0"/>
              </a:rPr>
              <a:t>A </a:t>
            </a:r>
            <a:r>
              <a:rPr lang="en-US" altLang="en-US" sz="2400" dirty="0">
                <a:latin typeface="Times New Roman" panose="02020603050405020304" pitchFamily="18" charset="0"/>
                <a:cs typeface="Times New Roman" panose="02020603050405020304" pitchFamily="18" charset="0"/>
              </a:rPr>
              <a:t>component has to wait if the input buffer of one of its outgoing neighbors if full, until that neighbor picks up a job to create space in the buffer. There is a finite number of input job types. </a:t>
            </a:r>
            <a:endParaRPr lang="en-US" altLang="en-US" sz="2400" dirty="0" smtClean="0">
              <a:latin typeface="Times New Roman" panose="02020603050405020304" pitchFamily="18" charset="0"/>
              <a:cs typeface="Times New Roman" panose="02020603050405020304" pitchFamily="18" charset="0"/>
            </a:endParaRPr>
          </a:p>
          <a:p>
            <a:pPr algn="just">
              <a:defRPr/>
            </a:pPr>
            <a:endParaRPr lang="en-US" altLang="en-US" sz="2400" dirty="0" smtClean="0">
              <a:latin typeface="Times New Roman" panose="02020603050405020304" pitchFamily="18" charset="0"/>
              <a:cs typeface="Times New Roman" panose="02020603050405020304" pitchFamily="18" charset="0"/>
            </a:endParaRPr>
          </a:p>
          <a:p>
            <a:pPr algn="just">
              <a:defRPr/>
            </a:pPr>
            <a:r>
              <a:rPr lang="en-US" altLang="en-US" sz="2400" dirty="0" smtClean="0">
                <a:latin typeface="Times New Roman" panose="02020603050405020304" pitchFamily="18" charset="0"/>
                <a:cs typeface="Times New Roman" panose="02020603050405020304" pitchFamily="18" charset="0"/>
              </a:rPr>
              <a:t>The </a:t>
            </a:r>
            <a:r>
              <a:rPr lang="en-US" altLang="en-US" sz="2400" dirty="0">
                <a:latin typeface="Times New Roman" panose="02020603050405020304" pitchFamily="18" charset="0"/>
                <a:cs typeface="Times New Roman" panose="02020603050405020304" pitchFamily="18" charset="0"/>
              </a:rPr>
              <a:t>output of a component (and hence the input to the components connected to it) and the time it takes to process a job is a function of the input job. </a:t>
            </a:r>
            <a:endParaRPr lang="en-US" altLang="en-US" sz="2400" dirty="0" smtClean="0">
              <a:latin typeface="Times New Roman" panose="02020603050405020304" pitchFamily="18" charset="0"/>
              <a:cs typeface="Times New Roman" panose="02020603050405020304" pitchFamily="18" charset="0"/>
            </a:endParaRPr>
          </a:p>
          <a:p>
            <a:pPr algn="just">
              <a:defRPr/>
            </a:pPr>
            <a:endParaRPr lang="en-US" altLang="en-US" sz="2400" dirty="0" smtClean="0">
              <a:latin typeface="Times New Roman" panose="02020603050405020304" pitchFamily="18" charset="0"/>
              <a:cs typeface="Times New Roman" panose="02020603050405020304" pitchFamily="18" charset="0"/>
            </a:endParaRPr>
          </a:p>
          <a:p>
            <a:pPr algn="just">
              <a:defRPr/>
            </a:pPr>
            <a:r>
              <a:rPr lang="en-US" altLang="en-US" sz="2400" dirty="0" smtClean="0">
                <a:latin typeface="Times New Roman" panose="02020603050405020304" pitchFamily="18" charset="0"/>
                <a:cs typeface="Times New Roman" panose="02020603050405020304" pitchFamily="18" charset="0"/>
              </a:rPr>
              <a:t>The </a:t>
            </a:r>
            <a:r>
              <a:rPr lang="en-US" altLang="en-US" sz="2400" dirty="0">
                <a:latin typeface="Times New Roman" panose="02020603050405020304" pitchFamily="18" charset="0"/>
                <a:cs typeface="Times New Roman" panose="02020603050405020304" pitchFamily="18" charset="0"/>
              </a:rPr>
              <a:t>problem is to simulate the functioning of the network for a given sequence or a set of sequences of input jobs and compute the total completion time and possibly other aspects of system behavior. </a:t>
            </a:r>
            <a:r>
              <a:rPr lang="en-US"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32BED52-2FCF-45FE-BFDD-64A254197B7C}" type="slidenum">
              <a:rPr lang="en-IN" smtClean="0"/>
              <a:t>85</a:t>
            </a:fld>
            <a:endParaRPr lang="en-IN"/>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11560" cy="611560"/>
          </a:xfrm>
          <a:prstGeom prst="rect">
            <a:avLst/>
          </a:prstGeo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57141" y="37600"/>
            <a:ext cx="2954808" cy="461665"/>
          </a:xfrm>
          <a:prstGeom prst="rect">
            <a:avLst/>
          </a:prstGeom>
          <a:noFill/>
        </p:spPr>
        <p:txBody>
          <a:bodyPr wrap="square">
            <a:spAutoFit/>
          </a:bodyPr>
          <a:lstStyle/>
          <a:p>
            <a:pPr>
              <a:defRPr/>
            </a:pPr>
            <a:r>
              <a:rPr lang="en-US" sz="2400" dirty="0" smtClean="0"/>
              <a:t>System Components  </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86</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3" name="TextBox 2"/>
          <p:cNvSpPr txBox="1"/>
          <p:nvPr/>
        </p:nvSpPr>
        <p:spPr>
          <a:xfrm>
            <a:off x="596269" y="1196752"/>
            <a:ext cx="553998" cy="2448272"/>
          </a:xfrm>
          <a:prstGeom prst="rect">
            <a:avLst/>
          </a:prstGeom>
          <a:noFill/>
        </p:spPr>
        <p:txBody>
          <a:bodyPr vert="vert270" wrap="square" rtlCol="0">
            <a:spAutoFit/>
          </a:bodyPr>
          <a:lstStyle/>
          <a:p>
            <a:pPr algn="ctr"/>
            <a:r>
              <a:rPr lang="en-US" sz="2400" dirty="0" smtClean="0"/>
              <a:t>System Inputs</a:t>
            </a:r>
            <a:endParaRPr lang="en-US" sz="2400" dirty="0"/>
          </a:p>
        </p:txBody>
      </p:sp>
      <p:sp>
        <p:nvSpPr>
          <p:cNvPr id="7" name="TextBox 6"/>
          <p:cNvSpPr txBox="1"/>
          <p:nvPr/>
        </p:nvSpPr>
        <p:spPr>
          <a:xfrm>
            <a:off x="7620000" y="1196752"/>
            <a:ext cx="553998" cy="2448272"/>
          </a:xfrm>
          <a:prstGeom prst="rect">
            <a:avLst/>
          </a:prstGeom>
          <a:noFill/>
        </p:spPr>
        <p:txBody>
          <a:bodyPr vert="vert270" wrap="square" rtlCol="0">
            <a:spAutoFit/>
          </a:bodyPr>
          <a:lstStyle/>
          <a:p>
            <a:pPr algn="ctr"/>
            <a:r>
              <a:rPr lang="en-US" sz="2400" dirty="0" smtClean="0"/>
              <a:t>System Outputs</a:t>
            </a:r>
            <a:endParaRPr lang="en-US" sz="2400" dirty="0"/>
          </a:p>
        </p:txBody>
      </p:sp>
      <p:sp>
        <p:nvSpPr>
          <p:cNvPr id="4" name="Rectangle 3"/>
          <p:cNvSpPr/>
          <p:nvPr/>
        </p:nvSpPr>
        <p:spPr>
          <a:xfrm>
            <a:off x="1988524" y="2934686"/>
            <a:ext cx="936104" cy="36004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B</a:t>
            </a:r>
          </a:p>
        </p:txBody>
      </p:sp>
      <p:sp>
        <p:nvSpPr>
          <p:cNvPr id="8" name="Rectangle 7"/>
          <p:cNvSpPr/>
          <p:nvPr/>
        </p:nvSpPr>
        <p:spPr>
          <a:xfrm>
            <a:off x="1854162" y="1778147"/>
            <a:ext cx="936104" cy="36004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A</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6536717" y="2551699"/>
            <a:ext cx="936104" cy="36004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I</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525967" y="1755859"/>
            <a:ext cx="936104" cy="36004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D</a:t>
            </a:r>
          </a:p>
        </p:txBody>
      </p:sp>
      <p:sp>
        <p:nvSpPr>
          <p:cNvPr id="11" name="Rectangle 10"/>
          <p:cNvSpPr/>
          <p:nvPr/>
        </p:nvSpPr>
        <p:spPr>
          <a:xfrm>
            <a:off x="3461792" y="752379"/>
            <a:ext cx="936104" cy="36004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a:t>
            </a:r>
          </a:p>
        </p:txBody>
      </p:sp>
      <p:sp>
        <p:nvSpPr>
          <p:cNvPr id="12" name="Rectangle 11"/>
          <p:cNvSpPr/>
          <p:nvPr/>
        </p:nvSpPr>
        <p:spPr>
          <a:xfrm>
            <a:off x="3551077" y="2551699"/>
            <a:ext cx="936104" cy="36004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E</a:t>
            </a:r>
          </a:p>
        </p:txBody>
      </p:sp>
      <p:sp>
        <p:nvSpPr>
          <p:cNvPr id="13" name="Rectangle 12"/>
          <p:cNvSpPr/>
          <p:nvPr/>
        </p:nvSpPr>
        <p:spPr>
          <a:xfrm>
            <a:off x="3555414" y="3347539"/>
            <a:ext cx="936104" cy="36004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F</a:t>
            </a:r>
          </a:p>
        </p:txBody>
      </p:sp>
      <p:sp>
        <p:nvSpPr>
          <p:cNvPr id="14" name="Rectangle 13"/>
          <p:cNvSpPr/>
          <p:nvPr/>
        </p:nvSpPr>
        <p:spPr>
          <a:xfrm>
            <a:off x="5043897" y="2551699"/>
            <a:ext cx="936104" cy="36004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G</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5045759" y="3347539"/>
            <a:ext cx="936104" cy="36004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H</a:t>
            </a:r>
          </a:p>
        </p:txBody>
      </p:sp>
      <p:cxnSp>
        <p:nvCxnSpPr>
          <p:cNvPr id="17" name="Straight Arrow Connector 16"/>
          <p:cNvCxnSpPr>
            <a:stCxn id="8" idx="3"/>
            <a:endCxn id="11" idx="1"/>
          </p:cNvCxnSpPr>
          <p:nvPr/>
        </p:nvCxnSpPr>
        <p:spPr>
          <a:xfrm flipV="1">
            <a:off x="2790266" y="932399"/>
            <a:ext cx="671526" cy="1025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10" idx="1"/>
          </p:cNvCxnSpPr>
          <p:nvPr/>
        </p:nvCxnSpPr>
        <p:spPr>
          <a:xfrm flipV="1">
            <a:off x="2790266" y="1935879"/>
            <a:ext cx="735701" cy="222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4" idx="1"/>
          </p:cNvCxnSpPr>
          <p:nvPr/>
        </p:nvCxnSpPr>
        <p:spPr>
          <a:xfrm flipV="1">
            <a:off x="4487181" y="2731719"/>
            <a:ext cx="556716" cy="795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2" idx="1"/>
          </p:cNvCxnSpPr>
          <p:nvPr/>
        </p:nvCxnSpPr>
        <p:spPr>
          <a:xfrm flipV="1">
            <a:off x="2893665" y="2731719"/>
            <a:ext cx="657412" cy="4046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3"/>
            <a:endCxn id="12" idx="1"/>
          </p:cNvCxnSpPr>
          <p:nvPr/>
        </p:nvCxnSpPr>
        <p:spPr>
          <a:xfrm>
            <a:off x="2790266" y="1958167"/>
            <a:ext cx="760811" cy="7735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3" idx="1"/>
          </p:cNvCxnSpPr>
          <p:nvPr/>
        </p:nvCxnSpPr>
        <p:spPr>
          <a:xfrm>
            <a:off x="2915577" y="3136994"/>
            <a:ext cx="639837" cy="3905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1"/>
          </p:cNvCxnSpPr>
          <p:nvPr/>
        </p:nvCxnSpPr>
        <p:spPr>
          <a:xfrm flipV="1">
            <a:off x="4497889" y="2731719"/>
            <a:ext cx="546008" cy="222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4" idx="1"/>
          </p:cNvCxnSpPr>
          <p:nvPr/>
        </p:nvCxnSpPr>
        <p:spPr>
          <a:xfrm>
            <a:off x="4444322" y="1935879"/>
            <a:ext cx="599575" cy="795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9" idx="1"/>
          </p:cNvCxnSpPr>
          <p:nvPr/>
        </p:nvCxnSpPr>
        <p:spPr>
          <a:xfrm>
            <a:off x="4408814" y="922139"/>
            <a:ext cx="2127903" cy="18095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980001" y="2780928"/>
            <a:ext cx="5567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996484" y="2777230"/>
            <a:ext cx="556716" cy="795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3" idx="3"/>
            <a:endCxn id="15" idx="1"/>
          </p:cNvCxnSpPr>
          <p:nvPr/>
        </p:nvCxnSpPr>
        <p:spPr>
          <a:xfrm>
            <a:off x="4491518" y="3527559"/>
            <a:ext cx="55424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1153315" y="1958167"/>
            <a:ext cx="735701" cy="222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1259632" y="3140968"/>
            <a:ext cx="735701" cy="222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4" idx="3"/>
          </p:cNvCxnSpPr>
          <p:nvPr/>
        </p:nvCxnSpPr>
        <p:spPr>
          <a:xfrm>
            <a:off x="5980001" y="2731719"/>
            <a:ext cx="145317" cy="2967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816382" y="3028485"/>
            <a:ext cx="1308936" cy="1466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846879" y="3216784"/>
            <a:ext cx="229984" cy="2059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10344" y="4221088"/>
            <a:ext cx="8654144"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problem of simulating a sequence of input jobs on the network described in </a:t>
            </a:r>
            <a:r>
              <a:rPr lang="en-US" sz="2400" dirty="0" smtClean="0">
                <a:latin typeface="Times New Roman" panose="02020603050405020304" pitchFamily="18" charset="0"/>
                <a:cs typeface="Times New Roman" panose="02020603050405020304" pitchFamily="18" charset="0"/>
              </a:rPr>
              <a:t>figure above </a:t>
            </a:r>
            <a:r>
              <a:rPr lang="en-US" sz="2400" dirty="0">
                <a:latin typeface="Times New Roman" panose="02020603050405020304" pitchFamily="18" charset="0"/>
                <a:cs typeface="Times New Roman" panose="02020603050405020304" pitchFamily="18" charset="0"/>
              </a:rPr>
              <a:t>appears inherently sequential because the input of a typical component is the output of another.</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6269" y="79511"/>
            <a:ext cx="8440227" cy="6370975"/>
          </a:xfrm>
          <a:prstGeom prst="rect">
            <a:avLst/>
          </a:prstGeom>
          <a:noFill/>
        </p:spPr>
        <p:txBody>
          <a:bodyPr wrap="square">
            <a:spAutoFit/>
          </a:bodyPr>
          <a:lstStyle/>
          <a:p>
            <a:pPr algn="just">
              <a:defRPr/>
            </a:pPr>
            <a:r>
              <a:rPr lang="en-US" sz="2400" dirty="0"/>
              <a:t>Speculative decomposition is different from exploratory decomposition in the following way. </a:t>
            </a:r>
            <a:endParaRPr lang="en-US" sz="2400" dirty="0" smtClean="0"/>
          </a:p>
          <a:p>
            <a:pPr algn="just">
              <a:defRPr/>
            </a:pPr>
            <a:endParaRPr lang="en-US" sz="2400" dirty="0"/>
          </a:p>
          <a:p>
            <a:pPr algn="just">
              <a:defRPr/>
            </a:pPr>
            <a:r>
              <a:rPr lang="en-US" sz="2400" dirty="0" smtClean="0"/>
              <a:t>In </a:t>
            </a:r>
            <a:r>
              <a:rPr lang="en-US" sz="2400" dirty="0"/>
              <a:t>speculative decomposition, the input at a branch leading to multiple parallel tasks is unknown, whereas in exploratory decomposition, the output of the multiple tasks originating at a branch is unknown. </a:t>
            </a:r>
            <a:endParaRPr lang="en-US" sz="2400" dirty="0" smtClean="0"/>
          </a:p>
          <a:p>
            <a:pPr algn="just">
              <a:defRPr/>
            </a:pPr>
            <a:endParaRPr lang="en-US" sz="2400" dirty="0"/>
          </a:p>
          <a:p>
            <a:pPr algn="just">
              <a:defRPr/>
            </a:pPr>
            <a:r>
              <a:rPr lang="en-US" sz="2400" dirty="0" smtClean="0"/>
              <a:t>In </a:t>
            </a:r>
            <a:r>
              <a:rPr lang="en-US" sz="2400" dirty="0"/>
              <a:t>speculative decomposition, the serial algorithm would strictly perform only one of the tasks at a speculative stage because when it reaches the beginning of that stage, it knows exactly which branch to take. Therefore, by preemptively computing for multiple possibilities out of which only one materializes, a parallel program employing speculative decomposition performs more aggregate work than its serial counterpart. </a:t>
            </a:r>
            <a:endParaRPr lang="en-US" sz="2400" dirty="0" smtClean="0"/>
          </a:p>
          <a:p>
            <a:pPr algn="just">
              <a:defRPr/>
            </a:pPr>
            <a:r>
              <a:rPr lang="en-US" sz="2400" dirty="0" smtClean="0"/>
              <a:t>In </a:t>
            </a:r>
            <a:r>
              <a:rPr lang="en-US" sz="2400" dirty="0"/>
              <a:t>exploratory decomposition, the serial algorithm too may explore different alternatives one after the </a:t>
            </a:r>
            <a:r>
              <a:rPr lang="en-US" sz="2400" dirty="0" smtClean="0"/>
              <a:t>other.</a:t>
            </a:r>
          </a:p>
        </p:txBody>
      </p:sp>
      <p:sp>
        <p:nvSpPr>
          <p:cNvPr id="2" name="Slide Number Placeholder 1"/>
          <p:cNvSpPr>
            <a:spLocks noGrp="1"/>
          </p:cNvSpPr>
          <p:nvPr>
            <p:ph type="sldNum" sz="quarter" idx="12"/>
          </p:nvPr>
        </p:nvSpPr>
        <p:spPr/>
        <p:txBody>
          <a:bodyPr/>
          <a:lstStyle/>
          <a:p>
            <a:fld id="{732BED52-2FCF-45FE-BFDD-64A254197B7C}" type="slidenum">
              <a:rPr lang="en-IN" smtClean="0"/>
              <a:t>87</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0428" y="308735"/>
            <a:ext cx="8440227" cy="6001643"/>
          </a:xfrm>
          <a:prstGeom prst="rect">
            <a:avLst/>
          </a:prstGeom>
          <a:noFill/>
        </p:spPr>
        <p:txBody>
          <a:bodyPr wrap="square">
            <a:spAutoFit/>
          </a:bodyPr>
          <a:lstStyle/>
          <a:p>
            <a:pPr algn="just"/>
            <a:r>
              <a:rPr lang="en-IN" sz="2400" dirty="0"/>
              <a:t>I</a:t>
            </a:r>
            <a:r>
              <a:rPr lang="en-IN" sz="2400" dirty="0" smtClean="0"/>
              <a:t>f </a:t>
            </a:r>
            <a:r>
              <a:rPr lang="en-IN" sz="2400" dirty="0"/>
              <a:t>only one of the possibilities </a:t>
            </a:r>
            <a:r>
              <a:rPr lang="en-IN" sz="2400" dirty="0" smtClean="0"/>
              <a:t>is explored </a:t>
            </a:r>
            <a:r>
              <a:rPr lang="en-IN" sz="2400" dirty="0"/>
              <a:t>speculatively, the parallel algorithm may perform more or the same amount of work </a:t>
            </a:r>
            <a:r>
              <a:rPr lang="en-IN" sz="2400" dirty="0" smtClean="0"/>
              <a:t>as the </a:t>
            </a:r>
            <a:r>
              <a:rPr lang="en-IN" sz="2400" dirty="0"/>
              <a:t>serial algorithm. On the other hand, in exploratory decomposition, the serial algorithm </a:t>
            </a:r>
            <a:r>
              <a:rPr lang="en-IN" sz="2400" dirty="0" smtClean="0"/>
              <a:t>too may </a:t>
            </a:r>
            <a:r>
              <a:rPr lang="en-IN" sz="2400" dirty="0"/>
              <a:t>explore different alternatives one after the other, because the branch that may lead to </a:t>
            </a:r>
            <a:r>
              <a:rPr lang="en-IN" sz="2400" dirty="0" smtClean="0"/>
              <a:t>the solution </a:t>
            </a:r>
            <a:r>
              <a:rPr lang="en-IN" sz="2400" dirty="0"/>
              <a:t>is not known beforehand. Therefore, the parallel program may perform more, less, </a:t>
            </a:r>
            <a:r>
              <a:rPr lang="en-IN" sz="2400" dirty="0" smtClean="0"/>
              <a:t>or the </a:t>
            </a:r>
            <a:r>
              <a:rPr lang="en-IN" sz="2400" dirty="0"/>
              <a:t>same amount of aggregate work compared to the serial algorithm depending on the </a:t>
            </a:r>
            <a:r>
              <a:rPr lang="en-IN" sz="2400" dirty="0" smtClean="0"/>
              <a:t>location of </a:t>
            </a:r>
            <a:r>
              <a:rPr lang="en-IN" sz="2400" dirty="0"/>
              <a:t>the solution in the search space.</a:t>
            </a:r>
            <a:r>
              <a:rPr lang="en-US" sz="2400" dirty="0" smtClean="0"/>
              <a:t>  </a:t>
            </a:r>
          </a:p>
          <a:p>
            <a:pPr algn="just"/>
            <a:endParaRPr lang="en-US" sz="2400" dirty="0"/>
          </a:p>
          <a:p>
            <a:pPr algn="just"/>
            <a:r>
              <a:rPr lang="en-IN" sz="2400" b="1" dirty="0"/>
              <a:t>Hybrid </a:t>
            </a:r>
            <a:r>
              <a:rPr lang="en-IN" sz="2400" b="1" dirty="0" smtClean="0"/>
              <a:t>Decompositions</a:t>
            </a:r>
          </a:p>
          <a:p>
            <a:pPr algn="just"/>
            <a:endParaRPr lang="en-IN" sz="2400" b="1" dirty="0"/>
          </a:p>
          <a:p>
            <a:pPr algn="just"/>
            <a:r>
              <a:rPr lang="en-US" altLang="en-US" sz="2400" dirty="0"/>
              <a:t>Often, a mix of decomposition techniques is necessary for decomposing a problem. Consider the following examples: </a:t>
            </a:r>
          </a:p>
          <a:p>
            <a:pPr marL="342900" indent="-342900" algn="just">
              <a:buFont typeface="Arial" panose="020B0604020202020204" pitchFamily="34" charset="0"/>
              <a:buChar char="•"/>
            </a:pPr>
            <a:r>
              <a:rPr lang="en-US" altLang="en-US" sz="2400" dirty="0"/>
              <a:t>In quicksort, recursive decomposition alone limits </a:t>
            </a:r>
            <a:r>
              <a:rPr lang="en-US" altLang="en-US" sz="2400" dirty="0" smtClean="0"/>
              <a:t>concurrency. </a:t>
            </a:r>
            <a:r>
              <a:rPr lang="en-US" altLang="en-US" sz="2400" dirty="0"/>
              <a:t>A mix of data and recursive decompositions is more desirable. </a:t>
            </a:r>
          </a:p>
        </p:txBody>
      </p:sp>
      <p:sp>
        <p:nvSpPr>
          <p:cNvPr id="2" name="Slide Number Placeholder 1"/>
          <p:cNvSpPr>
            <a:spLocks noGrp="1"/>
          </p:cNvSpPr>
          <p:nvPr>
            <p:ph type="sldNum" sz="quarter" idx="12"/>
          </p:nvPr>
        </p:nvSpPr>
        <p:spPr/>
        <p:txBody>
          <a:bodyPr/>
          <a:lstStyle/>
          <a:p>
            <a:fld id="{732BED52-2FCF-45FE-BFDD-64A254197B7C}" type="slidenum">
              <a:rPr lang="en-IN" smtClean="0"/>
              <a:t>88</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6269" y="79511"/>
            <a:ext cx="8440227" cy="3416320"/>
          </a:xfrm>
          <a:prstGeom prst="rect">
            <a:avLst/>
          </a:prstGeom>
          <a:noFill/>
        </p:spPr>
        <p:txBody>
          <a:bodyPr wrap="square">
            <a:spAutoFit/>
          </a:bodyPr>
          <a:lstStyle/>
          <a:p>
            <a:pPr marL="342900" indent="-342900">
              <a:buFont typeface="Arial" panose="020B0604020202020204" pitchFamily="34" charset="0"/>
              <a:buChar char="•"/>
            </a:pPr>
            <a:r>
              <a:rPr lang="en-US" altLang="en-US" sz="2400" dirty="0"/>
              <a:t>In discrete event simulation, there might be concurrency in task processing. A mix of speculative decomposition and data decomposition may work well. </a:t>
            </a:r>
            <a:endParaRPr lang="en-US" altLang="en-US" sz="2400" dirty="0" smtClean="0"/>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Even for simple problems like finding a minimum of a list of numbers, a mix of data and recursive decomposition works well. </a:t>
            </a:r>
          </a:p>
          <a:p>
            <a:pPr marL="342900" indent="-342900" algn="just">
              <a:buFont typeface="Arial" panose="020B0604020202020204" pitchFamily="34" charset="0"/>
              <a:buChar char="•"/>
            </a:pPr>
            <a:endParaRPr lang="en-IN" sz="2400" dirty="0"/>
          </a:p>
          <a:p>
            <a:pPr>
              <a:defRPr/>
            </a:pPr>
            <a:r>
              <a:rPr lang="en-US" sz="2400" dirty="0" smtClean="0"/>
              <a:t>  </a:t>
            </a: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89</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pic>
        <p:nvPicPr>
          <p:cNvPr id="7" name="Picture 4" descr="minimum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10344" y="3284984"/>
            <a:ext cx="8496944" cy="267305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831491"/>
            <a:ext cx="8640960" cy="5632311"/>
          </a:xfrm>
          <a:prstGeom prst="rect">
            <a:avLst/>
          </a:prstGeom>
          <a:noFill/>
        </p:spPr>
        <p:txBody>
          <a:bodyPr wrap="square">
            <a:spAutoFit/>
          </a:bodyPr>
          <a:lstStyle/>
          <a:p>
            <a:pPr marL="342900" indent="-342900">
              <a:lnSpc>
                <a:spcPct val="150000"/>
              </a:lnSpc>
              <a:buFont typeface="Wingdings" panose="05000000000000000000" pitchFamily="2" charset="2"/>
              <a:buChar char="§"/>
              <a:defRPr/>
            </a:pPr>
            <a:r>
              <a:rPr lang="en-US" sz="2400" b="1" dirty="0">
                <a:solidFill>
                  <a:schemeClr val="bg1">
                    <a:lumMod val="65000"/>
                  </a:schemeClr>
                </a:solidFill>
              </a:rPr>
              <a:t>Introduction</a:t>
            </a:r>
          </a:p>
          <a:p>
            <a:pPr marL="342900" indent="-342900">
              <a:lnSpc>
                <a:spcPct val="150000"/>
              </a:lnSpc>
              <a:buFont typeface="Wingdings" panose="05000000000000000000" pitchFamily="2" charset="2"/>
              <a:buChar char="§"/>
              <a:defRPr/>
            </a:pPr>
            <a:r>
              <a:rPr lang="en-US" sz="2400" dirty="0" smtClean="0">
                <a:solidFill>
                  <a:schemeClr val="bg1">
                    <a:lumMod val="65000"/>
                  </a:schemeClr>
                </a:solidFill>
              </a:rPr>
              <a:t>Motivation </a:t>
            </a:r>
            <a:r>
              <a:rPr lang="en-US" sz="2400" dirty="0">
                <a:solidFill>
                  <a:schemeClr val="bg1">
                    <a:lumMod val="65000"/>
                  </a:schemeClr>
                </a:solidFill>
              </a:rPr>
              <a:t>of </a:t>
            </a:r>
            <a:r>
              <a:rPr lang="en-US" sz="2400" dirty="0" smtClean="0">
                <a:solidFill>
                  <a:schemeClr val="bg1">
                    <a:lumMod val="65000"/>
                  </a:schemeClr>
                </a:solidFill>
              </a:rPr>
              <a:t>Parallelism</a:t>
            </a:r>
          </a:p>
          <a:p>
            <a:pPr marL="342900" indent="-342900">
              <a:lnSpc>
                <a:spcPct val="150000"/>
              </a:lnSpc>
              <a:buFont typeface="Wingdings" panose="05000000000000000000" pitchFamily="2" charset="2"/>
              <a:buChar char="§"/>
              <a:defRPr/>
            </a:pPr>
            <a:r>
              <a:rPr lang="en-US" sz="2400" b="1" dirty="0" smtClean="0">
                <a:solidFill>
                  <a:srgbClr val="FF0000"/>
                </a:solidFill>
              </a:rPr>
              <a:t>Scope </a:t>
            </a:r>
            <a:r>
              <a:rPr lang="en-US" sz="2400" b="1" dirty="0">
                <a:solidFill>
                  <a:srgbClr val="FF0000"/>
                </a:solidFill>
              </a:rPr>
              <a:t>of Parallel computing</a:t>
            </a:r>
            <a:r>
              <a:rPr lang="en-US" sz="2400" b="1" dirty="0" smtClean="0">
                <a:solidFill>
                  <a:schemeClr val="bg1">
                    <a:lumMod val="65000"/>
                  </a:schemeClr>
                </a:solidFill>
              </a:rPr>
              <a:t>.</a:t>
            </a:r>
          </a:p>
          <a:p>
            <a:pPr marL="342900" indent="-342900">
              <a:lnSpc>
                <a:spcPct val="150000"/>
              </a:lnSpc>
              <a:buFont typeface="Wingdings" panose="05000000000000000000" pitchFamily="2" charset="2"/>
              <a:buChar char="§"/>
              <a:defRPr/>
            </a:pPr>
            <a:r>
              <a:rPr lang="en-IN" sz="2400" b="1" dirty="0" smtClean="0">
                <a:solidFill>
                  <a:schemeClr val="bg1">
                    <a:lumMod val="65000"/>
                  </a:schemeClr>
                </a:solidFill>
              </a:rPr>
              <a:t>Principles </a:t>
            </a:r>
            <a:r>
              <a:rPr lang="en-IN" sz="2400" b="1" dirty="0">
                <a:solidFill>
                  <a:schemeClr val="bg1">
                    <a:lumMod val="65000"/>
                  </a:schemeClr>
                </a:solidFill>
              </a:rPr>
              <a:t>of Parallel Algorithm design: </a:t>
            </a:r>
          </a:p>
          <a:p>
            <a:pPr marL="800100" lvl="1" indent="-342900">
              <a:lnSpc>
                <a:spcPct val="150000"/>
              </a:lnSpc>
              <a:buFont typeface="Wingdings" panose="05000000000000000000" pitchFamily="2" charset="2"/>
              <a:buChar char="v"/>
              <a:defRPr/>
            </a:pPr>
            <a:r>
              <a:rPr lang="en-IN" sz="2400" b="1" dirty="0" smtClean="0">
                <a:solidFill>
                  <a:schemeClr val="bg1">
                    <a:lumMod val="65000"/>
                  </a:schemeClr>
                </a:solidFill>
              </a:rPr>
              <a:t>Preliminaries</a:t>
            </a:r>
          </a:p>
          <a:p>
            <a:pPr marL="800100" lvl="1" indent="-342900">
              <a:lnSpc>
                <a:spcPct val="150000"/>
              </a:lnSpc>
              <a:buFont typeface="Wingdings" panose="05000000000000000000" pitchFamily="2" charset="2"/>
              <a:buChar char="v"/>
              <a:defRPr/>
            </a:pPr>
            <a:r>
              <a:rPr lang="en-IN" sz="2400" b="1" dirty="0" smtClean="0">
                <a:solidFill>
                  <a:schemeClr val="bg1">
                    <a:lumMod val="65000"/>
                  </a:schemeClr>
                </a:solidFill>
              </a:rPr>
              <a:t>Decomposition </a:t>
            </a:r>
            <a:r>
              <a:rPr lang="en-IN" sz="2400" b="1" dirty="0">
                <a:solidFill>
                  <a:schemeClr val="bg1">
                    <a:lumMod val="65000"/>
                  </a:schemeClr>
                </a:solidFill>
              </a:rPr>
              <a:t>Techniques</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Characteristics of Tasks and Interactions</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Mapping Techniques for Load Balancing</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Methods for containing Interaction Overheads</a:t>
            </a:r>
          </a:p>
          <a:p>
            <a:pPr marL="342900" indent="-342900">
              <a:lnSpc>
                <a:spcPct val="150000"/>
              </a:lnSpc>
              <a:buFont typeface="Wingdings" panose="05000000000000000000" pitchFamily="2" charset="2"/>
              <a:buChar char="§"/>
              <a:defRPr/>
            </a:pPr>
            <a:r>
              <a:rPr lang="en-IN" sz="2400" b="1" dirty="0">
                <a:solidFill>
                  <a:schemeClr val="bg1">
                    <a:lumMod val="65000"/>
                  </a:schemeClr>
                </a:solidFill>
              </a:rPr>
              <a:t>Parallel Algorithms Models using Open </a:t>
            </a:r>
            <a:r>
              <a:rPr lang="en-IN" sz="2400" b="1" dirty="0" smtClean="0">
                <a:solidFill>
                  <a:schemeClr val="bg1">
                    <a:lumMod val="65000"/>
                  </a:schemeClr>
                </a:solidFill>
              </a:rPr>
              <a:t>MP</a:t>
            </a:r>
            <a:endParaRPr lang="en-IN" sz="2400" b="1" dirty="0">
              <a:solidFill>
                <a:schemeClr val="bg1">
                  <a:lumMod val="65000"/>
                </a:schemeClr>
              </a:solidFill>
            </a:endParaRPr>
          </a:p>
        </p:txBody>
      </p:sp>
      <p:sp>
        <p:nvSpPr>
          <p:cNvPr id="2" name="Slide Number Placeholder 1"/>
          <p:cNvSpPr>
            <a:spLocks noGrp="1"/>
          </p:cNvSpPr>
          <p:nvPr>
            <p:ph type="sldNum" sz="quarter" idx="12"/>
          </p:nvPr>
        </p:nvSpPr>
        <p:spPr/>
        <p:txBody>
          <a:bodyPr/>
          <a:lstStyle/>
          <a:p>
            <a:fld id="{732BED52-2FCF-45FE-BFDD-64A254197B7C}" type="slidenum">
              <a:rPr lang="en-IN" smtClean="0"/>
              <a:t>9</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4098" y="24033"/>
            <a:ext cx="8103876" cy="6478184"/>
          </a:xfrm>
          <a:prstGeom prst="rect">
            <a:avLst/>
          </a:prstGeom>
          <a:noFill/>
        </p:spPr>
        <p:txBody>
          <a:bodyPr wrap="square">
            <a:spAutoFit/>
          </a:bodyPr>
          <a:lstStyle/>
          <a:p>
            <a:pPr marL="342900" indent="-342900">
              <a:lnSpc>
                <a:spcPct val="150000"/>
              </a:lnSpc>
              <a:buFont typeface="Wingdings" panose="05000000000000000000" pitchFamily="2" charset="2"/>
              <a:buChar char="§"/>
              <a:defRPr/>
            </a:pPr>
            <a:r>
              <a:rPr lang="en-US" sz="2800" b="1" dirty="0">
                <a:solidFill>
                  <a:schemeClr val="bg1">
                    <a:lumMod val="65000"/>
                  </a:schemeClr>
                </a:solidFill>
                <a:latin typeface="Times New Roman" panose="02020603050405020304" pitchFamily="18" charset="0"/>
                <a:cs typeface="Times New Roman" panose="02020603050405020304" pitchFamily="18" charset="0"/>
              </a:rPr>
              <a:t>Introduction</a:t>
            </a:r>
            <a:endParaRPr lang="en-US" sz="2800" b="1" dirty="0" smtClean="0">
              <a:solidFill>
                <a:schemeClr val="bg1">
                  <a:lumMod val="65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defRPr/>
            </a:pPr>
            <a:r>
              <a:rPr lang="en-US" sz="2800" dirty="0" smtClean="0">
                <a:solidFill>
                  <a:schemeClr val="bg1">
                    <a:lumMod val="65000"/>
                  </a:schemeClr>
                </a:solidFill>
                <a:latin typeface="Times New Roman" panose="02020603050405020304" pitchFamily="18" charset="0"/>
                <a:cs typeface="Times New Roman" panose="02020603050405020304" pitchFamily="18" charset="0"/>
              </a:rPr>
              <a:t>Motivation </a:t>
            </a:r>
            <a:r>
              <a:rPr lang="en-US" sz="2800" dirty="0">
                <a:solidFill>
                  <a:schemeClr val="bg1">
                    <a:lumMod val="65000"/>
                  </a:schemeClr>
                </a:solidFill>
                <a:latin typeface="Times New Roman" panose="02020603050405020304" pitchFamily="18" charset="0"/>
                <a:cs typeface="Times New Roman" panose="02020603050405020304" pitchFamily="18" charset="0"/>
              </a:rPr>
              <a:t>of </a:t>
            </a:r>
            <a:r>
              <a:rPr lang="en-US" sz="2800" dirty="0" smtClean="0">
                <a:solidFill>
                  <a:schemeClr val="bg1">
                    <a:lumMod val="65000"/>
                  </a:schemeClr>
                </a:solidFill>
                <a:latin typeface="Times New Roman" panose="02020603050405020304" pitchFamily="18" charset="0"/>
                <a:cs typeface="Times New Roman" panose="02020603050405020304" pitchFamily="18" charset="0"/>
              </a:rPr>
              <a:t>Parallelism</a:t>
            </a:r>
          </a:p>
          <a:p>
            <a:pPr marL="342900" indent="-342900">
              <a:lnSpc>
                <a:spcPct val="150000"/>
              </a:lnSpc>
              <a:buFont typeface="Wingdings" panose="05000000000000000000" pitchFamily="2" charset="2"/>
              <a:buChar char="§"/>
              <a:defRPr/>
            </a:pPr>
            <a:r>
              <a:rPr lang="en-US" sz="2800" b="1" dirty="0" smtClean="0">
                <a:solidFill>
                  <a:schemeClr val="bg1">
                    <a:lumMod val="65000"/>
                  </a:schemeClr>
                </a:solidFill>
                <a:latin typeface="Times New Roman" panose="02020603050405020304" pitchFamily="18" charset="0"/>
                <a:cs typeface="Times New Roman" panose="02020603050405020304" pitchFamily="18" charset="0"/>
              </a:rPr>
              <a:t>Scope </a:t>
            </a:r>
            <a:r>
              <a:rPr lang="en-US" sz="2800" b="1" dirty="0">
                <a:solidFill>
                  <a:schemeClr val="bg1">
                    <a:lumMod val="65000"/>
                  </a:schemeClr>
                </a:solidFill>
                <a:latin typeface="Times New Roman" panose="02020603050405020304" pitchFamily="18" charset="0"/>
                <a:cs typeface="Times New Roman" panose="02020603050405020304" pitchFamily="18" charset="0"/>
              </a:rPr>
              <a:t>of Parallel computing</a:t>
            </a:r>
            <a:r>
              <a:rPr lang="en-US" sz="2800" b="1" dirty="0" smtClean="0">
                <a:solidFill>
                  <a:schemeClr val="bg1">
                    <a:lumMod val="65000"/>
                  </a:schemeClr>
                </a:solidFill>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
              <a:defRPr/>
            </a:pPr>
            <a:r>
              <a:rPr lang="en-IN" sz="2800" b="1" dirty="0" smtClean="0">
                <a:solidFill>
                  <a:schemeClr val="bg1">
                    <a:lumMod val="65000"/>
                  </a:schemeClr>
                </a:solidFill>
                <a:latin typeface="Times New Roman" panose="02020603050405020304" pitchFamily="18" charset="0"/>
                <a:cs typeface="Times New Roman" panose="02020603050405020304" pitchFamily="18" charset="0"/>
              </a:rPr>
              <a:t>Principles </a:t>
            </a:r>
            <a:r>
              <a:rPr lang="en-IN" sz="2800" b="1" dirty="0">
                <a:solidFill>
                  <a:schemeClr val="bg1">
                    <a:lumMod val="65000"/>
                  </a:schemeClr>
                </a:solidFill>
                <a:latin typeface="Times New Roman" panose="02020603050405020304" pitchFamily="18" charset="0"/>
                <a:cs typeface="Times New Roman" panose="02020603050405020304" pitchFamily="18" charset="0"/>
              </a:rPr>
              <a:t>of Parallel Algorithm design: </a:t>
            </a:r>
          </a:p>
          <a:p>
            <a:pPr marL="800100" lvl="1" indent="-342900">
              <a:lnSpc>
                <a:spcPct val="150000"/>
              </a:lnSpc>
              <a:buFont typeface="Wingdings" panose="05000000000000000000" pitchFamily="2" charset="2"/>
              <a:buChar char="v"/>
              <a:defRPr/>
            </a:pPr>
            <a:r>
              <a:rPr lang="en-IN" sz="2800" b="1" dirty="0" smtClean="0">
                <a:solidFill>
                  <a:schemeClr val="bg1">
                    <a:lumMod val="65000"/>
                  </a:schemeClr>
                </a:solidFill>
                <a:latin typeface="Times New Roman" panose="02020603050405020304" pitchFamily="18" charset="0"/>
                <a:cs typeface="Times New Roman" panose="02020603050405020304" pitchFamily="18" charset="0"/>
              </a:rPr>
              <a:t>Preliminaries</a:t>
            </a:r>
          </a:p>
          <a:p>
            <a:pPr marL="800100" lvl="1" indent="-342900">
              <a:lnSpc>
                <a:spcPct val="150000"/>
              </a:lnSpc>
              <a:buFont typeface="Wingdings" panose="05000000000000000000" pitchFamily="2" charset="2"/>
              <a:buChar char="v"/>
              <a:defRPr/>
            </a:pPr>
            <a:r>
              <a:rPr lang="en-IN" sz="2800" b="1" dirty="0" smtClean="0">
                <a:solidFill>
                  <a:schemeClr val="bg1">
                    <a:lumMod val="65000"/>
                  </a:schemeClr>
                </a:solidFill>
                <a:latin typeface="Times New Roman" panose="02020603050405020304" pitchFamily="18" charset="0"/>
                <a:cs typeface="Times New Roman" panose="02020603050405020304" pitchFamily="18" charset="0"/>
              </a:rPr>
              <a:t>Decomposition </a:t>
            </a:r>
            <a:r>
              <a:rPr lang="en-IN" sz="2800" b="1" dirty="0">
                <a:solidFill>
                  <a:schemeClr val="bg1">
                    <a:lumMod val="65000"/>
                  </a:schemeClr>
                </a:solidFill>
                <a:latin typeface="Times New Roman" panose="02020603050405020304" pitchFamily="18" charset="0"/>
                <a:cs typeface="Times New Roman" panose="02020603050405020304" pitchFamily="18" charset="0"/>
              </a:rPr>
              <a:t>Techniques</a:t>
            </a:r>
          </a:p>
          <a:p>
            <a:pPr marL="342900" indent="-342900">
              <a:lnSpc>
                <a:spcPct val="150000"/>
              </a:lnSpc>
              <a:buFont typeface="Wingdings" panose="05000000000000000000" pitchFamily="2" charset="2"/>
              <a:buChar char="§"/>
              <a:defRPr/>
            </a:pPr>
            <a:r>
              <a:rPr lang="en-IN" sz="2800" b="1" dirty="0">
                <a:solidFill>
                  <a:srgbClr val="FF0000"/>
                </a:solidFill>
                <a:latin typeface="Times New Roman" panose="02020603050405020304" pitchFamily="18" charset="0"/>
                <a:cs typeface="Times New Roman" panose="02020603050405020304" pitchFamily="18" charset="0"/>
              </a:rPr>
              <a:t>Characteristics of Tasks and Interactions</a:t>
            </a:r>
          </a:p>
          <a:p>
            <a:pPr marL="342900" indent="-342900">
              <a:lnSpc>
                <a:spcPct val="150000"/>
              </a:lnSpc>
              <a:buFont typeface="Wingdings" panose="05000000000000000000" pitchFamily="2" charset="2"/>
              <a:buChar char="§"/>
              <a:defRPr/>
            </a:pPr>
            <a:r>
              <a:rPr lang="en-IN" sz="2800" b="1" dirty="0">
                <a:solidFill>
                  <a:schemeClr val="bg1">
                    <a:lumMod val="65000"/>
                  </a:schemeClr>
                </a:solidFill>
                <a:latin typeface="Times New Roman" panose="02020603050405020304" pitchFamily="18" charset="0"/>
                <a:cs typeface="Times New Roman" panose="02020603050405020304" pitchFamily="18" charset="0"/>
              </a:rPr>
              <a:t>Mapping Techniques for Load Balancing</a:t>
            </a:r>
          </a:p>
          <a:p>
            <a:pPr marL="342900" indent="-342900">
              <a:lnSpc>
                <a:spcPct val="150000"/>
              </a:lnSpc>
              <a:buFont typeface="Wingdings" panose="05000000000000000000" pitchFamily="2" charset="2"/>
              <a:buChar char="§"/>
              <a:defRPr/>
            </a:pPr>
            <a:r>
              <a:rPr lang="en-IN" sz="2800" b="1" dirty="0">
                <a:solidFill>
                  <a:schemeClr val="bg1">
                    <a:lumMod val="65000"/>
                  </a:schemeClr>
                </a:solidFill>
                <a:latin typeface="Times New Roman" panose="02020603050405020304" pitchFamily="18" charset="0"/>
                <a:cs typeface="Times New Roman" panose="02020603050405020304" pitchFamily="18" charset="0"/>
              </a:rPr>
              <a:t>Methods for containing Interaction Overheads</a:t>
            </a:r>
          </a:p>
          <a:p>
            <a:pPr marL="342900" indent="-342900">
              <a:lnSpc>
                <a:spcPct val="150000"/>
              </a:lnSpc>
              <a:buFont typeface="Wingdings" panose="05000000000000000000" pitchFamily="2" charset="2"/>
              <a:buChar char="§"/>
              <a:defRPr/>
            </a:pPr>
            <a:r>
              <a:rPr lang="en-IN" sz="2800" b="1" dirty="0">
                <a:solidFill>
                  <a:schemeClr val="bg1">
                    <a:lumMod val="65000"/>
                  </a:schemeClr>
                </a:solidFill>
                <a:latin typeface="Times New Roman" panose="02020603050405020304" pitchFamily="18" charset="0"/>
                <a:cs typeface="Times New Roman" panose="02020603050405020304" pitchFamily="18" charset="0"/>
              </a:rPr>
              <a:t>Parallel Algorithms Models using Open </a:t>
            </a:r>
            <a:r>
              <a:rPr lang="en-IN" sz="2800" b="1" dirty="0" smtClean="0">
                <a:solidFill>
                  <a:schemeClr val="bg1">
                    <a:lumMod val="65000"/>
                  </a:schemeClr>
                </a:solidFill>
                <a:latin typeface="Times New Roman" panose="02020603050405020304" pitchFamily="18" charset="0"/>
                <a:cs typeface="Times New Roman" panose="02020603050405020304" pitchFamily="18" charset="0"/>
              </a:rPr>
              <a:t>MP</a:t>
            </a:r>
            <a:endParaRPr lang="en-IN" sz="2800" b="1"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32BED52-2FCF-45FE-BFDD-64A254197B7C}" type="slidenum">
              <a:rPr lang="en-IN" smtClean="0"/>
              <a:t>90</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60612" cy="860612"/>
          </a:xfrm>
          <a:prstGeom prst="rect">
            <a:avLst/>
          </a:prstGeom>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6269" y="79511"/>
            <a:ext cx="8440227" cy="461665"/>
          </a:xfrm>
          <a:prstGeom prst="rect">
            <a:avLst/>
          </a:prstGeom>
          <a:noFill/>
        </p:spPr>
        <p:txBody>
          <a:bodyPr wrap="square">
            <a:spAutoFit/>
          </a:bodyPr>
          <a:lstStyle/>
          <a:p>
            <a:pPr algn="ctr">
              <a:defRPr/>
            </a:pPr>
            <a:r>
              <a:rPr lang="en-US" sz="2400" b="1" dirty="0">
                <a:solidFill>
                  <a:srgbClr val="FF0000"/>
                </a:solidFill>
                <a:latin typeface="Times New Roman" panose="02020603050405020304" pitchFamily="18" charset="0"/>
                <a:cs typeface="Times New Roman" panose="02020603050405020304" pitchFamily="18" charset="0"/>
              </a:rPr>
              <a:t>A Characteristics of Tasks and Interactions </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32BED52-2FCF-45FE-BFDD-64A254197B7C}" type="slidenum">
              <a:rPr lang="en-IN" smtClean="0"/>
              <a:t>91</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
        <p:nvSpPr>
          <p:cNvPr id="3" name="TextBox 2"/>
          <p:cNvSpPr txBox="1"/>
          <p:nvPr/>
        </p:nvSpPr>
        <p:spPr>
          <a:xfrm>
            <a:off x="0" y="620688"/>
            <a:ext cx="9036496" cy="512448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This topic is to discuss the </a:t>
            </a:r>
            <a:r>
              <a:rPr lang="en-US" sz="2400" dirty="0">
                <a:latin typeface="Times New Roman" panose="02020603050405020304" pitchFamily="18" charset="0"/>
                <a:cs typeface="Times New Roman" panose="02020603050405020304" pitchFamily="18" charset="0"/>
              </a:rPr>
              <a:t>various properties of tasks and inter-task interactions that affect the choice of a good mapping.</a:t>
            </a:r>
          </a:p>
          <a:p>
            <a:endParaRPr lang="en-US" sz="2400" dirty="0" smtClean="0">
              <a:latin typeface="Times New Roman" panose="02020603050405020304" pitchFamily="18" charset="0"/>
              <a:cs typeface="Times New Roman" panose="02020603050405020304" pitchFamily="18" charset="0"/>
            </a:endParaRPr>
          </a:p>
          <a:p>
            <a:r>
              <a:rPr lang="en-US" altLang="en-US" sz="2400" dirty="0"/>
              <a:t>Once a problem has been decomposed into independent tasks, the characteristics of these tasks critically impact choice and performance of parallel algorithms. Relevant task characteristics include: </a:t>
            </a:r>
            <a:endParaRPr lang="en-US" altLang="en-US" sz="2400" dirty="0" smtClean="0"/>
          </a:p>
          <a:p>
            <a:endParaRPr lang="en-US" altLang="en-US" sz="2400" dirty="0"/>
          </a:p>
          <a:p>
            <a:pPr marL="800100" lvl="1" indent="-342900">
              <a:spcAft>
                <a:spcPts val="600"/>
              </a:spcAft>
              <a:buFont typeface="Arial" panose="020B0604020202020204" pitchFamily="34" charset="0"/>
              <a:buChar char="•"/>
            </a:pPr>
            <a:r>
              <a:rPr lang="en-US" altLang="en-US" sz="2400" dirty="0" smtClean="0"/>
              <a:t>Task </a:t>
            </a:r>
            <a:r>
              <a:rPr lang="en-US" altLang="en-US" sz="2400" dirty="0"/>
              <a:t>generation. </a:t>
            </a:r>
          </a:p>
          <a:p>
            <a:pPr marL="800100" lvl="1" indent="-342900">
              <a:spcAft>
                <a:spcPts val="600"/>
              </a:spcAft>
              <a:buFont typeface="Arial" panose="020B0604020202020204" pitchFamily="34" charset="0"/>
              <a:buChar char="•"/>
            </a:pPr>
            <a:r>
              <a:rPr lang="en-US" altLang="en-US" sz="2400" dirty="0"/>
              <a:t>Task sizes. </a:t>
            </a:r>
          </a:p>
          <a:p>
            <a:pPr marL="800100" lvl="1" indent="-342900">
              <a:spcAft>
                <a:spcPts val="600"/>
              </a:spcAft>
              <a:buFont typeface="Arial" panose="020B0604020202020204" pitchFamily="34" charset="0"/>
              <a:buChar char="•"/>
            </a:pPr>
            <a:r>
              <a:rPr lang="en-US" altLang="en-US" sz="2400" dirty="0"/>
              <a:t>Size of data associated with tasks. </a:t>
            </a:r>
          </a:p>
          <a:p>
            <a:endParaRPr lang="en-US" altLang="en-US" sz="2400" dirty="0"/>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tasks that constitute a parallel algorithm may be generated either statically or dynamically</a:t>
            </a:r>
            <a:r>
              <a:rPr lang="en-US" sz="2400" dirty="0" smtClean="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6269" y="79511"/>
            <a:ext cx="8440227" cy="6001643"/>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r>
              <a:rPr lang="en-US" altLang="en-US" sz="2400" b="1" dirty="0"/>
              <a:t>Static task generation: </a:t>
            </a:r>
            <a:r>
              <a:rPr lang="en-US" altLang="en-US" sz="2400" dirty="0"/>
              <a:t>Concurrent tasks can be identified a-priori. Typical matrix operations, graph algorithms, image processing applications, and other regularly structured problems fall in this class. These can typically be decomposed using data or recursive decomposition techniques. </a:t>
            </a:r>
          </a:p>
          <a:p>
            <a:pPr>
              <a:defRPr/>
            </a:pPr>
            <a:endParaRPr lang="en-US" sz="2400" b="1" dirty="0" smtClean="0"/>
          </a:p>
          <a:p>
            <a:pPr>
              <a:defRPr/>
            </a:pPr>
            <a:r>
              <a:rPr lang="en-US" sz="2400" b="1" dirty="0" smtClean="0"/>
              <a:t>Dynamic </a:t>
            </a:r>
            <a:r>
              <a:rPr lang="en-US" sz="2400" b="1" dirty="0"/>
              <a:t>task </a:t>
            </a:r>
            <a:r>
              <a:rPr lang="en-US" sz="2400" b="1" dirty="0" smtClean="0"/>
              <a:t>generation: </a:t>
            </a:r>
            <a:r>
              <a:rPr lang="en-US" sz="2400" dirty="0" smtClean="0"/>
              <a:t>Certain decomposition lead to dynamic task generation during the execution of the algorithm</a:t>
            </a:r>
            <a:r>
              <a:rPr lang="en-US" sz="2400" dirty="0"/>
              <a:t>. Recursive decomposition can lead to dynamic task generation. </a:t>
            </a:r>
            <a:endParaRPr lang="en-US" sz="2400" dirty="0" smtClean="0"/>
          </a:p>
          <a:p>
            <a:pPr>
              <a:defRPr/>
            </a:pPr>
            <a:endParaRPr lang="en-US" sz="2400" dirty="0"/>
          </a:p>
          <a:p>
            <a:pPr>
              <a:defRPr/>
            </a:pPr>
            <a:r>
              <a:rPr lang="en-US" altLang="en-US" sz="2400" dirty="0" smtClean="0"/>
              <a:t>In other words, tasks </a:t>
            </a:r>
            <a:r>
              <a:rPr lang="en-US" altLang="en-US" sz="2400" dirty="0"/>
              <a:t>are generated as </a:t>
            </a:r>
            <a:r>
              <a:rPr lang="en-US" altLang="en-US" sz="2400" dirty="0" smtClean="0"/>
              <a:t>computation progresses. </a:t>
            </a:r>
            <a:r>
              <a:rPr lang="en-US" altLang="en-US" sz="2400" dirty="0"/>
              <a:t>A classic example of this is in game playing - each 15 puzzle board is generated from the previous one. These applications are typically decomposed using exploratory or speculative decompositions. </a:t>
            </a:r>
          </a:p>
          <a:p>
            <a:pPr>
              <a:defRPr/>
            </a:pP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92</a:t>
            </a:fld>
            <a:endParaRPr lang="en-I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6269" y="79511"/>
            <a:ext cx="8440227" cy="6494085"/>
          </a:xfrm>
          <a:prstGeom prst="rect">
            <a:avLst/>
          </a:prstGeom>
          <a:noFill/>
        </p:spPr>
        <p:txBody>
          <a:bodyPr wrap="square">
            <a:spAutoFit/>
          </a:bodyPr>
          <a:lstStyle/>
          <a:p>
            <a:pPr algn="ctr">
              <a:defRPr/>
            </a:pPr>
            <a:r>
              <a:rPr lang="en-US" altLang="en-US" sz="2800" b="1" dirty="0"/>
              <a:t>Task </a:t>
            </a:r>
            <a:r>
              <a:rPr lang="en-US" altLang="en-US" sz="2800" b="1" dirty="0" smtClean="0"/>
              <a:t>Sizes</a:t>
            </a:r>
          </a:p>
          <a:p>
            <a:pPr algn="ctr">
              <a:defRPr/>
            </a:pPr>
            <a:r>
              <a:rPr lang="en-US" altLang="en-US" sz="2800" b="1" dirty="0" smtClean="0"/>
              <a:t> </a:t>
            </a:r>
          </a:p>
          <a:p>
            <a:pPr>
              <a:defRPr/>
            </a:pPr>
            <a:r>
              <a:rPr lang="en-US" sz="2400" dirty="0" smtClean="0"/>
              <a:t>Task size is required to find the relative amount of time required to complete </a:t>
            </a:r>
            <a:r>
              <a:rPr lang="en-US" sz="2400" dirty="0"/>
              <a:t>it. </a:t>
            </a:r>
            <a:r>
              <a:rPr lang="en-US" sz="2400" dirty="0" smtClean="0"/>
              <a:t>This characteristic influences </a:t>
            </a:r>
            <a:r>
              <a:rPr lang="en-US" sz="2400" dirty="0"/>
              <a:t>the choice of mapping </a:t>
            </a:r>
            <a:r>
              <a:rPr lang="en-US" sz="2400" dirty="0" smtClean="0"/>
              <a:t>scheme.</a:t>
            </a:r>
          </a:p>
          <a:p>
            <a:pPr>
              <a:defRPr/>
            </a:pPr>
            <a:endParaRPr lang="en-US" sz="2400" dirty="0"/>
          </a:p>
          <a:p>
            <a:pPr marL="342900" indent="-342900">
              <a:buFont typeface="Arial" panose="020B0604020202020204" pitchFamily="34" charset="0"/>
              <a:buChar char="•"/>
            </a:pPr>
            <a:r>
              <a:rPr lang="en-US" altLang="en-US" sz="2400" dirty="0" smtClean="0"/>
              <a:t>Task </a:t>
            </a:r>
            <a:r>
              <a:rPr lang="en-US" altLang="en-US" sz="2400" dirty="0"/>
              <a:t>sizes may be uniform (i.e., all tasks are the same size) or non-uniform. </a:t>
            </a:r>
            <a:r>
              <a:rPr lang="en-US" altLang="en-US" sz="2400" dirty="0" smtClean="0"/>
              <a:t>Example: Matrix multiplication tasks are uniform and quick sort tasks are non-uniform.</a:t>
            </a:r>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Non-uniform task sizes may be such that they can be determined (or estimated) a-priori or not. </a:t>
            </a:r>
            <a:endParaRPr lang="en-US" altLang="en-US" sz="2400" dirty="0" smtClean="0"/>
          </a:p>
          <a:p>
            <a:pPr marL="342900" indent="-342900">
              <a:buFont typeface="Arial" panose="020B0604020202020204" pitchFamily="34" charset="0"/>
              <a:buChar char="•"/>
            </a:pPr>
            <a:endParaRPr lang="en-US" altLang="en-US" sz="2400" dirty="0"/>
          </a:p>
          <a:p>
            <a:pPr marL="342900" indent="-342900">
              <a:buFont typeface="Arial" panose="020B0604020202020204" pitchFamily="34" charset="0"/>
              <a:buChar char="•"/>
            </a:pPr>
            <a:r>
              <a:rPr lang="en-US" altLang="en-US" sz="2400" dirty="0"/>
              <a:t>Examples in this class include discrete optimization problems, in which it is difficult to estimate the effective size of a state space. </a:t>
            </a:r>
          </a:p>
          <a:p>
            <a:pPr marL="342900" indent="-342900">
              <a:buFont typeface="Arial" panose="020B0604020202020204" pitchFamily="34" charset="0"/>
              <a:buChar char="•"/>
              <a:defRPr/>
            </a:pP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93</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6269" y="79511"/>
            <a:ext cx="8440227" cy="6370975"/>
          </a:xfrm>
          <a:prstGeom prst="rect">
            <a:avLst/>
          </a:prstGeom>
          <a:noFill/>
        </p:spPr>
        <p:txBody>
          <a:bodyPr wrap="square">
            <a:spAutoFit/>
          </a:bodyPr>
          <a:lstStyle/>
          <a:p>
            <a:pPr algn="ctr">
              <a:defRPr/>
            </a:pPr>
            <a:r>
              <a:rPr lang="en-US" sz="2400" b="1" dirty="0">
                <a:solidFill>
                  <a:srgbClr val="C00000"/>
                </a:solidFill>
                <a:latin typeface="Times New Roman" panose="02020603050405020304" pitchFamily="18" charset="0"/>
                <a:cs typeface="Times New Roman" panose="02020603050405020304" pitchFamily="18" charset="0"/>
              </a:rPr>
              <a:t>Size of Data Associated with </a:t>
            </a:r>
            <a:r>
              <a:rPr lang="en-US" sz="2400" b="1" dirty="0" smtClean="0">
                <a:solidFill>
                  <a:srgbClr val="C00000"/>
                </a:solidFill>
                <a:latin typeface="Times New Roman" panose="02020603050405020304" pitchFamily="18" charset="0"/>
                <a:cs typeface="Times New Roman" panose="02020603050405020304" pitchFamily="18" charset="0"/>
              </a:rPr>
              <a:t>Tasks</a:t>
            </a:r>
          </a:p>
          <a:p>
            <a:pPr>
              <a:defRPr/>
            </a:pPr>
            <a:endParaRPr lang="en-US" sz="2400" dirty="0" smtClean="0">
              <a:latin typeface="Times New Roman" panose="02020603050405020304" pitchFamily="18" charset="0"/>
              <a:cs typeface="Times New Roman" panose="02020603050405020304" pitchFamily="18" charset="0"/>
            </a:endParaRPr>
          </a:p>
          <a:p>
            <a:pPr algn="just">
              <a:defRPr/>
            </a:pPr>
            <a:r>
              <a:rPr lang="en-US" sz="2400" dirty="0" smtClean="0">
                <a:latin typeface="Times New Roman" panose="02020603050405020304" pitchFamily="18" charset="0"/>
                <a:cs typeface="Times New Roman" panose="02020603050405020304" pitchFamily="18" charset="0"/>
              </a:rPr>
              <a:t>The size of data associated with task is an important consideration </a:t>
            </a:r>
            <a:r>
              <a:rPr lang="en-US" sz="2400" dirty="0">
                <a:latin typeface="Times New Roman" panose="02020603050405020304" pitchFamily="18" charset="0"/>
                <a:cs typeface="Times New Roman" panose="02020603050405020304" pitchFamily="18" charset="0"/>
              </a:rPr>
              <a:t>for mapping is that the data associated with a task must be available to the process performing that task, and the size and the location of these data may determine the process that can perform the task without incurring excessive data-movement overheads</a:t>
            </a:r>
            <a:r>
              <a:rPr lang="en-US" sz="2400" dirty="0" smtClean="0">
                <a:latin typeface="Times New Roman" panose="02020603050405020304" pitchFamily="18" charset="0"/>
                <a:cs typeface="Times New Roman" panose="02020603050405020304" pitchFamily="18" charset="0"/>
              </a:rPr>
              <a:t>.</a:t>
            </a:r>
          </a:p>
          <a:p>
            <a:pPr>
              <a:defRP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size of data associated with a task may be small or large when viewed in the context of the size of the task</a:t>
            </a:r>
            <a:r>
              <a:rPr lang="en-US" altLang="en-US" sz="24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 small context of a task implies that an algorithm can easily communicate this task to other processes dynamically (e.g., the 15 puzzle). For example, the input to a task in the 15-puzzle problem may be just one state of the puzzle. This is a small input relative to the amount of computation that may be required to find a sequence of moves from this state to a solution state. </a:t>
            </a:r>
          </a:p>
        </p:txBody>
      </p:sp>
      <p:sp>
        <p:nvSpPr>
          <p:cNvPr id="2" name="Slide Number Placeholder 1"/>
          <p:cNvSpPr>
            <a:spLocks noGrp="1"/>
          </p:cNvSpPr>
          <p:nvPr>
            <p:ph type="sldNum" sz="quarter" idx="12"/>
          </p:nvPr>
        </p:nvSpPr>
        <p:spPr/>
        <p:txBody>
          <a:bodyPr/>
          <a:lstStyle/>
          <a:p>
            <a:fld id="{732BED52-2FCF-45FE-BFDD-64A254197B7C}" type="slidenum">
              <a:rPr lang="en-IN" smtClean="0"/>
              <a:t>94</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6269" y="79511"/>
            <a:ext cx="8440227" cy="4893647"/>
          </a:xfrm>
          <a:prstGeom prst="rect">
            <a:avLst/>
          </a:prstGeom>
          <a:noFill/>
        </p:spPr>
        <p:txBody>
          <a:bodyPr wrap="square">
            <a:spAutoFit/>
          </a:bodyPr>
          <a:lstStyle/>
          <a:p>
            <a:pPr marL="342900" indent="-342900" algn="just">
              <a:buFont typeface="Arial" panose="020B0604020202020204" pitchFamily="34" charset="0"/>
              <a:buChar char="•"/>
              <a:defRPr/>
            </a:pPr>
            <a:r>
              <a:rPr lang="en-US" altLang="en-US" sz="2400" dirty="0">
                <a:latin typeface="Times New Roman" panose="02020603050405020304" pitchFamily="18" charset="0"/>
                <a:cs typeface="Times New Roman" panose="02020603050405020304" pitchFamily="18" charset="0"/>
              </a:rPr>
              <a:t>A large context ties the task to a process, or alternately, an algorithm may attempt to reconstruct the context at another processes as opposed to communicating the context of the task (e.g., 0/1 integer programming).</a:t>
            </a:r>
            <a:endParaRPr lang="en-IN" sz="2400" dirty="0">
              <a:latin typeface="Times New Roman" panose="02020603050405020304" pitchFamily="18" charset="0"/>
              <a:cs typeface="Times New Roman" panose="02020603050405020304" pitchFamily="18" charset="0"/>
            </a:endParaRPr>
          </a:p>
          <a:p>
            <a:pPr>
              <a:defRPr/>
            </a:pPr>
            <a:r>
              <a:rPr lang="en-US" sz="2400" dirty="0" smtClean="0"/>
              <a:t>  </a:t>
            </a:r>
          </a:p>
          <a:p>
            <a:pPr>
              <a:defRPr/>
            </a:pPr>
            <a:r>
              <a:rPr lang="en-US" sz="2400" dirty="0" smtClean="0"/>
              <a:t> </a:t>
            </a:r>
            <a:r>
              <a:rPr lang="en-US" sz="2400" dirty="0"/>
              <a:t>In the problem of computing the minimum of a sequence, the size of the input is proportional to the amount of computation, but the output is just one number. </a:t>
            </a:r>
            <a:endParaRPr lang="en-US" sz="2400" dirty="0" smtClean="0"/>
          </a:p>
          <a:p>
            <a:pPr>
              <a:defRPr/>
            </a:pPr>
            <a:endParaRPr lang="en-US" sz="2400" dirty="0"/>
          </a:p>
          <a:p>
            <a:pPr>
              <a:defRPr/>
            </a:pPr>
            <a:r>
              <a:rPr lang="en-US" sz="2400" dirty="0" smtClean="0"/>
              <a:t>In </a:t>
            </a:r>
            <a:r>
              <a:rPr lang="en-US" sz="2400" dirty="0"/>
              <a:t>the parallel formulation of the quick sort, the size of both the input and the output data is of the same order as the sequential time needed to solve the task.</a:t>
            </a:r>
          </a:p>
          <a:p>
            <a:pPr>
              <a:defRPr/>
            </a:pPr>
            <a:endParaRPr lang="en-IN"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95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96269" y="272544"/>
            <a:ext cx="8440227" cy="6324808"/>
          </a:xfrm>
          <a:prstGeom prst="rect">
            <a:avLst/>
          </a:prstGeom>
          <a:noFill/>
        </p:spPr>
        <p:txBody>
          <a:bodyPr wrap="square">
            <a:spAutoFit/>
          </a:bodyPr>
          <a:lstStyle/>
          <a:p>
            <a:pPr algn="ctr">
              <a:defRPr/>
            </a:pPr>
            <a:r>
              <a:rPr lang="en-US" altLang="en-US" sz="2400" b="1" dirty="0">
                <a:solidFill>
                  <a:srgbClr val="C00000"/>
                </a:solidFill>
              </a:rPr>
              <a:t>Characteristics of Task Interactions </a:t>
            </a:r>
            <a:endParaRPr lang="en-US" altLang="en-US" sz="2400" b="1" dirty="0" smtClean="0">
              <a:solidFill>
                <a:srgbClr val="C00000"/>
              </a:solidFill>
            </a:endParaRPr>
          </a:p>
          <a:p>
            <a:pPr algn="ctr">
              <a:defRPr/>
            </a:pPr>
            <a:endParaRPr lang="en-US" altLang="en-US" sz="2400" b="1" dirty="0" smtClean="0">
              <a:solidFill>
                <a:srgbClr val="C00000"/>
              </a:solidFill>
            </a:endParaRPr>
          </a:p>
          <a:p>
            <a:pPr>
              <a:defRPr/>
            </a:pPr>
            <a:r>
              <a:rPr lang="en-US" sz="2400" dirty="0"/>
              <a:t> </a:t>
            </a:r>
            <a:r>
              <a:rPr lang="en-US" sz="2400" dirty="0" smtClean="0"/>
              <a:t>Tasks </a:t>
            </a:r>
            <a:r>
              <a:rPr lang="en-US" sz="2400" dirty="0"/>
              <a:t>need to interact with each other to share data, work, or synchronization information. Different parallel algorithms require different types of interactions among concurrent tasks. The nature of these interactions makes them more suitable for certain programming paradigms and mapping schemes, and less suitable for others. </a:t>
            </a:r>
            <a:endParaRPr lang="en-US" sz="2400" dirty="0" smtClean="0"/>
          </a:p>
          <a:p>
            <a:pPr>
              <a:defRPr/>
            </a:pPr>
            <a:endParaRPr lang="en-US" sz="1000" dirty="0"/>
          </a:p>
          <a:p>
            <a:pPr algn="just"/>
            <a:r>
              <a:rPr lang="en-US" altLang="en-US" sz="2400" dirty="0"/>
              <a:t>Tasks may communicate with each other in various ways. The associated dichotomy is: </a:t>
            </a:r>
          </a:p>
          <a:p>
            <a:pPr algn="just"/>
            <a:endParaRPr lang="en-US" altLang="en-US" sz="1100" dirty="0" smtClean="0"/>
          </a:p>
          <a:p>
            <a:pPr algn="just"/>
            <a:r>
              <a:rPr lang="en-US" altLang="en-US" sz="2400" b="1" dirty="0" smtClean="0"/>
              <a:t>Static </a:t>
            </a:r>
            <a:r>
              <a:rPr lang="en-US" altLang="en-US" sz="2400" b="1" dirty="0"/>
              <a:t>interactions: </a:t>
            </a:r>
            <a:r>
              <a:rPr lang="en-US" altLang="en-US" sz="2400" dirty="0"/>
              <a:t>The tasks and their interactions are known a-priori. These are relatively simpler to code into programs. </a:t>
            </a:r>
            <a:endParaRPr lang="en-US" altLang="en-US" sz="2400" dirty="0" smtClean="0"/>
          </a:p>
          <a:p>
            <a:pPr algn="just"/>
            <a:endParaRPr lang="en-US" altLang="en-US" sz="2400" dirty="0"/>
          </a:p>
          <a:p>
            <a:pPr algn="just"/>
            <a:r>
              <a:rPr lang="en-US" altLang="en-US" sz="2400" b="1" dirty="0"/>
              <a:t>Dynamic interactions: </a:t>
            </a:r>
            <a:r>
              <a:rPr lang="en-US" altLang="en-US" sz="2400" dirty="0"/>
              <a:t>The timing or interacting tasks cannot be determined a-priori. These interactions are harder to code, </a:t>
            </a:r>
            <a:r>
              <a:rPr lang="en-US" altLang="en-US" sz="2400" dirty="0" smtClean="0"/>
              <a:t>especially</a:t>
            </a:r>
            <a:r>
              <a:rPr lang="en-US" altLang="en-US" sz="2400" dirty="0"/>
              <a:t>, as we shall see, using message passing APIs</a:t>
            </a:r>
            <a:r>
              <a:rPr lang="en-US" altLang="en-US" sz="2400" dirty="0" smtClean="0"/>
              <a:t>.</a:t>
            </a:r>
            <a:endParaRPr lang="en-US" altLang="en-US" sz="2400" dirty="0"/>
          </a:p>
        </p:txBody>
      </p:sp>
      <p:sp>
        <p:nvSpPr>
          <p:cNvPr id="2" name="Slide Number Placeholder 1"/>
          <p:cNvSpPr>
            <a:spLocks noGrp="1"/>
          </p:cNvSpPr>
          <p:nvPr>
            <p:ph type="sldNum" sz="quarter" idx="12"/>
          </p:nvPr>
        </p:nvSpPr>
        <p:spPr/>
        <p:txBody>
          <a:bodyPr/>
          <a:lstStyle/>
          <a:p>
            <a:fld id="{732BED52-2FCF-45FE-BFDD-64A254197B7C}" type="slidenum">
              <a:rPr lang="en-IN" smtClean="0"/>
              <a:t>96</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0688" cy="620688"/>
          </a:xfrm>
          <a:prstGeom prst="rect">
            <a:avLst/>
          </a:prstGeom>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Characteristics of Task Interactions </a:t>
            </a:r>
          </a:p>
        </p:txBody>
      </p:sp>
      <p:sp>
        <p:nvSpPr>
          <p:cNvPr id="72709" name="Rectangle 5"/>
          <p:cNvSpPr>
            <a:spLocks noGrp="1" noChangeArrowheads="1"/>
          </p:cNvSpPr>
          <p:nvPr>
            <p:ph type="body" idx="1"/>
          </p:nvPr>
        </p:nvSpPr>
        <p:spPr>
          <a:noFill/>
        </p:spPr>
        <p:txBody>
          <a:bodyPr/>
          <a:lstStyle/>
          <a:p>
            <a:pPr algn="just"/>
            <a:r>
              <a:rPr lang="en-US"/>
              <a:t>Regular interactions: There is a definite pattern (in the graph sense) to the interactions. These patterns can be exploited for efficient implementation. </a:t>
            </a:r>
          </a:p>
          <a:p>
            <a:r>
              <a:rPr lang="en-US"/>
              <a:t>Irregular interactions: Interactions lack well-defined topologies.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r>
              <a:rPr lang="en-US" dirty="0"/>
              <a:t>Characteristics of Task Interactions: Example </a:t>
            </a:r>
          </a:p>
        </p:txBody>
      </p:sp>
      <p:pic>
        <p:nvPicPr>
          <p:cNvPr id="73732" name="Picture 4" descr="dith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98700" y="2590800"/>
            <a:ext cx="4570413" cy="3702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4" name="Rectangle 6"/>
          <p:cNvSpPr>
            <a:spLocks noChangeArrowheads="1"/>
          </p:cNvSpPr>
          <p:nvPr/>
        </p:nvSpPr>
        <p:spPr bwMode="auto">
          <a:xfrm>
            <a:off x="457200" y="1341438"/>
            <a:ext cx="8229600" cy="10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Char char="•"/>
              <a:defRPr sz="2000">
                <a:solidFill>
                  <a:schemeClr val="tx1"/>
                </a:solidFill>
                <a:latin typeface="Arial" panose="020B0604020202020204" pitchFamily="34" charset="0"/>
              </a:defRPr>
            </a:lvl1pPr>
            <a:lvl2pPr marL="742950" indent="-285750">
              <a:lnSpc>
                <a:spcPct val="120000"/>
              </a:lnSpc>
              <a:spcBef>
                <a:spcPct val="20000"/>
              </a:spcBef>
              <a:buChar char="–"/>
              <a:defRPr>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buFontTx/>
              <a:buNone/>
            </a:pPr>
            <a:r>
              <a:rPr lang="en-US" dirty="0"/>
              <a:t>	A simple example of a regular static interaction pattern is in image dithering. The underlying communication pattern is a structured (2-D mesh) one as shown here: </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fontScale="90000"/>
          </a:bodyPr>
          <a:lstStyle/>
          <a:p>
            <a:r>
              <a:rPr lang="en-US"/>
              <a:t>Characteristics of Task Interactions: Example </a:t>
            </a:r>
          </a:p>
        </p:txBody>
      </p:sp>
      <p:pic>
        <p:nvPicPr>
          <p:cNvPr id="74756" name="Picture 4" descr="sparse-matvec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15616" y="3501008"/>
            <a:ext cx="7313613" cy="27352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8" name="Rectangle 6"/>
          <p:cNvSpPr>
            <a:spLocks noChangeArrowheads="1"/>
          </p:cNvSpPr>
          <p:nvPr/>
        </p:nvSpPr>
        <p:spPr bwMode="auto">
          <a:xfrm>
            <a:off x="457200" y="1556792"/>
            <a:ext cx="8229600" cy="12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10000"/>
              </a:lnSpc>
              <a:spcBef>
                <a:spcPct val="20000"/>
              </a:spcBef>
              <a:buChar char="•"/>
              <a:defRPr sz="2000">
                <a:solidFill>
                  <a:schemeClr val="tx1"/>
                </a:solidFill>
                <a:latin typeface="Arial" panose="020B0604020202020204" pitchFamily="34" charset="0"/>
              </a:defRPr>
            </a:lvl1pPr>
            <a:lvl2pPr marL="742950" indent="-285750">
              <a:lnSpc>
                <a:spcPct val="120000"/>
              </a:lnSpc>
              <a:spcBef>
                <a:spcPct val="20000"/>
              </a:spcBef>
              <a:buChar char="–"/>
              <a:defRPr>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buFontTx/>
              <a:buNone/>
            </a:pPr>
            <a:r>
              <a:rPr lang="en-US" dirty="0"/>
              <a:t>	The multiplication of a sparse matrix with a vector is a good example of a static irregular interaction pattern. Here is an example of a sparse matrix and its associated interaction pattern.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10980</Words>
  <Application>Microsoft Office PowerPoint</Application>
  <PresentationFormat>On-screen Show (4:3)</PresentationFormat>
  <Paragraphs>2001</Paragraphs>
  <Slides>129</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129</vt:i4>
      </vt:variant>
    </vt:vector>
  </HeadingPairs>
  <TitlesOfParts>
    <vt:vector size="141" baseType="lpstr">
      <vt:lpstr>Arial</vt:lpstr>
      <vt:lpstr>AvantGarde-Book</vt:lpstr>
      <vt:lpstr>AvantGarde-BookOblique</vt:lpstr>
      <vt:lpstr>AvantGarde-Demi</vt:lpstr>
      <vt:lpstr>Calibri</vt:lpstr>
      <vt:lpstr>Cambria Math</vt:lpstr>
      <vt:lpstr>CMMI10</vt:lpstr>
      <vt:lpstr>CMR10</vt:lpstr>
      <vt:lpstr>CMSY10</vt:lpstr>
      <vt:lpstr>Times New Roman</vt:lpstr>
      <vt:lpstr>Wingdings</vt:lpstr>
      <vt:lpstr>Office Theme</vt:lpstr>
      <vt:lpstr>Introduction to Parallel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Preliminaries: Decomposition, Tasks, and  Dependency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Degree of Concurrency </vt:lpstr>
      <vt:lpstr>PowerPoint Presentation</vt:lpstr>
      <vt:lpstr>PowerPoint Presentation</vt:lpstr>
      <vt:lpstr>Critical Path Length </vt:lpstr>
      <vt:lpstr>PowerPoint Presentation</vt:lpstr>
      <vt:lpstr>Critical Path Length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 of Task Interactions </vt:lpstr>
      <vt:lpstr>Characteristics of Task Interactions: Example </vt:lpstr>
      <vt:lpstr>Characteristics of Task Interactions: Example </vt:lpstr>
      <vt:lpstr>Characteristics of Task Interactions </vt:lpstr>
      <vt:lpstr>Characteristics of Task Interactions </vt:lpstr>
      <vt:lpstr>Mapping Techniques </vt:lpstr>
      <vt:lpstr>Mapping Techniques for Minimum Idling </vt:lpstr>
      <vt:lpstr>Mapping Techniques for Minimum Idling</vt:lpstr>
      <vt:lpstr>Schemes for Static Mapping </vt:lpstr>
      <vt:lpstr>Mappings Based on Data Partitioning </vt:lpstr>
      <vt:lpstr>Block Array Distribution Schemes </vt:lpstr>
      <vt:lpstr>Block Array Distribution Schemes: Examples </vt:lpstr>
      <vt:lpstr>Data Sharing in Dense Matrix Multiplication </vt:lpstr>
      <vt:lpstr>Cyclic and Block Cyclic Distributions </vt:lpstr>
      <vt:lpstr>LU Factorization of a Dense Matrix </vt:lpstr>
      <vt:lpstr>Block Cyclic Distributions </vt:lpstr>
      <vt:lpstr>Block-Cyclic Distribution for Gaussian Elimination </vt:lpstr>
      <vt:lpstr>Block-Cyclic Distribution: Examples </vt:lpstr>
      <vt:lpstr>Block-Cyclic Distribution </vt:lpstr>
      <vt:lpstr>Graph Partitioning Dased Data Decomposition </vt:lpstr>
      <vt:lpstr>Partitioning the Graph of Lake Superior </vt:lpstr>
      <vt:lpstr>Mappings Based on Task Paritioning </vt:lpstr>
      <vt:lpstr>Task Paritioning: Mapping a Binary Tree Dependency Graph</vt:lpstr>
      <vt:lpstr>Task Paritioning: Mapping a Sparse Graph  </vt:lpstr>
      <vt:lpstr>Hierarchical Mappings </vt:lpstr>
      <vt:lpstr>PowerPoint Presentation</vt:lpstr>
      <vt:lpstr>Schemes for Dynamic Mapping </vt:lpstr>
      <vt:lpstr>Centralized Dynamic Mapping </vt:lpstr>
      <vt:lpstr>Distributed Dynamic Mapping </vt:lpstr>
      <vt:lpstr>Minimizing Interaction Overheads </vt:lpstr>
      <vt:lpstr>Minimizing Interaction Overheads (continued) </vt:lpstr>
      <vt:lpstr>Parallel Algorithm Models </vt:lpstr>
      <vt:lpstr>Parallel Algorithm Models (continued)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Advances in Computer Architecute</dc:title>
  <dc:creator>bheledn</dc:creator>
  <cp:lastModifiedBy>HP</cp:lastModifiedBy>
  <cp:revision>355</cp:revision>
  <cp:lastPrinted>2018-04-03T09:58:00Z</cp:lastPrinted>
  <dcterms:created xsi:type="dcterms:W3CDTF">2014-01-18T02:04:00Z</dcterms:created>
  <dcterms:modified xsi:type="dcterms:W3CDTF">2024-01-12T04:33:04Z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34F5C585068A415AAFC59F5DF20ABD80</vt:lpwstr>
  </property>
  <property fmtid="{D5CDD505-2E9C-101B-9397-08002B2CF9AE}" pid="3" name="KSOProductBuildVer">
    <vt:lpwstr>1033-11.2.0.10451</vt:lpwstr>
  </property>
</Properties>
</file>