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256" r:id="rId2"/>
    <p:sldId id="545" r:id="rId3"/>
    <p:sldId id="556" r:id="rId4"/>
    <p:sldId id="557" r:id="rId5"/>
    <p:sldId id="558" r:id="rId6"/>
    <p:sldId id="569" r:id="rId7"/>
    <p:sldId id="559" r:id="rId8"/>
    <p:sldId id="568" r:id="rId9"/>
    <p:sldId id="561" r:id="rId10"/>
    <p:sldId id="562" r:id="rId11"/>
    <p:sldId id="563" r:id="rId12"/>
    <p:sldId id="564" r:id="rId13"/>
    <p:sldId id="565" r:id="rId14"/>
    <p:sldId id="566" r:id="rId15"/>
    <p:sldId id="567" r:id="rId16"/>
    <p:sldId id="570" r:id="rId17"/>
    <p:sldId id="572" r:id="rId18"/>
    <p:sldId id="571" r:id="rId19"/>
    <p:sldId id="573" r:id="rId20"/>
    <p:sldId id="574" r:id="rId21"/>
    <p:sldId id="601" r:id="rId22"/>
    <p:sldId id="575" r:id="rId23"/>
    <p:sldId id="577" r:id="rId24"/>
    <p:sldId id="576" r:id="rId25"/>
    <p:sldId id="578" r:id="rId26"/>
    <p:sldId id="579" r:id="rId27"/>
    <p:sldId id="582" r:id="rId28"/>
    <p:sldId id="583" r:id="rId29"/>
    <p:sldId id="604" r:id="rId30"/>
    <p:sldId id="602" r:id="rId31"/>
    <p:sldId id="603" r:id="rId32"/>
    <p:sldId id="585" r:id="rId33"/>
    <p:sldId id="586" r:id="rId34"/>
    <p:sldId id="587" r:id="rId35"/>
    <p:sldId id="589" r:id="rId36"/>
    <p:sldId id="590" r:id="rId37"/>
    <p:sldId id="591" r:id="rId38"/>
    <p:sldId id="592" r:id="rId39"/>
    <p:sldId id="593" r:id="rId40"/>
    <p:sldId id="605" r:id="rId41"/>
    <p:sldId id="606" r:id="rId42"/>
    <p:sldId id="607" r:id="rId43"/>
    <p:sldId id="608" r:id="rId44"/>
    <p:sldId id="609" r:id="rId45"/>
    <p:sldId id="610" r:id="rId46"/>
    <p:sldId id="611" r:id="rId47"/>
    <p:sldId id="612" r:id="rId48"/>
    <p:sldId id="613" r:id="rId49"/>
    <p:sldId id="614" r:id="rId50"/>
    <p:sldId id="615" r:id="rId51"/>
    <p:sldId id="616" r:id="rId52"/>
    <p:sldId id="617" r:id="rId53"/>
    <p:sldId id="618" r:id="rId54"/>
    <p:sldId id="619" r:id="rId55"/>
    <p:sldId id="620" r:id="rId56"/>
    <p:sldId id="621" r:id="rId57"/>
    <p:sldId id="622" r:id="rId58"/>
    <p:sldId id="623" r:id="rId59"/>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82765" autoAdjust="0"/>
  </p:normalViewPr>
  <p:slideViewPr>
    <p:cSldViewPr>
      <p:cViewPr varScale="1">
        <p:scale>
          <a:sx n="82" d="100"/>
          <a:sy n="82" d="100"/>
        </p:scale>
        <p:origin x="1502"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6" d="100"/>
          <a:sy n="56" d="100"/>
        </p:scale>
        <p:origin x="2856"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n-IN" dirty="0"/>
          </a:p>
        </p:txBody>
      </p:sp>
      <p:sp>
        <p:nvSpPr>
          <p:cNvPr id="4" name="Footer Placeholder 3"/>
          <p:cNvSpPr>
            <a:spLocks noGrp="1"/>
          </p:cNvSpPr>
          <p:nvPr>
            <p:ph type="ftr" sz="quarter" idx="2"/>
          </p:nvPr>
        </p:nvSpPr>
        <p:spPr>
          <a:xfrm>
            <a:off x="0" y="9443662"/>
            <a:ext cx="2929837" cy="498851"/>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29761" y="9443662"/>
            <a:ext cx="2929837" cy="498851"/>
          </a:xfrm>
          <a:prstGeom prst="rect">
            <a:avLst/>
          </a:prstGeom>
        </p:spPr>
        <p:txBody>
          <a:bodyPr vert="horz" lIns="91440" tIns="45720" rIns="91440" bIns="45720" rtlCol="0" anchor="b"/>
          <a:lstStyle>
            <a:lvl1pPr algn="r">
              <a:defRPr sz="1200"/>
            </a:lvl1pPr>
          </a:lstStyle>
          <a:p>
            <a:fld id="{56605670-A773-4687-9C02-0E2B24FCCB1E}" type="slidenum">
              <a:rPr lang="en-IN" smtClean="0"/>
              <a:t>‹#›</a:t>
            </a:fld>
            <a:endParaRPr lang="en-IN"/>
          </a:p>
        </p:txBody>
      </p:sp>
    </p:spTree>
    <p:extLst>
      <p:ext uri="{BB962C8B-B14F-4D97-AF65-F5344CB8AC3E}">
        <p14:creationId xmlns:p14="http://schemas.microsoft.com/office/powerpoint/2010/main" val="1597933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E4754450-3E75-4573-A764-23BFD7420C3C}" type="datetimeFigureOut">
              <a:rPr lang="en-IN" smtClean="0"/>
              <a:t>05-04-2025</a:t>
            </a:fld>
            <a:endParaRPr lang="en-IN"/>
          </a:p>
        </p:txBody>
      </p:sp>
      <p:sp>
        <p:nvSpPr>
          <p:cNvPr id="4" name="Slide Image Placeholder 3"/>
          <p:cNvSpPr>
            <a:spLocks noGrp="1" noRot="1" noChangeAspect="1"/>
          </p:cNvSpPr>
          <p:nvPr>
            <p:ph type="sldImg" idx="2"/>
          </p:nvPr>
        </p:nvSpPr>
        <p:spPr>
          <a:xfrm>
            <a:off x="896938" y="746125"/>
            <a:ext cx="4967287" cy="37274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52A0AD39-EF2E-4570-9D65-D54200B93F1D}" type="slidenum">
              <a:rPr lang="en-IN" smtClean="0"/>
              <a:t>‹#›</a:t>
            </a:fld>
            <a:endParaRPr lang="en-IN"/>
          </a:p>
        </p:txBody>
      </p:sp>
    </p:spTree>
    <p:extLst>
      <p:ext uri="{BB962C8B-B14F-4D97-AF65-F5344CB8AC3E}">
        <p14:creationId xmlns:p14="http://schemas.microsoft.com/office/powerpoint/2010/main" val="17167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3</a:t>
            </a:fld>
            <a:endParaRPr lang="en-IN"/>
          </a:p>
        </p:txBody>
      </p:sp>
    </p:spTree>
    <p:extLst>
      <p:ext uri="{BB962C8B-B14F-4D97-AF65-F5344CB8AC3E}">
        <p14:creationId xmlns:p14="http://schemas.microsoft.com/office/powerpoint/2010/main" val="1796225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23</a:t>
            </a:fld>
            <a:endParaRPr lang="en-IN"/>
          </a:p>
        </p:txBody>
      </p:sp>
    </p:spTree>
    <p:extLst>
      <p:ext uri="{BB962C8B-B14F-4D97-AF65-F5344CB8AC3E}">
        <p14:creationId xmlns:p14="http://schemas.microsoft.com/office/powerpoint/2010/main" val="1592388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24</a:t>
            </a:fld>
            <a:endParaRPr lang="en-IN"/>
          </a:p>
        </p:txBody>
      </p:sp>
    </p:spTree>
    <p:extLst>
      <p:ext uri="{BB962C8B-B14F-4D97-AF65-F5344CB8AC3E}">
        <p14:creationId xmlns:p14="http://schemas.microsoft.com/office/powerpoint/2010/main" val="3846154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25</a:t>
            </a:fld>
            <a:endParaRPr lang="en-IN"/>
          </a:p>
        </p:txBody>
      </p:sp>
    </p:spTree>
    <p:extLst>
      <p:ext uri="{BB962C8B-B14F-4D97-AF65-F5344CB8AC3E}">
        <p14:creationId xmlns:p14="http://schemas.microsoft.com/office/powerpoint/2010/main" val="1312883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30</a:t>
            </a:fld>
            <a:endParaRPr lang="en-IN"/>
          </a:p>
        </p:txBody>
      </p:sp>
    </p:spTree>
    <p:extLst>
      <p:ext uri="{BB962C8B-B14F-4D97-AF65-F5344CB8AC3E}">
        <p14:creationId xmlns:p14="http://schemas.microsoft.com/office/powerpoint/2010/main" val="2336378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33</a:t>
            </a:fld>
            <a:endParaRPr lang="en-IN"/>
          </a:p>
        </p:txBody>
      </p:sp>
    </p:spTree>
    <p:extLst>
      <p:ext uri="{BB962C8B-B14F-4D97-AF65-F5344CB8AC3E}">
        <p14:creationId xmlns:p14="http://schemas.microsoft.com/office/powerpoint/2010/main" val="1273860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34</a:t>
            </a:fld>
            <a:endParaRPr lang="en-IN"/>
          </a:p>
        </p:txBody>
      </p:sp>
    </p:spTree>
    <p:extLst>
      <p:ext uri="{BB962C8B-B14F-4D97-AF65-F5344CB8AC3E}">
        <p14:creationId xmlns:p14="http://schemas.microsoft.com/office/powerpoint/2010/main" val="1303861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35</a:t>
            </a:fld>
            <a:endParaRPr lang="en-IN"/>
          </a:p>
        </p:txBody>
      </p:sp>
    </p:spTree>
    <p:extLst>
      <p:ext uri="{BB962C8B-B14F-4D97-AF65-F5344CB8AC3E}">
        <p14:creationId xmlns:p14="http://schemas.microsoft.com/office/powerpoint/2010/main" val="2741699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4</a:t>
            </a:fld>
            <a:endParaRPr lang="en-IN"/>
          </a:p>
        </p:txBody>
      </p:sp>
    </p:spTree>
    <p:extLst>
      <p:ext uri="{BB962C8B-B14F-4D97-AF65-F5344CB8AC3E}">
        <p14:creationId xmlns:p14="http://schemas.microsoft.com/office/powerpoint/2010/main" val="3358840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7</a:t>
            </a:fld>
            <a:endParaRPr lang="en-IN"/>
          </a:p>
        </p:txBody>
      </p:sp>
    </p:spTree>
    <p:extLst>
      <p:ext uri="{BB962C8B-B14F-4D97-AF65-F5344CB8AC3E}">
        <p14:creationId xmlns:p14="http://schemas.microsoft.com/office/powerpoint/2010/main" val="1900224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9</a:t>
            </a:fld>
            <a:endParaRPr lang="en-IN"/>
          </a:p>
        </p:txBody>
      </p:sp>
    </p:spTree>
    <p:extLst>
      <p:ext uri="{BB962C8B-B14F-4D97-AF65-F5344CB8AC3E}">
        <p14:creationId xmlns:p14="http://schemas.microsoft.com/office/powerpoint/2010/main" val="3316531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A0AD39-EF2E-4570-9D65-D54200B93F1D}" type="slidenum">
              <a:rPr lang="en-IN" smtClean="0"/>
              <a:t>10</a:t>
            </a:fld>
            <a:endParaRPr lang="en-IN"/>
          </a:p>
        </p:txBody>
      </p:sp>
    </p:spTree>
    <p:extLst>
      <p:ext uri="{BB962C8B-B14F-4D97-AF65-F5344CB8AC3E}">
        <p14:creationId xmlns:p14="http://schemas.microsoft.com/office/powerpoint/2010/main" val="3956295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A0AD39-EF2E-4570-9D65-D54200B93F1D}" type="slidenum">
              <a:rPr lang="en-IN" smtClean="0"/>
              <a:t>14</a:t>
            </a:fld>
            <a:endParaRPr lang="en-IN"/>
          </a:p>
        </p:txBody>
      </p:sp>
    </p:spTree>
    <p:extLst>
      <p:ext uri="{BB962C8B-B14F-4D97-AF65-F5344CB8AC3E}">
        <p14:creationId xmlns:p14="http://schemas.microsoft.com/office/powerpoint/2010/main" val="1389411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17</a:t>
            </a:fld>
            <a:endParaRPr lang="en-IN"/>
          </a:p>
        </p:txBody>
      </p:sp>
    </p:spTree>
    <p:extLst>
      <p:ext uri="{BB962C8B-B14F-4D97-AF65-F5344CB8AC3E}">
        <p14:creationId xmlns:p14="http://schemas.microsoft.com/office/powerpoint/2010/main" val="701339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19</a:t>
            </a:fld>
            <a:endParaRPr lang="en-IN"/>
          </a:p>
        </p:txBody>
      </p:sp>
    </p:spTree>
    <p:extLst>
      <p:ext uri="{BB962C8B-B14F-4D97-AF65-F5344CB8AC3E}">
        <p14:creationId xmlns:p14="http://schemas.microsoft.com/office/powerpoint/2010/main" val="2625543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20</a:t>
            </a:fld>
            <a:endParaRPr lang="en-IN"/>
          </a:p>
        </p:txBody>
      </p:sp>
    </p:spTree>
    <p:extLst>
      <p:ext uri="{BB962C8B-B14F-4D97-AF65-F5344CB8AC3E}">
        <p14:creationId xmlns:p14="http://schemas.microsoft.com/office/powerpoint/2010/main" val="121627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F8C6DD6-D84D-4185-B502-BB1AEA641EFF}" type="datetime1">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BED52-2FCF-45FE-BFDD-64A254197B7C}" type="slidenum">
              <a:rPr lang="en-IN" smtClean="0"/>
              <a:t>‹#›</a:t>
            </a:fld>
            <a:endParaRPr lang="en-IN"/>
          </a:p>
        </p:txBody>
      </p:sp>
    </p:spTree>
    <p:extLst>
      <p:ext uri="{BB962C8B-B14F-4D97-AF65-F5344CB8AC3E}">
        <p14:creationId xmlns:p14="http://schemas.microsoft.com/office/powerpoint/2010/main" val="608325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97131A5-C045-43F2-9932-DA0D98D044BC}" type="datetime1">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BED52-2FCF-45FE-BFDD-64A254197B7C}" type="slidenum">
              <a:rPr lang="en-IN" smtClean="0"/>
              <a:t>‹#›</a:t>
            </a:fld>
            <a:endParaRPr lang="en-IN"/>
          </a:p>
        </p:txBody>
      </p:sp>
    </p:spTree>
    <p:extLst>
      <p:ext uri="{BB962C8B-B14F-4D97-AF65-F5344CB8AC3E}">
        <p14:creationId xmlns:p14="http://schemas.microsoft.com/office/powerpoint/2010/main" val="530182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F693850-0E64-4CB3-B3FE-FFC55C10291C}" type="datetime1">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BED52-2FCF-45FE-BFDD-64A254197B7C}" type="slidenum">
              <a:rPr lang="en-IN" smtClean="0"/>
              <a:t>‹#›</a:t>
            </a:fld>
            <a:endParaRPr lang="en-IN"/>
          </a:p>
        </p:txBody>
      </p:sp>
    </p:spTree>
    <p:extLst>
      <p:ext uri="{BB962C8B-B14F-4D97-AF65-F5344CB8AC3E}">
        <p14:creationId xmlns:p14="http://schemas.microsoft.com/office/powerpoint/2010/main" val="3087452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7BA82238-7BAD-4168-80FC-9244D3BF1903}" type="slidenum">
              <a:rPr lang="en-US"/>
              <a:pPr/>
              <a:t>‹#›</a:t>
            </a:fld>
            <a:endParaRPr lang="en-US"/>
          </a:p>
        </p:txBody>
      </p:sp>
    </p:spTree>
    <p:extLst>
      <p:ext uri="{BB962C8B-B14F-4D97-AF65-F5344CB8AC3E}">
        <p14:creationId xmlns:p14="http://schemas.microsoft.com/office/powerpoint/2010/main" val="3934705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FECA630-8DA2-42EC-B5D9-7ED7B7903B3A}" type="datetime1">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BED52-2FCF-45FE-BFDD-64A254197B7C}" type="slidenum">
              <a:rPr lang="en-IN" smtClean="0"/>
              <a:t>‹#›</a:t>
            </a:fld>
            <a:endParaRPr lang="en-IN"/>
          </a:p>
        </p:txBody>
      </p:sp>
    </p:spTree>
    <p:extLst>
      <p:ext uri="{BB962C8B-B14F-4D97-AF65-F5344CB8AC3E}">
        <p14:creationId xmlns:p14="http://schemas.microsoft.com/office/powerpoint/2010/main" val="2433072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19AAE7-5B6A-457C-AFDF-DD6AFE8D558C}" type="datetime1">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BED52-2FCF-45FE-BFDD-64A254197B7C}" type="slidenum">
              <a:rPr lang="en-IN" smtClean="0"/>
              <a:t>‹#›</a:t>
            </a:fld>
            <a:endParaRPr lang="en-IN"/>
          </a:p>
        </p:txBody>
      </p:sp>
    </p:spTree>
    <p:extLst>
      <p:ext uri="{BB962C8B-B14F-4D97-AF65-F5344CB8AC3E}">
        <p14:creationId xmlns:p14="http://schemas.microsoft.com/office/powerpoint/2010/main" val="1748714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64D2AB8-6AF4-488E-A648-A41F99DF57E9}" type="datetime1">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2BED52-2FCF-45FE-BFDD-64A254197B7C}" type="slidenum">
              <a:rPr lang="en-IN" smtClean="0"/>
              <a:t>‹#›</a:t>
            </a:fld>
            <a:endParaRPr lang="en-IN"/>
          </a:p>
        </p:txBody>
      </p:sp>
    </p:spTree>
    <p:extLst>
      <p:ext uri="{BB962C8B-B14F-4D97-AF65-F5344CB8AC3E}">
        <p14:creationId xmlns:p14="http://schemas.microsoft.com/office/powerpoint/2010/main" val="3146679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D09136C-AA69-4869-B927-286B2DA6313B}" type="datetime1">
              <a:rPr lang="en-IN" smtClean="0"/>
              <a:t>05-04-2025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2BED52-2FCF-45FE-BFDD-64A254197B7C}" type="slidenum">
              <a:rPr lang="en-IN" smtClean="0"/>
              <a:t>‹#›</a:t>
            </a:fld>
            <a:endParaRPr lang="en-IN"/>
          </a:p>
        </p:txBody>
      </p:sp>
    </p:spTree>
    <p:extLst>
      <p:ext uri="{BB962C8B-B14F-4D97-AF65-F5344CB8AC3E}">
        <p14:creationId xmlns:p14="http://schemas.microsoft.com/office/powerpoint/2010/main" val="3023585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7BB31F3-E66E-4C5E-A42D-3F321D06FC9C}" type="datetime1">
              <a:rPr lang="en-IN" smtClean="0"/>
              <a:t>05-04-2025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2BED52-2FCF-45FE-BFDD-64A254197B7C}" type="slidenum">
              <a:rPr lang="en-IN" smtClean="0"/>
              <a:t>‹#›</a:t>
            </a:fld>
            <a:endParaRPr lang="en-IN"/>
          </a:p>
        </p:txBody>
      </p:sp>
    </p:spTree>
    <p:extLst>
      <p:ext uri="{BB962C8B-B14F-4D97-AF65-F5344CB8AC3E}">
        <p14:creationId xmlns:p14="http://schemas.microsoft.com/office/powerpoint/2010/main" val="2627423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607472-D6CE-4A65-9938-7CA8E5E14D45}" type="datetime1">
              <a:rPr lang="en-IN" smtClean="0"/>
              <a:t>05-04-2025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2BED52-2FCF-45FE-BFDD-64A254197B7C}" type="slidenum">
              <a:rPr lang="en-IN" smtClean="0"/>
              <a:t>‹#›</a:t>
            </a:fld>
            <a:endParaRPr lang="en-IN"/>
          </a:p>
        </p:txBody>
      </p:sp>
    </p:spTree>
    <p:extLst>
      <p:ext uri="{BB962C8B-B14F-4D97-AF65-F5344CB8AC3E}">
        <p14:creationId xmlns:p14="http://schemas.microsoft.com/office/powerpoint/2010/main" val="4278412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58AA76-D2E4-4F1D-9177-267DC2559857}" type="datetime1">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2BED52-2FCF-45FE-BFDD-64A254197B7C}" type="slidenum">
              <a:rPr lang="en-IN" smtClean="0"/>
              <a:t>‹#›</a:t>
            </a:fld>
            <a:endParaRPr lang="en-IN"/>
          </a:p>
        </p:txBody>
      </p:sp>
    </p:spTree>
    <p:extLst>
      <p:ext uri="{BB962C8B-B14F-4D97-AF65-F5344CB8AC3E}">
        <p14:creationId xmlns:p14="http://schemas.microsoft.com/office/powerpoint/2010/main" val="3329005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3FC7BF-BD77-487F-99EB-323224399E5C}" type="datetime1">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2BED52-2FCF-45FE-BFDD-64A254197B7C}" type="slidenum">
              <a:rPr lang="en-IN" smtClean="0"/>
              <a:t>‹#›</a:t>
            </a:fld>
            <a:endParaRPr lang="en-IN"/>
          </a:p>
        </p:txBody>
      </p:sp>
    </p:spTree>
    <p:extLst>
      <p:ext uri="{BB962C8B-B14F-4D97-AF65-F5344CB8AC3E}">
        <p14:creationId xmlns:p14="http://schemas.microsoft.com/office/powerpoint/2010/main" val="874711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9DA90-2B1E-4810-A7CE-516DF7928FB1}" type="datetime1">
              <a:rPr lang="en-IN" smtClean="0"/>
              <a:t>05-04-2025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2BED52-2FCF-45FE-BFDD-64A254197B7C}" type="slidenum">
              <a:rPr lang="en-IN" smtClean="0"/>
              <a:t>‹#›</a:t>
            </a:fld>
            <a:endParaRPr lang="en-IN"/>
          </a:p>
        </p:txBody>
      </p:sp>
    </p:spTree>
    <p:extLst>
      <p:ext uri="{BB962C8B-B14F-4D97-AF65-F5344CB8AC3E}">
        <p14:creationId xmlns:p14="http://schemas.microsoft.com/office/powerpoint/2010/main" val="3244699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6532" y="1322388"/>
            <a:ext cx="7772400" cy="1470025"/>
          </a:xfrm>
        </p:spPr>
        <p:txBody>
          <a:bodyPr/>
          <a:lstStyle/>
          <a:p>
            <a:r>
              <a:rPr lang="en-US" b="1" dirty="0"/>
              <a:t> Programming Using the Message-Passing Paradigm</a:t>
            </a:r>
          </a:p>
        </p:txBody>
      </p:sp>
      <p:sp>
        <p:nvSpPr>
          <p:cNvPr id="3" name="Subtitle 2"/>
          <p:cNvSpPr>
            <a:spLocks noGrp="1"/>
          </p:cNvSpPr>
          <p:nvPr>
            <p:ph type="subTitle" idx="1"/>
          </p:nvPr>
        </p:nvSpPr>
        <p:spPr/>
        <p:txBody>
          <a:bodyPr/>
          <a:lstStyle/>
          <a:p>
            <a:endParaRPr lang="en-US" b="1" dirty="0"/>
          </a:p>
          <a:p>
            <a:endParaRPr lang="en-US" b="1" dirty="0"/>
          </a:p>
          <a:p>
            <a:r>
              <a:rPr lang="en-US" b="1" dirty="0">
                <a:solidFill>
                  <a:srgbClr val="FF0000"/>
                </a:solidFill>
              </a:rPr>
              <a:t>UNIT - III</a:t>
            </a:r>
            <a:endParaRPr lang="en-IN" dirty="0">
              <a:solidFill>
                <a:srgbClr val="FF0000"/>
              </a:solidFill>
            </a:endParaRPr>
          </a:p>
        </p:txBody>
      </p:sp>
      <p:sp>
        <p:nvSpPr>
          <p:cNvPr id="4" name="Slide Number Placeholder 3"/>
          <p:cNvSpPr>
            <a:spLocks noGrp="1"/>
          </p:cNvSpPr>
          <p:nvPr>
            <p:ph type="sldNum" sz="quarter" idx="12"/>
          </p:nvPr>
        </p:nvSpPr>
        <p:spPr/>
        <p:txBody>
          <a:bodyPr/>
          <a:lstStyle/>
          <a:p>
            <a:fld id="{732BED52-2FCF-45FE-BFDD-64A254197B7C}" type="slidenum">
              <a:rPr lang="en-IN" smtClean="0"/>
              <a:t>1</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Tree>
    <p:extLst>
      <p:ext uri="{BB962C8B-B14F-4D97-AF65-F5344CB8AC3E}">
        <p14:creationId xmlns:p14="http://schemas.microsoft.com/office/powerpoint/2010/main" val="286946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10</a:t>
            </a:fld>
            <a:endParaRPr lang="en-I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4" name="TextBox 3"/>
          <p:cNvSpPr txBox="1"/>
          <p:nvPr/>
        </p:nvSpPr>
        <p:spPr>
          <a:xfrm>
            <a:off x="3995936" y="66104"/>
            <a:ext cx="4967702" cy="4154984"/>
          </a:xfrm>
          <a:prstGeom prst="rect">
            <a:avLst/>
          </a:prstGeom>
          <a:noFill/>
        </p:spPr>
        <p:txBody>
          <a:bodyPr wrap="square" rtlCol="0">
            <a:spAutoFit/>
          </a:bodyPr>
          <a:lstStyle/>
          <a:p>
            <a:pPr algn="just"/>
            <a:r>
              <a:rPr lang="en-IN" sz="2400" dirty="0"/>
              <a:t>It is also clear from the figures that a blocking non-buffered protocol is suitable when the send and receive are posted at roughly the same time. </a:t>
            </a:r>
          </a:p>
          <a:p>
            <a:pPr algn="just"/>
            <a:endParaRPr lang="en-IN" sz="2400" dirty="0"/>
          </a:p>
          <a:p>
            <a:pPr algn="just"/>
            <a:r>
              <a:rPr lang="en-IN" sz="2400" dirty="0"/>
              <a:t>However, in an asynchronous environment, this may be impossible to predict. </a:t>
            </a:r>
          </a:p>
          <a:p>
            <a:pPr algn="just"/>
            <a:endParaRPr lang="en-IN" sz="2400" dirty="0"/>
          </a:p>
          <a:p>
            <a:pPr algn="just"/>
            <a:r>
              <a:rPr lang="en-IN" sz="2400" dirty="0"/>
              <a:t>This idling overhead is one of the major drawbacks of this protocol.</a:t>
            </a:r>
          </a:p>
        </p:txBody>
      </p:sp>
      <p:sp>
        <p:nvSpPr>
          <p:cNvPr id="5" name="TextBox 4"/>
          <p:cNvSpPr txBox="1"/>
          <p:nvPr/>
        </p:nvSpPr>
        <p:spPr>
          <a:xfrm>
            <a:off x="552860" y="161807"/>
            <a:ext cx="1422062" cy="646331"/>
          </a:xfrm>
          <a:prstGeom prst="rect">
            <a:avLst/>
          </a:prstGeom>
          <a:noFill/>
        </p:spPr>
        <p:txBody>
          <a:bodyPr wrap="square" rtlCol="0">
            <a:spAutoFit/>
          </a:bodyPr>
          <a:lstStyle/>
          <a:p>
            <a:r>
              <a:rPr lang="en-IN" dirty="0"/>
              <a:t>Sending</a:t>
            </a:r>
          </a:p>
          <a:p>
            <a:r>
              <a:rPr lang="en-IN" dirty="0"/>
              <a:t>Process</a:t>
            </a:r>
          </a:p>
        </p:txBody>
      </p:sp>
      <p:sp>
        <p:nvSpPr>
          <p:cNvPr id="6" name="TextBox 5"/>
          <p:cNvSpPr txBox="1"/>
          <p:nvPr/>
        </p:nvSpPr>
        <p:spPr>
          <a:xfrm>
            <a:off x="203488" y="2081712"/>
            <a:ext cx="710704" cy="369332"/>
          </a:xfrm>
          <a:prstGeom prst="rect">
            <a:avLst/>
          </a:prstGeom>
          <a:noFill/>
        </p:spPr>
        <p:txBody>
          <a:bodyPr wrap="square" rtlCol="0">
            <a:spAutoFit/>
          </a:bodyPr>
          <a:lstStyle/>
          <a:p>
            <a:r>
              <a:rPr lang="en-IN" dirty="0"/>
              <a:t>Send</a:t>
            </a:r>
          </a:p>
        </p:txBody>
      </p:sp>
      <p:sp>
        <p:nvSpPr>
          <p:cNvPr id="7" name="TextBox 6"/>
          <p:cNvSpPr txBox="1"/>
          <p:nvPr/>
        </p:nvSpPr>
        <p:spPr>
          <a:xfrm>
            <a:off x="2627784" y="137571"/>
            <a:ext cx="1134030" cy="646331"/>
          </a:xfrm>
          <a:prstGeom prst="rect">
            <a:avLst/>
          </a:prstGeom>
          <a:noFill/>
        </p:spPr>
        <p:txBody>
          <a:bodyPr wrap="square" rtlCol="0">
            <a:spAutoFit/>
          </a:bodyPr>
          <a:lstStyle/>
          <a:p>
            <a:pPr algn="ctr"/>
            <a:r>
              <a:rPr lang="en-IN" dirty="0"/>
              <a:t>Receiving</a:t>
            </a:r>
          </a:p>
          <a:p>
            <a:pPr algn="ctr"/>
            <a:r>
              <a:rPr lang="en-IN" dirty="0"/>
              <a:t>Process</a:t>
            </a:r>
          </a:p>
        </p:txBody>
      </p:sp>
      <p:sp>
        <p:nvSpPr>
          <p:cNvPr id="8" name="TextBox 7"/>
          <p:cNvSpPr txBox="1"/>
          <p:nvPr/>
        </p:nvSpPr>
        <p:spPr>
          <a:xfrm>
            <a:off x="3251167" y="1740287"/>
            <a:ext cx="1071071" cy="369332"/>
          </a:xfrm>
          <a:prstGeom prst="rect">
            <a:avLst/>
          </a:prstGeom>
          <a:noFill/>
        </p:spPr>
        <p:txBody>
          <a:bodyPr wrap="square" rtlCol="0">
            <a:spAutoFit/>
          </a:bodyPr>
          <a:lstStyle/>
          <a:p>
            <a:r>
              <a:rPr lang="en-IN" dirty="0"/>
              <a:t>Receive</a:t>
            </a:r>
          </a:p>
        </p:txBody>
      </p:sp>
      <p:sp>
        <p:nvSpPr>
          <p:cNvPr id="9" name="Rectangle 8"/>
          <p:cNvSpPr/>
          <p:nvPr/>
        </p:nvSpPr>
        <p:spPr>
          <a:xfrm>
            <a:off x="916521" y="770738"/>
            <a:ext cx="274396" cy="14975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920814" y="2426923"/>
            <a:ext cx="270103"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916521" y="2962498"/>
            <a:ext cx="288032" cy="7200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Arrow Connector 11"/>
          <p:cNvCxnSpPr/>
          <p:nvPr/>
        </p:nvCxnSpPr>
        <p:spPr>
          <a:xfrm flipH="1">
            <a:off x="1317005" y="2458220"/>
            <a:ext cx="16967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ight Arrow 12"/>
          <p:cNvSpPr/>
          <p:nvPr/>
        </p:nvSpPr>
        <p:spPr>
          <a:xfrm>
            <a:off x="1500566" y="2447512"/>
            <a:ext cx="1424027"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a:t>
            </a:r>
          </a:p>
        </p:txBody>
      </p:sp>
      <p:sp>
        <p:nvSpPr>
          <p:cNvPr id="14" name="TextBox 13"/>
          <p:cNvSpPr txBox="1"/>
          <p:nvPr/>
        </p:nvSpPr>
        <p:spPr>
          <a:xfrm>
            <a:off x="1317005" y="1830799"/>
            <a:ext cx="1791151" cy="369332"/>
          </a:xfrm>
          <a:prstGeom prst="rect">
            <a:avLst/>
          </a:prstGeom>
          <a:noFill/>
        </p:spPr>
        <p:txBody>
          <a:bodyPr wrap="square" rtlCol="0">
            <a:spAutoFit/>
          </a:bodyPr>
          <a:lstStyle/>
          <a:p>
            <a:r>
              <a:rPr lang="en-IN" dirty="0"/>
              <a:t>Request to send</a:t>
            </a:r>
          </a:p>
        </p:txBody>
      </p:sp>
      <p:sp>
        <p:nvSpPr>
          <p:cNvPr id="15" name="Rectangle 14"/>
          <p:cNvSpPr/>
          <p:nvPr/>
        </p:nvSpPr>
        <p:spPr>
          <a:xfrm>
            <a:off x="3111823" y="802035"/>
            <a:ext cx="206975" cy="15526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3116116" y="2458220"/>
            <a:ext cx="270103"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3111823" y="2993795"/>
            <a:ext cx="288032" cy="7200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Arrow Connector 17"/>
          <p:cNvCxnSpPr/>
          <p:nvPr/>
        </p:nvCxnSpPr>
        <p:spPr>
          <a:xfrm>
            <a:off x="1253877" y="2252527"/>
            <a:ext cx="185427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339079" y="2170026"/>
            <a:ext cx="1424027" cy="369332"/>
          </a:xfrm>
          <a:prstGeom prst="rect">
            <a:avLst/>
          </a:prstGeom>
          <a:noFill/>
        </p:spPr>
        <p:txBody>
          <a:bodyPr wrap="square" rtlCol="0">
            <a:spAutoFit/>
          </a:bodyPr>
          <a:lstStyle/>
          <a:p>
            <a:r>
              <a:rPr lang="en-IN" dirty="0"/>
              <a:t>OK to Send</a:t>
            </a:r>
          </a:p>
        </p:txBody>
      </p:sp>
    </p:spTree>
    <p:extLst>
      <p:ext uri="{BB962C8B-B14F-4D97-AF65-F5344CB8AC3E}">
        <p14:creationId xmlns:p14="http://schemas.microsoft.com/office/powerpoint/2010/main" val="1958811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11</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
        <p:nvSpPr>
          <p:cNvPr id="4" name="TextBox 3"/>
          <p:cNvSpPr txBox="1"/>
          <p:nvPr/>
        </p:nvSpPr>
        <p:spPr>
          <a:xfrm>
            <a:off x="924511" y="199473"/>
            <a:ext cx="8031868" cy="637097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Deadlocks in Blocking Non-Buffered Operations</a:t>
            </a:r>
          </a:p>
          <a:p>
            <a:pPr algn="ctr"/>
            <a:endParaRPr lang="en-IN"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Consider the following simple exchange of messages that can lead to a deadlock:</a:t>
            </a:r>
          </a:p>
          <a:p>
            <a:pPr algn="just"/>
            <a:endParaRPr lang="en-IN" sz="2400" b="1" dirty="0">
              <a:latin typeface="Times New Roman" panose="02020603050405020304" pitchFamily="18" charset="0"/>
              <a:cs typeface="Times New Roman" panose="02020603050405020304" pitchFamily="18" charset="0"/>
            </a:endParaRPr>
          </a:p>
          <a:p>
            <a:pPr marL="457200" indent="-457200">
              <a:buAutoNum type="arabicPlain"/>
            </a:pPr>
            <a:r>
              <a:rPr lang="en-US" sz="2400" dirty="0">
                <a:latin typeface="Times New Roman" panose="02020603050405020304" pitchFamily="18" charset="0"/>
                <a:cs typeface="Times New Roman" panose="02020603050405020304" pitchFamily="18" charset="0"/>
              </a:rPr>
              <a:t>           P0                               P1 </a:t>
            </a:r>
          </a:p>
          <a:p>
            <a:pPr marL="457200" indent="-457200">
              <a:buAutoNum type="arabicPlain"/>
            </a:pPr>
            <a:r>
              <a:rPr lang="en-US" sz="2400" dirty="0">
                <a:latin typeface="Times New Roman" panose="02020603050405020304" pitchFamily="18" charset="0"/>
                <a:cs typeface="Times New Roman" panose="02020603050405020304" pitchFamily="18" charset="0"/>
              </a:rPr>
              <a:t> </a:t>
            </a:r>
          </a:p>
          <a:p>
            <a:pPr marL="457200" indent="-457200">
              <a:buAutoNum type="arabicPlain" startAt="3"/>
            </a:pPr>
            <a:r>
              <a:rPr lang="en-US" sz="2400" dirty="0">
                <a:latin typeface="Times New Roman" panose="02020603050405020304" pitchFamily="18" charset="0"/>
                <a:cs typeface="Times New Roman" panose="02020603050405020304" pitchFamily="18" charset="0"/>
              </a:rPr>
              <a:t>send(&amp;a, 1, 1);                  send(&amp;a, 1, 0);          </a:t>
            </a:r>
          </a:p>
          <a:p>
            <a:pPr marL="457200" indent="-457200">
              <a:buAutoNum type="arabicPlain" startAt="3"/>
            </a:pPr>
            <a:r>
              <a:rPr lang="en-US" sz="2400" dirty="0">
                <a:latin typeface="Times New Roman" panose="02020603050405020304" pitchFamily="18" charset="0"/>
                <a:cs typeface="Times New Roman" panose="02020603050405020304" pitchFamily="18" charset="0"/>
              </a:rPr>
              <a:t>receive(&amp;b, 1, 1);              receive(&amp;b, 1, 0); </a:t>
            </a:r>
          </a:p>
          <a:p>
            <a:pPr marL="457200" indent="-457200">
              <a:buAutoNum type="arabicPlain" startAt="3"/>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The send at P0 waits for the matching receive at P1 whereas the send at process P1 waits for the corresponding receive at P0, resulting in an infinite wait. This causes deadlock.</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can be corrected by replacing the operation sequence of one of the processes by a receive and a send as opposed to the other way around.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3105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12</a:t>
            </a:fld>
            <a:endParaRPr lang="en-IN"/>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611560" cy="611560"/>
          </a:xfrm>
          <a:prstGeom prst="rect">
            <a:avLst/>
          </a:prstGeom>
        </p:spPr>
      </p:pic>
      <p:sp>
        <p:nvSpPr>
          <p:cNvPr id="4" name="TextBox 3"/>
          <p:cNvSpPr txBox="1"/>
          <p:nvPr/>
        </p:nvSpPr>
        <p:spPr>
          <a:xfrm>
            <a:off x="611560" y="44624"/>
            <a:ext cx="8280920" cy="3231654"/>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Blocking Buffered Send/Receive</a:t>
            </a:r>
          </a:p>
          <a:p>
            <a:pPr algn="ctr"/>
            <a:endParaRPr lang="en-IN" sz="1200" b="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To avoid idling and deadlock, buffers can be used at the sending and receiving ends.</a:t>
            </a:r>
          </a:p>
          <a:p>
            <a:endParaRPr lang="en-IN" sz="12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Having a buffer at the senders end enables the sender to copy the data into the buffer and returns.</a:t>
            </a:r>
          </a:p>
          <a:p>
            <a:endParaRPr lang="en-IN" sz="12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sender process can now continue with the program knowing that any changes to the data will not impact program semantics.</a:t>
            </a:r>
            <a:endParaRPr lang="en-IN"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1178575" y="3783532"/>
            <a:ext cx="288032" cy="7200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179879" y="4589425"/>
            <a:ext cx="279067" cy="298081"/>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187539" y="4960772"/>
            <a:ext cx="279068" cy="143688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419872" y="3636685"/>
            <a:ext cx="206975" cy="15526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3388307" y="5292870"/>
            <a:ext cx="277675" cy="31423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3419872" y="5710631"/>
            <a:ext cx="246110" cy="83789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2996873" y="3075336"/>
            <a:ext cx="1143079" cy="646331"/>
          </a:xfrm>
          <a:prstGeom prst="rect">
            <a:avLst/>
          </a:prstGeom>
          <a:noFill/>
        </p:spPr>
        <p:txBody>
          <a:bodyPr wrap="square" rtlCol="0">
            <a:spAutoFit/>
          </a:bodyPr>
          <a:lstStyle/>
          <a:p>
            <a:pPr algn="ctr"/>
            <a:r>
              <a:rPr lang="en-IN" dirty="0"/>
              <a:t>Receiving</a:t>
            </a:r>
          </a:p>
          <a:p>
            <a:pPr algn="ctr"/>
            <a:r>
              <a:rPr lang="en-IN" dirty="0"/>
              <a:t>Process</a:t>
            </a:r>
          </a:p>
        </p:txBody>
      </p:sp>
      <p:sp>
        <p:nvSpPr>
          <p:cNvPr id="13" name="TextBox 12"/>
          <p:cNvSpPr txBox="1"/>
          <p:nvPr/>
        </p:nvSpPr>
        <p:spPr>
          <a:xfrm>
            <a:off x="467871" y="4099908"/>
            <a:ext cx="710704" cy="369332"/>
          </a:xfrm>
          <a:prstGeom prst="rect">
            <a:avLst/>
          </a:prstGeom>
          <a:noFill/>
        </p:spPr>
        <p:txBody>
          <a:bodyPr wrap="square" rtlCol="0">
            <a:spAutoFit/>
          </a:bodyPr>
          <a:lstStyle/>
          <a:p>
            <a:r>
              <a:rPr lang="en-IN" dirty="0"/>
              <a:t>Send</a:t>
            </a:r>
          </a:p>
        </p:txBody>
      </p:sp>
      <p:sp>
        <p:nvSpPr>
          <p:cNvPr id="14" name="TextBox 13"/>
          <p:cNvSpPr txBox="1"/>
          <p:nvPr/>
        </p:nvSpPr>
        <p:spPr>
          <a:xfrm>
            <a:off x="1936949" y="4518174"/>
            <a:ext cx="446273" cy="369332"/>
          </a:xfrm>
          <a:prstGeom prst="rect">
            <a:avLst/>
          </a:prstGeom>
          <a:solidFill>
            <a:schemeClr val="accent6">
              <a:lumMod val="40000"/>
              <a:lumOff val="60000"/>
            </a:schemeClr>
          </a:solidFill>
        </p:spPr>
        <p:txBody>
          <a:bodyPr wrap="square" rtlCol="0">
            <a:spAutoFit/>
          </a:bodyPr>
          <a:lstStyle/>
          <a:p>
            <a:endParaRPr lang="en-US" dirty="0"/>
          </a:p>
        </p:txBody>
      </p:sp>
      <p:sp>
        <p:nvSpPr>
          <p:cNvPr id="15" name="Right Arrow 14"/>
          <p:cNvSpPr/>
          <p:nvPr/>
        </p:nvSpPr>
        <p:spPr>
          <a:xfrm>
            <a:off x="1619672" y="4511532"/>
            <a:ext cx="303524"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6" name="TextBox 15"/>
          <p:cNvSpPr txBox="1"/>
          <p:nvPr/>
        </p:nvSpPr>
        <p:spPr>
          <a:xfrm>
            <a:off x="1749921" y="3848638"/>
            <a:ext cx="1008112" cy="646331"/>
          </a:xfrm>
          <a:prstGeom prst="rect">
            <a:avLst/>
          </a:prstGeom>
          <a:noFill/>
        </p:spPr>
        <p:txBody>
          <a:bodyPr wrap="square" rtlCol="0">
            <a:spAutoFit/>
          </a:bodyPr>
          <a:lstStyle/>
          <a:p>
            <a:r>
              <a:rPr lang="en-US" dirty="0"/>
              <a:t>Sender buffer</a:t>
            </a:r>
          </a:p>
        </p:txBody>
      </p:sp>
      <p:sp>
        <p:nvSpPr>
          <p:cNvPr id="17" name="TextBox 16"/>
          <p:cNvSpPr txBox="1"/>
          <p:nvPr/>
        </p:nvSpPr>
        <p:spPr>
          <a:xfrm>
            <a:off x="3985566" y="3356992"/>
            <a:ext cx="4906914"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If the hardware supports asynchronous communication (independent of the CPU), then a network transfer can be initiated after the message has been copied into the buffer. </a:t>
            </a:r>
          </a:p>
          <a:p>
            <a:r>
              <a:rPr lang="en-US" sz="2400" dirty="0">
                <a:latin typeface="Times New Roman" panose="02020603050405020304" pitchFamily="18" charset="0"/>
                <a:cs typeface="Times New Roman" panose="02020603050405020304" pitchFamily="18" charset="0"/>
              </a:rPr>
              <a:t>The data is copied into a buffer at the receiver as well. </a:t>
            </a:r>
          </a:p>
        </p:txBody>
      </p:sp>
      <p:sp>
        <p:nvSpPr>
          <p:cNvPr id="18" name="TextBox 17"/>
          <p:cNvSpPr txBox="1"/>
          <p:nvPr/>
        </p:nvSpPr>
        <p:spPr>
          <a:xfrm>
            <a:off x="2541551" y="4509120"/>
            <a:ext cx="446273" cy="369332"/>
          </a:xfrm>
          <a:prstGeom prst="rect">
            <a:avLst/>
          </a:prstGeom>
          <a:solidFill>
            <a:schemeClr val="accent6">
              <a:lumMod val="40000"/>
              <a:lumOff val="60000"/>
            </a:schemeClr>
          </a:solidFill>
        </p:spPr>
        <p:txBody>
          <a:bodyPr wrap="square" rtlCol="0">
            <a:spAutoFit/>
          </a:bodyPr>
          <a:lstStyle/>
          <a:p>
            <a:endParaRPr lang="en-US" dirty="0"/>
          </a:p>
        </p:txBody>
      </p:sp>
      <p:sp>
        <p:nvSpPr>
          <p:cNvPr id="19" name="Right Arrow 18"/>
          <p:cNvSpPr/>
          <p:nvPr/>
        </p:nvSpPr>
        <p:spPr>
          <a:xfrm>
            <a:off x="3020203" y="4470191"/>
            <a:ext cx="303524"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0" name="Rectangle 19"/>
          <p:cNvSpPr/>
          <p:nvPr/>
        </p:nvSpPr>
        <p:spPr>
          <a:xfrm>
            <a:off x="2322570" y="4960772"/>
            <a:ext cx="984693" cy="646331"/>
          </a:xfrm>
          <a:prstGeom prst="rect">
            <a:avLst/>
          </a:prstGeom>
        </p:spPr>
        <p:txBody>
          <a:bodyPr wrap="none">
            <a:spAutoFit/>
          </a:bodyPr>
          <a:lstStyle/>
          <a:p>
            <a:pPr algn="ctr"/>
            <a:r>
              <a:rPr lang="en-US" dirty="0"/>
              <a:t>Receiver</a:t>
            </a:r>
          </a:p>
          <a:p>
            <a:pPr algn="ctr"/>
            <a:r>
              <a:rPr lang="en-US" dirty="0"/>
              <a:t> buffer</a:t>
            </a:r>
          </a:p>
        </p:txBody>
      </p:sp>
      <p:sp>
        <p:nvSpPr>
          <p:cNvPr id="21" name="Rectangle 20"/>
          <p:cNvSpPr/>
          <p:nvPr/>
        </p:nvSpPr>
        <p:spPr>
          <a:xfrm>
            <a:off x="1966085" y="6352143"/>
            <a:ext cx="1101584"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Figure (a)</a:t>
            </a:r>
            <a:endParaRPr lang="en-US" dirty="0"/>
          </a:p>
        </p:txBody>
      </p:sp>
      <p:sp>
        <p:nvSpPr>
          <p:cNvPr id="22" name="TextBox 21"/>
          <p:cNvSpPr txBox="1"/>
          <p:nvPr/>
        </p:nvSpPr>
        <p:spPr>
          <a:xfrm>
            <a:off x="908641" y="3124334"/>
            <a:ext cx="1422062" cy="646331"/>
          </a:xfrm>
          <a:prstGeom prst="rect">
            <a:avLst/>
          </a:prstGeom>
          <a:noFill/>
        </p:spPr>
        <p:txBody>
          <a:bodyPr wrap="square" rtlCol="0">
            <a:spAutoFit/>
          </a:bodyPr>
          <a:lstStyle/>
          <a:p>
            <a:r>
              <a:rPr lang="en-IN" dirty="0"/>
              <a:t>Sending</a:t>
            </a:r>
          </a:p>
          <a:p>
            <a:r>
              <a:rPr lang="en-IN" dirty="0"/>
              <a:t>Process</a:t>
            </a:r>
          </a:p>
        </p:txBody>
      </p:sp>
    </p:spTree>
    <p:extLst>
      <p:ext uri="{BB962C8B-B14F-4D97-AF65-F5344CB8AC3E}">
        <p14:creationId xmlns:p14="http://schemas.microsoft.com/office/powerpoint/2010/main" val="2247566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850341" y="6423807"/>
            <a:ext cx="2133600" cy="365125"/>
          </a:xfrm>
        </p:spPr>
        <p:txBody>
          <a:bodyPr/>
          <a:lstStyle/>
          <a:p>
            <a:fld id="{732BED52-2FCF-45FE-BFDD-64A254197B7C}" type="slidenum">
              <a:rPr lang="en-IN" smtClean="0"/>
              <a:t>13</a:t>
            </a:fld>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3568" cy="683568"/>
          </a:xfrm>
          <a:prstGeom prst="rect">
            <a:avLst/>
          </a:prstGeom>
        </p:spPr>
      </p:pic>
      <p:sp>
        <p:nvSpPr>
          <p:cNvPr id="4" name="TextBox 3"/>
          <p:cNvSpPr txBox="1"/>
          <p:nvPr/>
        </p:nvSpPr>
        <p:spPr>
          <a:xfrm>
            <a:off x="761599" y="59094"/>
            <a:ext cx="8280920"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When the receiving process encounters a receive operation, it checks to see if the message is available in its receive buffer. If so, the data is copied into the target location. This operation is illustrated in Figure (a).</a:t>
            </a:r>
          </a:p>
        </p:txBody>
      </p:sp>
      <p:sp>
        <p:nvSpPr>
          <p:cNvPr id="5" name="TextBox 4"/>
          <p:cNvSpPr txBox="1"/>
          <p:nvPr/>
        </p:nvSpPr>
        <p:spPr>
          <a:xfrm>
            <a:off x="179512" y="1628800"/>
            <a:ext cx="4608512" cy="4524315"/>
          </a:xfrm>
          <a:prstGeom prst="rect">
            <a:avLst/>
          </a:prstGeom>
          <a:noFill/>
        </p:spPr>
        <p:txBody>
          <a:bodyPr wrap="square" rtlCol="0">
            <a:spAutoFit/>
          </a:bodyPr>
          <a:lstStyle/>
          <a:p>
            <a:r>
              <a:rPr lang="en-US" sz="2400" dirty="0"/>
              <a:t>On encountering a send operation, the sender interrupts the receiver, both processes participate in a communication operation and the message is deposited in a buffer at the receiver end. </a:t>
            </a:r>
          </a:p>
          <a:p>
            <a:endParaRPr lang="en-US" sz="2400" dirty="0"/>
          </a:p>
          <a:p>
            <a:r>
              <a:rPr lang="en-US" sz="2400" dirty="0"/>
              <a:t>When the receiver eventually encounters a receive operation, the message is copied from the buffer into the target location. This protocol is illustrated in Figure(b) .</a:t>
            </a:r>
            <a:endParaRPr lang="en-IN" sz="2400" dirty="0"/>
          </a:p>
        </p:txBody>
      </p:sp>
      <p:sp>
        <p:nvSpPr>
          <p:cNvPr id="6" name="Rectangle 5"/>
          <p:cNvSpPr/>
          <p:nvPr/>
        </p:nvSpPr>
        <p:spPr>
          <a:xfrm>
            <a:off x="5698213" y="2871419"/>
            <a:ext cx="288032" cy="7200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5699517" y="3677312"/>
            <a:ext cx="279067" cy="2980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5707177" y="4048659"/>
            <a:ext cx="279068" cy="143688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7839760" y="2724573"/>
            <a:ext cx="288032" cy="85828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7857689" y="3637184"/>
            <a:ext cx="270103" cy="3324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839760" y="4064989"/>
            <a:ext cx="288032" cy="142055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7416761" y="2163223"/>
            <a:ext cx="1143079" cy="646331"/>
          </a:xfrm>
          <a:prstGeom prst="rect">
            <a:avLst/>
          </a:prstGeom>
          <a:noFill/>
        </p:spPr>
        <p:txBody>
          <a:bodyPr wrap="square" rtlCol="0">
            <a:spAutoFit/>
          </a:bodyPr>
          <a:lstStyle/>
          <a:p>
            <a:pPr algn="ctr"/>
            <a:r>
              <a:rPr lang="en-IN" dirty="0"/>
              <a:t>Receiving</a:t>
            </a:r>
          </a:p>
          <a:p>
            <a:pPr algn="ctr"/>
            <a:r>
              <a:rPr lang="en-IN" dirty="0"/>
              <a:t>Process</a:t>
            </a:r>
          </a:p>
        </p:txBody>
      </p:sp>
      <p:sp>
        <p:nvSpPr>
          <p:cNvPr id="13" name="TextBox 12"/>
          <p:cNvSpPr txBox="1"/>
          <p:nvPr/>
        </p:nvSpPr>
        <p:spPr>
          <a:xfrm>
            <a:off x="4987509" y="3187795"/>
            <a:ext cx="710704" cy="369332"/>
          </a:xfrm>
          <a:prstGeom prst="rect">
            <a:avLst/>
          </a:prstGeom>
          <a:noFill/>
        </p:spPr>
        <p:txBody>
          <a:bodyPr wrap="square" rtlCol="0">
            <a:spAutoFit/>
          </a:bodyPr>
          <a:lstStyle/>
          <a:p>
            <a:r>
              <a:rPr lang="en-IN" dirty="0"/>
              <a:t>Send</a:t>
            </a:r>
          </a:p>
        </p:txBody>
      </p:sp>
      <p:sp>
        <p:nvSpPr>
          <p:cNvPr id="15" name="Right Arrow 14"/>
          <p:cNvSpPr/>
          <p:nvPr/>
        </p:nvSpPr>
        <p:spPr>
          <a:xfrm>
            <a:off x="6024206" y="3610328"/>
            <a:ext cx="1762590"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a:t>
            </a:r>
          </a:p>
        </p:txBody>
      </p:sp>
      <p:sp>
        <p:nvSpPr>
          <p:cNvPr id="16" name="TextBox 15"/>
          <p:cNvSpPr txBox="1"/>
          <p:nvPr/>
        </p:nvSpPr>
        <p:spPr>
          <a:xfrm>
            <a:off x="4902059" y="3630393"/>
            <a:ext cx="1008112" cy="646331"/>
          </a:xfrm>
          <a:prstGeom prst="rect">
            <a:avLst/>
          </a:prstGeom>
          <a:noFill/>
        </p:spPr>
        <p:txBody>
          <a:bodyPr wrap="square" rtlCol="0">
            <a:spAutoFit/>
          </a:bodyPr>
          <a:lstStyle/>
          <a:p>
            <a:r>
              <a:rPr lang="en-US" dirty="0"/>
              <a:t>Sender buffer</a:t>
            </a:r>
          </a:p>
        </p:txBody>
      </p:sp>
      <p:sp>
        <p:nvSpPr>
          <p:cNvPr id="19" name="Rectangle 18"/>
          <p:cNvSpPr/>
          <p:nvPr/>
        </p:nvSpPr>
        <p:spPr>
          <a:xfrm>
            <a:off x="8122166" y="3556892"/>
            <a:ext cx="986338" cy="646331"/>
          </a:xfrm>
          <a:prstGeom prst="rect">
            <a:avLst/>
          </a:prstGeom>
        </p:spPr>
        <p:txBody>
          <a:bodyPr wrap="square">
            <a:spAutoFit/>
          </a:bodyPr>
          <a:lstStyle/>
          <a:p>
            <a:pPr algn="ctr"/>
            <a:r>
              <a:rPr lang="en-US" dirty="0"/>
              <a:t>Receiver</a:t>
            </a:r>
          </a:p>
          <a:p>
            <a:pPr algn="ctr"/>
            <a:r>
              <a:rPr lang="en-US" dirty="0"/>
              <a:t> buffer</a:t>
            </a:r>
          </a:p>
        </p:txBody>
      </p:sp>
      <p:sp>
        <p:nvSpPr>
          <p:cNvPr id="20" name="Rectangle 19"/>
          <p:cNvSpPr/>
          <p:nvPr/>
        </p:nvSpPr>
        <p:spPr>
          <a:xfrm>
            <a:off x="6485723" y="5440030"/>
            <a:ext cx="111440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Figure (b)</a:t>
            </a:r>
            <a:endParaRPr lang="en-US" dirty="0"/>
          </a:p>
        </p:txBody>
      </p:sp>
      <p:sp>
        <p:nvSpPr>
          <p:cNvPr id="21" name="TextBox 20"/>
          <p:cNvSpPr txBox="1"/>
          <p:nvPr/>
        </p:nvSpPr>
        <p:spPr>
          <a:xfrm>
            <a:off x="5428279" y="2212221"/>
            <a:ext cx="1422062" cy="646331"/>
          </a:xfrm>
          <a:prstGeom prst="rect">
            <a:avLst/>
          </a:prstGeom>
          <a:noFill/>
        </p:spPr>
        <p:txBody>
          <a:bodyPr wrap="square" rtlCol="0">
            <a:spAutoFit/>
          </a:bodyPr>
          <a:lstStyle/>
          <a:p>
            <a:r>
              <a:rPr lang="en-IN" dirty="0"/>
              <a:t>Sending</a:t>
            </a:r>
          </a:p>
          <a:p>
            <a:r>
              <a:rPr lang="en-IN" dirty="0"/>
              <a:t>Process</a:t>
            </a:r>
          </a:p>
        </p:txBody>
      </p:sp>
      <p:cxnSp>
        <p:nvCxnSpPr>
          <p:cNvPr id="23" name="Straight Arrow Connector 22"/>
          <p:cNvCxnSpPr/>
          <p:nvPr/>
        </p:nvCxnSpPr>
        <p:spPr>
          <a:xfrm>
            <a:off x="6033583" y="3556892"/>
            <a:ext cx="1793318" cy="2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987199" y="3187795"/>
            <a:ext cx="1840656" cy="369332"/>
          </a:xfrm>
          <a:prstGeom prst="rect">
            <a:avLst/>
          </a:prstGeom>
          <a:noFill/>
        </p:spPr>
        <p:txBody>
          <a:bodyPr wrap="square" rtlCol="0">
            <a:spAutoFit/>
          </a:bodyPr>
          <a:lstStyle/>
          <a:p>
            <a:r>
              <a:rPr lang="en-US" dirty="0"/>
              <a:t>Sender interrupts</a:t>
            </a:r>
          </a:p>
        </p:txBody>
      </p:sp>
      <p:sp>
        <p:nvSpPr>
          <p:cNvPr id="26" name="TextBox 25"/>
          <p:cNvSpPr txBox="1"/>
          <p:nvPr/>
        </p:nvSpPr>
        <p:spPr>
          <a:xfrm>
            <a:off x="323528" y="6309320"/>
            <a:ext cx="7992888" cy="369332"/>
          </a:xfrm>
          <a:prstGeom prst="rect">
            <a:avLst/>
          </a:prstGeom>
          <a:noFill/>
        </p:spPr>
        <p:txBody>
          <a:bodyPr wrap="square" rtlCol="0">
            <a:spAutoFit/>
          </a:bodyPr>
          <a:lstStyle/>
          <a:p>
            <a:r>
              <a:rPr lang="en-US" dirty="0"/>
              <a:t>This system works as long as buffer capacity is not an issue.</a:t>
            </a:r>
          </a:p>
        </p:txBody>
      </p:sp>
    </p:spTree>
    <p:extLst>
      <p:ext uri="{BB962C8B-B14F-4D97-AF65-F5344CB8AC3E}">
        <p14:creationId xmlns:p14="http://schemas.microsoft.com/office/powerpoint/2010/main" val="1786056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14</a:t>
            </a:fld>
            <a:endParaRPr lang="en-I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64704" cy="764704"/>
          </a:xfrm>
          <a:prstGeom prst="rect">
            <a:avLst/>
          </a:prstGeom>
        </p:spPr>
      </p:pic>
      <p:sp>
        <p:nvSpPr>
          <p:cNvPr id="4" name="TextBox 3"/>
          <p:cNvSpPr txBox="1"/>
          <p:nvPr/>
        </p:nvSpPr>
        <p:spPr>
          <a:xfrm>
            <a:off x="764704" y="151519"/>
            <a:ext cx="8031868" cy="6370975"/>
          </a:xfrm>
          <a:prstGeom prst="rect">
            <a:avLst/>
          </a:prstGeom>
          <a:noFill/>
        </p:spPr>
        <p:txBody>
          <a:bodyPr wrap="square" rtlCol="0">
            <a:spAutoFit/>
          </a:bodyPr>
          <a:lstStyle/>
          <a:p>
            <a:pPr algn="ctr"/>
            <a:r>
              <a:rPr lang="en-US" sz="2400" b="1" dirty="0"/>
              <a:t>Impact of finite buffers in message passing</a:t>
            </a:r>
          </a:p>
          <a:p>
            <a:endParaRPr lang="en-US" sz="2400" dirty="0"/>
          </a:p>
          <a:p>
            <a:r>
              <a:rPr lang="en-US" sz="2400" dirty="0"/>
              <a:t>Consider the following code:</a:t>
            </a:r>
          </a:p>
          <a:p>
            <a:pPr marL="457200" indent="-457200">
              <a:buAutoNum type="arabicPlain"/>
            </a:pPr>
            <a:r>
              <a:rPr lang="en-US" sz="2400" dirty="0"/>
              <a:t>               P0                                                    P1 </a:t>
            </a:r>
          </a:p>
          <a:p>
            <a:pPr marL="457200" indent="-457200">
              <a:buAutoNum type="arabicPlain"/>
            </a:pPr>
            <a:r>
              <a:rPr lang="en-US" sz="2400" dirty="0"/>
              <a:t>  </a:t>
            </a:r>
          </a:p>
          <a:p>
            <a:pPr marL="457200" indent="-457200">
              <a:buAutoNum type="arabicPlain"/>
            </a:pPr>
            <a:r>
              <a:rPr lang="en-US" sz="2400" dirty="0"/>
              <a:t>for (i = 0; i &lt; 1000; i++) {         for (i = 0; i &lt; 1000; i++) { </a:t>
            </a:r>
          </a:p>
          <a:p>
            <a:pPr marL="457200" indent="-457200">
              <a:buAutoNum type="arabicPlain"/>
            </a:pPr>
            <a:r>
              <a:rPr lang="en-US" sz="2400" dirty="0"/>
              <a:t>       </a:t>
            </a:r>
            <a:r>
              <a:rPr lang="en-US" sz="2400" dirty="0" err="1"/>
              <a:t>produce_data</a:t>
            </a:r>
            <a:r>
              <a:rPr lang="en-US" sz="2400" dirty="0"/>
              <a:t>(&amp;a);                  receive(&amp;a, 1, 0); </a:t>
            </a:r>
          </a:p>
          <a:p>
            <a:pPr marL="457200" indent="-457200">
              <a:buAutoNum type="arabicPlain"/>
            </a:pPr>
            <a:r>
              <a:rPr lang="en-US" sz="2400" dirty="0"/>
              <a:t>       send(&amp;a, 1, 1);                          </a:t>
            </a:r>
            <a:r>
              <a:rPr lang="en-US" sz="2400" dirty="0" err="1"/>
              <a:t>consume_data</a:t>
            </a:r>
            <a:r>
              <a:rPr lang="en-US" sz="2400" dirty="0"/>
              <a:t>(&amp;a); </a:t>
            </a:r>
          </a:p>
          <a:p>
            <a:r>
              <a:rPr lang="en-US" sz="2400" dirty="0"/>
              <a:t>         }                                                   }</a:t>
            </a:r>
          </a:p>
          <a:p>
            <a:endParaRPr lang="en-US" sz="2400" dirty="0"/>
          </a:p>
          <a:p>
            <a:pPr algn="just"/>
            <a:r>
              <a:rPr lang="en-US" sz="2400" dirty="0"/>
              <a:t>If process P1 was slow getting to this loop, process P0 might have sent all of its data. If there is enough buffer space, then both processes can proceed; however, if the buffer is not sufficient (i.e., buffer overflow), the sender would have to be blocked until some of the corresponding receive operations had been posted, thus freeing up buffer space. This leads to unforeseen overheads and performance degradation</a:t>
            </a:r>
            <a:endParaRPr lang="en-IN" sz="2400" dirty="0"/>
          </a:p>
        </p:txBody>
      </p:sp>
      <p:cxnSp>
        <p:nvCxnSpPr>
          <p:cNvPr id="6" name="Straight Connector 5"/>
          <p:cNvCxnSpPr/>
          <p:nvPr/>
        </p:nvCxnSpPr>
        <p:spPr>
          <a:xfrm>
            <a:off x="4355976" y="1412776"/>
            <a:ext cx="0" cy="20882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405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15</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4" name="TextBox 3"/>
          <p:cNvSpPr txBox="1"/>
          <p:nvPr/>
        </p:nvSpPr>
        <p:spPr>
          <a:xfrm>
            <a:off x="620688" y="116632"/>
            <a:ext cx="8343800" cy="637097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Deadlocks in Buffered Send and Receive Operations</a:t>
            </a:r>
            <a:endParaRPr lang="en-IN" sz="2400" b="1"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While buffering alleviates many of the deadlock situations, it is still possible to write code that deadlocks. This is due to the fact that as in the non-buffered case, receive calls are always blocking (to ensure semantic consistency). Thus, a simple code fragment such as the following deadlocks since both processes wait to receive data but nobody sends it.</a:t>
            </a:r>
          </a:p>
          <a:p>
            <a:endParaRPr lang="en-US" sz="2400" dirty="0">
              <a:latin typeface="Times New Roman" panose="02020603050405020304" pitchFamily="18" charset="0"/>
              <a:cs typeface="Times New Roman" panose="02020603050405020304" pitchFamily="18" charset="0"/>
            </a:endParaRPr>
          </a:p>
          <a:p>
            <a:pPr marL="457200" indent="-457200">
              <a:buAutoNum type="arabicPlain"/>
            </a:pPr>
            <a:r>
              <a:rPr lang="en-US" sz="2400" dirty="0">
                <a:latin typeface="Times New Roman" panose="02020603050405020304" pitchFamily="18" charset="0"/>
                <a:cs typeface="Times New Roman" panose="02020603050405020304" pitchFamily="18" charset="0"/>
              </a:rPr>
              <a:t>              P0                                  P1 </a:t>
            </a:r>
          </a:p>
          <a:p>
            <a:pPr marL="457200" indent="-457200">
              <a:buAutoNum type="arabicPlain"/>
            </a:pPr>
            <a:r>
              <a:rPr lang="en-US" sz="2400" dirty="0">
                <a:latin typeface="Times New Roman" panose="02020603050405020304" pitchFamily="18" charset="0"/>
                <a:cs typeface="Times New Roman" panose="02020603050405020304" pitchFamily="18" charset="0"/>
              </a:rPr>
              <a:t> </a:t>
            </a:r>
          </a:p>
          <a:p>
            <a:pPr marL="457200" indent="-457200">
              <a:buAutoNum type="arabicPlain"/>
            </a:pPr>
            <a:r>
              <a:rPr lang="en-US" sz="2400" dirty="0">
                <a:latin typeface="Times New Roman" panose="02020603050405020304" pitchFamily="18" charset="0"/>
                <a:cs typeface="Times New Roman" panose="02020603050405020304" pitchFamily="18" charset="0"/>
              </a:rPr>
              <a:t>receive(&amp;a, 1, 1);                  receive(&amp;a, 1, 0);          </a:t>
            </a:r>
          </a:p>
          <a:p>
            <a:pPr marL="457200" indent="-457200">
              <a:buAutoNum type="arabicPlain"/>
            </a:pPr>
            <a:r>
              <a:rPr lang="en-US" sz="2400" dirty="0">
                <a:latin typeface="Times New Roman" panose="02020603050405020304" pitchFamily="18" charset="0"/>
                <a:cs typeface="Times New Roman" panose="02020603050405020304" pitchFamily="18" charset="0"/>
              </a:rPr>
              <a:t>send(&amp;b, 1, 1);                       send(&amp;b, 1, 0); </a:t>
            </a:r>
          </a:p>
          <a:p>
            <a:pPr marL="457200" indent="-457200">
              <a:buAutoNum type="arabicPlain"/>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Once again, such circular waits have to be broken. However, deadlocks are caused only by waits on receive operations in this case.</a:t>
            </a:r>
          </a:p>
        </p:txBody>
      </p:sp>
    </p:spTree>
    <p:extLst>
      <p:ext uri="{BB962C8B-B14F-4D97-AF65-F5344CB8AC3E}">
        <p14:creationId xmlns:p14="http://schemas.microsoft.com/office/powerpoint/2010/main" val="3404405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16</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4" name="TextBox 3"/>
          <p:cNvSpPr txBox="1"/>
          <p:nvPr/>
        </p:nvSpPr>
        <p:spPr>
          <a:xfrm>
            <a:off x="620688" y="116632"/>
            <a:ext cx="8343800" cy="461665"/>
          </a:xfrm>
          <a:prstGeom prst="rect">
            <a:avLst/>
          </a:prstGeom>
          <a:noFill/>
        </p:spPr>
        <p:txBody>
          <a:bodyPr wrap="square" rtlCol="0">
            <a:spAutoFit/>
          </a:bodyPr>
          <a:lstStyle/>
          <a:p>
            <a:pPr algn="ctr"/>
            <a:r>
              <a:rPr lang="en-IN" sz="2400" b="1" dirty="0"/>
              <a:t>Non-Blocking Message Passing Operations</a:t>
            </a:r>
            <a:endParaRPr lang="en-IN" sz="2400" dirty="0"/>
          </a:p>
        </p:txBody>
      </p:sp>
      <p:sp>
        <p:nvSpPr>
          <p:cNvPr id="5" name="TextBox 4"/>
          <p:cNvSpPr txBox="1"/>
          <p:nvPr/>
        </p:nvSpPr>
        <p:spPr>
          <a:xfrm>
            <a:off x="251520" y="764704"/>
            <a:ext cx="8712968" cy="5632311"/>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What is the difference between blocking and non-blocking communication? </a:t>
            </a:r>
          </a:p>
          <a:p>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Blocking returns after completing some operation, while non-blocking returns immediately and the user has to check when the operation has completed. The main point here is, the data buffer associated with the operation is unsafe to use on non-blocking calls when they return but safe to use on blocking calls.</a:t>
            </a:r>
          </a:p>
          <a:p>
            <a:endParaRPr lang="en-IN" sz="2400" dirty="0">
              <a:latin typeface="Times New Roman" panose="02020603050405020304" pitchFamily="18" charset="0"/>
              <a:cs typeface="Times New Roman" panose="02020603050405020304" pitchFamily="18" charset="0"/>
            </a:endParaRPr>
          </a:p>
          <a:p>
            <a:r>
              <a:rPr lang="en-IN" sz="2400" b="1" dirty="0"/>
              <a:t>Why do non-blocking calls need additional support functions? (2)</a:t>
            </a:r>
          </a:p>
          <a:p>
            <a:endParaRPr lang="en-IN" sz="2400" dirty="0"/>
          </a:p>
          <a:p>
            <a:r>
              <a:rPr lang="en-IN" sz="2400" dirty="0"/>
              <a:t>As they have not completed the operation yet, the system usually returns a handle, which the user can check. Supported operations include, a wait, test and maybe a cancel.</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789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17</a:t>
            </a:fld>
            <a:endParaRPr lang="en-I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4" name="TextBox 3"/>
          <p:cNvSpPr txBox="1"/>
          <p:nvPr/>
        </p:nvSpPr>
        <p:spPr>
          <a:xfrm>
            <a:off x="1271607" y="64417"/>
            <a:ext cx="2871192" cy="461665"/>
          </a:xfrm>
          <a:prstGeom prst="rect">
            <a:avLst/>
          </a:prstGeom>
          <a:noFill/>
        </p:spPr>
        <p:txBody>
          <a:bodyPr wrap="square" rtlCol="0">
            <a:spAutoFit/>
          </a:bodyPr>
          <a:lstStyle/>
          <a:p>
            <a:r>
              <a:rPr lang="en-IN" sz="2400" b="1" dirty="0">
                <a:solidFill>
                  <a:srgbClr val="7030A0"/>
                </a:solidFill>
              </a:rPr>
              <a:t>Blocking Operations</a:t>
            </a:r>
            <a:endParaRPr lang="en-IN" sz="2400" dirty="0"/>
          </a:p>
        </p:txBody>
      </p:sp>
      <p:sp>
        <p:nvSpPr>
          <p:cNvPr id="5" name="TextBox 4"/>
          <p:cNvSpPr txBox="1"/>
          <p:nvPr/>
        </p:nvSpPr>
        <p:spPr>
          <a:xfrm>
            <a:off x="1259632" y="633462"/>
            <a:ext cx="2736304" cy="1938992"/>
          </a:xfrm>
          <a:prstGeom prst="rect">
            <a:avLst/>
          </a:prstGeom>
          <a:noFill/>
          <a:ln>
            <a:solidFill>
              <a:schemeClr val="tx1"/>
            </a:solidFill>
          </a:ln>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Sending process returns after data has been copied into communication buffer</a:t>
            </a:r>
          </a:p>
        </p:txBody>
      </p:sp>
      <p:sp>
        <p:nvSpPr>
          <p:cNvPr id="6" name="TextBox 5"/>
          <p:cNvSpPr txBox="1"/>
          <p:nvPr/>
        </p:nvSpPr>
        <p:spPr>
          <a:xfrm>
            <a:off x="1547664" y="3297758"/>
            <a:ext cx="2736304" cy="1938992"/>
          </a:xfrm>
          <a:prstGeom prst="rect">
            <a:avLst/>
          </a:prstGeom>
          <a:noFill/>
          <a:ln>
            <a:solidFill>
              <a:schemeClr val="tx1"/>
            </a:solidFill>
          </a:ln>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Sending process blocks until matching received operation has been encountered</a:t>
            </a:r>
          </a:p>
        </p:txBody>
      </p:sp>
      <p:sp>
        <p:nvSpPr>
          <p:cNvPr id="7" name="TextBox 6"/>
          <p:cNvSpPr txBox="1"/>
          <p:nvPr/>
        </p:nvSpPr>
        <p:spPr>
          <a:xfrm>
            <a:off x="4499992" y="570507"/>
            <a:ext cx="72008" cy="369332"/>
          </a:xfrm>
          <a:prstGeom prst="rect">
            <a:avLst/>
          </a:prstGeom>
          <a:noFill/>
        </p:spPr>
        <p:txBody>
          <a:bodyPr wrap="square" rtlCol="0">
            <a:spAutoFit/>
          </a:bodyPr>
          <a:lstStyle/>
          <a:p>
            <a:endParaRPr lang="en-IN" dirty="0"/>
          </a:p>
        </p:txBody>
      </p:sp>
      <p:sp>
        <p:nvSpPr>
          <p:cNvPr id="8" name="TextBox 7"/>
          <p:cNvSpPr txBox="1"/>
          <p:nvPr/>
        </p:nvSpPr>
        <p:spPr>
          <a:xfrm>
            <a:off x="4793718" y="44624"/>
            <a:ext cx="3450690" cy="461665"/>
          </a:xfrm>
          <a:prstGeom prst="rect">
            <a:avLst/>
          </a:prstGeom>
          <a:noFill/>
        </p:spPr>
        <p:txBody>
          <a:bodyPr wrap="square" rtlCol="0">
            <a:spAutoFit/>
          </a:bodyPr>
          <a:lstStyle/>
          <a:p>
            <a:r>
              <a:rPr lang="en-IN" sz="2400" b="1" dirty="0">
                <a:solidFill>
                  <a:srgbClr val="7030A0"/>
                </a:solidFill>
              </a:rPr>
              <a:t>Non-Blocking Operations</a:t>
            </a:r>
            <a:endParaRPr lang="en-IN" sz="2400" dirty="0"/>
          </a:p>
        </p:txBody>
      </p:sp>
      <p:sp>
        <p:nvSpPr>
          <p:cNvPr id="9" name="TextBox 8"/>
          <p:cNvSpPr txBox="1"/>
          <p:nvPr/>
        </p:nvSpPr>
        <p:spPr>
          <a:xfrm>
            <a:off x="4932040" y="548680"/>
            <a:ext cx="2736304" cy="2677656"/>
          </a:xfrm>
          <a:prstGeom prst="rect">
            <a:avLst/>
          </a:prstGeom>
          <a:noFill/>
          <a:ln>
            <a:solidFill>
              <a:schemeClr val="tx1"/>
            </a:solidFill>
          </a:ln>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Sending process returns after initiating DMA transfer to buffer.  This operation may not be completed on return.</a:t>
            </a:r>
          </a:p>
        </p:txBody>
      </p:sp>
      <p:sp>
        <p:nvSpPr>
          <p:cNvPr id="10" name="TextBox 9"/>
          <p:cNvSpPr txBox="1"/>
          <p:nvPr/>
        </p:nvSpPr>
        <p:spPr>
          <a:xfrm>
            <a:off x="4932040" y="3402288"/>
            <a:ext cx="2736304" cy="1938992"/>
          </a:xfrm>
          <a:prstGeom prst="rect">
            <a:avLst/>
          </a:prstGeom>
          <a:noFill/>
          <a:ln>
            <a:solidFill>
              <a:schemeClr val="tx1"/>
            </a:solidFill>
          </a:ln>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271607" y="5457998"/>
            <a:ext cx="2724329" cy="923330"/>
          </a:xfrm>
          <a:prstGeom prst="rect">
            <a:avLst/>
          </a:prstGeom>
          <a:noFill/>
        </p:spPr>
        <p:txBody>
          <a:bodyPr wrap="square" rtlCol="0">
            <a:spAutoFit/>
          </a:bodyPr>
          <a:lstStyle/>
          <a:p>
            <a:pPr algn="ctr"/>
            <a:r>
              <a:rPr lang="en-IN" dirty="0"/>
              <a:t>Send and Receive semantics assured by corresponding operation</a:t>
            </a:r>
          </a:p>
        </p:txBody>
      </p:sp>
      <p:sp>
        <p:nvSpPr>
          <p:cNvPr id="12" name="TextBox 11"/>
          <p:cNvSpPr txBox="1"/>
          <p:nvPr/>
        </p:nvSpPr>
        <p:spPr>
          <a:xfrm>
            <a:off x="4895671" y="5517232"/>
            <a:ext cx="2724329" cy="1200329"/>
          </a:xfrm>
          <a:prstGeom prst="rect">
            <a:avLst/>
          </a:prstGeom>
          <a:noFill/>
        </p:spPr>
        <p:txBody>
          <a:bodyPr wrap="square" rtlCol="0">
            <a:spAutoFit/>
          </a:bodyPr>
          <a:lstStyle/>
          <a:p>
            <a:pPr algn="ctr"/>
            <a:r>
              <a:rPr lang="en-IN" dirty="0"/>
              <a:t>Programmer must explicitly ensure semantic by polling to verify completion</a:t>
            </a:r>
          </a:p>
        </p:txBody>
      </p:sp>
      <p:sp>
        <p:nvSpPr>
          <p:cNvPr id="13" name="TextBox 12"/>
          <p:cNvSpPr txBox="1"/>
          <p:nvPr/>
        </p:nvSpPr>
        <p:spPr>
          <a:xfrm>
            <a:off x="251520" y="1340768"/>
            <a:ext cx="1008112" cy="369332"/>
          </a:xfrm>
          <a:prstGeom prst="rect">
            <a:avLst/>
          </a:prstGeom>
          <a:noFill/>
        </p:spPr>
        <p:txBody>
          <a:bodyPr wrap="square" rtlCol="0">
            <a:spAutoFit/>
          </a:bodyPr>
          <a:lstStyle/>
          <a:p>
            <a:r>
              <a:rPr lang="en-IN" dirty="0"/>
              <a:t>Buffered</a:t>
            </a:r>
          </a:p>
        </p:txBody>
      </p:sp>
      <p:sp>
        <p:nvSpPr>
          <p:cNvPr id="14" name="TextBox 13"/>
          <p:cNvSpPr txBox="1"/>
          <p:nvPr/>
        </p:nvSpPr>
        <p:spPr>
          <a:xfrm>
            <a:off x="0" y="4082588"/>
            <a:ext cx="1547664" cy="369332"/>
          </a:xfrm>
          <a:prstGeom prst="rect">
            <a:avLst/>
          </a:prstGeom>
          <a:noFill/>
        </p:spPr>
        <p:txBody>
          <a:bodyPr wrap="square" rtlCol="0">
            <a:spAutoFit/>
          </a:bodyPr>
          <a:lstStyle/>
          <a:p>
            <a:r>
              <a:rPr lang="en-IN" dirty="0"/>
              <a:t>Non-Buffered</a:t>
            </a:r>
          </a:p>
        </p:txBody>
      </p:sp>
    </p:spTree>
    <p:extLst>
      <p:ext uri="{BB962C8B-B14F-4D97-AF65-F5344CB8AC3E}">
        <p14:creationId xmlns:p14="http://schemas.microsoft.com/office/powerpoint/2010/main" val="1998670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18</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4" name="TextBox 3"/>
          <p:cNvSpPr txBox="1"/>
          <p:nvPr/>
        </p:nvSpPr>
        <p:spPr>
          <a:xfrm>
            <a:off x="620688" y="116632"/>
            <a:ext cx="8343800" cy="4154984"/>
          </a:xfrm>
          <a:prstGeom prst="rect">
            <a:avLst/>
          </a:prstGeom>
          <a:noFill/>
        </p:spPr>
        <p:txBody>
          <a:bodyPr wrap="square" rtlCol="0">
            <a:spAutoFit/>
          </a:bodyPr>
          <a:lstStyle/>
          <a:p>
            <a:pPr algn="just"/>
            <a:r>
              <a:rPr lang="en-IN" sz="2400" dirty="0"/>
              <a:t>Non-blocking operations can themselves be buffered or non-buffered.</a:t>
            </a:r>
          </a:p>
          <a:p>
            <a:pPr algn="just"/>
            <a:endParaRPr lang="en-IN" sz="2400" dirty="0"/>
          </a:p>
          <a:p>
            <a:pPr algn="just"/>
            <a:r>
              <a:rPr lang="en-IN" sz="2400" dirty="0"/>
              <a:t>In the non-buffered case, a process wishing to send data to another simply posts a pending message and returns to the user program. The program can then do other useful work.</a:t>
            </a:r>
          </a:p>
          <a:p>
            <a:pPr algn="just"/>
            <a:endParaRPr lang="en-IN" sz="2400" dirty="0"/>
          </a:p>
          <a:p>
            <a:pPr algn="just"/>
            <a:r>
              <a:rPr lang="en-IN" sz="2400" dirty="0"/>
              <a:t>At some point in the future, when the corresponding receive is posted, the communication operation is initiated. When this operation is completed, the check-status operation indicates that it is safe for the programmer to touch this data.</a:t>
            </a:r>
          </a:p>
        </p:txBody>
      </p:sp>
    </p:spTree>
    <p:extLst>
      <p:ext uri="{BB962C8B-B14F-4D97-AF65-F5344CB8AC3E}">
        <p14:creationId xmlns:p14="http://schemas.microsoft.com/office/powerpoint/2010/main" val="4059640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19</a:t>
            </a:fld>
            <a:endParaRPr lang="en-I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4" name="TextBox 3"/>
          <p:cNvSpPr txBox="1"/>
          <p:nvPr/>
        </p:nvSpPr>
        <p:spPr>
          <a:xfrm>
            <a:off x="620688" y="116632"/>
            <a:ext cx="8343800" cy="461665"/>
          </a:xfrm>
          <a:prstGeom prst="rect">
            <a:avLst/>
          </a:prstGeom>
          <a:noFill/>
        </p:spPr>
        <p:txBody>
          <a:bodyPr wrap="square" rtlCol="0">
            <a:spAutoFit/>
          </a:bodyPr>
          <a:lstStyle/>
          <a:p>
            <a:r>
              <a:rPr lang="en-IN" sz="2400" b="1" dirty="0">
                <a:solidFill>
                  <a:srgbClr val="7030A0"/>
                </a:solidFill>
              </a:rPr>
              <a:t>a</a:t>
            </a:r>
            <a:endParaRPr lang="en-IN" sz="2400" dirty="0"/>
          </a:p>
        </p:txBody>
      </p:sp>
      <p:sp>
        <p:nvSpPr>
          <p:cNvPr id="7" name="Rectangle 6"/>
          <p:cNvSpPr/>
          <p:nvPr/>
        </p:nvSpPr>
        <p:spPr>
          <a:xfrm>
            <a:off x="2023675" y="775830"/>
            <a:ext cx="288032" cy="7200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2023675" y="2146559"/>
            <a:ext cx="279067" cy="2980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032638" y="2518771"/>
            <a:ext cx="317029" cy="8711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4198747" y="2561498"/>
            <a:ext cx="249835" cy="85131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4188612" y="2129396"/>
            <a:ext cx="270103" cy="3324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4198747" y="647344"/>
            <a:ext cx="259967" cy="13823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3742223" y="67634"/>
            <a:ext cx="1143079" cy="646331"/>
          </a:xfrm>
          <a:prstGeom prst="rect">
            <a:avLst/>
          </a:prstGeom>
          <a:noFill/>
        </p:spPr>
        <p:txBody>
          <a:bodyPr wrap="square" rtlCol="0">
            <a:spAutoFit/>
          </a:bodyPr>
          <a:lstStyle/>
          <a:p>
            <a:pPr algn="ctr"/>
            <a:r>
              <a:rPr lang="en-IN" dirty="0"/>
              <a:t>Receiving</a:t>
            </a:r>
          </a:p>
          <a:p>
            <a:pPr algn="ctr"/>
            <a:r>
              <a:rPr lang="en-IN" dirty="0"/>
              <a:t>Process</a:t>
            </a:r>
          </a:p>
        </p:txBody>
      </p:sp>
      <p:sp>
        <p:nvSpPr>
          <p:cNvPr id="14" name="TextBox 13"/>
          <p:cNvSpPr txBox="1"/>
          <p:nvPr/>
        </p:nvSpPr>
        <p:spPr>
          <a:xfrm>
            <a:off x="1312971" y="1092206"/>
            <a:ext cx="710704" cy="369332"/>
          </a:xfrm>
          <a:prstGeom prst="rect">
            <a:avLst/>
          </a:prstGeom>
          <a:noFill/>
        </p:spPr>
        <p:txBody>
          <a:bodyPr wrap="square" rtlCol="0">
            <a:spAutoFit/>
          </a:bodyPr>
          <a:lstStyle/>
          <a:p>
            <a:r>
              <a:rPr lang="en-IN" dirty="0"/>
              <a:t>Send</a:t>
            </a:r>
          </a:p>
        </p:txBody>
      </p:sp>
      <p:sp>
        <p:nvSpPr>
          <p:cNvPr id="15" name="Right Arrow 14"/>
          <p:cNvSpPr/>
          <p:nvPr/>
        </p:nvSpPr>
        <p:spPr>
          <a:xfrm>
            <a:off x="2384838" y="2079575"/>
            <a:ext cx="1762590"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a:t>
            </a:r>
          </a:p>
        </p:txBody>
      </p:sp>
      <p:sp>
        <p:nvSpPr>
          <p:cNvPr id="16" name="TextBox 15"/>
          <p:cNvSpPr txBox="1"/>
          <p:nvPr/>
        </p:nvSpPr>
        <p:spPr>
          <a:xfrm>
            <a:off x="399541" y="1521310"/>
            <a:ext cx="1421491" cy="923330"/>
          </a:xfrm>
          <a:prstGeom prst="rect">
            <a:avLst/>
          </a:prstGeom>
          <a:noFill/>
        </p:spPr>
        <p:txBody>
          <a:bodyPr wrap="square" rtlCol="0">
            <a:spAutoFit/>
          </a:bodyPr>
          <a:lstStyle/>
          <a:p>
            <a:r>
              <a:rPr lang="en-US" dirty="0"/>
              <a:t>Unsafe to update data being sent</a:t>
            </a:r>
          </a:p>
        </p:txBody>
      </p:sp>
      <p:sp>
        <p:nvSpPr>
          <p:cNvPr id="17" name="Rectangle 16"/>
          <p:cNvSpPr/>
          <p:nvPr/>
        </p:nvSpPr>
        <p:spPr>
          <a:xfrm>
            <a:off x="4448582" y="1857095"/>
            <a:ext cx="986338" cy="369332"/>
          </a:xfrm>
          <a:prstGeom prst="rect">
            <a:avLst/>
          </a:prstGeom>
        </p:spPr>
        <p:txBody>
          <a:bodyPr wrap="square">
            <a:spAutoFit/>
          </a:bodyPr>
          <a:lstStyle/>
          <a:p>
            <a:pPr algn="ctr"/>
            <a:r>
              <a:rPr lang="en-US" dirty="0"/>
              <a:t>Receive</a:t>
            </a:r>
          </a:p>
        </p:txBody>
      </p:sp>
      <p:sp>
        <p:nvSpPr>
          <p:cNvPr id="19" name="TextBox 18"/>
          <p:cNvSpPr txBox="1"/>
          <p:nvPr/>
        </p:nvSpPr>
        <p:spPr>
          <a:xfrm>
            <a:off x="1753741" y="116632"/>
            <a:ext cx="1422062" cy="646331"/>
          </a:xfrm>
          <a:prstGeom prst="rect">
            <a:avLst/>
          </a:prstGeom>
          <a:noFill/>
        </p:spPr>
        <p:txBody>
          <a:bodyPr wrap="square" rtlCol="0">
            <a:spAutoFit/>
          </a:bodyPr>
          <a:lstStyle/>
          <a:p>
            <a:r>
              <a:rPr lang="en-IN" dirty="0"/>
              <a:t>Sending</a:t>
            </a:r>
          </a:p>
          <a:p>
            <a:r>
              <a:rPr lang="en-IN" dirty="0"/>
              <a:t>Process</a:t>
            </a:r>
          </a:p>
        </p:txBody>
      </p:sp>
      <p:cxnSp>
        <p:nvCxnSpPr>
          <p:cNvPr id="20" name="Straight Arrow Connector 19"/>
          <p:cNvCxnSpPr/>
          <p:nvPr/>
        </p:nvCxnSpPr>
        <p:spPr>
          <a:xfrm>
            <a:off x="2359045" y="1461303"/>
            <a:ext cx="1793318" cy="2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312661" y="1092206"/>
            <a:ext cx="1840656" cy="369332"/>
          </a:xfrm>
          <a:prstGeom prst="rect">
            <a:avLst/>
          </a:prstGeom>
          <a:noFill/>
        </p:spPr>
        <p:txBody>
          <a:bodyPr wrap="square" rtlCol="0">
            <a:spAutoFit/>
          </a:bodyPr>
          <a:lstStyle/>
          <a:p>
            <a:r>
              <a:rPr lang="en-US" dirty="0"/>
              <a:t>Sender interrupts</a:t>
            </a:r>
          </a:p>
        </p:txBody>
      </p:sp>
      <p:sp>
        <p:nvSpPr>
          <p:cNvPr id="22" name="Rectangle 21"/>
          <p:cNvSpPr/>
          <p:nvPr/>
        </p:nvSpPr>
        <p:spPr>
          <a:xfrm>
            <a:off x="2018064" y="1559381"/>
            <a:ext cx="293643" cy="5085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Arrow Connector 22"/>
          <p:cNvCxnSpPr/>
          <p:nvPr/>
        </p:nvCxnSpPr>
        <p:spPr>
          <a:xfrm flipH="1">
            <a:off x="2716429" y="1950859"/>
            <a:ext cx="1209164" cy="1854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564397" y="1604354"/>
            <a:ext cx="1392556" cy="367155"/>
          </a:xfrm>
          <a:prstGeom prst="rect">
            <a:avLst/>
          </a:prstGeom>
          <a:noFill/>
        </p:spPr>
        <p:txBody>
          <a:bodyPr wrap="square" rtlCol="0">
            <a:spAutoFit/>
          </a:bodyPr>
          <a:lstStyle/>
          <a:p>
            <a:r>
              <a:rPr lang="en-US" dirty="0"/>
              <a:t>Okay to send</a:t>
            </a:r>
          </a:p>
        </p:txBody>
      </p:sp>
      <p:sp>
        <p:nvSpPr>
          <p:cNvPr id="27" name="TextBox 26"/>
          <p:cNvSpPr txBox="1"/>
          <p:nvPr/>
        </p:nvSpPr>
        <p:spPr>
          <a:xfrm>
            <a:off x="5434920" y="116632"/>
            <a:ext cx="3529568" cy="3785652"/>
          </a:xfrm>
          <a:prstGeom prst="rect">
            <a:avLst/>
          </a:prstGeom>
          <a:noFill/>
        </p:spPr>
        <p:txBody>
          <a:bodyPr wrap="square" rtlCol="0">
            <a:spAutoFit/>
          </a:bodyPr>
          <a:lstStyle/>
          <a:p>
            <a:r>
              <a:rPr lang="en-IN" sz="2400" dirty="0"/>
              <a:t>Comparing figure in page – 9, it is easy to see that the idling time when the process is waiting for the corresponding receive in a blocking operation can now be utilized for</a:t>
            </a:r>
          </a:p>
          <a:p>
            <a:r>
              <a:rPr lang="en-IN" sz="2400" dirty="0"/>
              <a:t>computation, provided it does not update the data being sent.</a:t>
            </a:r>
          </a:p>
        </p:txBody>
      </p:sp>
      <p:sp>
        <p:nvSpPr>
          <p:cNvPr id="28" name="TextBox 27"/>
          <p:cNvSpPr txBox="1"/>
          <p:nvPr/>
        </p:nvSpPr>
        <p:spPr>
          <a:xfrm>
            <a:off x="613847" y="4297214"/>
            <a:ext cx="8420826" cy="156966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This alleviates the major bottleneck associated with the former at the expense of some program restructuring. The benefits of non-blocking operations are further enhanced by the presence of dedicated communication hardware.</a:t>
            </a:r>
          </a:p>
        </p:txBody>
      </p:sp>
    </p:spTree>
    <p:extLst>
      <p:ext uri="{BB962C8B-B14F-4D97-AF65-F5344CB8AC3E}">
        <p14:creationId xmlns:p14="http://schemas.microsoft.com/office/powerpoint/2010/main" val="1380292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2</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
        <p:nvSpPr>
          <p:cNvPr id="4" name="TextBox 3"/>
          <p:cNvSpPr txBox="1"/>
          <p:nvPr/>
        </p:nvSpPr>
        <p:spPr>
          <a:xfrm>
            <a:off x="860612" y="116632"/>
            <a:ext cx="8175884" cy="5216813"/>
          </a:xfrm>
          <a:prstGeom prst="rect">
            <a:avLst/>
          </a:prstGeom>
          <a:noFill/>
        </p:spPr>
        <p:txBody>
          <a:bodyPr wrap="square" rtlCol="0">
            <a:spAutoFit/>
          </a:bodyPr>
          <a:lstStyle/>
          <a:p>
            <a:pPr lvl="1"/>
            <a:r>
              <a:rPr lang="en-US" sz="3200" b="1" dirty="0">
                <a:solidFill>
                  <a:srgbClr val="FF0000"/>
                </a:solidFill>
                <a:latin typeface="Times New Roman" panose="02020603050405020304" pitchFamily="18" charset="0"/>
                <a:cs typeface="Times New Roman" panose="02020603050405020304" pitchFamily="18" charset="0"/>
              </a:rPr>
              <a:t>Topic Overview</a:t>
            </a:r>
          </a:p>
          <a:p>
            <a:endParaRPr lang="en-US" sz="2400" dirty="0">
              <a:latin typeface="Times New Roman" panose="02020603050405020304" pitchFamily="18" charset="0"/>
              <a:cs typeface="Times New Roman" panose="02020603050405020304" pitchFamily="18" charset="0"/>
            </a:endParaRPr>
          </a:p>
          <a:p>
            <a:pPr marL="342900" indent="-342900">
              <a:spcBef>
                <a:spcPts val="1200"/>
              </a:spcBef>
              <a:spcAft>
                <a:spcPts val="600"/>
              </a:spcAft>
              <a:buFont typeface="Arial" panose="020B0604020202020204" pitchFamily="34" charset="0"/>
              <a:buChar char="•"/>
            </a:pPr>
            <a:r>
              <a:rPr lang="en-IN" sz="2400" b="1" dirty="0">
                <a:solidFill>
                  <a:srgbClr val="7030A0"/>
                </a:solidFill>
                <a:latin typeface="Times New Roman" panose="02020603050405020304" pitchFamily="18" charset="0"/>
                <a:cs typeface="Times New Roman" panose="02020603050405020304" pitchFamily="18" charset="0"/>
              </a:rPr>
              <a:t>Principles of Message Passing Programming</a:t>
            </a:r>
          </a:p>
          <a:p>
            <a:pPr marL="342900" indent="-342900">
              <a:spcBef>
                <a:spcPts val="1200"/>
              </a:spcBef>
              <a:spcAft>
                <a:spcPts val="600"/>
              </a:spcAft>
              <a:buFont typeface="Arial" panose="020B0604020202020204" pitchFamily="34" charset="0"/>
              <a:buChar char="•"/>
            </a:pPr>
            <a:r>
              <a:rPr lang="en-IN" sz="2400" dirty="0">
                <a:solidFill>
                  <a:schemeClr val="bg1">
                    <a:lumMod val="50000"/>
                  </a:schemeClr>
                </a:solidFill>
                <a:latin typeface="Times New Roman" panose="02020603050405020304" pitchFamily="18" charset="0"/>
                <a:cs typeface="Times New Roman" panose="02020603050405020304" pitchFamily="18" charset="0"/>
              </a:rPr>
              <a:t>Building  Blocks: Send and receive Operations</a:t>
            </a:r>
          </a:p>
          <a:p>
            <a:pPr marL="342900" indent="-342900">
              <a:spcBef>
                <a:spcPts val="1200"/>
              </a:spcBef>
              <a:spcAft>
                <a:spcPts val="600"/>
              </a:spcAft>
              <a:buFont typeface="Arial" panose="020B0604020202020204" pitchFamily="34" charset="0"/>
              <a:buChar char="•"/>
            </a:pPr>
            <a:r>
              <a:rPr lang="en-IN" sz="2400" dirty="0">
                <a:solidFill>
                  <a:schemeClr val="bg1">
                    <a:lumMod val="50000"/>
                  </a:schemeClr>
                </a:solidFill>
                <a:latin typeface="Times New Roman" panose="02020603050405020304" pitchFamily="18" charset="0"/>
                <a:cs typeface="Times New Roman" panose="02020603050405020304" pitchFamily="18" charset="0"/>
              </a:rPr>
              <a:t>MPI: Starting and terminating the MPI Library, Communicators, Getting Information</a:t>
            </a:r>
          </a:p>
          <a:p>
            <a:pPr marL="342900" indent="-342900">
              <a:spcBef>
                <a:spcPts val="1200"/>
              </a:spcBef>
              <a:spcAft>
                <a:spcPts val="600"/>
              </a:spcAft>
              <a:buFont typeface="Arial" panose="020B0604020202020204" pitchFamily="34" charset="0"/>
              <a:buChar char="•"/>
            </a:pPr>
            <a:r>
              <a:rPr lang="en-IN" sz="2400" dirty="0">
                <a:solidFill>
                  <a:schemeClr val="bg1">
                    <a:lumMod val="50000"/>
                  </a:schemeClr>
                </a:solidFill>
                <a:latin typeface="Times New Roman" panose="02020603050405020304" pitchFamily="18" charset="0"/>
                <a:cs typeface="Times New Roman" panose="02020603050405020304" pitchFamily="18" charset="0"/>
              </a:rPr>
              <a:t>Topologies and Embedding: Creating and using Cartesian Topologies</a:t>
            </a:r>
          </a:p>
          <a:p>
            <a:pPr marL="342900" indent="-342900">
              <a:spcBef>
                <a:spcPts val="1200"/>
              </a:spcBef>
              <a:spcAft>
                <a:spcPts val="600"/>
              </a:spcAft>
              <a:buFont typeface="Arial" panose="020B0604020202020204" pitchFamily="34" charset="0"/>
              <a:buChar char="•"/>
            </a:pPr>
            <a:r>
              <a:rPr lang="en-IN" sz="2400" dirty="0">
                <a:solidFill>
                  <a:schemeClr val="bg1">
                    <a:lumMod val="50000"/>
                  </a:schemeClr>
                </a:solidFill>
                <a:latin typeface="Times New Roman" panose="02020603050405020304" pitchFamily="18" charset="0"/>
                <a:cs typeface="Times New Roman" panose="02020603050405020304" pitchFamily="18" charset="0"/>
              </a:rPr>
              <a:t>Example</a:t>
            </a:r>
          </a:p>
          <a:p>
            <a:pPr marL="342900" indent="-342900">
              <a:spcBef>
                <a:spcPts val="1200"/>
              </a:spcBef>
              <a:spcAft>
                <a:spcPts val="600"/>
              </a:spcAft>
              <a:buFont typeface="Arial" panose="020B0604020202020204" pitchFamily="34" charset="0"/>
              <a:buChar char="•"/>
            </a:pPr>
            <a:r>
              <a:rPr lang="en-IN" sz="2400" dirty="0">
                <a:solidFill>
                  <a:schemeClr val="bg1">
                    <a:lumMod val="50000"/>
                  </a:schemeClr>
                </a:solidFill>
                <a:latin typeface="Times New Roman" panose="02020603050405020304" pitchFamily="18" charset="0"/>
                <a:cs typeface="Times New Roman" panose="02020603050405020304" pitchFamily="18" charset="0"/>
              </a:rPr>
              <a:t>Groups and Communicators</a:t>
            </a:r>
          </a:p>
        </p:txBody>
      </p:sp>
    </p:spTree>
    <p:extLst>
      <p:ext uri="{BB962C8B-B14F-4D97-AF65-F5344CB8AC3E}">
        <p14:creationId xmlns:p14="http://schemas.microsoft.com/office/powerpoint/2010/main" val="3171278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20</a:t>
            </a:fld>
            <a:endParaRPr lang="en-I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5" name="Rectangle 4"/>
          <p:cNvSpPr/>
          <p:nvPr/>
        </p:nvSpPr>
        <p:spPr>
          <a:xfrm>
            <a:off x="2023675" y="775830"/>
            <a:ext cx="288032" cy="7200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023675" y="2146559"/>
            <a:ext cx="279067" cy="29808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2032638" y="2518771"/>
            <a:ext cx="317029" cy="8711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198747" y="2561498"/>
            <a:ext cx="249835" cy="85131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4188612" y="2129396"/>
            <a:ext cx="270103" cy="33240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4198747" y="647344"/>
            <a:ext cx="259967" cy="13823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3742223" y="67634"/>
            <a:ext cx="1143079" cy="646331"/>
          </a:xfrm>
          <a:prstGeom prst="rect">
            <a:avLst/>
          </a:prstGeom>
          <a:noFill/>
        </p:spPr>
        <p:txBody>
          <a:bodyPr wrap="square" rtlCol="0">
            <a:spAutoFit/>
          </a:bodyPr>
          <a:lstStyle/>
          <a:p>
            <a:pPr algn="ctr"/>
            <a:r>
              <a:rPr lang="en-IN" dirty="0"/>
              <a:t>Receiving</a:t>
            </a:r>
          </a:p>
          <a:p>
            <a:pPr algn="ctr"/>
            <a:r>
              <a:rPr lang="en-IN" dirty="0"/>
              <a:t>Process</a:t>
            </a:r>
          </a:p>
        </p:txBody>
      </p:sp>
      <p:sp>
        <p:nvSpPr>
          <p:cNvPr id="12" name="TextBox 11"/>
          <p:cNvSpPr txBox="1"/>
          <p:nvPr/>
        </p:nvSpPr>
        <p:spPr>
          <a:xfrm>
            <a:off x="1312971" y="1092206"/>
            <a:ext cx="710704" cy="369332"/>
          </a:xfrm>
          <a:prstGeom prst="rect">
            <a:avLst/>
          </a:prstGeom>
          <a:noFill/>
        </p:spPr>
        <p:txBody>
          <a:bodyPr wrap="square" rtlCol="0">
            <a:spAutoFit/>
          </a:bodyPr>
          <a:lstStyle/>
          <a:p>
            <a:r>
              <a:rPr lang="en-IN" dirty="0"/>
              <a:t>Send</a:t>
            </a:r>
          </a:p>
        </p:txBody>
      </p:sp>
      <p:sp>
        <p:nvSpPr>
          <p:cNvPr id="13" name="Right Arrow 12"/>
          <p:cNvSpPr/>
          <p:nvPr/>
        </p:nvSpPr>
        <p:spPr>
          <a:xfrm>
            <a:off x="2384838" y="2079575"/>
            <a:ext cx="1762590"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a:t>
            </a:r>
          </a:p>
        </p:txBody>
      </p:sp>
      <p:sp>
        <p:nvSpPr>
          <p:cNvPr id="14" name="TextBox 13"/>
          <p:cNvSpPr txBox="1"/>
          <p:nvPr/>
        </p:nvSpPr>
        <p:spPr>
          <a:xfrm>
            <a:off x="399541" y="1521310"/>
            <a:ext cx="1421491" cy="923330"/>
          </a:xfrm>
          <a:prstGeom prst="rect">
            <a:avLst/>
          </a:prstGeom>
          <a:noFill/>
        </p:spPr>
        <p:txBody>
          <a:bodyPr wrap="square" rtlCol="0">
            <a:spAutoFit/>
          </a:bodyPr>
          <a:lstStyle/>
          <a:p>
            <a:r>
              <a:rPr lang="en-US" dirty="0"/>
              <a:t>Unsafe to update data being sent</a:t>
            </a:r>
          </a:p>
        </p:txBody>
      </p:sp>
      <p:sp>
        <p:nvSpPr>
          <p:cNvPr id="15" name="Rectangle 14"/>
          <p:cNvSpPr/>
          <p:nvPr/>
        </p:nvSpPr>
        <p:spPr>
          <a:xfrm>
            <a:off x="4448582" y="1857095"/>
            <a:ext cx="986338" cy="369332"/>
          </a:xfrm>
          <a:prstGeom prst="rect">
            <a:avLst/>
          </a:prstGeom>
        </p:spPr>
        <p:txBody>
          <a:bodyPr wrap="square">
            <a:spAutoFit/>
          </a:bodyPr>
          <a:lstStyle/>
          <a:p>
            <a:pPr algn="ctr"/>
            <a:r>
              <a:rPr lang="en-US" dirty="0"/>
              <a:t>Receive</a:t>
            </a:r>
          </a:p>
        </p:txBody>
      </p:sp>
      <p:sp>
        <p:nvSpPr>
          <p:cNvPr id="16" name="TextBox 15"/>
          <p:cNvSpPr txBox="1"/>
          <p:nvPr/>
        </p:nvSpPr>
        <p:spPr>
          <a:xfrm>
            <a:off x="1753741" y="116632"/>
            <a:ext cx="1422062" cy="646331"/>
          </a:xfrm>
          <a:prstGeom prst="rect">
            <a:avLst/>
          </a:prstGeom>
          <a:noFill/>
        </p:spPr>
        <p:txBody>
          <a:bodyPr wrap="square" rtlCol="0">
            <a:spAutoFit/>
          </a:bodyPr>
          <a:lstStyle/>
          <a:p>
            <a:r>
              <a:rPr lang="en-IN" dirty="0"/>
              <a:t>Sending</a:t>
            </a:r>
          </a:p>
          <a:p>
            <a:r>
              <a:rPr lang="en-IN" dirty="0"/>
              <a:t>Process</a:t>
            </a:r>
          </a:p>
        </p:txBody>
      </p:sp>
      <p:cxnSp>
        <p:nvCxnSpPr>
          <p:cNvPr id="17" name="Straight Arrow Connector 16"/>
          <p:cNvCxnSpPr/>
          <p:nvPr/>
        </p:nvCxnSpPr>
        <p:spPr>
          <a:xfrm>
            <a:off x="2359045" y="1461303"/>
            <a:ext cx="1793318" cy="2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312661" y="1092206"/>
            <a:ext cx="1840656" cy="369332"/>
          </a:xfrm>
          <a:prstGeom prst="rect">
            <a:avLst/>
          </a:prstGeom>
          <a:noFill/>
        </p:spPr>
        <p:txBody>
          <a:bodyPr wrap="square" rtlCol="0">
            <a:spAutoFit/>
          </a:bodyPr>
          <a:lstStyle/>
          <a:p>
            <a:r>
              <a:rPr lang="en-US" dirty="0"/>
              <a:t>Sender interrupts</a:t>
            </a:r>
          </a:p>
        </p:txBody>
      </p:sp>
      <p:sp>
        <p:nvSpPr>
          <p:cNvPr id="19" name="Rectangle 18"/>
          <p:cNvSpPr/>
          <p:nvPr/>
        </p:nvSpPr>
        <p:spPr>
          <a:xfrm>
            <a:off x="2018064" y="1559381"/>
            <a:ext cx="293643" cy="5085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Arrow Connector 19"/>
          <p:cNvCxnSpPr/>
          <p:nvPr/>
        </p:nvCxnSpPr>
        <p:spPr>
          <a:xfrm flipH="1">
            <a:off x="2716429" y="1950859"/>
            <a:ext cx="1209164" cy="1854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4397" y="1604354"/>
            <a:ext cx="1392556" cy="367155"/>
          </a:xfrm>
          <a:prstGeom prst="rect">
            <a:avLst/>
          </a:prstGeom>
          <a:noFill/>
        </p:spPr>
        <p:txBody>
          <a:bodyPr wrap="square" rtlCol="0">
            <a:spAutoFit/>
          </a:bodyPr>
          <a:lstStyle/>
          <a:p>
            <a:r>
              <a:rPr lang="en-US" dirty="0"/>
              <a:t>Okay to send</a:t>
            </a:r>
          </a:p>
        </p:txBody>
      </p:sp>
      <p:sp>
        <p:nvSpPr>
          <p:cNvPr id="22" name="TextBox 21"/>
          <p:cNvSpPr txBox="1"/>
          <p:nvPr/>
        </p:nvSpPr>
        <p:spPr>
          <a:xfrm>
            <a:off x="4623894" y="2226427"/>
            <a:ext cx="1372613" cy="923330"/>
          </a:xfrm>
          <a:prstGeom prst="rect">
            <a:avLst/>
          </a:prstGeom>
          <a:noFill/>
        </p:spPr>
        <p:txBody>
          <a:bodyPr wrap="square" rtlCol="0">
            <a:spAutoFit/>
          </a:bodyPr>
          <a:lstStyle/>
          <a:p>
            <a:r>
              <a:rPr lang="en-IN" dirty="0"/>
              <a:t>Unsafe to read data being sent.</a:t>
            </a:r>
          </a:p>
        </p:txBody>
      </p:sp>
      <p:sp>
        <p:nvSpPr>
          <p:cNvPr id="23" name="Right Brace 22"/>
          <p:cNvSpPr/>
          <p:nvPr/>
        </p:nvSpPr>
        <p:spPr>
          <a:xfrm>
            <a:off x="4499992" y="2129396"/>
            <a:ext cx="259877" cy="38222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4" name="TextBox 23"/>
          <p:cNvSpPr txBox="1"/>
          <p:nvPr/>
        </p:nvSpPr>
        <p:spPr>
          <a:xfrm>
            <a:off x="5736075" y="116632"/>
            <a:ext cx="3228414" cy="341632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In this case, the communication</a:t>
            </a:r>
          </a:p>
          <a:p>
            <a:r>
              <a:rPr lang="en-IN" sz="2400" dirty="0">
                <a:latin typeface="Times New Roman" panose="02020603050405020304" pitchFamily="18" charset="0"/>
                <a:cs typeface="Times New Roman" panose="02020603050405020304" pitchFamily="18" charset="0"/>
              </a:rPr>
              <a:t>overhead can be almost entirely masked by non-blocking operations. In this case, however, the</a:t>
            </a:r>
          </a:p>
          <a:p>
            <a:r>
              <a:rPr lang="en-IN" sz="2400" dirty="0">
                <a:latin typeface="Times New Roman" panose="02020603050405020304" pitchFamily="18" charset="0"/>
                <a:cs typeface="Times New Roman" panose="02020603050405020304" pitchFamily="18" charset="0"/>
              </a:rPr>
              <a:t>data being received is unsafe for the duration of the receive operation.</a:t>
            </a:r>
          </a:p>
        </p:txBody>
      </p:sp>
      <p:sp>
        <p:nvSpPr>
          <p:cNvPr id="25" name="TextBox 24"/>
          <p:cNvSpPr txBox="1"/>
          <p:nvPr/>
        </p:nvSpPr>
        <p:spPr>
          <a:xfrm>
            <a:off x="317445" y="3717032"/>
            <a:ext cx="8729139" cy="2308324"/>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Non-blocking operations can also be used with a buffered protocol. In this case, the sender initiates a DMA operation and returns immediately. The data becomes safe the moment the DMA operation has been completed. At the receiving end, the receive operation initiates a transfer from the sender's buffer to the receiver's target location.</a:t>
            </a:r>
          </a:p>
        </p:txBody>
      </p:sp>
    </p:spTree>
    <p:extLst>
      <p:ext uri="{BB962C8B-B14F-4D97-AF65-F5344CB8AC3E}">
        <p14:creationId xmlns:p14="http://schemas.microsoft.com/office/powerpoint/2010/main" val="3408425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21</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
        <p:nvSpPr>
          <p:cNvPr id="4" name="TextBox 3"/>
          <p:cNvSpPr txBox="1"/>
          <p:nvPr/>
        </p:nvSpPr>
        <p:spPr>
          <a:xfrm>
            <a:off x="860612" y="116632"/>
            <a:ext cx="8175884" cy="5216813"/>
          </a:xfrm>
          <a:prstGeom prst="rect">
            <a:avLst/>
          </a:prstGeom>
          <a:noFill/>
        </p:spPr>
        <p:txBody>
          <a:bodyPr wrap="square" rtlCol="0">
            <a:spAutoFit/>
          </a:bodyPr>
          <a:lstStyle/>
          <a:p>
            <a:pPr lvl="1"/>
            <a:r>
              <a:rPr lang="en-US" sz="3200" b="1" dirty="0">
                <a:solidFill>
                  <a:srgbClr val="FF0000"/>
                </a:solidFill>
                <a:latin typeface="Times New Roman" panose="02020603050405020304" pitchFamily="18" charset="0"/>
                <a:cs typeface="Times New Roman" panose="02020603050405020304" pitchFamily="18" charset="0"/>
              </a:rPr>
              <a:t>Topic Overview</a:t>
            </a:r>
          </a:p>
          <a:p>
            <a:endParaRPr lang="en-US" sz="2400" dirty="0">
              <a:latin typeface="Times New Roman" panose="02020603050405020304" pitchFamily="18" charset="0"/>
              <a:cs typeface="Times New Roman" panose="02020603050405020304" pitchFamily="18" charset="0"/>
            </a:endParaRPr>
          </a:p>
          <a:p>
            <a:pPr marL="342900" indent="-342900">
              <a:spcBef>
                <a:spcPts val="1200"/>
              </a:spcBef>
              <a:spcAft>
                <a:spcPts val="600"/>
              </a:spcAft>
              <a:buFont typeface="Arial" panose="020B0604020202020204" pitchFamily="34" charset="0"/>
              <a:buChar char="•"/>
            </a:pPr>
            <a:r>
              <a:rPr lang="en-IN" sz="2400" b="1" dirty="0">
                <a:solidFill>
                  <a:schemeClr val="bg1">
                    <a:lumMod val="65000"/>
                  </a:schemeClr>
                </a:solidFill>
                <a:latin typeface="Times New Roman" panose="02020603050405020304" pitchFamily="18" charset="0"/>
                <a:cs typeface="Times New Roman" panose="02020603050405020304" pitchFamily="18" charset="0"/>
              </a:rPr>
              <a:t>Principles of Message Passing Programming</a:t>
            </a:r>
          </a:p>
          <a:p>
            <a:pPr marL="342900" indent="-342900">
              <a:spcBef>
                <a:spcPts val="1200"/>
              </a:spcBef>
              <a:spcAft>
                <a:spcPts val="600"/>
              </a:spcAft>
              <a:buFont typeface="Arial" panose="020B0604020202020204" pitchFamily="34" charset="0"/>
              <a:buChar char="•"/>
            </a:pPr>
            <a:r>
              <a:rPr lang="en-IN" sz="2400" dirty="0">
                <a:solidFill>
                  <a:schemeClr val="bg1">
                    <a:lumMod val="50000"/>
                  </a:schemeClr>
                </a:solidFill>
                <a:latin typeface="Times New Roman" panose="02020603050405020304" pitchFamily="18" charset="0"/>
                <a:cs typeface="Times New Roman" panose="02020603050405020304" pitchFamily="18" charset="0"/>
              </a:rPr>
              <a:t>Building  Blocks: Send and receive Operations</a:t>
            </a:r>
          </a:p>
          <a:p>
            <a:pPr marL="342900" indent="-342900">
              <a:spcBef>
                <a:spcPts val="1200"/>
              </a:spcBef>
              <a:spcAft>
                <a:spcPts val="600"/>
              </a:spcAft>
              <a:buFont typeface="Arial" panose="020B0604020202020204" pitchFamily="34" charset="0"/>
              <a:buChar char="•"/>
            </a:pPr>
            <a:r>
              <a:rPr lang="en-IN" sz="2400" b="1" dirty="0">
                <a:solidFill>
                  <a:srgbClr val="7030A0"/>
                </a:solidFill>
                <a:latin typeface="Times New Roman" panose="02020603050405020304" pitchFamily="18" charset="0"/>
                <a:cs typeface="Times New Roman" panose="02020603050405020304" pitchFamily="18" charset="0"/>
              </a:rPr>
              <a:t>MPI: Starting and terminating the MPI Library, Communicators, Getting Information</a:t>
            </a:r>
          </a:p>
          <a:p>
            <a:pPr marL="342900" indent="-342900">
              <a:spcBef>
                <a:spcPts val="1200"/>
              </a:spcBef>
              <a:spcAft>
                <a:spcPts val="600"/>
              </a:spcAft>
              <a:buFont typeface="Arial" panose="020B0604020202020204" pitchFamily="34" charset="0"/>
              <a:buChar char="•"/>
            </a:pPr>
            <a:r>
              <a:rPr lang="en-IN" sz="2400" dirty="0">
                <a:solidFill>
                  <a:schemeClr val="bg1">
                    <a:lumMod val="50000"/>
                  </a:schemeClr>
                </a:solidFill>
                <a:latin typeface="Times New Roman" panose="02020603050405020304" pitchFamily="18" charset="0"/>
                <a:cs typeface="Times New Roman" panose="02020603050405020304" pitchFamily="18" charset="0"/>
              </a:rPr>
              <a:t>Topologies and Embedding: Creating and using Cartesian Topologies</a:t>
            </a:r>
          </a:p>
          <a:p>
            <a:pPr marL="342900" indent="-342900">
              <a:spcBef>
                <a:spcPts val="1200"/>
              </a:spcBef>
              <a:spcAft>
                <a:spcPts val="600"/>
              </a:spcAft>
              <a:buFont typeface="Arial" panose="020B0604020202020204" pitchFamily="34" charset="0"/>
              <a:buChar char="•"/>
            </a:pPr>
            <a:r>
              <a:rPr lang="en-IN" sz="2400" dirty="0">
                <a:solidFill>
                  <a:schemeClr val="bg1">
                    <a:lumMod val="50000"/>
                  </a:schemeClr>
                </a:solidFill>
                <a:latin typeface="Times New Roman" panose="02020603050405020304" pitchFamily="18" charset="0"/>
                <a:cs typeface="Times New Roman" panose="02020603050405020304" pitchFamily="18" charset="0"/>
              </a:rPr>
              <a:t>Example</a:t>
            </a:r>
          </a:p>
          <a:p>
            <a:pPr marL="342900" indent="-342900">
              <a:spcBef>
                <a:spcPts val="1200"/>
              </a:spcBef>
              <a:spcAft>
                <a:spcPts val="600"/>
              </a:spcAft>
              <a:buFont typeface="Arial" panose="020B0604020202020204" pitchFamily="34" charset="0"/>
              <a:buChar char="•"/>
            </a:pPr>
            <a:r>
              <a:rPr lang="en-IN" sz="2400" dirty="0">
                <a:solidFill>
                  <a:schemeClr val="bg1">
                    <a:lumMod val="50000"/>
                  </a:schemeClr>
                </a:solidFill>
                <a:latin typeface="Times New Roman" panose="02020603050405020304" pitchFamily="18" charset="0"/>
                <a:cs typeface="Times New Roman" panose="02020603050405020304" pitchFamily="18" charset="0"/>
              </a:rPr>
              <a:t>Groups and Communicators</a:t>
            </a:r>
          </a:p>
        </p:txBody>
      </p:sp>
    </p:spTree>
    <p:extLst>
      <p:ext uri="{BB962C8B-B14F-4D97-AF65-F5344CB8AC3E}">
        <p14:creationId xmlns:p14="http://schemas.microsoft.com/office/powerpoint/2010/main" val="1466115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22</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4" name="TextBox 3"/>
          <p:cNvSpPr txBox="1"/>
          <p:nvPr/>
        </p:nvSpPr>
        <p:spPr>
          <a:xfrm>
            <a:off x="467544" y="116632"/>
            <a:ext cx="8496944" cy="6093976"/>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MPI: the Message Passing Interface</a:t>
            </a:r>
            <a:endParaRPr lang="en-IN" sz="2400" b="1" dirty="0">
              <a:solidFill>
                <a:srgbClr val="7030A0"/>
              </a:solidFill>
              <a:latin typeface="Times New Roman" panose="02020603050405020304" pitchFamily="18" charset="0"/>
              <a:cs typeface="Times New Roman" panose="02020603050405020304" pitchFamily="18" charset="0"/>
            </a:endParaRPr>
          </a:p>
          <a:p>
            <a:endParaRPr lang="en-IN" sz="1000" b="1" dirty="0">
              <a:solidFill>
                <a:srgbClr val="7030A0"/>
              </a:solidFill>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message passing interface (</a:t>
            </a:r>
            <a:r>
              <a:rPr lang="en-IN" sz="2400" b="1" dirty="0">
                <a:latin typeface="Times New Roman" panose="02020603050405020304" pitchFamily="18" charset="0"/>
                <a:cs typeface="Times New Roman" panose="02020603050405020304" pitchFamily="18" charset="0"/>
              </a:rPr>
              <a:t>MPI</a:t>
            </a:r>
            <a:r>
              <a:rPr lang="en-IN" sz="2400" dirty="0">
                <a:latin typeface="Times New Roman" panose="02020603050405020304" pitchFamily="18" charset="0"/>
                <a:cs typeface="Times New Roman" panose="02020603050405020304" pitchFamily="18" charset="0"/>
              </a:rPr>
              <a:t>) is a standardized means of exchanging messages between multiple </a:t>
            </a:r>
            <a:r>
              <a:rPr lang="en-IN" sz="2400" b="1" dirty="0">
                <a:latin typeface="Times New Roman" panose="02020603050405020304" pitchFamily="18" charset="0"/>
                <a:cs typeface="Times New Roman" panose="02020603050405020304" pitchFamily="18" charset="0"/>
              </a:rPr>
              <a:t>computers</a:t>
            </a:r>
            <a:r>
              <a:rPr lang="en-IN" sz="2400" dirty="0">
                <a:latin typeface="Times New Roman" panose="02020603050405020304" pitchFamily="18" charset="0"/>
                <a:cs typeface="Times New Roman" panose="02020603050405020304" pitchFamily="18" charset="0"/>
              </a:rPr>
              <a:t> running a </a:t>
            </a:r>
            <a:r>
              <a:rPr lang="en-IN" sz="2400" b="1" dirty="0">
                <a:latin typeface="Times New Roman" panose="02020603050405020304" pitchFamily="18" charset="0"/>
                <a:cs typeface="Times New Roman" panose="02020603050405020304" pitchFamily="18" charset="0"/>
              </a:rPr>
              <a:t>parallel</a:t>
            </a:r>
            <a:r>
              <a:rPr lang="en-IN" sz="2400" dirty="0">
                <a:latin typeface="Times New Roman" panose="02020603050405020304" pitchFamily="18" charset="0"/>
                <a:cs typeface="Times New Roman" panose="02020603050405020304" pitchFamily="18" charset="0"/>
              </a:rPr>
              <a:t> program across distributed memory.</a:t>
            </a:r>
          </a:p>
          <a:p>
            <a:endParaRPr lang="en-IN" sz="10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MPI stands for Message Passing Interface and is a library specification for message-passing, proposed as a standard by a broadly based committee of vendors, implementers, and users. </a:t>
            </a:r>
          </a:p>
          <a:p>
            <a:endParaRPr lang="en-IN" sz="10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t>The MPI standard defines both the syntax as well as the semantics of a core set of library routines that are very useful in writing message-passing programs</a:t>
            </a:r>
          </a:p>
          <a:p>
            <a:endParaRPr lang="en-IN" sz="2400" dirty="0">
              <a:latin typeface="Times New Roman" panose="02020603050405020304" pitchFamily="18" charset="0"/>
              <a:cs typeface="Times New Roman" panose="02020603050405020304" pitchFamily="18" charset="0"/>
            </a:endParaRPr>
          </a:p>
          <a:p>
            <a:r>
              <a:rPr lang="en-IN" sz="2400" dirty="0"/>
              <a:t>Routines are used to initialize and terminate the MPI library,</a:t>
            </a:r>
          </a:p>
          <a:p>
            <a:r>
              <a:rPr lang="en-IN" sz="2400" dirty="0"/>
              <a:t>to get information about the parallel computing environment, and to send and receive messages.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4901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23</a:t>
            </a:fld>
            <a:endParaRPr lang="en-I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4" name="TextBox 3"/>
          <p:cNvSpPr txBox="1"/>
          <p:nvPr/>
        </p:nvSpPr>
        <p:spPr>
          <a:xfrm>
            <a:off x="620688" y="116632"/>
            <a:ext cx="8343800" cy="5786199"/>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MPI consists of</a:t>
            </a:r>
          </a:p>
          <a:p>
            <a:pPr lvl="1"/>
            <a:r>
              <a:rPr lang="en-IN" sz="2400" dirty="0">
                <a:latin typeface="Times New Roman" panose="02020603050405020304" pitchFamily="18" charset="0"/>
                <a:cs typeface="Times New Roman" panose="02020603050405020304" pitchFamily="18" charset="0"/>
              </a:rPr>
              <a:t>1 a header file </a:t>
            </a:r>
            <a:r>
              <a:rPr lang="en-IN" sz="2400" dirty="0" err="1">
                <a:solidFill>
                  <a:srgbClr val="FF0000"/>
                </a:solidFill>
                <a:latin typeface="Times New Roman" panose="02020603050405020304" pitchFamily="18" charset="0"/>
                <a:cs typeface="Times New Roman" panose="02020603050405020304" pitchFamily="18" charset="0"/>
              </a:rPr>
              <a:t>mpi.h</a:t>
            </a:r>
            <a:endParaRPr lang="en-IN" sz="2400" dirty="0">
              <a:solidFill>
                <a:srgbClr val="FF0000"/>
              </a:solidFill>
              <a:latin typeface="Times New Roman" panose="02020603050405020304" pitchFamily="18" charset="0"/>
              <a:cs typeface="Times New Roman" panose="02020603050405020304" pitchFamily="18" charset="0"/>
            </a:endParaRPr>
          </a:p>
          <a:p>
            <a:pPr lvl="1"/>
            <a:r>
              <a:rPr lang="en-IN" sz="2400" dirty="0">
                <a:latin typeface="Times New Roman" panose="02020603050405020304" pitchFamily="18" charset="0"/>
                <a:cs typeface="Times New Roman" panose="02020603050405020304" pitchFamily="18" charset="0"/>
              </a:rPr>
              <a:t>2 a </a:t>
            </a:r>
            <a:r>
              <a:rPr lang="en-IN" sz="2400" dirty="0">
                <a:solidFill>
                  <a:srgbClr val="FF0000"/>
                </a:solidFill>
                <a:latin typeface="Times New Roman" panose="02020603050405020304" pitchFamily="18" charset="0"/>
                <a:cs typeface="Times New Roman" panose="02020603050405020304" pitchFamily="18" charset="0"/>
              </a:rPr>
              <a:t>library</a:t>
            </a:r>
            <a:r>
              <a:rPr lang="en-IN" sz="2400" dirty="0">
                <a:latin typeface="Times New Roman" panose="02020603050405020304" pitchFamily="18" charset="0"/>
                <a:cs typeface="Times New Roman" panose="02020603050405020304" pitchFamily="18" charset="0"/>
              </a:rPr>
              <a:t> of routines and functions, and</a:t>
            </a:r>
          </a:p>
          <a:p>
            <a:pPr lvl="1"/>
            <a:r>
              <a:rPr lang="en-IN" sz="2400" dirty="0">
                <a:latin typeface="Times New Roman" panose="02020603050405020304" pitchFamily="18" charset="0"/>
                <a:cs typeface="Times New Roman" panose="02020603050405020304" pitchFamily="18" charset="0"/>
              </a:rPr>
              <a:t>3 a </a:t>
            </a:r>
            <a:r>
              <a:rPr lang="en-IN" sz="2400" dirty="0">
                <a:solidFill>
                  <a:srgbClr val="FF0000"/>
                </a:solidFill>
                <a:latin typeface="Times New Roman" panose="02020603050405020304" pitchFamily="18" charset="0"/>
                <a:cs typeface="Times New Roman" panose="02020603050405020304" pitchFamily="18" charset="0"/>
              </a:rPr>
              <a:t>runtime system</a:t>
            </a:r>
            <a:r>
              <a:rPr lang="en-IN" sz="2400" dirty="0">
                <a:latin typeface="Times New Roman" panose="02020603050405020304" pitchFamily="18" charset="0"/>
                <a:cs typeface="Times New Roman" panose="02020603050405020304" pitchFamily="18" charset="0"/>
              </a:rPr>
              <a:t>.</a:t>
            </a:r>
          </a:p>
          <a:p>
            <a:endParaRPr lang="en-IN" sz="1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MPI is for parallel computers, clusters, and heterogeneous networks. </a:t>
            </a:r>
          </a:p>
          <a:p>
            <a:pPr marL="342900" indent="-34290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MPI is full-featured. </a:t>
            </a:r>
          </a:p>
          <a:p>
            <a:pPr marL="342900" indent="-34290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MPI is designed to provide access to advanced parallel hardware for</a:t>
            </a:r>
          </a:p>
          <a:p>
            <a:pPr marL="342900" indent="-34290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end users </a:t>
            </a:r>
          </a:p>
          <a:p>
            <a:pPr marL="800100" lvl="1"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library writers </a:t>
            </a:r>
          </a:p>
          <a:p>
            <a:pPr marL="800100" lvl="1"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tool developers </a:t>
            </a:r>
          </a:p>
        </p:txBody>
      </p:sp>
    </p:spTree>
    <p:extLst>
      <p:ext uri="{BB962C8B-B14F-4D97-AF65-F5344CB8AC3E}">
        <p14:creationId xmlns:p14="http://schemas.microsoft.com/office/powerpoint/2010/main" val="2842806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24</a:t>
            </a:fld>
            <a:endParaRPr lang="en-I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4" name="TextBox 3"/>
          <p:cNvSpPr txBox="1"/>
          <p:nvPr/>
        </p:nvSpPr>
        <p:spPr>
          <a:xfrm>
            <a:off x="620688" y="116632"/>
            <a:ext cx="8343800" cy="6001643"/>
          </a:xfrm>
          <a:prstGeom prst="rect">
            <a:avLst/>
          </a:prstGeom>
          <a:noFill/>
        </p:spPr>
        <p:txBody>
          <a:bodyPr wrap="square" rtlCol="0">
            <a:spAutoFit/>
          </a:bodyPr>
          <a:lstStyle/>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MPI can be used with C/C++, Fortran, and many other languages.</a:t>
            </a:r>
          </a:p>
          <a:p>
            <a:endParaRPr lang="en-IN" sz="2400" dirty="0"/>
          </a:p>
          <a:p>
            <a:r>
              <a:rPr lang="en-IN" sz="2400" dirty="0"/>
              <a:t>MPI is actually just an Application Programming Interface(API). As such, MPI</a:t>
            </a:r>
          </a:p>
          <a:p>
            <a:endParaRPr lang="en-IN" sz="2400" dirty="0"/>
          </a:p>
          <a:p>
            <a:pPr marL="342900" indent="-342900">
              <a:buFont typeface="Arial" panose="020B0604020202020204" pitchFamily="34" charset="0"/>
              <a:buChar char="•"/>
            </a:pPr>
            <a:r>
              <a:rPr lang="en-IN" sz="2400" dirty="0"/>
              <a:t>specifies what a call to each routine should look like, and how each routine should behave, but </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does not specify how each routine should be implemented, and sometimes is intentionally vague about certain aspects of a routines </a:t>
            </a:r>
            <a:r>
              <a:rPr lang="en-IN" sz="2400" dirty="0" err="1"/>
              <a:t>behavior</a:t>
            </a:r>
            <a:r>
              <a:rPr lang="en-IN" sz="2400" dirty="0"/>
              <a:t>;</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implementations are often platform vendor specific, and</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has multiple open-source and proprietary implementations.</a:t>
            </a:r>
          </a:p>
        </p:txBody>
      </p:sp>
    </p:spTree>
    <p:extLst>
      <p:ext uri="{BB962C8B-B14F-4D97-AF65-F5344CB8AC3E}">
        <p14:creationId xmlns:p14="http://schemas.microsoft.com/office/powerpoint/2010/main" val="4103294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25</a:t>
            </a:fld>
            <a:endParaRPr lang="en-I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4" name="TextBox 3"/>
          <p:cNvSpPr txBox="1"/>
          <p:nvPr/>
        </p:nvSpPr>
        <p:spPr>
          <a:xfrm>
            <a:off x="620688" y="0"/>
            <a:ext cx="8343800" cy="3785652"/>
          </a:xfrm>
          <a:prstGeom prst="rect">
            <a:avLst/>
          </a:prstGeom>
          <a:noFill/>
        </p:spPr>
        <p:txBody>
          <a:bodyPr wrap="square" rtlCol="0">
            <a:spAutoFit/>
          </a:bodyPr>
          <a:lstStyle/>
          <a:p>
            <a:r>
              <a:rPr lang="en-IN" sz="2400" dirty="0"/>
              <a:t>It is possible to write fully-functional message-passing programs by using only the six routines shown in Table.</a:t>
            </a:r>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p:txBody>
      </p:sp>
      <p:graphicFrame>
        <p:nvGraphicFramePr>
          <p:cNvPr id="5" name="Table 4"/>
          <p:cNvGraphicFramePr>
            <a:graphicFrameLocks noGrp="1"/>
          </p:cNvGraphicFramePr>
          <p:nvPr>
            <p:extLst>
              <p:ext uri="{D42A27DB-BD31-4B8C-83A1-F6EECF244321}">
                <p14:modId xmlns:p14="http://schemas.microsoft.com/office/powerpoint/2010/main" val="850427122"/>
              </p:ext>
            </p:extLst>
          </p:nvPr>
        </p:nvGraphicFramePr>
        <p:xfrm>
          <a:off x="620688" y="1397000"/>
          <a:ext cx="7767736" cy="3604260"/>
        </p:xfrm>
        <a:graphic>
          <a:graphicData uri="http://schemas.openxmlformats.org/drawingml/2006/table">
            <a:tbl>
              <a:tblPr firstRow="1" bandRow="1">
                <a:tableStyleId>{5C22544A-7EE6-4342-B048-85BDC9FD1C3A}</a:tableStyleId>
              </a:tblPr>
              <a:tblGrid>
                <a:gridCol w="3883868">
                  <a:extLst>
                    <a:ext uri="{9D8B030D-6E8A-4147-A177-3AD203B41FA5}">
                      <a16:colId xmlns:a16="http://schemas.microsoft.com/office/drawing/2014/main" val="20000"/>
                    </a:ext>
                  </a:extLst>
                </a:gridCol>
                <a:gridCol w="3883868">
                  <a:extLst>
                    <a:ext uri="{9D8B030D-6E8A-4147-A177-3AD203B41FA5}">
                      <a16:colId xmlns:a16="http://schemas.microsoft.com/office/drawing/2014/main" val="20001"/>
                    </a:ext>
                  </a:extLst>
                </a:gridCol>
              </a:tblGrid>
              <a:tr h="370840">
                <a:tc>
                  <a:txBody>
                    <a:bodyPr/>
                    <a:lstStyle/>
                    <a:p>
                      <a:pPr algn="ctr"/>
                      <a:r>
                        <a:rPr lang="en-IN" sz="2400" dirty="0">
                          <a:solidFill>
                            <a:schemeClr val="tx1"/>
                          </a:solidFill>
                        </a:rPr>
                        <a:t>MPI Routines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dirty="0">
                          <a:solidFill>
                            <a:schemeClr val="tx1"/>
                          </a:solidFill>
                        </a:rPr>
                        <a:t>descriptions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dirty="0" err="1">
                          <a:latin typeface="Times New Roman" panose="02020603050405020304" pitchFamily="18" charset="0"/>
                          <a:cs typeface="Times New Roman" panose="02020603050405020304" pitchFamily="18" charset="0"/>
                        </a:rPr>
                        <a:t>MPI_Init</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Initializes MPI.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dirty="0" err="1">
                          <a:latin typeface="Times New Roman" panose="02020603050405020304" pitchFamily="18" charset="0"/>
                          <a:cs typeface="Times New Roman" panose="02020603050405020304" pitchFamily="18" charset="0"/>
                        </a:rPr>
                        <a:t>MPI_Finalize</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Terminates MPI.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l" rtl="0" fontAlgn="ctr"/>
                      <a:r>
                        <a:rPr lang="en-IN" sz="2400" b="0" i="0" u="none" strike="noStrike" dirty="0" err="1">
                          <a:solidFill>
                            <a:srgbClr val="000000"/>
                          </a:solidFill>
                          <a:effectLst/>
                          <a:latin typeface="Times New Roman" panose="02020603050405020304" pitchFamily="18" charset="0"/>
                          <a:cs typeface="Times New Roman" panose="02020603050405020304" pitchFamily="18" charset="0"/>
                        </a:rPr>
                        <a:t>MPI_Comm_size</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2400" b="0" i="0" u="none" strike="noStrike" dirty="0">
                          <a:solidFill>
                            <a:srgbClr val="000000"/>
                          </a:solidFill>
                          <a:effectLst/>
                          <a:latin typeface="Times New Roman" panose="02020603050405020304" pitchFamily="18" charset="0"/>
                          <a:cs typeface="Times New Roman" panose="02020603050405020304" pitchFamily="18" charset="0"/>
                        </a:rPr>
                        <a:t>Determines the number of processes.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l" rtl="0" fontAlgn="ctr"/>
                      <a:r>
                        <a:rPr lang="en-IN" sz="2400" b="0" i="0" u="none" strike="noStrike" dirty="0" err="1">
                          <a:solidFill>
                            <a:srgbClr val="000000"/>
                          </a:solidFill>
                          <a:effectLst/>
                          <a:latin typeface="Times New Roman" panose="02020603050405020304" pitchFamily="18" charset="0"/>
                          <a:cs typeface="Times New Roman" panose="02020603050405020304" pitchFamily="18" charset="0"/>
                        </a:rPr>
                        <a:t>MPI_Comm_rank</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IN" sz="2400" b="0" i="0" u="none" strike="noStrike" dirty="0">
                          <a:solidFill>
                            <a:srgbClr val="000000"/>
                          </a:solidFill>
                          <a:effectLst/>
                          <a:latin typeface="Times New Roman" panose="02020603050405020304" pitchFamily="18" charset="0"/>
                          <a:cs typeface="Times New Roman" panose="02020603050405020304" pitchFamily="18" charset="0"/>
                        </a:rPr>
                        <a:t>Determines the label of the calling process.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algn="l" rtl="0" fontAlgn="ctr"/>
                      <a:r>
                        <a:rPr lang="en-IN" sz="2400" b="0" i="0" u="none" strike="noStrike" dirty="0" err="1">
                          <a:solidFill>
                            <a:srgbClr val="000000"/>
                          </a:solidFill>
                          <a:effectLst/>
                          <a:latin typeface="Times New Roman" panose="02020603050405020304" pitchFamily="18" charset="0"/>
                          <a:cs typeface="Times New Roman" panose="02020603050405020304" pitchFamily="18" charset="0"/>
                        </a:rPr>
                        <a:t>MPI_Send</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IN" sz="2400" b="0" i="0" u="none" strike="noStrike" dirty="0">
                          <a:solidFill>
                            <a:srgbClr val="000000"/>
                          </a:solidFill>
                          <a:effectLst/>
                          <a:latin typeface="Times New Roman" panose="02020603050405020304" pitchFamily="18" charset="0"/>
                          <a:cs typeface="Times New Roman" panose="02020603050405020304" pitchFamily="18" charset="0"/>
                        </a:rPr>
                        <a:t>Sends a message.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pPr algn="l" rtl="0" fontAlgn="ctr"/>
                      <a:r>
                        <a:rPr lang="en-IN" sz="2400" b="0" i="0" u="none" strike="noStrike" dirty="0" err="1">
                          <a:solidFill>
                            <a:srgbClr val="000000"/>
                          </a:solidFill>
                          <a:effectLst/>
                          <a:latin typeface="Times New Roman" panose="02020603050405020304" pitchFamily="18" charset="0"/>
                          <a:cs typeface="Times New Roman" panose="02020603050405020304" pitchFamily="18" charset="0"/>
                        </a:rPr>
                        <a:t>MPI_Recv</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2400" b="0" i="0" u="none" strike="noStrike" dirty="0">
                          <a:solidFill>
                            <a:srgbClr val="000000"/>
                          </a:solidFill>
                          <a:effectLst/>
                          <a:latin typeface="Times New Roman" panose="02020603050405020304" pitchFamily="18" charset="0"/>
                          <a:cs typeface="Times New Roman" panose="02020603050405020304" pitchFamily="18" charset="0"/>
                        </a:rPr>
                        <a:t>Receives a message.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66327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26</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4" name="TextBox 3"/>
          <p:cNvSpPr txBox="1"/>
          <p:nvPr/>
        </p:nvSpPr>
        <p:spPr>
          <a:xfrm>
            <a:off x="620688" y="116632"/>
            <a:ext cx="8343800" cy="4893647"/>
          </a:xfrm>
          <a:prstGeom prst="rect">
            <a:avLst/>
          </a:prstGeom>
          <a:noFill/>
        </p:spPr>
        <p:txBody>
          <a:bodyPr wrap="square" rtlCol="0">
            <a:spAutoFit/>
          </a:bodyPr>
          <a:lstStyle/>
          <a:p>
            <a:r>
              <a:rPr lang="en-IN" sz="2400" dirty="0"/>
              <a:t>Both </a:t>
            </a:r>
            <a:r>
              <a:rPr lang="en-IN" sz="2400" dirty="0" err="1"/>
              <a:t>MPI_Init</a:t>
            </a:r>
            <a:r>
              <a:rPr lang="en-IN" sz="2400" dirty="0"/>
              <a:t> and </a:t>
            </a:r>
            <a:r>
              <a:rPr lang="en-IN" sz="2400" dirty="0" err="1"/>
              <a:t>MPI_Finalize</a:t>
            </a:r>
            <a:r>
              <a:rPr lang="en-IN" sz="2400" dirty="0"/>
              <a:t> must be called by all the processes, otherwise MPI's </a:t>
            </a:r>
            <a:r>
              <a:rPr lang="en-IN" sz="2400" dirty="0" err="1"/>
              <a:t>behavior</a:t>
            </a:r>
            <a:r>
              <a:rPr lang="en-IN" sz="2400" dirty="0"/>
              <a:t> will be undefined. The exact calling sequences of these two routines for C are as follows:</a:t>
            </a:r>
          </a:p>
          <a:p>
            <a:endParaRPr lang="en-IN" sz="2400" dirty="0"/>
          </a:p>
          <a:p>
            <a:r>
              <a:rPr lang="sv-SE" sz="2400" dirty="0"/>
              <a:t>int MPI_Init(int *argc, char ***argv)</a:t>
            </a:r>
          </a:p>
          <a:p>
            <a:r>
              <a:rPr lang="en-IN" sz="2400" dirty="0" err="1"/>
              <a:t>int</a:t>
            </a:r>
            <a:r>
              <a:rPr lang="en-IN" sz="2400" dirty="0"/>
              <a:t> </a:t>
            </a:r>
            <a:r>
              <a:rPr lang="en-IN" sz="2400" dirty="0" err="1"/>
              <a:t>MPI_Finalize</a:t>
            </a:r>
            <a:r>
              <a:rPr lang="en-IN" sz="2400" dirty="0"/>
              <a:t>()</a:t>
            </a:r>
          </a:p>
          <a:p>
            <a:endParaRPr lang="en-IN" sz="2400" dirty="0"/>
          </a:p>
          <a:p>
            <a:r>
              <a:rPr lang="en-IN" sz="2400" dirty="0"/>
              <a:t>The arguments </a:t>
            </a:r>
            <a:r>
              <a:rPr lang="en-IN" sz="2400" dirty="0" err="1"/>
              <a:t>argc</a:t>
            </a:r>
            <a:r>
              <a:rPr lang="en-IN" sz="2400" dirty="0"/>
              <a:t> and </a:t>
            </a:r>
            <a:r>
              <a:rPr lang="en-IN" sz="2400" dirty="0" err="1"/>
              <a:t>argv</a:t>
            </a:r>
            <a:r>
              <a:rPr lang="en-IN" sz="2400" dirty="0"/>
              <a:t> of </a:t>
            </a:r>
            <a:r>
              <a:rPr lang="en-IN" sz="2400" dirty="0" err="1"/>
              <a:t>MPI_Init</a:t>
            </a:r>
            <a:r>
              <a:rPr lang="en-IN" sz="2400" dirty="0"/>
              <a:t> are the command-line arguments of the C program.</a:t>
            </a:r>
          </a:p>
          <a:p>
            <a:endParaRPr lang="en-IN" sz="2400" dirty="0"/>
          </a:p>
          <a:p>
            <a:pPr algn="just"/>
            <a:r>
              <a:rPr lang="en-IN" sz="2400" dirty="0"/>
              <a:t>Upon successful execution, </a:t>
            </a:r>
            <a:r>
              <a:rPr lang="en-IN" sz="2400" dirty="0" err="1"/>
              <a:t>MPI_Init</a:t>
            </a:r>
            <a:r>
              <a:rPr lang="en-IN" sz="2400" dirty="0"/>
              <a:t> and </a:t>
            </a:r>
            <a:r>
              <a:rPr lang="en-IN" sz="2400" dirty="0" err="1"/>
              <a:t>MPI_Finalize</a:t>
            </a:r>
            <a:r>
              <a:rPr lang="en-IN" sz="2400" dirty="0"/>
              <a:t> return MPI_SUCCESS ; otherwise they return an implementation-defined error code.</a:t>
            </a:r>
          </a:p>
        </p:txBody>
      </p:sp>
    </p:spTree>
    <p:extLst>
      <p:ext uri="{BB962C8B-B14F-4D97-AF65-F5344CB8AC3E}">
        <p14:creationId xmlns:p14="http://schemas.microsoft.com/office/powerpoint/2010/main" val="3320473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27</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4" name="TextBox 3"/>
          <p:cNvSpPr txBox="1"/>
          <p:nvPr/>
        </p:nvSpPr>
        <p:spPr>
          <a:xfrm>
            <a:off x="620688" y="116632"/>
            <a:ext cx="8343800" cy="6801862"/>
          </a:xfrm>
          <a:prstGeom prst="rect">
            <a:avLst/>
          </a:prstGeom>
          <a:noFill/>
        </p:spPr>
        <p:txBody>
          <a:bodyPr wrap="square" rtlCol="0">
            <a:spAutoFit/>
          </a:bodyPr>
          <a:lstStyle/>
          <a:p>
            <a:pPr algn="ctr"/>
            <a:r>
              <a:rPr lang="en-IN" sz="2800" b="1" dirty="0"/>
              <a:t>Communicators</a:t>
            </a:r>
            <a:endParaRPr lang="en-IN" sz="2800" b="1" dirty="0">
              <a:solidFill>
                <a:srgbClr val="7030A0"/>
              </a:solidFill>
            </a:endParaRPr>
          </a:p>
          <a:p>
            <a:endParaRPr lang="en-IN" sz="2400" b="1" dirty="0">
              <a:solidFill>
                <a:srgbClr val="7030A0"/>
              </a:solidFill>
            </a:endParaRPr>
          </a:p>
          <a:p>
            <a:pPr algn="just"/>
            <a:r>
              <a:rPr lang="en-IN" sz="2400" dirty="0"/>
              <a:t>A communication domain is a set of processes that are allowed to communicate with each other.</a:t>
            </a:r>
          </a:p>
          <a:p>
            <a:pPr algn="just"/>
            <a:endParaRPr lang="en-IN" sz="2400" dirty="0"/>
          </a:p>
          <a:p>
            <a:pPr algn="just"/>
            <a:r>
              <a:rPr lang="en-IN" sz="2400" dirty="0"/>
              <a:t>Information about communication domains is stored in variables of type </a:t>
            </a:r>
            <a:r>
              <a:rPr lang="en-IN" sz="2400" dirty="0" err="1"/>
              <a:t>MPI_Comm</a:t>
            </a:r>
            <a:r>
              <a:rPr lang="en-IN" sz="2400" dirty="0"/>
              <a:t>, that are called </a:t>
            </a:r>
            <a:r>
              <a:rPr lang="en-IN" sz="2400" b="1" i="1" dirty="0"/>
              <a:t>communicators</a:t>
            </a:r>
            <a:r>
              <a:rPr lang="en-IN" sz="2400" dirty="0"/>
              <a:t>. </a:t>
            </a:r>
          </a:p>
          <a:p>
            <a:pPr algn="just"/>
            <a:endParaRPr lang="en-IN" sz="2400" dirty="0"/>
          </a:p>
          <a:p>
            <a:pPr algn="just"/>
            <a:r>
              <a:rPr lang="en-IN" sz="2400" dirty="0"/>
              <a:t>MPI uses communicators to organize how processes communicate with each other.</a:t>
            </a:r>
          </a:p>
          <a:p>
            <a:pPr algn="just"/>
            <a:endParaRPr lang="en-IN" sz="2400" dirty="0"/>
          </a:p>
          <a:p>
            <a:pPr algn="just"/>
            <a:r>
              <a:rPr lang="en-IN" sz="2400" dirty="0"/>
              <a:t>A single communicator, MPI_COMM_WORLD, is created by </a:t>
            </a:r>
            <a:r>
              <a:rPr lang="en-IN" sz="2400" dirty="0" err="1"/>
              <a:t>MPI_Init</a:t>
            </a:r>
            <a:r>
              <a:rPr lang="en-IN" sz="2400" dirty="0"/>
              <a:t>() and all the processes running the program have access to it</a:t>
            </a:r>
          </a:p>
          <a:p>
            <a:pPr algn="just"/>
            <a:endParaRPr lang="en-IN" sz="2400" dirty="0"/>
          </a:p>
          <a:p>
            <a:pPr algn="just"/>
            <a:r>
              <a:rPr lang="en-IN" sz="2400" dirty="0"/>
              <a:t>These communicators are used as arguments to all message transfer MPI routines and they uniquely identify the processes participating in the message transfer operation.</a:t>
            </a:r>
          </a:p>
        </p:txBody>
      </p:sp>
    </p:spTree>
    <p:extLst>
      <p:ext uri="{BB962C8B-B14F-4D97-AF65-F5344CB8AC3E}">
        <p14:creationId xmlns:p14="http://schemas.microsoft.com/office/powerpoint/2010/main" val="2713671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28</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4" name="TextBox 3"/>
          <p:cNvSpPr txBox="1"/>
          <p:nvPr/>
        </p:nvSpPr>
        <p:spPr>
          <a:xfrm>
            <a:off x="620688" y="116632"/>
            <a:ext cx="8343800" cy="6370975"/>
          </a:xfrm>
          <a:prstGeom prst="rect">
            <a:avLst/>
          </a:prstGeom>
          <a:noFill/>
        </p:spPr>
        <p:txBody>
          <a:bodyPr wrap="square" rtlCol="0">
            <a:spAutoFit/>
          </a:bodyPr>
          <a:lstStyle/>
          <a:p>
            <a:r>
              <a:rPr lang="en-IN" sz="2400" dirty="0"/>
              <a:t>The </a:t>
            </a:r>
            <a:r>
              <a:rPr lang="en-IN" sz="2400" dirty="0" err="1"/>
              <a:t>MPI_Comm_size</a:t>
            </a:r>
            <a:r>
              <a:rPr lang="en-IN" sz="2400" dirty="0"/>
              <a:t> and </a:t>
            </a:r>
            <a:r>
              <a:rPr lang="en-IN" sz="2400" dirty="0" err="1"/>
              <a:t>MPI_Comm_rank</a:t>
            </a:r>
            <a:r>
              <a:rPr lang="en-IN" sz="2400" dirty="0"/>
              <a:t> functions are used to determine the number of processes and the label of the calling process, respectively.</a:t>
            </a:r>
          </a:p>
          <a:p>
            <a:endParaRPr lang="en-IN" sz="2400" dirty="0">
              <a:solidFill>
                <a:srgbClr val="FF0000"/>
              </a:solidFill>
            </a:endParaRPr>
          </a:p>
          <a:p>
            <a:r>
              <a:rPr lang="en-IN" sz="2400" dirty="0" err="1">
                <a:solidFill>
                  <a:srgbClr val="FF0000"/>
                </a:solidFill>
              </a:rPr>
              <a:t>int</a:t>
            </a:r>
            <a:r>
              <a:rPr lang="en-IN" sz="2400" dirty="0">
                <a:solidFill>
                  <a:srgbClr val="FF0000"/>
                </a:solidFill>
              </a:rPr>
              <a:t> </a:t>
            </a:r>
            <a:r>
              <a:rPr lang="en-IN" sz="2400" dirty="0" err="1">
                <a:solidFill>
                  <a:srgbClr val="FF0000"/>
                </a:solidFill>
              </a:rPr>
              <a:t>MPI_Comm_size</a:t>
            </a:r>
            <a:r>
              <a:rPr lang="en-IN" sz="2400" dirty="0">
                <a:solidFill>
                  <a:srgbClr val="FF0000"/>
                </a:solidFill>
              </a:rPr>
              <a:t>(</a:t>
            </a:r>
            <a:r>
              <a:rPr lang="en-IN" sz="2400" dirty="0" err="1">
                <a:solidFill>
                  <a:srgbClr val="FF0000"/>
                </a:solidFill>
              </a:rPr>
              <a:t>MPI_Comm</a:t>
            </a:r>
            <a:r>
              <a:rPr lang="en-IN" sz="2400" dirty="0">
                <a:solidFill>
                  <a:srgbClr val="FF0000"/>
                </a:solidFill>
              </a:rPr>
              <a:t> </a:t>
            </a:r>
            <a:r>
              <a:rPr lang="en-IN" sz="2400" dirty="0" err="1">
                <a:solidFill>
                  <a:srgbClr val="FF0000"/>
                </a:solidFill>
              </a:rPr>
              <a:t>comm</a:t>
            </a:r>
            <a:r>
              <a:rPr lang="en-IN" sz="2400" dirty="0">
                <a:solidFill>
                  <a:srgbClr val="FF0000"/>
                </a:solidFill>
              </a:rPr>
              <a:t>, </a:t>
            </a:r>
            <a:r>
              <a:rPr lang="en-IN" sz="2400" dirty="0" err="1">
                <a:solidFill>
                  <a:srgbClr val="FF0000"/>
                </a:solidFill>
              </a:rPr>
              <a:t>int</a:t>
            </a:r>
            <a:r>
              <a:rPr lang="en-IN" sz="2400" dirty="0">
                <a:solidFill>
                  <a:srgbClr val="FF0000"/>
                </a:solidFill>
              </a:rPr>
              <a:t> *size)</a:t>
            </a:r>
          </a:p>
          <a:p>
            <a:endParaRPr lang="en-IN" sz="2400" dirty="0">
              <a:solidFill>
                <a:srgbClr val="FF0000"/>
              </a:solidFill>
            </a:endParaRPr>
          </a:p>
          <a:p>
            <a:r>
              <a:rPr lang="en-IN" sz="2400" dirty="0" err="1">
                <a:solidFill>
                  <a:srgbClr val="FF0000"/>
                </a:solidFill>
              </a:rPr>
              <a:t>int</a:t>
            </a:r>
            <a:r>
              <a:rPr lang="en-IN" sz="2400" dirty="0">
                <a:solidFill>
                  <a:srgbClr val="FF0000"/>
                </a:solidFill>
              </a:rPr>
              <a:t> </a:t>
            </a:r>
            <a:r>
              <a:rPr lang="en-IN" sz="2400" dirty="0" err="1">
                <a:solidFill>
                  <a:srgbClr val="FF0000"/>
                </a:solidFill>
              </a:rPr>
              <a:t>MPI_Comm_rank</a:t>
            </a:r>
            <a:r>
              <a:rPr lang="en-IN" sz="2400" dirty="0">
                <a:solidFill>
                  <a:srgbClr val="FF0000"/>
                </a:solidFill>
              </a:rPr>
              <a:t>(</a:t>
            </a:r>
            <a:r>
              <a:rPr lang="en-IN" sz="2400" dirty="0" err="1">
                <a:solidFill>
                  <a:srgbClr val="FF0000"/>
                </a:solidFill>
              </a:rPr>
              <a:t>MPI_Comm</a:t>
            </a:r>
            <a:r>
              <a:rPr lang="en-IN" sz="2400" dirty="0">
                <a:solidFill>
                  <a:srgbClr val="FF0000"/>
                </a:solidFill>
              </a:rPr>
              <a:t> </a:t>
            </a:r>
            <a:r>
              <a:rPr lang="en-IN" sz="2400" dirty="0" err="1">
                <a:solidFill>
                  <a:srgbClr val="FF0000"/>
                </a:solidFill>
              </a:rPr>
              <a:t>comm</a:t>
            </a:r>
            <a:r>
              <a:rPr lang="en-IN" sz="2400" dirty="0">
                <a:solidFill>
                  <a:srgbClr val="FF0000"/>
                </a:solidFill>
              </a:rPr>
              <a:t>, </a:t>
            </a:r>
            <a:r>
              <a:rPr lang="en-IN" sz="2400" dirty="0" err="1">
                <a:solidFill>
                  <a:srgbClr val="FF0000"/>
                </a:solidFill>
              </a:rPr>
              <a:t>int</a:t>
            </a:r>
            <a:r>
              <a:rPr lang="en-IN" sz="2400" dirty="0">
                <a:solidFill>
                  <a:srgbClr val="FF0000"/>
                </a:solidFill>
              </a:rPr>
              <a:t> *rank)</a:t>
            </a:r>
          </a:p>
          <a:p>
            <a:endParaRPr lang="en-IN" sz="2400" dirty="0"/>
          </a:p>
          <a:p>
            <a:r>
              <a:rPr lang="en-IN" sz="2400" dirty="0"/>
              <a:t>The function </a:t>
            </a:r>
            <a:r>
              <a:rPr lang="en-IN" sz="2400" dirty="0" err="1">
                <a:solidFill>
                  <a:srgbClr val="FF0000"/>
                </a:solidFill>
              </a:rPr>
              <a:t>MPI_Comm_size</a:t>
            </a:r>
            <a:r>
              <a:rPr lang="en-IN" sz="2400" dirty="0"/>
              <a:t> returns in the variable </a:t>
            </a:r>
            <a:r>
              <a:rPr lang="en-IN" sz="2400" dirty="0">
                <a:solidFill>
                  <a:srgbClr val="FF0000"/>
                </a:solidFill>
              </a:rPr>
              <a:t>size</a:t>
            </a:r>
            <a:r>
              <a:rPr lang="en-IN" sz="2400" dirty="0"/>
              <a:t> the number of processes that belong to the communicator comm.</a:t>
            </a:r>
          </a:p>
          <a:p>
            <a:endParaRPr lang="en-IN" sz="2400" dirty="0"/>
          </a:p>
          <a:p>
            <a:r>
              <a:rPr lang="en-IN" sz="2400" dirty="0"/>
              <a:t>So, when there is a single process per processor, the call</a:t>
            </a:r>
          </a:p>
          <a:p>
            <a:r>
              <a:rPr lang="en-IN" sz="2400" dirty="0" err="1"/>
              <a:t>MPI_Comm_size</a:t>
            </a:r>
            <a:r>
              <a:rPr lang="en-IN" sz="2400" dirty="0"/>
              <a:t>(MPI_COMM_WORLD, &amp;size) will return in size the number of processors used by the program. </a:t>
            </a:r>
          </a:p>
          <a:p>
            <a:endParaRPr lang="en-IN" sz="2400" dirty="0"/>
          </a:p>
          <a:p>
            <a:r>
              <a:rPr lang="en-IN" sz="2400" dirty="0"/>
              <a:t>Every process that belongs to a communicator is uniquely identified by its </a:t>
            </a:r>
            <a:r>
              <a:rPr lang="en-IN" sz="2400" b="1" i="1" dirty="0"/>
              <a:t>rank</a:t>
            </a:r>
            <a:r>
              <a:rPr lang="en-IN" sz="2400" dirty="0"/>
              <a:t>. </a:t>
            </a:r>
          </a:p>
        </p:txBody>
      </p:sp>
    </p:spTree>
    <p:extLst>
      <p:ext uri="{BB962C8B-B14F-4D97-AF65-F5344CB8AC3E}">
        <p14:creationId xmlns:p14="http://schemas.microsoft.com/office/powerpoint/2010/main" val="2281044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29</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4" name="TextBox 3"/>
          <p:cNvSpPr txBox="1"/>
          <p:nvPr/>
        </p:nvSpPr>
        <p:spPr>
          <a:xfrm>
            <a:off x="620688" y="836712"/>
            <a:ext cx="8343800" cy="4524315"/>
          </a:xfrm>
          <a:prstGeom prst="rect">
            <a:avLst/>
          </a:prstGeom>
          <a:noFill/>
        </p:spPr>
        <p:txBody>
          <a:bodyPr wrap="square" rtlCol="0">
            <a:spAutoFit/>
          </a:bodyPr>
          <a:lstStyle/>
          <a:p>
            <a:r>
              <a:rPr lang="en-IN" sz="2400" dirty="0"/>
              <a:t>The rank of a process is an integer that ranges from zero up to the size of the communicator minus one. </a:t>
            </a:r>
          </a:p>
          <a:p>
            <a:endParaRPr lang="en-IN" sz="2400" dirty="0"/>
          </a:p>
          <a:p>
            <a:r>
              <a:rPr lang="en-IN" sz="2400" dirty="0"/>
              <a:t>A process can determine its rank in a communicator by using the </a:t>
            </a:r>
            <a:r>
              <a:rPr lang="en-IN" sz="2400" dirty="0" err="1"/>
              <a:t>MPI_Comm_rank</a:t>
            </a:r>
            <a:r>
              <a:rPr lang="en-IN" sz="2400" dirty="0"/>
              <a:t> function that takes two arguments: the communicator and an integer variable rank . </a:t>
            </a:r>
          </a:p>
          <a:p>
            <a:endParaRPr lang="en-IN" sz="2400" dirty="0"/>
          </a:p>
          <a:p>
            <a:r>
              <a:rPr lang="en-IN" sz="2400" dirty="0"/>
              <a:t>Upon return, the variable rank stores the rank of the process. </a:t>
            </a:r>
          </a:p>
          <a:p>
            <a:r>
              <a:rPr lang="en-IN" sz="2400" dirty="0"/>
              <a:t>Note that each process that calls either one of these functions must belong in the supplied communicator, otherwise an error will occur.</a:t>
            </a:r>
          </a:p>
          <a:p>
            <a:endParaRPr lang="en-IN" sz="2400" dirty="0"/>
          </a:p>
        </p:txBody>
      </p:sp>
    </p:spTree>
    <p:extLst>
      <p:ext uri="{BB962C8B-B14F-4D97-AF65-F5344CB8AC3E}">
        <p14:creationId xmlns:p14="http://schemas.microsoft.com/office/powerpoint/2010/main" val="3078721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3</a:t>
            </a:fld>
            <a:endParaRPr lang="en-I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
        <p:nvSpPr>
          <p:cNvPr id="4" name="TextBox 3"/>
          <p:cNvSpPr txBox="1"/>
          <p:nvPr/>
        </p:nvSpPr>
        <p:spPr>
          <a:xfrm>
            <a:off x="860612" y="199473"/>
            <a:ext cx="8031868" cy="1938992"/>
          </a:xfrm>
          <a:prstGeom prst="rect">
            <a:avLst/>
          </a:prstGeom>
          <a:noFill/>
        </p:spPr>
        <p:txBody>
          <a:bodyPr wrap="square" rtlCol="0">
            <a:spAutoFit/>
          </a:bodyPr>
          <a:lstStyle/>
          <a:p>
            <a:r>
              <a:rPr lang="en-US" sz="2400" b="1" dirty="0">
                <a:solidFill>
                  <a:srgbClr val="7030A0"/>
                </a:solidFill>
                <a:latin typeface="Times New Roman" panose="02020603050405020304" pitchFamily="18" charset="0"/>
                <a:cs typeface="Times New Roman" panose="02020603050405020304" pitchFamily="18" charset="0"/>
              </a:rPr>
              <a:t>Principles of Message-Passing Programming</a:t>
            </a:r>
          </a:p>
          <a:p>
            <a:endParaRPr lang="en-US" sz="2400" dirty="0">
              <a:latin typeface="Times New Roman" panose="02020603050405020304" pitchFamily="18" charset="0"/>
              <a:cs typeface="Times New Roman" panose="02020603050405020304" pitchFamily="18" charset="0"/>
            </a:endParaRPr>
          </a:p>
          <a:p>
            <a:r>
              <a:rPr lang="en-US" sz="2400" dirty="0"/>
              <a:t>The logical view of a machine supporting the message-passing paradigm consists of </a:t>
            </a:r>
            <a:r>
              <a:rPr lang="en-US" sz="2400" i="1" dirty="0">
                <a:latin typeface="Times New Roman" panose="02020603050405020304" pitchFamily="18" charset="0"/>
              </a:rPr>
              <a:t>p</a:t>
            </a:r>
            <a:r>
              <a:rPr lang="en-US" sz="2400" dirty="0"/>
              <a:t> processes, each with its own exclusive address space. </a:t>
            </a:r>
          </a:p>
        </p:txBody>
      </p:sp>
      <p:sp>
        <p:nvSpPr>
          <p:cNvPr id="5" name="TextBox 4"/>
          <p:cNvSpPr txBox="1"/>
          <p:nvPr/>
        </p:nvSpPr>
        <p:spPr>
          <a:xfrm>
            <a:off x="971600" y="2564904"/>
            <a:ext cx="504056" cy="523220"/>
          </a:xfrm>
          <a:prstGeom prst="rect">
            <a:avLst/>
          </a:prstGeom>
          <a:noFill/>
          <a:ln>
            <a:solidFill>
              <a:schemeClr val="tx1"/>
            </a:solidFill>
          </a:ln>
        </p:spPr>
        <p:txBody>
          <a:bodyPr wrap="square" rtlCol="0">
            <a:spAutoFit/>
          </a:bodyPr>
          <a:lstStyle/>
          <a:p>
            <a:pPr algn="ctr"/>
            <a:r>
              <a:rPr lang="en-IN" sz="2800" dirty="0"/>
              <a:t>P</a:t>
            </a:r>
          </a:p>
        </p:txBody>
      </p:sp>
      <p:sp>
        <p:nvSpPr>
          <p:cNvPr id="6" name="TextBox 5"/>
          <p:cNvSpPr txBox="1"/>
          <p:nvPr/>
        </p:nvSpPr>
        <p:spPr>
          <a:xfrm>
            <a:off x="971600" y="3181189"/>
            <a:ext cx="504056" cy="523220"/>
          </a:xfrm>
          <a:prstGeom prst="rect">
            <a:avLst/>
          </a:prstGeom>
          <a:noFill/>
          <a:ln>
            <a:solidFill>
              <a:schemeClr val="tx1"/>
            </a:solidFill>
          </a:ln>
        </p:spPr>
        <p:txBody>
          <a:bodyPr wrap="square" rtlCol="0">
            <a:spAutoFit/>
          </a:bodyPr>
          <a:lstStyle/>
          <a:p>
            <a:pPr algn="ctr"/>
            <a:r>
              <a:rPr lang="en-IN" sz="2800" dirty="0"/>
              <a:t>P</a:t>
            </a:r>
          </a:p>
        </p:txBody>
      </p:sp>
      <p:sp>
        <p:nvSpPr>
          <p:cNvPr id="7" name="TextBox 6"/>
          <p:cNvSpPr txBox="1"/>
          <p:nvPr/>
        </p:nvSpPr>
        <p:spPr>
          <a:xfrm>
            <a:off x="971600" y="3789040"/>
            <a:ext cx="504056" cy="523220"/>
          </a:xfrm>
          <a:prstGeom prst="rect">
            <a:avLst/>
          </a:prstGeom>
          <a:noFill/>
          <a:ln>
            <a:solidFill>
              <a:schemeClr val="tx1"/>
            </a:solidFill>
          </a:ln>
        </p:spPr>
        <p:txBody>
          <a:bodyPr wrap="square" rtlCol="0">
            <a:spAutoFit/>
          </a:bodyPr>
          <a:lstStyle/>
          <a:p>
            <a:pPr algn="ctr"/>
            <a:r>
              <a:rPr lang="en-IN" sz="2800" dirty="0"/>
              <a:t>P</a:t>
            </a:r>
          </a:p>
        </p:txBody>
      </p:sp>
      <p:sp>
        <p:nvSpPr>
          <p:cNvPr id="8" name="TextBox 7"/>
          <p:cNvSpPr txBox="1"/>
          <p:nvPr/>
        </p:nvSpPr>
        <p:spPr>
          <a:xfrm>
            <a:off x="961584" y="5642084"/>
            <a:ext cx="504056" cy="523220"/>
          </a:xfrm>
          <a:prstGeom prst="rect">
            <a:avLst/>
          </a:prstGeom>
          <a:noFill/>
          <a:ln>
            <a:solidFill>
              <a:schemeClr val="tx1"/>
            </a:solidFill>
          </a:ln>
        </p:spPr>
        <p:txBody>
          <a:bodyPr wrap="square" rtlCol="0">
            <a:spAutoFit/>
          </a:bodyPr>
          <a:lstStyle/>
          <a:p>
            <a:pPr algn="ctr"/>
            <a:r>
              <a:rPr lang="en-IN" sz="2800" dirty="0"/>
              <a:t>P</a:t>
            </a:r>
          </a:p>
        </p:txBody>
      </p:sp>
      <p:sp>
        <p:nvSpPr>
          <p:cNvPr id="9" name="TextBox 8"/>
          <p:cNvSpPr txBox="1"/>
          <p:nvPr/>
        </p:nvSpPr>
        <p:spPr>
          <a:xfrm>
            <a:off x="971600" y="4161113"/>
            <a:ext cx="504056" cy="1384995"/>
          </a:xfrm>
          <a:prstGeom prst="rect">
            <a:avLst/>
          </a:prstGeom>
          <a:noFill/>
        </p:spPr>
        <p:txBody>
          <a:bodyPr wrap="square" rtlCol="0">
            <a:spAutoFit/>
          </a:bodyPr>
          <a:lstStyle/>
          <a:p>
            <a:pPr algn="ctr"/>
            <a:r>
              <a:rPr lang="en-IN" sz="2800" dirty="0"/>
              <a:t>.</a:t>
            </a:r>
          </a:p>
          <a:p>
            <a:pPr algn="ctr"/>
            <a:r>
              <a:rPr lang="en-IN" sz="2800" dirty="0"/>
              <a:t>.</a:t>
            </a:r>
          </a:p>
          <a:p>
            <a:pPr algn="ctr"/>
            <a:r>
              <a:rPr lang="en-IN" sz="2800" dirty="0"/>
              <a:t>.</a:t>
            </a:r>
          </a:p>
        </p:txBody>
      </p:sp>
      <p:sp>
        <p:nvSpPr>
          <p:cNvPr id="10" name="TextBox 9"/>
          <p:cNvSpPr txBox="1"/>
          <p:nvPr/>
        </p:nvSpPr>
        <p:spPr>
          <a:xfrm>
            <a:off x="2267744" y="2564904"/>
            <a:ext cx="461665" cy="3791446"/>
          </a:xfrm>
          <a:prstGeom prst="rect">
            <a:avLst/>
          </a:prstGeom>
          <a:noFill/>
          <a:ln>
            <a:solidFill>
              <a:schemeClr val="tx1"/>
            </a:solidFill>
          </a:ln>
        </p:spPr>
        <p:txBody>
          <a:bodyPr vert="vert270" wrap="square" rtlCol="0">
            <a:spAutoFit/>
          </a:bodyPr>
          <a:lstStyle/>
          <a:p>
            <a:pPr algn="ctr"/>
            <a:r>
              <a:rPr lang="en-IN" dirty="0"/>
              <a:t>Interconnection Network</a:t>
            </a:r>
          </a:p>
        </p:txBody>
      </p:sp>
      <p:sp>
        <p:nvSpPr>
          <p:cNvPr id="11" name="TextBox 10"/>
          <p:cNvSpPr txBox="1"/>
          <p:nvPr/>
        </p:nvSpPr>
        <p:spPr>
          <a:xfrm>
            <a:off x="3269469" y="2615519"/>
            <a:ext cx="504056" cy="523220"/>
          </a:xfrm>
          <a:prstGeom prst="rect">
            <a:avLst/>
          </a:prstGeom>
          <a:noFill/>
          <a:ln>
            <a:solidFill>
              <a:schemeClr val="tx1"/>
            </a:solidFill>
          </a:ln>
        </p:spPr>
        <p:txBody>
          <a:bodyPr wrap="square" rtlCol="0">
            <a:spAutoFit/>
          </a:bodyPr>
          <a:lstStyle/>
          <a:p>
            <a:pPr algn="ctr"/>
            <a:r>
              <a:rPr lang="en-IN" sz="2800" dirty="0"/>
              <a:t>M</a:t>
            </a:r>
          </a:p>
        </p:txBody>
      </p:sp>
      <p:sp>
        <p:nvSpPr>
          <p:cNvPr id="12" name="TextBox 11"/>
          <p:cNvSpPr txBox="1"/>
          <p:nvPr/>
        </p:nvSpPr>
        <p:spPr>
          <a:xfrm>
            <a:off x="3269469" y="3231804"/>
            <a:ext cx="504056" cy="523220"/>
          </a:xfrm>
          <a:prstGeom prst="rect">
            <a:avLst/>
          </a:prstGeom>
          <a:noFill/>
          <a:ln>
            <a:solidFill>
              <a:schemeClr val="tx1"/>
            </a:solidFill>
          </a:ln>
        </p:spPr>
        <p:txBody>
          <a:bodyPr wrap="square" rtlCol="0">
            <a:spAutoFit/>
          </a:bodyPr>
          <a:lstStyle/>
          <a:p>
            <a:pPr algn="ctr"/>
            <a:r>
              <a:rPr lang="en-IN" sz="2800" dirty="0"/>
              <a:t>M</a:t>
            </a:r>
          </a:p>
        </p:txBody>
      </p:sp>
      <p:sp>
        <p:nvSpPr>
          <p:cNvPr id="13" name="TextBox 12"/>
          <p:cNvSpPr txBox="1"/>
          <p:nvPr/>
        </p:nvSpPr>
        <p:spPr>
          <a:xfrm>
            <a:off x="3256874" y="5380474"/>
            <a:ext cx="504056" cy="523220"/>
          </a:xfrm>
          <a:prstGeom prst="rect">
            <a:avLst/>
          </a:prstGeom>
          <a:noFill/>
          <a:ln>
            <a:solidFill>
              <a:schemeClr val="tx1"/>
            </a:solidFill>
          </a:ln>
        </p:spPr>
        <p:txBody>
          <a:bodyPr wrap="square" rtlCol="0">
            <a:spAutoFit/>
          </a:bodyPr>
          <a:lstStyle/>
          <a:p>
            <a:pPr algn="ctr"/>
            <a:r>
              <a:rPr lang="en-IN" sz="2800" dirty="0"/>
              <a:t>M</a:t>
            </a:r>
          </a:p>
        </p:txBody>
      </p:sp>
      <p:sp>
        <p:nvSpPr>
          <p:cNvPr id="15" name="TextBox 14"/>
          <p:cNvSpPr txBox="1"/>
          <p:nvPr/>
        </p:nvSpPr>
        <p:spPr>
          <a:xfrm>
            <a:off x="3256874" y="3807958"/>
            <a:ext cx="504056" cy="1384995"/>
          </a:xfrm>
          <a:prstGeom prst="rect">
            <a:avLst/>
          </a:prstGeom>
          <a:noFill/>
        </p:spPr>
        <p:txBody>
          <a:bodyPr wrap="square" rtlCol="0">
            <a:spAutoFit/>
          </a:bodyPr>
          <a:lstStyle/>
          <a:p>
            <a:pPr algn="ctr"/>
            <a:r>
              <a:rPr lang="en-IN" sz="2800" dirty="0"/>
              <a:t>.</a:t>
            </a:r>
          </a:p>
          <a:p>
            <a:pPr algn="ctr"/>
            <a:r>
              <a:rPr lang="en-IN" sz="2800" dirty="0"/>
              <a:t>.</a:t>
            </a:r>
          </a:p>
          <a:p>
            <a:pPr algn="ctr"/>
            <a:r>
              <a:rPr lang="en-IN" sz="2800" dirty="0"/>
              <a:t>.</a:t>
            </a:r>
          </a:p>
        </p:txBody>
      </p:sp>
      <p:sp>
        <p:nvSpPr>
          <p:cNvPr id="16" name="TextBox 15"/>
          <p:cNvSpPr txBox="1"/>
          <p:nvPr/>
        </p:nvSpPr>
        <p:spPr>
          <a:xfrm>
            <a:off x="667901" y="2656944"/>
            <a:ext cx="531278" cy="3416320"/>
          </a:xfrm>
          <a:prstGeom prst="rect">
            <a:avLst/>
          </a:prstGeom>
          <a:noFill/>
        </p:spPr>
        <p:txBody>
          <a:bodyPr wrap="square" rtlCol="0">
            <a:spAutoFit/>
          </a:bodyPr>
          <a:lstStyle/>
          <a:p>
            <a:r>
              <a:rPr lang="en-IN" dirty="0"/>
              <a:t>1</a:t>
            </a:r>
          </a:p>
          <a:p>
            <a:endParaRPr lang="en-IN" dirty="0"/>
          </a:p>
          <a:p>
            <a:r>
              <a:rPr lang="en-IN" dirty="0"/>
              <a:t>2</a:t>
            </a:r>
          </a:p>
          <a:p>
            <a:endParaRPr lang="en-IN" dirty="0"/>
          </a:p>
          <a:p>
            <a:r>
              <a:rPr lang="en-IN" dirty="0"/>
              <a:t>3</a:t>
            </a:r>
          </a:p>
          <a:p>
            <a:endParaRPr lang="en-IN" dirty="0"/>
          </a:p>
          <a:p>
            <a:endParaRPr lang="en-IN" dirty="0"/>
          </a:p>
          <a:p>
            <a:endParaRPr lang="en-IN" dirty="0"/>
          </a:p>
          <a:p>
            <a:endParaRPr lang="en-IN" dirty="0"/>
          </a:p>
          <a:p>
            <a:endParaRPr lang="en-IN" dirty="0"/>
          </a:p>
          <a:p>
            <a:endParaRPr lang="en-IN" dirty="0"/>
          </a:p>
          <a:p>
            <a:r>
              <a:rPr lang="en-IN" dirty="0"/>
              <a:t>n</a:t>
            </a:r>
          </a:p>
        </p:txBody>
      </p:sp>
      <p:sp>
        <p:nvSpPr>
          <p:cNvPr id="17" name="TextBox 16"/>
          <p:cNvSpPr txBox="1"/>
          <p:nvPr/>
        </p:nvSpPr>
        <p:spPr>
          <a:xfrm>
            <a:off x="3773525" y="2693929"/>
            <a:ext cx="531278" cy="3139321"/>
          </a:xfrm>
          <a:prstGeom prst="rect">
            <a:avLst/>
          </a:prstGeom>
          <a:noFill/>
        </p:spPr>
        <p:txBody>
          <a:bodyPr wrap="square" rtlCol="0">
            <a:spAutoFit/>
          </a:bodyPr>
          <a:lstStyle/>
          <a:p>
            <a:r>
              <a:rPr lang="en-IN" dirty="0"/>
              <a:t>1</a:t>
            </a:r>
          </a:p>
          <a:p>
            <a:endParaRPr lang="en-IN" dirty="0"/>
          </a:p>
          <a:p>
            <a:r>
              <a:rPr lang="en-IN" dirty="0"/>
              <a:t>2</a:t>
            </a:r>
          </a:p>
          <a:p>
            <a:endParaRPr lang="en-IN" dirty="0"/>
          </a:p>
          <a:p>
            <a:endParaRPr lang="en-IN" dirty="0"/>
          </a:p>
          <a:p>
            <a:endParaRPr lang="en-IN" dirty="0"/>
          </a:p>
          <a:p>
            <a:endParaRPr lang="en-IN" dirty="0"/>
          </a:p>
          <a:p>
            <a:endParaRPr lang="en-IN" dirty="0"/>
          </a:p>
          <a:p>
            <a:endParaRPr lang="en-IN" dirty="0"/>
          </a:p>
          <a:p>
            <a:endParaRPr lang="en-IN" dirty="0"/>
          </a:p>
          <a:p>
            <a:r>
              <a:rPr lang="en-IN" dirty="0"/>
              <a:t>m</a:t>
            </a:r>
          </a:p>
        </p:txBody>
      </p:sp>
      <p:cxnSp>
        <p:nvCxnSpPr>
          <p:cNvPr id="19" name="Straight Arrow Connector 18"/>
          <p:cNvCxnSpPr>
            <a:stCxn id="5" idx="3"/>
          </p:cNvCxnSpPr>
          <p:nvPr/>
        </p:nvCxnSpPr>
        <p:spPr>
          <a:xfrm>
            <a:off x="1475656" y="2826514"/>
            <a:ext cx="792088"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475656" y="3356992"/>
            <a:ext cx="792088"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453980" y="4053889"/>
            <a:ext cx="792088"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453980" y="5904350"/>
            <a:ext cx="792088"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1" idx="1"/>
          </p:cNvCxnSpPr>
          <p:nvPr/>
        </p:nvCxnSpPr>
        <p:spPr>
          <a:xfrm flipV="1">
            <a:off x="2729409" y="2877129"/>
            <a:ext cx="540060" cy="3239"/>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2742429" y="3447725"/>
            <a:ext cx="540060" cy="3239"/>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723112" y="5643801"/>
            <a:ext cx="540060" cy="3239"/>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264561" y="2138465"/>
            <a:ext cx="4879439" cy="4524315"/>
          </a:xfrm>
          <a:prstGeom prst="rect">
            <a:avLst/>
          </a:prstGeom>
          <a:noFill/>
        </p:spPr>
        <p:txBody>
          <a:bodyPr wrap="square" rtlCol="0">
            <a:spAutoFit/>
          </a:bodyPr>
          <a:lstStyle/>
          <a:p>
            <a:pPr marL="342900" indent="-342900">
              <a:buFont typeface="Wingdings" panose="05000000000000000000" pitchFamily="2" charset="2"/>
              <a:buChar char="v"/>
            </a:pPr>
            <a:r>
              <a:rPr lang="en-IN" sz="2400" dirty="0"/>
              <a:t>There are two immediate implications of a partitioned address space.</a:t>
            </a:r>
          </a:p>
          <a:p>
            <a:endParaRPr lang="en-IN" sz="2400" dirty="0"/>
          </a:p>
          <a:p>
            <a:r>
              <a:rPr lang="en-IN" sz="2400" dirty="0"/>
              <a:t>1. each data element must belong to</a:t>
            </a:r>
          </a:p>
          <a:p>
            <a:r>
              <a:rPr lang="en-IN" sz="2400" dirty="0"/>
              <a:t>one of the partitions of the space; hence, data must be explicitly partitioned and placed. </a:t>
            </a:r>
          </a:p>
          <a:p>
            <a:endParaRPr lang="en-IN" sz="2400" dirty="0"/>
          </a:p>
          <a:p>
            <a:pPr marL="342900" lvl="2" indent="-342900">
              <a:buFont typeface="Arial" panose="020B0604020202020204" pitchFamily="34" charset="0"/>
              <a:buChar char="•"/>
            </a:pPr>
            <a:r>
              <a:rPr lang="en-US" sz="2400" dirty="0"/>
              <a:t>This adds complexity to programming but encourages locality of accesses</a:t>
            </a:r>
          </a:p>
        </p:txBody>
      </p:sp>
    </p:spTree>
    <p:extLst>
      <p:ext uri="{BB962C8B-B14F-4D97-AF65-F5344CB8AC3E}">
        <p14:creationId xmlns:p14="http://schemas.microsoft.com/office/powerpoint/2010/main" val="27672857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30</a:t>
            </a:fld>
            <a:endParaRPr lang="en-I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4" name="TextBox 3"/>
          <p:cNvSpPr txBox="1"/>
          <p:nvPr/>
        </p:nvSpPr>
        <p:spPr>
          <a:xfrm>
            <a:off x="620688" y="116632"/>
            <a:ext cx="8343800" cy="6370975"/>
          </a:xfrm>
          <a:prstGeom prst="rect">
            <a:avLst/>
          </a:prstGeom>
          <a:noFill/>
        </p:spPr>
        <p:txBody>
          <a:bodyPr wrap="square" rtlCol="0">
            <a:spAutoFit/>
          </a:bodyPr>
          <a:lstStyle/>
          <a:p>
            <a:r>
              <a:rPr lang="en-IN" sz="2400" dirty="0"/>
              <a:t>#include &lt;</a:t>
            </a:r>
            <a:r>
              <a:rPr lang="en-IN" sz="2400" dirty="0" err="1"/>
              <a:t>stdio.h</a:t>
            </a:r>
            <a:r>
              <a:rPr lang="en-IN" sz="2400" dirty="0"/>
              <a:t>&gt;</a:t>
            </a:r>
          </a:p>
          <a:p>
            <a:r>
              <a:rPr lang="en-IN" sz="2400" dirty="0"/>
              <a:t>#include &lt;</a:t>
            </a:r>
            <a:r>
              <a:rPr lang="en-IN" sz="2400" dirty="0" err="1"/>
              <a:t>mpi.h</a:t>
            </a:r>
            <a:r>
              <a:rPr lang="en-IN" sz="2400" dirty="0"/>
              <a:t>&gt;</a:t>
            </a:r>
          </a:p>
          <a:p>
            <a:endParaRPr lang="en-IN" sz="1200" dirty="0"/>
          </a:p>
          <a:p>
            <a:r>
              <a:rPr lang="en-IN" sz="2400" dirty="0" err="1"/>
              <a:t>int</a:t>
            </a:r>
            <a:r>
              <a:rPr lang="en-IN" sz="2400" dirty="0"/>
              <a:t> main ( </a:t>
            </a:r>
            <a:r>
              <a:rPr lang="en-IN" sz="2400" dirty="0" err="1"/>
              <a:t>int</a:t>
            </a:r>
            <a:r>
              <a:rPr lang="en-IN" sz="2400" dirty="0"/>
              <a:t> </a:t>
            </a:r>
            <a:r>
              <a:rPr lang="en-IN" sz="2400" dirty="0" err="1"/>
              <a:t>argc</a:t>
            </a:r>
            <a:r>
              <a:rPr lang="en-IN" sz="2400" dirty="0"/>
              <a:t> , char *</a:t>
            </a:r>
            <a:r>
              <a:rPr lang="en-IN" sz="2400" dirty="0" err="1"/>
              <a:t>argv</a:t>
            </a:r>
            <a:r>
              <a:rPr lang="en-IN" sz="2400" dirty="0"/>
              <a:t>[] )</a:t>
            </a:r>
          </a:p>
          <a:p>
            <a:r>
              <a:rPr lang="en-IN" sz="2400" dirty="0"/>
              <a:t>{</a:t>
            </a:r>
          </a:p>
          <a:p>
            <a:r>
              <a:rPr lang="en-IN" sz="2400" dirty="0"/>
              <a:t>       </a:t>
            </a:r>
            <a:r>
              <a:rPr lang="en-IN" sz="2400" dirty="0" err="1"/>
              <a:t>int</a:t>
            </a:r>
            <a:r>
              <a:rPr lang="en-IN" sz="2400" dirty="0"/>
              <a:t> rank;</a:t>
            </a:r>
          </a:p>
          <a:p>
            <a:r>
              <a:rPr lang="en-IN" sz="2400" dirty="0"/>
              <a:t>       </a:t>
            </a:r>
            <a:r>
              <a:rPr lang="en-IN" sz="2400" dirty="0" err="1"/>
              <a:t>int</a:t>
            </a:r>
            <a:r>
              <a:rPr lang="en-IN" sz="2400" dirty="0"/>
              <a:t> </a:t>
            </a:r>
            <a:r>
              <a:rPr lang="en-IN" sz="2400" dirty="0" err="1"/>
              <a:t>number_of_processes</a:t>
            </a:r>
            <a:r>
              <a:rPr lang="en-IN" sz="2400" dirty="0"/>
              <a:t>;</a:t>
            </a:r>
          </a:p>
          <a:p>
            <a:endParaRPr lang="en-IN" sz="1200" dirty="0"/>
          </a:p>
          <a:p>
            <a:r>
              <a:rPr lang="en-IN" sz="2400" dirty="0"/>
              <a:t>       </a:t>
            </a:r>
            <a:r>
              <a:rPr lang="en-IN" sz="2400" dirty="0" err="1"/>
              <a:t>MPI_Init</a:t>
            </a:r>
            <a:r>
              <a:rPr lang="en-IN" sz="2400" dirty="0"/>
              <a:t>( &amp;</a:t>
            </a:r>
            <a:r>
              <a:rPr lang="en-IN" sz="2400" dirty="0" err="1"/>
              <a:t>argc</a:t>
            </a:r>
            <a:r>
              <a:rPr lang="en-IN" sz="2400" dirty="0"/>
              <a:t> , &amp;</a:t>
            </a:r>
            <a:r>
              <a:rPr lang="en-IN" sz="2400" dirty="0" err="1"/>
              <a:t>argv</a:t>
            </a:r>
            <a:r>
              <a:rPr lang="en-IN" sz="2400" dirty="0"/>
              <a:t> );</a:t>
            </a:r>
          </a:p>
          <a:p>
            <a:endParaRPr lang="en-IN" sz="2400" dirty="0"/>
          </a:p>
          <a:p>
            <a:r>
              <a:rPr lang="en-IN" sz="2400" dirty="0" err="1"/>
              <a:t>MPI_Comm_size</a:t>
            </a:r>
            <a:r>
              <a:rPr lang="en-IN" sz="2400" dirty="0"/>
              <a:t>( MPI_COMM_WORLD,&amp;</a:t>
            </a:r>
            <a:r>
              <a:rPr lang="en-IN" sz="2400" dirty="0" err="1"/>
              <a:t>number_of_processes</a:t>
            </a:r>
            <a:r>
              <a:rPr lang="en-IN" sz="2400" dirty="0"/>
              <a:t> );</a:t>
            </a:r>
          </a:p>
          <a:p>
            <a:r>
              <a:rPr lang="en-IN" sz="2400" dirty="0" err="1"/>
              <a:t>MPI_Comm_rank</a:t>
            </a:r>
            <a:r>
              <a:rPr lang="en-IN" sz="2400" dirty="0"/>
              <a:t>( MPI_COMM_WORLD , &amp;rank );</a:t>
            </a:r>
          </a:p>
          <a:p>
            <a:endParaRPr lang="en-IN" sz="2400" dirty="0"/>
          </a:p>
          <a:p>
            <a:r>
              <a:rPr lang="en-IN" sz="2400" dirty="0"/>
              <a:t>       </a:t>
            </a:r>
            <a:r>
              <a:rPr lang="en-IN" sz="2400" dirty="0" err="1"/>
              <a:t>printf</a:t>
            </a:r>
            <a:r>
              <a:rPr lang="en-IN" sz="2400" dirty="0"/>
              <a:t>( "hello from process %d of %d\</a:t>
            </a:r>
            <a:r>
              <a:rPr lang="en-IN" sz="2400" dirty="0" err="1"/>
              <a:t>n",rank</a:t>
            </a:r>
            <a:r>
              <a:rPr lang="en-IN" sz="2400" dirty="0"/>
              <a:t> , 				</a:t>
            </a:r>
            <a:r>
              <a:rPr lang="en-IN" sz="2400" dirty="0" err="1"/>
              <a:t>number_of_processes</a:t>
            </a:r>
            <a:r>
              <a:rPr lang="en-IN" sz="2400" dirty="0"/>
              <a:t> );</a:t>
            </a:r>
          </a:p>
          <a:p>
            <a:r>
              <a:rPr lang="en-IN" sz="2400" dirty="0"/>
              <a:t>        </a:t>
            </a:r>
            <a:r>
              <a:rPr lang="en-IN" sz="2400" dirty="0" err="1"/>
              <a:t>MPI_Finalize</a:t>
            </a:r>
            <a:r>
              <a:rPr lang="en-IN" sz="2400" dirty="0"/>
              <a:t> ();</a:t>
            </a:r>
          </a:p>
          <a:p>
            <a:r>
              <a:rPr lang="en-IN" sz="2400" dirty="0"/>
              <a:t>        return 0;</a:t>
            </a:r>
          </a:p>
          <a:p>
            <a:r>
              <a:rPr lang="en-IN" sz="2400" dirty="0"/>
              <a:t>}</a:t>
            </a:r>
          </a:p>
        </p:txBody>
      </p:sp>
    </p:spTree>
    <p:extLst>
      <p:ext uri="{BB962C8B-B14F-4D97-AF65-F5344CB8AC3E}">
        <p14:creationId xmlns:p14="http://schemas.microsoft.com/office/powerpoint/2010/main" val="4294584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31</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4" name="TextBox 3"/>
          <p:cNvSpPr txBox="1"/>
          <p:nvPr/>
        </p:nvSpPr>
        <p:spPr>
          <a:xfrm>
            <a:off x="620688" y="116632"/>
            <a:ext cx="8343800" cy="6001643"/>
          </a:xfrm>
          <a:prstGeom prst="rect">
            <a:avLst/>
          </a:prstGeom>
          <a:noFill/>
        </p:spPr>
        <p:txBody>
          <a:bodyPr wrap="square" rtlCol="0">
            <a:spAutoFit/>
          </a:bodyPr>
          <a:lstStyle/>
          <a:p>
            <a:r>
              <a:rPr lang="en-IN" sz="2400" dirty="0"/>
              <a:t>Running the program produces the output</a:t>
            </a:r>
          </a:p>
          <a:p>
            <a:pPr lvl="2"/>
            <a:r>
              <a:rPr lang="en-IN" sz="2400" dirty="0"/>
              <a:t>hello from process 3 of 8</a:t>
            </a:r>
          </a:p>
          <a:p>
            <a:pPr lvl="2"/>
            <a:r>
              <a:rPr lang="en-IN" sz="2400" dirty="0"/>
              <a:t>hello from process 0 of 8</a:t>
            </a:r>
          </a:p>
          <a:p>
            <a:pPr lvl="2"/>
            <a:r>
              <a:rPr lang="en-IN" sz="2400" dirty="0"/>
              <a:t>hello from process 1 of 8</a:t>
            </a:r>
          </a:p>
          <a:p>
            <a:pPr lvl="2"/>
            <a:r>
              <a:rPr lang="en-IN" sz="2400" dirty="0"/>
              <a:t>hello from process 7 of 8</a:t>
            </a:r>
          </a:p>
          <a:p>
            <a:pPr lvl="2"/>
            <a:r>
              <a:rPr lang="en-IN" sz="2400" dirty="0"/>
              <a:t>hello from process 2 of 8</a:t>
            </a:r>
          </a:p>
          <a:p>
            <a:pPr lvl="2"/>
            <a:r>
              <a:rPr lang="en-IN" sz="2400" dirty="0"/>
              <a:t>hello from process 5 of 8</a:t>
            </a:r>
          </a:p>
          <a:p>
            <a:pPr lvl="2"/>
            <a:r>
              <a:rPr lang="en-IN" sz="2400" dirty="0"/>
              <a:t>hello from process 6 of 8</a:t>
            </a:r>
          </a:p>
          <a:p>
            <a:pPr lvl="2"/>
            <a:r>
              <a:rPr lang="en-IN" sz="2400" dirty="0"/>
              <a:t>hello from process 4 of 8</a:t>
            </a:r>
          </a:p>
          <a:p>
            <a:pPr marL="0" lvl="2"/>
            <a:endParaRPr lang="en-IN" sz="2400" dirty="0"/>
          </a:p>
          <a:p>
            <a:r>
              <a:rPr lang="en-IN" sz="2400" dirty="0"/>
              <a:t>Note:</a:t>
            </a:r>
          </a:p>
          <a:p>
            <a:pPr marL="342900" indent="-342900">
              <a:buFont typeface="Wingdings" panose="05000000000000000000" pitchFamily="2" charset="2"/>
              <a:buChar char="§"/>
            </a:pPr>
            <a:r>
              <a:rPr lang="en-IN" sz="2400" dirty="0"/>
              <a:t>All MPI processes (normally) run the same executable</a:t>
            </a:r>
          </a:p>
          <a:p>
            <a:pPr marL="342900" indent="-342900">
              <a:buFont typeface="Wingdings" panose="05000000000000000000" pitchFamily="2" charset="2"/>
              <a:buChar char="§"/>
            </a:pPr>
            <a:r>
              <a:rPr lang="en-IN" sz="2400" dirty="0"/>
              <a:t>Each MPI process knows which rank it is</a:t>
            </a:r>
          </a:p>
          <a:p>
            <a:pPr marL="342900" indent="-342900">
              <a:buFont typeface="Wingdings" panose="05000000000000000000" pitchFamily="2" charset="2"/>
              <a:buChar char="§"/>
            </a:pPr>
            <a:r>
              <a:rPr lang="en-IN" sz="2400" dirty="0"/>
              <a:t>Each MPI process knows how many processes are part of the same job</a:t>
            </a:r>
          </a:p>
          <a:p>
            <a:pPr marL="342900" indent="-342900">
              <a:buFont typeface="Wingdings" panose="05000000000000000000" pitchFamily="2" charset="2"/>
              <a:buChar char="§"/>
            </a:pPr>
            <a:r>
              <a:rPr lang="en-IN" sz="2400" dirty="0"/>
              <a:t>The processes run in a non-deterministic order</a:t>
            </a:r>
          </a:p>
        </p:txBody>
      </p:sp>
    </p:spTree>
    <p:extLst>
      <p:ext uri="{BB962C8B-B14F-4D97-AF65-F5344CB8AC3E}">
        <p14:creationId xmlns:p14="http://schemas.microsoft.com/office/powerpoint/2010/main" val="3897876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32</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4" name="TextBox 3"/>
          <p:cNvSpPr txBox="1"/>
          <p:nvPr/>
        </p:nvSpPr>
        <p:spPr>
          <a:xfrm>
            <a:off x="620688" y="116632"/>
            <a:ext cx="8343800" cy="637097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Sending and Receiving Messages</a:t>
            </a:r>
          </a:p>
          <a:p>
            <a:endParaRPr lang="en-IN" sz="2400" b="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basic functions for sending and receiving messages in MPI are the </a:t>
            </a:r>
            <a:r>
              <a:rPr lang="en-IN" sz="2400" dirty="0" err="1">
                <a:latin typeface="Times New Roman" panose="02020603050405020304" pitchFamily="18" charset="0"/>
                <a:cs typeface="Times New Roman" panose="02020603050405020304" pitchFamily="18" charset="0"/>
              </a:rPr>
              <a:t>MPI_Send</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MPI_Recv</a:t>
            </a:r>
            <a:r>
              <a:rPr lang="en-IN" sz="2400" dirty="0">
                <a:latin typeface="Times New Roman" panose="02020603050405020304" pitchFamily="18" charset="0"/>
                <a:cs typeface="Times New Roman" panose="02020603050405020304" pitchFamily="18" charset="0"/>
              </a:rPr>
              <a:t>, respectively. The calling sequences of these routines are as follows:</a:t>
            </a:r>
          </a:p>
          <a:p>
            <a:endParaRPr lang="en-IN" sz="2400" dirty="0">
              <a:latin typeface="Times New Roman" panose="02020603050405020304" pitchFamily="18" charset="0"/>
              <a:cs typeface="Times New Roman" panose="02020603050405020304" pitchFamily="18" charset="0"/>
            </a:endParaRPr>
          </a:p>
          <a:p>
            <a:r>
              <a:rPr lang="en-IN" sz="2400" b="1" dirty="0" err="1">
                <a:solidFill>
                  <a:srgbClr val="7030A0"/>
                </a:solidFill>
                <a:latin typeface="Times New Roman" panose="02020603050405020304" pitchFamily="18" charset="0"/>
                <a:cs typeface="Times New Roman" panose="02020603050405020304" pitchFamily="18" charset="0"/>
              </a:rPr>
              <a:t>int</a:t>
            </a:r>
            <a:r>
              <a:rPr lang="en-IN" sz="2400" b="1" dirty="0">
                <a:solidFill>
                  <a:srgbClr val="7030A0"/>
                </a:solidFill>
                <a:latin typeface="Times New Roman" panose="02020603050405020304" pitchFamily="18" charset="0"/>
                <a:cs typeface="Times New Roman" panose="02020603050405020304" pitchFamily="18" charset="0"/>
              </a:rPr>
              <a:t> </a:t>
            </a:r>
            <a:r>
              <a:rPr lang="en-IN" sz="2400" b="1" dirty="0" err="1">
                <a:solidFill>
                  <a:srgbClr val="7030A0"/>
                </a:solidFill>
                <a:latin typeface="Times New Roman" panose="02020603050405020304" pitchFamily="18" charset="0"/>
                <a:cs typeface="Times New Roman" panose="02020603050405020304" pitchFamily="18" charset="0"/>
              </a:rPr>
              <a:t>MPI_Send</a:t>
            </a:r>
            <a:r>
              <a:rPr lang="en-IN" sz="2400" b="1" dirty="0">
                <a:solidFill>
                  <a:srgbClr val="7030A0"/>
                </a:solidFill>
                <a:latin typeface="Times New Roman" panose="02020603050405020304" pitchFamily="18" charset="0"/>
                <a:cs typeface="Times New Roman" panose="02020603050405020304" pitchFamily="18" charset="0"/>
              </a:rPr>
              <a:t>(void *</a:t>
            </a:r>
            <a:r>
              <a:rPr lang="en-IN" sz="2400" b="1" dirty="0" err="1">
                <a:solidFill>
                  <a:srgbClr val="7030A0"/>
                </a:solidFill>
                <a:latin typeface="Times New Roman" panose="02020603050405020304" pitchFamily="18" charset="0"/>
                <a:cs typeface="Times New Roman" panose="02020603050405020304" pitchFamily="18" charset="0"/>
              </a:rPr>
              <a:t>buf</a:t>
            </a:r>
            <a:r>
              <a:rPr lang="en-IN" sz="2400" b="1" dirty="0">
                <a:solidFill>
                  <a:srgbClr val="7030A0"/>
                </a:solidFill>
                <a:latin typeface="Times New Roman" panose="02020603050405020304" pitchFamily="18" charset="0"/>
                <a:cs typeface="Times New Roman" panose="02020603050405020304" pitchFamily="18" charset="0"/>
              </a:rPr>
              <a:t>, </a:t>
            </a:r>
            <a:r>
              <a:rPr lang="en-IN" sz="2400" b="1" dirty="0" err="1">
                <a:solidFill>
                  <a:srgbClr val="7030A0"/>
                </a:solidFill>
                <a:latin typeface="Times New Roman" panose="02020603050405020304" pitchFamily="18" charset="0"/>
                <a:cs typeface="Times New Roman" panose="02020603050405020304" pitchFamily="18" charset="0"/>
              </a:rPr>
              <a:t>int</a:t>
            </a:r>
            <a:r>
              <a:rPr lang="en-IN" sz="2400" b="1" dirty="0">
                <a:solidFill>
                  <a:srgbClr val="7030A0"/>
                </a:solidFill>
                <a:latin typeface="Times New Roman" panose="02020603050405020304" pitchFamily="18" charset="0"/>
                <a:cs typeface="Times New Roman" panose="02020603050405020304" pitchFamily="18" charset="0"/>
              </a:rPr>
              <a:t> count, </a:t>
            </a:r>
            <a:r>
              <a:rPr lang="en-IN" sz="2400" b="1" dirty="0" err="1">
                <a:solidFill>
                  <a:srgbClr val="7030A0"/>
                </a:solidFill>
                <a:latin typeface="Times New Roman" panose="02020603050405020304" pitchFamily="18" charset="0"/>
                <a:cs typeface="Times New Roman" panose="02020603050405020304" pitchFamily="18" charset="0"/>
              </a:rPr>
              <a:t>MPI_Datatype</a:t>
            </a:r>
            <a:r>
              <a:rPr lang="en-IN" sz="2400" b="1" dirty="0">
                <a:solidFill>
                  <a:srgbClr val="7030A0"/>
                </a:solidFill>
                <a:latin typeface="Times New Roman" panose="02020603050405020304" pitchFamily="18" charset="0"/>
                <a:cs typeface="Times New Roman" panose="02020603050405020304" pitchFamily="18" charset="0"/>
              </a:rPr>
              <a:t> </a:t>
            </a:r>
            <a:r>
              <a:rPr lang="en-IN" sz="2400" b="1" dirty="0" err="1">
                <a:solidFill>
                  <a:srgbClr val="7030A0"/>
                </a:solidFill>
                <a:latin typeface="Times New Roman" panose="02020603050405020304" pitchFamily="18" charset="0"/>
                <a:cs typeface="Times New Roman" panose="02020603050405020304" pitchFamily="18" charset="0"/>
              </a:rPr>
              <a:t>datatype</a:t>
            </a:r>
            <a:r>
              <a:rPr lang="en-IN" sz="2400" b="1" dirty="0">
                <a:solidFill>
                  <a:srgbClr val="7030A0"/>
                </a:solidFill>
                <a:latin typeface="Times New Roman" panose="02020603050405020304" pitchFamily="18" charset="0"/>
                <a:cs typeface="Times New Roman" panose="02020603050405020304" pitchFamily="18" charset="0"/>
              </a:rPr>
              <a:t>,</a:t>
            </a:r>
          </a:p>
          <a:p>
            <a:r>
              <a:rPr lang="en-IN" sz="2400" b="1" dirty="0" err="1">
                <a:solidFill>
                  <a:srgbClr val="7030A0"/>
                </a:solidFill>
                <a:latin typeface="Times New Roman" panose="02020603050405020304" pitchFamily="18" charset="0"/>
                <a:cs typeface="Times New Roman" panose="02020603050405020304" pitchFamily="18" charset="0"/>
              </a:rPr>
              <a:t>int</a:t>
            </a:r>
            <a:r>
              <a:rPr lang="en-IN" sz="2400" b="1" dirty="0">
                <a:solidFill>
                  <a:srgbClr val="7030A0"/>
                </a:solidFill>
                <a:latin typeface="Times New Roman" panose="02020603050405020304" pitchFamily="18" charset="0"/>
                <a:cs typeface="Times New Roman" panose="02020603050405020304" pitchFamily="18" charset="0"/>
              </a:rPr>
              <a:t> </a:t>
            </a:r>
            <a:r>
              <a:rPr lang="en-IN" sz="2400" b="1" dirty="0" err="1">
                <a:solidFill>
                  <a:srgbClr val="7030A0"/>
                </a:solidFill>
                <a:latin typeface="Times New Roman" panose="02020603050405020304" pitchFamily="18" charset="0"/>
                <a:cs typeface="Times New Roman" panose="02020603050405020304" pitchFamily="18" charset="0"/>
              </a:rPr>
              <a:t>dest</a:t>
            </a:r>
            <a:r>
              <a:rPr lang="en-IN" sz="2400" b="1" dirty="0">
                <a:solidFill>
                  <a:srgbClr val="7030A0"/>
                </a:solidFill>
                <a:latin typeface="Times New Roman" panose="02020603050405020304" pitchFamily="18" charset="0"/>
                <a:cs typeface="Times New Roman" panose="02020603050405020304" pitchFamily="18" charset="0"/>
              </a:rPr>
              <a:t>, </a:t>
            </a:r>
            <a:r>
              <a:rPr lang="en-IN" sz="2400" b="1" dirty="0" err="1">
                <a:solidFill>
                  <a:srgbClr val="7030A0"/>
                </a:solidFill>
                <a:latin typeface="Times New Roman" panose="02020603050405020304" pitchFamily="18" charset="0"/>
                <a:cs typeface="Times New Roman" panose="02020603050405020304" pitchFamily="18" charset="0"/>
              </a:rPr>
              <a:t>int</a:t>
            </a:r>
            <a:r>
              <a:rPr lang="en-IN" sz="2400" b="1" dirty="0">
                <a:solidFill>
                  <a:srgbClr val="7030A0"/>
                </a:solidFill>
                <a:latin typeface="Times New Roman" panose="02020603050405020304" pitchFamily="18" charset="0"/>
                <a:cs typeface="Times New Roman" panose="02020603050405020304" pitchFamily="18" charset="0"/>
              </a:rPr>
              <a:t> tag, </a:t>
            </a:r>
            <a:r>
              <a:rPr lang="en-IN" sz="2400" b="1" dirty="0" err="1">
                <a:solidFill>
                  <a:srgbClr val="7030A0"/>
                </a:solidFill>
                <a:latin typeface="Times New Roman" panose="02020603050405020304" pitchFamily="18" charset="0"/>
                <a:cs typeface="Times New Roman" panose="02020603050405020304" pitchFamily="18" charset="0"/>
              </a:rPr>
              <a:t>MPI_Comm</a:t>
            </a:r>
            <a:r>
              <a:rPr lang="en-IN" sz="2400" b="1" dirty="0">
                <a:solidFill>
                  <a:srgbClr val="7030A0"/>
                </a:solidFill>
                <a:latin typeface="Times New Roman" panose="02020603050405020304" pitchFamily="18" charset="0"/>
                <a:cs typeface="Times New Roman" panose="02020603050405020304" pitchFamily="18" charset="0"/>
              </a:rPr>
              <a:t> </a:t>
            </a:r>
            <a:r>
              <a:rPr lang="en-IN" sz="2400" b="1" dirty="0" err="1">
                <a:solidFill>
                  <a:srgbClr val="7030A0"/>
                </a:solidFill>
                <a:latin typeface="Times New Roman" panose="02020603050405020304" pitchFamily="18" charset="0"/>
                <a:cs typeface="Times New Roman" panose="02020603050405020304" pitchFamily="18" charset="0"/>
              </a:rPr>
              <a:t>comm</a:t>
            </a:r>
            <a:r>
              <a:rPr lang="en-IN" sz="2400" b="1" dirty="0">
                <a:solidFill>
                  <a:srgbClr val="7030A0"/>
                </a:solidFill>
                <a:latin typeface="Times New Roman" panose="02020603050405020304" pitchFamily="18" charset="0"/>
                <a:cs typeface="Times New Roman" panose="02020603050405020304" pitchFamily="18" charset="0"/>
              </a:rPr>
              <a:t>)</a:t>
            </a:r>
          </a:p>
          <a:p>
            <a:endParaRPr lang="en-IN" sz="2400" b="1" dirty="0">
              <a:solidFill>
                <a:srgbClr val="7030A0"/>
              </a:solidFill>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rPr>
              <a:t>MPI_Send</a:t>
            </a:r>
            <a:r>
              <a:rPr lang="en-IN" sz="2400" dirty="0">
                <a:latin typeface="Times New Roman" panose="02020603050405020304" pitchFamily="18" charset="0"/>
                <a:cs typeface="Times New Roman" panose="02020603050405020304" pitchFamily="18" charset="0"/>
              </a:rPr>
              <a:t> sends the data stored in the buffer pointed by </a:t>
            </a:r>
            <a:r>
              <a:rPr lang="en-IN" sz="2400" dirty="0" err="1">
                <a:latin typeface="Times New Roman" panose="02020603050405020304" pitchFamily="18" charset="0"/>
                <a:cs typeface="Times New Roman" panose="02020603050405020304" pitchFamily="18" charset="0"/>
              </a:rPr>
              <a:t>buf</a:t>
            </a:r>
            <a:r>
              <a:rPr lang="en-IN" sz="2400" dirty="0">
                <a:latin typeface="Times New Roman" panose="02020603050405020304" pitchFamily="18" charset="0"/>
                <a:cs typeface="Times New Roman" panose="02020603050405020304" pitchFamily="18" charset="0"/>
              </a:rPr>
              <a:t>. This buffer consists of consecutive entries of the type specified by the parameter data type.</a:t>
            </a:r>
          </a:p>
          <a:p>
            <a:endParaRPr lang="en-IN" sz="1200" b="1" dirty="0">
              <a:solidFill>
                <a:srgbClr val="7030A0"/>
              </a:solidFill>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number of entries in the buffer is given by the parameter count . </a:t>
            </a:r>
          </a:p>
          <a:p>
            <a:endParaRPr lang="en-IN" sz="12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correspondence between MPI data types and those provided by C is shown in Table</a:t>
            </a:r>
            <a:endParaRPr lang="en-IN" sz="24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966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33</a:t>
            </a:fld>
            <a:endParaRPr lang="en-I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4" name="TextBox 3"/>
          <p:cNvSpPr txBox="1"/>
          <p:nvPr/>
        </p:nvSpPr>
        <p:spPr>
          <a:xfrm>
            <a:off x="620688" y="116632"/>
            <a:ext cx="8343800" cy="1200329"/>
          </a:xfrm>
          <a:prstGeom prst="rect">
            <a:avLst/>
          </a:prstGeom>
          <a:noFill/>
        </p:spPr>
        <p:txBody>
          <a:bodyPr wrap="square" rtlCol="0">
            <a:spAutoFit/>
          </a:bodyPr>
          <a:lstStyle/>
          <a:p>
            <a:endParaRPr lang="en-IN" sz="2400" dirty="0"/>
          </a:p>
          <a:p>
            <a:endParaRPr lang="en-IN" sz="2400" dirty="0"/>
          </a:p>
          <a:p>
            <a:endParaRPr lang="en-IN" sz="2400" dirty="0"/>
          </a:p>
        </p:txBody>
      </p:sp>
      <p:graphicFrame>
        <p:nvGraphicFramePr>
          <p:cNvPr id="5" name="Table 4"/>
          <p:cNvGraphicFramePr>
            <a:graphicFrameLocks noGrp="1"/>
          </p:cNvGraphicFramePr>
          <p:nvPr>
            <p:extLst>
              <p:ext uri="{D42A27DB-BD31-4B8C-83A1-F6EECF244321}">
                <p14:modId xmlns:p14="http://schemas.microsoft.com/office/powerpoint/2010/main" val="2403262482"/>
              </p:ext>
            </p:extLst>
          </p:nvPr>
        </p:nvGraphicFramePr>
        <p:xfrm>
          <a:off x="1475656" y="146811"/>
          <a:ext cx="6888088" cy="5581650"/>
        </p:xfrm>
        <a:graphic>
          <a:graphicData uri="http://schemas.openxmlformats.org/drawingml/2006/table">
            <a:tbl>
              <a:tblPr firstRow="1" bandRow="1">
                <a:tableStyleId>{5C22544A-7EE6-4342-B048-85BDC9FD1C3A}</a:tableStyleId>
              </a:tblPr>
              <a:tblGrid>
                <a:gridCol w="3444044">
                  <a:extLst>
                    <a:ext uri="{9D8B030D-6E8A-4147-A177-3AD203B41FA5}">
                      <a16:colId xmlns:a16="http://schemas.microsoft.com/office/drawing/2014/main" val="20000"/>
                    </a:ext>
                  </a:extLst>
                </a:gridCol>
                <a:gridCol w="3444044">
                  <a:extLst>
                    <a:ext uri="{9D8B030D-6E8A-4147-A177-3AD203B41FA5}">
                      <a16:colId xmlns:a16="http://schemas.microsoft.com/office/drawing/2014/main" val="20001"/>
                    </a:ext>
                  </a:extLst>
                </a:gridCol>
              </a:tblGrid>
              <a:tr h="228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dirty="0">
                          <a:solidFill>
                            <a:schemeClr val="tx1"/>
                          </a:solidFill>
                        </a:rPr>
                        <a:t>MPI data types </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400" dirty="0">
                          <a:solidFill>
                            <a:schemeClr val="tx1"/>
                          </a:solidFill>
                        </a:rPr>
                        <a:t>C</a:t>
                      </a:r>
                      <a:r>
                        <a:rPr lang="en-IN" sz="2400" baseline="0" dirty="0">
                          <a:solidFill>
                            <a:schemeClr val="tx1"/>
                          </a:solidFill>
                        </a:rPr>
                        <a:t> </a:t>
                      </a:r>
                      <a:r>
                        <a:rPr lang="en-IN" sz="2400" dirty="0">
                          <a:solidFill>
                            <a:schemeClr val="tx1"/>
                          </a:solidFill>
                        </a:rPr>
                        <a:t> data types </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28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MPI_CHAR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a:latin typeface="Times New Roman" panose="02020603050405020304" pitchFamily="18" charset="0"/>
                          <a:cs typeface="Times New Roman" panose="02020603050405020304" pitchFamily="18" charset="0"/>
                        </a:rPr>
                        <a:t>signed char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MPI_SHORT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a:latin typeface="Times New Roman" panose="02020603050405020304" pitchFamily="18" charset="0"/>
                          <a:cs typeface="Times New Roman" panose="02020603050405020304" pitchFamily="18" charset="0"/>
                        </a:rPr>
                        <a:t>signed short </a:t>
                      </a:r>
                      <a:r>
                        <a:rPr lang="en-IN" sz="2400" dirty="0" err="1">
                          <a:latin typeface="Times New Roman" panose="02020603050405020304" pitchFamily="18" charset="0"/>
                          <a:cs typeface="Times New Roman" panose="02020603050405020304" pitchFamily="18" charset="0"/>
                        </a:rPr>
                        <a:t>int</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IN" sz="2400" dirty="0">
                          <a:latin typeface="Times New Roman" panose="02020603050405020304" pitchFamily="18" charset="0"/>
                          <a:cs typeface="Times New Roman" panose="02020603050405020304" pitchFamily="18" charset="0"/>
                        </a:rPr>
                        <a:t>MPI_INT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signed </a:t>
                      </a:r>
                      <a:r>
                        <a:rPr lang="en-IN" sz="2400" dirty="0" err="1">
                          <a:latin typeface="Times New Roman" panose="02020603050405020304" pitchFamily="18" charset="0"/>
                          <a:cs typeface="Times New Roman" panose="02020603050405020304" pitchFamily="18" charset="0"/>
                        </a:rPr>
                        <a:t>int</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l" rtl="0" fontAlgn="ctr"/>
                      <a:r>
                        <a:rPr lang="en-IN" sz="2400" b="0" i="0" u="none" strike="noStrike" dirty="0">
                          <a:solidFill>
                            <a:srgbClr val="000000"/>
                          </a:solidFill>
                          <a:effectLst/>
                          <a:latin typeface="Times New Roman" panose="02020603050405020304" pitchFamily="18" charset="0"/>
                          <a:cs typeface="Times New Roman" panose="02020603050405020304" pitchFamily="18" charset="0"/>
                        </a:rPr>
                        <a:t>MPI_LONG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signed long int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l" rtl="0"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MPI_UNSIGNED_CHAR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unsigned char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l" rtl="0"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MPI_UNSIGNED_SHORT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unsigned short int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l" rtl="0"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MPI_UNSIGNED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unsigned int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l" rtl="0"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MPI_UNSIGNED_LONG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IN" sz="2400" b="0" i="0" u="none" strike="noStrike" dirty="0">
                          <a:solidFill>
                            <a:srgbClr val="000000"/>
                          </a:solidFill>
                          <a:effectLst/>
                          <a:latin typeface="Times New Roman" panose="02020603050405020304" pitchFamily="18" charset="0"/>
                          <a:cs typeface="Times New Roman" panose="02020603050405020304" pitchFamily="18" charset="0"/>
                        </a:rPr>
                        <a:t>unsigned long </a:t>
                      </a:r>
                      <a:r>
                        <a:rPr lang="en-IN" sz="2400" b="0" i="0" u="none" strike="noStrike" dirty="0" err="1">
                          <a:solidFill>
                            <a:srgbClr val="000000"/>
                          </a:solidFill>
                          <a:effectLst/>
                          <a:latin typeface="Times New Roman" panose="02020603050405020304" pitchFamily="18" charset="0"/>
                          <a:cs typeface="Times New Roman" panose="02020603050405020304" pitchFamily="18" charset="0"/>
                        </a:rPr>
                        <a:t>int</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pPr algn="l" rtl="0"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MPI_FLOAT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float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70840">
                <a:tc>
                  <a:txBody>
                    <a:bodyPr/>
                    <a:lstStyle/>
                    <a:p>
                      <a:pPr algn="l" rtl="0"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MPI_DOUBLE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double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70840">
                <a:tc>
                  <a:txBody>
                    <a:bodyPr/>
                    <a:lstStyle/>
                    <a:p>
                      <a:pPr algn="l" rtl="0"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MPI_LONG_DOUBLE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long double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70840">
                <a:tc>
                  <a:txBody>
                    <a:bodyPr/>
                    <a:lstStyle/>
                    <a:p>
                      <a:pPr algn="l" rtl="0"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MPI_BYTE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7084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MPI_PACKED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6" name="TextBox 5"/>
          <p:cNvSpPr txBox="1"/>
          <p:nvPr/>
        </p:nvSpPr>
        <p:spPr>
          <a:xfrm>
            <a:off x="323528" y="5805264"/>
            <a:ext cx="8640960" cy="83099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MPI allows two additional data types that are not part of the C language. These are MPI_BYTE and MPI_PACKED .</a:t>
            </a:r>
          </a:p>
        </p:txBody>
      </p:sp>
    </p:spTree>
    <p:extLst>
      <p:ext uri="{BB962C8B-B14F-4D97-AF65-F5344CB8AC3E}">
        <p14:creationId xmlns:p14="http://schemas.microsoft.com/office/powerpoint/2010/main" val="38203059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34</a:t>
            </a:fld>
            <a:endParaRPr lang="en-I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4" name="TextBox 3"/>
          <p:cNvSpPr txBox="1"/>
          <p:nvPr/>
        </p:nvSpPr>
        <p:spPr>
          <a:xfrm>
            <a:off x="620688" y="116632"/>
            <a:ext cx="8343800" cy="5693866"/>
          </a:xfrm>
          <a:prstGeom prst="rect">
            <a:avLst/>
          </a:prstGeom>
          <a:noFill/>
        </p:spPr>
        <p:txBody>
          <a:bodyPr wrap="square" rtlCol="0">
            <a:spAutoFit/>
          </a:bodyPr>
          <a:lstStyle/>
          <a:p>
            <a:pPr algn="just"/>
            <a:r>
              <a:rPr lang="en-IN" sz="2400" dirty="0"/>
              <a:t>MPI_BYTE corresponds to a byte (8 bits) and MPI_PACKED corresponds to a collection of data items that has been created by packing non-contiguous data. Note that the length of the message in </a:t>
            </a:r>
            <a:r>
              <a:rPr lang="en-IN" sz="2400" dirty="0" err="1"/>
              <a:t>MPI_Send</a:t>
            </a:r>
            <a:r>
              <a:rPr lang="en-IN" sz="2400" dirty="0"/>
              <a:t> , as well as in other MPI routines, is specified in terms of the number of entries being sent and not in terms of the number of bytes.</a:t>
            </a:r>
          </a:p>
          <a:p>
            <a:pPr algn="just"/>
            <a:endParaRPr lang="en-IN" sz="1400" dirty="0"/>
          </a:p>
          <a:p>
            <a:r>
              <a:rPr lang="en-IN" sz="2400" b="1" dirty="0" err="1">
                <a:solidFill>
                  <a:srgbClr val="7030A0"/>
                </a:solidFill>
              </a:rPr>
              <a:t>int</a:t>
            </a:r>
            <a:r>
              <a:rPr lang="en-IN" sz="2400" b="1" dirty="0">
                <a:solidFill>
                  <a:srgbClr val="7030A0"/>
                </a:solidFill>
              </a:rPr>
              <a:t> </a:t>
            </a:r>
            <a:r>
              <a:rPr lang="en-IN" sz="2400" b="1" dirty="0" err="1">
                <a:solidFill>
                  <a:srgbClr val="7030A0"/>
                </a:solidFill>
              </a:rPr>
              <a:t>MPI_Recv</a:t>
            </a:r>
            <a:r>
              <a:rPr lang="en-IN" sz="2400" b="1" dirty="0">
                <a:solidFill>
                  <a:srgbClr val="7030A0"/>
                </a:solidFill>
              </a:rPr>
              <a:t>(void *</a:t>
            </a:r>
            <a:r>
              <a:rPr lang="en-IN" sz="2400" b="1" dirty="0" err="1">
                <a:solidFill>
                  <a:srgbClr val="7030A0"/>
                </a:solidFill>
              </a:rPr>
              <a:t>buf</a:t>
            </a:r>
            <a:r>
              <a:rPr lang="en-IN" sz="2400" b="1" dirty="0">
                <a:solidFill>
                  <a:srgbClr val="7030A0"/>
                </a:solidFill>
              </a:rPr>
              <a:t>, </a:t>
            </a:r>
            <a:r>
              <a:rPr lang="en-IN" sz="2400" b="1" dirty="0" err="1">
                <a:solidFill>
                  <a:srgbClr val="7030A0"/>
                </a:solidFill>
              </a:rPr>
              <a:t>int</a:t>
            </a:r>
            <a:r>
              <a:rPr lang="en-IN" sz="2400" b="1" dirty="0">
                <a:solidFill>
                  <a:srgbClr val="7030A0"/>
                </a:solidFill>
              </a:rPr>
              <a:t> count, </a:t>
            </a:r>
            <a:r>
              <a:rPr lang="en-IN" sz="2400" b="1" dirty="0" err="1">
                <a:solidFill>
                  <a:srgbClr val="7030A0"/>
                </a:solidFill>
              </a:rPr>
              <a:t>MPI_Datatype</a:t>
            </a:r>
            <a:r>
              <a:rPr lang="en-IN" sz="2400" b="1" dirty="0">
                <a:solidFill>
                  <a:srgbClr val="7030A0"/>
                </a:solidFill>
              </a:rPr>
              <a:t> </a:t>
            </a:r>
            <a:r>
              <a:rPr lang="en-IN" sz="2400" b="1" dirty="0" err="1">
                <a:solidFill>
                  <a:srgbClr val="7030A0"/>
                </a:solidFill>
              </a:rPr>
              <a:t>datatype</a:t>
            </a:r>
            <a:r>
              <a:rPr lang="en-IN" sz="2400" b="1" dirty="0">
                <a:solidFill>
                  <a:srgbClr val="7030A0"/>
                </a:solidFill>
              </a:rPr>
              <a:t>,</a:t>
            </a:r>
          </a:p>
          <a:p>
            <a:r>
              <a:rPr lang="en-IN" sz="2400" b="1" dirty="0" err="1">
                <a:solidFill>
                  <a:srgbClr val="7030A0"/>
                </a:solidFill>
              </a:rPr>
              <a:t>int</a:t>
            </a:r>
            <a:r>
              <a:rPr lang="en-IN" sz="2400" b="1" dirty="0">
                <a:solidFill>
                  <a:srgbClr val="7030A0"/>
                </a:solidFill>
              </a:rPr>
              <a:t> source, </a:t>
            </a:r>
            <a:r>
              <a:rPr lang="en-IN" sz="2400" b="1" dirty="0" err="1">
                <a:solidFill>
                  <a:srgbClr val="7030A0"/>
                </a:solidFill>
              </a:rPr>
              <a:t>int</a:t>
            </a:r>
            <a:r>
              <a:rPr lang="en-IN" sz="2400" b="1" dirty="0">
                <a:solidFill>
                  <a:srgbClr val="7030A0"/>
                </a:solidFill>
              </a:rPr>
              <a:t> tag, </a:t>
            </a:r>
            <a:r>
              <a:rPr lang="en-IN" sz="2400" b="1" dirty="0" err="1">
                <a:solidFill>
                  <a:srgbClr val="7030A0"/>
                </a:solidFill>
              </a:rPr>
              <a:t>MPI_Comm</a:t>
            </a:r>
            <a:r>
              <a:rPr lang="en-IN" sz="2400" b="1" dirty="0">
                <a:solidFill>
                  <a:srgbClr val="7030A0"/>
                </a:solidFill>
              </a:rPr>
              <a:t> </a:t>
            </a:r>
            <a:r>
              <a:rPr lang="en-IN" sz="2400" b="1" dirty="0" err="1">
                <a:solidFill>
                  <a:srgbClr val="7030A0"/>
                </a:solidFill>
              </a:rPr>
              <a:t>comm</a:t>
            </a:r>
            <a:r>
              <a:rPr lang="en-IN" sz="2400" b="1" dirty="0">
                <a:solidFill>
                  <a:srgbClr val="7030A0"/>
                </a:solidFill>
              </a:rPr>
              <a:t>, </a:t>
            </a:r>
            <a:r>
              <a:rPr lang="en-IN" sz="2400" b="1" dirty="0" err="1">
                <a:solidFill>
                  <a:srgbClr val="7030A0"/>
                </a:solidFill>
              </a:rPr>
              <a:t>MPI_Status</a:t>
            </a:r>
            <a:r>
              <a:rPr lang="en-IN" sz="2400" b="1" dirty="0">
                <a:solidFill>
                  <a:srgbClr val="7030A0"/>
                </a:solidFill>
              </a:rPr>
              <a:t> *status)</a:t>
            </a:r>
          </a:p>
          <a:p>
            <a:pPr algn="just"/>
            <a:endParaRPr lang="en-IN" sz="1400" dirty="0"/>
          </a:p>
          <a:p>
            <a:pPr algn="just"/>
            <a:r>
              <a:rPr lang="en-IN" sz="2400" dirty="0" err="1"/>
              <a:t>MPI_Recv</a:t>
            </a:r>
            <a:r>
              <a:rPr lang="en-IN" sz="2400" dirty="0"/>
              <a:t> receives a message sent by a process whose rank is given by the source in the communication domain specified by the </a:t>
            </a:r>
            <a:r>
              <a:rPr lang="en-IN" sz="2400" dirty="0" err="1"/>
              <a:t>comm</a:t>
            </a:r>
            <a:r>
              <a:rPr lang="en-IN" sz="2400" dirty="0"/>
              <a:t> argument. The tag of the sent message must be that specified by the tag argument. If there are many messages with identical tag from the same process, then any one of these messages is received. </a:t>
            </a:r>
          </a:p>
        </p:txBody>
      </p:sp>
    </p:spTree>
    <p:extLst>
      <p:ext uri="{BB962C8B-B14F-4D97-AF65-F5344CB8AC3E}">
        <p14:creationId xmlns:p14="http://schemas.microsoft.com/office/powerpoint/2010/main" val="1091091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35</a:t>
            </a:fld>
            <a:endParaRPr lang="en-I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4" name="TextBox 3"/>
          <p:cNvSpPr txBox="1"/>
          <p:nvPr/>
        </p:nvSpPr>
        <p:spPr>
          <a:xfrm>
            <a:off x="620688" y="116632"/>
            <a:ext cx="8343800" cy="6324808"/>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sz="2400" dirty="0"/>
              <a:t>MPI allows specification of wildcard arguments for both source and tag. </a:t>
            </a:r>
          </a:p>
          <a:p>
            <a:pPr marL="342900" indent="-342900">
              <a:spcBef>
                <a:spcPts val="600"/>
              </a:spcBef>
              <a:spcAft>
                <a:spcPts val="600"/>
              </a:spcAft>
              <a:buFont typeface="Arial" panose="020B0604020202020204" pitchFamily="34" charset="0"/>
              <a:buChar char="•"/>
            </a:pPr>
            <a:r>
              <a:rPr lang="en-US" sz="2400" dirty="0"/>
              <a:t>If source is set to </a:t>
            </a:r>
            <a:r>
              <a:rPr lang="en-US" sz="2400" dirty="0">
                <a:latin typeface="Courier New" panose="02070309020205020404" pitchFamily="49" charset="0"/>
              </a:rPr>
              <a:t>MPI_ANY_SOURCE</a:t>
            </a:r>
            <a:r>
              <a:rPr lang="en-US" sz="2400" dirty="0"/>
              <a:t>, then any process of the communication domain can be the source of the message. </a:t>
            </a:r>
          </a:p>
          <a:p>
            <a:pPr marL="342900" indent="-342900">
              <a:spcBef>
                <a:spcPts val="600"/>
              </a:spcBef>
              <a:spcAft>
                <a:spcPts val="600"/>
              </a:spcAft>
              <a:buFont typeface="Arial" panose="020B0604020202020204" pitchFamily="34" charset="0"/>
              <a:buChar char="•"/>
            </a:pPr>
            <a:r>
              <a:rPr lang="en-US" sz="2400" dirty="0"/>
              <a:t>If tag is set to </a:t>
            </a:r>
            <a:r>
              <a:rPr lang="en-US" sz="2400" dirty="0">
                <a:latin typeface="Courier New" panose="02070309020205020404" pitchFamily="49" charset="0"/>
              </a:rPr>
              <a:t>MPI_ANY_TAG</a:t>
            </a:r>
            <a:r>
              <a:rPr lang="en-US" sz="2400" dirty="0"/>
              <a:t>, then messages with any tag are accepted. </a:t>
            </a:r>
          </a:p>
          <a:p>
            <a:pPr marL="342900" indent="-342900">
              <a:spcBef>
                <a:spcPts val="600"/>
              </a:spcBef>
              <a:spcAft>
                <a:spcPts val="600"/>
              </a:spcAft>
              <a:buFont typeface="Arial" panose="020B0604020202020204" pitchFamily="34" charset="0"/>
              <a:buChar char="•"/>
            </a:pPr>
            <a:r>
              <a:rPr lang="en-US" sz="2400" dirty="0"/>
              <a:t>On the receive side, the message must be of length equal to or less than the length field specified. </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 the receiving end, the status variable can be used to get information about the </a:t>
            </a:r>
            <a:r>
              <a:rPr lang="en-US" sz="2400" dirty="0" err="1">
                <a:latin typeface="Times New Roman" panose="02020603050405020304" pitchFamily="18" charset="0"/>
                <a:cs typeface="Times New Roman" panose="02020603050405020304" pitchFamily="18" charset="0"/>
              </a:rPr>
              <a:t>MPI_Recv</a:t>
            </a:r>
            <a:r>
              <a:rPr lang="en-US" sz="2400" dirty="0">
                <a:latin typeface="Times New Roman" panose="02020603050405020304" pitchFamily="18" charset="0"/>
                <a:cs typeface="Times New Roman" panose="02020603050405020304" pitchFamily="18" charset="0"/>
              </a:rPr>
              <a:t> operation.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corresponding data structure contains:</a:t>
            </a:r>
          </a:p>
          <a:p>
            <a:pPr lvl="1"/>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typedef</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struct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MPI_Status</a:t>
            </a:r>
            <a:r>
              <a:rPr lang="en-US" sz="2400" dirty="0">
                <a:latin typeface="Times New Roman" panose="02020603050405020304" pitchFamily="18" charset="0"/>
                <a:cs typeface="Times New Roman" panose="02020603050405020304" pitchFamily="18" charset="0"/>
              </a:rPr>
              <a:t> { </a:t>
            </a:r>
          </a:p>
          <a:p>
            <a:pPr lvl="1"/>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MPI_SOURCE; </a:t>
            </a:r>
          </a:p>
          <a:p>
            <a:pPr lvl="1"/>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MPI_TAG; </a:t>
            </a:r>
          </a:p>
          <a:p>
            <a:pPr lvl="1"/>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MPI_ERROR; }; </a:t>
            </a:r>
          </a:p>
        </p:txBody>
      </p:sp>
    </p:spTree>
    <p:extLst>
      <p:ext uri="{BB962C8B-B14F-4D97-AF65-F5344CB8AC3E}">
        <p14:creationId xmlns:p14="http://schemas.microsoft.com/office/powerpoint/2010/main" val="3112530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36</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4" name="TextBox 3"/>
          <p:cNvSpPr txBox="1"/>
          <p:nvPr/>
        </p:nvSpPr>
        <p:spPr>
          <a:xfrm>
            <a:off x="620688" y="116632"/>
            <a:ext cx="8343800"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MPI_Get_count</a:t>
            </a:r>
            <a:r>
              <a:rPr lang="en-US" sz="2400" dirty="0">
                <a:latin typeface="Times New Roman" panose="02020603050405020304" pitchFamily="18" charset="0"/>
                <a:cs typeface="Times New Roman" panose="02020603050405020304" pitchFamily="18" charset="0"/>
              </a:rPr>
              <a:t> function returns the precise count of data items received.</a:t>
            </a:r>
          </a:p>
          <a:p>
            <a:r>
              <a:rPr lang="en-US" sz="2400" dirty="0">
                <a:latin typeface="Times New Roman" panose="02020603050405020304" pitchFamily="18" charset="0"/>
                <a:cs typeface="Times New Roman" panose="02020603050405020304" pitchFamily="18" charset="0"/>
              </a:rPr>
              <a:t> </a:t>
            </a:r>
          </a:p>
          <a:p>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MPI_Get_count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MPI_Status</a:t>
            </a:r>
            <a:r>
              <a:rPr lang="en-US" sz="2400" dirty="0">
                <a:latin typeface="Times New Roman" panose="02020603050405020304" pitchFamily="18" charset="0"/>
                <a:cs typeface="Times New Roman" panose="02020603050405020304" pitchFamily="18" charset="0"/>
              </a:rPr>
              <a:t> *status, </a:t>
            </a:r>
            <a:r>
              <a:rPr lang="en-US" sz="2400" dirty="0" err="1">
                <a:latin typeface="Times New Roman" panose="02020603050405020304" pitchFamily="18" charset="0"/>
                <a:cs typeface="Times New Roman" panose="02020603050405020304" pitchFamily="18" charset="0"/>
              </a:rPr>
              <a:t>MPI_Datatype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datatype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*count) </a:t>
            </a:r>
          </a:p>
          <a:p>
            <a:endParaRPr lang="en-IN" sz="2400" dirty="0">
              <a:latin typeface="Times New Roman" panose="02020603050405020304" pitchFamily="18" charset="0"/>
              <a:cs typeface="Times New Roman" panose="02020603050405020304" pitchFamily="18" charset="0"/>
            </a:endParaRPr>
          </a:p>
          <a:p>
            <a:r>
              <a:rPr lang="en-IN" sz="2400" b="1" dirty="0"/>
              <a:t>Avoiding Deadlocks </a:t>
            </a:r>
          </a:p>
          <a:p>
            <a:endParaRPr lang="en-IN" sz="2400" b="1" dirty="0"/>
          </a:p>
          <a:p>
            <a:pPr algn="just"/>
            <a:r>
              <a:rPr lang="en-IN" sz="2400" dirty="0"/>
              <a:t>The semantics of </a:t>
            </a:r>
            <a:r>
              <a:rPr lang="en-IN" sz="2400" dirty="0" err="1"/>
              <a:t>MPI_Send</a:t>
            </a:r>
            <a:r>
              <a:rPr lang="en-IN" sz="2400" dirty="0"/>
              <a:t> and </a:t>
            </a:r>
            <a:r>
              <a:rPr lang="en-IN" sz="2400" dirty="0" err="1"/>
              <a:t>MPI_Recv</a:t>
            </a:r>
            <a:r>
              <a:rPr lang="en-IN" sz="2400" dirty="0"/>
              <a:t> place some restrictions on how we can mix and match send and receive operations. For example, consider the following piece of code in which process 0 sends two messages with different tags to process 1, and process 1 receives them in the reverse order.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230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37</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4" name="TextBox 3"/>
          <p:cNvSpPr txBox="1"/>
          <p:nvPr/>
        </p:nvSpPr>
        <p:spPr>
          <a:xfrm>
            <a:off x="620688" y="115452"/>
            <a:ext cx="8343800" cy="637097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a[10], b[10], </a:t>
            </a:r>
            <a:r>
              <a:rPr lang="en-US" sz="2400" dirty="0" err="1">
                <a:latin typeface="Times New Roman" panose="02020603050405020304" pitchFamily="18" charset="0"/>
                <a:cs typeface="Times New Roman" panose="02020603050405020304" pitchFamily="18" charset="0"/>
              </a:rPr>
              <a:t>myrank</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MPI_Status</a:t>
            </a:r>
            <a:r>
              <a:rPr lang="en-US" sz="2400" dirty="0">
                <a:latin typeface="Times New Roman" panose="02020603050405020304" pitchFamily="18" charset="0"/>
                <a:cs typeface="Times New Roman" panose="02020603050405020304" pitchFamily="18" charset="0"/>
              </a:rPr>
              <a:t> status;</a:t>
            </a:r>
          </a:p>
          <a:p>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MPI_Comm_rank</a:t>
            </a:r>
            <a:r>
              <a:rPr lang="en-US" sz="2400" dirty="0">
                <a:latin typeface="Times New Roman" panose="02020603050405020304" pitchFamily="18" charset="0"/>
                <a:cs typeface="Times New Roman" panose="02020603050405020304" pitchFamily="18" charset="0"/>
              </a:rPr>
              <a:t>(MPI_COMM_WORLD, &amp;</a:t>
            </a:r>
            <a:r>
              <a:rPr lang="en-US" sz="2400" dirty="0" err="1">
                <a:latin typeface="Times New Roman" panose="02020603050405020304" pitchFamily="18" charset="0"/>
                <a:cs typeface="Times New Roman" panose="02020603050405020304" pitchFamily="18" charset="0"/>
              </a:rPr>
              <a:t>myrank</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if (</a:t>
            </a:r>
            <a:r>
              <a:rPr lang="en-US" sz="2400" dirty="0" err="1">
                <a:latin typeface="Times New Roman" panose="02020603050405020304" pitchFamily="18" charset="0"/>
                <a:cs typeface="Times New Roman" panose="02020603050405020304" pitchFamily="18" charset="0"/>
              </a:rPr>
              <a:t>myrank</a:t>
            </a:r>
            <a:r>
              <a:rPr lang="en-US" sz="2400" dirty="0">
                <a:latin typeface="Times New Roman" panose="02020603050405020304" pitchFamily="18" charset="0"/>
                <a:cs typeface="Times New Roman" panose="02020603050405020304" pitchFamily="18" charset="0"/>
              </a:rPr>
              <a:t> == 0)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MPI_Send</a:t>
            </a:r>
            <a:r>
              <a:rPr lang="en-US" sz="2400" dirty="0">
                <a:latin typeface="Times New Roman" panose="02020603050405020304" pitchFamily="18" charset="0"/>
                <a:cs typeface="Times New Roman" panose="02020603050405020304" pitchFamily="18" charset="0"/>
              </a:rPr>
              <a:t>(a,10, MPI_INT,1, 1,MPI_COMM_WORLD);</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MPI_Send</a:t>
            </a:r>
            <a:r>
              <a:rPr lang="en-US" sz="2400" dirty="0">
                <a:latin typeface="Times New Roman" panose="02020603050405020304" pitchFamily="18" charset="0"/>
                <a:cs typeface="Times New Roman" panose="02020603050405020304" pitchFamily="18" charset="0"/>
              </a:rPr>
              <a:t>(b, 10, MPI_INT, 1, 2, MPI_COMM_WORLD);</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else if (</a:t>
            </a:r>
            <a:r>
              <a:rPr lang="en-US" sz="2400" dirty="0" err="1">
                <a:latin typeface="Times New Roman" panose="02020603050405020304" pitchFamily="18" charset="0"/>
                <a:cs typeface="Times New Roman" panose="02020603050405020304" pitchFamily="18" charset="0"/>
              </a:rPr>
              <a:t>myrank</a:t>
            </a:r>
            <a:r>
              <a:rPr lang="en-US" sz="2400" dirty="0">
                <a:latin typeface="Times New Roman" panose="02020603050405020304" pitchFamily="18" charset="0"/>
                <a:cs typeface="Times New Roman" panose="02020603050405020304" pitchFamily="18" charset="0"/>
              </a:rPr>
              <a:t> == 1)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MPI_Recv</a:t>
            </a:r>
            <a:r>
              <a:rPr lang="en-US" sz="2400" dirty="0">
                <a:latin typeface="Times New Roman" panose="02020603050405020304" pitchFamily="18" charset="0"/>
                <a:cs typeface="Times New Roman" panose="02020603050405020304" pitchFamily="18" charset="0"/>
              </a:rPr>
              <a:t>(b, 10, MPI_INT, 0, 2, MPI_COMM_WORLD);</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MPI_Recv</a:t>
            </a:r>
            <a:r>
              <a:rPr lang="en-US" sz="2400" dirty="0">
                <a:latin typeface="Times New Roman" panose="02020603050405020304" pitchFamily="18" charset="0"/>
                <a:cs typeface="Times New Roman" panose="02020603050405020304" pitchFamily="18" charset="0"/>
              </a:rPr>
              <a:t>(a, 10, MPI_INT, 0, 1, MPI_COMM_WORLD);</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IN" sz="2400" dirty="0"/>
              <a:t>if </a:t>
            </a:r>
            <a:r>
              <a:rPr lang="en-IN" sz="2400" dirty="0" err="1"/>
              <a:t>MPI_Send</a:t>
            </a:r>
            <a:r>
              <a:rPr lang="en-IN" sz="2400" dirty="0"/>
              <a:t> is implemented by blocking until the matching receive has been issued, then neither of the two processes will be able to proceed.</a:t>
            </a:r>
          </a:p>
        </p:txBody>
      </p:sp>
    </p:spTree>
    <p:extLst>
      <p:ext uri="{BB962C8B-B14F-4D97-AF65-F5344CB8AC3E}">
        <p14:creationId xmlns:p14="http://schemas.microsoft.com/office/powerpoint/2010/main" val="135007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38</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4" name="TextBox 3"/>
          <p:cNvSpPr txBox="1"/>
          <p:nvPr/>
        </p:nvSpPr>
        <p:spPr>
          <a:xfrm>
            <a:off x="620688" y="116632"/>
            <a:ext cx="8343800" cy="5632311"/>
          </a:xfrm>
          <a:prstGeom prst="rect">
            <a:avLst/>
          </a:prstGeom>
          <a:noFill/>
        </p:spPr>
        <p:txBody>
          <a:bodyPr wrap="square" rtlCol="0">
            <a:spAutoFit/>
          </a:bodyPr>
          <a:lstStyle/>
          <a:p>
            <a:r>
              <a:rPr lang="en-IN" sz="2400" dirty="0"/>
              <a:t>This is because process zero (i.e., </a:t>
            </a:r>
            <a:r>
              <a:rPr lang="en-IN" sz="2400" dirty="0" err="1"/>
              <a:t>myrank</a:t>
            </a:r>
            <a:r>
              <a:rPr lang="en-IN" sz="2400" dirty="0"/>
              <a:t> == 0 ) will wait until process one issues the matching </a:t>
            </a:r>
            <a:r>
              <a:rPr lang="en-IN" sz="2400" dirty="0" err="1"/>
              <a:t>MPI_Recv</a:t>
            </a:r>
            <a:r>
              <a:rPr lang="en-IN" sz="2400" dirty="0"/>
              <a:t> (i.e., the one with tag equal to 1), and at the same time process one will wait until</a:t>
            </a:r>
          </a:p>
          <a:p>
            <a:r>
              <a:rPr lang="en-IN" sz="2400" dirty="0"/>
              <a:t>process zero performs the matching </a:t>
            </a:r>
            <a:r>
              <a:rPr lang="en-IN" sz="2400" dirty="0" err="1"/>
              <a:t>MPI_Send</a:t>
            </a:r>
            <a:r>
              <a:rPr lang="en-IN" sz="2400" dirty="0"/>
              <a:t> (i.e., the one with tag equal to 2).</a:t>
            </a:r>
          </a:p>
          <a:p>
            <a:endParaRPr lang="en-US" sz="2400" dirty="0">
              <a:latin typeface="Courier New" panose="02070309020205020404" pitchFamily="49" charset="0"/>
            </a:endParaRPr>
          </a:p>
          <a:p>
            <a:r>
              <a:rPr lang="en-IN" sz="2400" dirty="0"/>
              <a:t>This code fragment is not safe, as its </a:t>
            </a:r>
            <a:r>
              <a:rPr lang="en-IN" sz="2400" dirty="0" err="1"/>
              <a:t>behavior</a:t>
            </a:r>
            <a:r>
              <a:rPr lang="en-IN" sz="2400" dirty="0"/>
              <a:t> is implementation dependent. It is up to the programmer to ensure that his or her program will run correctly on any MPI implementation. The problem in this program can be corrected by </a:t>
            </a:r>
            <a:r>
              <a:rPr lang="en-IN" sz="2400" i="1" dirty="0"/>
              <a:t>matching the order in which the send and receive operations are issued</a:t>
            </a:r>
            <a:r>
              <a:rPr lang="en-IN" sz="2400" dirty="0"/>
              <a:t>. </a:t>
            </a:r>
          </a:p>
          <a:p>
            <a:endParaRPr lang="en-IN" sz="2400" dirty="0"/>
          </a:p>
          <a:p>
            <a:pPr algn="just"/>
            <a:r>
              <a:rPr lang="en-IN" sz="2400" dirty="0"/>
              <a:t>Similar deadlock situations can also occur when a process sends a message to itself.  Even though this is legal, its </a:t>
            </a:r>
            <a:r>
              <a:rPr lang="en-IN" sz="2400" dirty="0" err="1"/>
              <a:t>behavior</a:t>
            </a:r>
            <a:r>
              <a:rPr lang="en-IN" sz="2400" dirty="0"/>
              <a:t> is implementation dependent and must be avoided.</a:t>
            </a:r>
          </a:p>
        </p:txBody>
      </p:sp>
    </p:spTree>
    <p:extLst>
      <p:ext uri="{BB962C8B-B14F-4D97-AF65-F5344CB8AC3E}">
        <p14:creationId xmlns:p14="http://schemas.microsoft.com/office/powerpoint/2010/main" val="3503495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39</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4" name="TextBox 3"/>
          <p:cNvSpPr txBox="1"/>
          <p:nvPr/>
        </p:nvSpPr>
        <p:spPr>
          <a:xfrm>
            <a:off x="620688" y="116632"/>
            <a:ext cx="8343800" cy="5293757"/>
          </a:xfrm>
          <a:prstGeom prst="rect">
            <a:avLst/>
          </a:prstGeom>
          <a:noFill/>
        </p:spPr>
        <p:txBody>
          <a:bodyPr wrap="square" rtlCol="0">
            <a:spAutoFit/>
          </a:bodyPr>
          <a:lstStyle/>
          <a:p>
            <a:pPr algn="ctr"/>
            <a:r>
              <a:rPr lang="en-US" sz="2400" dirty="0"/>
              <a:t>Consider the following piece of code, in which process </a:t>
            </a:r>
            <a:r>
              <a:rPr lang="en-US" sz="2400" dirty="0" err="1"/>
              <a:t>i</a:t>
            </a:r>
            <a:r>
              <a:rPr lang="en-US" sz="2400" dirty="0"/>
              <a:t> sends a message to process </a:t>
            </a:r>
            <a:r>
              <a:rPr lang="en-US" sz="2400" i="1" dirty="0" err="1">
                <a:latin typeface="Times New Roman" panose="02020603050405020304" pitchFamily="18" charset="0"/>
              </a:rPr>
              <a:t>i</a:t>
            </a:r>
            <a:r>
              <a:rPr lang="en-US" sz="2400" dirty="0"/>
              <a:t> + 1 (modulo the number of processes) and receives a message from process </a:t>
            </a:r>
            <a:r>
              <a:rPr lang="en-US" sz="2400" i="1" dirty="0" err="1">
                <a:latin typeface="Times New Roman" panose="02020603050405020304" pitchFamily="18" charset="0"/>
              </a:rPr>
              <a:t>i</a:t>
            </a:r>
            <a:r>
              <a:rPr lang="en-US" sz="2400" dirty="0"/>
              <a:t> - 1 (module the number of processes).</a:t>
            </a:r>
          </a:p>
          <a:p>
            <a:endParaRPr lang="en-US" sz="2000" dirty="0">
              <a:latin typeface="Courier New" panose="02070309020205020404" pitchFamily="49" charset="0"/>
            </a:endParaRPr>
          </a:p>
          <a:p>
            <a:r>
              <a:rPr lang="en-US" dirty="0" err="1">
                <a:latin typeface="Courier New" panose="02070309020205020404" pitchFamily="49" charset="0"/>
              </a:rPr>
              <a:t>int</a:t>
            </a:r>
            <a:r>
              <a:rPr lang="en-US" dirty="0">
                <a:latin typeface="Courier New" panose="02070309020205020404" pitchFamily="49" charset="0"/>
              </a:rPr>
              <a:t> a[10], b[10], </a:t>
            </a:r>
            <a:r>
              <a:rPr lang="en-US" dirty="0" err="1">
                <a:latin typeface="Courier New" panose="02070309020205020404" pitchFamily="49" charset="0"/>
              </a:rPr>
              <a:t>npes</a:t>
            </a:r>
            <a:r>
              <a:rPr lang="en-US" dirty="0">
                <a:latin typeface="Courier New" panose="02070309020205020404" pitchFamily="49" charset="0"/>
              </a:rPr>
              <a:t>, </a:t>
            </a:r>
            <a:r>
              <a:rPr lang="en-US" dirty="0" err="1">
                <a:latin typeface="Courier New" panose="02070309020205020404" pitchFamily="49" charset="0"/>
              </a:rPr>
              <a:t>myrank</a:t>
            </a:r>
            <a:r>
              <a:rPr lang="en-US" dirty="0">
                <a:latin typeface="Courier New" panose="02070309020205020404" pitchFamily="49" charset="0"/>
              </a:rPr>
              <a:t>;</a:t>
            </a:r>
          </a:p>
          <a:p>
            <a:r>
              <a:rPr lang="en-US" dirty="0" err="1">
                <a:latin typeface="Courier New" panose="02070309020205020404" pitchFamily="49" charset="0"/>
              </a:rPr>
              <a:t>MPI_Status</a:t>
            </a:r>
            <a:r>
              <a:rPr lang="en-US" dirty="0">
                <a:latin typeface="Courier New" panose="02070309020205020404" pitchFamily="49" charset="0"/>
              </a:rPr>
              <a:t> status;</a:t>
            </a:r>
          </a:p>
          <a:p>
            <a:r>
              <a:rPr lang="en-US" dirty="0">
                <a:latin typeface="Courier New" panose="02070309020205020404" pitchFamily="49" charset="0"/>
              </a:rPr>
              <a:t>...</a:t>
            </a:r>
          </a:p>
          <a:p>
            <a:r>
              <a:rPr lang="en-US" dirty="0" err="1">
                <a:latin typeface="Courier New" panose="02070309020205020404" pitchFamily="49" charset="0"/>
              </a:rPr>
              <a:t>MPI_Comm_size</a:t>
            </a:r>
            <a:r>
              <a:rPr lang="en-US" dirty="0">
                <a:latin typeface="Courier New" panose="02070309020205020404" pitchFamily="49" charset="0"/>
              </a:rPr>
              <a:t>(MPI_COMM_WORLD, &amp;</a:t>
            </a:r>
            <a:r>
              <a:rPr lang="en-US" dirty="0" err="1">
                <a:latin typeface="Courier New" panose="02070309020205020404" pitchFamily="49" charset="0"/>
              </a:rPr>
              <a:t>npes</a:t>
            </a:r>
            <a:r>
              <a:rPr lang="en-US" dirty="0">
                <a:latin typeface="Courier New" panose="02070309020205020404" pitchFamily="49" charset="0"/>
              </a:rPr>
              <a:t>);</a:t>
            </a:r>
          </a:p>
          <a:p>
            <a:r>
              <a:rPr lang="en-US" dirty="0" err="1">
                <a:latin typeface="Courier New" panose="02070309020205020404" pitchFamily="49" charset="0"/>
              </a:rPr>
              <a:t>MPI_Comm_rank</a:t>
            </a:r>
            <a:r>
              <a:rPr lang="en-US" dirty="0">
                <a:latin typeface="Courier New" panose="02070309020205020404" pitchFamily="49" charset="0"/>
              </a:rPr>
              <a:t>(MPI_COMM_WORLD, &amp;</a:t>
            </a:r>
            <a:r>
              <a:rPr lang="en-US" dirty="0" err="1">
                <a:latin typeface="Courier New" panose="02070309020205020404" pitchFamily="49" charset="0"/>
              </a:rPr>
              <a:t>myrank</a:t>
            </a:r>
            <a:r>
              <a:rPr lang="en-US" dirty="0">
                <a:latin typeface="Courier New" panose="02070309020205020404" pitchFamily="49" charset="0"/>
              </a:rPr>
              <a:t>);</a:t>
            </a:r>
          </a:p>
          <a:p>
            <a:r>
              <a:rPr lang="en-US" dirty="0" err="1">
                <a:latin typeface="Courier New" panose="02070309020205020404" pitchFamily="49" charset="0"/>
              </a:rPr>
              <a:t>MPI_Send</a:t>
            </a:r>
            <a:r>
              <a:rPr lang="en-US" dirty="0">
                <a:latin typeface="Courier New" panose="02070309020205020404" pitchFamily="49" charset="0"/>
              </a:rPr>
              <a:t>(a, 10, MPI_INT, (myrank+1)%</a:t>
            </a:r>
            <a:r>
              <a:rPr lang="en-US" dirty="0" err="1">
                <a:latin typeface="Courier New" panose="02070309020205020404" pitchFamily="49" charset="0"/>
              </a:rPr>
              <a:t>npes</a:t>
            </a:r>
            <a:r>
              <a:rPr lang="en-US" dirty="0">
                <a:latin typeface="Courier New" panose="02070309020205020404" pitchFamily="49" charset="0"/>
              </a:rPr>
              <a:t>, 1, 		  	MPI_COMM_WORLD);</a:t>
            </a:r>
          </a:p>
          <a:p>
            <a:r>
              <a:rPr lang="en-US" dirty="0" err="1">
                <a:latin typeface="Courier New" panose="02070309020205020404" pitchFamily="49" charset="0"/>
              </a:rPr>
              <a:t>MPI_Recv</a:t>
            </a:r>
            <a:r>
              <a:rPr lang="en-US" dirty="0">
                <a:latin typeface="Courier New" panose="02070309020205020404" pitchFamily="49" charset="0"/>
              </a:rPr>
              <a:t>(b, 10, MPI_INT, (myrank-1+npes)%</a:t>
            </a:r>
            <a:r>
              <a:rPr lang="en-US" dirty="0" err="1">
                <a:latin typeface="Courier New" panose="02070309020205020404" pitchFamily="49" charset="0"/>
              </a:rPr>
              <a:t>npes</a:t>
            </a:r>
            <a:r>
              <a:rPr lang="en-US" dirty="0">
                <a:latin typeface="Courier New" panose="02070309020205020404" pitchFamily="49" charset="0"/>
              </a:rPr>
              <a:t>, 1, 	MPI_COMM_WORLD);</a:t>
            </a:r>
          </a:p>
          <a:p>
            <a:r>
              <a:rPr lang="en-US" dirty="0">
                <a:latin typeface="Courier New" panose="02070309020205020404" pitchFamily="49" charset="0"/>
              </a:rPr>
              <a:t>...</a:t>
            </a:r>
          </a:p>
          <a:p>
            <a:endParaRPr lang="en-US">
              <a:latin typeface="Courier New" panose="02070309020205020404" pitchFamily="49" charset="0"/>
            </a:endParaRPr>
          </a:p>
          <a:p>
            <a:endParaRPr lang="en-IN" sz="2400" dirty="0"/>
          </a:p>
        </p:txBody>
      </p:sp>
    </p:spTree>
    <p:extLst>
      <p:ext uri="{BB962C8B-B14F-4D97-AF65-F5344CB8AC3E}">
        <p14:creationId xmlns:p14="http://schemas.microsoft.com/office/powerpoint/2010/main" val="872240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4</a:t>
            </a:fld>
            <a:endParaRPr lang="en-I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3568" cy="683568"/>
          </a:xfrm>
          <a:prstGeom prst="rect">
            <a:avLst/>
          </a:prstGeom>
        </p:spPr>
      </p:pic>
      <p:sp>
        <p:nvSpPr>
          <p:cNvPr id="4" name="TextBox 3"/>
          <p:cNvSpPr txBox="1"/>
          <p:nvPr/>
        </p:nvSpPr>
        <p:spPr>
          <a:xfrm>
            <a:off x="539552" y="404664"/>
            <a:ext cx="8460432" cy="6155531"/>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2. </a:t>
            </a:r>
            <a:r>
              <a:rPr lang="en-IN" sz="2400" dirty="0">
                <a:latin typeface="Times New Roman" panose="02020603050405020304" pitchFamily="18" charset="0"/>
                <a:cs typeface="Times New Roman" panose="02020603050405020304" pitchFamily="18" charset="0"/>
              </a:rPr>
              <a:t>The implication is that all interactions (read-only or read /write) require cooperation of two processes – the process that has the data and the process that wants to access the data. </a:t>
            </a:r>
          </a:p>
          <a:p>
            <a:endParaRPr lang="en-IN" sz="1000" dirty="0">
              <a:latin typeface="Times New Roman" panose="02020603050405020304" pitchFamily="18" charset="0"/>
              <a:cs typeface="Times New Roman" panose="02020603050405020304" pitchFamily="18" charset="0"/>
            </a:endParaRPr>
          </a:p>
          <a:p>
            <a:pPr marL="742950" lvl="3"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Also adds complexity to programming in cases of dynamic /unstructured interactions</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Message-passing programming can be efficiently implemented on a wide variety of architectures. </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Message-passing programs are often written using the </a:t>
            </a:r>
            <a:r>
              <a:rPr lang="en-US" sz="2400" i="1" dirty="0">
                <a:latin typeface="Times New Roman" panose="02020603050405020304" pitchFamily="18" charset="0"/>
                <a:cs typeface="Times New Roman" panose="02020603050405020304" pitchFamily="18" charset="0"/>
              </a:rPr>
              <a:t>asynchronous</a:t>
            </a:r>
            <a:r>
              <a:rPr lang="en-US" sz="2400" dirty="0">
                <a:latin typeface="Times New Roman" panose="02020603050405020304" pitchFamily="18" charset="0"/>
                <a:cs typeface="Times New Roman" panose="02020603050405020304" pitchFamily="18" charset="0"/>
              </a:rPr>
              <a:t> or </a:t>
            </a:r>
            <a:r>
              <a:rPr lang="en-US" sz="2400" i="1" dirty="0">
                <a:latin typeface="Times New Roman" panose="02020603050405020304" pitchFamily="18" charset="0"/>
                <a:cs typeface="Times New Roman" panose="02020603050405020304" pitchFamily="18" charset="0"/>
              </a:rPr>
              <a:t>loosely synchronous</a:t>
            </a:r>
            <a:r>
              <a:rPr lang="en-US" sz="2400" dirty="0">
                <a:latin typeface="Times New Roman" panose="02020603050405020304" pitchFamily="18" charset="0"/>
                <a:cs typeface="Times New Roman" panose="02020603050405020304" pitchFamily="18" charset="0"/>
              </a:rPr>
              <a:t> paradigms. </a:t>
            </a:r>
          </a:p>
          <a:p>
            <a:pPr marL="342900" indent="-34290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lnSpc>
                <a:spcPct val="8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 the asynchronous paradigm, all concurrent tasks execute asynchronously.</a:t>
            </a:r>
          </a:p>
          <a:p>
            <a:pPr marL="800100" lvl="1" indent="-342900">
              <a:lnSpc>
                <a:spcPct val="8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Makes it possible to implement any parallel algorithm</a:t>
            </a:r>
          </a:p>
          <a:p>
            <a:pPr marL="800100" lvl="1" indent="-342900">
              <a:lnSpc>
                <a:spcPct val="8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Such algorithms can be harder to reason about and can have non-deterministic behavior due to race conditions</a:t>
            </a:r>
          </a:p>
        </p:txBody>
      </p:sp>
    </p:spTree>
    <p:extLst>
      <p:ext uri="{BB962C8B-B14F-4D97-AF65-F5344CB8AC3E}">
        <p14:creationId xmlns:p14="http://schemas.microsoft.com/office/powerpoint/2010/main" val="39120221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normAutofit fontScale="90000"/>
          </a:bodyPr>
          <a:lstStyle/>
          <a:p>
            <a:r>
              <a:rPr lang="en-US"/>
              <a:t>Sending and Receiving </a:t>
            </a:r>
            <a:br>
              <a:rPr lang="en-US"/>
            </a:br>
            <a:r>
              <a:rPr lang="en-US"/>
              <a:t>Messages Simultaneously</a:t>
            </a:r>
          </a:p>
        </p:txBody>
      </p:sp>
      <p:sp>
        <p:nvSpPr>
          <p:cNvPr id="236548" name="Rectangle 4"/>
          <p:cNvSpPr>
            <a:spLocks noChangeArrowheads="1"/>
          </p:cNvSpPr>
          <p:nvPr/>
        </p:nvSpPr>
        <p:spPr bwMode="auto">
          <a:xfrm>
            <a:off x="914400" y="1574800"/>
            <a:ext cx="7391400" cy="424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To exchange messages, MPI provides the following function:</a:t>
            </a:r>
          </a:p>
          <a:p>
            <a:endParaRPr lang="en-US" sz="1600">
              <a:latin typeface="Courier New" panose="02070309020205020404" pitchFamily="49" charset="0"/>
            </a:endParaRPr>
          </a:p>
          <a:p>
            <a:r>
              <a:rPr lang="en-US" sz="1600">
                <a:latin typeface="Courier New" panose="02070309020205020404" pitchFamily="49" charset="0"/>
              </a:rPr>
              <a:t>     int MPI_Sendrecv(void *sendbuf, int sendcount,</a:t>
            </a:r>
          </a:p>
          <a:p>
            <a:r>
              <a:rPr lang="en-US" sz="1600">
                <a:latin typeface="Courier New" panose="02070309020205020404" pitchFamily="49" charset="0"/>
              </a:rPr>
              <a:t>	MPI_Datatype senddatatype, int dest, int 		sendtag, void *recvbuf, int recvcount, 		MPI_Datatype recvdatatype, int source, int recvtag,  	MPI_Comm comm, MPI_Status *status)</a:t>
            </a:r>
          </a:p>
          <a:p>
            <a:endParaRPr lang="en-US" sz="1600">
              <a:latin typeface="Courier New" panose="02070309020205020404" pitchFamily="49" charset="0"/>
            </a:endParaRPr>
          </a:p>
          <a:p>
            <a:r>
              <a:rPr lang="en-US" sz="2000"/>
              <a:t>The arguments include arguments to the send and receive</a:t>
            </a:r>
          </a:p>
          <a:p>
            <a:r>
              <a:rPr lang="en-US" sz="2000"/>
              <a:t>functions. If we wish to use the same buffer for both send and</a:t>
            </a:r>
          </a:p>
          <a:p>
            <a:r>
              <a:rPr lang="en-US" sz="2000"/>
              <a:t>receive, we can use:</a:t>
            </a:r>
          </a:p>
          <a:p>
            <a:r>
              <a:rPr lang="en-US" sz="1600">
                <a:latin typeface="Courier New" panose="02070309020205020404" pitchFamily="49" charset="0"/>
              </a:rPr>
              <a:t>     </a:t>
            </a:r>
          </a:p>
          <a:p>
            <a:r>
              <a:rPr lang="en-US" sz="1600">
                <a:latin typeface="Courier New" panose="02070309020205020404" pitchFamily="49" charset="0"/>
              </a:rPr>
              <a:t>     int MPI_Sendrecv_replace(void *buf, int count,</a:t>
            </a:r>
          </a:p>
          <a:p>
            <a:r>
              <a:rPr lang="en-US" sz="1600">
                <a:latin typeface="Courier New" panose="02070309020205020404" pitchFamily="49" charset="0"/>
              </a:rPr>
              <a:t>	MPI_Datatype datatype, int dest, int sendtag,</a:t>
            </a:r>
          </a:p>
          <a:p>
            <a:r>
              <a:rPr lang="en-US" sz="1600">
                <a:latin typeface="Courier New" panose="02070309020205020404" pitchFamily="49" charset="0"/>
              </a:rPr>
              <a:t>	int source, int recvtag, MPI_Comm comm,</a:t>
            </a:r>
          </a:p>
          <a:p>
            <a:r>
              <a:rPr lang="en-US" sz="1600">
                <a:latin typeface="Courier New" panose="02070309020205020404" pitchFamily="49" charset="0"/>
              </a:rPr>
              <a:t>	MPI_Status *status)</a:t>
            </a:r>
          </a:p>
        </p:txBody>
      </p:sp>
    </p:spTree>
    <p:extLst>
      <p:ext uri="{BB962C8B-B14F-4D97-AF65-F5344CB8AC3E}">
        <p14:creationId xmlns:p14="http://schemas.microsoft.com/office/powerpoint/2010/main" val="2779115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t>Topologies and Embeddings </a:t>
            </a:r>
          </a:p>
        </p:txBody>
      </p:sp>
      <p:sp>
        <p:nvSpPr>
          <p:cNvPr id="237571" name="Rectangle 3"/>
          <p:cNvSpPr>
            <a:spLocks noGrp="1" noChangeArrowheads="1"/>
          </p:cNvSpPr>
          <p:nvPr>
            <p:ph type="body" idx="1"/>
          </p:nvPr>
        </p:nvSpPr>
        <p:spPr/>
        <p:txBody>
          <a:bodyPr>
            <a:normAutofit fontScale="92500" lnSpcReduction="10000"/>
          </a:bodyPr>
          <a:lstStyle/>
          <a:p>
            <a:r>
              <a:rPr lang="en-US"/>
              <a:t>MPI allows a programmer to organize processors into logical </a:t>
            </a:r>
            <a:r>
              <a:rPr lang="en-US" i="1">
                <a:latin typeface="Times New Roman" panose="02020603050405020304" pitchFamily="18" charset="0"/>
              </a:rPr>
              <a:t>k</a:t>
            </a:r>
            <a:r>
              <a:rPr lang="en-US"/>
              <a:t>-d meshes. </a:t>
            </a:r>
          </a:p>
          <a:p>
            <a:r>
              <a:rPr lang="en-US"/>
              <a:t>The processor ids in </a:t>
            </a:r>
            <a:r>
              <a:rPr lang="en-US">
                <a:latin typeface="Courier New" panose="02070309020205020404" pitchFamily="49" charset="0"/>
              </a:rPr>
              <a:t>MPI_COMM_WORLD </a:t>
            </a:r>
            <a:r>
              <a:rPr lang="en-US"/>
              <a:t>can be mapped to other communicators (corresponding to higher-dimensional meshes) in many ways. </a:t>
            </a:r>
          </a:p>
          <a:p>
            <a:r>
              <a:rPr lang="en-US"/>
              <a:t>The goodness of any such mapping is determined by the interaction pattern of the underlying program and the topology of the machine. </a:t>
            </a:r>
          </a:p>
          <a:p>
            <a:r>
              <a:rPr lang="en-US"/>
              <a:t>MPI does not provide the programmer any control over these mappings. </a:t>
            </a:r>
          </a:p>
          <a:p>
            <a:endParaRPr lang="en-US"/>
          </a:p>
        </p:txBody>
      </p:sp>
    </p:spTree>
    <p:extLst>
      <p:ext uri="{BB962C8B-B14F-4D97-AF65-F5344CB8AC3E}">
        <p14:creationId xmlns:p14="http://schemas.microsoft.com/office/powerpoint/2010/main" val="3795062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t>Topologies and Embeddings</a:t>
            </a:r>
          </a:p>
        </p:txBody>
      </p:sp>
      <p:sp>
        <p:nvSpPr>
          <p:cNvPr id="238596" name="Rectangle 4"/>
          <p:cNvSpPr>
            <a:spLocks noChangeArrowheads="1"/>
          </p:cNvSpPr>
          <p:nvPr/>
        </p:nvSpPr>
        <p:spPr bwMode="auto">
          <a:xfrm>
            <a:off x="990600" y="4114800"/>
            <a:ext cx="73914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a:t>Different ways to map a set of processes to a two-dimensional</a:t>
            </a:r>
          </a:p>
          <a:p>
            <a:pPr algn="ctr"/>
            <a:r>
              <a:rPr lang="en-US" sz="2000"/>
              <a:t>grid. (a) and (b) show a row- and column-wise mapping of these</a:t>
            </a:r>
          </a:p>
          <a:p>
            <a:pPr algn="ctr"/>
            <a:r>
              <a:rPr lang="en-US" sz="2000"/>
              <a:t>processes, (c) shows a mapping that follows a space-lling curve</a:t>
            </a:r>
          </a:p>
          <a:p>
            <a:pPr algn="ctr"/>
            <a:r>
              <a:rPr lang="en-US" sz="2000"/>
              <a:t>(dotted line), and (d) shows a mapping in which neighboring</a:t>
            </a:r>
          </a:p>
          <a:p>
            <a:pPr algn="ctr"/>
            <a:r>
              <a:rPr lang="en-US" sz="2000"/>
              <a:t>processes are directly connected in a hypercube.</a:t>
            </a:r>
          </a:p>
        </p:txBody>
      </p:sp>
      <p:pic>
        <p:nvPicPr>
          <p:cNvPr id="2385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76400"/>
            <a:ext cx="6727825" cy="192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11648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normAutofit fontScale="90000"/>
          </a:bodyPr>
          <a:lstStyle/>
          <a:p>
            <a:r>
              <a:rPr lang="en-US"/>
              <a:t>Creating and Using </a:t>
            </a:r>
            <a:br>
              <a:rPr lang="en-US"/>
            </a:br>
            <a:r>
              <a:rPr lang="en-US"/>
              <a:t>Cartesian Topologies </a:t>
            </a:r>
          </a:p>
        </p:txBody>
      </p:sp>
      <p:sp>
        <p:nvSpPr>
          <p:cNvPr id="239619" name="Rectangle 3"/>
          <p:cNvSpPr>
            <a:spLocks noGrp="1" noChangeArrowheads="1"/>
          </p:cNvSpPr>
          <p:nvPr>
            <p:ph type="body" idx="1"/>
          </p:nvPr>
        </p:nvSpPr>
        <p:spPr/>
        <p:txBody>
          <a:bodyPr>
            <a:normAutofit fontScale="92500" lnSpcReduction="20000"/>
          </a:bodyPr>
          <a:lstStyle/>
          <a:p>
            <a:r>
              <a:rPr lang="en-US"/>
              <a:t>We can create cartesian topologies using the function: </a:t>
            </a:r>
          </a:p>
          <a:p>
            <a:pPr lvl="1">
              <a:buFontTx/>
              <a:buNone/>
            </a:pPr>
            <a:r>
              <a:rPr lang="en-US"/>
              <a:t>	</a:t>
            </a:r>
            <a:r>
              <a:rPr lang="en-US" sz="1600">
                <a:latin typeface="Courier New" panose="02070309020205020404" pitchFamily="49" charset="0"/>
              </a:rPr>
              <a:t>int MPI_Cart_create(MPI_Comm comm_old, int ndims, </a:t>
            </a:r>
          </a:p>
          <a:p>
            <a:pPr lvl="1">
              <a:buFontTx/>
              <a:buNone/>
            </a:pPr>
            <a:r>
              <a:rPr lang="en-US" sz="1600">
                <a:latin typeface="Courier New" panose="02070309020205020404" pitchFamily="49" charset="0"/>
              </a:rPr>
              <a:t>		                   int *dims, int *periods, int reorder,     	                   MPI_Comm *comm_cart) </a:t>
            </a:r>
          </a:p>
          <a:p>
            <a:pPr>
              <a:buFontTx/>
              <a:buNone/>
            </a:pPr>
            <a:endParaRPr lang="en-US"/>
          </a:p>
          <a:p>
            <a:pPr>
              <a:buFontTx/>
              <a:buNone/>
            </a:pPr>
            <a:r>
              <a:rPr lang="en-US"/>
              <a:t>	This function takes the processes in the old communicator and creates a new communicator with dims dimensions. </a:t>
            </a:r>
          </a:p>
          <a:p>
            <a:r>
              <a:rPr lang="en-US"/>
              <a:t>Each processor can now be identified in this new cartesian topology by a vector of dimension dims. </a:t>
            </a:r>
          </a:p>
          <a:p>
            <a:endParaRPr lang="en-US"/>
          </a:p>
        </p:txBody>
      </p:sp>
    </p:spTree>
    <p:extLst>
      <p:ext uri="{BB962C8B-B14F-4D97-AF65-F5344CB8AC3E}">
        <p14:creationId xmlns:p14="http://schemas.microsoft.com/office/powerpoint/2010/main" val="14456684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normAutofit fontScale="90000"/>
          </a:bodyPr>
          <a:lstStyle/>
          <a:p>
            <a:r>
              <a:rPr lang="en-US"/>
              <a:t>Creating and Using </a:t>
            </a:r>
            <a:br>
              <a:rPr lang="en-US"/>
            </a:br>
            <a:r>
              <a:rPr lang="en-US"/>
              <a:t>Cartesian Topologies</a:t>
            </a:r>
          </a:p>
        </p:txBody>
      </p:sp>
      <p:sp>
        <p:nvSpPr>
          <p:cNvPr id="240643" name="Rectangle 3"/>
          <p:cNvSpPr>
            <a:spLocks noGrp="1" noChangeArrowheads="1"/>
          </p:cNvSpPr>
          <p:nvPr>
            <p:ph type="body" idx="1"/>
          </p:nvPr>
        </p:nvSpPr>
        <p:spPr/>
        <p:txBody>
          <a:bodyPr>
            <a:normAutofit fontScale="85000" lnSpcReduction="10000"/>
          </a:bodyPr>
          <a:lstStyle/>
          <a:p>
            <a:r>
              <a:rPr lang="en-US"/>
              <a:t>Since sending and receiving messages still require (one-dimensional) ranks, MPI provides routines to convert ranks to cartesian coordinates and vice-versa. </a:t>
            </a:r>
          </a:p>
          <a:p>
            <a:pPr lvl="1">
              <a:buFontTx/>
              <a:buNone/>
            </a:pPr>
            <a:r>
              <a:rPr lang="en-US" sz="1600">
                <a:latin typeface="Courier New" panose="02070309020205020404" pitchFamily="49" charset="0"/>
              </a:rPr>
              <a:t>int MPI_Cart_coord(MPI_Comm comm_cart, int rank, int maxdims, 			int *coords) </a:t>
            </a:r>
          </a:p>
          <a:p>
            <a:pPr lvl="1">
              <a:buFontTx/>
              <a:buNone/>
            </a:pPr>
            <a:r>
              <a:rPr lang="en-US" sz="1600">
                <a:latin typeface="Courier New" panose="02070309020205020404" pitchFamily="49" charset="0"/>
              </a:rPr>
              <a:t>int MPI_Cart_rank(MPI_Comm comm_cart, int *coords, int *rank)</a:t>
            </a:r>
            <a:r>
              <a:rPr lang="en-US"/>
              <a:t> </a:t>
            </a:r>
          </a:p>
          <a:p>
            <a:pPr lvl="1">
              <a:buFontTx/>
              <a:buNone/>
            </a:pPr>
            <a:endParaRPr lang="en-US"/>
          </a:p>
          <a:p>
            <a:r>
              <a:rPr lang="en-US"/>
              <a:t>The most common operation on cartesian topologies is a shift. To determine the rank of source and destination of such shifts, MPI provides the following function: </a:t>
            </a:r>
          </a:p>
          <a:p>
            <a:pPr lvl="1">
              <a:buFontTx/>
              <a:buNone/>
            </a:pPr>
            <a:r>
              <a:rPr lang="en-US" sz="1600">
                <a:latin typeface="Courier New" panose="02070309020205020404" pitchFamily="49" charset="0"/>
              </a:rPr>
              <a:t>int MPI_Cart_shift(MPI_Comm comm_cart, int dir, int s_step, 			int *rank_source, int *rank_dest) </a:t>
            </a:r>
          </a:p>
          <a:p>
            <a:endParaRPr lang="en-US" sz="1600">
              <a:latin typeface="Courier New" panose="02070309020205020404" pitchFamily="49" charset="0"/>
            </a:endParaRPr>
          </a:p>
        </p:txBody>
      </p:sp>
    </p:spTree>
    <p:extLst>
      <p:ext uri="{BB962C8B-B14F-4D97-AF65-F5344CB8AC3E}">
        <p14:creationId xmlns:p14="http://schemas.microsoft.com/office/powerpoint/2010/main" val="29996463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normAutofit fontScale="90000"/>
          </a:bodyPr>
          <a:lstStyle/>
          <a:p>
            <a:r>
              <a:rPr lang="en-US"/>
              <a:t>Overlapping Communication</a:t>
            </a:r>
            <a:br>
              <a:rPr lang="en-US"/>
            </a:br>
            <a:r>
              <a:rPr lang="en-US"/>
              <a:t>with Computation </a:t>
            </a:r>
          </a:p>
        </p:txBody>
      </p:sp>
      <p:sp>
        <p:nvSpPr>
          <p:cNvPr id="243715" name="Rectangle 3"/>
          <p:cNvSpPr>
            <a:spLocks noGrp="1" noChangeArrowheads="1"/>
          </p:cNvSpPr>
          <p:nvPr>
            <p:ph type="body" idx="1"/>
          </p:nvPr>
        </p:nvSpPr>
        <p:spPr/>
        <p:txBody>
          <a:bodyPr/>
          <a:lstStyle/>
          <a:p>
            <a:pPr>
              <a:lnSpc>
                <a:spcPct val="80000"/>
              </a:lnSpc>
            </a:pPr>
            <a:r>
              <a:rPr lang="en-US" sz="2000"/>
              <a:t>In order to overlap communication with computation, MPI provides a pair of functions for performing non-blocking send and receive operations. </a:t>
            </a:r>
          </a:p>
          <a:p>
            <a:pPr lvl="1">
              <a:lnSpc>
                <a:spcPct val="80000"/>
              </a:lnSpc>
              <a:buFontTx/>
              <a:buNone/>
            </a:pPr>
            <a:r>
              <a:rPr lang="en-US" sz="1600">
                <a:latin typeface="Courier New" panose="02070309020205020404" pitchFamily="49" charset="0"/>
              </a:rPr>
              <a:t>int MPI_Isend(void *buf, int count, MPI_Datatype datatype, </a:t>
            </a:r>
          </a:p>
          <a:p>
            <a:pPr lvl="1">
              <a:lnSpc>
                <a:spcPct val="80000"/>
              </a:lnSpc>
              <a:buFontTx/>
              <a:buNone/>
            </a:pPr>
            <a:r>
              <a:rPr lang="en-US" sz="1600">
                <a:latin typeface="Courier New" panose="02070309020205020404" pitchFamily="49" charset="0"/>
              </a:rPr>
              <a:t>			int dest, int tag, MPI_Comm comm, </a:t>
            </a:r>
          </a:p>
          <a:p>
            <a:pPr lvl="1">
              <a:lnSpc>
                <a:spcPct val="80000"/>
              </a:lnSpc>
              <a:buFontTx/>
              <a:buNone/>
            </a:pPr>
            <a:r>
              <a:rPr lang="en-US" sz="1600">
                <a:latin typeface="Courier New" panose="02070309020205020404" pitchFamily="49" charset="0"/>
              </a:rPr>
              <a:t>			MPI_Request *request) </a:t>
            </a:r>
          </a:p>
          <a:p>
            <a:pPr lvl="1">
              <a:lnSpc>
                <a:spcPct val="80000"/>
              </a:lnSpc>
              <a:buFontTx/>
              <a:buNone/>
            </a:pPr>
            <a:r>
              <a:rPr lang="en-US" sz="1600">
                <a:latin typeface="Courier New" panose="02070309020205020404" pitchFamily="49" charset="0"/>
              </a:rPr>
              <a:t>int MPI_Irecv(void *buf, int count, MPI_Datatype datatype, </a:t>
            </a:r>
          </a:p>
          <a:p>
            <a:pPr lvl="1">
              <a:lnSpc>
                <a:spcPct val="80000"/>
              </a:lnSpc>
              <a:buFontTx/>
              <a:buNone/>
            </a:pPr>
            <a:r>
              <a:rPr lang="en-US" sz="1600">
                <a:latin typeface="Courier New" panose="02070309020205020404" pitchFamily="49" charset="0"/>
              </a:rPr>
              <a:t>			int source, int tag, MPI_Comm comm, </a:t>
            </a:r>
          </a:p>
          <a:p>
            <a:pPr lvl="1">
              <a:lnSpc>
                <a:spcPct val="80000"/>
              </a:lnSpc>
              <a:buFontTx/>
              <a:buNone/>
            </a:pPr>
            <a:r>
              <a:rPr lang="en-US" sz="1600">
                <a:latin typeface="Courier New" panose="02070309020205020404" pitchFamily="49" charset="0"/>
              </a:rPr>
              <a:t>			MPI_Request *request) </a:t>
            </a:r>
          </a:p>
          <a:p>
            <a:pPr>
              <a:lnSpc>
                <a:spcPct val="80000"/>
              </a:lnSpc>
            </a:pPr>
            <a:r>
              <a:rPr lang="en-US" sz="2000"/>
              <a:t>These operations return before the operations have been completed. Function </a:t>
            </a:r>
            <a:r>
              <a:rPr lang="en-US" sz="2000">
                <a:latin typeface="Courier New" panose="02070309020205020404" pitchFamily="49" charset="0"/>
              </a:rPr>
              <a:t>MPI_Test</a:t>
            </a:r>
            <a:r>
              <a:rPr lang="en-US" sz="2000"/>
              <a:t> tests whether or not the non-blocking send or receive operation identified by its request has finished. </a:t>
            </a:r>
          </a:p>
          <a:p>
            <a:pPr lvl="1">
              <a:lnSpc>
                <a:spcPct val="80000"/>
              </a:lnSpc>
              <a:buFontTx/>
              <a:buNone/>
            </a:pPr>
            <a:r>
              <a:rPr lang="en-US" sz="1600">
                <a:latin typeface="Courier New" panose="02070309020205020404" pitchFamily="49" charset="0"/>
              </a:rPr>
              <a:t>int MPI_Test(MPI_Request *request, int *flag, </a:t>
            </a:r>
          </a:p>
          <a:p>
            <a:pPr lvl="1">
              <a:lnSpc>
                <a:spcPct val="80000"/>
              </a:lnSpc>
              <a:buFontTx/>
              <a:buNone/>
            </a:pPr>
            <a:r>
              <a:rPr lang="en-US" sz="1600">
                <a:latin typeface="Courier New" panose="02070309020205020404" pitchFamily="49" charset="0"/>
              </a:rPr>
              <a:t>		MPI_Status *status)</a:t>
            </a:r>
            <a:r>
              <a:rPr lang="en-US" sz="1800"/>
              <a:t> </a:t>
            </a:r>
          </a:p>
          <a:p>
            <a:pPr>
              <a:lnSpc>
                <a:spcPct val="80000"/>
              </a:lnSpc>
            </a:pPr>
            <a:r>
              <a:rPr lang="en-US" sz="2000">
                <a:latin typeface="Courier New" panose="02070309020205020404" pitchFamily="49" charset="0"/>
              </a:rPr>
              <a:t>MPI_Wait</a:t>
            </a:r>
            <a:r>
              <a:rPr lang="en-US" sz="2000"/>
              <a:t> waits for the operation to complete. </a:t>
            </a:r>
          </a:p>
          <a:p>
            <a:pPr lvl="1">
              <a:lnSpc>
                <a:spcPct val="80000"/>
              </a:lnSpc>
              <a:buFontTx/>
              <a:buNone/>
            </a:pPr>
            <a:r>
              <a:rPr lang="en-US" sz="1600">
                <a:latin typeface="Courier New" panose="02070309020205020404" pitchFamily="49" charset="0"/>
              </a:rPr>
              <a:t>int MPI_Wait(MPI_Request *request, MPI_Status *status)</a:t>
            </a:r>
            <a:r>
              <a:rPr lang="en-US" sz="1800"/>
              <a:t> </a:t>
            </a:r>
          </a:p>
          <a:p>
            <a:pPr>
              <a:lnSpc>
                <a:spcPct val="80000"/>
              </a:lnSpc>
            </a:pPr>
            <a:endParaRPr lang="en-US" sz="2000"/>
          </a:p>
        </p:txBody>
      </p:sp>
    </p:spTree>
    <p:extLst>
      <p:ext uri="{BB962C8B-B14F-4D97-AF65-F5344CB8AC3E}">
        <p14:creationId xmlns:p14="http://schemas.microsoft.com/office/powerpoint/2010/main" val="29995817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a:t>Avoiding Deadlocks </a:t>
            </a:r>
          </a:p>
        </p:txBody>
      </p:sp>
      <p:sp>
        <p:nvSpPr>
          <p:cNvPr id="244739" name="Rectangle 3"/>
          <p:cNvSpPr>
            <a:spLocks noGrp="1" noChangeArrowheads="1"/>
          </p:cNvSpPr>
          <p:nvPr>
            <p:ph type="body" idx="1"/>
          </p:nvPr>
        </p:nvSpPr>
        <p:spPr>
          <a:xfrm>
            <a:off x="457200" y="1295400"/>
            <a:ext cx="8229600" cy="5257800"/>
          </a:xfrm>
        </p:spPr>
        <p:txBody>
          <a:bodyPr/>
          <a:lstStyle/>
          <a:p>
            <a:pPr algn="ctr">
              <a:lnSpc>
                <a:spcPct val="90000"/>
              </a:lnSpc>
              <a:buFontTx/>
              <a:buNone/>
            </a:pPr>
            <a:r>
              <a:rPr lang="en-US" sz="2000"/>
              <a:t>	Using non-blocking operations remove most deadlocks. Consider: </a:t>
            </a:r>
          </a:p>
          <a:p>
            <a:pPr algn="ctr">
              <a:lnSpc>
                <a:spcPct val="90000"/>
              </a:lnSpc>
              <a:buFontTx/>
              <a:buNone/>
            </a:pPr>
            <a:endParaRPr lang="en-US" sz="2000"/>
          </a:p>
          <a:p>
            <a:pPr>
              <a:lnSpc>
                <a:spcPct val="90000"/>
              </a:lnSpc>
              <a:buFontTx/>
              <a:buNone/>
            </a:pPr>
            <a:r>
              <a:rPr lang="en-US" sz="1600">
                <a:latin typeface="Courier New" panose="02070309020205020404" pitchFamily="49" charset="0"/>
              </a:rPr>
              <a:t>int a[10], b[10], myrank; </a:t>
            </a:r>
          </a:p>
          <a:p>
            <a:pPr>
              <a:lnSpc>
                <a:spcPct val="90000"/>
              </a:lnSpc>
              <a:buFontTx/>
              <a:buNone/>
            </a:pPr>
            <a:r>
              <a:rPr lang="en-US" sz="1600">
                <a:latin typeface="Courier New" panose="02070309020205020404" pitchFamily="49" charset="0"/>
              </a:rPr>
              <a:t>MPI_Status status; </a:t>
            </a:r>
          </a:p>
          <a:p>
            <a:pPr>
              <a:lnSpc>
                <a:spcPct val="90000"/>
              </a:lnSpc>
              <a:buFontTx/>
              <a:buNone/>
            </a:pPr>
            <a:r>
              <a:rPr lang="en-US" sz="1600">
                <a:latin typeface="Courier New" panose="02070309020205020404" pitchFamily="49" charset="0"/>
              </a:rPr>
              <a:t>... </a:t>
            </a:r>
          </a:p>
          <a:p>
            <a:pPr>
              <a:lnSpc>
                <a:spcPct val="90000"/>
              </a:lnSpc>
              <a:buFontTx/>
              <a:buNone/>
            </a:pPr>
            <a:r>
              <a:rPr lang="en-US" sz="1600">
                <a:latin typeface="Courier New" panose="02070309020205020404" pitchFamily="49" charset="0"/>
              </a:rPr>
              <a:t>MPI_Comm_rank(MPI_COMM_WORLD, &amp;myrank); </a:t>
            </a:r>
          </a:p>
          <a:p>
            <a:pPr>
              <a:lnSpc>
                <a:spcPct val="90000"/>
              </a:lnSpc>
              <a:buFontTx/>
              <a:buNone/>
            </a:pPr>
            <a:r>
              <a:rPr lang="en-US" sz="1600">
                <a:latin typeface="Courier New" panose="02070309020205020404" pitchFamily="49" charset="0"/>
              </a:rPr>
              <a:t>if (myrank == 0) { </a:t>
            </a:r>
          </a:p>
          <a:p>
            <a:pPr>
              <a:lnSpc>
                <a:spcPct val="90000"/>
              </a:lnSpc>
              <a:buFontTx/>
              <a:buNone/>
            </a:pPr>
            <a:r>
              <a:rPr lang="en-US" sz="1600">
                <a:latin typeface="Courier New" panose="02070309020205020404" pitchFamily="49" charset="0"/>
              </a:rPr>
              <a:t>	MPI_Send(a, 10, MPI_INT, 1, 1, MPI_COMM_WORLD); </a:t>
            </a:r>
          </a:p>
          <a:p>
            <a:pPr>
              <a:lnSpc>
                <a:spcPct val="90000"/>
              </a:lnSpc>
              <a:buFontTx/>
              <a:buNone/>
            </a:pPr>
            <a:r>
              <a:rPr lang="en-US" sz="1600">
                <a:latin typeface="Courier New" panose="02070309020205020404" pitchFamily="49" charset="0"/>
              </a:rPr>
              <a:t>	MPI_Send(b, 10, MPI_INT, 1, 2, MPI_COMM_WORLD); </a:t>
            </a:r>
          </a:p>
          <a:p>
            <a:pPr>
              <a:lnSpc>
                <a:spcPct val="90000"/>
              </a:lnSpc>
              <a:buFontTx/>
              <a:buNone/>
            </a:pPr>
            <a:r>
              <a:rPr lang="en-US" sz="1600">
                <a:latin typeface="Courier New" panose="02070309020205020404" pitchFamily="49" charset="0"/>
              </a:rPr>
              <a:t>} </a:t>
            </a:r>
          </a:p>
          <a:p>
            <a:pPr>
              <a:lnSpc>
                <a:spcPct val="90000"/>
              </a:lnSpc>
              <a:buFontTx/>
              <a:buNone/>
            </a:pPr>
            <a:r>
              <a:rPr lang="en-US" sz="1600">
                <a:latin typeface="Courier New" panose="02070309020205020404" pitchFamily="49" charset="0"/>
              </a:rPr>
              <a:t>else if (myrank == 1) { </a:t>
            </a:r>
          </a:p>
          <a:p>
            <a:pPr>
              <a:lnSpc>
                <a:spcPct val="90000"/>
              </a:lnSpc>
              <a:buFontTx/>
              <a:buNone/>
            </a:pPr>
            <a:r>
              <a:rPr lang="en-US" sz="1600">
                <a:latin typeface="Courier New" panose="02070309020205020404" pitchFamily="49" charset="0"/>
              </a:rPr>
              <a:t>	MPI_Recv(b, 10, MPI_INT, 0, 2, &amp;status, MPI_COMM_WORLD); MPI_Recv(a, 10, MPI_INT, 0, 1, &amp;status, MPI_COMM_WORLD); </a:t>
            </a:r>
          </a:p>
          <a:p>
            <a:pPr>
              <a:lnSpc>
                <a:spcPct val="90000"/>
              </a:lnSpc>
              <a:buFontTx/>
              <a:buNone/>
            </a:pPr>
            <a:r>
              <a:rPr lang="en-US" sz="1600">
                <a:latin typeface="Courier New" panose="02070309020205020404" pitchFamily="49" charset="0"/>
              </a:rPr>
              <a:t>} </a:t>
            </a:r>
          </a:p>
          <a:p>
            <a:pPr>
              <a:lnSpc>
                <a:spcPct val="90000"/>
              </a:lnSpc>
              <a:buFontTx/>
              <a:buNone/>
            </a:pPr>
            <a:r>
              <a:rPr lang="en-US" sz="1600">
                <a:latin typeface="Courier New" panose="02070309020205020404" pitchFamily="49" charset="0"/>
              </a:rPr>
              <a:t>... </a:t>
            </a:r>
          </a:p>
          <a:p>
            <a:pPr>
              <a:lnSpc>
                <a:spcPct val="90000"/>
              </a:lnSpc>
              <a:buFontTx/>
              <a:buNone/>
            </a:pPr>
            <a:endParaRPr lang="en-US" sz="1600">
              <a:latin typeface="Courier New" panose="02070309020205020404" pitchFamily="49" charset="0"/>
            </a:endParaRPr>
          </a:p>
          <a:p>
            <a:pPr algn="ctr">
              <a:lnSpc>
                <a:spcPct val="90000"/>
              </a:lnSpc>
              <a:buFontTx/>
              <a:buNone/>
            </a:pPr>
            <a:r>
              <a:rPr lang="en-US" sz="2000"/>
              <a:t>Replacing either the send or the receive operations with non-blocking counterparts fixes this deadlock. </a:t>
            </a:r>
          </a:p>
        </p:txBody>
      </p:sp>
    </p:spTree>
    <p:extLst>
      <p:ext uri="{BB962C8B-B14F-4D97-AF65-F5344CB8AC3E}">
        <p14:creationId xmlns:p14="http://schemas.microsoft.com/office/powerpoint/2010/main" val="160245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normAutofit fontScale="90000"/>
          </a:bodyPr>
          <a:lstStyle/>
          <a:p>
            <a:r>
              <a:rPr lang="en-US"/>
              <a:t>Collective Communication and Computation Operations </a:t>
            </a:r>
          </a:p>
        </p:txBody>
      </p:sp>
      <p:sp>
        <p:nvSpPr>
          <p:cNvPr id="245763" name="Rectangle 3"/>
          <p:cNvSpPr>
            <a:spLocks noGrp="1" noChangeArrowheads="1"/>
          </p:cNvSpPr>
          <p:nvPr>
            <p:ph type="body" idx="1"/>
          </p:nvPr>
        </p:nvSpPr>
        <p:spPr/>
        <p:txBody>
          <a:bodyPr/>
          <a:lstStyle/>
          <a:p>
            <a:r>
              <a:rPr lang="en-US"/>
              <a:t>MPI provides an extensive set of functions for performing common collective communication operations. </a:t>
            </a:r>
          </a:p>
          <a:p>
            <a:r>
              <a:rPr lang="en-US"/>
              <a:t>Each of these operations is defined over a group corresponding to the communicator. </a:t>
            </a:r>
          </a:p>
          <a:p>
            <a:r>
              <a:rPr lang="en-US"/>
              <a:t>All processors in a communicator must call these operations. </a:t>
            </a:r>
          </a:p>
          <a:p>
            <a:endParaRPr lang="en-US"/>
          </a:p>
        </p:txBody>
      </p:sp>
    </p:spTree>
    <p:extLst>
      <p:ext uri="{BB962C8B-B14F-4D97-AF65-F5344CB8AC3E}">
        <p14:creationId xmlns:p14="http://schemas.microsoft.com/office/powerpoint/2010/main" val="9185847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normAutofit fontScale="90000"/>
          </a:bodyPr>
          <a:lstStyle/>
          <a:p>
            <a:r>
              <a:rPr lang="en-US"/>
              <a:t>Collective Communication Operations </a:t>
            </a:r>
          </a:p>
        </p:txBody>
      </p:sp>
      <p:sp>
        <p:nvSpPr>
          <p:cNvPr id="246787" name="Rectangle 3"/>
          <p:cNvSpPr>
            <a:spLocks noGrp="1" noChangeArrowheads="1"/>
          </p:cNvSpPr>
          <p:nvPr>
            <p:ph type="body" idx="1"/>
          </p:nvPr>
        </p:nvSpPr>
        <p:spPr/>
        <p:txBody>
          <a:bodyPr/>
          <a:lstStyle/>
          <a:p>
            <a:r>
              <a:rPr lang="en-US"/>
              <a:t>The barrier synchronization operation is performed in MPI using: </a:t>
            </a:r>
          </a:p>
          <a:p>
            <a:pPr lvl="1">
              <a:buFontTx/>
              <a:buNone/>
            </a:pPr>
            <a:r>
              <a:rPr lang="en-US"/>
              <a:t>	</a:t>
            </a:r>
            <a:r>
              <a:rPr lang="en-US" sz="1600">
                <a:latin typeface="Courier New" panose="02070309020205020404" pitchFamily="49" charset="0"/>
              </a:rPr>
              <a:t>int MPI_Barrier(MPI_Comm comm) </a:t>
            </a:r>
          </a:p>
          <a:p>
            <a:pPr>
              <a:buFontTx/>
              <a:buNone/>
            </a:pPr>
            <a:r>
              <a:rPr lang="en-US"/>
              <a:t>	The one-to-all broadcast operation is: </a:t>
            </a:r>
          </a:p>
          <a:p>
            <a:pPr lvl="1">
              <a:buFontTx/>
              <a:buNone/>
            </a:pPr>
            <a:r>
              <a:rPr lang="en-US"/>
              <a:t>	</a:t>
            </a:r>
            <a:r>
              <a:rPr lang="en-US" sz="1600">
                <a:latin typeface="Courier New" panose="02070309020205020404" pitchFamily="49" charset="0"/>
              </a:rPr>
              <a:t>int MPI_Bcast(void *buf, int count, MPI_Datatype datatype, 		int source, MPI_Comm comm) </a:t>
            </a:r>
          </a:p>
          <a:p>
            <a:r>
              <a:rPr lang="en-US"/>
              <a:t>The all-to-one reduction operation is: </a:t>
            </a:r>
          </a:p>
          <a:p>
            <a:pPr lvl="1">
              <a:buFontTx/>
              <a:buNone/>
            </a:pPr>
            <a:r>
              <a:rPr lang="en-US"/>
              <a:t>	</a:t>
            </a:r>
            <a:r>
              <a:rPr lang="en-US" sz="1600">
                <a:latin typeface="Courier New" panose="02070309020205020404" pitchFamily="49" charset="0"/>
              </a:rPr>
              <a:t>int MPI_Reduce(void *sendbuf, void *recvbuf, int count, 		MPI_Datatype datatype, MPI_Op op, int target, 		MPI_Comm comm) </a:t>
            </a:r>
          </a:p>
          <a:p>
            <a:endParaRPr lang="en-US" sz="1600">
              <a:latin typeface="Courier New" panose="02070309020205020404" pitchFamily="49" charset="0"/>
            </a:endParaRPr>
          </a:p>
        </p:txBody>
      </p:sp>
    </p:spTree>
    <p:extLst>
      <p:ext uri="{BB962C8B-B14F-4D97-AF65-F5344CB8AC3E}">
        <p14:creationId xmlns:p14="http://schemas.microsoft.com/office/powerpoint/2010/main" val="38123702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t>Predefined Reduction Operations </a:t>
            </a:r>
          </a:p>
        </p:txBody>
      </p:sp>
      <p:graphicFrame>
        <p:nvGraphicFramePr>
          <p:cNvPr id="247916" name="Group 108"/>
          <p:cNvGraphicFramePr>
            <a:graphicFrameLocks noGrp="1"/>
          </p:cNvGraphicFramePr>
          <p:nvPr>
            <p:ph idx="1"/>
          </p:nvPr>
        </p:nvGraphicFramePr>
        <p:xfrm>
          <a:off x="533400" y="1295400"/>
          <a:ext cx="8229600" cy="5151120"/>
        </p:xfrm>
        <a:graphic>
          <a:graphicData uri="http://schemas.openxmlformats.org/drawingml/2006/table">
            <a:tbl>
              <a:tblPr/>
              <a:tblGrid>
                <a:gridCol w="17526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180975">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Operation </a:t>
                      </a: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Meaning </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Datatypes</a:t>
                      </a: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5600">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MPI_MAX </a:t>
                      </a:r>
                    </a:p>
                  </a:txBody>
                  <a:tcPr anchor="ct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Maximum </a:t>
                      </a:r>
                    </a:p>
                  </a:txBody>
                  <a:tcPr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C integers and floating point </a:t>
                      </a:r>
                    </a:p>
                  </a:txBody>
                  <a:tcPr anchor="ct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54013">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MPI_MIN </a:t>
                      </a:r>
                    </a:p>
                  </a:txBody>
                  <a:tcPr anchor="ctr" horzOverflow="overflow">
                    <a:lnL cap="flat">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Minimum </a:t>
                      </a: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C integers and floating point </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55600">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MPI_SUM </a:t>
                      </a:r>
                    </a:p>
                  </a:txBody>
                  <a:tcPr anchor="ctr" horzOverflow="overflow">
                    <a:lnL cap="flat">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Sum </a:t>
                      </a: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C integers and floating point </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55600">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MPI_PROD </a:t>
                      </a:r>
                    </a:p>
                  </a:txBody>
                  <a:tcPr anchor="ctr" horzOverflow="overflow">
                    <a:lnL cap="flat">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Product </a:t>
                      </a: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C integers and floating point </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76225">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MPI_LAND </a:t>
                      </a:r>
                    </a:p>
                  </a:txBody>
                  <a:tcPr anchor="ctr" horzOverflow="overflow">
                    <a:lnL cap="flat">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Logical AND </a:t>
                      </a: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C integers </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277813">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MPI_BAND </a:t>
                      </a:r>
                    </a:p>
                  </a:txBody>
                  <a:tcPr anchor="ctr" horzOverflow="overflow">
                    <a:lnL cap="flat">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Bit-wise AND </a:t>
                      </a: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C integers and byte </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276225">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MPI_LOR </a:t>
                      </a:r>
                    </a:p>
                  </a:txBody>
                  <a:tcPr anchor="ctr" horzOverflow="overflow">
                    <a:lnL cap="flat">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Logical OR </a:t>
                      </a: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C integers </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276225">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MPI_BOR </a:t>
                      </a:r>
                    </a:p>
                  </a:txBody>
                  <a:tcPr anchor="ctr" horzOverflow="overflow">
                    <a:lnL cap="flat">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Bit-wise OR </a:t>
                      </a: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C integers and byte </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276225">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MPI_LXOR </a:t>
                      </a:r>
                    </a:p>
                  </a:txBody>
                  <a:tcPr anchor="ctr" horzOverflow="overflow">
                    <a:lnL cap="flat">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Logical XOR </a:t>
                      </a: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C integers </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277813">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MPI_BXOR </a:t>
                      </a:r>
                    </a:p>
                  </a:txBody>
                  <a:tcPr anchor="ctr" horzOverflow="overflow">
                    <a:lnL cap="flat">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Bit-wise XOR </a:t>
                      </a: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C integers and byte </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0"/>
                  </a:ext>
                </a:extLst>
              </a:tr>
              <a:tr h="354013">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MPI_MAXLOC </a:t>
                      </a:r>
                    </a:p>
                  </a:txBody>
                  <a:tcPr anchor="ctr" horzOverflow="overflow">
                    <a:lnL cap="flat">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max-min value-location </a:t>
                      </a: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Data-pairs </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1"/>
                  </a:ext>
                </a:extLst>
              </a:tr>
              <a:tr h="180975">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MPI_MINLOC </a:t>
                      </a:r>
                    </a:p>
                  </a:txBody>
                  <a:tcPr anchor="ct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min-min value-location </a:t>
                      </a: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Data-pairs </a:t>
                      </a:r>
                    </a:p>
                  </a:txBody>
                  <a:tcPr anchor="ct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256203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5</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3568" cy="683568"/>
          </a:xfrm>
          <a:prstGeom prst="rect">
            <a:avLst/>
          </a:prstGeom>
        </p:spPr>
      </p:pic>
      <p:sp>
        <p:nvSpPr>
          <p:cNvPr id="4" name="TextBox 3"/>
          <p:cNvSpPr txBox="1"/>
          <p:nvPr/>
        </p:nvSpPr>
        <p:spPr>
          <a:xfrm>
            <a:off x="619743" y="188640"/>
            <a:ext cx="8031868" cy="6223242"/>
          </a:xfrm>
          <a:prstGeom prst="rect">
            <a:avLst/>
          </a:prstGeom>
          <a:noFill/>
        </p:spPr>
        <p:txBody>
          <a:bodyPr wrap="square" rtlCol="0">
            <a:spAutoFit/>
          </a:bodyPr>
          <a:lstStyle/>
          <a:p>
            <a:pPr marL="342900" indent="-342900">
              <a:lnSpc>
                <a:spcPct val="8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 the loosely synchronous model, tasks or subsets of tasks synchronize to perform interactions.</a:t>
            </a:r>
          </a:p>
          <a:p>
            <a:pPr>
              <a:lnSpc>
                <a:spcPct val="80000"/>
              </a:lnSpc>
            </a:pPr>
            <a:r>
              <a:rPr lang="en-US" sz="2400" dirty="0">
                <a:latin typeface="Times New Roman" panose="02020603050405020304" pitchFamily="18" charset="0"/>
                <a:cs typeface="Times New Roman" panose="02020603050405020304" pitchFamily="18" charset="0"/>
              </a:rPr>
              <a:t> </a:t>
            </a:r>
          </a:p>
          <a:p>
            <a:pPr marL="800100" lvl="1" indent="-342900">
              <a:lnSpc>
                <a:spcPct val="8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Between these interactions, tasks execute completely asynchronously. </a:t>
            </a:r>
          </a:p>
          <a:p>
            <a:pPr marL="800100" lvl="1" indent="-342900">
              <a:lnSpc>
                <a:spcPct val="8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Since interactions are synchronous,  it is still quite easy to reason about programs</a:t>
            </a:r>
          </a:p>
          <a:p>
            <a:pPr marL="800100" lvl="1" indent="-342900">
              <a:lnSpc>
                <a:spcPct val="8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Many of the known parallel algorithms can be naturally implemented using this model</a:t>
            </a:r>
          </a:p>
          <a:p>
            <a:pPr>
              <a:lnSpc>
                <a:spcPct val="80000"/>
              </a:lnSpc>
            </a:pPr>
            <a:endParaRPr lang="en-US" sz="2400" dirty="0">
              <a:latin typeface="Times New Roman" panose="02020603050405020304" pitchFamily="18" charset="0"/>
              <a:cs typeface="Times New Roman" panose="02020603050405020304" pitchFamily="18" charset="0"/>
            </a:endParaRPr>
          </a:p>
          <a:p>
            <a:pPr marL="342900" indent="-342900">
              <a:lnSpc>
                <a:spcPct val="8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Most message-passing programs are written using the </a:t>
            </a:r>
            <a:r>
              <a:rPr lang="en-US" sz="2400" i="1" dirty="0">
                <a:latin typeface="Times New Roman" panose="02020603050405020304" pitchFamily="18" charset="0"/>
                <a:cs typeface="Times New Roman" panose="02020603050405020304" pitchFamily="18" charset="0"/>
              </a:rPr>
              <a:t>single program multiple data</a:t>
            </a:r>
            <a:r>
              <a:rPr lang="en-US" sz="2400" dirty="0">
                <a:latin typeface="Times New Roman" panose="02020603050405020304" pitchFamily="18" charset="0"/>
                <a:cs typeface="Times New Roman" panose="02020603050405020304" pitchFamily="18" charset="0"/>
              </a:rPr>
              <a:t> (SPMD) model. </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t>The basic operations in the message-passing paradigm are </a:t>
            </a:r>
            <a:r>
              <a:rPr lang="en-US" sz="2400" dirty="0">
                <a:latin typeface="Courier New" panose="02070309020205020404" pitchFamily="49" charset="0"/>
                <a:cs typeface="Courier New" panose="02070309020205020404" pitchFamily="49" charset="0"/>
              </a:rPr>
              <a:t>send</a:t>
            </a:r>
            <a:r>
              <a:rPr lang="en-US" sz="2400" dirty="0"/>
              <a:t> and </a:t>
            </a:r>
            <a:r>
              <a:rPr lang="en-US" sz="2400" dirty="0">
                <a:latin typeface="Courier New" panose="02070309020205020404" pitchFamily="49" charset="0"/>
                <a:cs typeface="Courier New" panose="02070309020205020404" pitchFamily="49" charset="0"/>
              </a:rPr>
              <a:t>receive</a:t>
            </a:r>
            <a:r>
              <a:rPr lang="en-US" sz="2400" dirty="0"/>
              <a:t> since interactions are achieved by sending and receiving messages</a:t>
            </a:r>
          </a:p>
          <a:p>
            <a:endParaRPr lang="en-US" sz="2400" dirty="0"/>
          </a:p>
          <a:p>
            <a:pPr marL="342900" indent="-342900">
              <a:buFont typeface="Wingdings" panose="05000000000000000000" pitchFamily="2" charset="2"/>
              <a:buChar char="v"/>
            </a:pPr>
            <a:r>
              <a:rPr lang="en-US" sz="2400" dirty="0"/>
              <a:t>The prototypes of these operations are as follows: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80888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normAutofit fontScale="90000"/>
          </a:bodyPr>
          <a:lstStyle/>
          <a:p>
            <a:r>
              <a:rPr lang="en-US"/>
              <a:t>Collective Communication Operations</a:t>
            </a:r>
          </a:p>
        </p:txBody>
      </p:sp>
      <p:sp>
        <p:nvSpPr>
          <p:cNvPr id="249859" name="Rectangle 3"/>
          <p:cNvSpPr>
            <a:spLocks noGrp="1" noChangeArrowheads="1"/>
          </p:cNvSpPr>
          <p:nvPr>
            <p:ph type="body" idx="1"/>
          </p:nvPr>
        </p:nvSpPr>
        <p:spPr>
          <a:xfrm>
            <a:off x="457200" y="1295400"/>
            <a:ext cx="8229600" cy="1752600"/>
          </a:xfrm>
        </p:spPr>
        <p:txBody>
          <a:bodyPr>
            <a:normAutofit fontScale="70000" lnSpcReduction="20000"/>
          </a:bodyPr>
          <a:lstStyle/>
          <a:p>
            <a:r>
              <a:rPr lang="en-US"/>
              <a:t>The operation </a:t>
            </a:r>
            <a:r>
              <a:rPr lang="en-US">
                <a:latin typeface="Courier New" panose="02070309020205020404" pitchFamily="49" charset="0"/>
              </a:rPr>
              <a:t>MPI_MAXLOC</a:t>
            </a:r>
            <a:r>
              <a:rPr lang="en-US"/>
              <a:t> combines pairs of values (</a:t>
            </a:r>
            <a:r>
              <a:rPr lang="en-US" i="1">
                <a:latin typeface="Times New Roman" panose="02020603050405020304" pitchFamily="18" charset="0"/>
              </a:rPr>
              <a:t>v</a:t>
            </a:r>
            <a:r>
              <a:rPr lang="en-US" i="1" baseline="-25000">
                <a:latin typeface="Times New Roman" panose="02020603050405020304" pitchFamily="18" charset="0"/>
              </a:rPr>
              <a:t>i</a:t>
            </a:r>
            <a:r>
              <a:rPr lang="en-US" i="1">
                <a:latin typeface="Times New Roman" panose="02020603050405020304" pitchFamily="18" charset="0"/>
              </a:rPr>
              <a:t>, l</a:t>
            </a:r>
            <a:r>
              <a:rPr lang="en-US" i="1" baseline="-25000">
                <a:latin typeface="Times New Roman" panose="02020603050405020304" pitchFamily="18" charset="0"/>
              </a:rPr>
              <a:t>i</a:t>
            </a:r>
            <a:r>
              <a:rPr lang="en-US"/>
              <a:t>) and returns the pair (</a:t>
            </a:r>
            <a:r>
              <a:rPr lang="en-US" i="1">
                <a:latin typeface="Times New Roman" panose="02020603050405020304" pitchFamily="18" charset="0"/>
              </a:rPr>
              <a:t>v, l</a:t>
            </a:r>
            <a:r>
              <a:rPr lang="en-US"/>
              <a:t>) such that v is the maximum among all </a:t>
            </a:r>
            <a:r>
              <a:rPr lang="en-US" i="1">
                <a:latin typeface="Times New Roman" panose="02020603050405020304" pitchFamily="18" charset="0"/>
              </a:rPr>
              <a:t>v</a:t>
            </a:r>
            <a:r>
              <a:rPr lang="en-US" i="1" baseline="-25000">
                <a:latin typeface="Times New Roman" panose="02020603050405020304" pitchFamily="18" charset="0"/>
              </a:rPr>
              <a:t>i</a:t>
            </a:r>
            <a:r>
              <a:rPr lang="en-US"/>
              <a:t> 's and </a:t>
            </a:r>
            <a:r>
              <a:rPr lang="en-US" i="1">
                <a:latin typeface="Times New Roman" panose="02020603050405020304" pitchFamily="18" charset="0"/>
              </a:rPr>
              <a:t>l</a:t>
            </a:r>
            <a:r>
              <a:rPr lang="en-US"/>
              <a:t> is the corresponding </a:t>
            </a:r>
            <a:r>
              <a:rPr lang="en-US" i="1">
                <a:latin typeface="Times New Roman" panose="02020603050405020304" pitchFamily="18" charset="0"/>
              </a:rPr>
              <a:t>l</a:t>
            </a:r>
            <a:r>
              <a:rPr lang="en-US" i="1" baseline="-25000">
                <a:latin typeface="Times New Roman" panose="02020603050405020304" pitchFamily="18" charset="0"/>
              </a:rPr>
              <a:t>i</a:t>
            </a:r>
            <a:r>
              <a:rPr lang="en-US"/>
              <a:t> (if there are more than one, it is the smallest among all these </a:t>
            </a:r>
            <a:r>
              <a:rPr lang="en-US" i="1">
                <a:latin typeface="Times New Roman" panose="02020603050405020304" pitchFamily="18" charset="0"/>
              </a:rPr>
              <a:t>l</a:t>
            </a:r>
            <a:r>
              <a:rPr lang="en-US" i="1" baseline="-25000">
                <a:latin typeface="Times New Roman" panose="02020603050405020304" pitchFamily="18" charset="0"/>
              </a:rPr>
              <a:t>i</a:t>
            </a:r>
            <a:r>
              <a:rPr lang="en-US"/>
              <a:t> 's).</a:t>
            </a:r>
          </a:p>
          <a:p>
            <a:r>
              <a:rPr lang="en-US">
                <a:latin typeface="Courier New" panose="02070309020205020404" pitchFamily="49" charset="0"/>
              </a:rPr>
              <a:t>MPI_MINLOC</a:t>
            </a:r>
            <a:r>
              <a:rPr lang="en-US"/>
              <a:t> does the same, except for minimum value of </a:t>
            </a:r>
            <a:r>
              <a:rPr lang="en-US" i="1">
                <a:latin typeface="Times New Roman" panose="02020603050405020304" pitchFamily="18" charset="0"/>
              </a:rPr>
              <a:t>v</a:t>
            </a:r>
            <a:r>
              <a:rPr lang="en-US" i="1" baseline="-25000">
                <a:latin typeface="Times New Roman" panose="02020603050405020304" pitchFamily="18" charset="0"/>
              </a:rPr>
              <a:t>i</a:t>
            </a:r>
            <a:r>
              <a:rPr lang="en-US"/>
              <a:t>.</a:t>
            </a:r>
          </a:p>
          <a:p>
            <a:endParaRPr lang="en-US"/>
          </a:p>
        </p:txBody>
      </p:sp>
      <p:sp>
        <p:nvSpPr>
          <p:cNvPr id="249860" name="Rectangle 4"/>
          <p:cNvSpPr>
            <a:spLocks noChangeArrowheads="1"/>
          </p:cNvSpPr>
          <p:nvPr/>
        </p:nvSpPr>
        <p:spPr bwMode="auto">
          <a:xfrm>
            <a:off x="838200" y="6038850"/>
            <a:ext cx="7600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An example use of the </a:t>
            </a:r>
            <a:r>
              <a:rPr lang="en-US" sz="2000">
                <a:latin typeface="Courier New" panose="02070309020205020404" pitchFamily="49" charset="0"/>
              </a:rPr>
              <a:t>MPI_MINLOC</a:t>
            </a:r>
            <a:r>
              <a:rPr lang="en-US" sz="2000"/>
              <a:t> and </a:t>
            </a:r>
            <a:r>
              <a:rPr lang="en-US" sz="2000">
                <a:latin typeface="Courier New" panose="02070309020205020404" pitchFamily="49" charset="0"/>
              </a:rPr>
              <a:t>MPI_MAXLOC</a:t>
            </a:r>
            <a:r>
              <a:rPr lang="en-US" sz="2000"/>
              <a:t> operators.</a:t>
            </a:r>
          </a:p>
        </p:txBody>
      </p:sp>
      <p:pic>
        <p:nvPicPr>
          <p:cNvPr id="24986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038600"/>
            <a:ext cx="5713413"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08622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normAutofit fontScale="90000"/>
          </a:bodyPr>
          <a:lstStyle/>
          <a:p>
            <a:r>
              <a:rPr lang="en-US"/>
              <a:t>Collective Communication Operations </a:t>
            </a:r>
          </a:p>
        </p:txBody>
      </p:sp>
      <p:sp>
        <p:nvSpPr>
          <p:cNvPr id="250884" name="Rectangle 4"/>
          <p:cNvSpPr>
            <a:spLocks noChangeArrowheads="1"/>
          </p:cNvSpPr>
          <p:nvPr/>
        </p:nvSpPr>
        <p:spPr bwMode="auto">
          <a:xfrm>
            <a:off x="1295400" y="1371600"/>
            <a:ext cx="6781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a:t>MPI datatypes for data-pairs used with the </a:t>
            </a:r>
            <a:r>
              <a:rPr lang="en-US" sz="2000">
                <a:latin typeface="Courier New" panose="02070309020205020404" pitchFamily="49" charset="0"/>
              </a:rPr>
              <a:t>MPI_MAXLOC</a:t>
            </a:r>
            <a:r>
              <a:rPr lang="en-US" sz="2000"/>
              <a:t> and </a:t>
            </a:r>
            <a:r>
              <a:rPr lang="en-US" sz="2000">
                <a:latin typeface="Courier New" panose="02070309020205020404" pitchFamily="49" charset="0"/>
              </a:rPr>
              <a:t>MPI_MINLOC</a:t>
            </a:r>
            <a:r>
              <a:rPr lang="en-US" sz="2000"/>
              <a:t> reduction operations.</a:t>
            </a:r>
          </a:p>
        </p:txBody>
      </p:sp>
      <p:graphicFrame>
        <p:nvGraphicFramePr>
          <p:cNvPr id="250931" name="Group 51"/>
          <p:cNvGraphicFramePr>
            <a:graphicFrameLocks noGrp="1"/>
          </p:cNvGraphicFramePr>
          <p:nvPr>
            <p:ph idx="1"/>
          </p:nvPr>
        </p:nvGraphicFramePr>
        <p:xfrm>
          <a:off x="1524000" y="2362200"/>
          <a:ext cx="5715000" cy="3228341"/>
        </p:xfrm>
        <a:graphic>
          <a:graphicData uri="http://schemas.openxmlformats.org/drawingml/2006/table">
            <a:tbl>
              <a:tblPr/>
              <a:tblGrid>
                <a:gridCol w="29718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tblGrid>
              <a:tr h="368300">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MPI Datatype </a:t>
                      </a: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C Datatype </a:t>
                      </a: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488">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MPI_2INT </a:t>
                      </a:r>
                    </a:p>
                  </a:txBody>
                  <a:tcPr anchor="ct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pair of </a:t>
                      </a:r>
                      <a:r>
                        <a:rPr kumimoji="0" lang="en-US" sz="20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t>int</a:t>
                      </a: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s </a:t>
                      </a:r>
                    </a:p>
                  </a:txBody>
                  <a:tcPr anchor="ct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73075">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MPI_SHORT_INT </a:t>
                      </a:r>
                    </a:p>
                  </a:txBody>
                  <a:tcPr anchor="ctr" horzOverflow="overflow">
                    <a:lnL cap="flat">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t>short</a:t>
                      </a: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 and </a:t>
                      </a:r>
                      <a:r>
                        <a:rPr kumimoji="0" lang="en-US" sz="20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t>int</a:t>
                      </a: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 </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69900">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MPI_LONG_INT </a:t>
                      </a:r>
                    </a:p>
                  </a:txBody>
                  <a:tcPr anchor="ctr" horzOverflow="overflow">
                    <a:lnL cap="flat">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t>long</a:t>
                      </a: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 and </a:t>
                      </a:r>
                      <a:r>
                        <a:rPr kumimoji="0" lang="en-US" sz="20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t>int</a:t>
                      </a: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 </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73075">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MPI_LONG_DOUBLE_INT</a:t>
                      </a:r>
                    </a:p>
                  </a:txBody>
                  <a:tcPr anchor="ctr" horzOverflow="overflow">
                    <a:lnL cap="flat">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t>long double</a:t>
                      </a: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 and </a:t>
                      </a:r>
                      <a:r>
                        <a:rPr kumimoji="0" lang="en-US" sz="20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t>int</a:t>
                      </a: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 </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71488">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MPI_FLOAT_INT </a:t>
                      </a:r>
                    </a:p>
                  </a:txBody>
                  <a:tcPr anchor="ctr" horzOverflow="overflow">
                    <a:lnL cap="flat">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t>float</a:t>
                      </a: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 and </a:t>
                      </a:r>
                      <a:r>
                        <a:rPr kumimoji="0" lang="en-US" sz="20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t>int</a:t>
                      </a: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 </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73075">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MPI_DOUBLE_INT </a:t>
                      </a:r>
                    </a:p>
                  </a:txBody>
                  <a:tcPr anchor="ct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t>double</a:t>
                      </a: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 and </a:t>
                      </a:r>
                      <a:r>
                        <a:rPr kumimoji="0" lang="en-US" sz="20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t>int</a:t>
                      </a: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 </a:t>
                      </a:r>
                    </a:p>
                  </a:txBody>
                  <a:tcPr anchor="ct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432266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normAutofit fontScale="90000"/>
          </a:bodyPr>
          <a:lstStyle/>
          <a:p>
            <a:r>
              <a:rPr lang="en-US"/>
              <a:t>Collective Communication Operations </a:t>
            </a:r>
          </a:p>
        </p:txBody>
      </p:sp>
      <p:sp>
        <p:nvSpPr>
          <p:cNvPr id="252931" name="Rectangle 3"/>
          <p:cNvSpPr>
            <a:spLocks noGrp="1" noChangeArrowheads="1"/>
          </p:cNvSpPr>
          <p:nvPr>
            <p:ph type="body" idx="1"/>
          </p:nvPr>
        </p:nvSpPr>
        <p:spPr/>
        <p:txBody>
          <a:bodyPr/>
          <a:lstStyle/>
          <a:p>
            <a:r>
              <a:rPr lang="en-US"/>
              <a:t>If the result of the reduction operation is needed by all processes, MPI provides: </a:t>
            </a:r>
          </a:p>
          <a:p>
            <a:pPr lvl="1">
              <a:buFontTx/>
              <a:buNone/>
            </a:pPr>
            <a:r>
              <a:rPr lang="en-US"/>
              <a:t>	</a:t>
            </a:r>
            <a:r>
              <a:rPr lang="en-US" sz="1800">
                <a:latin typeface="Courier New" panose="02070309020205020404" pitchFamily="49" charset="0"/>
              </a:rPr>
              <a:t>int MPI_Allreduce(void *sendbuf, void *recvbuf, </a:t>
            </a:r>
          </a:p>
          <a:p>
            <a:pPr lvl="1">
              <a:buFontTx/>
              <a:buNone/>
            </a:pPr>
            <a:r>
              <a:rPr lang="en-US" sz="1800">
                <a:latin typeface="Courier New" panose="02070309020205020404" pitchFamily="49" charset="0"/>
              </a:rPr>
              <a:t>			int count, MPI_Datatype datatype, MPI_Op op, 		MPI_Comm comm) </a:t>
            </a:r>
          </a:p>
          <a:p>
            <a:pPr lvl="1">
              <a:buFontTx/>
              <a:buNone/>
            </a:pPr>
            <a:endParaRPr lang="en-US" sz="1800">
              <a:latin typeface="Courier New" panose="02070309020205020404" pitchFamily="49" charset="0"/>
            </a:endParaRPr>
          </a:p>
          <a:p>
            <a:r>
              <a:rPr lang="en-US"/>
              <a:t>To compute prefix-sums, MPI provides: </a:t>
            </a:r>
          </a:p>
          <a:p>
            <a:pPr lvl="1">
              <a:buFontTx/>
              <a:buNone/>
            </a:pPr>
            <a:r>
              <a:rPr lang="en-US"/>
              <a:t>	</a:t>
            </a:r>
            <a:r>
              <a:rPr lang="en-US" sz="1800">
                <a:latin typeface="Courier New" panose="02070309020205020404" pitchFamily="49" charset="0"/>
              </a:rPr>
              <a:t>int MPI_Scan(void *sendbuf, void *recvbuf, int count, 		MPI_Datatype datatype, MPI_Op op, </a:t>
            </a:r>
          </a:p>
          <a:p>
            <a:pPr lvl="1">
              <a:buFontTx/>
              <a:buNone/>
            </a:pPr>
            <a:r>
              <a:rPr lang="en-US" sz="1800">
                <a:latin typeface="Courier New" panose="02070309020205020404" pitchFamily="49" charset="0"/>
              </a:rPr>
              <a:t>			MPI_Comm comm) </a:t>
            </a:r>
          </a:p>
          <a:p>
            <a:endParaRPr lang="en-US" sz="1800">
              <a:latin typeface="Courier New" panose="02070309020205020404" pitchFamily="49" charset="0"/>
            </a:endParaRPr>
          </a:p>
        </p:txBody>
      </p:sp>
    </p:spTree>
    <p:extLst>
      <p:ext uri="{BB962C8B-B14F-4D97-AF65-F5344CB8AC3E}">
        <p14:creationId xmlns:p14="http://schemas.microsoft.com/office/powerpoint/2010/main" val="10097014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normAutofit fontScale="90000"/>
          </a:bodyPr>
          <a:lstStyle/>
          <a:p>
            <a:r>
              <a:rPr lang="en-US"/>
              <a:t>Collective Communication Operations </a:t>
            </a:r>
          </a:p>
        </p:txBody>
      </p:sp>
      <p:sp>
        <p:nvSpPr>
          <p:cNvPr id="253955" name="Rectangle 3"/>
          <p:cNvSpPr>
            <a:spLocks noGrp="1" noChangeArrowheads="1"/>
          </p:cNvSpPr>
          <p:nvPr>
            <p:ph type="body" idx="1"/>
          </p:nvPr>
        </p:nvSpPr>
        <p:spPr/>
        <p:txBody>
          <a:bodyPr/>
          <a:lstStyle/>
          <a:p>
            <a:pPr>
              <a:lnSpc>
                <a:spcPct val="80000"/>
              </a:lnSpc>
            </a:pPr>
            <a:r>
              <a:rPr lang="en-US" sz="2000"/>
              <a:t>The gather operation is performed in MPI using: </a:t>
            </a:r>
          </a:p>
          <a:p>
            <a:pPr lvl="1">
              <a:lnSpc>
                <a:spcPct val="80000"/>
              </a:lnSpc>
              <a:buFontTx/>
              <a:buNone/>
            </a:pPr>
            <a:r>
              <a:rPr lang="en-US" sz="1800"/>
              <a:t>	</a:t>
            </a:r>
            <a:r>
              <a:rPr lang="en-US" sz="1600">
                <a:latin typeface="Courier New" panose="02070309020205020404" pitchFamily="49" charset="0"/>
              </a:rPr>
              <a:t>int MPI_Gather(void *sendbuf, int sendcount, </a:t>
            </a:r>
          </a:p>
          <a:p>
            <a:pPr lvl="1">
              <a:lnSpc>
                <a:spcPct val="80000"/>
              </a:lnSpc>
              <a:buFontTx/>
              <a:buNone/>
            </a:pPr>
            <a:r>
              <a:rPr lang="en-US" sz="1600">
                <a:latin typeface="Courier New" panose="02070309020205020404" pitchFamily="49" charset="0"/>
              </a:rPr>
              <a:t>			MPI_Datatype senddatatype, void *recvbuf, </a:t>
            </a:r>
          </a:p>
          <a:p>
            <a:pPr lvl="1">
              <a:lnSpc>
                <a:spcPct val="80000"/>
              </a:lnSpc>
              <a:buFontTx/>
              <a:buNone/>
            </a:pPr>
            <a:r>
              <a:rPr lang="en-US" sz="1600">
                <a:latin typeface="Courier New" panose="02070309020205020404" pitchFamily="49" charset="0"/>
              </a:rPr>
              <a:t>			int recvcount, MPI_Datatype recvdatatype, </a:t>
            </a:r>
          </a:p>
          <a:p>
            <a:pPr lvl="1">
              <a:lnSpc>
                <a:spcPct val="80000"/>
              </a:lnSpc>
              <a:buFontTx/>
              <a:buNone/>
            </a:pPr>
            <a:r>
              <a:rPr lang="en-US" sz="1600">
                <a:latin typeface="Courier New" panose="02070309020205020404" pitchFamily="49" charset="0"/>
              </a:rPr>
              <a:t>			int target, MPI_Comm comm)</a:t>
            </a:r>
            <a:r>
              <a:rPr lang="en-US" sz="1800">
                <a:latin typeface="Courier New" panose="02070309020205020404" pitchFamily="49" charset="0"/>
              </a:rPr>
              <a:t> </a:t>
            </a:r>
          </a:p>
          <a:p>
            <a:pPr>
              <a:lnSpc>
                <a:spcPct val="80000"/>
              </a:lnSpc>
            </a:pPr>
            <a:r>
              <a:rPr lang="en-US" sz="2000"/>
              <a:t>MPI also provides the MPI_Allgather function in which the data are gathered at all the processes. </a:t>
            </a:r>
          </a:p>
          <a:p>
            <a:pPr lvl="1">
              <a:lnSpc>
                <a:spcPct val="80000"/>
              </a:lnSpc>
              <a:buFontTx/>
              <a:buNone/>
            </a:pPr>
            <a:r>
              <a:rPr lang="en-US" sz="1800"/>
              <a:t>	</a:t>
            </a:r>
            <a:r>
              <a:rPr lang="en-US" sz="1600">
                <a:latin typeface="Courier New" panose="02070309020205020404" pitchFamily="49" charset="0"/>
              </a:rPr>
              <a:t>int MPI_Allgather(void *sendbuf, int sendcount, 			MPI_Datatype senddatatype, void *recvbuf, </a:t>
            </a:r>
          </a:p>
          <a:p>
            <a:pPr lvl="1">
              <a:lnSpc>
                <a:spcPct val="80000"/>
              </a:lnSpc>
              <a:buFontTx/>
              <a:buNone/>
            </a:pPr>
            <a:r>
              <a:rPr lang="en-US" sz="1600">
                <a:latin typeface="Courier New" panose="02070309020205020404" pitchFamily="49" charset="0"/>
              </a:rPr>
              <a:t>			int recvcount, MPI_Datatype recvdatatype, </a:t>
            </a:r>
          </a:p>
          <a:p>
            <a:pPr lvl="1">
              <a:lnSpc>
                <a:spcPct val="80000"/>
              </a:lnSpc>
              <a:buFontTx/>
              <a:buNone/>
            </a:pPr>
            <a:r>
              <a:rPr lang="en-US" sz="1600">
                <a:latin typeface="Courier New" panose="02070309020205020404" pitchFamily="49" charset="0"/>
              </a:rPr>
              <a:t>			MPI_Comm comm) </a:t>
            </a:r>
          </a:p>
          <a:p>
            <a:pPr>
              <a:lnSpc>
                <a:spcPct val="80000"/>
              </a:lnSpc>
            </a:pPr>
            <a:r>
              <a:rPr lang="en-US" sz="2000"/>
              <a:t>The corresponding scatter operation is: </a:t>
            </a:r>
          </a:p>
          <a:p>
            <a:pPr lvl="1">
              <a:lnSpc>
                <a:spcPct val="80000"/>
              </a:lnSpc>
              <a:buFontTx/>
              <a:buNone/>
            </a:pPr>
            <a:r>
              <a:rPr lang="en-US" sz="1800"/>
              <a:t>	</a:t>
            </a:r>
            <a:r>
              <a:rPr lang="en-US" sz="1600">
                <a:latin typeface="Courier New" panose="02070309020205020404" pitchFamily="49" charset="0"/>
              </a:rPr>
              <a:t>int MPI_Scatter(void *sendbuf, int sendcount, </a:t>
            </a:r>
          </a:p>
          <a:p>
            <a:pPr lvl="1">
              <a:lnSpc>
                <a:spcPct val="80000"/>
              </a:lnSpc>
              <a:buFontTx/>
              <a:buNone/>
            </a:pPr>
            <a:r>
              <a:rPr lang="en-US" sz="1600">
                <a:latin typeface="Courier New" panose="02070309020205020404" pitchFamily="49" charset="0"/>
              </a:rPr>
              <a:t>			MPI_Datatype senddatatype, void *recvbuf, </a:t>
            </a:r>
          </a:p>
          <a:p>
            <a:pPr lvl="1">
              <a:lnSpc>
                <a:spcPct val="80000"/>
              </a:lnSpc>
              <a:buFontTx/>
              <a:buNone/>
            </a:pPr>
            <a:r>
              <a:rPr lang="en-US" sz="1600">
                <a:latin typeface="Courier New" panose="02070309020205020404" pitchFamily="49" charset="0"/>
              </a:rPr>
              <a:t>			int recvcount, MPI_Datatype recvdatatype, </a:t>
            </a:r>
          </a:p>
          <a:p>
            <a:pPr lvl="1">
              <a:lnSpc>
                <a:spcPct val="80000"/>
              </a:lnSpc>
              <a:buFontTx/>
              <a:buNone/>
            </a:pPr>
            <a:r>
              <a:rPr lang="en-US" sz="1600">
                <a:latin typeface="Courier New" panose="02070309020205020404" pitchFamily="49" charset="0"/>
              </a:rPr>
              <a:t>			int source, MPI_Comm comm) </a:t>
            </a:r>
          </a:p>
          <a:p>
            <a:pPr>
              <a:lnSpc>
                <a:spcPct val="80000"/>
              </a:lnSpc>
            </a:pPr>
            <a:endParaRPr lang="en-US" sz="1600">
              <a:latin typeface="Courier New" panose="02070309020205020404" pitchFamily="49" charset="0"/>
            </a:endParaRPr>
          </a:p>
        </p:txBody>
      </p:sp>
    </p:spTree>
    <p:extLst>
      <p:ext uri="{BB962C8B-B14F-4D97-AF65-F5344CB8AC3E}">
        <p14:creationId xmlns:p14="http://schemas.microsoft.com/office/powerpoint/2010/main" val="20629355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normAutofit fontScale="90000"/>
          </a:bodyPr>
          <a:lstStyle/>
          <a:p>
            <a:r>
              <a:rPr lang="en-US"/>
              <a:t>Collective Communication Operations </a:t>
            </a:r>
          </a:p>
        </p:txBody>
      </p:sp>
      <p:sp>
        <p:nvSpPr>
          <p:cNvPr id="254979" name="Rectangle 3"/>
          <p:cNvSpPr>
            <a:spLocks noGrp="1" noChangeArrowheads="1"/>
          </p:cNvSpPr>
          <p:nvPr>
            <p:ph type="body" idx="1"/>
          </p:nvPr>
        </p:nvSpPr>
        <p:spPr/>
        <p:txBody>
          <a:bodyPr/>
          <a:lstStyle/>
          <a:p>
            <a:r>
              <a:rPr lang="en-US"/>
              <a:t>The all-to-all personalized communication operation is performed by: </a:t>
            </a:r>
          </a:p>
          <a:p>
            <a:pPr lvl="1">
              <a:buFontTx/>
              <a:buNone/>
            </a:pPr>
            <a:r>
              <a:rPr lang="en-US"/>
              <a:t>	</a:t>
            </a:r>
            <a:r>
              <a:rPr lang="en-US" sz="1800">
                <a:latin typeface="Courier New" panose="02070309020205020404" pitchFamily="49" charset="0"/>
              </a:rPr>
              <a:t>int MPI_Alltoall(void *sendbuf, int sendcount, 			MPI_Datatype senddatatype, void *recvbuf, </a:t>
            </a:r>
          </a:p>
          <a:p>
            <a:pPr lvl="1">
              <a:buFontTx/>
              <a:buNone/>
            </a:pPr>
            <a:r>
              <a:rPr lang="en-US" sz="1800">
                <a:latin typeface="Courier New" panose="02070309020205020404" pitchFamily="49" charset="0"/>
              </a:rPr>
              <a:t>			int recvcount, MPI_Datatype recvdatatype, 		MPI_Comm comm) </a:t>
            </a:r>
          </a:p>
          <a:p>
            <a:r>
              <a:rPr lang="en-US"/>
              <a:t>Using this core set of collective operations, a number of programs can be greatly simplified. </a:t>
            </a:r>
          </a:p>
          <a:p>
            <a:endParaRPr lang="en-US"/>
          </a:p>
        </p:txBody>
      </p:sp>
    </p:spTree>
    <p:extLst>
      <p:ext uri="{BB962C8B-B14F-4D97-AF65-F5344CB8AC3E}">
        <p14:creationId xmlns:p14="http://schemas.microsoft.com/office/powerpoint/2010/main" val="13682057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t>Groups and Communicators </a:t>
            </a:r>
          </a:p>
        </p:txBody>
      </p:sp>
      <p:sp>
        <p:nvSpPr>
          <p:cNvPr id="256003" name="Rectangle 3"/>
          <p:cNvSpPr>
            <a:spLocks noGrp="1" noChangeArrowheads="1"/>
          </p:cNvSpPr>
          <p:nvPr>
            <p:ph type="body" idx="1"/>
          </p:nvPr>
        </p:nvSpPr>
        <p:spPr/>
        <p:txBody>
          <a:bodyPr>
            <a:normAutofit fontScale="85000" lnSpcReduction="10000"/>
          </a:bodyPr>
          <a:lstStyle/>
          <a:p>
            <a:r>
              <a:rPr lang="en-US"/>
              <a:t>In many parallel algorithms, communication operations need to be restricted to certain subsets of processes. </a:t>
            </a:r>
          </a:p>
          <a:p>
            <a:r>
              <a:rPr lang="en-US"/>
              <a:t>MPI provides mechanisms for partitioning the group of processes that belong to a communicator into subgroups each corresponding to a different communicator. </a:t>
            </a:r>
          </a:p>
          <a:p>
            <a:r>
              <a:rPr lang="en-US"/>
              <a:t>The simplest such mechanism is: </a:t>
            </a:r>
          </a:p>
          <a:p>
            <a:pPr lvl="1">
              <a:buFontTx/>
              <a:buNone/>
            </a:pPr>
            <a:r>
              <a:rPr lang="en-US"/>
              <a:t>	</a:t>
            </a:r>
            <a:r>
              <a:rPr lang="en-US" sz="1800">
                <a:latin typeface="Courier New" panose="02070309020205020404" pitchFamily="49" charset="0"/>
              </a:rPr>
              <a:t>int MPI_Comm_split(MPI_Comm comm, int color, int key, 			   MPI_Comm *newcomm) </a:t>
            </a:r>
          </a:p>
          <a:p>
            <a:r>
              <a:rPr lang="en-US"/>
              <a:t>This operation groups processors by color and sorts resulting groups on the key. </a:t>
            </a:r>
          </a:p>
          <a:p>
            <a:endParaRPr lang="en-US"/>
          </a:p>
        </p:txBody>
      </p:sp>
    </p:spTree>
    <p:extLst>
      <p:ext uri="{BB962C8B-B14F-4D97-AF65-F5344CB8AC3E}">
        <p14:creationId xmlns:p14="http://schemas.microsoft.com/office/powerpoint/2010/main" val="17383521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t>Groups and Communicators</a:t>
            </a:r>
          </a:p>
        </p:txBody>
      </p:sp>
      <p:sp>
        <p:nvSpPr>
          <p:cNvPr id="258052" name="Rectangle 4"/>
          <p:cNvSpPr>
            <a:spLocks noChangeArrowheads="1"/>
          </p:cNvSpPr>
          <p:nvPr/>
        </p:nvSpPr>
        <p:spPr bwMode="auto">
          <a:xfrm>
            <a:off x="1219200" y="4724400"/>
            <a:ext cx="6629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a:t>Using </a:t>
            </a:r>
            <a:r>
              <a:rPr lang="en-US" sz="2000">
                <a:latin typeface="Courier New" panose="02070309020205020404" pitchFamily="49" charset="0"/>
              </a:rPr>
              <a:t>MPI_Comm_split </a:t>
            </a:r>
            <a:r>
              <a:rPr lang="en-US" sz="2000"/>
              <a:t>to split a group of processes in a communicator into subgroups.</a:t>
            </a:r>
          </a:p>
        </p:txBody>
      </p:sp>
      <p:pic>
        <p:nvPicPr>
          <p:cNvPr id="258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76400"/>
            <a:ext cx="5557838" cy="260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7890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t>Groups and Communicators </a:t>
            </a:r>
          </a:p>
        </p:txBody>
      </p:sp>
      <p:sp>
        <p:nvSpPr>
          <p:cNvPr id="259075" name="Rectangle 3"/>
          <p:cNvSpPr>
            <a:spLocks noGrp="1" noChangeArrowheads="1"/>
          </p:cNvSpPr>
          <p:nvPr>
            <p:ph type="body" idx="1"/>
          </p:nvPr>
        </p:nvSpPr>
        <p:spPr/>
        <p:txBody>
          <a:bodyPr/>
          <a:lstStyle/>
          <a:p>
            <a:r>
              <a:rPr lang="en-US" sz="2000"/>
              <a:t>In many parallel algorithms, processes are arranged in a virtual grid, and in different steps of the algorithm, communication needs to be restricted to a different subset of the grid. </a:t>
            </a:r>
          </a:p>
          <a:p>
            <a:r>
              <a:rPr lang="en-US" sz="2000"/>
              <a:t>MPI provides a convenient way to partition a Cartesian topology to form lower-dimensional grids: </a:t>
            </a:r>
          </a:p>
          <a:p>
            <a:pPr lvl="1">
              <a:buFontTx/>
              <a:buNone/>
            </a:pPr>
            <a:r>
              <a:rPr lang="en-US" sz="1800"/>
              <a:t>	</a:t>
            </a:r>
            <a:r>
              <a:rPr lang="en-US" sz="1600">
                <a:latin typeface="Courier New" panose="02070309020205020404" pitchFamily="49" charset="0"/>
              </a:rPr>
              <a:t>int MPI_Cart_sub(MPI_Comm comm_cart, int *keep_dims, 			MPI_Comm *comm_subcart) </a:t>
            </a:r>
          </a:p>
          <a:p>
            <a:r>
              <a:rPr lang="en-US" sz="2000"/>
              <a:t>If </a:t>
            </a:r>
            <a:r>
              <a:rPr lang="en-US" sz="1800">
                <a:latin typeface="Courier New" panose="02070309020205020404" pitchFamily="49" charset="0"/>
              </a:rPr>
              <a:t>keep_dims[i]</a:t>
            </a:r>
            <a:r>
              <a:rPr lang="en-US" sz="2000"/>
              <a:t> is true (non-zero value in C) then the </a:t>
            </a:r>
            <a:r>
              <a:rPr lang="en-US" sz="1800">
                <a:latin typeface="Courier New" panose="02070309020205020404" pitchFamily="49" charset="0"/>
              </a:rPr>
              <a:t>i</a:t>
            </a:r>
            <a:r>
              <a:rPr lang="en-US" sz="2000"/>
              <a:t>th dimension is retained in the new sub-topology. </a:t>
            </a:r>
          </a:p>
          <a:p>
            <a:r>
              <a:rPr lang="en-US" sz="2000"/>
              <a:t>The coordinate of a process in a sub-topology created by </a:t>
            </a:r>
            <a:r>
              <a:rPr lang="en-US" sz="1800">
                <a:latin typeface="Courier New" panose="02070309020205020404" pitchFamily="49" charset="0"/>
              </a:rPr>
              <a:t>MPI_Cart_sub</a:t>
            </a:r>
            <a:r>
              <a:rPr lang="en-US" sz="2000"/>
              <a:t> can be obtained from its coordinate in the original topology by disregarding the coordinates that correspond to the dimensions that were not retained. </a:t>
            </a:r>
          </a:p>
          <a:p>
            <a:endParaRPr lang="en-US" sz="2000"/>
          </a:p>
        </p:txBody>
      </p:sp>
    </p:spTree>
    <p:extLst>
      <p:ext uri="{BB962C8B-B14F-4D97-AF65-F5344CB8AC3E}">
        <p14:creationId xmlns:p14="http://schemas.microsoft.com/office/powerpoint/2010/main" val="2839803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t>Groups and Communicators</a:t>
            </a:r>
          </a:p>
        </p:txBody>
      </p:sp>
      <p:sp>
        <p:nvSpPr>
          <p:cNvPr id="241668" name="Rectangle 4"/>
          <p:cNvSpPr>
            <a:spLocks noChangeArrowheads="1"/>
          </p:cNvSpPr>
          <p:nvPr/>
        </p:nvSpPr>
        <p:spPr bwMode="auto">
          <a:xfrm>
            <a:off x="1143000" y="5486400"/>
            <a:ext cx="6781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a:t>Splitting a Cartesian topology of size 2 x 4 x 7 into (a) four</a:t>
            </a:r>
          </a:p>
          <a:p>
            <a:pPr algn="ctr"/>
            <a:r>
              <a:rPr lang="en-US" sz="2000"/>
              <a:t>subgroups of size 2 x 1 x 7, and (b) eight subgroups of size 1 x 1 x 7.</a:t>
            </a:r>
          </a:p>
        </p:txBody>
      </p:sp>
      <p:pic>
        <p:nvPicPr>
          <p:cNvPr id="2416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143000"/>
            <a:ext cx="5686425"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7349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6</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
        <p:nvSpPr>
          <p:cNvPr id="4" name="TextBox 3"/>
          <p:cNvSpPr txBox="1"/>
          <p:nvPr/>
        </p:nvSpPr>
        <p:spPr>
          <a:xfrm>
            <a:off x="860612" y="116632"/>
            <a:ext cx="8175884" cy="5216813"/>
          </a:xfrm>
          <a:prstGeom prst="rect">
            <a:avLst/>
          </a:prstGeom>
          <a:noFill/>
        </p:spPr>
        <p:txBody>
          <a:bodyPr wrap="square" rtlCol="0">
            <a:spAutoFit/>
          </a:bodyPr>
          <a:lstStyle/>
          <a:p>
            <a:pPr lvl="1"/>
            <a:r>
              <a:rPr lang="en-US" sz="3200" b="1" dirty="0">
                <a:solidFill>
                  <a:srgbClr val="FF0000"/>
                </a:solidFill>
                <a:latin typeface="Times New Roman" panose="02020603050405020304" pitchFamily="18" charset="0"/>
                <a:cs typeface="Times New Roman" panose="02020603050405020304" pitchFamily="18" charset="0"/>
              </a:rPr>
              <a:t>Topic Overview</a:t>
            </a:r>
          </a:p>
          <a:p>
            <a:endParaRPr lang="en-US" sz="2400" dirty="0">
              <a:latin typeface="Times New Roman" panose="02020603050405020304" pitchFamily="18" charset="0"/>
              <a:cs typeface="Times New Roman" panose="02020603050405020304" pitchFamily="18" charset="0"/>
            </a:endParaRPr>
          </a:p>
          <a:p>
            <a:pPr marL="342900" indent="-342900">
              <a:spcBef>
                <a:spcPts val="1200"/>
              </a:spcBef>
              <a:spcAft>
                <a:spcPts val="600"/>
              </a:spcAft>
              <a:buFont typeface="Arial" panose="020B0604020202020204" pitchFamily="34" charset="0"/>
              <a:buChar char="•"/>
            </a:pPr>
            <a:r>
              <a:rPr lang="en-IN" sz="2400" b="1" dirty="0">
                <a:solidFill>
                  <a:schemeClr val="bg1">
                    <a:lumMod val="65000"/>
                  </a:schemeClr>
                </a:solidFill>
                <a:latin typeface="Times New Roman" panose="02020603050405020304" pitchFamily="18" charset="0"/>
                <a:cs typeface="Times New Roman" panose="02020603050405020304" pitchFamily="18" charset="0"/>
              </a:rPr>
              <a:t>Principles of Message Passing Programming</a:t>
            </a:r>
          </a:p>
          <a:p>
            <a:pPr marL="342900" indent="-342900">
              <a:spcBef>
                <a:spcPts val="1200"/>
              </a:spcBef>
              <a:spcAft>
                <a:spcPts val="600"/>
              </a:spcAft>
              <a:buFont typeface="Arial" panose="020B0604020202020204" pitchFamily="34" charset="0"/>
              <a:buChar char="•"/>
            </a:pPr>
            <a:r>
              <a:rPr lang="en-IN" sz="2400" b="1" dirty="0">
                <a:solidFill>
                  <a:srgbClr val="7030A0"/>
                </a:solidFill>
                <a:latin typeface="Times New Roman" panose="02020603050405020304" pitchFamily="18" charset="0"/>
                <a:cs typeface="Times New Roman" panose="02020603050405020304" pitchFamily="18" charset="0"/>
              </a:rPr>
              <a:t>Building  Blocks: Send and receive Operations</a:t>
            </a:r>
          </a:p>
          <a:p>
            <a:pPr marL="342900" indent="-342900">
              <a:spcBef>
                <a:spcPts val="1200"/>
              </a:spcBef>
              <a:spcAft>
                <a:spcPts val="600"/>
              </a:spcAft>
              <a:buFont typeface="Arial" panose="020B0604020202020204" pitchFamily="34" charset="0"/>
              <a:buChar char="•"/>
            </a:pPr>
            <a:r>
              <a:rPr lang="en-IN" sz="2400" dirty="0">
                <a:solidFill>
                  <a:schemeClr val="bg1">
                    <a:lumMod val="50000"/>
                  </a:schemeClr>
                </a:solidFill>
                <a:latin typeface="Times New Roman" panose="02020603050405020304" pitchFamily="18" charset="0"/>
                <a:cs typeface="Times New Roman" panose="02020603050405020304" pitchFamily="18" charset="0"/>
              </a:rPr>
              <a:t>MPI: Starting and terminating the MPI Library, Communicators, Getting Information</a:t>
            </a:r>
          </a:p>
          <a:p>
            <a:pPr marL="342900" indent="-342900">
              <a:spcBef>
                <a:spcPts val="1200"/>
              </a:spcBef>
              <a:spcAft>
                <a:spcPts val="600"/>
              </a:spcAft>
              <a:buFont typeface="Arial" panose="020B0604020202020204" pitchFamily="34" charset="0"/>
              <a:buChar char="•"/>
            </a:pPr>
            <a:r>
              <a:rPr lang="en-IN" sz="2400" dirty="0">
                <a:solidFill>
                  <a:schemeClr val="bg1">
                    <a:lumMod val="50000"/>
                  </a:schemeClr>
                </a:solidFill>
                <a:latin typeface="Times New Roman" panose="02020603050405020304" pitchFamily="18" charset="0"/>
                <a:cs typeface="Times New Roman" panose="02020603050405020304" pitchFamily="18" charset="0"/>
              </a:rPr>
              <a:t>Topologies and Embedding: Creating and using Cartesian Topologies</a:t>
            </a:r>
          </a:p>
          <a:p>
            <a:pPr marL="342900" indent="-342900">
              <a:spcBef>
                <a:spcPts val="1200"/>
              </a:spcBef>
              <a:spcAft>
                <a:spcPts val="600"/>
              </a:spcAft>
              <a:buFont typeface="Arial" panose="020B0604020202020204" pitchFamily="34" charset="0"/>
              <a:buChar char="•"/>
            </a:pPr>
            <a:r>
              <a:rPr lang="en-IN" sz="2400" dirty="0">
                <a:solidFill>
                  <a:schemeClr val="bg1">
                    <a:lumMod val="50000"/>
                  </a:schemeClr>
                </a:solidFill>
                <a:latin typeface="Times New Roman" panose="02020603050405020304" pitchFamily="18" charset="0"/>
                <a:cs typeface="Times New Roman" panose="02020603050405020304" pitchFamily="18" charset="0"/>
              </a:rPr>
              <a:t>Example</a:t>
            </a:r>
          </a:p>
          <a:p>
            <a:pPr marL="342900" indent="-342900">
              <a:spcBef>
                <a:spcPts val="1200"/>
              </a:spcBef>
              <a:spcAft>
                <a:spcPts val="600"/>
              </a:spcAft>
              <a:buFont typeface="Arial" panose="020B0604020202020204" pitchFamily="34" charset="0"/>
              <a:buChar char="•"/>
            </a:pPr>
            <a:r>
              <a:rPr lang="en-IN" sz="2400" dirty="0">
                <a:solidFill>
                  <a:schemeClr val="bg1">
                    <a:lumMod val="50000"/>
                  </a:schemeClr>
                </a:solidFill>
                <a:latin typeface="Times New Roman" panose="02020603050405020304" pitchFamily="18" charset="0"/>
                <a:cs typeface="Times New Roman" panose="02020603050405020304" pitchFamily="18" charset="0"/>
              </a:rPr>
              <a:t>Groups and Communicators</a:t>
            </a:r>
          </a:p>
        </p:txBody>
      </p:sp>
    </p:spTree>
    <p:extLst>
      <p:ext uri="{BB962C8B-B14F-4D97-AF65-F5344CB8AC3E}">
        <p14:creationId xmlns:p14="http://schemas.microsoft.com/office/powerpoint/2010/main" val="1523929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7</a:t>
            </a:fld>
            <a:endParaRPr lang="en-I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4" name="TextBox 3"/>
          <p:cNvSpPr txBox="1"/>
          <p:nvPr/>
        </p:nvSpPr>
        <p:spPr>
          <a:xfrm>
            <a:off x="1112132" y="620688"/>
            <a:ext cx="8031868" cy="6001643"/>
          </a:xfrm>
          <a:prstGeom prst="rect">
            <a:avLst/>
          </a:prstGeom>
          <a:noFill/>
        </p:spPr>
        <p:txBody>
          <a:bodyPr wrap="square" rtlCol="0">
            <a:spAutoFit/>
          </a:bodyPr>
          <a:lstStyle/>
          <a:p>
            <a:pPr>
              <a:buFontTx/>
              <a:buNone/>
            </a:pPr>
            <a:r>
              <a:rPr lang="en-US" sz="2400" i="1" dirty="0">
                <a:latin typeface="Times New Roman" panose="02020603050405020304" pitchFamily="18" charset="0"/>
                <a:cs typeface="Times New Roman" panose="02020603050405020304" pitchFamily="18" charset="0"/>
              </a:rPr>
              <a:t>send(void *</a:t>
            </a:r>
            <a:r>
              <a:rPr lang="en-US" sz="2400" i="1" dirty="0" err="1">
                <a:latin typeface="Times New Roman" panose="02020603050405020304" pitchFamily="18" charset="0"/>
                <a:cs typeface="Times New Roman" panose="02020603050405020304" pitchFamily="18" charset="0"/>
              </a:rPr>
              <a:t>sendbuf</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int</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nelems</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int</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dest</a:t>
            </a:r>
            <a:r>
              <a:rPr lang="en-US" sz="2400" i="1" dirty="0">
                <a:latin typeface="Times New Roman" panose="02020603050405020304" pitchFamily="18" charset="0"/>
                <a:cs typeface="Times New Roman" panose="02020603050405020304" pitchFamily="18" charset="0"/>
              </a:rPr>
              <a:t>)</a:t>
            </a:r>
          </a:p>
          <a:p>
            <a:pPr>
              <a:buFontTx/>
              <a:buNone/>
            </a:pPr>
            <a:endParaRPr lang="en-US" sz="2400" i="1" dirty="0">
              <a:latin typeface="Times New Roman" panose="02020603050405020304" pitchFamily="18" charset="0"/>
              <a:cs typeface="Times New Roman" panose="02020603050405020304" pitchFamily="18" charset="0"/>
            </a:endParaRPr>
          </a:p>
          <a:p>
            <a:pPr>
              <a:buFontTx/>
              <a:buNone/>
            </a:pPr>
            <a:r>
              <a:rPr lang="en-US" sz="2400" i="1" dirty="0">
                <a:latin typeface="Times New Roman" panose="02020603050405020304" pitchFamily="18" charset="0"/>
                <a:cs typeface="Times New Roman" panose="02020603050405020304" pitchFamily="18" charset="0"/>
              </a:rPr>
              <a:t>receive(void *</a:t>
            </a:r>
            <a:r>
              <a:rPr lang="en-US" sz="2400" i="1" dirty="0" err="1">
                <a:latin typeface="Times New Roman" panose="02020603050405020304" pitchFamily="18" charset="0"/>
                <a:cs typeface="Times New Roman" panose="02020603050405020304" pitchFamily="18" charset="0"/>
              </a:rPr>
              <a:t>recvbuf</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int</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nelems</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int</a:t>
            </a:r>
            <a:r>
              <a:rPr lang="en-US" sz="2400" i="1" dirty="0">
                <a:latin typeface="Times New Roman" panose="02020603050405020304" pitchFamily="18" charset="0"/>
                <a:cs typeface="Times New Roman" panose="02020603050405020304" pitchFamily="18" charset="0"/>
              </a:rPr>
              <a:t> source)</a:t>
            </a:r>
          </a:p>
          <a:p>
            <a:pPr>
              <a:buFontTx/>
              <a:buNone/>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There can be different possible implementations of these operation.</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Consider the following code segments:</a:t>
            </a:r>
          </a:p>
          <a:p>
            <a:endParaRPr lang="en-US" sz="2400" dirty="0">
              <a:latin typeface="Times New Roman" panose="02020603050405020304" pitchFamily="18" charset="0"/>
              <a:cs typeface="Times New Roman" panose="02020603050405020304" pitchFamily="18" charset="0"/>
            </a:endParaRPr>
          </a:p>
          <a:p>
            <a:pPr>
              <a:buFontTx/>
              <a:buNone/>
            </a:pPr>
            <a:r>
              <a:rPr lang="en-US" sz="2400" dirty="0">
                <a:latin typeface="Courier New" panose="02070309020205020404" pitchFamily="49" charset="0"/>
              </a:rPr>
              <a:t>     P0 			      P1</a:t>
            </a:r>
          </a:p>
          <a:p>
            <a:pPr>
              <a:buFontTx/>
              <a:buNone/>
            </a:pPr>
            <a:r>
              <a:rPr lang="en-US" sz="2400" dirty="0">
                <a:latin typeface="Courier New" panose="02070309020205020404" pitchFamily="49" charset="0"/>
              </a:rPr>
              <a:t>   a = 100; 		 receive(&amp;a, 1, 0)</a:t>
            </a:r>
          </a:p>
          <a:p>
            <a:pPr>
              <a:buFontTx/>
              <a:buNone/>
            </a:pPr>
            <a:r>
              <a:rPr lang="en-US" sz="2400" dirty="0">
                <a:latin typeface="Courier New" panose="02070309020205020404" pitchFamily="49" charset="0"/>
              </a:rPr>
              <a:t>   send(&amp;a,1, 1); 	 </a:t>
            </a:r>
            <a:r>
              <a:rPr lang="en-US" sz="2400" dirty="0" err="1">
                <a:latin typeface="Courier New" panose="02070309020205020404" pitchFamily="49" charset="0"/>
              </a:rPr>
              <a:t>printf</a:t>
            </a:r>
            <a:r>
              <a:rPr lang="en-US" sz="2400" dirty="0">
                <a:latin typeface="Courier New" panose="02070309020205020404" pitchFamily="49" charset="0"/>
              </a:rPr>
              <a:t>("%d\n", a);</a:t>
            </a:r>
          </a:p>
          <a:p>
            <a:pPr>
              <a:buFontTx/>
              <a:buNone/>
            </a:pPr>
            <a:r>
              <a:rPr lang="en-US" sz="2400" dirty="0">
                <a:latin typeface="Courier New" panose="02070309020205020404" pitchFamily="49" charset="0"/>
              </a:rPr>
              <a:t>   a = 0;</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t>The semantics of the send operation require that the value received by process </a:t>
            </a:r>
            <a:r>
              <a:rPr lang="en-US" sz="2400" dirty="0">
                <a:latin typeface="Courier New" panose="02070309020205020404" pitchFamily="49" charset="0"/>
                <a:cs typeface="Courier New" panose="02070309020205020404" pitchFamily="49" charset="0"/>
              </a:rPr>
              <a:t>P1</a:t>
            </a:r>
            <a:r>
              <a:rPr lang="en-US" sz="2400" dirty="0"/>
              <a:t> must be 100 as opposed to 0</a:t>
            </a:r>
            <a:endParaRPr lang="en-IN" sz="2400" dirty="0">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4355976" y="4077072"/>
            <a:ext cx="0" cy="1440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732240" y="2562577"/>
            <a:ext cx="2232248" cy="1477328"/>
          </a:xfrm>
          <a:prstGeom prst="rect">
            <a:avLst/>
          </a:prstGeom>
          <a:noFill/>
          <a:ln>
            <a:solidFill>
              <a:schemeClr val="tx1"/>
            </a:solidFill>
          </a:ln>
        </p:spPr>
        <p:txBody>
          <a:bodyPr wrap="square" rtlCol="0">
            <a:spAutoFit/>
          </a:bodyPr>
          <a:lstStyle/>
          <a:p>
            <a:r>
              <a:rPr lang="en-IN" dirty="0"/>
              <a:t>process P0 sends a message to process P1 which receives and prints the</a:t>
            </a:r>
          </a:p>
          <a:p>
            <a:r>
              <a:rPr lang="en-IN" dirty="0"/>
              <a:t>message.</a:t>
            </a:r>
          </a:p>
        </p:txBody>
      </p:sp>
      <p:sp>
        <p:nvSpPr>
          <p:cNvPr id="9" name="TextBox 8"/>
          <p:cNvSpPr txBox="1"/>
          <p:nvPr/>
        </p:nvSpPr>
        <p:spPr>
          <a:xfrm>
            <a:off x="6738731" y="310344"/>
            <a:ext cx="2761456" cy="1477328"/>
          </a:xfrm>
          <a:prstGeom prst="rect">
            <a:avLst/>
          </a:prstGeom>
          <a:noFill/>
        </p:spPr>
        <p:txBody>
          <a:bodyPr wrap="square" rtlCol="0">
            <a:spAutoFit/>
          </a:bodyPr>
          <a:lstStyle/>
          <a:p>
            <a:r>
              <a:rPr lang="en-IN" dirty="0"/>
              <a:t>The important thing to note is that process P0 changes the value of ‘a’ to 0 immediately following the send .</a:t>
            </a:r>
          </a:p>
        </p:txBody>
      </p:sp>
    </p:spTree>
    <p:extLst>
      <p:ext uri="{BB962C8B-B14F-4D97-AF65-F5344CB8AC3E}">
        <p14:creationId xmlns:p14="http://schemas.microsoft.com/office/powerpoint/2010/main" val="266520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1115616" y="152400"/>
            <a:ext cx="7875984" cy="715963"/>
          </a:xfrm>
        </p:spPr>
        <p:txBody>
          <a:bodyPr/>
          <a:lstStyle/>
          <a:p>
            <a:pPr algn="l" eaLnBrk="1" hangingPunct="1"/>
            <a:r>
              <a:rPr lang="en-US" sz="2800" b="1" dirty="0"/>
              <a:t>Non-Buffered Blocking Message Passing Operations </a:t>
            </a:r>
          </a:p>
        </p:txBody>
      </p:sp>
      <p:sp>
        <p:nvSpPr>
          <p:cNvPr id="8198" name="Rectangle 3"/>
          <p:cNvSpPr>
            <a:spLocks noGrp="1" noChangeArrowheads="1"/>
          </p:cNvSpPr>
          <p:nvPr>
            <p:ph type="body" idx="1"/>
          </p:nvPr>
        </p:nvSpPr>
        <p:spPr>
          <a:xfrm>
            <a:off x="310344" y="1268760"/>
            <a:ext cx="8305800" cy="4032448"/>
          </a:xfrm>
        </p:spPr>
        <p:txBody>
          <a:bodyPr>
            <a:noAutofit/>
          </a:bodyPr>
          <a:lstStyle/>
          <a:p>
            <a:pPr>
              <a:lnSpc>
                <a:spcPct val="90000"/>
              </a:lnSpc>
              <a:spcBef>
                <a:spcPts val="1200"/>
              </a:spcBef>
            </a:pPr>
            <a:r>
              <a:rPr lang="en-US" sz="2400" dirty="0">
                <a:latin typeface="Times New Roman" panose="02020603050405020304" pitchFamily="18" charset="0"/>
                <a:cs typeface="Times New Roman" panose="02020603050405020304" pitchFamily="18" charset="0"/>
              </a:rPr>
              <a:t>A simple method for forcing send/receive semantics is for the send operation to return only when it is safe to do so.</a:t>
            </a:r>
          </a:p>
          <a:p>
            <a:pPr>
              <a:spcBef>
                <a:spcPts val="1200"/>
              </a:spcBef>
            </a:pPr>
            <a:r>
              <a:rPr lang="en-IN" sz="2400" dirty="0">
                <a:latin typeface="Times New Roman" panose="02020603050405020304" pitchFamily="18" charset="0"/>
                <a:cs typeface="Times New Roman" panose="02020603050405020304" pitchFamily="18" charset="0"/>
              </a:rPr>
              <a:t>Typically, this process involves a handshake between the sending and receiving processes. </a:t>
            </a:r>
          </a:p>
          <a:p>
            <a:pPr>
              <a:spcBef>
                <a:spcPts val="1200"/>
              </a:spcBef>
            </a:pPr>
            <a:r>
              <a:rPr lang="en-IN" sz="2400" dirty="0">
                <a:latin typeface="Times New Roman" panose="02020603050405020304" pitchFamily="18" charset="0"/>
                <a:cs typeface="Times New Roman" panose="02020603050405020304" pitchFamily="18" charset="0"/>
              </a:rPr>
              <a:t>The sending process sends a request to communicate to the receiving process. </a:t>
            </a:r>
          </a:p>
          <a:p>
            <a:pPr>
              <a:spcBef>
                <a:spcPts val="1200"/>
              </a:spcBef>
            </a:pPr>
            <a:r>
              <a:rPr lang="en-IN" sz="2400" dirty="0">
                <a:latin typeface="Times New Roman" panose="02020603050405020304" pitchFamily="18" charset="0"/>
                <a:cs typeface="Times New Roman" panose="02020603050405020304" pitchFamily="18" charset="0"/>
              </a:rPr>
              <a:t>When the receiving process encounters the target receive, it responds to the request. </a:t>
            </a:r>
          </a:p>
          <a:p>
            <a:pPr>
              <a:spcBef>
                <a:spcPts val="1200"/>
              </a:spcBef>
            </a:pPr>
            <a:r>
              <a:rPr lang="en-IN" sz="2400" dirty="0">
                <a:latin typeface="Times New Roman" panose="02020603050405020304" pitchFamily="18" charset="0"/>
                <a:cs typeface="Times New Roman" panose="02020603050405020304" pitchFamily="18" charset="0"/>
              </a:rPr>
              <a:t>The sending process upon receiving this response initiates a transfer operation.</a:t>
            </a:r>
            <a:endParaRPr lang="en-US" sz="2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Tree>
    <p:extLst>
      <p:ext uri="{BB962C8B-B14F-4D97-AF65-F5344CB8AC3E}">
        <p14:creationId xmlns:p14="http://schemas.microsoft.com/office/powerpoint/2010/main" val="497015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9</a:t>
            </a:fld>
            <a:endParaRPr lang="en-I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01666" cy="701666"/>
          </a:xfrm>
          <a:prstGeom prst="rect">
            <a:avLst/>
          </a:prstGeom>
        </p:spPr>
      </p:pic>
      <p:sp>
        <p:nvSpPr>
          <p:cNvPr id="4" name="TextBox 3"/>
          <p:cNvSpPr txBox="1"/>
          <p:nvPr/>
        </p:nvSpPr>
        <p:spPr>
          <a:xfrm>
            <a:off x="597417" y="4032727"/>
            <a:ext cx="2975520" cy="2308324"/>
          </a:xfrm>
          <a:prstGeom prst="rect">
            <a:avLst/>
          </a:prstGeom>
          <a:noFill/>
        </p:spPr>
        <p:txBody>
          <a:bodyPr wrap="square" rtlCol="0">
            <a:spAutoFit/>
          </a:bodyPr>
          <a:lstStyle/>
          <a:p>
            <a:pPr algn="ctr"/>
            <a:r>
              <a:rPr lang="en-IN" sz="2400" i="1" dirty="0">
                <a:latin typeface="Times New Roman" panose="02020603050405020304" pitchFamily="18" charset="0"/>
                <a:cs typeface="Times New Roman" panose="02020603050405020304" pitchFamily="18" charset="0"/>
              </a:rPr>
              <a:t>Sender comes first; idling at sender</a:t>
            </a:r>
          </a:p>
          <a:p>
            <a:pPr algn="ct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Here </a:t>
            </a:r>
            <a:r>
              <a:rPr lang="en-IN" sz="2400" dirty="0"/>
              <a:t>the send is ready before the receive is posted.</a:t>
            </a:r>
            <a:endParaRPr lang="en-IN"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1043608" y="836712"/>
            <a:ext cx="288032" cy="7200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061537" y="1669289"/>
            <a:ext cx="288032"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1061537" y="2492896"/>
            <a:ext cx="270103"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052572" y="3028471"/>
            <a:ext cx="288032" cy="7200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5104083" y="2011425"/>
            <a:ext cx="1422062" cy="646331"/>
          </a:xfrm>
          <a:prstGeom prst="rect">
            <a:avLst/>
          </a:prstGeom>
          <a:noFill/>
        </p:spPr>
        <p:txBody>
          <a:bodyPr wrap="square" rtlCol="0">
            <a:spAutoFit/>
          </a:bodyPr>
          <a:lstStyle/>
          <a:p>
            <a:r>
              <a:rPr lang="en-IN" dirty="0"/>
              <a:t>Sending</a:t>
            </a:r>
          </a:p>
          <a:p>
            <a:r>
              <a:rPr lang="en-IN" dirty="0"/>
              <a:t>Process</a:t>
            </a:r>
          </a:p>
        </p:txBody>
      </p:sp>
      <p:sp>
        <p:nvSpPr>
          <p:cNvPr id="10" name="TextBox 9"/>
          <p:cNvSpPr txBox="1"/>
          <p:nvPr/>
        </p:nvSpPr>
        <p:spPr>
          <a:xfrm>
            <a:off x="4754711" y="3931330"/>
            <a:ext cx="710704" cy="369332"/>
          </a:xfrm>
          <a:prstGeom prst="rect">
            <a:avLst/>
          </a:prstGeom>
          <a:noFill/>
        </p:spPr>
        <p:txBody>
          <a:bodyPr wrap="square" rtlCol="0">
            <a:spAutoFit/>
          </a:bodyPr>
          <a:lstStyle/>
          <a:p>
            <a:r>
              <a:rPr lang="en-IN" dirty="0"/>
              <a:t>Send</a:t>
            </a:r>
          </a:p>
        </p:txBody>
      </p:sp>
      <p:cxnSp>
        <p:nvCxnSpPr>
          <p:cNvPr id="12" name="Straight Arrow Connector 11"/>
          <p:cNvCxnSpPr/>
          <p:nvPr/>
        </p:nvCxnSpPr>
        <p:spPr>
          <a:xfrm>
            <a:off x="1349569" y="1556792"/>
            <a:ext cx="185427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412697" y="1155560"/>
            <a:ext cx="1791151" cy="369332"/>
          </a:xfrm>
          <a:prstGeom prst="rect">
            <a:avLst/>
          </a:prstGeom>
          <a:noFill/>
        </p:spPr>
        <p:txBody>
          <a:bodyPr wrap="square" rtlCol="0">
            <a:spAutoFit/>
          </a:bodyPr>
          <a:lstStyle/>
          <a:p>
            <a:r>
              <a:rPr lang="en-IN" dirty="0"/>
              <a:t>Request to send</a:t>
            </a:r>
          </a:p>
        </p:txBody>
      </p:sp>
      <p:sp>
        <p:nvSpPr>
          <p:cNvPr id="14" name="Rectangle 13"/>
          <p:cNvSpPr/>
          <p:nvPr/>
        </p:nvSpPr>
        <p:spPr>
          <a:xfrm>
            <a:off x="3284905" y="836711"/>
            <a:ext cx="206975" cy="15526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Arrow Connector 15"/>
          <p:cNvCxnSpPr>
            <a:stCxn id="14" idx="2"/>
          </p:cNvCxnSpPr>
          <p:nvPr/>
        </p:nvCxnSpPr>
        <p:spPr>
          <a:xfrm flipH="1">
            <a:off x="1691680" y="2389368"/>
            <a:ext cx="16967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91680" y="1961685"/>
            <a:ext cx="1424027" cy="369332"/>
          </a:xfrm>
          <a:prstGeom prst="rect">
            <a:avLst/>
          </a:prstGeom>
          <a:noFill/>
        </p:spPr>
        <p:txBody>
          <a:bodyPr wrap="square" rtlCol="0">
            <a:spAutoFit/>
          </a:bodyPr>
          <a:lstStyle/>
          <a:p>
            <a:r>
              <a:rPr lang="en-IN" dirty="0"/>
              <a:t>OK to Send</a:t>
            </a:r>
          </a:p>
        </p:txBody>
      </p:sp>
      <p:sp>
        <p:nvSpPr>
          <p:cNvPr id="18" name="Rectangle 17"/>
          <p:cNvSpPr/>
          <p:nvPr/>
        </p:nvSpPr>
        <p:spPr>
          <a:xfrm>
            <a:off x="3253340" y="2492896"/>
            <a:ext cx="270103"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ight Arrow 18"/>
          <p:cNvSpPr/>
          <p:nvPr/>
        </p:nvSpPr>
        <p:spPr>
          <a:xfrm>
            <a:off x="1691680" y="2492896"/>
            <a:ext cx="1424027"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a:t>
            </a:r>
          </a:p>
        </p:txBody>
      </p:sp>
      <p:sp>
        <p:nvSpPr>
          <p:cNvPr id="20" name="Rectangle 19"/>
          <p:cNvSpPr/>
          <p:nvPr/>
        </p:nvSpPr>
        <p:spPr>
          <a:xfrm>
            <a:off x="3284905" y="3028471"/>
            <a:ext cx="288032" cy="7200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7179007" y="1987189"/>
            <a:ext cx="1134030" cy="646331"/>
          </a:xfrm>
          <a:prstGeom prst="rect">
            <a:avLst/>
          </a:prstGeom>
          <a:noFill/>
        </p:spPr>
        <p:txBody>
          <a:bodyPr wrap="square" rtlCol="0">
            <a:spAutoFit/>
          </a:bodyPr>
          <a:lstStyle/>
          <a:p>
            <a:pPr algn="ctr"/>
            <a:r>
              <a:rPr lang="en-IN" dirty="0"/>
              <a:t>Receiving</a:t>
            </a:r>
          </a:p>
          <a:p>
            <a:pPr algn="ctr"/>
            <a:r>
              <a:rPr lang="en-IN" dirty="0"/>
              <a:t>Process</a:t>
            </a:r>
          </a:p>
        </p:txBody>
      </p:sp>
      <p:sp>
        <p:nvSpPr>
          <p:cNvPr id="22" name="TextBox 21"/>
          <p:cNvSpPr txBox="1"/>
          <p:nvPr/>
        </p:nvSpPr>
        <p:spPr>
          <a:xfrm>
            <a:off x="7887413" y="3748551"/>
            <a:ext cx="1071071" cy="369332"/>
          </a:xfrm>
          <a:prstGeom prst="rect">
            <a:avLst/>
          </a:prstGeom>
          <a:noFill/>
        </p:spPr>
        <p:txBody>
          <a:bodyPr wrap="square" rtlCol="0">
            <a:spAutoFit/>
          </a:bodyPr>
          <a:lstStyle/>
          <a:p>
            <a:r>
              <a:rPr lang="en-IN" dirty="0"/>
              <a:t>Receive</a:t>
            </a:r>
          </a:p>
        </p:txBody>
      </p:sp>
      <p:sp>
        <p:nvSpPr>
          <p:cNvPr id="23" name="TextBox 22"/>
          <p:cNvSpPr txBox="1"/>
          <p:nvPr/>
        </p:nvSpPr>
        <p:spPr>
          <a:xfrm>
            <a:off x="4572000" y="404664"/>
            <a:ext cx="4320480" cy="156966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Since there are no buffers used at either sending or receiving ends, this is also referred to as a </a:t>
            </a:r>
            <a:r>
              <a:rPr lang="en-IN" sz="2400" b="1" i="1" dirty="0">
                <a:latin typeface="Times New Roman" panose="02020603050405020304" pitchFamily="18" charset="0"/>
                <a:cs typeface="Times New Roman" panose="02020603050405020304" pitchFamily="18" charset="0"/>
              </a:rPr>
              <a:t>non-buffered blocking operation </a:t>
            </a:r>
            <a:r>
              <a:rPr lang="en-IN" sz="2400" dirty="0">
                <a:latin typeface="Times New Roman" panose="02020603050405020304" pitchFamily="18" charset="0"/>
                <a:cs typeface="Times New Roman" panose="02020603050405020304" pitchFamily="18" charset="0"/>
              </a:rPr>
              <a:t>.</a:t>
            </a:r>
          </a:p>
        </p:txBody>
      </p:sp>
      <p:sp>
        <p:nvSpPr>
          <p:cNvPr id="24" name="Rectangle 23"/>
          <p:cNvSpPr/>
          <p:nvPr/>
        </p:nvSpPr>
        <p:spPr>
          <a:xfrm>
            <a:off x="5467744" y="2620356"/>
            <a:ext cx="206975" cy="15526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5472037" y="4276541"/>
            <a:ext cx="270103"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5467744" y="4812116"/>
            <a:ext cx="288032" cy="7200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p:cNvSpPr/>
          <p:nvPr/>
        </p:nvSpPr>
        <p:spPr>
          <a:xfrm>
            <a:off x="7650415" y="2620356"/>
            <a:ext cx="288032" cy="7200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p:cNvSpPr/>
          <p:nvPr/>
        </p:nvSpPr>
        <p:spPr>
          <a:xfrm>
            <a:off x="7668344" y="3452933"/>
            <a:ext cx="288032"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p:cNvSpPr/>
          <p:nvPr/>
        </p:nvSpPr>
        <p:spPr>
          <a:xfrm>
            <a:off x="7668344" y="4276540"/>
            <a:ext cx="270103"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p:cNvSpPr/>
          <p:nvPr/>
        </p:nvSpPr>
        <p:spPr>
          <a:xfrm>
            <a:off x="7659379" y="4812115"/>
            <a:ext cx="288032" cy="7200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 name="Straight Arrow Connector 30"/>
          <p:cNvCxnSpPr/>
          <p:nvPr/>
        </p:nvCxnSpPr>
        <p:spPr>
          <a:xfrm>
            <a:off x="5796136" y="4032727"/>
            <a:ext cx="185427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5841186" y="4297130"/>
            <a:ext cx="16967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ight Arrow 32"/>
          <p:cNvSpPr/>
          <p:nvPr/>
        </p:nvSpPr>
        <p:spPr>
          <a:xfrm>
            <a:off x="6051789" y="4297130"/>
            <a:ext cx="1424027"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a:t>
            </a:r>
          </a:p>
        </p:txBody>
      </p:sp>
      <p:sp>
        <p:nvSpPr>
          <p:cNvPr id="37" name="TextBox 36"/>
          <p:cNvSpPr txBox="1"/>
          <p:nvPr/>
        </p:nvSpPr>
        <p:spPr>
          <a:xfrm>
            <a:off x="5868228" y="3680417"/>
            <a:ext cx="1791151" cy="369332"/>
          </a:xfrm>
          <a:prstGeom prst="rect">
            <a:avLst/>
          </a:prstGeom>
          <a:noFill/>
        </p:spPr>
        <p:txBody>
          <a:bodyPr wrap="square" rtlCol="0">
            <a:spAutoFit/>
          </a:bodyPr>
          <a:lstStyle/>
          <a:p>
            <a:r>
              <a:rPr lang="en-IN" dirty="0"/>
              <a:t>Request to send</a:t>
            </a:r>
          </a:p>
        </p:txBody>
      </p:sp>
      <p:sp>
        <p:nvSpPr>
          <p:cNvPr id="38" name="TextBox 37"/>
          <p:cNvSpPr txBox="1"/>
          <p:nvPr/>
        </p:nvSpPr>
        <p:spPr>
          <a:xfrm>
            <a:off x="6051789" y="3971376"/>
            <a:ext cx="1424027" cy="369332"/>
          </a:xfrm>
          <a:prstGeom prst="rect">
            <a:avLst/>
          </a:prstGeom>
          <a:noFill/>
        </p:spPr>
        <p:txBody>
          <a:bodyPr wrap="square" rtlCol="0">
            <a:spAutoFit/>
          </a:bodyPr>
          <a:lstStyle/>
          <a:p>
            <a:r>
              <a:rPr lang="en-IN" dirty="0"/>
              <a:t>OK to Send</a:t>
            </a:r>
          </a:p>
        </p:txBody>
      </p:sp>
      <p:sp>
        <p:nvSpPr>
          <p:cNvPr id="39" name="TextBox 38"/>
          <p:cNvSpPr txBox="1"/>
          <p:nvPr/>
        </p:nvSpPr>
        <p:spPr>
          <a:xfrm>
            <a:off x="4764288" y="5547984"/>
            <a:ext cx="4203773" cy="83099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Here </a:t>
            </a:r>
            <a:r>
              <a:rPr lang="en-IN" sz="2400" dirty="0"/>
              <a:t>the receiver is ready but the sender is not posted.</a:t>
            </a:r>
            <a:endParaRPr lang="en-IN" sz="2400" dirty="0">
              <a:latin typeface="Times New Roman" panose="02020603050405020304" pitchFamily="18" charset="0"/>
              <a:cs typeface="Times New Roman" panose="02020603050405020304" pitchFamily="18" charset="0"/>
            </a:endParaRPr>
          </a:p>
        </p:txBody>
      </p:sp>
      <p:cxnSp>
        <p:nvCxnSpPr>
          <p:cNvPr id="41" name="Straight Connector 40"/>
          <p:cNvCxnSpPr/>
          <p:nvPr/>
        </p:nvCxnSpPr>
        <p:spPr>
          <a:xfrm>
            <a:off x="4211960" y="0"/>
            <a:ext cx="72008" cy="672147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3609" y="889868"/>
            <a:ext cx="720080" cy="1477328"/>
          </a:xfrm>
          <a:prstGeom prst="rect">
            <a:avLst/>
          </a:prstGeom>
          <a:noFill/>
        </p:spPr>
        <p:txBody>
          <a:bodyPr wrap="square" rtlCol="0">
            <a:spAutoFit/>
          </a:bodyPr>
          <a:lstStyle/>
          <a:p>
            <a:r>
              <a:rPr lang="en-IN" dirty="0"/>
              <a:t>Here the process is idle</a:t>
            </a:r>
          </a:p>
        </p:txBody>
      </p:sp>
      <p:cxnSp>
        <p:nvCxnSpPr>
          <p:cNvPr id="34" name="Straight Arrow Connector 33"/>
          <p:cNvCxnSpPr>
            <a:endCxn id="6" idx="1"/>
          </p:cNvCxnSpPr>
          <p:nvPr/>
        </p:nvCxnSpPr>
        <p:spPr>
          <a:xfrm>
            <a:off x="701666" y="1844824"/>
            <a:ext cx="359871" cy="1845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303228" y="2200250"/>
            <a:ext cx="720080" cy="1477328"/>
          </a:xfrm>
          <a:prstGeom prst="rect">
            <a:avLst/>
          </a:prstGeom>
          <a:noFill/>
        </p:spPr>
        <p:txBody>
          <a:bodyPr wrap="square" rtlCol="0">
            <a:spAutoFit/>
          </a:bodyPr>
          <a:lstStyle/>
          <a:p>
            <a:r>
              <a:rPr lang="en-IN" dirty="0"/>
              <a:t>Here the process is idle</a:t>
            </a:r>
          </a:p>
        </p:txBody>
      </p:sp>
      <p:cxnSp>
        <p:nvCxnSpPr>
          <p:cNvPr id="42" name="Straight Arrow Connector 41"/>
          <p:cNvCxnSpPr/>
          <p:nvPr/>
        </p:nvCxnSpPr>
        <p:spPr>
          <a:xfrm flipH="1">
            <a:off x="7887413" y="3028471"/>
            <a:ext cx="423358" cy="5781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359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6647</TotalTime>
  <Words>6058</Words>
  <Application>Microsoft Office PowerPoint</Application>
  <PresentationFormat>On-screen Show (4:3)</PresentationFormat>
  <Paragraphs>732</Paragraphs>
  <Slides>58</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Arial Unicode MS</vt:lpstr>
      <vt:lpstr>Calibri</vt:lpstr>
      <vt:lpstr>Courier New</vt:lpstr>
      <vt:lpstr>Times New Roman</vt:lpstr>
      <vt:lpstr>Wingdings</vt:lpstr>
      <vt:lpstr>Office Theme</vt:lpstr>
      <vt:lpstr> Programming Using the Message-Passing Paradigm</vt:lpstr>
      <vt:lpstr>PowerPoint Presentation</vt:lpstr>
      <vt:lpstr>PowerPoint Presentation</vt:lpstr>
      <vt:lpstr>PowerPoint Presentation</vt:lpstr>
      <vt:lpstr>PowerPoint Presentation</vt:lpstr>
      <vt:lpstr>PowerPoint Presentation</vt:lpstr>
      <vt:lpstr>PowerPoint Presentation</vt:lpstr>
      <vt:lpstr>Non-Buffered Blocking Message Passing Operations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Sending and Receiving  Messages Simultaneously</vt:lpstr>
      <vt:lpstr>Topologies and Embeddings </vt:lpstr>
      <vt:lpstr>Topologies and Embeddings</vt:lpstr>
      <vt:lpstr>Creating and Using  Cartesian Topologies </vt:lpstr>
      <vt:lpstr>Creating and Using  Cartesian Topologies</vt:lpstr>
      <vt:lpstr>Overlapping Communication with Computation </vt:lpstr>
      <vt:lpstr>Avoiding Deadlocks </vt:lpstr>
      <vt:lpstr>Collective Communication and Computation Operations </vt:lpstr>
      <vt:lpstr>Collective Communication Operations </vt:lpstr>
      <vt:lpstr>Predefined Reduction Operations </vt:lpstr>
      <vt:lpstr>Collective Communication Operations</vt:lpstr>
      <vt:lpstr>Collective Communication Operations </vt:lpstr>
      <vt:lpstr>Collective Communication Operations </vt:lpstr>
      <vt:lpstr>Collective Communication Operations </vt:lpstr>
      <vt:lpstr>Collective Communication Operations </vt:lpstr>
      <vt:lpstr>Groups and Communicators </vt:lpstr>
      <vt:lpstr>Groups and Communicators</vt:lpstr>
      <vt:lpstr>Groups and Communicators </vt:lpstr>
      <vt:lpstr>Groups and Communicators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Advances in Computer Architecute</dc:title>
  <dc:creator>bheledn</dc:creator>
  <cp:lastModifiedBy>Sushanth S Rao</cp:lastModifiedBy>
  <cp:revision>238</cp:revision>
  <cp:lastPrinted>2018-04-03T09:58:41Z</cp:lastPrinted>
  <dcterms:created xsi:type="dcterms:W3CDTF">2014-01-18T02:04:48Z</dcterms:created>
  <dcterms:modified xsi:type="dcterms:W3CDTF">2025-04-05T12:32:26Z</dcterms:modified>
</cp:coreProperties>
</file>