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5"/>
  </p:notesMasterIdLst>
  <p:handoutMasterIdLst>
    <p:handoutMasterId r:id="rId36"/>
  </p:handoutMasterIdLst>
  <p:sldIdLst>
    <p:sldId id="812" r:id="rId3"/>
    <p:sldId id="813" r:id="rId4"/>
    <p:sldId id="871" r:id="rId5"/>
    <p:sldId id="872" r:id="rId6"/>
    <p:sldId id="873" r:id="rId7"/>
    <p:sldId id="874" r:id="rId8"/>
    <p:sldId id="902" r:id="rId9"/>
    <p:sldId id="875" r:id="rId10"/>
    <p:sldId id="877" r:id="rId11"/>
    <p:sldId id="500" r:id="rId12"/>
    <p:sldId id="786" r:id="rId13"/>
    <p:sldId id="791" r:id="rId14"/>
    <p:sldId id="867" r:id="rId15"/>
    <p:sldId id="911" r:id="rId16"/>
    <p:sldId id="922" r:id="rId17"/>
    <p:sldId id="923" r:id="rId18"/>
    <p:sldId id="924" r:id="rId19"/>
    <p:sldId id="925" r:id="rId20"/>
    <p:sldId id="926" r:id="rId21"/>
    <p:sldId id="878" r:id="rId22"/>
    <p:sldId id="907" r:id="rId23"/>
    <p:sldId id="912" r:id="rId24"/>
    <p:sldId id="928" r:id="rId25"/>
    <p:sldId id="929" r:id="rId26"/>
    <p:sldId id="913" r:id="rId27"/>
    <p:sldId id="927" r:id="rId28"/>
    <p:sldId id="880" r:id="rId29"/>
    <p:sldId id="919" r:id="rId30"/>
    <p:sldId id="882" r:id="rId31"/>
    <p:sldId id="883" r:id="rId32"/>
    <p:sldId id="884" r:id="rId33"/>
    <p:sldId id="885" r:id="rId3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49" autoAdjust="0"/>
    <p:restoredTop sz="76593" autoAdjust="0"/>
  </p:normalViewPr>
  <p:slideViewPr>
    <p:cSldViewPr snapToGrid="0">
      <p:cViewPr varScale="1">
        <p:scale>
          <a:sx n="45" d="100"/>
          <a:sy n="45" d="100"/>
        </p:scale>
        <p:origin x="1077" y="1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43" d="100"/>
          <a:sy n="43" d="100"/>
        </p:scale>
        <p:origin x="168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26.xml"/><Relationship Id="rId3" Type="http://schemas.openxmlformats.org/officeDocument/2006/relationships/slide" Target="slides/slide15.xml"/><Relationship Id="rId7" Type="http://schemas.openxmlformats.org/officeDocument/2006/relationships/slide" Target="slides/slide19.xml"/><Relationship Id="rId12" Type="http://schemas.openxmlformats.org/officeDocument/2006/relationships/slide" Target="slides/slide25.xml"/><Relationship Id="rId2" Type="http://schemas.openxmlformats.org/officeDocument/2006/relationships/slide" Target="slides/slide14.xml"/><Relationship Id="rId1" Type="http://schemas.openxmlformats.org/officeDocument/2006/relationships/slide" Target="slides/slide13.xml"/><Relationship Id="rId6" Type="http://schemas.openxmlformats.org/officeDocument/2006/relationships/slide" Target="slides/slide18.xml"/><Relationship Id="rId11" Type="http://schemas.openxmlformats.org/officeDocument/2006/relationships/slide" Target="slides/slide24.xml"/><Relationship Id="rId5" Type="http://schemas.openxmlformats.org/officeDocument/2006/relationships/slide" Target="slides/slide17.xml"/><Relationship Id="rId15" Type="http://schemas.openxmlformats.org/officeDocument/2006/relationships/slide" Target="slides/slide30.xml"/><Relationship Id="rId10" Type="http://schemas.openxmlformats.org/officeDocument/2006/relationships/slide" Target="slides/slide23.xml"/><Relationship Id="rId4" Type="http://schemas.openxmlformats.org/officeDocument/2006/relationships/slide" Target="slides/slide16.xml"/><Relationship Id="rId9" Type="http://schemas.openxmlformats.org/officeDocument/2006/relationships/slide" Target="slides/slide22.xml"/><Relationship Id="rId14"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dirty="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dirty="0"/>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a:t>
            </a:r>
            <a:r>
              <a:rPr lang="en-US" b="0" dirty="0" smtClean="0"/>
              <a:t>Program</a:t>
            </a:r>
            <a:endParaRPr lang="en-US" b="0" dirty="0"/>
          </a:p>
          <a:p>
            <a:pPr>
              <a:buFontTx/>
              <a:buNone/>
            </a:pPr>
            <a:r>
              <a:rPr lang="en-US" b="0" dirty="0" smtClean="0"/>
              <a:t>Cybersecurity Essentials</a:t>
            </a:r>
            <a:endParaRPr lang="en-US" b="0" dirty="0"/>
          </a:p>
          <a:p>
            <a:pPr>
              <a:buFontTx/>
              <a:buNone/>
            </a:pPr>
            <a:r>
              <a:rPr lang="en-US" sz="1300" b="0" dirty="0" smtClean="0"/>
              <a:t>Chapter 8: </a:t>
            </a:r>
            <a:r>
              <a:rPr lang="en-US" sz="1300" b="0" dirty="0" smtClean="0"/>
              <a:t>Becoming a </a:t>
            </a:r>
            <a:r>
              <a:rPr lang="en-US" sz="1300" b="0" dirty="0" smtClean="0"/>
              <a:t>Cybersecurity Specialist</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10</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Cybersecurity Essentials v1.0</a:t>
            </a:r>
          </a:p>
          <a:p>
            <a:pPr>
              <a:buFontTx/>
              <a:buNone/>
            </a:pPr>
            <a:r>
              <a:rPr lang="en-US" sz="1200" b="0" dirty="0" smtClean="0"/>
              <a:t>Chapter 8: </a:t>
            </a:r>
            <a:r>
              <a:rPr lang="en-US" sz="1200" b="0" dirty="0" smtClean="0"/>
              <a:t>Becoming a Cybersecurity Specialist</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11</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723805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8: </a:t>
            </a:r>
            <a:r>
              <a:rPr lang="en-US" sz="800" b="0" dirty="0" smtClean="0"/>
              <a:t>Becoming a Cybersecurity Specialist</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95365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790930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078242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47018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057362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154055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8: </a:t>
            </a:r>
            <a:r>
              <a:rPr lang="en-US" sz="800" b="0" dirty="0" smtClean="0"/>
              <a:t>Becoming a Cybersecurity Specialist</a:t>
            </a:r>
            <a:endParaRPr lang="en-US" sz="800" b="0" kern="0" dirty="0" smtClean="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27038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9365547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917287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365788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27</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8: </a:t>
            </a:r>
            <a:r>
              <a:rPr lang="en-US" sz="800" b="0" dirty="0" smtClean="0"/>
              <a:t>Becoming a Cybersecurity Specialist</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smtClean="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29</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Cybersecurity Essentials</a:t>
            </a:r>
          </a:p>
          <a:p>
            <a:pPr marL="0" indent="0" algn="l" defTabSz="814388">
              <a:buNone/>
              <a:defRPr/>
            </a:pPr>
            <a:r>
              <a:rPr lang="en-US" sz="1200" b="0" dirty="0" smtClean="0"/>
              <a:t>Chapter 8: </a:t>
            </a:r>
            <a:r>
              <a:rPr lang="en-US" sz="800" b="0" dirty="0" smtClean="0"/>
              <a:t>Becoming a Cybersecurity Specialist</a:t>
            </a:r>
            <a:endParaRPr lang="en-US" sz="800" b="0" kern="0" dirty="0" smtClean="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dirty="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smtClean="0">
                <a:solidFill>
                  <a:schemeClr val="bg1"/>
                </a:solidFill>
                <a:latin typeface="Arial" charset="0"/>
                <a:ea typeface="ＭＳ Ｐゴシック" charset="0"/>
                <a:cs typeface="ＭＳ Ｐゴシック" charset="0"/>
              </a:rPr>
              <a:t>Cybersecurity Essentials v1.0 Planning Guide</a:t>
            </a:r>
          </a:p>
          <a:p>
            <a:pPr marL="0" indent="0" algn="l" defTabSz="814388">
              <a:lnSpc>
                <a:spcPct val="90000"/>
              </a:lnSpc>
              <a:buNone/>
              <a:defRPr/>
            </a:pPr>
            <a:r>
              <a:rPr lang="en-US" b="0" dirty="0" smtClean="0">
                <a:solidFill>
                  <a:schemeClr val="bg1"/>
                </a:solidFill>
                <a:latin typeface="Arial" pitchFamily="34" charset="0"/>
                <a:cs typeface="Arial" pitchFamily="34" charset="0"/>
              </a:rPr>
              <a:t>Chapter 8: </a:t>
            </a:r>
            <a:r>
              <a:rPr lang="en-US" sz="1200" b="0" dirty="0" smtClean="0"/>
              <a:t>Becoming a Cybersecurity Specialist</a:t>
            </a:r>
            <a:endParaRPr lang="en-GB" dirty="0" smtClean="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32</a:t>
            </a:fld>
            <a:endParaRPr lang="en-US" dirty="0"/>
          </a:p>
        </p:txBody>
      </p:sp>
    </p:spTree>
    <p:extLst>
      <p:ext uri="{BB962C8B-B14F-4D97-AF65-F5344CB8AC3E}">
        <p14:creationId xmlns:p14="http://schemas.microsoft.com/office/powerpoint/2010/main" val="1180992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782660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178440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6</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3368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b="0" baseline="0" dirty="0" smtClean="0">
              <a:latin typeface="Arial" charset="0"/>
            </a:endParaRPr>
          </a:p>
        </p:txBody>
      </p:sp>
    </p:spTree>
    <p:extLst>
      <p:ext uri="{BB962C8B-B14F-4D97-AF65-F5344CB8AC3E}">
        <p14:creationId xmlns:p14="http://schemas.microsoft.com/office/powerpoint/2010/main" val="30084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8</a:t>
            </a:fld>
            <a:endParaRPr lang="en-US" sz="800" b="0" dirty="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smtClean="0"/>
          </a:p>
        </p:txBody>
      </p:sp>
    </p:spTree>
    <p:extLst>
      <p:ext uri="{BB962C8B-B14F-4D97-AF65-F5344CB8AC3E}">
        <p14:creationId xmlns:p14="http://schemas.microsoft.com/office/powerpoint/2010/main" val="2635279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9</a:t>
            </a:fld>
            <a:endParaRPr lang="en-US" dirty="0"/>
          </a:p>
        </p:txBody>
      </p:sp>
    </p:spTree>
    <p:extLst>
      <p:ext uri="{BB962C8B-B14F-4D97-AF65-F5344CB8AC3E}">
        <p14:creationId xmlns:p14="http://schemas.microsoft.com/office/powerpoint/2010/main" val="12503892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8</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8</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smtClean="0">
                <a:solidFill>
                  <a:srgbClr val="D3D3D3"/>
                </a:solidFill>
              </a:rPr>
              <a:t>Presentation ID</a:t>
            </a:r>
            <a:endParaRPr lang="en-US" sz="700" dirty="0">
              <a:solidFill>
                <a:srgbClr val="D3D3D3"/>
              </a:solidFill>
            </a:endParaRP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dirty="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www.isc2.org/uploadedfiles/(isc)2_public_content/code_of_ethics/isc2-code-of-ethics.pdf" TargetMode="External"/><Relationship Id="rId7" Type="http://schemas.openxmlformats.org/officeDocument/2006/relationships/hyperlink" Target="https://www.youtube.com/watch?v=zEIHY_R2Zug"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hyperlink" Target="https://www.youtube.com/watch?v=WIwCUL5Vex0" TargetMode="External"/><Relationship Id="rId5" Type="http://schemas.openxmlformats.org/officeDocument/2006/relationships/hyperlink" Target="https://www.youtube.com/watch?v=EhIp3b8iGm4" TargetMode="External"/><Relationship Id="rId4" Type="http://schemas.openxmlformats.org/officeDocument/2006/relationships/hyperlink" Target="https://niccs.us-cert.gov/careers/cybersecurity-career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smtClean="0">
                <a:latin typeface="Arial" charset="0"/>
              </a:rPr>
              <a:t>Instructor Materials</a:t>
            </a:r>
            <a:br>
              <a:rPr lang="en-US" sz="2400" dirty="0" smtClean="0">
                <a:latin typeface="Arial" charset="0"/>
              </a:rPr>
            </a:br>
            <a:r>
              <a:rPr lang="en-US" sz="2400" dirty="0" smtClean="0">
                <a:latin typeface="Arial" charset="0"/>
              </a:rPr>
              <a:t>Chapter 8: </a:t>
            </a:r>
            <a:r>
              <a:rPr lang="en-US" sz="2400" dirty="0" smtClean="0">
                <a:latin typeface="Arial" charset="0"/>
              </a:rPr>
              <a:t>Becoming a </a:t>
            </a:r>
            <a:r>
              <a:rPr lang="en-US" sz="2400" dirty="0" smtClean="0">
                <a:latin typeface="Arial" charset="0"/>
              </a:rPr>
              <a:t>Cybersecurity Specialist</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latin typeface="Arial" charset="0"/>
              </a:rPr>
              <a:t>Cybersecurity Essentials v1.0</a:t>
            </a:r>
            <a:endParaRPr lang="en-US" dirty="0">
              <a:latin typeface="Arial" charset="0"/>
            </a:endParaRPr>
          </a:p>
        </p:txBody>
      </p:sp>
    </p:spTree>
    <p:extLst>
      <p:ext uri="{BB962C8B-B14F-4D97-AF65-F5344CB8AC3E}">
        <p14:creationId xmlns:p14="http://schemas.microsoft.com/office/powerpoint/2010/main" val="2515264652"/>
      </p:ext>
    </p:extLst>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8:</a:t>
            </a:r>
            <a:r>
              <a:rPr lang="en-US" sz="2400" dirty="0">
                <a:latin typeface="Arial" charset="0"/>
              </a:rPr>
              <a:t/>
            </a:r>
            <a:br>
              <a:rPr lang="en-US" sz="2400" dirty="0">
                <a:latin typeface="Arial" charset="0"/>
              </a:rPr>
            </a:br>
            <a:r>
              <a:rPr lang="en-US" sz="2400" dirty="0" smtClean="0">
                <a:latin typeface="Arial" charset="0"/>
              </a:rPr>
              <a:t>Becoming a </a:t>
            </a:r>
            <a:r>
              <a:rPr lang="en-US" sz="2400" dirty="0" smtClean="0">
                <a:latin typeface="Arial" charset="0"/>
              </a:rPr>
              <a:t>Cybersecurity Specialist</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v1.0</a:t>
            </a:r>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8 - Sections &amp; Objectives</a:t>
            </a: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spcBef>
                <a:spcPts val="600"/>
              </a:spcBef>
              <a:buNone/>
            </a:pPr>
            <a:r>
              <a:rPr lang="en-US" dirty="0"/>
              <a:t>8</a:t>
            </a:r>
            <a:r>
              <a:rPr lang="en-US" dirty="0" smtClean="0"/>
              <a:t>.1</a:t>
            </a:r>
            <a:r>
              <a:rPr lang="en-US" dirty="0"/>
              <a:t>	</a:t>
            </a:r>
            <a:r>
              <a:rPr lang="en-US" dirty="0" smtClean="0"/>
              <a:t>Cybersecurity Domains</a:t>
            </a:r>
          </a:p>
          <a:p>
            <a:pPr marL="800100" lvl="3" indent="0">
              <a:spcBef>
                <a:spcPts val="600"/>
              </a:spcBef>
            </a:pPr>
            <a:r>
              <a:rPr lang="en-US" sz="1800" dirty="0" smtClean="0"/>
              <a:t>Describe </a:t>
            </a:r>
            <a:r>
              <a:rPr lang="en-US" sz="1800" dirty="0"/>
              <a:t>resources available to students interested in pursuing a career in cybersecurity.</a:t>
            </a:r>
          </a:p>
          <a:p>
            <a:pPr marL="0" indent="0">
              <a:spcBef>
                <a:spcPts val="600"/>
              </a:spcBef>
              <a:buNone/>
            </a:pPr>
            <a:r>
              <a:rPr lang="en-US" dirty="0" smtClean="0"/>
              <a:t>8.2</a:t>
            </a:r>
            <a:r>
              <a:rPr lang="en-US" dirty="0"/>
              <a:t>	</a:t>
            </a:r>
            <a:r>
              <a:rPr lang="en-US" dirty="0" smtClean="0"/>
              <a:t>Understanding the </a:t>
            </a:r>
            <a:r>
              <a:rPr lang="en-US" dirty="0" smtClean="0"/>
              <a:t>Ethics of Working in Cybersecurity</a:t>
            </a:r>
            <a:r>
              <a:rPr lang="en-US" dirty="0" smtClean="0"/>
              <a:t>	</a:t>
            </a:r>
          </a:p>
          <a:p>
            <a:pPr marL="0" indent="0">
              <a:spcBef>
                <a:spcPts val="600"/>
              </a:spcBef>
              <a:buNone/>
            </a:pPr>
            <a:r>
              <a:rPr lang="en-US" dirty="0"/>
              <a:t>	</a:t>
            </a:r>
            <a:r>
              <a:rPr lang="en-US" sz="1800" dirty="0"/>
              <a:t>Explain how ethics provide guidance</a:t>
            </a:r>
            <a:r>
              <a:rPr lang="en-US" sz="1800" dirty="0" smtClean="0"/>
              <a:t>.</a:t>
            </a:r>
          </a:p>
          <a:p>
            <a:pPr marL="0" indent="0">
              <a:spcBef>
                <a:spcPts val="600"/>
              </a:spcBef>
              <a:buNone/>
            </a:pPr>
            <a:r>
              <a:rPr lang="en-US" dirty="0"/>
              <a:t>8</a:t>
            </a:r>
            <a:r>
              <a:rPr lang="en-US" dirty="0" smtClean="0"/>
              <a:t>.3</a:t>
            </a:r>
            <a:r>
              <a:rPr lang="en-US" dirty="0"/>
              <a:t>	</a:t>
            </a:r>
            <a:r>
              <a:rPr lang="en-US" dirty="0" smtClean="0"/>
              <a:t>Next Step</a:t>
            </a:r>
          </a:p>
          <a:p>
            <a:pPr marL="857250" lvl="3" indent="0">
              <a:spcBef>
                <a:spcPts val="600"/>
              </a:spcBef>
            </a:pPr>
            <a:r>
              <a:rPr lang="en-US" sz="1800" dirty="0" smtClean="0"/>
              <a:t>Explain </a:t>
            </a:r>
            <a:r>
              <a:rPr lang="en-US" sz="1800" dirty="0"/>
              <a:t>how to take the next step to become a cybersecurity </a:t>
            </a:r>
            <a:r>
              <a:rPr lang="en-US" sz="1800" dirty="0" smtClean="0"/>
              <a:t>professional.</a:t>
            </a:r>
            <a:endParaRPr lang="en-US" sz="1800" dirty="0"/>
          </a:p>
          <a:p>
            <a:pPr marL="857250" lvl="3" indent="0">
              <a:spcBef>
                <a:spcPts val="600"/>
              </a:spcBef>
            </a:pPr>
            <a:endParaRPr lang="en-US" sz="1800" dirty="0"/>
          </a:p>
          <a:p>
            <a:pPr marL="0" indent="0">
              <a:spcBef>
                <a:spcPts val="600"/>
              </a:spcBef>
              <a:buNone/>
            </a:pPr>
            <a:endParaRPr lang="en-CA" sz="1200"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marL="0" indent="0">
              <a:spcBef>
                <a:spcPts val="600"/>
              </a:spcBef>
              <a:buNone/>
            </a:pPr>
            <a:r>
              <a:rPr lang="en-US" sz="2400" dirty="0"/>
              <a:t>8</a:t>
            </a:r>
            <a:r>
              <a:rPr lang="en-US" sz="2400" dirty="0" smtClean="0"/>
              <a:t>.1 Cybersecurity Domains</a:t>
            </a:r>
            <a:endParaRPr lang="en-US" sz="2400" dirty="0"/>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Cybersecurity Domains</a:t>
            </a:r>
            <a:r>
              <a:rPr lang="en-US" dirty="0" smtClean="0"/>
              <a:t/>
            </a:r>
            <a:br>
              <a:rPr lang="en-US" dirty="0" smtClean="0"/>
            </a:br>
            <a:r>
              <a:rPr lang="en-US" dirty="0" smtClean="0">
                <a:latin typeface="Arial" charset="0"/>
              </a:rPr>
              <a:t>User Domain</a:t>
            </a:r>
            <a:endParaRPr lang="en-US" sz="4800" dirty="0">
              <a:latin typeface="Arial" charset="0"/>
            </a:endParaRPr>
          </a:p>
        </p:txBody>
      </p:sp>
      <p:sp>
        <p:nvSpPr>
          <p:cNvPr id="2" name="Content Placeholder 1"/>
          <p:cNvSpPr>
            <a:spLocks noGrp="1"/>
          </p:cNvSpPr>
          <p:nvPr>
            <p:ph idx="1"/>
          </p:nvPr>
        </p:nvSpPr>
        <p:spPr>
          <a:xfrm>
            <a:off x="193868" y="1382484"/>
            <a:ext cx="8292907" cy="4786870"/>
          </a:xfrm>
        </p:spPr>
        <p:txBody>
          <a:bodyPr/>
          <a:lstStyle/>
          <a:p>
            <a:pPr marL="0" indent="0">
              <a:buNone/>
            </a:pPr>
            <a:r>
              <a:rPr lang="en-US" sz="1800" b="1" dirty="0"/>
              <a:t>Common User Threats and Vulnerabilities</a:t>
            </a:r>
          </a:p>
          <a:p>
            <a:pPr>
              <a:spcBef>
                <a:spcPts val="600"/>
              </a:spcBef>
            </a:pPr>
            <a:r>
              <a:rPr lang="en-US" sz="1800" dirty="0" smtClean="0"/>
              <a:t>The </a:t>
            </a:r>
            <a:r>
              <a:rPr lang="en-US" sz="1800" dirty="0"/>
              <a:t>User Domain includes the users who access the organization’s information system. </a:t>
            </a:r>
            <a:endParaRPr lang="en-US" sz="1800" dirty="0" smtClean="0"/>
          </a:p>
          <a:p>
            <a:pPr>
              <a:spcBef>
                <a:spcPts val="600"/>
              </a:spcBef>
            </a:pPr>
            <a:r>
              <a:rPr lang="en-US" sz="1800" dirty="0" smtClean="0"/>
              <a:t>Users </a:t>
            </a:r>
            <a:r>
              <a:rPr lang="en-US" sz="1800" dirty="0"/>
              <a:t>can be employees, customers, business contractors and other individuals that need access to data. </a:t>
            </a:r>
            <a:endParaRPr lang="en-US" sz="1800" dirty="0" smtClean="0"/>
          </a:p>
          <a:p>
            <a:pPr>
              <a:spcBef>
                <a:spcPts val="600"/>
              </a:spcBef>
            </a:pPr>
            <a:r>
              <a:rPr lang="en-US" sz="1800" dirty="0" smtClean="0"/>
              <a:t>Users </a:t>
            </a:r>
            <a:r>
              <a:rPr lang="en-US" sz="1800" dirty="0"/>
              <a:t>are often the weakest link in the information security systems and pose a significant threat to the confidentiality, integrity, and availability of the organization’s data</a:t>
            </a:r>
            <a:r>
              <a:rPr lang="en-US" sz="1800" dirty="0" smtClean="0"/>
              <a:t>.</a:t>
            </a:r>
          </a:p>
          <a:p>
            <a:pPr marL="0" indent="0">
              <a:buNone/>
            </a:pPr>
            <a:r>
              <a:rPr lang="en-US" sz="1800" b="1" dirty="0"/>
              <a:t>Managing User Threats</a:t>
            </a:r>
          </a:p>
          <a:p>
            <a:pPr>
              <a:spcBef>
                <a:spcPts val="600"/>
              </a:spcBef>
            </a:pPr>
            <a:r>
              <a:rPr lang="en-US" sz="1800" dirty="0"/>
              <a:t>Conduct security awareness training </a:t>
            </a:r>
            <a:r>
              <a:rPr lang="en-US" sz="1800" dirty="0" smtClean="0"/>
              <a:t>and user education.</a:t>
            </a:r>
          </a:p>
          <a:p>
            <a:pPr>
              <a:spcBef>
                <a:spcPts val="600"/>
              </a:spcBef>
            </a:pPr>
            <a:r>
              <a:rPr lang="en-US" sz="1800" dirty="0" smtClean="0"/>
              <a:t>Enable and automate content </a:t>
            </a:r>
            <a:r>
              <a:rPr lang="en-US" sz="1800" dirty="0"/>
              <a:t>filtering and antivirus </a:t>
            </a:r>
            <a:r>
              <a:rPr lang="en-US" sz="1800" dirty="0" smtClean="0"/>
              <a:t>scanning.</a:t>
            </a:r>
          </a:p>
          <a:p>
            <a:pPr>
              <a:spcBef>
                <a:spcPts val="600"/>
              </a:spcBef>
            </a:pPr>
            <a:r>
              <a:rPr lang="en-US" sz="1800" dirty="0"/>
              <a:t>Disable internal CD drives and USB ports.</a:t>
            </a:r>
          </a:p>
          <a:p>
            <a:r>
              <a:rPr lang="en-US" sz="1800" dirty="0" smtClean="0"/>
              <a:t>Minimize permissions, </a:t>
            </a:r>
            <a:r>
              <a:rPr lang="en-US" sz="1800" dirty="0"/>
              <a:t>r</a:t>
            </a:r>
            <a:r>
              <a:rPr lang="en-US" sz="1800" dirty="0" smtClean="0"/>
              <a:t>estrict access, </a:t>
            </a:r>
            <a:r>
              <a:rPr lang="en-US" sz="1800" dirty="0"/>
              <a:t>t</a:t>
            </a:r>
            <a:r>
              <a:rPr lang="en-US" sz="1800" dirty="0" smtClean="0"/>
              <a:t>rack </a:t>
            </a:r>
            <a:r>
              <a:rPr lang="en-US" sz="1800" dirty="0"/>
              <a:t>and monitor </a:t>
            </a:r>
            <a:r>
              <a:rPr lang="en-US" sz="1800" dirty="0" smtClean="0"/>
              <a:t>users and </a:t>
            </a:r>
            <a:r>
              <a:rPr lang="en-US" sz="1800" dirty="0"/>
              <a:t>e</a:t>
            </a:r>
            <a:r>
              <a:rPr lang="en-US" sz="1800" dirty="0" smtClean="0"/>
              <a:t>nable </a:t>
            </a:r>
            <a:r>
              <a:rPr lang="en-US" sz="1800" dirty="0"/>
              <a:t>intrusion </a:t>
            </a:r>
            <a:r>
              <a:rPr lang="en-US" sz="1800" dirty="0" smtClean="0"/>
              <a:t>detection.</a:t>
            </a:r>
          </a:p>
          <a:p>
            <a:endParaRPr lang="en-US" sz="1800" dirty="0"/>
          </a:p>
        </p:txBody>
      </p:sp>
    </p:spTree>
    <p:extLst>
      <p:ext uri="{BB962C8B-B14F-4D97-AF65-F5344CB8AC3E}">
        <p14:creationId xmlns:p14="http://schemas.microsoft.com/office/powerpoint/2010/main" val="153416890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Device Domain</a:t>
            </a:r>
            <a:endParaRPr lang="en-US" sz="4800" dirty="0">
              <a:latin typeface="Arial" charset="0"/>
            </a:endParaRPr>
          </a:p>
        </p:txBody>
      </p:sp>
      <p:sp>
        <p:nvSpPr>
          <p:cNvPr id="2" name="Content Placeholder 1"/>
          <p:cNvSpPr>
            <a:spLocks noGrp="1"/>
          </p:cNvSpPr>
          <p:nvPr>
            <p:ph idx="1"/>
          </p:nvPr>
        </p:nvSpPr>
        <p:spPr>
          <a:xfrm>
            <a:off x="213109" y="1539502"/>
            <a:ext cx="8387966" cy="4651748"/>
          </a:xfrm>
        </p:spPr>
        <p:txBody>
          <a:bodyPr/>
          <a:lstStyle/>
          <a:p>
            <a:pPr marL="0" indent="0">
              <a:spcBef>
                <a:spcPts val="600"/>
              </a:spcBef>
              <a:buNone/>
            </a:pPr>
            <a:r>
              <a:rPr lang="en-US" sz="1800" b="1" dirty="0"/>
              <a:t>Common Threats to Devices</a:t>
            </a:r>
          </a:p>
          <a:p>
            <a:pPr>
              <a:spcBef>
                <a:spcPts val="600"/>
              </a:spcBef>
            </a:pPr>
            <a:r>
              <a:rPr lang="en-US" sz="1800" dirty="0" smtClean="0"/>
              <a:t>Unattended workstations, user downloads, unpatched </a:t>
            </a:r>
            <a:r>
              <a:rPr lang="en-US" sz="1800" dirty="0"/>
              <a:t>software </a:t>
            </a:r>
            <a:endParaRPr lang="en-US" sz="1800" dirty="0" smtClean="0"/>
          </a:p>
          <a:p>
            <a:pPr>
              <a:spcBef>
                <a:spcPts val="600"/>
              </a:spcBef>
            </a:pPr>
            <a:r>
              <a:rPr lang="en-US" sz="1800" dirty="0" smtClean="0"/>
              <a:t>Malware, use of unauthorized media, and violations of the acceptable use policy.</a:t>
            </a:r>
            <a:endParaRPr lang="en-US" sz="1800" dirty="0"/>
          </a:p>
          <a:p>
            <a:pPr marL="0" indent="0">
              <a:buNone/>
            </a:pPr>
            <a:endParaRPr lang="en-US" sz="1800" dirty="0"/>
          </a:p>
        </p:txBody>
      </p:sp>
      <p:pic>
        <p:nvPicPr>
          <p:cNvPr id="3" name="Picture 2"/>
          <p:cNvPicPr>
            <a:picLocks noChangeAspect="1"/>
          </p:cNvPicPr>
          <p:nvPr/>
        </p:nvPicPr>
        <p:blipFill>
          <a:blip r:embed="rId3"/>
          <a:stretch>
            <a:fillRect/>
          </a:stretch>
        </p:blipFill>
        <p:spPr>
          <a:xfrm>
            <a:off x="457200" y="3171825"/>
            <a:ext cx="8039100" cy="3019425"/>
          </a:xfrm>
          <a:prstGeom prst="rect">
            <a:avLst/>
          </a:prstGeom>
        </p:spPr>
      </p:pic>
    </p:spTree>
    <p:extLst>
      <p:ext uri="{BB962C8B-B14F-4D97-AF65-F5344CB8AC3E}">
        <p14:creationId xmlns:p14="http://schemas.microsoft.com/office/powerpoint/2010/main" val="2108388080"/>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Local Area Network Domain</a:t>
            </a:r>
            <a:endParaRPr lang="en-US" sz="4800" dirty="0">
              <a:latin typeface="Arial" charset="0"/>
            </a:endParaRPr>
          </a:p>
        </p:txBody>
      </p:sp>
      <p:sp>
        <p:nvSpPr>
          <p:cNvPr id="2" name="Content Placeholder 1"/>
          <p:cNvSpPr>
            <a:spLocks noGrp="1"/>
          </p:cNvSpPr>
          <p:nvPr>
            <p:ph idx="1"/>
          </p:nvPr>
        </p:nvSpPr>
        <p:spPr>
          <a:xfrm>
            <a:off x="213109" y="1371600"/>
            <a:ext cx="8387966" cy="1962150"/>
          </a:xfrm>
        </p:spPr>
        <p:txBody>
          <a:bodyPr/>
          <a:lstStyle/>
          <a:p>
            <a:pPr marL="0" indent="0">
              <a:spcBef>
                <a:spcPts val="600"/>
              </a:spcBef>
              <a:buNone/>
            </a:pPr>
            <a:r>
              <a:rPr lang="en-US" sz="1800" b="1" dirty="0"/>
              <a:t>Common Threats to the LAN</a:t>
            </a:r>
          </a:p>
          <a:p>
            <a:pPr>
              <a:spcBef>
                <a:spcPts val="600"/>
              </a:spcBef>
            </a:pPr>
            <a:r>
              <a:rPr lang="en-US" sz="1800" dirty="0" smtClean="0"/>
              <a:t>Unauthorized </a:t>
            </a:r>
            <a:r>
              <a:rPr lang="en-US" sz="1800" dirty="0"/>
              <a:t>LAN </a:t>
            </a:r>
            <a:r>
              <a:rPr lang="en-US" sz="1800" dirty="0" smtClean="0"/>
              <a:t>access, unauthorized </a:t>
            </a:r>
            <a:r>
              <a:rPr lang="en-US" sz="1800" dirty="0"/>
              <a:t>access to systems, applications, wireless </a:t>
            </a:r>
            <a:r>
              <a:rPr lang="en-US" sz="1800" dirty="0" smtClean="0"/>
              <a:t>networks and </a:t>
            </a:r>
            <a:r>
              <a:rPr lang="en-US" sz="1800" dirty="0"/>
              <a:t>data</a:t>
            </a:r>
          </a:p>
          <a:p>
            <a:pPr>
              <a:spcBef>
                <a:spcPts val="600"/>
              </a:spcBef>
            </a:pPr>
            <a:r>
              <a:rPr lang="en-US" sz="1800" dirty="0"/>
              <a:t>Network operating system software </a:t>
            </a:r>
            <a:r>
              <a:rPr lang="en-US" sz="1800" dirty="0" smtClean="0"/>
              <a:t>vulnerabilities, misconfigurations and failure to perform updates</a:t>
            </a:r>
            <a:endParaRPr lang="en-US" sz="1800" dirty="0"/>
          </a:p>
          <a:p>
            <a:pPr>
              <a:spcBef>
                <a:spcPts val="600"/>
              </a:spcBef>
            </a:pPr>
            <a:r>
              <a:rPr lang="en-US" sz="1800" dirty="0" smtClean="0"/>
              <a:t>Unauthorized </a:t>
            </a:r>
            <a:r>
              <a:rPr lang="en-US" sz="1800" dirty="0"/>
              <a:t>network probing and port scanning</a:t>
            </a:r>
          </a:p>
          <a:p>
            <a:pPr marL="0" indent="0">
              <a:buNone/>
            </a:pPr>
            <a:endParaRPr lang="en-US" sz="1800" dirty="0"/>
          </a:p>
        </p:txBody>
      </p:sp>
      <p:pic>
        <p:nvPicPr>
          <p:cNvPr id="3" name="Picture 2"/>
          <p:cNvPicPr>
            <a:picLocks noChangeAspect="1"/>
          </p:cNvPicPr>
          <p:nvPr/>
        </p:nvPicPr>
        <p:blipFill>
          <a:blip r:embed="rId3"/>
          <a:stretch>
            <a:fillRect/>
          </a:stretch>
        </p:blipFill>
        <p:spPr>
          <a:xfrm>
            <a:off x="1385286" y="3411212"/>
            <a:ext cx="6043612" cy="3139539"/>
          </a:xfrm>
          <a:prstGeom prst="rect">
            <a:avLst/>
          </a:prstGeom>
        </p:spPr>
      </p:pic>
    </p:spTree>
    <p:extLst>
      <p:ext uri="{BB962C8B-B14F-4D97-AF65-F5344CB8AC3E}">
        <p14:creationId xmlns:p14="http://schemas.microsoft.com/office/powerpoint/2010/main" val="1411721786"/>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Private Cloud (WAN) Domain</a:t>
            </a:r>
            <a:endParaRPr lang="en-US" sz="4800" dirty="0">
              <a:latin typeface="Arial" charset="0"/>
            </a:endParaRPr>
          </a:p>
        </p:txBody>
      </p:sp>
      <p:sp>
        <p:nvSpPr>
          <p:cNvPr id="2" name="Content Placeholder 1"/>
          <p:cNvSpPr>
            <a:spLocks noGrp="1"/>
          </p:cNvSpPr>
          <p:nvPr>
            <p:ph idx="1"/>
          </p:nvPr>
        </p:nvSpPr>
        <p:spPr>
          <a:xfrm>
            <a:off x="213109" y="1447800"/>
            <a:ext cx="8387966" cy="1981200"/>
          </a:xfrm>
        </p:spPr>
        <p:txBody>
          <a:bodyPr/>
          <a:lstStyle/>
          <a:p>
            <a:pPr marL="0" indent="0">
              <a:spcBef>
                <a:spcPts val="600"/>
              </a:spcBef>
              <a:buNone/>
            </a:pPr>
            <a:r>
              <a:rPr lang="en-US" sz="1800" b="1" dirty="0"/>
              <a:t>Common Threats to the Private </a:t>
            </a:r>
            <a:r>
              <a:rPr lang="en-US" sz="1800" b="1" dirty="0" smtClean="0"/>
              <a:t>Cloud:</a:t>
            </a:r>
            <a:endParaRPr lang="en-US" sz="1800" b="1" dirty="0"/>
          </a:p>
          <a:p>
            <a:pPr>
              <a:spcBef>
                <a:spcPts val="600"/>
              </a:spcBef>
            </a:pPr>
            <a:r>
              <a:rPr lang="en-US" sz="1800" dirty="0" smtClean="0"/>
              <a:t>Unauthorized </a:t>
            </a:r>
            <a:r>
              <a:rPr lang="en-US" sz="1800" dirty="0"/>
              <a:t>network </a:t>
            </a:r>
            <a:r>
              <a:rPr lang="en-US" sz="1800" dirty="0" smtClean="0"/>
              <a:t>probing, port scanning and access </a:t>
            </a:r>
            <a:r>
              <a:rPr lang="en-US" sz="1800" dirty="0"/>
              <a:t>to </a:t>
            </a:r>
            <a:r>
              <a:rPr lang="en-US" sz="1800" dirty="0" smtClean="0"/>
              <a:t>resources.</a:t>
            </a:r>
            <a:endParaRPr lang="en-US" sz="1800" dirty="0"/>
          </a:p>
          <a:p>
            <a:pPr>
              <a:spcBef>
                <a:spcPts val="600"/>
              </a:spcBef>
            </a:pPr>
            <a:r>
              <a:rPr lang="en-US" sz="1800" dirty="0"/>
              <a:t>Router, firewall, or network device operating system software </a:t>
            </a:r>
            <a:r>
              <a:rPr lang="en-US" sz="1800" dirty="0" smtClean="0"/>
              <a:t>vulnerability and misconfiguration.</a:t>
            </a:r>
            <a:endParaRPr lang="en-US" sz="1800" dirty="0"/>
          </a:p>
          <a:p>
            <a:pPr>
              <a:spcBef>
                <a:spcPts val="600"/>
              </a:spcBef>
            </a:pPr>
            <a:r>
              <a:rPr lang="en-US" sz="1800" dirty="0"/>
              <a:t>Remote users accessing the organization’s infrastructure and downloading sensitive </a:t>
            </a:r>
            <a:r>
              <a:rPr lang="en-US" sz="1800" dirty="0" smtClean="0"/>
              <a:t>data.</a:t>
            </a:r>
            <a:endParaRPr lang="en-US" sz="1800" dirty="0"/>
          </a:p>
          <a:p>
            <a:pPr marL="0" indent="0">
              <a:buNone/>
            </a:pPr>
            <a:endParaRPr lang="en-US" sz="1800" dirty="0"/>
          </a:p>
        </p:txBody>
      </p:sp>
      <p:pic>
        <p:nvPicPr>
          <p:cNvPr id="3" name="Picture 2"/>
          <p:cNvPicPr>
            <a:picLocks noChangeAspect="1"/>
          </p:cNvPicPr>
          <p:nvPr/>
        </p:nvPicPr>
        <p:blipFill>
          <a:blip r:embed="rId3"/>
          <a:stretch>
            <a:fillRect/>
          </a:stretch>
        </p:blipFill>
        <p:spPr>
          <a:xfrm>
            <a:off x="695325" y="3582662"/>
            <a:ext cx="7600950" cy="2362200"/>
          </a:xfrm>
          <a:prstGeom prst="rect">
            <a:avLst/>
          </a:prstGeom>
        </p:spPr>
      </p:pic>
    </p:spTree>
    <p:extLst>
      <p:ext uri="{BB962C8B-B14F-4D97-AF65-F5344CB8AC3E}">
        <p14:creationId xmlns:p14="http://schemas.microsoft.com/office/powerpoint/2010/main" val="629247174"/>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Public Cloud Domain</a:t>
            </a:r>
            <a:endParaRPr lang="en-US" sz="4800" dirty="0">
              <a:latin typeface="Arial" charset="0"/>
            </a:endParaRPr>
          </a:p>
        </p:txBody>
      </p:sp>
      <p:sp>
        <p:nvSpPr>
          <p:cNvPr id="2" name="Content Placeholder 1"/>
          <p:cNvSpPr>
            <a:spLocks noGrp="1"/>
          </p:cNvSpPr>
          <p:nvPr>
            <p:ph idx="1"/>
          </p:nvPr>
        </p:nvSpPr>
        <p:spPr>
          <a:xfrm>
            <a:off x="308359" y="1294138"/>
            <a:ext cx="8387966" cy="1987819"/>
          </a:xfrm>
        </p:spPr>
        <p:txBody>
          <a:bodyPr/>
          <a:lstStyle/>
          <a:p>
            <a:pPr marL="0" indent="0">
              <a:spcBef>
                <a:spcPts val="600"/>
              </a:spcBef>
              <a:buNone/>
            </a:pPr>
            <a:r>
              <a:rPr lang="en-US" sz="1800" b="1" dirty="0"/>
              <a:t>Common Threats to the Public </a:t>
            </a:r>
            <a:r>
              <a:rPr lang="en-US" sz="1800" b="1" dirty="0" smtClean="0"/>
              <a:t>Cloud:</a:t>
            </a:r>
            <a:endParaRPr lang="en-US" sz="1800" b="1" dirty="0"/>
          </a:p>
          <a:p>
            <a:pPr>
              <a:spcBef>
                <a:spcPts val="600"/>
              </a:spcBef>
            </a:pPr>
            <a:r>
              <a:rPr lang="en-US" sz="1800" dirty="0" smtClean="0"/>
              <a:t>Data breaches, loss </a:t>
            </a:r>
            <a:r>
              <a:rPr lang="en-US" sz="1800" dirty="0"/>
              <a:t>or theft of intellectual </a:t>
            </a:r>
            <a:r>
              <a:rPr lang="en-US" sz="1800" dirty="0" smtClean="0"/>
              <a:t>property and compromised credentials.</a:t>
            </a:r>
            <a:endParaRPr lang="en-US" sz="1800" dirty="0"/>
          </a:p>
          <a:p>
            <a:pPr>
              <a:spcBef>
                <a:spcPts val="600"/>
              </a:spcBef>
            </a:pPr>
            <a:r>
              <a:rPr lang="en-US" sz="1800" dirty="0"/>
              <a:t>Federated identity repositories are a high-value </a:t>
            </a:r>
            <a:r>
              <a:rPr lang="en-US" sz="1800" dirty="0" smtClean="0"/>
              <a:t>target.</a:t>
            </a:r>
            <a:endParaRPr lang="en-US" sz="1800" dirty="0"/>
          </a:p>
          <a:p>
            <a:pPr>
              <a:spcBef>
                <a:spcPts val="600"/>
              </a:spcBef>
            </a:pPr>
            <a:r>
              <a:rPr lang="en-US" sz="1800" dirty="0"/>
              <a:t>Account </a:t>
            </a:r>
            <a:r>
              <a:rPr lang="en-US" sz="1800" dirty="0" smtClean="0"/>
              <a:t>hijacking, social </a:t>
            </a:r>
            <a:r>
              <a:rPr lang="en-US" sz="1800" dirty="0"/>
              <a:t>engineering </a:t>
            </a:r>
            <a:r>
              <a:rPr lang="en-US" sz="1800" dirty="0" smtClean="0"/>
              <a:t>attacks and lack </a:t>
            </a:r>
            <a:r>
              <a:rPr lang="en-US" sz="1800" dirty="0"/>
              <a:t>of understanding on the part of the </a:t>
            </a:r>
            <a:r>
              <a:rPr lang="en-US" sz="1800" dirty="0" smtClean="0"/>
              <a:t>organization.</a:t>
            </a:r>
            <a:endParaRPr lang="en-US" sz="1800" dirty="0"/>
          </a:p>
          <a:p>
            <a:pPr marL="0" indent="0">
              <a:buNone/>
            </a:pPr>
            <a:endParaRPr lang="en-US" sz="1800" dirty="0"/>
          </a:p>
        </p:txBody>
      </p:sp>
      <p:pic>
        <p:nvPicPr>
          <p:cNvPr id="3" name="Picture 2"/>
          <p:cNvPicPr>
            <a:picLocks noChangeAspect="1"/>
          </p:cNvPicPr>
          <p:nvPr/>
        </p:nvPicPr>
        <p:blipFill>
          <a:blip r:embed="rId3"/>
          <a:stretch>
            <a:fillRect/>
          </a:stretch>
        </p:blipFill>
        <p:spPr>
          <a:xfrm>
            <a:off x="1973454" y="3281957"/>
            <a:ext cx="5057775" cy="3376018"/>
          </a:xfrm>
          <a:prstGeom prst="rect">
            <a:avLst/>
          </a:prstGeom>
        </p:spPr>
      </p:pic>
    </p:spTree>
    <p:extLst>
      <p:ext uri="{BB962C8B-B14F-4D97-AF65-F5344CB8AC3E}">
        <p14:creationId xmlns:p14="http://schemas.microsoft.com/office/powerpoint/2010/main" val="2791532837"/>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Physical Facilities Domain</a:t>
            </a:r>
            <a:endParaRPr lang="en-US" sz="4800" dirty="0">
              <a:latin typeface="Arial" charset="0"/>
            </a:endParaRPr>
          </a:p>
        </p:txBody>
      </p:sp>
      <p:sp>
        <p:nvSpPr>
          <p:cNvPr id="2" name="Content Placeholder 1"/>
          <p:cNvSpPr>
            <a:spLocks noGrp="1"/>
          </p:cNvSpPr>
          <p:nvPr>
            <p:ph idx="1"/>
          </p:nvPr>
        </p:nvSpPr>
        <p:spPr>
          <a:xfrm>
            <a:off x="405204" y="1308739"/>
            <a:ext cx="8387966" cy="2079998"/>
          </a:xfrm>
        </p:spPr>
        <p:txBody>
          <a:bodyPr/>
          <a:lstStyle/>
          <a:p>
            <a:pPr marL="0" indent="0">
              <a:spcBef>
                <a:spcPts val="600"/>
              </a:spcBef>
              <a:buNone/>
            </a:pPr>
            <a:r>
              <a:rPr lang="en-US" sz="1800" b="1" dirty="0"/>
              <a:t>Common Threats to Physical </a:t>
            </a:r>
            <a:r>
              <a:rPr lang="en-US" sz="1800" b="1" dirty="0" smtClean="0"/>
              <a:t>Facilities:</a:t>
            </a:r>
            <a:endParaRPr lang="en-US" sz="1800" b="1" dirty="0"/>
          </a:p>
          <a:p>
            <a:pPr>
              <a:spcBef>
                <a:spcPts val="600"/>
              </a:spcBef>
            </a:pPr>
            <a:r>
              <a:rPr lang="en-US" sz="1800" dirty="0" smtClean="0"/>
              <a:t>Natural </a:t>
            </a:r>
            <a:r>
              <a:rPr lang="en-US" sz="1800" dirty="0"/>
              <a:t>threats including weather </a:t>
            </a:r>
            <a:r>
              <a:rPr lang="en-US" sz="1800" dirty="0" smtClean="0"/>
              <a:t>problems, </a:t>
            </a:r>
            <a:r>
              <a:rPr lang="en-US" sz="1800" dirty="0"/>
              <a:t>geological </a:t>
            </a:r>
            <a:r>
              <a:rPr lang="en-US" sz="1800" dirty="0" smtClean="0"/>
              <a:t>hazards, and power </a:t>
            </a:r>
            <a:r>
              <a:rPr lang="en-US" sz="1800" dirty="0"/>
              <a:t>interruptions</a:t>
            </a:r>
          </a:p>
          <a:p>
            <a:pPr>
              <a:spcBef>
                <a:spcPts val="600"/>
              </a:spcBef>
            </a:pPr>
            <a:r>
              <a:rPr lang="en-US" sz="1800" dirty="0" smtClean="0"/>
              <a:t>Unauthorized </a:t>
            </a:r>
            <a:r>
              <a:rPr lang="en-US" sz="1800" dirty="0"/>
              <a:t>access to the </a:t>
            </a:r>
            <a:r>
              <a:rPr lang="en-US" sz="1800" dirty="0" smtClean="0"/>
              <a:t>facilities, open lobbies, theft, unlocked </a:t>
            </a:r>
            <a:r>
              <a:rPr lang="en-US" sz="1800" dirty="0"/>
              <a:t>data </a:t>
            </a:r>
            <a:r>
              <a:rPr lang="en-US" sz="1800" dirty="0" smtClean="0"/>
              <a:t>center, lack </a:t>
            </a:r>
            <a:r>
              <a:rPr lang="en-US" sz="1800" dirty="0"/>
              <a:t>of </a:t>
            </a:r>
            <a:r>
              <a:rPr lang="en-US" sz="1800" dirty="0" smtClean="0"/>
              <a:t>surveillance</a:t>
            </a:r>
            <a:endParaRPr lang="en-US" sz="1800" dirty="0"/>
          </a:p>
          <a:p>
            <a:pPr>
              <a:spcBef>
                <a:spcPts val="600"/>
              </a:spcBef>
            </a:pPr>
            <a:r>
              <a:rPr lang="en-US" sz="1800" dirty="0" smtClean="0"/>
              <a:t>Social engineering, breach </a:t>
            </a:r>
            <a:r>
              <a:rPr lang="en-US" sz="1800" dirty="0"/>
              <a:t>of electronic perimeter defenses</a:t>
            </a:r>
          </a:p>
          <a:p>
            <a:pPr marL="0" indent="0">
              <a:spcBef>
                <a:spcPts val="600"/>
              </a:spcBef>
              <a:buNone/>
            </a:pPr>
            <a:endParaRPr lang="en-US" sz="1800" dirty="0"/>
          </a:p>
        </p:txBody>
      </p:sp>
      <p:pic>
        <p:nvPicPr>
          <p:cNvPr id="3" name="Picture 2"/>
          <p:cNvPicPr>
            <a:picLocks noChangeAspect="1"/>
          </p:cNvPicPr>
          <p:nvPr/>
        </p:nvPicPr>
        <p:blipFill>
          <a:blip r:embed="rId3"/>
          <a:stretch>
            <a:fillRect/>
          </a:stretch>
        </p:blipFill>
        <p:spPr>
          <a:xfrm>
            <a:off x="1179712" y="3388737"/>
            <a:ext cx="6838950" cy="3312100"/>
          </a:xfrm>
          <a:prstGeom prst="rect">
            <a:avLst/>
          </a:prstGeom>
        </p:spPr>
      </p:pic>
    </p:spTree>
    <p:extLst>
      <p:ext uri="{BB962C8B-B14F-4D97-AF65-F5344CB8AC3E}">
        <p14:creationId xmlns:p14="http://schemas.microsoft.com/office/powerpoint/2010/main" val="499946607"/>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Cybersecurity Domains</a:t>
            </a:r>
            <a:r>
              <a:rPr lang="en-US" dirty="0" smtClean="0"/>
              <a:t/>
            </a:r>
            <a:br>
              <a:rPr lang="en-US" dirty="0" smtClean="0"/>
            </a:br>
            <a:r>
              <a:rPr lang="en-US" dirty="0" smtClean="0"/>
              <a:t>Application Domain</a:t>
            </a:r>
            <a:endParaRPr lang="en-US" sz="4800" dirty="0">
              <a:latin typeface="Arial" charset="0"/>
            </a:endParaRPr>
          </a:p>
        </p:txBody>
      </p:sp>
      <p:sp>
        <p:nvSpPr>
          <p:cNvPr id="2" name="Content Placeholder 1"/>
          <p:cNvSpPr>
            <a:spLocks noGrp="1"/>
          </p:cNvSpPr>
          <p:nvPr>
            <p:ph idx="1"/>
          </p:nvPr>
        </p:nvSpPr>
        <p:spPr>
          <a:xfrm>
            <a:off x="213109" y="1371600"/>
            <a:ext cx="8387966" cy="1945341"/>
          </a:xfrm>
        </p:spPr>
        <p:txBody>
          <a:bodyPr/>
          <a:lstStyle/>
          <a:p>
            <a:pPr marL="0" indent="0">
              <a:spcBef>
                <a:spcPts val="600"/>
              </a:spcBef>
              <a:buNone/>
            </a:pPr>
            <a:r>
              <a:rPr lang="en-US" sz="1800" b="1" dirty="0"/>
              <a:t>Common Threats to </a:t>
            </a:r>
            <a:r>
              <a:rPr lang="en-US" sz="1800" b="1" dirty="0" smtClean="0"/>
              <a:t>Applications:</a:t>
            </a:r>
            <a:endParaRPr lang="en-US" sz="1800" b="1" dirty="0"/>
          </a:p>
          <a:p>
            <a:pPr>
              <a:spcBef>
                <a:spcPts val="600"/>
              </a:spcBef>
            </a:pPr>
            <a:r>
              <a:rPr lang="en-US" sz="1800" dirty="0" smtClean="0"/>
              <a:t>Unauthorized </a:t>
            </a:r>
            <a:r>
              <a:rPr lang="en-US" sz="1800" dirty="0"/>
              <a:t>access to data centers, computer rooms, and wiring closets</a:t>
            </a:r>
          </a:p>
          <a:p>
            <a:pPr>
              <a:spcBef>
                <a:spcPts val="600"/>
              </a:spcBef>
            </a:pPr>
            <a:r>
              <a:rPr lang="en-US" sz="1800" dirty="0"/>
              <a:t>Server downtime for </a:t>
            </a:r>
            <a:r>
              <a:rPr lang="en-US" sz="1800" dirty="0" smtClean="0"/>
              <a:t>maintenance, IT </a:t>
            </a:r>
            <a:r>
              <a:rPr lang="en-US" sz="1800" dirty="0"/>
              <a:t>systems </a:t>
            </a:r>
            <a:r>
              <a:rPr lang="en-US" sz="1800" dirty="0" smtClean="0"/>
              <a:t>down for extended periods</a:t>
            </a:r>
            <a:endParaRPr lang="en-US" sz="1800" dirty="0"/>
          </a:p>
          <a:p>
            <a:pPr>
              <a:spcBef>
                <a:spcPts val="600"/>
              </a:spcBef>
            </a:pPr>
            <a:r>
              <a:rPr lang="en-US" sz="1800" dirty="0" smtClean="0"/>
              <a:t>Network </a:t>
            </a:r>
            <a:r>
              <a:rPr lang="en-US" sz="1800" dirty="0"/>
              <a:t>operating system software vulnerability</a:t>
            </a:r>
          </a:p>
          <a:p>
            <a:pPr>
              <a:spcBef>
                <a:spcPts val="600"/>
              </a:spcBef>
            </a:pPr>
            <a:r>
              <a:rPr lang="en-US" sz="1800" dirty="0"/>
              <a:t>Unauthorized access to </a:t>
            </a:r>
            <a:r>
              <a:rPr lang="en-US" sz="1800" dirty="0" smtClean="0"/>
              <a:t>systems</a:t>
            </a:r>
          </a:p>
          <a:p>
            <a:pPr>
              <a:spcBef>
                <a:spcPts val="600"/>
              </a:spcBef>
            </a:pPr>
            <a:r>
              <a:rPr lang="en-US" sz="1800" dirty="0" smtClean="0"/>
              <a:t>Data </a:t>
            </a:r>
            <a:r>
              <a:rPr lang="en-US" sz="1800" dirty="0"/>
              <a:t>loss</a:t>
            </a:r>
          </a:p>
          <a:p>
            <a:pPr marL="0" indent="0">
              <a:spcBef>
                <a:spcPts val="600"/>
              </a:spcBef>
              <a:buNone/>
            </a:pPr>
            <a:endParaRPr lang="en-US" sz="1800" dirty="0"/>
          </a:p>
        </p:txBody>
      </p:sp>
      <p:pic>
        <p:nvPicPr>
          <p:cNvPr id="3" name="Picture 2"/>
          <p:cNvPicPr>
            <a:picLocks noChangeAspect="1"/>
          </p:cNvPicPr>
          <p:nvPr/>
        </p:nvPicPr>
        <p:blipFill>
          <a:blip r:embed="rId3"/>
          <a:stretch>
            <a:fillRect/>
          </a:stretch>
        </p:blipFill>
        <p:spPr>
          <a:xfrm>
            <a:off x="1059054" y="3467100"/>
            <a:ext cx="7167341" cy="3028950"/>
          </a:xfrm>
          <a:prstGeom prst="rect">
            <a:avLst/>
          </a:prstGeom>
        </p:spPr>
      </p:pic>
    </p:spTree>
    <p:extLst>
      <p:ext uri="{BB962C8B-B14F-4D97-AF65-F5344CB8AC3E}">
        <p14:creationId xmlns:p14="http://schemas.microsoft.com/office/powerpoint/2010/main" val="1538796854"/>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a:t>
            </a:r>
            <a:r>
              <a:rPr lang="en-US" dirty="0" smtClean="0">
                <a:latin typeface="Arial" charset="0"/>
              </a:rPr>
              <a:t>Materials </a:t>
            </a:r>
            <a:r>
              <a:rPr lang="en-US" dirty="0">
                <a:latin typeface="Arial" charset="0"/>
              </a:rPr>
              <a:t>- </a:t>
            </a:r>
            <a:r>
              <a:rPr lang="en-US" dirty="0" smtClean="0">
                <a:latin typeface="Arial" charset="0"/>
              </a:rPr>
              <a:t>Chapter 8 Planning Guide</a:t>
            </a:r>
            <a:endParaRPr lang="en-US" dirty="0" smtClean="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smtClean="0"/>
              <a:t>This PowerPoint deck is divided in two parts:</a:t>
            </a:r>
          </a:p>
          <a:p>
            <a:pPr marL="457200" indent="-457200">
              <a:buFont typeface="+mj-lt"/>
              <a:buAutoNum type="arabicPeriod"/>
            </a:pPr>
            <a:r>
              <a:rPr lang="en-US" sz="2000" dirty="0" smtClean="0"/>
              <a:t>Instructor Planning Guide</a:t>
            </a:r>
            <a:endParaRPr lang="en-CA" sz="2000" dirty="0" smtClean="0"/>
          </a:p>
          <a:p>
            <a:pPr lvl="1">
              <a:buFont typeface="Wingdings" charset="2"/>
              <a:buChar char="§"/>
            </a:pPr>
            <a:r>
              <a:rPr lang="en-CA" sz="1600" dirty="0" smtClean="0"/>
              <a:t>Information to help you become familiar with the chapter</a:t>
            </a:r>
          </a:p>
          <a:p>
            <a:pPr lvl="1">
              <a:buFont typeface="Wingdings" charset="2"/>
              <a:buChar char="§"/>
            </a:pPr>
            <a:r>
              <a:rPr lang="en-CA" sz="1600" dirty="0" smtClean="0"/>
              <a:t>Teaching aids</a:t>
            </a:r>
          </a:p>
          <a:p>
            <a:pPr marL="457200" indent="-457200">
              <a:buFont typeface="+mj-lt"/>
              <a:buAutoNum type="arabicPeriod"/>
            </a:pPr>
            <a:r>
              <a:rPr lang="en-CA" sz="2000" dirty="0" smtClean="0"/>
              <a:t>Instructor Class Presentation</a:t>
            </a:r>
          </a:p>
          <a:p>
            <a:pPr lvl="1">
              <a:buFont typeface="Wingdings" charset="2"/>
              <a:buChar char="§"/>
            </a:pPr>
            <a:r>
              <a:rPr lang="en-CA" sz="1600" dirty="0" smtClean="0"/>
              <a:t>Optional </a:t>
            </a:r>
            <a:r>
              <a:rPr lang="en-CA" sz="1600" dirty="0"/>
              <a:t>slides that </a:t>
            </a:r>
            <a:r>
              <a:rPr lang="en-CA" sz="1600" dirty="0" smtClean="0"/>
              <a:t>you can use in the classroom</a:t>
            </a:r>
            <a:endParaRPr lang="en-CA" sz="1600" dirty="0"/>
          </a:p>
          <a:p>
            <a:pPr lvl="1">
              <a:buFont typeface="Wingdings" charset="2"/>
              <a:buChar char="§"/>
            </a:pPr>
            <a:r>
              <a:rPr lang="en-CA" sz="1600" dirty="0"/>
              <a:t>Begins on </a:t>
            </a:r>
            <a:r>
              <a:rPr lang="en-CA" sz="1600" dirty="0" smtClean="0"/>
              <a:t>slide #10</a:t>
            </a:r>
            <a:endParaRPr lang="en-CA" sz="1600" b="1" dirty="0" smtClean="0">
              <a:solidFill>
                <a:srgbClr val="FF0000"/>
              </a:solidFill>
            </a:endParaRPr>
          </a:p>
          <a:p>
            <a:pPr marL="0" indent="0">
              <a:buNone/>
            </a:pPr>
            <a:r>
              <a:rPr lang="en-CA" sz="2000" dirty="0" smtClean="0"/>
              <a:t>Note: Remove the Planning Guide from this presentation before sharing with anyone.</a:t>
            </a:r>
          </a:p>
          <a:p>
            <a:pPr>
              <a:buFont typeface="Wingdings" charset="2"/>
              <a:buChar char="§"/>
            </a:pPr>
            <a:endParaRPr lang="en-CA" dirty="0" smtClean="0"/>
          </a:p>
        </p:txBody>
      </p:sp>
    </p:spTree>
    <p:extLst>
      <p:ext uri="{BB962C8B-B14F-4D97-AF65-F5344CB8AC3E}">
        <p14:creationId xmlns:p14="http://schemas.microsoft.com/office/powerpoint/2010/main" val="428916898"/>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8</a:t>
            </a:r>
            <a:r>
              <a:rPr lang="en-US" sz="2400" dirty="0" smtClean="0"/>
              <a:t>.2 Understanding the </a:t>
            </a:r>
            <a:r>
              <a:rPr lang="en-US" sz="2400" dirty="0" smtClean="0"/>
              <a:t>Ethics of Working in Cybersecurity</a:t>
            </a:r>
            <a:endParaRPr lang="en-US" sz="2400" dirty="0"/>
          </a:p>
        </p:txBody>
      </p:sp>
    </p:spTree>
    <p:extLst>
      <p:ext uri="{BB962C8B-B14F-4D97-AF65-F5344CB8AC3E}">
        <p14:creationId xmlns:p14="http://schemas.microsoft.com/office/powerpoint/2010/main" val="1077898608"/>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dirty="0"/>
              <a:t>Understanding the </a:t>
            </a:r>
            <a:r>
              <a:rPr lang="en-US" sz="1800" dirty="0" smtClean="0"/>
              <a:t>Ethics of Workin</a:t>
            </a:r>
            <a:r>
              <a:rPr lang="en-US" sz="1800" dirty="0" smtClean="0"/>
              <a:t>g in Cybersecurity</a:t>
            </a:r>
            <a:r>
              <a:rPr lang="en-US" sz="2800" b="0" dirty="0" smtClean="0"/>
              <a:t/>
            </a:r>
            <a:br>
              <a:rPr lang="en-US" sz="2800" b="0" dirty="0" smtClean="0"/>
            </a:br>
            <a:r>
              <a:rPr lang="en-US" sz="2800" b="0" dirty="0" smtClean="0"/>
              <a:t>Ethics and Guiding Principles</a:t>
            </a:r>
            <a:endParaRPr lang="en-US" sz="2800" b="0" dirty="0"/>
          </a:p>
        </p:txBody>
      </p:sp>
      <p:sp>
        <p:nvSpPr>
          <p:cNvPr id="2" name="Content Placeholder 1"/>
          <p:cNvSpPr>
            <a:spLocks noGrp="1"/>
          </p:cNvSpPr>
          <p:nvPr>
            <p:ph idx="1"/>
          </p:nvPr>
        </p:nvSpPr>
        <p:spPr>
          <a:xfrm>
            <a:off x="371843" y="1392822"/>
            <a:ext cx="8048257" cy="5303542"/>
          </a:xfrm>
        </p:spPr>
        <p:txBody>
          <a:bodyPr/>
          <a:lstStyle/>
          <a:p>
            <a:pPr marL="0" indent="0">
              <a:buNone/>
            </a:pPr>
            <a:r>
              <a:rPr lang="en-US" sz="1800" b="1" dirty="0"/>
              <a:t>Ethics of a Cybersecurity Specialist</a:t>
            </a:r>
          </a:p>
          <a:p>
            <a:pPr marL="0" indent="0">
              <a:buNone/>
            </a:pPr>
            <a:r>
              <a:rPr lang="en-US" sz="1800" dirty="0"/>
              <a:t>Ethics is the little voice in the background guiding a cybersecurity specialist as to what he should or should not do, regardless of whether it is legal. The organization entrusts the cybersecurity specialist with the most sensitive data and resources. The cybersecurity specialist needs to understand how the law and the organization’s interests help to guide ethical decisions.</a:t>
            </a:r>
          </a:p>
          <a:p>
            <a:pPr marL="0" indent="0">
              <a:buNone/>
            </a:pPr>
            <a:r>
              <a:rPr lang="en-US" sz="1800" b="1" dirty="0"/>
              <a:t>Computer Ethics Institute</a:t>
            </a:r>
          </a:p>
          <a:p>
            <a:pPr marL="0" indent="0">
              <a:buNone/>
            </a:pPr>
            <a:r>
              <a:rPr lang="en-US" sz="1800" dirty="0"/>
              <a:t>The Computer Ethics Institute is a resource for identifying, assessing, and responding to ethical issues throughout the information technology industry. CEI was one of the first organizations to recognize the ethical and public policy issues arising from the rapid growth of the information technology field. </a:t>
            </a:r>
          </a:p>
          <a:p>
            <a:endParaRPr lang="en-US" sz="1800" dirty="0"/>
          </a:p>
          <a:p>
            <a:endParaRPr lang="en-US" sz="1800" dirty="0"/>
          </a:p>
        </p:txBody>
      </p:sp>
    </p:spTree>
    <p:extLst>
      <p:ext uri="{BB962C8B-B14F-4D97-AF65-F5344CB8AC3E}">
        <p14:creationId xmlns:p14="http://schemas.microsoft.com/office/powerpoint/2010/main" val="3727217048"/>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dirty="0"/>
              <a:t>Understanding the </a:t>
            </a:r>
            <a:r>
              <a:rPr lang="en-US" sz="1800" dirty="0" smtClean="0"/>
              <a:t>Ethics of Working in Cybersecurity</a:t>
            </a:r>
            <a:r>
              <a:rPr lang="en-US" sz="1800" dirty="0" smtClean="0"/>
              <a:t/>
            </a:r>
            <a:br>
              <a:rPr lang="en-US" sz="1800" dirty="0" smtClean="0"/>
            </a:br>
            <a:r>
              <a:rPr lang="en-US" sz="2800" dirty="0" smtClean="0">
                <a:latin typeface="Arial" charset="0"/>
              </a:rPr>
              <a:t>Cyber Laws and Liability</a:t>
            </a:r>
            <a:endParaRPr lang="en-US" sz="4400" dirty="0">
              <a:latin typeface="Arial" charset="0"/>
            </a:endParaRPr>
          </a:p>
        </p:txBody>
      </p:sp>
      <p:sp>
        <p:nvSpPr>
          <p:cNvPr id="2" name="Content Placeholder 1"/>
          <p:cNvSpPr>
            <a:spLocks noGrp="1"/>
          </p:cNvSpPr>
          <p:nvPr>
            <p:ph idx="1"/>
          </p:nvPr>
        </p:nvSpPr>
        <p:spPr>
          <a:xfrm>
            <a:off x="409575" y="1117600"/>
            <a:ext cx="8421832" cy="5477164"/>
          </a:xfrm>
        </p:spPr>
        <p:txBody>
          <a:bodyPr/>
          <a:lstStyle/>
          <a:p>
            <a:pPr marL="0" indent="0">
              <a:buNone/>
            </a:pPr>
            <a:r>
              <a:rPr lang="en-US" sz="1800" b="1" dirty="0"/>
              <a:t>Cybercrime</a:t>
            </a:r>
          </a:p>
          <a:p>
            <a:pPr marL="0" indent="0">
              <a:buNone/>
            </a:pPr>
            <a:r>
              <a:rPr lang="en-US" sz="1800" dirty="0"/>
              <a:t>Laws prohibit undesired behaviors. Unfortunately, the advancements in information system technologies are much </a:t>
            </a:r>
            <a:r>
              <a:rPr lang="en-US" sz="1800" dirty="0" smtClean="0"/>
              <a:t>faster </a:t>
            </a:r>
            <a:r>
              <a:rPr lang="en-US" sz="1800" dirty="0"/>
              <a:t>than the legal </a:t>
            </a:r>
            <a:r>
              <a:rPr lang="en-US" sz="1800" dirty="0" smtClean="0"/>
              <a:t>system can </a:t>
            </a:r>
            <a:r>
              <a:rPr lang="en-US" sz="1800" dirty="0" smtClean="0"/>
              <a:t>accommodate. </a:t>
            </a:r>
            <a:r>
              <a:rPr lang="en-US" sz="1800" dirty="0"/>
              <a:t>A number of laws and regulations affect cyberspace. </a:t>
            </a:r>
            <a:endParaRPr lang="en-US" sz="1800" dirty="0" smtClean="0"/>
          </a:p>
          <a:p>
            <a:pPr marL="0" indent="0">
              <a:buNone/>
            </a:pPr>
            <a:r>
              <a:rPr lang="en-US" sz="1800" b="1" dirty="0" smtClean="0"/>
              <a:t>Cybercrime</a:t>
            </a:r>
            <a:endParaRPr lang="en-US" sz="1800" dirty="0"/>
          </a:p>
          <a:p>
            <a:pPr marL="0" indent="0">
              <a:buNone/>
            </a:pPr>
            <a:r>
              <a:rPr lang="en-US" sz="1800" dirty="0"/>
              <a:t>A computer may be involved in a cybercrime in a couple of different ways. There is computer-assisted crime, computer-targeted crime, and computer-incidental crime. Child pornography is an example of computer-incidental </a:t>
            </a:r>
            <a:r>
              <a:rPr lang="en-US" sz="1800" dirty="0" smtClean="0"/>
              <a:t>crime; the </a:t>
            </a:r>
            <a:r>
              <a:rPr lang="en-US" sz="1800" dirty="0"/>
              <a:t>computer is a storage device and is not the actual tool used to commit the crime.</a:t>
            </a:r>
          </a:p>
          <a:p>
            <a:pPr marL="0" indent="0">
              <a:buNone/>
            </a:pPr>
            <a:r>
              <a:rPr lang="en-US" sz="1800" b="1" dirty="0" smtClean="0"/>
              <a:t>Organizations </a:t>
            </a:r>
            <a:r>
              <a:rPr lang="en-US" sz="1800" b="1" dirty="0"/>
              <a:t>Created to Fight Cybercrime</a:t>
            </a:r>
            <a:endParaRPr lang="en-US" sz="1800" dirty="0"/>
          </a:p>
          <a:p>
            <a:pPr marL="0" indent="0">
              <a:buNone/>
            </a:pPr>
            <a:r>
              <a:rPr lang="en-US" sz="1800" dirty="0"/>
              <a:t>There are a number of agencies and organizations out there to aid the fight against cybercrime. </a:t>
            </a:r>
          </a:p>
        </p:txBody>
      </p:sp>
    </p:spTree>
    <p:extLst>
      <p:ext uri="{BB962C8B-B14F-4D97-AF65-F5344CB8AC3E}">
        <p14:creationId xmlns:p14="http://schemas.microsoft.com/office/powerpoint/2010/main" val="1083447691"/>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dirty="0"/>
              <a:t>Understanding the </a:t>
            </a:r>
            <a:r>
              <a:rPr lang="en-US" sz="1800" dirty="0" smtClean="0"/>
              <a:t>Ethics of Working in Cybersecurity</a:t>
            </a:r>
            <a:r>
              <a:rPr lang="en-US" sz="1800" dirty="0" smtClean="0"/>
              <a:t/>
            </a:r>
            <a:br>
              <a:rPr lang="en-US" sz="1800" dirty="0" smtClean="0"/>
            </a:br>
            <a:r>
              <a:rPr lang="en-US" sz="2800" dirty="0" smtClean="0">
                <a:latin typeface="Arial" charset="0"/>
              </a:rPr>
              <a:t>Cyber Laws and Liability (Cont.)</a:t>
            </a:r>
            <a:endParaRPr lang="en-US" sz="4400" dirty="0">
              <a:latin typeface="Arial" charset="0"/>
            </a:endParaRPr>
          </a:p>
        </p:txBody>
      </p:sp>
      <p:sp>
        <p:nvSpPr>
          <p:cNvPr id="2" name="Content Placeholder 1"/>
          <p:cNvSpPr>
            <a:spLocks noGrp="1"/>
          </p:cNvSpPr>
          <p:nvPr>
            <p:ph idx="1"/>
          </p:nvPr>
        </p:nvSpPr>
        <p:spPr>
          <a:xfrm>
            <a:off x="561975" y="1333500"/>
            <a:ext cx="8269432" cy="5261264"/>
          </a:xfrm>
        </p:spPr>
        <p:txBody>
          <a:bodyPr/>
          <a:lstStyle/>
          <a:p>
            <a:pPr marL="0" indent="0">
              <a:spcBef>
                <a:spcPts val="600"/>
              </a:spcBef>
              <a:buNone/>
            </a:pPr>
            <a:r>
              <a:rPr lang="en-US" sz="1800" b="1" dirty="0"/>
              <a:t>Civil, Criminal, and Regulatory Cyber Laws</a:t>
            </a:r>
          </a:p>
          <a:p>
            <a:pPr marL="0" indent="0">
              <a:spcBef>
                <a:spcPts val="600"/>
              </a:spcBef>
              <a:buNone/>
            </a:pPr>
            <a:r>
              <a:rPr lang="en-US" sz="1800" dirty="0"/>
              <a:t>In the United States, there are three primary sources of laws and regulations: statutory law, administrative law, and common law. All three sources involve computer security. The U.S. Congress established federal administrative agencies and a regulatory framework that includes both civil and criminal penalties for failing to follow the rules.</a:t>
            </a:r>
          </a:p>
          <a:p>
            <a:pPr marL="0" indent="0">
              <a:spcBef>
                <a:spcPts val="600"/>
              </a:spcBef>
              <a:buNone/>
            </a:pPr>
            <a:r>
              <a:rPr lang="en-US" sz="1800" b="1" dirty="0"/>
              <a:t>Industry Specific Laws</a:t>
            </a:r>
          </a:p>
          <a:p>
            <a:pPr>
              <a:spcBef>
                <a:spcPts val="600"/>
              </a:spcBef>
            </a:pPr>
            <a:r>
              <a:rPr lang="en-US" sz="1800" dirty="0" smtClean="0"/>
              <a:t>Gramm-Leach-Bliley </a:t>
            </a:r>
            <a:r>
              <a:rPr lang="en-US" sz="1800" dirty="0"/>
              <a:t>Act (GLBA)</a:t>
            </a:r>
          </a:p>
          <a:p>
            <a:pPr>
              <a:spcBef>
                <a:spcPts val="600"/>
              </a:spcBef>
            </a:pPr>
            <a:r>
              <a:rPr lang="en-US" sz="1800" dirty="0" smtClean="0"/>
              <a:t>Sarbanes-Oxley </a:t>
            </a:r>
            <a:r>
              <a:rPr lang="en-US" sz="1800" dirty="0"/>
              <a:t>Act (SOX)</a:t>
            </a:r>
          </a:p>
          <a:p>
            <a:pPr>
              <a:spcBef>
                <a:spcPts val="600"/>
              </a:spcBef>
            </a:pPr>
            <a:r>
              <a:rPr lang="en-US" sz="1800" dirty="0" smtClean="0"/>
              <a:t>Payment </a:t>
            </a:r>
            <a:r>
              <a:rPr lang="en-US" sz="1800" dirty="0"/>
              <a:t>Card Industry Data Security Standard (PCI DSS)</a:t>
            </a:r>
          </a:p>
          <a:p>
            <a:pPr>
              <a:spcBef>
                <a:spcPts val="600"/>
              </a:spcBef>
            </a:pPr>
            <a:r>
              <a:rPr lang="en-US" sz="1800" dirty="0" smtClean="0"/>
              <a:t>Import/Export </a:t>
            </a:r>
            <a:r>
              <a:rPr lang="en-US" sz="1800" dirty="0"/>
              <a:t>Encryption Restrictions</a:t>
            </a:r>
          </a:p>
          <a:p>
            <a:pPr marL="0" indent="0">
              <a:spcBef>
                <a:spcPts val="600"/>
              </a:spcBef>
              <a:buNone/>
            </a:pPr>
            <a:r>
              <a:rPr lang="en-US" sz="1800" b="1" dirty="0"/>
              <a:t>Security Breach Notification Laws</a:t>
            </a:r>
          </a:p>
          <a:p>
            <a:pPr>
              <a:spcBef>
                <a:spcPts val="600"/>
              </a:spcBef>
            </a:pPr>
            <a:r>
              <a:rPr lang="en-US" sz="1800" dirty="0" smtClean="0"/>
              <a:t>Electronic </a:t>
            </a:r>
            <a:r>
              <a:rPr lang="en-US" sz="1800" dirty="0"/>
              <a:t>Communications Privacy Act (ECPA)</a:t>
            </a:r>
          </a:p>
          <a:p>
            <a:pPr>
              <a:spcBef>
                <a:spcPts val="600"/>
              </a:spcBef>
            </a:pPr>
            <a:r>
              <a:rPr lang="en-US" sz="1800" dirty="0" smtClean="0"/>
              <a:t>Computer </a:t>
            </a:r>
            <a:r>
              <a:rPr lang="en-US" sz="1800" dirty="0"/>
              <a:t>Fraud and Abuse Act (1986)</a:t>
            </a:r>
          </a:p>
          <a:p>
            <a:pPr>
              <a:spcBef>
                <a:spcPts val="600"/>
              </a:spcBef>
            </a:pPr>
            <a:endParaRPr lang="en-US" sz="1800" dirty="0"/>
          </a:p>
        </p:txBody>
      </p:sp>
    </p:spTree>
    <p:extLst>
      <p:ext uri="{BB962C8B-B14F-4D97-AF65-F5344CB8AC3E}">
        <p14:creationId xmlns:p14="http://schemas.microsoft.com/office/powerpoint/2010/main" val="1361949187"/>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smtClean="0">
                <a:latin typeface="Arial" charset="0"/>
              </a:rPr>
              <a:t/>
            </a:r>
            <a:br>
              <a:rPr lang="en-US" sz="2800" dirty="0" smtClean="0">
                <a:latin typeface="Arial" charset="0"/>
              </a:rPr>
            </a:br>
            <a:r>
              <a:rPr lang="en-US" sz="1800" dirty="0"/>
              <a:t>Understanding the </a:t>
            </a:r>
            <a:r>
              <a:rPr lang="en-US" sz="1800" dirty="0" smtClean="0"/>
              <a:t>Ethics of Working in Cybersecurity</a:t>
            </a:r>
            <a:r>
              <a:rPr lang="en-US" sz="1800" dirty="0" smtClean="0"/>
              <a:t/>
            </a:r>
            <a:br>
              <a:rPr lang="en-US" sz="1800" dirty="0" smtClean="0"/>
            </a:br>
            <a:r>
              <a:rPr lang="en-US" sz="2800" dirty="0" smtClean="0">
                <a:latin typeface="Arial" charset="0"/>
              </a:rPr>
              <a:t>Cyber Laws and Liability (Cont.)</a:t>
            </a:r>
            <a:endParaRPr lang="en-US" sz="4400" dirty="0">
              <a:latin typeface="Arial" charset="0"/>
            </a:endParaRPr>
          </a:p>
        </p:txBody>
      </p:sp>
      <p:sp>
        <p:nvSpPr>
          <p:cNvPr id="2" name="Content Placeholder 1"/>
          <p:cNvSpPr>
            <a:spLocks noGrp="1"/>
          </p:cNvSpPr>
          <p:nvPr>
            <p:ph idx="1"/>
          </p:nvPr>
        </p:nvSpPr>
        <p:spPr>
          <a:xfrm>
            <a:off x="295275" y="1200150"/>
            <a:ext cx="7258050" cy="5394614"/>
          </a:xfrm>
        </p:spPr>
        <p:txBody>
          <a:bodyPr/>
          <a:lstStyle/>
          <a:p>
            <a:pPr marL="0" indent="0">
              <a:spcBef>
                <a:spcPts val="600"/>
              </a:spcBef>
              <a:buNone/>
            </a:pPr>
            <a:r>
              <a:rPr lang="en-US" sz="1800" b="1" dirty="0"/>
              <a:t>Protecting Privacy</a:t>
            </a:r>
          </a:p>
          <a:p>
            <a:pPr>
              <a:spcBef>
                <a:spcPts val="600"/>
              </a:spcBef>
            </a:pPr>
            <a:r>
              <a:rPr lang="en-US" sz="1800" dirty="0" smtClean="0"/>
              <a:t>Privacy </a:t>
            </a:r>
            <a:r>
              <a:rPr lang="en-US" sz="1800" dirty="0"/>
              <a:t>Act of 1974</a:t>
            </a:r>
          </a:p>
          <a:p>
            <a:pPr>
              <a:spcBef>
                <a:spcPts val="600"/>
              </a:spcBef>
            </a:pPr>
            <a:r>
              <a:rPr lang="en-US" sz="1800" dirty="0" smtClean="0"/>
              <a:t>Freedom </a:t>
            </a:r>
            <a:r>
              <a:rPr lang="en-US" sz="1800" dirty="0"/>
              <a:t>of Information ACT (FOIA)</a:t>
            </a:r>
          </a:p>
          <a:p>
            <a:pPr>
              <a:spcBef>
                <a:spcPts val="600"/>
              </a:spcBef>
            </a:pPr>
            <a:r>
              <a:rPr lang="en-US" sz="1800" dirty="0" smtClean="0"/>
              <a:t>Family </a:t>
            </a:r>
            <a:r>
              <a:rPr lang="en-US" sz="1800" dirty="0"/>
              <a:t>Education Records and Privacy Act (FERPA)</a:t>
            </a:r>
          </a:p>
          <a:p>
            <a:pPr>
              <a:spcBef>
                <a:spcPts val="600"/>
              </a:spcBef>
            </a:pPr>
            <a:r>
              <a:rPr lang="en-US" sz="1800" dirty="0" smtClean="0"/>
              <a:t>U.S</a:t>
            </a:r>
            <a:r>
              <a:rPr lang="en-US" sz="1800" dirty="0"/>
              <a:t>. Computer Fraud and Abuse Act (CFAA)</a:t>
            </a:r>
          </a:p>
          <a:p>
            <a:pPr>
              <a:spcBef>
                <a:spcPts val="600"/>
              </a:spcBef>
            </a:pPr>
            <a:r>
              <a:rPr lang="en-US" sz="1800" dirty="0" smtClean="0"/>
              <a:t>U.S</a:t>
            </a:r>
            <a:r>
              <a:rPr lang="en-US" sz="1800" dirty="0"/>
              <a:t>. Children’s Online Privacy Protection Act (COPPA)</a:t>
            </a:r>
          </a:p>
          <a:p>
            <a:pPr>
              <a:spcBef>
                <a:spcPts val="600"/>
              </a:spcBef>
            </a:pPr>
            <a:r>
              <a:rPr lang="en-US" sz="1800" dirty="0" smtClean="0"/>
              <a:t>U.S</a:t>
            </a:r>
            <a:r>
              <a:rPr lang="en-US" sz="1800" dirty="0"/>
              <a:t>. Children’s Internet Protection Act (CIPA)</a:t>
            </a:r>
          </a:p>
          <a:p>
            <a:pPr>
              <a:spcBef>
                <a:spcPts val="600"/>
              </a:spcBef>
            </a:pPr>
            <a:r>
              <a:rPr lang="en-US" sz="1800" dirty="0" smtClean="0"/>
              <a:t>Video </a:t>
            </a:r>
            <a:r>
              <a:rPr lang="en-US" sz="1800" dirty="0"/>
              <a:t>Privacy Protection Act (VPPA)</a:t>
            </a:r>
          </a:p>
          <a:p>
            <a:pPr>
              <a:spcBef>
                <a:spcPts val="600"/>
              </a:spcBef>
            </a:pPr>
            <a:r>
              <a:rPr lang="en-US" sz="1800" dirty="0" smtClean="0"/>
              <a:t>Health </a:t>
            </a:r>
            <a:r>
              <a:rPr lang="en-US" sz="1800" dirty="0"/>
              <a:t>Insurance Portability &amp; Accountability Act</a:t>
            </a:r>
          </a:p>
          <a:p>
            <a:pPr>
              <a:spcBef>
                <a:spcPts val="600"/>
              </a:spcBef>
            </a:pPr>
            <a:r>
              <a:rPr lang="en-US" sz="1800" dirty="0" smtClean="0"/>
              <a:t>California </a:t>
            </a:r>
            <a:r>
              <a:rPr lang="en-US" sz="1800" dirty="0"/>
              <a:t>Senate Bill 1386 (SB 1386)</a:t>
            </a:r>
          </a:p>
          <a:p>
            <a:pPr marL="0" indent="0">
              <a:buNone/>
            </a:pPr>
            <a:r>
              <a:rPr lang="en-US" sz="1800" b="1" dirty="0"/>
              <a:t>International Laws</a:t>
            </a:r>
          </a:p>
          <a:p>
            <a:r>
              <a:rPr lang="en-US" sz="1800" dirty="0" smtClean="0"/>
              <a:t>Convention </a:t>
            </a:r>
            <a:r>
              <a:rPr lang="en-US" sz="1800" dirty="0"/>
              <a:t>on Cybercrime</a:t>
            </a:r>
          </a:p>
          <a:p>
            <a:pPr>
              <a:spcBef>
                <a:spcPts val="600"/>
              </a:spcBef>
            </a:pPr>
            <a:r>
              <a:rPr lang="en-US" sz="1800" dirty="0" smtClean="0"/>
              <a:t>Electronic </a:t>
            </a:r>
            <a:r>
              <a:rPr lang="en-US" sz="1800" dirty="0"/>
              <a:t>Privacy Information Center (EPIC)</a:t>
            </a:r>
          </a:p>
        </p:txBody>
      </p:sp>
    </p:spTree>
    <p:extLst>
      <p:ext uri="{BB962C8B-B14F-4D97-AF65-F5344CB8AC3E}">
        <p14:creationId xmlns:p14="http://schemas.microsoft.com/office/powerpoint/2010/main" val="1911119861"/>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dirty="0"/>
              <a:t>Understanding the </a:t>
            </a:r>
            <a:r>
              <a:rPr lang="en-US" sz="1800" dirty="0" smtClean="0"/>
              <a:t>Ethics of Working in Cybersecurity</a:t>
            </a:r>
            <a:r>
              <a:rPr lang="en-US" sz="1800" dirty="0" smtClean="0"/>
              <a:t/>
            </a:r>
            <a:br>
              <a:rPr lang="en-US" sz="1800" dirty="0" smtClean="0"/>
            </a:br>
            <a:r>
              <a:rPr lang="en-US" sz="2800" dirty="0" smtClean="0">
                <a:latin typeface="Arial" charset="0"/>
              </a:rPr>
              <a:t>Cybersecurity Information Websites</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spcBef>
                <a:spcPts val="600"/>
              </a:spcBef>
              <a:buNone/>
            </a:pPr>
            <a:r>
              <a:rPr lang="en-US" sz="1800" b="1" dirty="0"/>
              <a:t>National Vulnerability </a:t>
            </a:r>
            <a:r>
              <a:rPr lang="en-US" sz="1800" b="1" dirty="0" smtClean="0"/>
              <a:t>Database (</a:t>
            </a:r>
            <a:r>
              <a:rPr lang="en-US" sz="1800" b="1" dirty="0"/>
              <a:t>NVD) </a:t>
            </a:r>
            <a:r>
              <a:rPr lang="en-US" sz="1800" dirty="0" smtClean="0"/>
              <a:t>- is </a:t>
            </a:r>
            <a:r>
              <a:rPr lang="en-US" sz="1800" dirty="0"/>
              <a:t>a U.S. government repository of standards-based vulnerability management data that uses the Security Content Automation Protocol (SCAP). </a:t>
            </a:r>
            <a:endParaRPr lang="en-US" sz="1800" dirty="0" smtClean="0"/>
          </a:p>
          <a:p>
            <a:pPr marL="0" indent="0">
              <a:buNone/>
            </a:pPr>
            <a:r>
              <a:rPr lang="en-US" sz="1800" b="1" dirty="0" smtClean="0"/>
              <a:t>CERT - </a:t>
            </a:r>
            <a:r>
              <a:rPr lang="en-US" sz="1800" dirty="0" smtClean="0"/>
              <a:t>The </a:t>
            </a:r>
            <a:r>
              <a:rPr lang="en-US" sz="1800" dirty="0"/>
              <a:t>Software Engineering Institute (SEI) at Carnegie Mellon University helps government and industry organizations to develop, operate, and maintain software systems that are innovative, affordable, and trustworthy. It is a Federally Funded Research and Development Center sponsored by the U.S. Department of Defense.</a:t>
            </a:r>
          </a:p>
          <a:p>
            <a:pPr marL="0" indent="0">
              <a:buNone/>
            </a:pPr>
            <a:r>
              <a:rPr lang="en-US" sz="1800" b="1" dirty="0"/>
              <a:t>Internet Storm </a:t>
            </a:r>
            <a:r>
              <a:rPr lang="en-US" sz="1800" b="1" dirty="0" smtClean="0"/>
              <a:t>Center - </a:t>
            </a:r>
            <a:r>
              <a:rPr lang="en-US" sz="1800" dirty="0" smtClean="0"/>
              <a:t>provides </a:t>
            </a:r>
            <a:r>
              <a:rPr lang="en-US" sz="1800" dirty="0"/>
              <a:t>a free analysis and warning service to Internet users and organizations. It also works with Internet Service Providers to combat malicious cyber criminals. The Internet Storm Center gathers millions of log entries from intrusion detection systems every day using sensors covering 500,000 IP addresses in over 50 countries. </a:t>
            </a:r>
            <a:endParaRPr lang="en-US" sz="1800" dirty="0" smtClean="0"/>
          </a:p>
          <a:p>
            <a:pPr marL="0" indent="0">
              <a:buNone/>
            </a:pPr>
            <a:r>
              <a:rPr lang="en-US" sz="1800" b="1" dirty="0" smtClean="0"/>
              <a:t>The </a:t>
            </a:r>
            <a:r>
              <a:rPr lang="en-US" sz="1800" b="1" dirty="0"/>
              <a:t>Advanced Cyber Security Center (ACSC) </a:t>
            </a:r>
            <a:r>
              <a:rPr lang="en-US" sz="1800" b="1" dirty="0" smtClean="0"/>
              <a:t>- </a:t>
            </a:r>
            <a:r>
              <a:rPr lang="en-US" sz="1800" dirty="0" smtClean="0"/>
              <a:t>is </a:t>
            </a:r>
            <a:r>
              <a:rPr lang="en-US" sz="1800" dirty="0"/>
              <a:t>a non-profit organization that brings together industry, academia, and government to address advanced cyber threats. The organization shares information on cyber threats, engages in cybersecurity research and development, and creates education programs to promote the cybersecurity profession.</a:t>
            </a:r>
          </a:p>
          <a:p>
            <a:pPr marL="0" indent="0">
              <a:buNone/>
            </a:pPr>
            <a:endParaRPr lang="en-US" sz="1800" dirty="0"/>
          </a:p>
        </p:txBody>
      </p:sp>
    </p:spTree>
    <p:extLst>
      <p:ext uri="{BB962C8B-B14F-4D97-AF65-F5344CB8AC3E}">
        <p14:creationId xmlns:p14="http://schemas.microsoft.com/office/powerpoint/2010/main" val="266640524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dirty="0"/>
              <a:t>Understanding the </a:t>
            </a:r>
            <a:r>
              <a:rPr lang="en-US" sz="1800" dirty="0" smtClean="0"/>
              <a:t>Ethics of Working in Cybersecurity</a:t>
            </a:r>
            <a:r>
              <a:rPr lang="en-US" sz="1800" dirty="0" smtClean="0"/>
              <a:t/>
            </a:r>
            <a:br>
              <a:rPr lang="en-US" sz="1800" dirty="0" smtClean="0"/>
            </a:br>
            <a:r>
              <a:rPr lang="en-US" sz="2800" dirty="0" smtClean="0">
                <a:latin typeface="Arial" charset="0"/>
              </a:rPr>
              <a:t>Cybersecurity Weapons</a:t>
            </a:r>
            <a:endParaRPr lang="en-US" sz="4400" dirty="0">
              <a:latin typeface="Arial" charset="0"/>
            </a:endParaRPr>
          </a:p>
        </p:txBody>
      </p:sp>
      <p:sp>
        <p:nvSpPr>
          <p:cNvPr id="2" name="Content Placeholder 1"/>
          <p:cNvSpPr>
            <a:spLocks noGrp="1"/>
          </p:cNvSpPr>
          <p:nvPr>
            <p:ph idx="1"/>
          </p:nvPr>
        </p:nvSpPr>
        <p:spPr>
          <a:xfrm>
            <a:off x="397838" y="1257301"/>
            <a:ext cx="8330526" cy="5328226"/>
          </a:xfrm>
        </p:spPr>
        <p:txBody>
          <a:bodyPr/>
          <a:lstStyle/>
          <a:p>
            <a:pPr marL="0" indent="0">
              <a:buNone/>
            </a:pPr>
            <a:r>
              <a:rPr lang="en-US" sz="1800" b="1" dirty="0"/>
              <a:t>Vulnerability </a:t>
            </a:r>
            <a:r>
              <a:rPr lang="en-US" sz="1800" b="1" dirty="0" smtClean="0"/>
              <a:t>Scanners - </a:t>
            </a:r>
            <a:r>
              <a:rPr lang="en-US" sz="1800" dirty="0" smtClean="0"/>
              <a:t>assess </a:t>
            </a:r>
            <a:r>
              <a:rPr lang="en-US" sz="1800" dirty="0"/>
              <a:t>computers, computer systems, networks, or applications for weaknesses. Vulnerability scanners help to automate security auditing by scanning the network for security risks and producing a prioritized list to address weaknesses. </a:t>
            </a:r>
            <a:endParaRPr lang="en-US" sz="1800" dirty="0" smtClean="0"/>
          </a:p>
          <a:p>
            <a:pPr marL="0" indent="0">
              <a:buNone/>
            </a:pPr>
            <a:r>
              <a:rPr lang="en-US" sz="1800" b="1" dirty="0"/>
              <a:t>Penetrating </a:t>
            </a:r>
            <a:r>
              <a:rPr lang="en-US" sz="1800" b="1" dirty="0" smtClean="0"/>
              <a:t>Testing </a:t>
            </a:r>
            <a:r>
              <a:rPr lang="en-US" sz="1800" dirty="0" smtClean="0"/>
              <a:t>(or pen testing) - is </a:t>
            </a:r>
            <a:r>
              <a:rPr lang="en-US" sz="1800" dirty="0"/>
              <a:t>a method of testing the areas of weaknesses in systems by using various malicious techniques. Pen testing is not the same as vulnerability testing. Vulnerability testing just identifies potential problems. Pen testing involves a cybersecurity specialist </a:t>
            </a:r>
            <a:r>
              <a:rPr lang="en-US" sz="1800" dirty="0" smtClean="0"/>
              <a:t>who </a:t>
            </a:r>
            <a:r>
              <a:rPr lang="en-US" sz="1800" dirty="0"/>
              <a:t>hacks a website, network, or server with the organization’s permission to try to gain access to resources </a:t>
            </a:r>
            <a:r>
              <a:rPr lang="en-US" sz="1800" dirty="0" smtClean="0"/>
              <a:t>without </a:t>
            </a:r>
            <a:r>
              <a:rPr lang="en-US" sz="1800" dirty="0"/>
              <a:t>the knowledge of usernames, passwords, or other normal means. </a:t>
            </a:r>
            <a:endParaRPr lang="en-US" sz="1800" dirty="0" smtClean="0"/>
          </a:p>
          <a:p>
            <a:pPr marL="0" indent="0">
              <a:buNone/>
            </a:pPr>
            <a:r>
              <a:rPr lang="en-US" sz="1800" b="1" dirty="0"/>
              <a:t>Packet </a:t>
            </a:r>
            <a:r>
              <a:rPr lang="en-US" sz="1800" b="1" dirty="0" smtClean="0"/>
              <a:t>Analyzers </a:t>
            </a:r>
            <a:r>
              <a:rPr lang="en-US" sz="1800" dirty="0" smtClean="0"/>
              <a:t>(</a:t>
            </a:r>
            <a:r>
              <a:rPr lang="en-US" sz="1800" dirty="0"/>
              <a:t>or packet sniffers) </a:t>
            </a:r>
            <a:r>
              <a:rPr lang="en-US" sz="1800" dirty="0" smtClean="0"/>
              <a:t> - intercept </a:t>
            </a:r>
            <a:r>
              <a:rPr lang="en-US" sz="1800" dirty="0"/>
              <a:t>and log network traffic. The packet analyzer captures each packet, shows the values of various fields in the packet, and analyzes its content. A sniffer can capture network traffic on both wired and wireless networks.</a:t>
            </a:r>
          </a:p>
          <a:p>
            <a:pPr marL="0" indent="0">
              <a:buNone/>
            </a:pPr>
            <a:r>
              <a:rPr lang="en-US" sz="1800" b="1" dirty="0"/>
              <a:t>Security </a:t>
            </a:r>
            <a:r>
              <a:rPr lang="en-US" sz="1800" b="1" dirty="0" smtClean="0"/>
              <a:t>Tools - </a:t>
            </a:r>
            <a:r>
              <a:rPr lang="en-US" sz="1800" dirty="0" smtClean="0"/>
              <a:t>There </a:t>
            </a:r>
            <a:r>
              <a:rPr lang="en-US" sz="1800" dirty="0"/>
              <a:t>is no one size fits all when it comes to the best security tools. </a:t>
            </a:r>
            <a:r>
              <a:rPr lang="en-US" sz="1800" dirty="0" smtClean="0"/>
              <a:t>Much depends </a:t>
            </a:r>
            <a:r>
              <a:rPr lang="en-US" sz="1800" dirty="0"/>
              <a:t>on the situation, circumstance, and personal preference. A cybersecurity specialist must know where to go to get sound information.</a:t>
            </a:r>
          </a:p>
          <a:p>
            <a:pPr marL="0" indent="0">
              <a:buNone/>
            </a:pPr>
            <a:endParaRPr lang="en-US" sz="1800" dirty="0"/>
          </a:p>
        </p:txBody>
      </p:sp>
    </p:spTree>
    <p:extLst>
      <p:ext uri="{BB962C8B-B14F-4D97-AF65-F5344CB8AC3E}">
        <p14:creationId xmlns:p14="http://schemas.microsoft.com/office/powerpoint/2010/main" val="3343326011"/>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8</a:t>
            </a:r>
            <a:r>
              <a:rPr lang="en-US" sz="2400" dirty="0" smtClean="0"/>
              <a:t>.3 Next Step</a:t>
            </a:r>
            <a:endParaRPr lang="en-US" sz="2400" dirty="0"/>
          </a:p>
        </p:txBody>
      </p:sp>
    </p:spTree>
    <p:extLst>
      <p:ext uri="{BB962C8B-B14F-4D97-AF65-F5344CB8AC3E}">
        <p14:creationId xmlns:p14="http://schemas.microsoft.com/office/powerpoint/2010/main" val="814020540"/>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b="0" dirty="0" smtClean="0"/>
              <a:t>Next Step</a:t>
            </a:r>
            <a:br>
              <a:rPr lang="en-US" sz="1800" b="0" dirty="0" smtClean="0"/>
            </a:br>
            <a:r>
              <a:rPr lang="en-US" sz="2800" dirty="0" smtClean="0">
                <a:latin typeface="Arial" charset="0"/>
              </a:rPr>
              <a:t>Exploring the Cybersecurity Profession</a:t>
            </a:r>
            <a:endParaRPr lang="en-US" sz="4400" dirty="0">
              <a:latin typeface="Arial" charset="0"/>
            </a:endParaRPr>
          </a:p>
        </p:txBody>
      </p:sp>
      <p:sp>
        <p:nvSpPr>
          <p:cNvPr id="2" name="Content Placeholder 1"/>
          <p:cNvSpPr>
            <a:spLocks noGrp="1"/>
          </p:cNvSpPr>
          <p:nvPr>
            <p:ph idx="1"/>
          </p:nvPr>
        </p:nvSpPr>
        <p:spPr>
          <a:xfrm>
            <a:off x="314324" y="1400176"/>
            <a:ext cx="8420101" cy="4926196"/>
          </a:xfrm>
        </p:spPr>
        <p:txBody>
          <a:bodyPr/>
          <a:lstStyle/>
          <a:p>
            <a:pPr marL="0" indent="0">
              <a:spcBef>
                <a:spcPts val="600"/>
              </a:spcBef>
              <a:buNone/>
            </a:pPr>
            <a:r>
              <a:rPr lang="en-US" sz="1800" b="1" dirty="0"/>
              <a:t>Defining the Roles of Cybersecurity </a:t>
            </a:r>
            <a:r>
              <a:rPr lang="en-US" sz="1800" b="1" dirty="0" smtClean="0"/>
              <a:t>Professionals </a:t>
            </a:r>
            <a:endParaRPr lang="en-US" sz="1800" b="1" dirty="0"/>
          </a:p>
          <a:p>
            <a:pPr marL="0" indent="0">
              <a:spcBef>
                <a:spcPts val="600"/>
              </a:spcBef>
              <a:buNone/>
            </a:pPr>
            <a:r>
              <a:rPr lang="en-US" sz="1800" dirty="0"/>
              <a:t>The ISO standard defines the role of cybersecurity </a:t>
            </a:r>
            <a:r>
              <a:rPr lang="en-US" sz="1800" dirty="0" smtClean="0"/>
              <a:t>professionals</a:t>
            </a:r>
            <a:r>
              <a:rPr lang="en-US" sz="1800" dirty="0"/>
              <a:t>. The ISO 27000 framework requires:</a:t>
            </a:r>
          </a:p>
          <a:p>
            <a:pPr>
              <a:spcBef>
                <a:spcPts val="600"/>
              </a:spcBef>
            </a:pPr>
            <a:r>
              <a:rPr lang="en-US" sz="1800" dirty="0"/>
              <a:t>A senior manager responsible for IT and ISM (often the audit sponsor)</a:t>
            </a:r>
          </a:p>
          <a:p>
            <a:pPr>
              <a:spcBef>
                <a:spcPts val="600"/>
              </a:spcBef>
            </a:pPr>
            <a:r>
              <a:rPr lang="en-US" sz="1800" dirty="0"/>
              <a:t>Information security </a:t>
            </a:r>
            <a:r>
              <a:rPr lang="en-US" sz="1800" dirty="0" smtClean="0"/>
              <a:t>professionals and security </a:t>
            </a:r>
            <a:r>
              <a:rPr lang="en-US" sz="1800" dirty="0"/>
              <a:t>administrators</a:t>
            </a:r>
          </a:p>
          <a:p>
            <a:pPr>
              <a:spcBef>
                <a:spcPts val="600"/>
              </a:spcBef>
            </a:pPr>
            <a:r>
              <a:rPr lang="en-US" sz="1800" dirty="0"/>
              <a:t>Site/physical security manager and facilities contacts</a:t>
            </a:r>
          </a:p>
          <a:p>
            <a:pPr>
              <a:spcBef>
                <a:spcPts val="600"/>
              </a:spcBef>
            </a:pPr>
            <a:r>
              <a:rPr lang="en-US" sz="1800" dirty="0"/>
              <a:t>HR contact for HR matters such as disciplinary action and training</a:t>
            </a:r>
          </a:p>
          <a:p>
            <a:pPr>
              <a:spcBef>
                <a:spcPts val="600"/>
              </a:spcBef>
            </a:pPr>
            <a:r>
              <a:rPr lang="en-US" sz="1800" dirty="0"/>
              <a:t>Systems and network managers, security architects and other IT professionals</a:t>
            </a:r>
          </a:p>
          <a:p>
            <a:pPr marL="0" indent="0">
              <a:spcBef>
                <a:spcPts val="600"/>
              </a:spcBef>
              <a:buNone/>
            </a:pPr>
            <a:r>
              <a:rPr lang="en-US" sz="1800" b="1" dirty="0" smtClean="0"/>
              <a:t>Job </a:t>
            </a:r>
            <a:r>
              <a:rPr lang="en-US" sz="1800" b="1" dirty="0"/>
              <a:t>Search </a:t>
            </a:r>
            <a:r>
              <a:rPr lang="en-US" sz="1800" b="1" dirty="0" smtClean="0"/>
              <a:t>Tools</a:t>
            </a:r>
          </a:p>
          <a:p>
            <a:pPr marL="0" indent="0">
              <a:spcBef>
                <a:spcPts val="600"/>
              </a:spcBef>
              <a:buNone/>
            </a:pPr>
            <a:r>
              <a:rPr lang="en-US" sz="1800" dirty="0" smtClean="0"/>
              <a:t>A </a:t>
            </a:r>
            <a:r>
              <a:rPr lang="en-US" sz="1800" dirty="0"/>
              <a:t>variety of websites and mobile applications advertise information technology jobs. Each site targets varying job applicants and provides different tools for candidates researching their ideal job </a:t>
            </a:r>
            <a:r>
              <a:rPr lang="en-US" sz="1800" dirty="0" smtClean="0"/>
              <a:t>position: </a:t>
            </a:r>
          </a:p>
          <a:p>
            <a:pPr>
              <a:spcBef>
                <a:spcPts val="600"/>
              </a:spcBef>
            </a:pPr>
            <a:r>
              <a:rPr lang="en-US" sz="1800" dirty="0" smtClean="0"/>
              <a:t>Indeed.com</a:t>
            </a:r>
            <a:endParaRPr lang="en-US" sz="1800" dirty="0"/>
          </a:p>
          <a:p>
            <a:pPr>
              <a:spcBef>
                <a:spcPts val="600"/>
              </a:spcBef>
            </a:pPr>
            <a:r>
              <a:rPr lang="en-US" sz="1800" dirty="0" smtClean="0"/>
              <a:t>CareerBuilder.com</a:t>
            </a:r>
            <a:endParaRPr lang="en-US" sz="1800" dirty="0"/>
          </a:p>
          <a:p>
            <a:pPr>
              <a:spcBef>
                <a:spcPts val="600"/>
              </a:spcBef>
            </a:pPr>
            <a:r>
              <a:rPr lang="en-US" sz="1800" dirty="0" smtClean="0"/>
              <a:t>USAJobs.gov</a:t>
            </a:r>
            <a:endParaRPr lang="en-US" sz="1800" dirty="0"/>
          </a:p>
          <a:p>
            <a:endParaRPr lang="en-US" sz="1800" dirty="0" smtClean="0"/>
          </a:p>
        </p:txBody>
      </p:sp>
    </p:spTree>
    <p:extLst>
      <p:ext uri="{BB962C8B-B14F-4D97-AF65-F5344CB8AC3E}">
        <p14:creationId xmlns:p14="http://schemas.microsoft.com/office/powerpoint/2010/main" val="3010128681"/>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smtClean="0"/>
              <a:t>8.4  Chapter Summary</a:t>
            </a:r>
            <a:endParaRPr lang="en-US" sz="2400" dirty="0"/>
          </a:p>
        </p:txBody>
      </p:sp>
    </p:spTree>
    <p:extLst>
      <p:ext uri="{BB962C8B-B14F-4D97-AF65-F5344CB8AC3E}">
        <p14:creationId xmlns:p14="http://schemas.microsoft.com/office/powerpoint/2010/main" val="1818553580"/>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smtClean="0">
                <a:solidFill>
                  <a:schemeClr val="bg1"/>
                </a:solidFill>
                <a:latin typeface="+mj-lt"/>
                <a:ea typeface="+mj-ea"/>
                <a:cs typeface="+mj-cs"/>
              </a:rPr>
              <a:t>Cybersecurity </a:t>
            </a:r>
            <a:r>
              <a:rPr lang="en-US" kern="0" dirty="0">
                <a:solidFill>
                  <a:schemeClr val="bg1"/>
                </a:solidFill>
                <a:latin typeface="+mj-lt"/>
                <a:ea typeface="+mj-ea"/>
                <a:cs typeface="+mj-cs"/>
              </a:rPr>
              <a:t>Essentials v1.0</a:t>
            </a:r>
          </a:p>
          <a:p>
            <a:pPr algn="l" defTabSz="814388">
              <a:lnSpc>
                <a:spcPct val="90000"/>
              </a:lnSpc>
              <a:defRPr/>
            </a:pPr>
            <a:r>
              <a:rPr lang="en-US" b="0" kern="0" dirty="0" smtClean="0">
                <a:solidFill>
                  <a:schemeClr val="bg1"/>
                </a:solidFill>
                <a:latin typeface="+mj-lt"/>
                <a:ea typeface="+mj-ea"/>
                <a:cs typeface="+mj-cs"/>
              </a:rPr>
              <a:t>Planning Guide</a:t>
            </a:r>
          </a:p>
          <a:p>
            <a:pPr algn="l" defTabSz="814388">
              <a:defRPr/>
            </a:pPr>
            <a:r>
              <a:rPr lang="en-US" b="0" dirty="0" smtClean="0">
                <a:solidFill>
                  <a:schemeClr val="bg1"/>
                </a:solidFill>
                <a:latin typeface="Arial" pitchFamily="34" charset="0"/>
                <a:cs typeface="Arial" pitchFamily="34" charset="0"/>
              </a:rPr>
              <a:t>Chapter 8: </a:t>
            </a:r>
            <a:r>
              <a:rPr lang="en-US" b="0" dirty="0" smtClean="0">
                <a:solidFill>
                  <a:schemeClr val="bg1"/>
                </a:solidFill>
                <a:latin typeface="Arial" pitchFamily="34" charset="0"/>
                <a:cs typeface="Arial" pitchFamily="34" charset="0"/>
              </a:rPr>
              <a:t>Becoming a </a:t>
            </a:r>
            <a:r>
              <a:rPr lang="en-US" b="0" dirty="0" smtClean="0">
                <a:solidFill>
                  <a:schemeClr val="bg1"/>
                </a:solidFill>
                <a:latin typeface="Arial" pitchFamily="34" charset="0"/>
                <a:cs typeface="Arial" pitchFamily="34" charset="0"/>
              </a:rPr>
              <a:t>Cybersecurity Specialist</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432183" y="1539502"/>
            <a:ext cx="8600517" cy="41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800" dirty="0"/>
              <a:t>This chapter categorizes the information technology infrastructure created by the advancement of technology into seven domains. </a:t>
            </a:r>
            <a:endParaRPr lang="en-US" sz="1800" dirty="0" smtClean="0"/>
          </a:p>
          <a:p>
            <a:r>
              <a:rPr lang="en-US" sz="1800" dirty="0" smtClean="0"/>
              <a:t>The </a:t>
            </a:r>
            <a:r>
              <a:rPr lang="en-US" sz="1800" dirty="0"/>
              <a:t>chapter discussed the laws that affect technology and cybersecurity requirements. </a:t>
            </a:r>
            <a:endParaRPr lang="en-US" sz="1800" dirty="0" smtClean="0"/>
          </a:p>
          <a:p>
            <a:r>
              <a:rPr lang="en-US" sz="1800" dirty="0" smtClean="0"/>
              <a:t>Laws </a:t>
            </a:r>
            <a:r>
              <a:rPr lang="en-US" sz="1800" dirty="0"/>
              <a:t>such as FISMA, GLBA, and FERPA focus on protecting confidentiality. </a:t>
            </a:r>
            <a:endParaRPr lang="en-US" sz="1800" dirty="0" smtClean="0"/>
          </a:p>
          <a:p>
            <a:r>
              <a:rPr lang="en-US" sz="1800" dirty="0" smtClean="0"/>
              <a:t>Laws </a:t>
            </a:r>
            <a:r>
              <a:rPr lang="en-US" sz="1800" dirty="0"/>
              <a:t>that focus on the protection of integrity include FISMA, SOX, and FERPA, and laws that concern availability </a:t>
            </a:r>
            <a:r>
              <a:rPr lang="en-US" sz="1800" dirty="0" smtClean="0"/>
              <a:t>include </a:t>
            </a:r>
            <a:r>
              <a:rPr lang="en-US" sz="1800" dirty="0"/>
              <a:t>FISMA, GLBA, SOX, and CIPA. </a:t>
            </a:r>
            <a:endParaRPr lang="en-US" sz="1800" dirty="0" smtClean="0"/>
          </a:p>
          <a:p>
            <a:r>
              <a:rPr lang="en-US" sz="1800" dirty="0" smtClean="0"/>
              <a:t>In </a:t>
            </a:r>
            <a:r>
              <a:rPr lang="en-US" sz="1800" dirty="0"/>
              <a:t>addition to the laws in force, the cybersecurity specialist needs to understand how the use of computers and technology affect both individuals and society.</a:t>
            </a:r>
          </a:p>
          <a:p>
            <a:r>
              <a:rPr lang="en-US" sz="1800" dirty="0"/>
              <a:t>The chapter also explored the opportunity to become a cybersecurity specialist. </a:t>
            </a:r>
            <a:endParaRPr lang="en-US" sz="1800" dirty="0" smtClean="0"/>
          </a:p>
          <a:p>
            <a:r>
              <a:rPr lang="en-US" sz="1800" dirty="0" smtClean="0"/>
              <a:t>Finally</a:t>
            </a:r>
            <a:r>
              <a:rPr lang="en-US" sz="1800" dirty="0"/>
              <a:t>, this chapter discussed several tools available to cybersecurity specialists.</a:t>
            </a:r>
          </a:p>
        </p:txBody>
      </p:sp>
      <p:sp>
        <p:nvSpPr>
          <p:cNvPr id="21505" name="Rectangle 2"/>
          <p:cNvSpPr>
            <a:spLocks noGrp="1" noChangeArrowheads="1"/>
          </p:cNvSpPr>
          <p:nvPr>
            <p:ph type="title"/>
          </p:nvPr>
        </p:nvSpPr>
        <p:spPr/>
        <p:txBody>
          <a:bodyPr/>
          <a:lstStyle/>
          <a:p>
            <a:pPr eaLnBrk="1" hangingPunct="1"/>
            <a:r>
              <a:rPr lang="en-US" sz="1800" dirty="0" smtClean="0">
                <a:latin typeface="Arial" charset="0"/>
              </a:rPr>
              <a:t>Chapter Summary</a:t>
            </a:r>
            <a:r>
              <a:rPr lang="en-US" dirty="0" smtClean="0">
                <a:latin typeface="Arial" charset="0"/>
              </a:rPr>
              <a:t/>
            </a:r>
            <a:br>
              <a:rPr lang="en-US" dirty="0" smtClean="0">
                <a:latin typeface="Arial" charset="0"/>
              </a:rPr>
            </a:br>
            <a:r>
              <a:rPr lang="en-US" dirty="0" smtClean="0">
                <a:latin typeface="Arial" charset="0"/>
              </a:rPr>
              <a:t>Summary</a:t>
            </a:r>
            <a:endParaRPr lang="en-US" dirty="0">
              <a:latin typeface="Arial" charset="0"/>
            </a:endParaRPr>
          </a:p>
        </p:txBody>
      </p:sp>
    </p:spTree>
    <p:extLst>
      <p:ext uri="{BB962C8B-B14F-4D97-AF65-F5344CB8AC3E}">
        <p14:creationId xmlns:p14="http://schemas.microsoft.com/office/powerpoint/2010/main" val="2497760924"/>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dirty="0"/>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8: Activities</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smtClean="0"/>
              <a:t>What activities are associated with this chapter?</a:t>
            </a:r>
          </a:p>
          <a:p>
            <a:pPr marL="0" indent="0" eaLnBrk="1" hangingPunct="1">
              <a:spcBef>
                <a:spcPct val="30000"/>
              </a:spcBef>
              <a:buNone/>
            </a:pPr>
            <a:endParaRPr lang="en-US" sz="2000" dirty="0" smtClean="0"/>
          </a:p>
          <a:p>
            <a:pPr marL="0" indent="0" eaLnBrk="1" hangingPunct="1">
              <a:spcBef>
                <a:spcPct val="30000"/>
              </a:spcBef>
              <a:buNone/>
            </a:pPr>
            <a:endParaRPr lang="en-US" sz="2000" dirty="0" smtClean="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119063" indent="0" eaLnBrk="1" hangingPunct="1">
              <a:spcBef>
                <a:spcPct val="30000"/>
              </a:spcBef>
              <a:buNone/>
            </a:pPr>
            <a:endParaRPr lang="en-US" sz="2000" dirty="0" smtClean="0"/>
          </a:p>
          <a:p>
            <a:pPr marL="119063" indent="0" eaLnBrk="1" hangingPunct="1">
              <a:spcBef>
                <a:spcPct val="30000"/>
              </a:spcBef>
              <a:buNone/>
            </a:pPr>
            <a:endParaRPr lang="en-US" sz="2000" dirty="0"/>
          </a:p>
          <a:p>
            <a:pPr marL="0" indent="0" eaLnBrk="1" hangingPunct="1">
              <a:spcBef>
                <a:spcPct val="30000"/>
              </a:spcBef>
              <a:buNone/>
            </a:pPr>
            <a:endParaRPr lang="en-US" sz="2000" dirty="0" smtClean="0"/>
          </a:p>
          <a:p>
            <a:pPr marL="0" lvl="0" indent="0" defTabSz="914400" eaLnBrk="1" hangingPunct="1">
              <a:lnSpc>
                <a:spcPct val="90000"/>
              </a:lnSpc>
              <a:spcBef>
                <a:spcPct val="30000"/>
              </a:spcBef>
              <a:buClrTx/>
              <a:buNone/>
            </a:pPr>
            <a:r>
              <a:rPr lang="en-US" kern="1200" dirty="0">
                <a:solidFill>
                  <a:srgbClr val="000000"/>
                </a:solidFill>
                <a:latin typeface="Arial" charset="0"/>
              </a:rPr>
              <a:t>The password used in the Packet Tracer activities in this chapter is: </a:t>
            </a:r>
            <a:r>
              <a:rPr lang="en-US" kern="1200" dirty="0">
                <a:solidFill>
                  <a:srgbClr val="00B0F0"/>
                </a:solidFill>
                <a:latin typeface="Arial" charset="0"/>
              </a:rPr>
              <a:t>PT_cyber1</a:t>
            </a:r>
          </a:p>
          <a:p>
            <a:pPr marL="0" lvl="0" indent="0" eaLnBrk="1" hangingPunct="1">
              <a:spcBef>
                <a:spcPct val="30000"/>
              </a:spcBef>
              <a:buNone/>
            </a:pPr>
            <a:endParaRPr lang="en-US" sz="1100" i="1"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982074262"/>
              </p:ext>
            </p:extLst>
          </p:nvPr>
        </p:nvGraphicFramePr>
        <p:xfrm>
          <a:off x="701937" y="2062019"/>
          <a:ext cx="7683527" cy="2494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3619527">
                  <a:extLst>
                    <a:ext uri="{9D8B030D-6E8A-4147-A177-3AD203B41FA5}">
                      <a16:colId xmlns:a16="http://schemas.microsoft.com/office/drawing/2014/main" val="20002"/>
                    </a:ext>
                  </a:extLst>
                </a:gridCol>
              </a:tblGrid>
              <a:tr h="370840">
                <a:tc>
                  <a:txBody>
                    <a:bodyPr/>
                    <a:lstStyle/>
                    <a:p>
                      <a:r>
                        <a:rPr lang="en-US" dirty="0" smtClean="0"/>
                        <a:t>Page Number</a:t>
                      </a:r>
                      <a:endParaRPr lang="en-US" dirty="0"/>
                    </a:p>
                  </a:txBody>
                  <a:tcPr/>
                </a:tc>
                <a:tc>
                  <a:txBody>
                    <a:bodyPr/>
                    <a:lstStyle/>
                    <a:p>
                      <a:r>
                        <a:rPr lang="en-US" dirty="0" smtClean="0"/>
                        <a:t>Activity Type</a:t>
                      </a:r>
                      <a:endParaRPr lang="en-US" dirty="0"/>
                    </a:p>
                  </a:txBody>
                  <a:tcPr/>
                </a:tc>
                <a:tc>
                  <a:txBody>
                    <a:bodyPr/>
                    <a:lstStyle/>
                    <a:p>
                      <a:r>
                        <a:rPr lang="en-US" dirty="0" smtClean="0"/>
                        <a:t>Activity Name</a:t>
                      </a:r>
                      <a:endParaRPr lang="en-US" dirty="0"/>
                    </a:p>
                  </a:txBody>
                  <a:tcPr/>
                </a:tc>
                <a:extLst>
                  <a:ext uri="{0D108BD9-81ED-4DB2-BD59-A6C34878D82A}">
                    <a16:rowId xmlns:a16="http://schemas.microsoft.com/office/drawing/2014/main" val="10000"/>
                  </a:ext>
                </a:extLst>
              </a:tr>
              <a:tr h="370840">
                <a:tc>
                  <a:txBody>
                    <a:bodyPr/>
                    <a:lstStyle/>
                    <a:p>
                      <a:r>
                        <a:rPr lang="en-US" dirty="0" smtClean="0"/>
                        <a:t>8.1.7.3</a:t>
                      </a:r>
                      <a:endParaRPr lang="en-US" dirty="0"/>
                    </a:p>
                  </a:txBody>
                  <a:tcPr/>
                </a:tc>
                <a:tc>
                  <a:txBody>
                    <a:bodyPr/>
                    <a:lstStyle/>
                    <a:p>
                      <a:r>
                        <a:rPr lang="en-US" dirty="0" smtClean="0"/>
                        <a:t>IA</a:t>
                      </a:r>
                      <a:endParaRPr lang="en-US" dirty="0"/>
                    </a:p>
                  </a:txBody>
                  <a:tcPr/>
                </a:tc>
                <a:tc>
                  <a:txBody>
                    <a:bodyPr/>
                    <a:lstStyle/>
                    <a:p>
                      <a:r>
                        <a:rPr lang="en-US" dirty="0" smtClean="0"/>
                        <a:t>Matching Cybersecurity Domains</a:t>
                      </a:r>
                      <a:endParaRPr lang="en-US" dirty="0"/>
                    </a:p>
                  </a:txBody>
                  <a:tcPr/>
                </a:tc>
                <a:extLst>
                  <a:ext uri="{0D108BD9-81ED-4DB2-BD59-A6C34878D82A}">
                    <a16:rowId xmlns:a16="http://schemas.microsoft.com/office/drawing/2014/main" val="10001"/>
                  </a:ext>
                </a:extLst>
              </a:tr>
              <a:tr h="370840">
                <a:tc>
                  <a:txBody>
                    <a:bodyPr/>
                    <a:lstStyle/>
                    <a:p>
                      <a:r>
                        <a:rPr lang="en-US" dirty="0" smtClean="0"/>
                        <a:t>8.2.1.3</a:t>
                      </a:r>
                      <a:endParaRPr lang="en-US" dirty="0"/>
                    </a:p>
                  </a:txBody>
                  <a:tcPr/>
                </a:tc>
                <a:tc>
                  <a:txBody>
                    <a:bodyPr/>
                    <a:lstStyle/>
                    <a:p>
                      <a:r>
                        <a:rPr lang="en-US" dirty="0" smtClean="0"/>
                        <a:t>IA</a:t>
                      </a:r>
                      <a:endParaRPr lang="en-US" dirty="0"/>
                    </a:p>
                  </a:txBody>
                  <a:tcPr/>
                </a:tc>
                <a:tc>
                  <a:txBody>
                    <a:bodyPr/>
                    <a:lstStyle/>
                    <a:p>
                      <a:r>
                        <a:rPr lang="en-US" dirty="0" smtClean="0"/>
                        <a:t>Exploring Cyber Ethics</a:t>
                      </a:r>
                      <a:endParaRPr lang="en-US" dirty="0"/>
                    </a:p>
                  </a:txBody>
                  <a:tcPr/>
                </a:tc>
                <a:extLst>
                  <a:ext uri="{0D108BD9-81ED-4DB2-BD59-A6C34878D82A}">
                    <a16:rowId xmlns:a16="http://schemas.microsoft.com/office/drawing/2014/main" val="10002"/>
                  </a:ext>
                </a:extLst>
              </a:tr>
              <a:tr h="370840">
                <a:tc>
                  <a:txBody>
                    <a:bodyPr/>
                    <a:lstStyle/>
                    <a:p>
                      <a:r>
                        <a:rPr lang="en-US" dirty="0" smtClean="0"/>
                        <a:t>8.2.2.7</a:t>
                      </a:r>
                      <a:endParaRPr lang="en-US" dirty="0"/>
                    </a:p>
                  </a:txBody>
                  <a:tcPr/>
                </a:tc>
                <a:tc>
                  <a:txBody>
                    <a:bodyPr/>
                    <a:lstStyle/>
                    <a:p>
                      <a:r>
                        <a:rPr lang="en-US" dirty="0" smtClean="0"/>
                        <a:t>IA</a:t>
                      </a:r>
                      <a:endParaRPr lang="en-US" dirty="0"/>
                    </a:p>
                  </a:txBody>
                  <a:tcPr/>
                </a:tc>
                <a:tc>
                  <a:txBody>
                    <a:bodyPr/>
                    <a:lstStyle/>
                    <a:p>
                      <a:r>
                        <a:rPr lang="en-US" dirty="0" smtClean="0"/>
                        <a:t>Matching Cybersecurity-related</a:t>
                      </a:r>
                      <a:r>
                        <a:rPr lang="en-US" baseline="0" dirty="0" smtClean="0"/>
                        <a:t> Laws</a:t>
                      </a:r>
                      <a:endParaRPr lang="en-US" dirty="0"/>
                    </a:p>
                  </a:txBody>
                  <a:tcPr/>
                </a:tc>
                <a:extLst>
                  <a:ext uri="{0D108BD9-81ED-4DB2-BD59-A6C34878D82A}">
                    <a16:rowId xmlns:a16="http://schemas.microsoft.com/office/drawing/2014/main" val="10003"/>
                  </a:ext>
                </a:extLst>
              </a:tr>
              <a:tr h="370840">
                <a:tc>
                  <a:txBody>
                    <a:bodyPr/>
                    <a:lstStyle/>
                    <a:p>
                      <a:r>
                        <a:rPr lang="en-US" dirty="0" smtClean="0"/>
                        <a:t>8.2.4.5</a:t>
                      </a:r>
                      <a:endParaRPr lang="en-US" dirty="0"/>
                    </a:p>
                  </a:txBody>
                  <a:tcPr/>
                </a:tc>
                <a:tc>
                  <a:txBody>
                    <a:bodyPr/>
                    <a:lstStyle/>
                    <a:p>
                      <a:r>
                        <a:rPr lang="en-US" dirty="0" smtClean="0"/>
                        <a:t>IA</a:t>
                      </a:r>
                      <a:endParaRPr lang="en-US" dirty="0"/>
                    </a:p>
                  </a:txBody>
                  <a:tcPr/>
                </a:tc>
                <a:tc>
                  <a:txBody>
                    <a:bodyPr/>
                    <a:lstStyle/>
                    <a:p>
                      <a:r>
                        <a:rPr lang="en-US" dirty="0" smtClean="0"/>
                        <a:t>Using the Appropriate Tool</a:t>
                      </a:r>
                      <a:endParaRPr lang="en-US" dirty="0"/>
                    </a:p>
                  </a:txBody>
                  <a:tcPr/>
                </a:tc>
                <a:extLst>
                  <a:ext uri="{0D108BD9-81ED-4DB2-BD59-A6C34878D82A}">
                    <a16:rowId xmlns:a16="http://schemas.microsoft.com/office/drawing/2014/main" val="10004"/>
                  </a:ext>
                </a:extLst>
              </a:tr>
              <a:tr h="370840">
                <a:tc>
                  <a:txBody>
                    <a:bodyPr/>
                    <a:lstStyle/>
                    <a:p>
                      <a:r>
                        <a:rPr lang="en-US" dirty="0" smtClean="0"/>
                        <a:t>8.3.1.3</a:t>
                      </a:r>
                      <a:endParaRPr lang="en-US" dirty="0"/>
                    </a:p>
                  </a:txBody>
                  <a:tcPr/>
                </a:tc>
                <a:tc>
                  <a:txBody>
                    <a:bodyPr/>
                    <a:lstStyle/>
                    <a:p>
                      <a:r>
                        <a:rPr lang="en-US" dirty="0" smtClean="0"/>
                        <a:t>Packet</a:t>
                      </a:r>
                      <a:r>
                        <a:rPr lang="en-US" baseline="0" dirty="0" smtClean="0"/>
                        <a:t> Tracer</a:t>
                      </a:r>
                      <a:endParaRPr lang="en-US" dirty="0"/>
                    </a:p>
                  </a:txBody>
                  <a:tcPr/>
                </a:tc>
                <a:tc>
                  <a:txBody>
                    <a:bodyPr/>
                    <a:lstStyle/>
                    <a:p>
                      <a:r>
                        <a:rPr lang="en-US" dirty="0" smtClean="0"/>
                        <a:t>Skills Integrated Challenge</a:t>
                      </a:r>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8: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smtClean="0"/>
              <a:t>Students should complete Chapter 8, “Assessment” after completing Chapter 8.</a:t>
            </a:r>
          </a:p>
          <a:p>
            <a:pPr eaLnBrk="1" hangingPunct="1">
              <a:spcBef>
                <a:spcPct val="30000"/>
              </a:spcBef>
            </a:pPr>
            <a:r>
              <a:rPr lang="en-US" sz="2000" dirty="0" smtClean="0"/>
              <a:t>Quizzes, labs, Packet </a:t>
            </a:r>
            <a:r>
              <a:rPr lang="en-US" sz="2000" dirty="0"/>
              <a:t>T</a:t>
            </a:r>
            <a:r>
              <a:rPr lang="en-US" sz="2000" dirty="0" smtClean="0"/>
              <a:t>racers and other activities can be used to informally assess student progress.</a:t>
            </a:r>
          </a:p>
          <a:p>
            <a:pPr eaLnBrk="1" hangingPunct="1">
              <a:spcBef>
                <a:spcPct val="30000"/>
              </a:spcBef>
            </a:pPr>
            <a:endParaRPr lang="en-US" sz="1600" dirty="0" smtClean="0"/>
          </a:p>
        </p:txBody>
      </p:sp>
    </p:spTree>
    <p:extLst>
      <p:ext uri="{BB962C8B-B14F-4D97-AF65-F5344CB8AC3E}">
        <p14:creationId xmlns:p14="http://schemas.microsoft.com/office/powerpoint/2010/main" val="3303044919"/>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smtClean="0"/>
              <a:t>Prior to teaching Chapter 8, the instructor should:</a:t>
            </a:r>
          </a:p>
          <a:p>
            <a:pPr eaLnBrk="1" hangingPunct="1">
              <a:lnSpc>
                <a:spcPct val="85000"/>
              </a:lnSpc>
              <a:spcBef>
                <a:spcPct val="30000"/>
              </a:spcBef>
            </a:pPr>
            <a:r>
              <a:rPr lang="en-US" sz="2000" dirty="0"/>
              <a:t>Complete </a:t>
            </a:r>
            <a:r>
              <a:rPr lang="en-US" sz="2000" dirty="0" smtClean="0"/>
              <a:t>Chapter 8, </a:t>
            </a:r>
            <a:r>
              <a:rPr lang="en-US" sz="2000" dirty="0"/>
              <a:t>“Assessment</a:t>
            </a:r>
            <a:r>
              <a:rPr lang="en-US" sz="2000" dirty="0" smtClean="0"/>
              <a:t>.”</a:t>
            </a:r>
          </a:p>
          <a:p>
            <a:pPr eaLnBrk="1" hangingPunct="1">
              <a:lnSpc>
                <a:spcPct val="85000"/>
              </a:lnSpc>
              <a:spcBef>
                <a:spcPct val="30000"/>
              </a:spcBef>
            </a:pPr>
            <a:r>
              <a:rPr lang="en-US" sz="2000" dirty="0" smtClean="0"/>
              <a:t>The concepts and topics covered here will follow the students through their cybersecurity career. Make sure to take your time to eliminate any misconceptions.</a:t>
            </a:r>
          </a:p>
          <a:p>
            <a:r>
              <a:rPr lang="en-US" sz="2000" dirty="0" smtClean="0"/>
              <a:t>This chapter introduces the three </a:t>
            </a:r>
            <a:r>
              <a:rPr lang="en-US" sz="2000" dirty="0"/>
              <a:t>dimensions of the cybersecurity </a:t>
            </a:r>
            <a:r>
              <a:rPr lang="en-US" sz="2000" dirty="0" smtClean="0"/>
              <a:t>in the form of a sorcery </a:t>
            </a:r>
            <a:r>
              <a:rPr lang="en-US" sz="2000" dirty="0"/>
              <a:t>cube. </a:t>
            </a:r>
            <a:r>
              <a:rPr lang="en-US" sz="2000" dirty="0" smtClean="0"/>
              <a:t>Emphasize how </a:t>
            </a:r>
            <a:r>
              <a:rPr lang="en-US" sz="2000" dirty="0"/>
              <a:t>each of the three dimensions contributes to </a:t>
            </a:r>
            <a:r>
              <a:rPr lang="en-US" sz="2000" dirty="0" smtClean="0"/>
              <a:t>overall security.</a:t>
            </a:r>
            <a:endParaRPr lang="en-US" sz="2000" dirty="0"/>
          </a:p>
          <a:p>
            <a:r>
              <a:rPr lang="en-US" sz="2000" dirty="0"/>
              <a:t>The chapter also </a:t>
            </a:r>
            <a:r>
              <a:rPr lang="en-US" sz="2000" dirty="0" smtClean="0"/>
              <a:t>introduces the </a:t>
            </a:r>
            <a:r>
              <a:rPr lang="en-US" sz="2000" dirty="0"/>
              <a:t>ISO cybersecurity model. The model represents an international framework to standardize the management of information systems. </a:t>
            </a:r>
            <a:r>
              <a:rPr lang="en-US" sz="2000" dirty="0" smtClean="0"/>
              <a:t>Describe each of the </a:t>
            </a:r>
            <a:r>
              <a:rPr lang="en-US" sz="2000" dirty="0"/>
              <a:t>twelve domains. </a:t>
            </a:r>
            <a:endParaRPr lang="en-US" sz="2000" dirty="0" smtClean="0"/>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smtClean="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8: </a:t>
            </a:r>
            <a:r>
              <a:rPr lang="en-US" sz="3200" b="1" kern="0" dirty="0">
                <a:solidFill>
                  <a:srgbClr val="708CA1"/>
                </a:solidFill>
                <a:latin typeface="+mj-lt"/>
                <a:ea typeface="+mj-ea"/>
                <a:cs typeface="+mj-cs"/>
              </a:rPr>
              <a:t>Best Practices</a:t>
            </a:r>
          </a:p>
        </p:txBody>
      </p:sp>
    </p:spTree>
    <p:extLst>
      <p:ext uri="{BB962C8B-B14F-4D97-AF65-F5344CB8AC3E}">
        <p14:creationId xmlns:p14="http://schemas.microsoft.com/office/powerpoint/2010/main" val="2804945289"/>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smtClean="0">
                <a:solidFill>
                  <a:srgbClr val="708CA1"/>
                </a:solidFill>
                <a:latin typeface="+mj-lt"/>
                <a:ea typeface="+mj-ea"/>
                <a:cs typeface="+mj-cs"/>
              </a:rPr>
              <a:t>Chapter 8: </a:t>
            </a:r>
            <a:r>
              <a:rPr lang="en-US" sz="3200" b="1" kern="0" dirty="0">
                <a:solidFill>
                  <a:srgbClr val="708CA1"/>
                </a:solidFill>
                <a:latin typeface="+mj-lt"/>
                <a:ea typeface="+mj-ea"/>
                <a:cs typeface="+mj-cs"/>
              </a:rPr>
              <a:t>Best </a:t>
            </a:r>
            <a:r>
              <a:rPr lang="en-US" sz="3200" b="1" kern="0" dirty="0" smtClean="0">
                <a:solidFill>
                  <a:srgbClr val="708CA1"/>
                </a:solidFill>
                <a:latin typeface="+mj-lt"/>
                <a:ea typeface="+mj-ea"/>
                <a:cs typeface="+mj-cs"/>
              </a:rPr>
              <a:t>Practices (Cont.)</a:t>
            </a:r>
            <a:endParaRPr lang="en-US" sz="3200" b="1" kern="0" dirty="0">
              <a:solidFill>
                <a:srgbClr val="708CA1"/>
              </a:solidFill>
              <a:latin typeface="+mj-lt"/>
              <a:ea typeface="+mj-ea"/>
              <a:cs typeface="+mj-cs"/>
            </a:endParaRPr>
          </a:p>
        </p:txBody>
      </p:sp>
      <p:sp>
        <p:nvSpPr>
          <p:cNvPr id="8" name="TextBox 7"/>
          <p:cNvSpPr txBox="1"/>
          <p:nvPr/>
        </p:nvSpPr>
        <p:spPr>
          <a:xfrm>
            <a:off x="655639" y="1543269"/>
            <a:ext cx="7137734" cy="707886"/>
          </a:xfrm>
          <a:prstGeom prst="rect">
            <a:avLst/>
          </a:prstGeom>
          <a:noFill/>
        </p:spPr>
        <p:txBody>
          <a:bodyPr wrap="square" rtlCol="0">
            <a:spAutoFit/>
          </a:bodyPr>
          <a:lstStyle/>
          <a:p>
            <a:pPr algn="l">
              <a:lnSpc>
                <a:spcPct val="100000"/>
              </a:lnSpc>
              <a:buFontTx/>
              <a:buNone/>
            </a:pPr>
            <a:r>
              <a:rPr lang="en-US" sz="2000" dirty="0" smtClean="0"/>
              <a:t>Encourage students to explore each of the major topics in this chapter. </a:t>
            </a: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2100942425"/>
              </p:ext>
            </p:extLst>
          </p:nvPr>
        </p:nvGraphicFramePr>
        <p:xfrm>
          <a:off x="655638" y="2346625"/>
          <a:ext cx="7452946" cy="3309934"/>
        </p:xfrm>
        <a:graphic>
          <a:graphicData uri="http://schemas.openxmlformats.org/drawingml/2006/table">
            <a:tbl>
              <a:tblPr firstRow="1" bandRow="1">
                <a:tableStyleId>{5C22544A-7EE6-4342-B048-85BDC9FD1C3A}</a:tableStyleId>
              </a:tblPr>
              <a:tblGrid>
                <a:gridCol w="2951285">
                  <a:extLst>
                    <a:ext uri="{9D8B030D-6E8A-4147-A177-3AD203B41FA5}">
                      <a16:colId xmlns:a16="http://schemas.microsoft.com/office/drawing/2014/main" val="20000"/>
                    </a:ext>
                  </a:extLst>
                </a:gridCol>
                <a:gridCol w="4501661">
                  <a:extLst>
                    <a:ext uri="{9D8B030D-6E8A-4147-A177-3AD203B41FA5}">
                      <a16:colId xmlns:a16="http://schemas.microsoft.com/office/drawing/2014/main" val="20001"/>
                    </a:ext>
                  </a:extLst>
                </a:gridCol>
              </a:tblGrid>
              <a:tr h="692158">
                <a:tc>
                  <a:txBody>
                    <a:bodyPr/>
                    <a:lstStyle/>
                    <a:p>
                      <a:pPr algn="ctr"/>
                      <a:r>
                        <a:rPr lang="en-US" dirty="0" smtClean="0"/>
                        <a:t>Cybersecurity</a:t>
                      </a:r>
                      <a:r>
                        <a:rPr lang="en-US" baseline="0" dirty="0" smtClean="0"/>
                        <a:t> Membership</a:t>
                      </a:r>
                      <a:endParaRPr lang="en-US" dirty="0"/>
                    </a:p>
                  </a:txBody>
                  <a:tcPr/>
                </a:tc>
                <a:tc>
                  <a:txBody>
                    <a:bodyPr/>
                    <a:lstStyle/>
                    <a:p>
                      <a:pPr algn="ctr"/>
                      <a:r>
                        <a:rPr lang="en-US" dirty="0" smtClean="0"/>
                        <a:t>URL Address</a:t>
                      </a:r>
                      <a:endParaRPr lang="en-US" dirty="0"/>
                    </a:p>
                  </a:txBody>
                  <a:tcPr/>
                </a:tc>
                <a:extLst>
                  <a:ext uri="{0D108BD9-81ED-4DB2-BD59-A6C34878D82A}">
                    <a16:rowId xmlns:a16="http://schemas.microsoft.com/office/drawing/2014/main" val="10000"/>
                  </a:ext>
                </a:extLst>
              </a:tr>
              <a:tr h="560318">
                <a:tc>
                  <a:txBody>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US" sz="1800" b="0" i="0" u="none" strike="noStrike" kern="1200" dirty="0" smtClean="0">
                          <a:solidFill>
                            <a:schemeClr val="dk1"/>
                          </a:solidFill>
                          <a:effectLst/>
                          <a:latin typeface="+mn-lt"/>
                          <a:ea typeface="+mn-ea"/>
                          <a:cs typeface="+mn-cs"/>
                        </a:rPr>
                        <a:t>ISC2 Code of Ethics</a:t>
                      </a:r>
                      <a:endParaRPr lang="en-US" sz="1800" b="0" i="0" kern="1200" dirty="0" smtClean="0">
                        <a:solidFill>
                          <a:schemeClr val="dk1"/>
                        </a:solidFill>
                        <a:effectLst/>
                        <a:latin typeface="+mn-lt"/>
                        <a:ea typeface="+mn-ea"/>
                        <a:cs typeface="+mn-cs"/>
                      </a:endParaRPr>
                    </a:p>
                  </a:txBody>
                  <a:tcPr/>
                </a:tc>
                <a:tc>
                  <a:txBody>
                    <a:bodyPr/>
                    <a:lstStyle/>
                    <a:p>
                      <a:r>
                        <a:rPr lang="en-US" sz="1400" dirty="0" smtClean="0">
                          <a:hlinkClick r:id="rId3"/>
                        </a:rPr>
                        <a:t>https://www.isc2.org/uploadedfiles/(isc)2_public_content/code_of_ethics/isc2-code-of-ethics.pdf</a:t>
                      </a:r>
                      <a:endParaRPr lang="en-US" sz="1400" dirty="0"/>
                    </a:p>
                  </a:txBody>
                  <a:tcPr/>
                </a:tc>
                <a:extLst>
                  <a:ext uri="{0D108BD9-81ED-4DB2-BD59-A6C34878D82A}">
                    <a16:rowId xmlns:a16="http://schemas.microsoft.com/office/drawing/2014/main" val="10001"/>
                  </a:ext>
                </a:extLst>
              </a:tr>
              <a:tr h="3955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Cybersecurity Careers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hlinkClick r:id="rId4"/>
                        </a:rPr>
                        <a:t>https://niccs.us-cert.gov/careers/cybersecurity-careers</a:t>
                      </a:r>
                      <a:endParaRPr lang="en-US" sz="1400" dirty="0" smtClean="0"/>
                    </a:p>
                  </a:txBody>
                  <a:tcPr/>
                </a:tc>
                <a:extLst>
                  <a:ext uri="{0D108BD9-81ED-4DB2-BD59-A6C34878D82A}">
                    <a16:rowId xmlns:a16="http://schemas.microsoft.com/office/drawing/2014/main" val="10002"/>
                  </a:ext>
                </a:extLst>
              </a:tr>
              <a:tr h="889917">
                <a:tc>
                  <a:txBody>
                    <a:bodyPr/>
                    <a:lstStyle/>
                    <a:p>
                      <a:r>
                        <a:rPr lang="en-US" sz="1600" dirty="0" smtClean="0"/>
                        <a:t>Careers in Cybersecurity- Expert Advice From BlackHat &amp; DEFCON</a:t>
                      </a:r>
                      <a:endParaRPr lang="en-US" sz="1600" dirty="0"/>
                    </a:p>
                  </a:txBody>
                  <a:tcPr/>
                </a:tc>
                <a:tc>
                  <a:txBody>
                    <a:bodyPr/>
                    <a:lstStyle/>
                    <a:p>
                      <a:r>
                        <a:rPr lang="en-US" sz="1400" dirty="0" smtClean="0">
                          <a:hlinkClick r:id="rId5"/>
                        </a:rPr>
                        <a:t>https://www.youtube.com/watch?v=EhIp3b8iGm4</a:t>
                      </a:r>
                      <a:endParaRPr lang="en-US" sz="1400" dirty="0" smtClean="0"/>
                    </a:p>
                    <a:p>
                      <a:endParaRPr lang="en-US" sz="1400" dirty="0"/>
                    </a:p>
                  </a:txBody>
                  <a:tcPr/>
                </a:tc>
                <a:extLst>
                  <a:ext uri="{0D108BD9-81ED-4DB2-BD59-A6C34878D82A}">
                    <a16:rowId xmlns:a16="http://schemas.microsoft.com/office/drawing/2014/main" val="10003"/>
                  </a:ext>
                </a:extLst>
              </a:tr>
              <a:tr h="386011">
                <a:tc>
                  <a:txBody>
                    <a:bodyPr/>
                    <a:lstStyle/>
                    <a:p>
                      <a:r>
                        <a:rPr lang="en-US" sz="1600" dirty="0" smtClean="0"/>
                        <a:t>Cyber Security Jobs</a:t>
                      </a:r>
                      <a:endParaRPr lang="en-US" sz="1600" dirty="0"/>
                    </a:p>
                  </a:txBody>
                  <a:tcPr/>
                </a:tc>
                <a:tc>
                  <a:txBody>
                    <a:bodyPr/>
                    <a:lstStyle/>
                    <a:p>
                      <a:r>
                        <a:rPr lang="en-US" sz="1400" dirty="0" smtClean="0">
                          <a:hlinkClick r:id="rId6"/>
                        </a:rPr>
                        <a:t>https://www.youtube.com/watch?v=WIwCUL5Vex0</a:t>
                      </a:r>
                      <a:endParaRPr lang="en-US" sz="1400" dirty="0"/>
                    </a:p>
                  </a:txBody>
                  <a:tcPr/>
                </a:tc>
                <a:extLst>
                  <a:ext uri="{0D108BD9-81ED-4DB2-BD59-A6C34878D82A}">
                    <a16:rowId xmlns:a16="http://schemas.microsoft.com/office/drawing/2014/main" val="10004"/>
                  </a:ext>
                </a:extLst>
              </a:tr>
              <a:tr h="386011">
                <a:tc>
                  <a:txBody>
                    <a:bodyPr/>
                    <a:lstStyle/>
                    <a:p>
                      <a:r>
                        <a:rPr lang="en-US" sz="1600" dirty="0" smtClean="0"/>
                        <a:t>Cybersecurity Careers</a:t>
                      </a:r>
                      <a:endParaRPr lang="en-US" sz="1600" dirty="0"/>
                    </a:p>
                  </a:txBody>
                  <a:tcPr/>
                </a:tc>
                <a:tc>
                  <a:txBody>
                    <a:bodyPr/>
                    <a:lstStyle/>
                    <a:p>
                      <a:r>
                        <a:rPr lang="en-US" sz="1400" dirty="0" smtClean="0">
                          <a:hlinkClick r:id="rId7"/>
                        </a:rPr>
                        <a:t>https://www.youtube.com/watch?v=zEIHY_R2Zug</a:t>
                      </a:r>
                      <a:endParaRPr lang="en-US" sz="14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77509437"/>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smtClean="0"/>
              <a:t>Chapter 8: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smtClean="0"/>
              <a:t>For additional help with teaching strategies, including lesson plans, analogies for difficult concepts, and discussion topics, visit the Cybersecurity Essentials Community at </a:t>
            </a:r>
            <a:r>
              <a:rPr lang="en-US" sz="2000" dirty="0" smtClean="0">
                <a:hlinkClick r:id="rId3"/>
              </a:rPr>
              <a:t>community.netacad.net</a:t>
            </a:r>
            <a:r>
              <a:rPr lang="en-US" sz="2000" dirty="0" smtClean="0"/>
              <a:t>.</a:t>
            </a:r>
          </a:p>
          <a:p>
            <a:pPr eaLnBrk="1" hangingPunct="1">
              <a:lnSpc>
                <a:spcPct val="85000"/>
              </a:lnSpc>
              <a:spcBef>
                <a:spcPct val="30000"/>
              </a:spcBef>
              <a:defRPr/>
            </a:pPr>
            <a:r>
              <a:rPr lang="en-US" sz="2000" dirty="0" smtClean="0"/>
              <a:t>If you have lesson plans or resources that you would like to share, upload them to the </a:t>
            </a:r>
            <a:r>
              <a:rPr lang="en-US" sz="2000" dirty="0"/>
              <a:t>Cybersecurity Essentials Community </a:t>
            </a:r>
            <a:r>
              <a:rPr lang="en-US" sz="2000" dirty="0" smtClean="0"/>
              <a:t>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30565</TotalTime>
  <Pages>28</Pages>
  <Words>1991</Words>
  <Application>Microsoft Office PowerPoint</Application>
  <PresentationFormat>On-screen Show (4:3)</PresentationFormat>
  <Paragraphs>241</Paragraphs>
  <Slides>32</Slides>
  <Notes>31</Notes>
  <HiddenSlides>8</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32</vt:i4>
      </vt:variant>
    </vt:vector>
  </HeadingPairs>
  <TitlesOfParts>
    <vt:vector size="37" baseType="lpstr">
      <vt:lpstr>ＭＳ Ｐゴシック</vt:lpstr>
      <vt:lpstr>Arial</vt:lpstr>
      <vt:lpstr>Wingdings</vt:lpstr>
      <vt:lpstr>PPT-TMPLT-WHT_C</vt:lpstr>
      <vt:lpstr>NetAcad-4F_PPT-WHT_060408</vt:lpstr>
      <vt:lpstr>Instructor Materials Chapter 8: Becoming a Cybersecurity Specialist</vt:lpstr>
      <vt:lpstr>Instructor Materials - Chapter 8 Planning Guide</vt:lpstr>
      <vt:lpstr>PowerPoint Presentation</vt:lpstr>
      <vt:lpstr>Chapter 8: Activities</vt:lpstr>
      <vt:lpstr>Chapter 8: Assessment</vt:lpstr>
      <vt:lpstr>PowerPoint Presentation</vt:lpstr>
      <vt:lpstr>PowerPoint Presentation</vt:lpstr>
      <vt:lpstr>Chapter 8: Additional Help</vt:lpstr>
      <vt:lpstr>PowerPoint Presentation</vt:lpstr>
      <vt:lpstr>Chapter 8: Becoming a Cybersecurity Specialist</vt:lpstr>
      <vt:lpstr>Chapter 8 - Sections &amp; Objectives</vt:lpstr>
      <vt:lpstr>8.1 Cybersecurity Domains</vt:lpstr>
      <vt:lpstr>Cybersecurity Domains User Domain</vt:lpstr>
      <vt:lpstr>Cybersecurity Domains Device Domain</vt:lpstr>
      <vt:lpstr>Cybersecurity Domains Local Area Network Domain</vt:lpstr>
      <vt:lpstr>Cybersecurity Domains Private Cloud (WAN) Domain</vt:lpstr>
      <vt:lpstr>Cybersecurity Domains Public Cloud Domain</vt:lpstr>
      <vt:lpstr>Cybersecurity Domains Physical Facilities Domain</vt:lpstr>
      <vt:lpstr>Cybersecurity Domains Application Domain</vt:lpstr>
      <vt:lpstr>8.2 Understanding the Ethics of Working in Cybersecurity</vt:lpstr>
      <vt:lpstr>Understanding the Ethics of Working in Cybersecurity Ethics and Guiding Principles</vt:lpstr>
      <vt:lpstr> Understanding the Ethics of Working in Cybersecurity Cyber Laws and Liability</vt:lpstr>
      <vt:lpstr> Understanding the Ethics of Working in Cybersecurity Cyber Laws and Liability (Cont.)</vt:lpstr>
      <vt:lpstr> Understanding the Ethics of Working in Cybersecurity Cyber Laws and Liability (Cont.)</vt:lpstr>
      <vt:lpstr>Understanding the Ethics of Working in Cybersecurity Cybersecurity Information Websites</vt:lpstr>
      <vt:lpstr>Understanding the Ethics of Working in Cybersecurity Cybersecurity Weapons</vt:lpstr>
      <vt:lpstr>8.3 Next Step</vt:lpstr>
      <vt:lpstr>Next Step Exploring the Cybersecurity Profession</vt:lpstr>
      <vt:lpstr>8.4  Chapter Summary</vt:lpstr>
      <vt:lpstr>Chapter Summary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Jane Gibbons -X (jagibbon - DEL ORO CONSULTING INC at Cisco)</cp:lastModifiedBy>
  <cp:revision>917</cp:revision>
  <cp:lastPrinted>1999-01-27T00:54:54Z</cp:lastPrinted>
  <dcterms:created xsi:type="dcterms:W3CDTF">2006-10-23T15:07:30Z</dcterms:created>
  <dcterms:modified xsi:type="dcterms:W3CDTF">2017-04-27T20:39:59Z</dcterms:modified>
</cp:coreProperties>
</file>