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31"/>
  </p:notesMasterIdLst>
  <p:sldIdLst>
    <p:sldId id="256" r:id="rId2"/>
    <p:sldId id="257" r:id="rId3"/>
    <p:sldId id="264" r:id="rId4"/>
    <p:sldId id="271" r:id="rId5"/>
    <p:sldId id="272" r:id="rId6"/>
    <p:sldId id="265" r:id="rId7"/>
    <p:sldId id="266" r:id="rId8"/>
    <p:sldId id="267" r:id="rId9"/>
    <p:sldId id="268" r:id="rId10"/>
    <p:sldId id="269" r:id="rId11"/>
    <p:sldId id="270" r:id="rId12"/>
    <p:sldId id="259" r:id="rId13"/>
    <p:sldId id="258" r:id="rId14"/>
    <p:sldId id="273" r:id="rId15"/>
    <p:sldId id="274" r:id="rId16"/>
    <p:sldId id="260" r:id="rId17"/>
    <p:sldId id="275" r:id="rId18"/>
    <p:sldId id="276" r:id="rId19"/>
    <p:sldId id="277" r:id="rId20"/>
    <p:sldId id="278" r:id="rId21"/>
    <p:sldId id="279" r:id="rId22"/>
    <p:sldId id="280" r:id="rId23"/>
    <p:sldId id="281" r:id="rId24"/>
    <p:sldId id="282" r:id="rId25"/>
    <p:sldId id="283" r:id="rId26"/>
    <p:sldId id="284" r:id="rId27"/>
    <p:sldId id="261" r:id="rId28"/>
    <p:sldId id="285" r:id="rId29"/>
    <p:sldId id="286"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C1A4E9-DB30-428C-B61C-E3EDD235ACD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59B4DB8F-D3CB-4FB4-8BCD-78FAB683F678}">
      <dgm:prSet phldrT="[Text]" custT="1"/>
      <dgm:spPr>
        <a:solidFill>
          <a:schemeClr val="accent5">
            <a:lumMod val="20000"/>
            <a:lumOff val="80000"/>
          </a:schemeClr>
        </a:solidFill>
        <a:ln>
          <a:solidFill>
            <a:schemeClr val="tx2">
              <a:lumMod val="10000"/>
            </a:schemeClr>
          </a:solidFill>
        </a:ln>
      </dgm:spPr>
      <dgm:t>
        <a:bodyPr/>
        <a:lstStyle/>
        <a:p>
          <a:r>
            <a:rPr lang="en-IN" sz="1800" b="1" cap="none" spc="0" dirty="0">
              <a:ln w="0"/>
              <a:solidFill>
                <a:schemeClr val="tx1"/>
              </a:solidFill>
              <a:effectLst>
                <a:outerShdw blurRad="38100" dist="19050" dir="2700000" algn="tl" rotWithShape="0">
                  <a:schemeClr val="dk1">
                    <a:alpha val="40000"/>
                  </a:schemeClr>
                </a:outerShdw>
              </a:effectLst>
              <a:highlight>
                <a:srgbClr val="FFFF00"/>
              </a:highlight>
            </a:rPr>
            <a:t>OBTAIN GENOMIC DATA</a:t>
          </a:r>
          <a:r>
            <a:rPr lang="en-IN" sz="1800" b="0" cap="none" spc="0" dirty="0">
              <a:ln w="0"/>
              <a:solidFill>
                <a:schemeClr val="tx1"/>
              </a:solidFill>
              <a:effectLst>
                <a:outerShdw blurRad="38100" dist="19050" dir="2700000" algn="tl" rotWithShape="0">
                  <a:schemeClr val="dk1">
                    <a:alpha val="40000"/>
                  </a:schemeClr>
                </a:outerShdw>
              </a:effectLst>
            </a:rPr>
            <a:t>: </a:t>
          </a:r>
          <a:br>
            <a:rPr lang="en-IN" sz="1800" b="0" cap="none" spc="0" dirty="0">
              <a:ln w="0"/>
              <a:solidFill>
                <a:schemeClr val="tx1"/>
              </a:solidFill>
              <a:effectLst>
                <a:outerShdw blurRad="38100" dist="19050" dir="2700000" algn="tl" rotWithShape="0">
                  <a:schemeClr val="dk1">
                    <a:alpha val="40000"/>
                  </a:schemeClr>
                </a:outerShdw>
              </a:effectLst>
            </a:rPr>
          </a:br>
          <a:r>
            <a:rPr lang="en-IN" sz="1800" b="0" cap="none" spc="0" dirty="0">
              <a:ln w="0"/>
              <a:solidFill>
                <a:schemeClr val="tx1"/>
              </a:solidFill>
              <a:effectLst>
                <a:outerShdw blurRad="38100" dist="19050" dir="2700000" algn="tl" rotWithShape="0">
                  <a:schemeClr val="dk1">
                    <a:alpha val="40000"/>
                  </a:schemeClr>
                </a:outerShdw>
              </a:effectLst>
            </a:rPr>
            <a:t>(Reference and Sample Genomes) from the database at National </a:t>
          </a:r>
          <a:r>
            <a:rPr lang="en-IN" sz="1800" b="0" cap="none" spc="0" dirty="0" err="1">
              <a:ln w="0"/>
              <a:solidFill>
                <a:schemeClr val="tx1"/>
              </a:solidFill>
              <a:effectLst>
                <a:outerShdw blurRad="38100" dist="19050" dir="2700000" algn="tl" rotWithShape="0">
                  <a:schemeClr val="dk1">
                    <a:alpha val="40000"/>
                  </a:schemeClr>
                </a:outerShdw>
              </a:effectLst>
            </a:rPr>
            <a:t>Center</a:t>
          </a:r>
          <a:r>
            <a:rPr lang="en-IN" sz="1800" b="0" cap="none" spc="0" dirty="0">
              <a:ln w="0"/>
              <a:solidFill>
                <a:schemeClr val="tx1"/>
              </a:solidFill>
              <a:effectLst>
                <a:outerShdw blurRad="38100" dist="19050" dir="2700000" algn="tl" rotWithShape="0">
                  <a:schemeClr val="dk1">
                    <a:alpha val="40000"/>
                  </a:schemeClr>
                </a:outerShdw>
              </a:effectLst>
            </a:rPr>
            <a:t> for Biotechnology Information (NCBI) </a:t>
          </a:r>
        </a:p>
      </dgm:t>
    </dgm:pt>
    <dgm:pt modelId="{6D352332-B349-4792-B5BB-844D9DC8A080}" type="parTrans" cxnId="{EC878052-42D8-4782-BAA1-1169543A320A}">
      <dgm:prSet/>
      <dgm:spPr/>
      <dgm:t>
        <a:bodyPr/>
        <a:lstStyle/>
        <a:p>
          <a:endParaRPr lang="en-IN"/>
        </a:p>
      </dgm:t>
    </dgm:pt>
    <dgm:pt modelId="{11A547D1-1B6E-4BF4-95ED-84926841929F}" type="sibTrans" cxnId="{EC878052-42D8-4782-BAA1-1169543A320A}">
      <dgm:prSet/>
      <dgm:spPr>
        <a:solidFill>
          <a:schemeClr val="accent5">
            <a:lumMod val="20000"/>
            <a:lumOff val="80000"/>
          </a:schemeClr>
        </a:solidFill>
        <a:ln>
          <a:solidFill>
            <a:schemeClr val="tx2">
              <a:lumMod val="10000"/>
            </a:schemeClr>
          </a:solidFill>
        </a:ln>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95062B52-41BB-4B18-86E2-CE18AD13F2A3}">
      <dgm:prSet phldrT="[Text]" custT="1"/>
      <dgm:spPr>
        <a:solidFill>
          <a:schemeClr val="accent5">
            <a:lumMod val="20000"/>
            <a:lumOff val="80000"/>
          </a:schemeClr>
        </a:solidFill>
        <a:ln>
          <a:solidFill>
            <a:schemeClr val="tx2">
              <a:lumMod val="10000"/>
            </a:schemeClr>
          </a:solidFill>
        </a:ln>
      </dgm:spPr>
      <dgm:t>
        <a:bodyPr/>
        <a:lstStyle/>
        <a:p>
          <a:r>
            <a:rPr lang="en-IN" sz="1800" b="1" cap="none" spc="0" dirty="0">
              <a:ln w="0"/>
              <a:solidFill>
                <a:schemeClr val="tx1"/>
              </a:solidFill>
              <a:effectLst>
                <a:outerShdw blurRad="38100" dist="19050" dir="2700000" algn="tl" rotWithShape="0">
                  <a:schemeClr val="dk1">
                    <a:alpha val="40000"/>
                  </a:schemeClr>
                </a:outerShdw>
              </a:effectLst>
              <a:highlight>
                <a:srgbClr val="FFFF00"/>
              </a:highlight>
            </a:rPr>
            <a:t>SEQUENCE ALIGNMENT:</a:t>
          </a:r>
        </a:p>
        <a:p>
          <a:r>
            <a:rPr lang="en-IN" sz="1800" b="0" cap="none" spc="0" dirty="0">
              <a:ln w="0"/>
              <a:solidFill>
                <a:schemeClr val="tx1"/>
              </a:solidFill>
              <a:effectLst>
                <a:outerShdw blurRad="38100" dist="19050" dir="2700000" algn="tl" rotWithShape="0">
                  <a:schemeClr val="dk1">
                    <a:alpha val="40000"/>
                  </a:schemeClr>
                </a:outerShdw>
              </a:effectLst>
            </a:rPr>
            <a:t>Align the sample genomes with reference genome using Burrows-Wheeler Transform for maximal exact matches</a:t>
          </a:r>
        </a:p>
      </dgm:t>
    </dgm:pt>
    <dgm:pt modelId="{FBB1B9E7-974C-4005-BFFF-20001B0200EC}" type="parTrans" cxnId="{89E49099-7740-4B72-8FA3-14DCEB5D60E2}">
      <dgm:prSet/>
      <dgm:spPr/>
      <dgm:t>
        <a:bodyPr/>
        <a:lstStyle/>
        <a:p>
          <a:endParaRPr lang="en-IN"/>
        </a:p>
      </dgm:t>
    </dgm:pt>
    <dgm:pt modelId="{2BAA9621-CE39-4B9B-9BFD-6FE88F738F47}" type="sibTrans" cxnId="{89E49099-7740-4B72-8FA3-14DCEB5D60E2}">
      <dgm:prSet/>
      <dgm:spPr>
        <a:solidFill>
          <a:schemeClr val="accent5">
            <a:lumMod val="20000"/>
            <a:lumOff val="80000"/>
          </a:schemeClr>
        </a:solidFill>
        <a:ln>
          <a:solidFill>
            <a:schemeClr val="tx2">
              <a:lumMod val="10000"/>
            </a:schemeClr>
          </a:solidFill>
        </a:ln>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62AE5A5C-935B-4994-A546-974150961D06}">
      <dgm:prSet phldrT="[Text]" custT="1"/>
      <dgm:spPr>
        <a:solidFill>
          <a:schemeClr val="accent5">
            <a:lumMod val="20000"/>
            <a:lumOff val="80000"/>
          </a:schemeClr>
        </a:solidFill>
        <a:ln>
          <a:solidFill>
            <a:schemeClr val="tx2">
              <a:lumMod val="10000"/>
            </a:schemeClr>
          </a:solidFill>
        </a:ln>
      </dgm:spPr>
      <dgm:t>
        <a:bodyPr/>
        <a:lstStyle/>
        <a:p>
          <a:r>
            <a:rPr lang="en-IN" sz="1800" b="0" cap="none" spc="0" dirty="0">
              <a:ln w="0"/>
              <a:solidFill>
                <a:schemeClr val="tx1"/>
              </a:solidFill>
              <a:effectLst>
                <a:outerShdw blurRad="38100" dist="19050" dir="2700000" algn="tl" rotWithShape="0">
                  <a:schemeClr val="dk1">
                    <a:alpha val="40000"/>
                  </a:schemeClr>
                </a:outerShdw>
              </a:effectLst>
            </a:rPr>
            <a:t>Convert text-based, human-readable sequence alignments into binary format for efficient processing and storage</a:t>
          </a:r>
        </a:p>
      </dgm:t>
    </dgm:pt>
    <dgm:pt modelId="{F9DED5A0-DFDB-4703-963C-7F72219A10CF}" type="parTrans" cxnId="{94671FF0-013A-45FD-98AC-2F6E053D662A}">
      <dgm:prSet/>
      <dgm:spPr/>
      <dgm:t>
        <a:bodyPr/>
        <a:lstStyle/>
        <a:p>
          <a:endParaRPr lang="en-IN"/>
        </a:p>
      </dgm:t>
    </dgm:pt>
    <dgm:pt modelId="{FD80E9C9-BACD-4C85-A15D-2C4A21CE0079}" type="sibTrans" cxnId="{94671FF0-013A-45FD-98AC-2F6E053D662A}">
      <dgm:prSet/>
      <dgm:spPr/>
      <dgm:t>
        <a:bodyPr/>
        <a:lstStyle/>
        <a:p>
          <a:endParaRPr lang="en-IN"/>
        </a:p>
      </dgm:t>
    </dgm:pt>
    <dgm:pt modelId="{773BFCBC-CBE7-409C-BA49-3FB354C3ECF4}" type="pres">
      <dgm:prSet presAssocID="{ABC1A4E9-DB30-428C-B61C-E3EDD235ACD5}" presName="outerComposite" presStyleCnt="0">
        <dgm:presLayoutVars>
          <dgm:chMax val="5"/>
          <dgm:dir/>
          <dgm:resizeHandles val="exact"/>
        </dgm:presLayoutVars>
      </dgm:prSet>
      <dgm:spPr/>
    </dgm:pt>
    <dgm:pt modelId="{C15E3B91-E7C3-43B4-92BC-F5A271AA9611}" type="pres">
      <dgm:prSet presAssocID="{ABC1A4E9-DB30-428C-B61C-E3EDD235ACD5}" presName="dummyMaxCanvas" presStyleCnt="0">
        <dgm:presLayoutVars/>
      </dgm:prSet>
      <dgm:spPr/>
    </dgm:pt>
    <dgm:pt modelId="{7DD7981C-21E4-4C8C-BA7E-0B3F2E27BC84}" type="pres">
      <dgm:prSet presAssocID="{ABC1A4E9-DB30-428C-B61C-E3EDD235ACD5}" presName="ThreeNodes_1" presStyleLbl="node1" presStyleIdx="0" presStyleCnt="3" custLinFactNeighborX="-642">
        <dgm:presLayoutVars>
          <dgm:bulletEnabled val="1"/>
        </dgm:presLayoutVars>
      </dgm:prSet>
      <dgm:spPr/>
    </dgm:pt>
    <dgm:pt modelId="{20B9CC00-4902-418F-8422-AB7FAA41A142}" type="pres">
      <dgm:prSet presAssocID="{ABC1A4E9-DB30-428C-B61C-E3EDD235ACD5}" presName="ThreeNodes_2" presStyleLbl="node1" presStyleIdx="1" presStyleCnt="3">
        <dgm:presLayoutVars>
          <dgm:bulletEnabled val="1"/>
        </dgm:presLayoutVars>
      </dgm:prSet>
      <dgm:spPr/>
    </dgm:pt>
    <dgm:pt modelId="{DD752380-6238-4107-897C-4D24B7316798}" type="pres">
      <dgm:prSet presAssocID="{ABC1A4E9-DB30-428C-B61C-E3EDD235ACD5}" presName="ThreeNodes_3" presStyleLbl="node1" presStyleIdx="2" presStyleCnt="3">
        <dgm:presLayoutVars>
          <dgm:bulletEnabled val="1"/>
        </dgm:presLayoutVars>
      </dgm:prSet>
      <dgm:spPr/>
    </dgm:pt>
    <dgm:pt modelId="{72E12D62-C102-4576-9029-4E7F10852608}" type="pres">
      <dgm:prSet presAssocID="{ABC1A4E9-DB30-428C-B61C-E3EDD235ACD5}" presName="ThreeConn_1-2" presStyleLbl="fgAccFollowNode1" presStyleIdx="0" presStyleCnt="2">
        <dgm:presLayoutVars>
          <dgm:bulletEnabled val="1"/>
        </dgm:presLayoutVars>
      </dgm:prSet>
      <dgm:spPr/>
    </dgm:pt>
    <dgm:pt modelId="{1A4B0855-EF1A-4AE5-A11F-E6AC84FB2DE2}" type="pres">
      <dgm:prSet presAssocID="{ABC1A4E9-DB30-428C-B61C-E3EDD235ACD5}" presName="ThreeConn_2-3" presStyleLbl="fgAccFollowNode1" presStyleIdx="1" presStyleCnt="2">
        <dgm:presLayoutVars>
          <dgm:bulletEnabled val="1"/>
        </dgm:presLayoutVars>
      </dgm:prSet>
      <dgm:spPr/>
    </dgm:pt>
    <dgm:pt modelId="{E08804B8-212A-407B-91B9-1061ED6779EA}" type="pres">
      <dgm:prSet presAssocID="{ABC1A4E9-DB30-428C-B61C-E3EDD235ACD5}" presName="ThreeNodes_1_text" presStyleLbl="node1" presStyleIdx="2" presStyleCnt="3">
        <dgm:presLayoutVars>
          <dgm:bulletEnabled val="1"/>
        </dgm:presLayoutVars>
      </dgm:prSet>
      <dgm:spPr/>
    </dgm:pt>
    <dgm:pt modelId="{4BC9B806-6A19-4D15-A7CD-6AB8630892FC}" type="pres">
      <dgm:prSet presAssocID="{ABC1A4E9-DB30-428C-B61C-E3EDD235ACD5}" presName="ThreeNodes_2_text" presStyleLbl="node1" presStyleIdx="2" presStyleCnt="3">
        <dgm:presLayoutVars>
          <dgm:bulletEnabled val="1"/>
        </dgm:presLayoutVars>
      </dgm:prSet>
      <dgm:spPr/>
    </dgm:pt>
    <dgm:pt modelId="{A036FCB1-7501-4739-BADB-3671683C5262}" type="pres">
      <dgm:prSet presAssocID="{ABC1A4E9-DB30-428C-B61C-E3EDD235ACD5}" presName="ThreeNodes_3_text" presStyleLbl="node1" presStyleIdx="2" presStyleCnt="3">
        <dgm:presLayoutVars>
          <dgm:bulletEnabled val="1"/>
        </dgm:presLayoutVars>
      </dgm:prSet>
      <dgm:spPr/>
    </dgm:pt>
  </dgm:ptLst>
  <dgm:cxnLst>
    <dgm:cxn modelId="{4DB22667-0ED6-47CE-821C-70373FFF6CB8}" type="presOf" srcId="{2BAA9621-CE39-4B9B-9BFD-6FE88F738F47}" destId="{1A4B0855-EF1A-4AE5-A11F-E6AC84FB2DE2}" srcOrd="0" destOrd="0" presId="urn:microsoft.com/office/officeart/2005/8/layout/vProcess5"/>
    <dgm:cxn modelId="{EC878052-42D8-4782-BAA1-1169543A320A}" srcId="{ABC1A4E9-DB30-428C-B61C-E3EDD235ACD5}" destId="{59B4DB8F-D3CB-4FB4-8BCD-78FAB683F678}" srcOrd="0" destOrd="0" parTransId="{6D352332-B349-4792-B5BB-844D9DC8A080}" sibTransId="{11A547D1-1B6E-4BF4-95ED-84926841929F}"/>
    <dgm:cxn modelId="{2828077B-9961-4119-BBB6-5FEA299FB2A1}" type="presOf" srcId="{62AE5A5C-935B-4994-A546-974150961D06}" destId="{A036FCB1-7501-4739-BADB-3671683C5262}" srcOrd="1" destOrd="0" presId="urn:microsoft.com/office/officeart/2005/8/layout/vProcess5"/>
    <dgm:cxn modelId="{4035BB90-72E8-4181-9657-B81422489313}" type="presOf" srcId="{11A547D1-1B6E-4BF4-95ED-84926841929F}" destId="{72E12D62-C102-4576-9029-4E7F10852608}" srcOrd="0" destOrd="0" presId="urn:microsoft.com/office/officeart/2005/8/layout/vProcess5"/>
    <dgm:cxn modelId="{89E49099-7740-4B72-8FA3-14DCEB5D60E2}" srcId="{ABC1A4E9-DB30-428C-B61C-E3EDD235ACD5}" destId="{95062B52-41BB-4B18-86E2-CE18AD13F2A3}" srcOrd="1" destOrd="0" parTransId="{FBB1B9E7-974C-4005-BFFF-20001B0200EC}" sibTransId="{2BAA9621-CE39-4B9B-9BFD-6FE88F738F47}"/>
    <dgm:cxn modelId="{9F20819E-CF66-48CF-BAD0-0D9BC73F1328}" type="presOf" srcId="{95062B52-41BB-4B18-86E2-CE18AD13F2A3}" destId="{20B9CC00-4902-418F-8422-AB7FAA41A142}" srcOrd="0" destOrd="0" presId="urn:microsoft.com/office/officeart/2005/8/layout/vProcess5"/>
    <dgm:cxn modelId="{D82751C6-EE58-4ECD-B10C-89842D5A1029}" type="presOf" srcId="{95062B52-41BB-4B18-86E2-CE18AD13F2A3}" destId="{4BC9B806-6A19-4D15-A7CD-6AB8630892FC}" srcOrd="1" destOrd="0" presId="urn:microsoft.com/office/officeart/2005/8/layout/vProcess5"/>
    <dgm:cxn modelId="{8E689CD6-D711-4D67-BBCB-3EE142FEED4D}" type="presOf" srcId="{59B4DB8F-D3CB-4FB4-8BCD-78FAB683F678}" destId="{E08804B8-212A-407B-91B9-1061ED6779EA}" srcOrd="1" destOrd="0" presId="urn:microsoft.com/office/officeart/2005/8/layout/vProcess5"/>
    <dgm:cxn modelId="{443F9FE0-6EF2-4305-A314-2830CF369763}" type="presOf" srcId="{62AE5A5C-935B-4994-A546-974150961D06}" destId="{DD752380-6238-4107-897C-4D24B7316798}" srcOrd="0" destOrd="0" presId="urn:microsoft.com/office/officeart/2005/8/layout/vProcess5"/>
    <dgm:cxn modelId="{94671FF0-013A-45FD-98AC-2F6E053D662A}" srcId="{ABC1A4E9-DB30-428C-B61C-E3EDD235ACD5}" destId="{62AE5A5C-935B-4994-A546-974150961D06}" srcOrd="2" destOrd="0" parTransId="{F9DED5A0-DFDB-4703-963C-7F72219A10CF}" sibTransId="{FD80E9C9-BACD-4C85-A15D-2C4A21CE0079}"/>
    <dgm:cxn modelId="{7F3EA8F2-89C6-4CCA-B515-428B02AA0676}" type="presOf" srcId="{59B4DB8F-D3CB-4FB4-8BCD-78FAB683F678}" destId="{7DD7981C-21E4-4C8C-BA7E-0B3F2E27BC84}" srcOrd="0" destOrd="0" presId="urn:microsoft.com/office/officeart/2005/8/layout/vProcess5"/>
    <dgm:cxn modelId="{789FCDF5-6CA2-4220-AC3F-C0EBD1F28D7C}" type="presOf" srcId="{ABC1A4E9-DB30-428C-B61C-E3EDD235ACD5}" destId="{773BFCBC-CBE7-409C-BA49-3FB354C3ECF4}" srcOrd="0" destOrd="0" presId="urn:microsoft.com/office/officeart/2005/8/layout/vProcess5"/>
    <dgm:cxn modelId="{AD2461CD-9DD3-42AA-9208-8028DA164DE5}" type="presParOf" srcId="{773BFCBC-CBE7-409C-BA49-3FB354C3ECF4}" destId="{C15E3B91-E7C3-43B4-92BC-F5A271AA9611}" srcOrd="0" destOrd="0" presId="urn:microsoft.com/office/officeart/2005/8/layout/vProcess5"/>
    <dgm:cxn modelId="{8CD246CA-B3D8-4894-9DC2-1AEF85D28A6F}" type="presParOf" srcId="{773BFCBC-CBE7-409C-BA49-3FB354C3ECF4}" destId="{7DD7981C-21E4-4C8C-BA7E-0B3F2E27BC84}" srcOrd="1" destOrd="0" presId="urn:microsoft.com/office/officeart/2005/8/layout/vProcess5"/>
    <dgm:cxn modelId="{2209F466-96FF-482A-87C1-28E36EBE1630}" type="presParOf" srcId="{773BFCBC-CBE7-409C-BA49-3FB354C3ECF4}" destId="{20B9CC00-4902-418F-8422-AB7FAA41A142}" srcOrd="2" destOrd="0" presId="urn:microsoft.com/office/officeart/2005/8/layout/vProcess5"/>
    <dgm:cxn modelId="{7C3C4003-7B95-4DBA-A176-720FBC233162}" type="presParOf" srcId="{773BFCBC-CBE7-409C-BA49-3FB354C3ECF4}" destId="{DD752380-6238-4107-897C-4D24B7316798}" srcOrd="3" destOrd="0" presId="urn:microsoft.com/office/officeart/2005/8/layout/vProcess5"/>
    <dgm:cxn modelId="{F2D27013-F917-4045-B765-7E66C44C0351}" type="presParOf" srcId="{773BFCBC-CBE7-409C-BA49-3FB354C3ECF4}" destId="{72E12D62-C102-4576-9029-4E7F10852608}" srcOrd="4" destOrd="0" presId="urn:microsoft.com/office/officeart/2005/8/layout/vProcess5"/>
    <dgm:cxn modelId="{18D9FD77-C0F7-4A78-BB14-E51B14DFE2D7}" type="presParOf" srcId="{773BFCBC-CBE7-409C-BA49-3FB354C3ECF4}" destId="{1A4B0855-EF1A-4AE5-A11F-E6AC84FB2DE2}" srcOrd="5" destOrd="0" presId="urn:microsoft.com/office/officeart/2005/8/layout/vProcess5"/>
    <dgm:cxn modelId="{BA4A956B-38FB-4644-89F0-C2968B5E9EC1}" type="presParOf" srcId="{773BFCBC-CBE7-409C-BA49-3FB354C3ECF4}" destId="{E08804B8-212A-407B-91B9-1061ED6779EA}" srcOrd="6" destOrd="0" presId="urn:microsoft.com/office/officeart/2005/8/layout/vProcess5"/>
    <dgm:cxn modelId="{60C012AC-7526-4E67-AD90-127274C73CEF}" type="presParOf" srcId="{773BFCBC-CBE7-409C-BA49-3FB354C3ECF4}" destId="{4BC9B806-6A19-4D15-A7CD-6AB8630892FC}" srcOrd="7" destOrd="0" presId="urn:microsoft.com/office/officeart/2005/8/layout/vProcess5"/>
    <dgm:cxn modelId="{CC832CF8-C360-4D7A-BA8B-AC1D7402A33A}" type="presParOf" srcId="{773BFCBC-CBE7-409C-BA49-3FB354C3ECF4}" destId="{A036FCB1-7501-4739-BADB-3671683C526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C1A4E9-DB30-428C-B61C-E3EDD235ACD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59B4DB8F-D3CB-4FB4-8BCD-78FAB683F678}">
      <dgm:prSet phldrT="[Text]" custT="1"/>
      <dgm:spPr>
        <a:solidFill>
          <a:schemeClr val="accent5">
            <a:lumMod val="20000"/>
            <a:lumOff val="80000"/>
          </a:schemeClr>
        </a:solidFill>
        <a:ln>
          <a:solidFill>
            <a:schemeClr val="tx2">
              <a:lumMod val="10000"/>
            </a:schemeClr>
          </a:solidFill>
        </a:ln>
      </dgm:spPr>
      <dgm:t>
        <a:bodyPr/>
        <a:lstStyle/>
        <a:p>
          <a:r>
            <a:rPr lang="en-IN" sz="1800" b="1" cap="none" spc="0" dirty="0">
              <a:ln w="0"/>
              <a:solidFill>
                <a:schemeClr val="tx1"/>
              </a:solidFill>
              <a:effectLst>
                <a:outerShdw blurRad="38100" dist="19050" dir="2700000" algn="tl" rotWithShape="0">
                  <a:schemeClr val="dk1">
                    <a:alpha val="40000"/>
                  </a:schemeClr>
                </a:outerShdw>
              </a:effectLst>
              <a:highlight>
                <a:srgbClr val="FFFF00"/>
              </a:highlight>
            </a:rPr>
            <a:t>VARIANT IDENTIFICATION (Crucial Step)</a:t>
          </a:r>
        </a:p>
        <a:p>
          <a:r>
            <a:rPr lang="en-IN" sz="1800" b="0" cap="none" spc="0" dirty="0">
              <a:ln w="0"/>
              <a:solidFill>
                <a:schemeClr val="tx1"/>
              </a:solidFill>
              <a:effectLst>
                <a:outerShdw blurRad="38100" dist="19050" dir="2700000" algn="tl" rotWithShape="0">
                  <a:schemeClr val="dk1">
                    <a:alpha val="40000"/>
                  </a:schemeClr>
                </a:outerShdw>
              </a:effectLst>
            </a:rPr>
            <a:t>Detect genetic variations (SNPs, </a:t>
          </a:r>
          <a:r>
            <a:rPr lang="en-IN" sz="1800" b="0" cap="none" spc="0" dirty="0" err="1">
              <a:ln w="0"/>
              <a:solidFill>
                <a:schemeClr val="tx1"/>
              </a:solidFill>
              <a:effectLst>
                <a:outerShdw blurRad="38100" dist="19050" dir="2700000" algn="tl" rotWithShape="0">
                  <a:schemeClr val="dk1">
                    <a:alpha val="40000"/>
                  </a:schemeClr>
                </a:outerShdw>
              </a:effectLst>
            </a:rPr>
            <a:t>InDels</a:t>
          </a:r>
          <a:r>
            <a:rPr lang="en-IN" sz="1800" b="0" cap="none" spc="0" dirty="0">
              <a:ln w="0"/>
              <a:solidFill>
                <a:schemeClr val="tx1"/>
              </a:solidFill>
              <a:effectLst>
                <a:outerShdw blurRad="38100" dist="19050" dir="2700000" algn="tl" rotWithShape="0">
                  <a:schemeClr val="dk1">
                    <a:alpha val="40000"/>
                  </a:schemeClr>
                </a:outerShdw>
              </a:effectLst>
            </a:rPr>
            <a:t>,…) in sample genomes </a:t>
          </a:r>
          <a:r>
            <a:rPr lang="en-IN" sz="1800" b="0" cap="none" spc="0" dirty="0" err="1">
              <a:ln w="0"/>
              <a:solidFill>
                <a:schemeClr val="tx1"/>
              </a:solidFill>
              <a:effectLst>
                <a:outerShdw blurRad="38100" dist="19050" dir="2700000" algn="tl" rotWithShape="0">
                  <a:schemeClr val="dk1">
                    <a:alpha val="40000"/>
                  </a:schemeClr>
                </a:outerShdw>
              </a:effectLst>
            </a:rPr>
            <a:t>wrt</a:t>
          </a:r>
          <a:r>
            <a:rPr lang="en-IN" sz="1800" b="0" cap="none" spc="0" dirty="0">
              <a:ln w="0"/>
              <a:solidFill>
                <a:schemeClr val="tx1"/>
              </a:solidFill>
              <a:effectLst>
                <a:outerShdw blurRad="38100" dist="19050" dir="2700000" algn="tl" rotWithShape="0">
                  <a:schemeClr val="dk1">
                    <a:alpha val="40000"/>
                  </a:schemeClr>
                </a:outerShdw>
              </a:effectLst>
            </a:rPr>
            <a:t> reference genome. </a:t>
          </a:r>
        </a:p>
      </dgm:t>
    </dgm:pt>
    <dgm:pt modelId="{6D352332-B349-4792-B5BB-844D9DC8A080}" type="parTrans" cxnId="{EC878052-42D8-4782-BAA1-1169543A320A}">
      <dgm:prSet/>
      <dgm:spPr/>
      <dgm:t>
        <a:bodyPr/>
        <a:lstStyle/>
        <a:p>
          <a:endParaRPr lang="en-IN"/>
        </a:p>
      </dgm:t>
    </dgm:pt>
    <dgm:pt modelId="{11A547D1-1B6E-4BF4-95ED-84926841929F}" type="sibTrans" cxnId="{EC878052-42D8-4782-BAA1-1169543A320A}">
      <dgm:prSet/>
      <dgm:spPr>
        <a:solidFill>
          <a:schemeClr val="accent5">
            <a:lumMod val="20000"/>
            <a:lumOff val="80000"/>
          </a:schemeClr>
        </a:solidFill>
        <a:ln>
          <a:solidFill>
            <a:schemeClr val="tx2">
              <a:lumMod val="10000"/>
            </a:schemeClr>
          </a:solidFill>
        </a:ln>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95062B52-41BB-4B18-86E2-CE18AD13F2A3}">
      <dgm:prSet phldrT="[Text]" custT="1"/>
      <dgm:spPr>
        <a:solidFill>
          <a:schemeClr val="accent5">
            <a:lumMod val="20000"/>
            <a:lumOff val="80000"/>
          </a:schemeClr>
        </a:solidFill>
        <a:ln>
          <a:solidFill>
            <a:schemeClr val="tx2">
              <a:lumMod val="10000"/>
            </a:schemeClr>
          </a:solidFill>
        </a:ln>
      </dgm:spPr>
      <dgm:t>
        <a:bodyPr/>
        <a:lstStyle/>
        <a:p>
          <a:r>
            <a:rPr lang="en-IN" sz="1800" b="0" cap="none" spc="0" dirty="0" err="1">
              <a:ln w="0"/>
              <a:solidFill>
                <a:schemeClr val="tx1"/>
              </a:solidFill>
              <a:effectLst>
                <a:outerShdw blurRad="38100" dist="19050" dir="2700000" algn="tl" rotWithShape="0">
                  <a:schemeClr val="dk1">
                    <a:alpha val="40000"/>
                  </a:schemeClr>
                </a:outerShdw>
              </a:effectLst>
            </a:rPr>
            <a:t>FreeBayes</a:t>
          </a:r>
          <a:r>
            <a:rPr lang="en-IN" sz="1800" b="0" cap="none" spc="0" dirty="0">
              <a:ln w="0"/>
              <a:solidFill>
                <a:schemeClr val="tx1"/>
              </a:solidFill>
              <a:effectLst>
                <a:outerShdw blurRad="38100" dist="19050" dir="2700000" algn="tl" rotWithShape="0">
                  <a:schemeClr val="dk1">
                    <a:alpha val="40000"/>
                  </a:schemeClr>
                </a:outerShdw>
              </a:effectLst>
            </a:rPr>
            <a:t> algorithm, based on Bayesian approach, is used to detect these VARIANTS. The variant information of position, chromosome, and other metrics is identified</a:t>
          </a:r>
        </a:p>
      </dgm:t>
    </dgm:pt>
    <dgm:pt modelId="{FBB1B9E7-974C-4005-BFFF-20001B0200EC}" type="parTrans" cxnId="{89E49099-7740-4B72-8FA3-14DCEB5D60E2}">
      <dgm:prSet/>
      <dgm:spPr/>
      <dgm:t>
        <a:bodyPr/>
        <a:lstStyle/>
        <a:p>
          <a:endParaRPr lang="en-IN"/>
        </a:p>
      </dgm:t>
    </dgm:pt>
    <dgm:pt modelId="{2BAA9621-CE39-4B9B-9BFD-6FE88F738F47}" type="sibTrans" cxnId="{89E49099-7740-4B72-8FA3-14DCEB5D60E2}">
      <dgm:prSet/>
      <dgm:spPr>
        <a:solidFill>
          <a:schemeClr val="accent5">
            <a:lumMod val="20000"/>
            <a:lumOff val="80000"/>
          </a:schemeClr>
        </a:solidFill>
        <a:ln>
          <a:solidFill>
            <a:schemeClr val="tx2">
              <a:lumMod val="10000"/>
            </a:schemeClr>
          </a:solidFill>
        </a:ln>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773BFCBC-CBE7-409C-BA49-3FB354C3ECF4}" type="pres">
      <dgm:prSet presAssocID="{ABC1A4E9-DB30-428C-B61C-E3EDD235ACD5}" presName="outerComposite" presStyleCnt="0">
        <dgm:presLayoutVars>
          <dgm:chMax val="5"/>
          <dgm:dir/>
          <dgm:resizeHandles val="exact"/>
        </dgm:presLayoutVars>
      </dgm:prSet>
      <dgm:spPr/>
    </dgm:pt>
    <dgm:pt modelId="{C15E3B91-E7C3-43B4-92BC-F5A271AA9611}" type="pres">
      <dgm:prSet presAssocID="{ABC1A4E9-DB30-428C-B61C-E3EDD235ACD5}" presName="dummyMaxCanvas" presStyleCnt="0">
        <dgm:presLayoutVars/>
      </dgm:prSet>
      <dgm:spPr/>
    </dgm:pt>
    <dgm:pt modelId="{02FD478A-EEC3-4E5E-8B0D-99BB362AD0A7}" type="pres">
      <dgm:prSet presAssocID="{ABC1A4E9-DB30-428C-B61C-E3EDD235ACD5}" presName="TwoNodes_1" presStyleLbl="node1" presStyleIdx="0" presStyleCnt="2">
        <dgm:presLayoutVars>
          <dgm:bulletEnabled val="1"/>
        </dgm:presLayoutVars>
      </dgm:prSet>
      <dgm:spPr/>
    </dgm:pt>
    <dgm:pt modelId="{6E646448-1FC5-4339-B9C7-040BD8D1CAC0}" type="pres">
      <dgm:prSet presAssocID="{ABC1A4E9-DB30-428C-B61C-E3EDD235ACD5}" presName="TwoNodes_2" presStyleLbl="node1" presStyleIdx="1" presStyleCnt="2">
        <dgm:presLayoutVars>
          <dgm:bulletEnabled val="1"/>
        </dgm:presLayoutVars>
      </dgm:prSet>
      <dgm:spPr/>
    </dgm:pt>
    <dgm:pt modelId="{2126E1A6-8BAE-40CE-81BC-F5BFDCE7ADEA}" type="pres">
      <dgm:prSet presAssocID="{ABC1A4E9-DB30-428C-B61C-E3EDD235ACD5}" presName="TwoConn_1-2" presStyleLbl="fgAccFollowNode1" presStyleIdx="0" presStyleCnt="1" custScaleX="43023">
        <dgm:presLayoutVars>
          <dgm:bulletEnabled val="1"/>
        </dgm:presLayoutVars>
      </dgm:prSet>
      <dgm:spPr/>
    </dgm:pt>
    <dgm:pt modelId="{D0C2B573-CFBE-4838-A321-2EE569175884}" type="pres">
      <dgm:prSet presAssocID="{ABC1A4E9-DB30-428C-B61C-E3EDD235ACD5}" presName="TwoNodes_1_text" presStyleLbl="node1" presStyleIdx="1" presStyleCnt="2">
        <dgm:presLayoutVars>
          <dgm:bulletEnabled val="1"/>
        </dgm:presLayoutVars>
      </dgm:prSet>
      <dgm:spPr/>
    </dgm:pt>
    <dgm:pt modelId="{98E46A63-2885-4F65-9173-D7DDB3ABB4A2}" type="pres">
      <dgm:prSet presAssocID="{ABC1A4E9-DB30-428C-B61C-E3EDD235ACD5}" presName="TwoNodes_2_text" presStyleLbl="node1" presStyleIdx="1" presStyleCnt="2">
        <dgm:presLayoutVars>
          <dgm:bulletEnabled val="1"/>
        </dgm:presLayoutVars>
      </dgm:prSet>
      <dgm:spPr/>
    </dgm:pt>
  </dgm:ptLst>
  <dgm:cxnLst>
    <dgm:cxn modelId="{3BAB2708-8CF6-434E-AAF3-BF4B60F07203}" type="presOf" srcId="{95062B52-41BB-4B18-86E2-CE18AD13F2A3}" destId="{6E646448-1FC5-4339-B9C7-040BD8D1CAC0}" srcOrd="0" destOrd="0" presId="urn:microsoft.com/office/officeart/2005/8/layout/vProcess5"/>
    <dgm:cxn modelId="{672BD549-1721-4CD7-A74F-9FA57E6CE3F1}" type="presOf" srcId="{59B4DB8F-D3CB-4FB4-8BCD-78FAB683F678}" destId="{02FD478A-EEC3-4E5E-8B0D-99BB362AD0A7}" srcOrd="0" destOrd="0" presId="urn:microsoft.com/office/officeart/2005/8/layout/vProcess5"/>
    <dgm:cxn modelId="{B689614F-FAD6-4678-ABBB-63E416ACFDA0}" type="presOf" srcId="{11A547D1-1B6E-4BF4-95ED-84926841929F}" destId="{2126E1A6-8BAE-40CE-81BC-F5BFDCE7ADEA}" srcOrd="0" destOrd="0" presId="urn:microsoft.com/office/officeart/2005/8/layout/vProcess5"/>
    <dgm:cxn modelId="{EC878052-42D8-4782-BAA1-1169543A320A}" srcId="{ABC1A4E9-DB30-428C-B61C-E3EDD235ACD5}" destId="{59B4DB8F-D3CB-4FB4-8BCD-78FAB683F678}" srcOrd="0" destOrd="0" parTransId="{6D352332-B349-4792-B5BB-844D9DC8A080}" sibTransId="{11A547D1-1B6E-4BF4-95ED-84926841929F}"/>
    <dgm:cxn modelId="{89E49099-7740-4B72-8FA3-14DCEB5D60E2}" srcId="{ABC1A4E9-DB30-428C-B61C-E3EDD235ACD5}" destId="{95062B52-41BB-4B18-86E2-CE18AD13F2A3}" srcOrd="1" destOrd="0" parTransId="{FBB1B9E7-974C-4005-BFFF-20001B0200EC}" sibTransId="{2BAA9621-CE39-4B9B-9BFD-6FE88F738F47}"/>
    <dgm:cxn modelId="{7F040EE5-BE9C-4604-8FD1-87DE2DFE775D}" type="presOf" srcId="{95062B52-41BB-4B18-86E2-CE18AD13F2A3}" destId="{98E46A63-2885-4F65-9173-D7DDB3ABB4A2}" srcOrd="1" destOrd="0" presId="urn:microsoft.com/office/officeart/2005/8/layout/vProcess5"/>
    <dgm:cxn modelId="{789FCDF5-6CA2-4220-AC3F-C0EBD1F28D7C}" type="presOf" srcId="{ABC1A4E9-DB30-428C-B61C-E3EDD235ACD5}" destId="{773BFCBC-CBE7-409C-BA49-3FB354C3ECF4}" srcOrd="0" destOrd="0" presId="urn:microsoft.com/office/officeart/2005/8/layout/vProcess5"/>
    <dgm:cxn modelId="{4BF549F7-F1BC-4DF6-834B-A9D5F2F5F353}" type="presOf" srcId="{59B4DB8F-D3CB-4FB4-8BCD-78FAB683F678}" destId="{D0C2B573-CFBE-4838-A321-2EE569175884}" srcOrd="1" destOrd="0" presId="urn:microsoft.com/office/officeart/2005/8/layout/vProcess5"/>
    <dgm:cxn modelId="{AD2461CD-9DD3-42AA-9208-8028DA164DE5}" type="presParOf" srcId="{773BFCBC-CBE7-409C-BA49-3FB354C3ECF4}" destId="{C15E3B91-E7C3-43B4-92BC-F5A271AA9611}" srcOrd="0" destOrd="0" presId="urn:microsoft.com/office/officeart/2005/8/layout/vProcess5"/>
    <dgm:cxn modelId="{518FB7B1-8D10-40B4-8E45-2D630D62604B}" type="presParOf" srcId="{773BFCBC-CBE7-409C-BA49-3FB354C3ECF4}" destId="{02FD478A-EEC3-4E5E-8B0D-99BB362AD0A7}" srcOrd="1" destOrd="0" presId="urn:microsoft.com/office/officeart/2005/8/layout/vProcess5"/>
    <dgm:cxn modelId="{52EC48C2-48BB-4255-BD74-0CFEC6EA9AE6}" type="presParOf" srcId="{773BFCBC-CBE7-409C-BA49-3FB354C3ECF4}" destId="{6E646448-1FC5-4339-B9C7-040BD8D1CAC0}" srcOrd="2" destOrd="0" presId="urn:microsoft.com/office/officeart/2005/8/layout/vProcess5"/>
    <dgm:cxn modelId="{03393DB8-E5E4-4D3E-8F0D-7E3CE7814DC3}" type="presParOf" srcId="{773BFCBC-CBE7-409C-BA49-3FB354C3ECF4}" destId="{2126E1A6-8BAE-40CE-81BC-F5BFDCE7ADEA}" srcOrd="3" destOrd="0" presId="urn:microsoft.com/office/officeart/2005/8/layout/vProcess5"/>
    <dgm:cxn modelId="{B94315B6-FB79-474E-B142-F20419552CB5}" type="presParOf" srcId="{773BFCBC-CBE7-409C-BA49-3FB354C3ECF4}" destId="{D0C2B573-CFBE-4838-A321-2EE569175884}" srcOrd="4" destOrd="0" presId="urn:microsoft.com/office/officeart/2005/8/layout/vProcess5"/>
    <dgm:cxn modelId="{A6D0F44F-A97F-4E93-A6C8-9413EFC338F3}" type="presParOf" srcId="{773BFCBC-CBE7-409C-BA49-3FB354C3ECF4}" destId="{98E46A63-2885-4F65-9173-D7DDB3ABB4A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C1A4E9-DB30-428C-B61C-E3EDD235ACD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59B4DB8F-D3CB-4FB4-8BCD-78FAB683F678}">
      <dgm:prSet phldrT="[Text]" custT="1"/>
      <dgm:spPr>
        <a:solidFill>
          <a:schemeClr val="accent5">
            <a:lumMod val="20000"/>
            <a:lumOff val="80000"/>
          </a:schemeClr>
        </a:solidFill>
        <a:ln>
          <a:solidFill>
            <a:schemeClr val="tx2">
              <a:lumMod val="10000"/>
            </a:schemeClr>
          </a:solidFill>
        </a:ln>
      </dgm:spPr>
      <dgm:t>
        <a:bodyPr/>
        <a:lstStyle/>
        <a:p>
          <a:r>
            <a:rPr lang="en-IN" sz="1800" b="1" cap="none" spc="0" dirty="0">
              <a:ln w="0"/>
              <a:solidFill>
                <a:schemeClr val="tx1"/>
              </a:solidFill>
              <a:effectLst>
                <a:outerShdw blurRad="38100" dist="19050" dir="2700000" algn="tl" rotWithShape="0">
                  <a:schemeClr val="dk1">
                    <a:alpha val="40000"/>
                  </a:schemeClr>
                </a:outerShdw>
              </a:effectLst>
              <a:highlight>
                <a:srgbClr val="FFFF00"/>
              </a:highlight>
            </a:rPr>
            <a:t>CONSENSUS SEQUENCE Generation:</a:t>
          </a:r>
        </a:p>
        <a:p>
          <a:r>
            <a:rPr lang="en-IN" sz="1800" b="0" cap="none" spc="0" dirty="0">
              <a:ln w="0"/>
              <a:solidFill>
                <a:schemeClr val="tx1"/>
              </a:solidFill>
              <a:effectLst>
                <a:outerShdw blurRad="38100" dist="19050" dir="2700000" algn="tl" rotWithShape="0">
                  <a:schemeClr val="dk1">
                    <a:alpha val="40000"/>
                  </a:schemeClr>
                </a:outerShdw>
              </a:effectLst>
            </a:rPr>
            <a:t>New sequence is generated by incorporating all the different variants observed that represents the genetic profile of the sample considered</a:t>
          </a:r>
        </a:p>
      </dgm:t>
    </dgm:pt>
    <dgm:pt modelId="{6D352332-B349-4792-B5BB-844D9DC8A080}" type="parTrans" cxnId="{EC878052-42D8-4782-BAA1-1169543A320A}">
      <dgm:prSet/>
      <dgm:spPr/>
      <dgm:t>
        <a:bodyPr/>
        <a:lstStyle/>
        <a:p>
          <a:endParaRPr lang="en-IN"/>
        </a:p>
      </dgm:t>
    </dgm:pt>
    <dgm:pt modelId="{11A547D1-1B6E-4BF4-95ED-84926841929F}" type="sibTrans" cxnId="{EC878052-42D8-4782-BAA1-1169543A320A}">
      <dgm:prSet/>
      <dgm:spPr>
        <a:solidFill>
          <a:schemeClr val="accent5">
            <a:lumMod val="20000"/>
            <a:lumOff val="80000"/>
          </a:schemeClr>
        </a:solidFill>
        <a:ln>
          <a:solidFill>
            <a:schemeClr val="tx2">
              <a:lumMod val="10000"/>
            </a:schemeClr>
          </a:solidFill>
        </a:ln>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95062B52-41BB-4B18-86E2-CE18AD13F2A3}">
      <dgm:prSet phldrT="[Text]" custT="1"/>
      <dgm:spPr>
        <a:solidFill>
          <a:schemeClr val="accent5">
            <a:lumMod val="20000"/>
            <a:lumOff val="80000"/>
          </a:schemeClr>
        </a:solidFill>
        <a:ln>
          <a:solidFill>
            <a:schemeClr val="tx2">
              <a:lumMod val="10000"/>
            </a:schemeClr>
          </a:solidFill>
        </a:ln>
      </dgm:spPr>
      <dgm:t>
        <a:bodyPr/>
        <a:lstStyle/>
        <a:p>
          <a:r>
            <a:rPr lang="en-IN" sz="1800" b="0" cap="none" spc="0" dirty="0">
              <a:ln w="0"/>
              <a:solidFill>
                <a:schemeClr val="tx1"/>
              </a:solidFill>
              <a:effectLst>
                <a:outerShdw blurRad="38100" dist="19050" dir="2700000" algn="tl" rotWithShape="0">
                  <a:schemeClr val="dk1">
                    <a:alpha val="40000"/>
                  </a:schemeClr>
                </a:outerShdw>
              </a:effectLst>
            </a:rPr>
            <a:t>By generating the consensus sequence, unique SNPs can be focused for identifying mutations and study evolutionary changes</a:t>
          </a:r>
        </a:p>
      </dgm:t>
    </dgm:pt>
    <dgm:pt modelId="{FBB1B9E7-974C-4005-BFFF-20001B0200EC}" type="parTrans" cxnId="{89E49099-7740-4B72-8FA3-14DCEB5D60E2}">
      <dgm:prSet/>
      <dgm:spPr/>
      <dgm:t>
        <a:bodyPr/>
        <a:lstStyle/>
        <a:p>
          <a:endParaRPr lang="en-IN"/>
        </a:p>
      </dgm:t>
    </dgm:pt>
    <dgm:pt modelId="{2BAA9621-CE39-4B9B-9BFD-6FE88F738F47}" type="sibTrans" cxnId="{89E49099-7740-4B72-8FA3-14DCEB5D60E2}">
      <dgm:prSet/>
      <dgm:spPr>
        <a:solidFill>
          <a:schemeClr val="accent5">
            <a:lumMod val="20000"/>
            <a:lumOff val="80000"/>
          </a:schemeClr>
        </a:solidFill>
        <a:ln>
          <a:solidFill>
            <a:schemeClr val="tx2">
              <a:lumMod val="10000"/>
            </a:schemeClr>
          </a:solidFill>
        </a:ln>
      </dgm:spPr>
      <dgm:t>
        <a:bodyPr/>
        <a:lstStyle/>
        <a:p>
          <a:endParaRPr lang="en-IN" b="0" cap="none" spc="0">
            <a:ln w="0"/>
            <a:solidFill>
              <a:schemeClr val="tx1"/>
            </a:solidFill>
            <a:effectLst>
              <a:outerShdw blurRad="38100" dist="19050" dir="2700000" algn="tl" rotWithShape="0">
                <a:schemeClr val="dk1">
                  <a:alpha val="40000"/>
                </a:schemeClr>
              </a:outerShdw>
            </a:effectLst>
          </a:endParaRPr>
        </a:p>
      </dgm:t>
    </dgm:pt>
    <dgm:pt modelId="{62AE5A5C-935B-4994-A546-974150961D06}">
      <dgm:prSet phldrT="[Text]" custT="1"/>
      <dgm:spPr>
        <a:solidFill>
          <a:schemeClr val="accent5">
            <a:lumMod val="20000"/>
            <a:lumOff val="80000"/>
          </a:schemeClr>
        </a:solidFill>
        <a:ln>
          <a:solidFill>
            <a:schemeClr val="tx2">
              <a:lumMod val="10000"/>
            </a:schemeClr>
          </a:solidFill>
        </a:ln>
      </dgm:spPr>
      <dgm:t>
        <a:bodyPr/>
        <a:lstStyle/>
        <a:p>
          <a:r>
            <a:rPr lang="en-IN" sz="1800" b="1" cap="none" spc="0" dirty="0">
              <a:ln w="0"/>
              <a:solidFill>
                <a:schemeClr val="tx1"/>
              </a:solidFill>
              <a:effectLst>
                <a:outerShdw blurRad="38100" dist="19050" dir="2700000" algn="tl" rotWithShape="0">
                  <a:schemeClr val="dk1">
                    <a:alpha val="40000"/>
                  </a:schemeClr>
                </a:outerShdw>
              </a:effectLst>
              <a:highlight>
                <a:srgbClr val="FFFF00"/>
              </a:highlight>
            </a:rPr>
            <a:t>SNP to GENE MAPPING:</a:t>
          </a:r>
        </a:p>
        <a:p>
          <a:r>
            <a:rPr lang="en-IN" sz="1800" b="0" cap="none" spc="0" dirty="0">
              <a:ln w="0"/>
              <a:solidFill>
                <a:schemeClr val="tx1"/>
              </a:solidFill>
              <a:effectLst>
                <a:outerShdw blurRad="38100" dist="19050" dir="2700000" algn="tl" rotWithShape="0">
                  <a:schemeClr val="dk1">
                    <a:alpha val="40000"/>
                  </a:schemeClr>
                </a:outerShdw>
              </a:effectLst>
            </a:rPr>
            <a:t>By using the identified SNPs in consensus sequence, through mapping tools like BLAST, corresponding gene and potential functional impacts can be provided</a:t>
          </a:r>
        </a:p>
      </dgm:t>
    </dgm:pt>
    <dgm:pt modelId="{F9DED5A0-DFDB-4703-963C-7F72219A10CF}" type="parTrans" cxnId="{94671FF0-013A-45FD-98AC-2F6E053D662A}">
      <dgm:prSet/>
      <dgm:spPr/>
      <dgm:t>
        <a:bodyPr/>
        <a:lstStyle/>
        <a:p>
          <a:endParaRPr lang="en-IN"/>
        </a:p>
      </dgm:t>
    </dgm:pt>
    <dgm:pt modelId="{FD80E9C9-BACD-4C85-A15D-2C4A21CE0079}" type="sibTrans" cxnId="{94671FF0-013A-45FD-98AC-2F6E053D662A}">
      <dgm:prSet/>
      <dgm:spPr/>
      <dgm:t>
        <a:bodyPr/>
        <a:lstStyle/>
        <a:p>
          <a:endParaRPr lang="en-IN"/>
        </a:p>
      </dgm:t>
    </dgm:pt>
    <dgm:pt modelId="{773BFCBC-CBE7-409C-BA49-3FB354C3ECF4}" type="pres">
      <dgm:prSet presAssocID="{ABC1A4E9-DB30-428C-B61C-E3EDD235ACD5}" presName="outerComposite" presStyleCnt="0">
        <dgm:presLayoutVars>
          <dgm:chMax val="5"/>
          <dgm:dir/>
          <dgm:resizeHandles val="exact"/>
        </dgm:presLayoutVars>
      </dgm:prSet>
      <dgm:spPr/>
    </dgm:pt>
    <dgm:pt modelId="{C15E3B91-E7C3-43B4-92BC-F5A271AA9611}" type="pres">
      <dgm:prSet presAssocID="{ABC1A4E9-DB30-428C-B61C-E3EDD235ACD5}" presName="dummyMaxCanvas" presStyleCnt="0">
        <dgm:presLayoutVars/>
      </dgm:prSet>
      <dgm:spPr/>
    </dgm:pt>
    <dgm:pt modelId="{7DD7981C-21E4-4C8C-BA7E-0B3F2E27BC84}" type="pres">
      <dgm:prSet presAssocID="{ABC1A4E9-DB30-428C-B61C-E3EDD235ACD5}" presName="ThreeNodes_1" presStyleLbl="node1" presStyleIdx="0" presStyleCnt="3" custLinFactNeighborX="-642">
        <dgm:presLayoutVars>
          <dgm:bulletEnabled val="1"/>
        </dgm:presLayoutVars>
      </dgm:prSet>
      <dgm:spPr/>
    </dgm:pt>
    <dgm:pt modelId="{20B9CC00-4902-418F-8422-AB7FAA41A142}" type="pres">
      <dgm:prSet presAssocID="{ABC1A4E9-DB30-428C-B61C-E3EDD235ACD5}" presName="ThreeNodes_2" presStyleLbl="node1" presStyleIdx="1" presStyleCnt="3">
        <dgm:presLayoutVars>
          <dgm:bulletEnabled val="1"/>
        </dgm:presLayoutVars>
      </dgm:prSet>
      <dgm:spPr/>
    </dgm:pt>
    <dgm:pt modelId="{DD752380-6238-4107-897C-4D24B7316798}" type="pres">
      <dgm:prSet presAssocID="{ABC1A4E9-DB30-428C-B61C-E3EDD235ACD5}" presName="ThreeNodes_3" presStyleLbl="node1" presStyleIdx="2" presStyleCnt="3" custScaleX="109856">
        <dgm:presLayoutVars>
          <dgm:bulletEnabled val="1"/>
        </dgm:presLayoutVars>
      </dgm:prSet>
      <dgm:spPr/>
    </dgm:pt>
    <dgm:pt modelId="{72E12D62-C102-4576-9029-4E7F10852608}" type="pres">
      <dgm:prSet presAssocID="{ABC1A4E9-DB30-428C-B61C-E3EDD235ACD5}" presName="ThreeConn_1-2" presStyleLbl="fgAccFollowNode1" presStyleIdx="0" presStyleCnt="2">
        <dgm:presLayoutVars>
          <dgm:bulletEnabled val="1"/>
        </dgm:presLayoutVars>
      </dgm:prSet>
      <dgm:spPr/>
    </dgm:pt>
    <dgm:pt modelId="{1A4B0855-EF1A-4AE5-A11F-E6AC84FB2DE2}" type="pres">
      <dgm:prSet presAssocID="{ABC1A4E9-DB30-428C-B61C-E3EDD235ACD5}" presName="ThreeConn_2-3" presStyleLbl="fgAccFollowNode1" presStyleIdx="1" presStyleCnt="2">
        <dgm:presLayoutVars>
          <dgm:bulletEnabled val="1"/>
        </dgm:presLayoutVars>
      </dgm:prSet>
      <dgm:spPr/>
    </dgm:pt>
    <dgm:pt modelId="{E08804B8-212A-407B-91B9-1061ED6779EA}" type="pres">
      <dgm:prSet presAssocID="{ABC1A4E9-DB30-428C-B61C-E3EDD235ACD5}" presName="ThreeNodes_1_text" presStyleLbl="node1" presStyleIdx="2" presStyleCnt="3">
        <dgm:presLayoutVars>
          <dgm:bulletEnabled val="1"/>
        </dgm:presLayoutVars>
      </dgm:prSet>
      <dgm:spPr/>
    </dgm:pt>
    <dgm:pt modelId="{4BC9B806-6A19-4D15-A7CD-6AB8630892FC}" type="pres">
      <dgm:prSet presAssocID="{ABC1A4E9-DB30-428C-B61C-E3EDD235ACD5}" presName="ThreeNodes_2_text" presStyleLbl="node1" presStyleIdx="2" presStyleCnt="3">
        <dgm:presLayoutVars>
          <dgm:bulletEnabled val="1"/>
        </dgm:presLayoutVars>
      </dgm:prSet>
      <dgm:spPr/>
    </dgm:pt>
    <dgm:pt modelId="{A036FCB1-7501-4739-BADB-3671683C5262}" type="pres">
      <dgm:prSet presAssocID="{ABC1A4E9-DB30-428C-B61C-E3EDD235ACD5}" presName="ThreeNodes_3_text" presStyleLbl="node1" presStyleIdx="2" presStyleCnt="3">
        <dgm:presLayoutVars>
          <dgm:bulletEnabled val="1"/>
        </dgm:presLayoutVars>
      </dgm:prSet>
      <dgm:spPr/>
    </dgm:pt>
  </dgm:ptLst>
  <dgm:cxnLst>
    <dgm:cxn modelId="{4DB22667-0ED6-47CE-821C-70373FFF6CB8}" type="presOf" srcId="{2BAA9621-CE39-4B9B-9BFD-6FE88F738F47}" destId="{1A4B0855-EF1A-4AE5-A11F-E6AC84FB2DE2}" srcOrd="0" destOrd="0" presId="urn:microsoft.com/office/officeart/2005/8/layout/vProcess5"/>
    <dgm:cxn modelId="{EC878052-42D8-4782-BAA1-1169543A320A}" srcId="{ABC1A4E9-DB30-428C-B61C-E3EDD235ACD5}" destId="{59B4DB8F-D3CB-4FB4-8BCD-78FAB683F678}" srcOrd="0" destOrd="0" parTransId="{6D352332-B349-4792-B5BB-844D9DC8A080}" sibTransId="{11A547D1-1B6E-4BF4-95ED-84926841929F}"/>
    <dgm:cxn modelId="{2828077B-9961-4119-BBB6-5FEA299FB2A1}" type="presOf" srcId="{62AE5A5C-935B-4994-A546-974150961D06}" destId="{A036FCB1-7501-4739-BADB-3671683C5262}" srcOrd="1" destOrd="0" presId="urn:microsoft.com/office/officeart/2005/8/layout/vProcess5"/>
    <dgm:cxn modelId="{4035BB90-72E8-4181-9657-B81422489313}" type="presOf" srcId="{11A547D1-1B6E-4BF4-95ED-84926841929F}" destId="{72E12D62-C102-4576-9029-4E7F10852608}" srcOrd="0" destOrd="0" presId="urn:microsoft.com/office/officeart/2005/8/layout/vProcess5"/>
    <dgm:cxn modelId="{89E49099-7740-4B72-8FA3-14DCEB5D60E2}" srcId="{ABC1A4E9-DB30-428C-B61C-E3EDD235ACD5}" destId="{95062B52-41BB-4B18-86E2-CE18AD13F2A3}" srcOrd="1" destOrd="0" parTransId="{FBB1B9E7-974C-4005-BFFF-20001B0200EC}" sibTransId="{2BAA9621-CE39-4B9B-9BFD-6FE88F738F47}"/>
    <dgm:cxn modelId="{9F20819E-CF66-48CF-BAD0-0D9BC73F1328}" type="presOf" srcId="{95062B52-41BB-4B18-86E2-CE18AD13F2A3}" destId="{20B9CC00-4902-418F-8422-AB7FAA41A142}" srcOrd="0" destOrd="0" presId="urn:microsoft.com/office/officeart/2005/8/layout/vProcess5"/>
    <dgm:cxn modelId="{D82751C6-EE58-4ECD-B10C-89842D5A1029}" type="presOf" srcId="{95062B52-41BB-4B18-86E2-CE18AD13F2A3}" destId="{4BC9B806-6A19-4D15-A7CD-6AB8630892FC}" srcOrd="1" destOrd="0" presId="urn:microsoft.com/office/officeart/2005/8/layout/vProcess5"/>
    <dgm:cxn modelId="{8E689CD6-D711-4D67-BBCB-3EE142FEED4D}" type="presOf" srcId="{59B4DB8F-D3CB-4FB4-8BCD-78FAB683F678}" destId="{E08804B8-212A-407B-91B9-1061ED6779EA}" srcOrd="1" destOrd="0" presId="urn:microsoft.com/office/officeart/2005/8/layout/vProcess5"/>
    <dgm:cxn modelId="{443F9FE0-6EF2-4305-A314-2830CF369763}" type="presOf" srcId="{62AE5A5C-935B-4994-A546-974150961D06}" destId="{DD752380-6238-4107-897C-4D24B7316798}" srcOrd="0" destOrd="0" presId="urn:microsoft.com/office/officeart/2005/8/layout/vProcess5"/>
    <dgm:cxn modelId="{94671FF0-013A-45FD-98AC-2F6E053D662A}" srcId="{ABC1A4E9-DB30-428C-B61C-E3EDD235ACD5}" destId="{62AE5A5C-935B-4994-A546-974150961D06}" srcOrd="2" destOrd="0" parTransId="{F9DED5A0-DFDB-4703-963C-7F72219A10CF}" sibTransId="{FD80E9C9-BACD-4C85-A15D-2C4A21CE0079}"/>
    <dgm:cxn modelId="{7F3EA8F2-89C6-4CCA-B515-428B02AA0676}" type="presOf" srcId="{59B4DB8F-D3CB-4FB4-8BCD-78FAB683F678}" destId="{7DD7981C-21E4-4C8C-BA7E-0B3F2E27BC84}" srcOrd="0" destOrd="0" presId="urn:microsoft.com/office/officeart/2005/8/layout/vProcess5"/>
    <dgm:cxn modelId="{789FCDF5-6CA2-4220-AC3F-C0EBD1F28D7C}" type="presOf" srcId="{ABC1A4E9-DB30-428C-B61C-E3EDD235ACD5}" destId="{773BFCBC-CBE7-409C-BA49-3FB354C3ECF4}" srcOrd="0" destOrd="0" presId="urn:microsoft.com/office/officeart/2005/8/layout/vProcess5"/>
    <dgm:cxn modelId="{AD2461CD-9DD3-42AA-9208-8028DA164DE5}" type="presParOf" srcId="{773BFCBC-CBE7-409C-BA49-3FB354C3ECF4}" destId="{C15E3B91-E7C3-43B4-92BC-F5A271AA9611}" srcOrd="0" destOrd="0" presId="urn:microsoft.com/office/officeart/2005/8/layout/vProcess5"/>
    <dgm:cxn modelId="{8CD246CA-B3D8-4894-9DC2-1AEF85D28A6F}" type="presParOf" srcId="{773BFCBC-CBE7-409C-BA49-3FB354C3ECF4}" destId="{7DD7981C-21E4-4C8C-BA7E-0B3F2E27BC84}" srcOrd="1" destOrd="0" presId="urn:microsoft.com/office/officeart/2005/8/layout/vProcess5"/>
    <dgm:cxn modelId="{2209F466-96FF-482A-87C1-28E36EBE1630}" type="presParOf" srcId="{773BFCBC-CBE7-409C-BA49-3FB354C3ECF4}" destId="{20B9CC00-4902-418F-8422-AB7FAA41A142}" srcOrd="2" destOrd="0" presId="urn:microsoft.com/office/officeart/2005/8/layout/vProcess5"/>
    <dgm:cxn modelId="{7C3C4003-7B95-4DBA-A176-720FBC233162}" type="presParOf" srcId="{773BFCBC-CBE7-409C-BA49-3FB354C3ECF4}" destId="{DD752380-6238-4107-897C-4D24B7316798}" srcOrd="3" destOrd="0" presId="urn:microsoft.com/office/officeart/2005/8/layout/vProcess5"/>
    <dgm:cxn modelId="{F2D27013-F917-4045-B765-7E66C44C0351}" type="presParOf" srcId="{773BFCBC-CBE7-409C-BA49-3FB354C3ECF4}" destId="{72E12D62-C102-4576-9029-4E7F10852608}" srcOrd="4" destOrd="0" presId="urn:microsoft.com/office/officeart/2005/8/layout/vProcess5"/>
    <dgm:cxn modelId="{18D9FD77-C0F7-4A78-BB14-E51B14DFE2D7}" type="presParOf" srcId="{773BFCBC-CBE7-409C-BA49-3FB354C3ECF4}" destId="{1A4B0855-EF1A-4AE5-A11F-E6AC84FB2DE2}" srcOrd="5" destOrd="0" presId="urn:microsoft.com/office/officeart/2005/8/layout/vProcess5"/>
    <dgm:cxn modelId="{BA4A956B-38FB-4644-89F0-C2968B5E9EC1}" type="presParOf" srcId="{773BFCBC-CBE7-409C-BA49-3FB354C3ECF4}" destId="{E08804B8-212A-407B-91B9-1061ED6779EA}" srcOrd="6" destOrd="0" presId="urn:microsoft.com/office/officeart/2005/8/layout/vProcess5"/>
    <dgm:cxn modelId="{60C012AC-7526-4E67-AD90-127274C73CEF}" type="presParOf" srcId="{773BFCBC-CBE7-409C-BA49-3FB354C3ECF4}" destId="{4BC9B806-6A19-4D15-A7CD-6AB8630892FC}" srcOrd="7" destOrd="0" presId="urn:microsoft.com/office/officeart/2005/8/layout/vProcess5"/>
    <dgm:cxn modelId="{CC832CF8-C360-4D7A-BA8B-AC1D7402A33A}" type="presParOf" srcId="{773BFCBC-CBE7-409C-BA49-3FB354C3ECF4}" destId="{A036FCB1-7501-4739-BADB-3671683C526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7981C-21E4-4C8C-BA7E-0B3F2E27BC84}">
      <dsp:nvSpPr>
        <dsp:cNvPr id="0" name=""/>
        <dsp:cNvSpPr/>
      </dsp:nvSpPr>
      <dsp:spPr>
        <a:xfrm>
          <a:off x="0" y="0"/>
          <a:ext cx="5699760" cy="1157496"/>
        </a:xfrm>
        <a:prstGeom prst="roundRect">
          <a:avLst>
            <a:gd name="adj" fmla="val 10000"/>
          </a:avLst>
        </a:prstGeom>
        <a:solidFill>
          <a:schemeClr val="accent5">
            <a:lumMod val="20000"/>
            <a:lumOff val="80000"/>
          </a:schemeClr>
        </a:solidFill>
        <a:ln w="25400" cap="flat" cmpd="sng" algn="ctr">
          <a:solidFill>
            <a:schemeClr val="tx2">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cap="none" spc="0" dirty="0">
              <a:ln w="0"/>
              <a:solidFill>
                <a:schemeClr val="tx1"/>
              </a:solidFill>
              <a:effectLst>
                <a:outerShdw blurRad="38100" dist="19050" dir="2700000" algn="tl" rotWithShape="0">
                  <a:schemeClr val="dk1">
                    <a:alpha val="40000"/>
                  </a:schemeClr>
                </a:outerShdw>
              </a:effectLst>
              <a:highlight>
                <a:srgbClr val="FFFF00"/>
              </a:highlight>
            </a:rPr>
            <a:t>OBTAIN GENOMIC DATA</a:t>
          </a:r>
          <a:r>
            <a:rPr lang="en-IN" sz="1800" b="0" kern="1200" cap="none" spc="0" dirty="0">
              <a:ln w="0"/>
              <a:solidFill>
                <a:schemeClr val="tx1"/>
              </a:solidFill>
              <a:effectLst>
                <a:outerShdw blurRad="38100" dist="19050" dir="2700000" algn="tl" rotWithShape="0">
                  <a:schemeClr val="dk1">
                    <a:alpha val="40000"/>
                  </a:schemeClr>
                </a:outerShdw>
              </a:effectLst>
            </a:rPr>
            <a:t>: </a:t>
          </a:r>
          <a:br>
            <a:rPr lang="en-IN" sz="1800" b="0" kern="1200" cap="none" spc="0" dirty="0">
              <a:ln w="0"/>
              <a:solidFill>
                <a:schemeClr val="tx1"/>
              </a:solidFill>
              <a:effectLst>
                <a:outerShdw blurRad="38100" dist="19050" dir="2700000" algn="tl" rotWithShape="0">
                  <a:schemeClr val="dk1">
                    <a:alpha val="40000"/>
                  </a:schemeClr>
                </a:outerShdw>
              </a:effectLst>
            </a:rPr>
          </a:br>
          <a:r>
            <a:rPr lang="en-IN" sz="1800" b="0" kern="1200" cap="none" spc="0" dirty="0">
              <a:ln w="0"/>
              <a:solidFill>
                <a:schemeClr val="tx1"/>
              </a:solidFill>
              <a:effectLst>
                <a:outerShdw blurRad="38100" dist="19050" dir="2700000" algn="tl" rotWithShape="0">
                  <a:schemeClr val="dk1">
                    <a:alpha val="40000"/>
                  </a:schemeClr>
                </a:outerShdw>
              </a:effectLst>
            </a:rPr>
            <a:t>(Reference and Sample Genomes) from the database at National </a:t>
          </a:r>
          <a:r>
            <a:rPr lang="en-IN" sz="1800" b="0" kern="1200" cap="none" spc="0" dirty="0" err="1">
              <a:ln w="0"/>
              <a:solidFill>
                <a:schemeClr val="tx1"/>
              </a:solidFill>
              <a:effectLst>
                <a:outerShdw blurRad="38100" dist="19050" dir="2700000" algn="tl" rotWithShape="0">
                  <a:schemeClr val="dk1">
                    <a:alpha val="40000"/>
                  </a:schemeClr>
                </a:outerShdw>
              </a:effectLst>
            </a:rPr>
            <a:t>Center</a:t>
          </a:r>
          <a:r>
            <a:rPr lang="en-IN" sz="1800" b="0" kern="1200" cap="none" spc="0" dirty="0">
              <a:ln w="0"/>
              <a:solidFill>
                <a:schemeClr val="tx1"/>
              </a:solidFill>
              <a:effectLst>
                <a:outerShdw blurRad="38100" dist="19050" dir="2700000" algn="tl" rotWithShape="0">
                  <a:schemeClr val="dk1">
                    <a:alpha val="40000"/>
                  </a:schemeClr>
                </a:outerShdw>
              </a:effectLst>
            </a:rPr>
            <a:t> for Biotechnology Information (NCBI) </a:t>
          </a:r>
        </a:p>
      </dsp:txBody>
      <dsp:txXfrm>
        <a:off x="33902" y="33902"/>
        <a:ext cx="4450730" cy="1089692"/>
      </dsp:txXfrm>
    </dsp:sp>
    <dsp:sp modelId="{20B9CC00-4902-418F-8422-AB7FAA41A142}">
      <dsp:nvSpPr>
        <dsp:cNvPr id="0" name=""/>
        <dsp:cNvSpPr/>
      </dsp:nvSpPr>
      <dsp:spPr>
        <a:xfrm>
          <a:off x="502920" y="1350412"/>
          <a:ext cx="5699760" cy="1157496"/>
        </a:xfrm>
        <a:prstGeom prst="roundRect">
          <a:avLst>
            <a:gd name="adj" fmla="val 10000"/>
          </a:avLst>
        </a:prstGeom>
        <a:solidFill>
          <a:schemeClr val="accent5">
            <a:lumMod val="20000"/>
            <a:lumOff val="80000"/>
          </a:schemeClr>
        </a:solidFill>
        <a:ln w="25400" cap="flat" cmpd="sng" algn="ctr">
          <a:solidFill>
            <a:schemeClr val="tx2">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cap="none" spc="0" dirty="0">
              <a:ln w="0"/>
              <a:solidFill>
                <a:schemeClr val="tx1"/>
              </a:solidFill>
              <a:effectLst>
                <a:outerShdw blurRad="38100" dist="19050" dir="2700000" algn="tl" rotWithShape="0">
                  <a:schemeClr val="dk1">
                    <a:alpha val="40000"/>
                  </a:schemeClr>
                </a:outerShdw>
              </a:effectLst>
              <a:highlight>
                <a:srgbClr val="FFFF00"/>
              </a:highlight>
            </a:rPr>
            <a:t>SEQUENCE ALIGNMENT:</a:t>
          </a:r>
        </a:p>
        <a:p>
          <a:pPr marL="0" lvl="0" indent="0" algn="l" defTabSz="800100">
            <a:lnSpc>
              <a:spcPct val="90000"/>
            </a:lnSpc>
            <a:spcBef>
              <a:spcPct val="0"/>
            </a:spcBef>
            <a:spcAft>
              <a:spcPct val="35000"/>
            </a:spcAft>
            <a:buNone/>
          </a:pPr>
          <a:r>
            <a:rPr lang="en-IN" sz="1800" b="0" kern="1200" cap="none" spc="0" dirty="0">
              <a:ln w="0"/>
              <a:solidFill>
                <a:schemeClr val="tx1"/>
              </a:solidFill>
              <a:effectLst>
                <a:outerShdw blurRad="38100" dist="19050" dir="2700000" algn="tl" rotWithShape="0">
                  <a:schemeClr val="dk1">
                    <a:alpha val="40000"/>
                  </a:schemeClr>
                </a:outerShdw>
              </a:effectLst>
            </a:rPr>
            <a:t>Align the sample genomes with reference genome using Burrows-Wheeler Transform for maximal exact matches</a:t>
          </a:r>
        </a:p>
      </dsp:txBody>
      <dsp:txXfrm>
        <a:off x="536822" y="1384314"/>
        <a:ext cx="4376663" cy="1089692"/>
      </dsp:txXfrm>
    </dsp:sp>
    <dsp:sp modelId="{DD752380-6238-4107-897C-4D24B7316798}">
      <dsp:nvSpPr>
        <dsp:cNvPr id="0" name=""/>
        <dsp:cNvSpPr/>
      </dsp:nvSpPr>
      <dsp:spPr>
        <a:xfrm>
          <a:off x="1005840" y="2700825"/>
          <a:ext cx="5699760" cy="1157496"/>
        </a:xfrm>
        <a:prstGeom prst="roundRect">
          <a:avLst>
            <a:gd name="adj" fmla="val 10000"/>
          </a:avLst>
        </a:prstGeom>
        <a:solidFill>
          <a:schemeClr val="accent5">
            <a:lumMod val="20000"/>
            <a:lumOff val="80000"/>
          </a:schemeClr>
        </a:solidFill>
        <a:ln w="25400" cap="flat" cmpd="sng" algn="ctr">
          <a:solidFill>
            <a:schemeClr val="tx2">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cap="none" spc="0" dirty="0">
              <a:ln w="0"/>
              <a:solidFill>
                <a:schemeClr val="tx1"/>
              </a:solidFill>
              <a:effectLst>
                <a:outerShdw blurRad="38100" dist="19050" dir="2700000" algn="tl" rotWithShape="0">
                  <a:schemeClr val="dk1">
                    <a:alpha val="40000"/>
                  </a:schemeClr>
                </a:outerShdw>
              </a:effectLst>
            </a:rPr>
            <a:t>Convert text-based, human-readable sequence alignments into binary format for efficient processing and storage</a:t>
          </a:r>
        </a:p>
      </dsp:txBody>
      <dsp:txXfrm>
        <a:off x="1039742" y="2734727"/>
        <a:ext cx="4376663" cy="1089692"/>
      </dsp:txXfrm>
    </dsp:sp>
    <dsp:sp modelId="{72E12D62-C102-4576-9029-4E7F10852608}">
      <dsp:nvSpPr>
        <dsp:cNvPr id="0" name=""/>
        <dsp:cNvSpPr/>
      </dsp:nvSpPr>
      <dsp:spPr>
        <a:xfrm>
          <a:off x="4947387" y="877768"/>
          <a:ext cx="752372" cy="752372"/>
        </a:xfrm>
        <a:prstGeom prst="downArrow">
          <a:avLst>
            <a:gd name="adj1" fmla="val 55000"/>
            <a:gd name="adj2" fmla="val 45000"/>
          </a:avLst>
        </a:prstGeom>
        <a:solidFill>
          <a:schemeClr val="accent5">
            <a:lumMod val="20000"/>
            <a:lumOff val="80000"/>
          </a:schemeClr>
        </a:solidFill>
        <a:ln w="25400" cap="flat" cmpd="sng" algn="ctr">
          <a:solidFill>
            <a:schemeClr val="tx2">
              <a:lumMod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b="0" kern="1200" cap="none" spc="0">
            <a:ln w="0"/>
            <a:solidFill>
              <a:schemeClr val="tx1"/>
            </a:solidFill>
            <a:effectLst>
              <a:outerShdw blurRad="38100" dist="19050" dir="2700000" algn="tl" rotWithShape="0">
                <a:schemeClr val="dk1">
                  <a:alpha val="40000"/>
                </a:schemeClr>
              </a:outerShdw>
            </a:effectLst>
          </a:endParaRPr>
        </a:p>
      </dsp:txBody>
      <dsp:txXfrm>
        <a:off x="5116671" y="877768"/>
        <a:ext cx="413804" cy="566160"/>
      </dsp:txXfrm>
    </dsp:sp>
    <dsp:sp modelId="{1A4B0855-EF1A-4AE5-A11F-E6AC84FB2DE2}">
      <dsp:nvSpPr>
        <dsp:cNvPr id="0" name=""/>
        <dsp:cNvSpPr/>
      </dsp:nvSpPr>
      <dsp:spPr>
        <a:xfrm>
          <a:off x="5450307" y="2220464"/>
          <a:ext cx="752372" cy="752372"/>
        </a:xfrm>
        <a:prstGeom prst="downArrow">
          <a:avLst>
            <a:gd name="adj1" fmla="val 55000"/>
            <a:gd name="adj2" fmla="val 45000"/>
          </a:avLst>
        </a:prstGeom>
        <a:solidFill>
          <a:schemeClr val="accent5">
            <a:lumMod val="20000"/>
            <a:lumOff val="80000"/>
          </a:schemeClr>
        </a:solidFill>
        <a:ln w="25400" cap="flat" cmpd="sng" algn="ctr">
          <a:solidFill>
            <a:schemeClr val="tx2">
              <a:lumMod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b="0" kern="1200" cap="none" spc="0">
            <a:ln w="0"/>
            <a:solidFill>
              <a:schemeClr val="tx1"/>
            </a:solidFill>
            <a:effectLst>
              <a:outerShdw blurRad="38100" dist="19050" dir="2700000" algn="tl" rotWithShape="0">
                <a:schemeClr val="dk1">
                  <a:alpha val="40000"/>
                </a:schemeClr>
              </a:outerShdw>
            </a:effectLst>
          </a:endParaRPr>
        </a:p>
      </dsp:txBody>
      <dsp:txXfrm>
        <a:off x="5619591" y="2220464"/>
        <a:ext cx="413804" cy="566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D478A-EEC3-4E5E-8B0D-99BB362AD0A7}">
      <dsp:nvSpPr>
        <dsp:cNvPr id="0" name=""/>
        <dsp:cNvSpPr/>
      </dsp:nvSpPr>
      <dsp:spPr>
        <a:xfrm>
          <a:off x="0" y="0"/>
          <a:ext cx="6688055" cy="1736244"/>
        </a:xfrm>
        <a:prstGeom prst="roundRect">
          <a:avLst>
            <a:gd name="adj" fmla="val 10000"/>
          </a:avLst>
        </a:prstGeom>
        <a:solidFill>
          <a:schemeClr val="accent5">
            <a:lumMod val="20000"/>
            <a:lumOff val="80000"/>
          </a:schemeClr>
        </a:solidFill>
        <a:ln w="25400" cap="flat" cmpd="sng" algn="ctr">
          <a:solidFill>
            <a:schemeClr val="tx2">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cap="none" spc="0" dirty="0">
              <a:ln w="0"/>
              <a:solidFill>
                <a:schemeClr val="tx1"/>
              </a:solidFill>
              <a:effectLst>
                <a:outerShdw blurRad="38100" dist="19050" dir="2700000" algn="tl" rotWithShape="0">
                  <a:schemeClr val="dk1">
                    <a:alpha val="40000"/>
                  </a:schemeClr>
                </a:outerShdw>
              </a:effectLst>
              <a:highlight>
                <a:srgbClr val="FFFF00"/>
              </a:highlight>
            </a:rPr>
            <a:t>VARIANT IDENTIFICATION (Crucial Step)</a:t>
          </a:r>
        </a:p>
        <a:p>
          <a:pPr marL="0" lvl="0" indent="0" algn="l" defTabSz="800100">
            <a:lnSpc>
              <a:spcPct val="90000"/>
            </a:lnSpc>
            <a:spcBef>
              <a:spcPct val="0"/>
            </a:spcBef>
            <a:spcAft>
              <a:spcPct val="35000"/>
            </a:spcAft>
            <a:buNone/>
          </a:pPr>
          <a:r>
            <a:rPr lang="en-IN" sz="1800" b="0" kern="1200" cap="none" spc="0" dirty="0">
              <a:ln w="0"/>
              <a:solidFill>
                <a:schemeClr val="tx1"/>
              </a:solidFill>
              <a:effectLst>
                <a:outerShdw blurRad="38100" dist="19050" dir="2700000" algn="tl" rotWithShape="0">
                  <a:schemeClr val="dk1">
                    <a:alpha val="40000"/>
                  </a:schemeClr>
                </a:outerShdw>
              </a:effectLst>
            </a:rPr>
            <a:t>Detect genetic variations (SNPs, </a:t>
          </a:r>
          <a:r>
            <a:rPr lang="en-IN" sz="1800" b="0" kern="1200" cap="none" spc="0" dirty="0" err="1">
              <a:ln w="0"/>
              <a:solidFill>
                <a:schemeClr val="tx1"/>
              </a:solidFill>
              <a:effectLst>
                <a:outerShdw blurRad="38100" dist="19050" dir="2700000" algn="tl" rotWithShape="0">
                  <a:schemeClr val="dk1">
                    <a:alpha val="40000"/>
                  </a:schemeClr>
                </a:outerShdw>
              </a:effectLst>
            </a:rPr>
            <a:t>InDels</a:t>
          </a:r>
          <a:r>
            <a:rPr lang="en-IN" sz="1800" b="0" kern="1200" cap="none" spc="0" dirty="0">
              <a:ln w="0"/>
              <a:solidFill>
                <a:schemeClr val="tx1"/>
              </a:solidFill>
              <a:effectLst>
                <a:outerShdw blurRad="38100" dist="19050" dir="2700000" algn="tl" rotWithShape="0">
                  <a:schemeClr val="dk1">
                    <a:alpha val="40000"/>
                  </a:schemeClr>
                </a:outerShdw>
              </a:effectLst>
            </a:rPr>
            <a:t>,…) in sample genomes </a:t>
          </a:r>
          <a:r>
            <a:rPr lang="en-IN" sz="1800" b="0" kern="1200" cap="none" spc="0" dirty="0" err="1">
              <a:ln w="0"/>
              <a:solidFill>
                <a:schemeClr val="tx1"/>
              </a:solidFill>
              <a:effectLst>
                <a:outerShdw blurRad="38100" dist="19050" dir="2700000" algn="tl" rotWithShape="0">
                  <a:schemeClr val="dk1">
                    <a:alpha val="40000"/>
                  </a:schemeClr>
                </a:outerShdw>
              </a:effectLst>
            </a:rPr>
            <a:t>wrt</a:t>
          </a:r>
          <a:r>
            <a:rPr lang="en-IN" sz="1800" b="0" kern="1200" cap="none" spc="0" dirty="0">
              <a:ln w="0"/>
              <a:solidFill>
                <a:schemeClr val="tx1"/>
              </a:solidFill>
              <a:effectLst>
                <a:outerShdw blurRad="38100" dist="19050" dir="2700000" algn="tl" rotWithShape="0">
                  <a:schemeClr val="dk1">
                    <a:alpha val="40000"/>
                  </a:schemeClr>
                </a:outerShdw>
              </a:effectLst>
            </a:rPr>
            <a:t> reference genome. </a:t>
          </a:r>
        </a:p>
      </dsp:txBody>
      <dsp:txXfrm>
        <a:off x="50853" y="50853"/>
        <a:ext cx="4893510" cy="1634538"/>
      </dsp:txXfrm>
    </dsp:sp>
    <dsp:sp modelId="{6E646448-1FC5-4339-B9C7-040BD8D1CAC0}">
      <dsp:nvSpPr>
        <dsp:cNvPr id="0" name=""/>
        <dsp:cNvSpPr/>
      </dsp:nvSpPr>
      <dsp:spPr>
        <a:xfrm>
          <a:off x="1180244" y="2122077"/>
          <a:ext cx="6688055" cy="1736244"/>
        </a:xfrm>
        <a:prstGeom prst="roundRect">
          <a:avLst>
            <a:gd name="adj" fmla="val 10000"/>
          </a:avLst>
        </a:prstGeom>
        <a:solidFill>
          <a:schemeClr val="accent5">
            <a:lumMod val="20000"/>
            <a:lumOff val="80000"/>
          </a:schemeClr>
        </a:solidFill>
        <a:ln w="25400" cap="flat" cmpd="sng" algn="ctr">
          <a:solidFill>
            <a:schemeClr val="tx2">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cap="none" spc="0" dirty="0" err="1">
              <a:ln w="0"/>
              <a:solidFill>
                <a:schemeClr val="tx1"/>
              </a:solidFill>
              <a:effectLst>
                <a:outerShdw blurRad="38100" dist="19050" dir="2700000" algn="tl" rotWithShape="0">
                  <a:schemeClr val="dk1">
                    <a:alpha val="40000"/>
                  </a:schemeClr>
                </a:outerShdw>
              </a:effectLst>
            </a:rPr>
            <a:t>FreeBayes</a:t>
          </a:r>
          <a:r>
            <a:rPr lang="en-IN" sz="1800" b="0" kern="1200" cap="none" spc="0" dirty="0">
              <a:ln w="0"/>
              <a:solidFill>
                <a:schemeClr val="tx1"/>
              </a:solidFill>
              <a:effectLst>
                <a:outerShdw blurRad="38100" dist="19050" dir="2700000" algn="tl" rotWithShape="0">
                  <a:schemeClr val="dk1">
                    <a:alpha val="40000"/>
                  </a:schemeClr>
                </a:outerShdw>
              </a:effectLst>
            </a:rPr>
            <a:t> algorithm, based on Bayesian approach, is used to detect these VARIANTS. The variant information of position, chromosome, and other metrics is identified</a:t>
          </a:r>
        </a:p>
      </dsp:txBody>
      <dsp:txXfrm>
        <a:off x="1231097" y="2172930"/>
        <a:ext cx="4277544" cy="1634538"/>
      </dsp:txXfrm>
    </dsp:sp>
    <dsp:sp modelId="{2126E1A6-8BAE-40CE-81BC-F5BFDCE7ADEA}">
      <dsp:nvSpPr>
        <dsp:cNvPr id="0" name=""/>
        <dsp:cNvSpPr/>
      </dsp:nvSpPr>
      <dsp:spPr>
        <a:xfrm>
          <a:off x="5881005" y="1364881"/>
          <a:ext cx="485540" cy="1128559"/>
        </a:xfrm>
        <a:prstGeom prst="downArrow">
          <a:avLst>
            <a:gd name="adj1" fmla="val 55000"/>
            <a:gd name="adj2" fmla="val 45000"/>
          </a:avLst>
        </a:prstGeom>
        <a:solidFill>
          <a:schemeClr val="accent5">
            <a:lumMod val="20000"/>
            <a:lumOff val="80000"/>
          </a:schemeClr>
        </a:solidFill>
        <a:ln w="25400" cap="flat" cmpd="sng" algn="ctr">
          <a:solidFill>
            <a:schemeClr val="tx2">
              <a:lumMod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b="0" kern="1200" cap="none" spc="0">
            <a:ln w="0"/>
            <a:solidFill>
              <a:schemeClr val="tx1"/>
            </a:solidFill>
            <a:effectLst>
              <a:outerShdw blurRad="38100" dist="19050" dir="2700000" algn="tl" rotWithShape="0">
                <a:schemeClr val="dk1">
                  <a:alpha val="40000"/>
                </a:schemeClr>
              </a:outerShdw>
            </a:effectLst>
          </a:endParaRPr>
        </a:p>
      </dsp:txBody>
      <dsp:txXfrm>
        <a:off x="5990252" y="1364881"/>
        <a:ext cx="267047" cy="1008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7981C-21E4-4C8C-BA7E-0B3F2E27BC84}">
      <dsp:nvSpPr>
        <dsp:cNvPr id="0" name=""/>
        <dsp:cNvSpPr/>
      </dsp:nvSpPr>
      <dsp:spPr>
        <a:xfrm>
          <a:off x="-161474" y="0"/>
          <a:ext cx="6553333" cy="1157496"/>
        </a:xfrm>
        <a:prstGeom prst="roundRect">
          <a:avLst>
            <a:gd name="adj" fmla="val 10000"/>
          </a:avLst>
        </a:prstGeom>
        <a:solidFill>
          <a:schemeClr val="accent5">
            <a:lumMod val="20000"/>
            <a:lumOff val="80000"/>
          </a:schemeClr>
        </a:solidFill>
        <a:ln w="25400" cap="flat" cmpd="sng" algn="ctr">
          <a:solidFill>
            <a:schemeClr val="tx2">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cap="none" spc="0" dirty="0">
              <a:ln w="0"/>
              <a:solidFill>
                <a:schemeClr val="tx1"/>
              </a:solidFill>
              <a:effectLst>
                <a:outerShdw blurRad="38100" dist="19050" dir="2700000" algn="tl" rotWithShape="0">
                  <a:schemeClr val="dk1">
                    <a:alpha val="40000"/>
                  </a:schemeClr>
                </a:outerShdw>
              </a:effectLst>
              <a:highlight>
                <a:srgbClr val="FFFF00"/>
              </a:highlight>
            </a:rPr>
            <a:t>CONSENSUS SEQUENCE Generation:</a:t>
          </a:r>
        </a:p>
        <a:p>
          <a:pPr marL="0" lvl="0" indent="0" algn="l" defTabSz="800100">
            <a:lnSpc>
              <a:spcPct val="90000"/>
            </a:lnSpc>
            <a:spcBef>
              <a:spcPct val="0"/>
            </a:spcBef>
            <a:spcAft>
              <a:spcPct val="35000"/>
            </a:spcAft>
            <a:buNone/>
          </a:pPr>
          <a:r>
            <a:rPr lang="en-IN" sz="1800" b="0" kern="1200" cap="none" spc="0" dirty="0">
              <a:ln w="0"/>
              <a:solidFill>
                <a:schemeClr val="tx1"/>
              </a:solidFill>
              <a:effectLst>
                <a:outerShdw blurRad="38100" dist="19050" dir="2700000" algn="tl" rotWithShape="0">
                  <a:schemeClr val="dk1">
                    <a:alpha val="40000"/>
                  </a:schemeClr>
                </a:outerShdw>
              </a:effectLst>
            </a:rPr>
            <a:t>New sequence is generated by incorporating all the different variants observed that represents the genetic profile of the sample considered</a:t>
          </a:r>
        </a:p>
      </dsp:txBody>
      <dsp:txXfrm>
        <a:off x="-127572" y="33902"/>
        <a:ext cx="5304304" cy="1089692"/>
      </dsp:txXfrm>
    </dsp:sp>
    <dsp:sp modelId="{20B9CC00-4902-418F-8422-AB7FAA41A142}">
      <dsp:nvSpPr>
        <dsp:cNvPr id="0" name=""/>
        <dsp:cNvSpPr/>
      </dsp:nvSpPr>
      <dsp:spPr>
        <a:xfrm>
          <a:off x="416761" y="1350412"/>
          <a:ext cx="6553333" cy="1157496"/>
        </a:xfrm>
        <a:prstGeom prst="roundRect">
          <a:avLst>
            <a:gd name="adj" fmla="val 10000"/>
          </a:avLst>
        </a:prstGeom>
        <a:solidFill>
          <a:schemeClr val="accent5">
            <a:lumMod val="20000"/>
            <a:lumOff val="80000"/>
          </a:schemeClr>
        </a:solidFill>
        <a:ln w="25400" cap="flat" cmpd="sng" algn="ctr">
          <a:solidFill>
            <a:schemeClr val="tx2">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cap="none" spc="0" dirty="0">
              <a:ln w="0"/>
              <a:solidFill>
                <a:schemeClr val="tx1"/>
              </a:solidFill>
              <a:effectLst>
                <a:outerShdw blurRad="38100" dist="19050" dir="2700000" algn="tl" rotWithShape="0">
                  <a:schemeClr val="dk1">
                    <a:alpha val="40000"/>
                  </a:schemeClr>
                </a:outerShdw>
              </a:effectLst>
            </a:rPr>
            <a:t>By generating the consensus sequence, unique SNPs can be focused for identifying mutations and study evolutionary changes</a:t>
          </a:r>
        </a:p>
      </dsp:txBody>
      <dsp:txXfrm>
        <a:off x="450663" y="1384314"/>
        <a:ext cx="5154921" cy="1089692"/>
      </dsp:txXfrm>
    </dsp:sp>
    <dsp:sp modelId="{DD752380-6238-4107-897C-4D24B7316798}">
      <dsp:nvSpPr>
        <dsp:cNvPr id="0" name=""/>
        <dsp:cNvSpPr/>
      </dsp:nvSpPr>
      <dsp:spPr>
        <a:xfrm>
          <a:off x="672048" y="2700825"/>
          <a:ext cx="7199229" cy="1157496"/>
        </a:xfrm>
        <a:prstGeom prst="roundRect">
          <a:avLst>
            <a:gd name="adj" fmla="val 10000"/>
          </a:avLst>
        </a:prstGeom>
        <a:solidFill>
          <a:schemeClr val="accent5">
            <a:lumMod val="20000"/>
            <a:lumOff val="80000"/>
          </a:schemeClr>
        </a:solidFill>
        <a:ln w="25400" cap="flat" cmpd="sng" algn="ctr">
          <a:solidFill>
            <a:schemeClr val="tx2">
              <a:lumMod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cap="none" spc="0" dirty="0">
              <a:ln w="0"/>
              <a:solidFill>
                <a:schemeClr val="tx1"/>
              </a:solidFill>
              <a:effectLst>
                <a:outerShdw blurRad="38100" dist="19050" dir="2700000" algn="tl" rotWithShape="0">
                  <a:schemeClr val="dk1">
                    <a:alpha val="40000"/>
                  </a:schemeClr>
                </a:outerShdw>
              </a:effectLst>
              <a:highlight>
                <a:srgbClr val="FFFF00"/>
              </a:highlight>
            </a:rPr>
            <a:t>SNP to GENE MAPPING:</a:t>
          </a:r>
        </a:p>
        <a:p>
          <a:pPr marL="0" lvl="0" indent="0" algn="l" defTabSz="800100">
            <a:lnSpc>
              <a:spcPct val="90000"/>
            </a:lnSpc>
            <a:spcBef>
              <a:spcPct val="0"/>
            </a:spcBef>
            <a:spcAft>
              <a:spcPct val="35000"/>
            </a:spcAft>
            <a:buNone/>
          </a:pPr>
          <a:r>
            <a:rPr lang="en-IN" sz="1800" b="0" kern="1200" cap="none" spc="0" dirty="0">
              <a:ln w="0"/>
              <a:solidFill>
                <a:schemeClr val="tx1"/>
              </a:solidFill>
              <a:effectLst>
                <a:outerShdw blurRad="38100" dist="19050" dir="2700000" algn="tl" rotWithShape="0">
                  <a:schemeClr val="dk1">
                    <a:alpha val="40000"/>
                  </a:schemeClr>
                </a:outerShdw>
              </a:effectLst>
            </a:rPr>
            <a:t>By using the identified SNPs in consensus sequence, through mapping tools like BLAST, corresponding gene and potential functional impacts can be provided</a:t>
          </a:r>
        </a:p>
      </dsp:txBody>
      <dsp:txXfrm>
        <a:off x="705950" y="2734727"/>
        <a:ext cx="5669673" cy="1089692"/>
      </dsp:txXfrm>
    </dsp:sp>
    <dsp:sp modelId="{72E12D62-C102-4576-9029-4E7F10852608}">
      <dsp:nvSpPr>
        <dsp:cNvPr id="0" name=""/>
        <dsp:cNvSpPr/>
      </dsp:nvSpPr>
      <dsp:spPr>
        <a:xfrm>
          <a:off x="5639486" y="877768"/>
          <a:ext cx="752372" cy="752372"/>
        </a:xfrm>
        <a:prstGeom prst="downArrow">
          <a:avLst>
            <a:gd name="adj1" fmla="val 55000"/>
            <a:gd name="adj2" fmla="val 45000"/>
          </a:avLst>
        </a:prstGeom>
        <a:solidFill>
          <a:schemeClr val="accent5">
            <a:lumMod val="20000"/>
            <a:lumOff val="80000"/>
          </a:schemeClr>
        </a:solidFill>
        <a:ln w="25400" cap="flat" cmpd="sng" algn="ctr">
          <a:solidFill>
            <a:schemeClr val="tx2">
              <a:lumMod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b="0" kern="1200" cap="none" spc="0">
            <a:ln w="0"/>
            <a:solidFill>
              <a:schemeClr val="tx1"/>
            </a:solidFill>
            <a:effectLst>
              <a:outerShdw blurRad="38100" dist="19050" dir="2700000" algn="tl" rotWithShape="0">
                <a:schemeClr val="dk1">
                  <a:alpha val="40000"/>
                </a:schemeClr>
              </a:outerShdw>
            </a:effectLst>
          </a:endParaRPr>
        </a:p>
      </dsp:txBody>
      <dsp:txXfrm>
        <a:off x="5808770" y="877768"/>
        <a:ext cx="413804" cy="566160"/>
      </dsp:txXfrm>
    </dsp:sp>
    <dsp:sp modelId="{1A4B0855-EF1A-4AE5-A11F-E6AC84FB2DE2}">
      <dsp:nvSpPr>
        <dsp:cNvPr id="0" name=""/>
        <dsp:cNvSpPr/>
      </dsp:nvSpPr>
      <dsp:spPr>
        <a:xfrm>
          <a:off x="6217721" y="2220464"/>
          <a:ext cx="752372" cy="752372"/>
        </a:xfrm>
        <a:prstGeom prst="downArrow">
          <a:avLst>
            <a:gd name="adj1" fmla="val 55000"/>
            <a:gd name="adj2" fmla="val 45000"/>
          </a:avLst>
        </a:prstGeom>
        <a:solidFill>
          <a:schemeClr val="accent5">
            <a:lumMod val="20000"/>
            <a:lumOff val="80000"/>
          </a:schemeClr>
        </a:solidFill>
        <a:ln w="25400" cap="flat" cmpd="sng" algn="ctr">
          <a:solidFill>
            <a:schemeClr val="tx2">
              <a:lumMod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b="0" kern="1200" cap="none" spc="0">
            <a:ln w="0"/>
            <a:solidFill>
              <a:schemeClr val="tx1"/>
            </a:solidFill>
            <a:effectLst>
              <a:outerShdw blurRad="38100" dist="19050" dir="2700000" algn="tl" rotWithShape="0">
                <a:schemeClr val="dk1">
                  <a:alpha val="40000"/>
                </a:schemeClr>
              </a:outerShdw>
            </a:effectLst>
          </a:endParaRPr>
        </a:p>
      </dsp:txBody>
      <dsp:txXfrm>
        <a:off x="6387005" y="2220464"/>
        <a:ext cx="413804" cy="56616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DE6B9485-C9C6-3B69-8276-D7E9DCA39AC3}"/>
            </a:ext>
          </a:extLst>
        </p:cNvPr>
        <p:cNvGrpSpPr/>
        <p:nvPr/>
      </p:nvGrpSpPr>
      <p:grpSpPr>
        <a:xfrm>
          <a:off x="0" y="0"/>
          <a:ext cx="0" cy="0"/>
          <a:chOff x="0" y="0"/>
          <a:chExt cx="0" cy="0"/>
        </a:xfrm>
      </p:grpSpPr>
      <p:sp>
        <p:nvSpPr>
          <p:cNvPr id="67" name="Google Shape;67;g23d66680d41_0_15:notes">
            <a:extLst>
              <a:ext uri="{FF2B5EF4-FFF2-40B4-BE49-F238E27FC236}">
                <a16:creationId xmlns:a16="http://schemas.microsoft.com/office/drawing/2014/main" id="{D270F24A-08EF-2E13-407F-0B77A8F7E8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a:extLst>
              <a:ext uri="{FF2B5EF4-FFF2-40B4-BE49-F238E27FC236}">
                <a16:creationId xmlns:a16="http://schemas.microsoft.com/office/drawing/2014/main" id="{DEFF50E2-F2E4-5D01-C5FA-C14CCC943F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158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00A697EB-3558-A854-5B6B-9D338ED6F18B}"/>
            </a:ext>
          </a:extLst>
        </p:cNvPr>
        <p:cNvGrpSpPr/>
        <p:nvPr/>
      </p:nvGrpSpPr>
      <p:grpSpPr>
        <a:xfrm>
          <a:off x="0" y="0"/>
          <a:ext cx="0" cy="0"/>
          <a:chOff x="0" y="0"/>
          <a:chExt cx="0" cy="0"/>
        </a:xfrm>
      </p:grpSpPr>
      <p:sp>
        <p:nvSpPr>
          <p:cNvPr id="67" name="Google Shape;67;g23d66680d41_0_15:notes">
            <a:extLst>
              <a:ext uri="{FF2B5EF4-FFF2-40B4-BE49-F238E27FC236}">
                <a16:creationId xmlns:a16="http://schemas.microsoft.com/office/drawing/2014/main" id="{B6497005-9909-819C-22C1-597F82A8C7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a:extLst>
              <a:ext uri="{FF2B5EF4-FFF2-40B4-BE49-F238E27FC236}">
                <a16:creationId xmlns:a16="http://schemas.microsoft.com/office/drawing/2014/main" id="{0918FDFC-E1D7-C647-2077-F29A3A00B4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083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6A676FA9-1C74-9803-DE0E-E1B97E106010}"/>
            </a:ext>
          </a:extLst>
        </p:cNvPr>
        <p:cNvGrpSpPr/>
        <p:nvPr/>
      </p:nvGrpSpPr>
      <p:grpSpPr>
        <a:xfrm>
          <a:off x="0" y="0"/>
          <a:ext cx="0" cy="0"/>
          <a:chOff x="0" y="0"/>
          <a:chExt cx="0" cy="0"/>
        </a:xfrm>
      </p:grpSpPr>
      <p:sp>
        <p:nvSpPr>
          <p:cNvPr id="67" name="Google Shape;67;g23d66680d41_0_15:notes">
            <a:extLst>
              <a:ext uri="{FF2B5EF4-FFF2-40B4-BE49-F238E27FC236}">
                <a16:creationId xmlns:a16="http://schemas.microsoft.com/office/drawing/2014/main" id="{8591F85F-EECC-158F-3A1E-1DF763CAE9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a:extLst>
              <a:ext uri="{FF2B5EF4-FFF2-40B4-BE49-F238E27FC236}">
                <a16:creationId xmlns:a16="http://schemas.microsoft.com/office/drawing/2014/main" id="{5D167ECB-706B-36B8-5E9B-7FF5FAC693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508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3d66680d4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3d66680d4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FB5D2F19-5FF0-38F7-F4C9-BB1998FE4BDE}"/>
            </a:ext>
          </a:extLst>
        </p:cNvPr>
        <p:cNvGrpSpPr/>
        <p:nvPr/>
      </p:nvGrpSpPr>
      <p:grpSpPr>
        <a:xfrm>
          <a:off x="0" y="0"/>
          <a:ext cx="0" cy="0"/>
          <a:chOff x="0" y="0"/>
          <a:chExt cx="0" cy="0"/>
        </a:xfrm>
      </p:grpSpPr>
      <p:sp>
        <p:nvSpPr>
          <p:cNvPr id="59" name="Google Shape;59;g23d66680d41_0_5:notes">
            <a:extLst>
              <a:ext uri="{FF2B5EF4-FFF2-40B4-BE49-F238E27FC236}">
                <a16:creationId xmlns:a16="http://schemas.microsoft.com/office/drawing/2014/main" id="{AC49B9EF-CC81-71C1-E602-A1EBC7541D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3d66680d41_0_5:notes">
            <a:extLst>
              <a:ext uri="{FF2B5EF4-FFF2-40B4-BE49-F238E27FC236}">
                <a16:creationId xmlns:a16="http://schemas.microsoft.com/office/drawing/2014/main" id="{BEC362DD-2BD1-3951-2094-B5688B3158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889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DB0A8DD0-3928-6100-4B08-55ECFE6103BA}"/>
            </a:ext>
          </a:extLst>
        </p:cNvPr>
        <p:cNvGrpSpPr/>
        <p:nvPr/>
      </p:nvGrpSpPr>
      <p:grpSpPr>
        <a:xfrm>
          <a:off x="0" y="0"/>
          <a:ext cx="0" cy="0"/>
          <a:chOff x="0" y="0"/>
          <a:chExt cx="0" cy="0"/>
        </a:xfrm>
      </p:grpSpPr>
      <p:sp>
        <p:nvSpPr>
          <p:cNvPr id="59" name="Google Shape;59;g23d66680d41_0_5:notes">
            <a:extLst>
              <a:ext uri="{FF2B5EF4-FFF2-40B4-BE49-F238E27FC236}">
                <a16:creationId xmlns:a16="http://schemas.microsoft.com/office/drawing/2014/main" id="{0EC38C57-927B-A801-C819-F2429DE1E4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3d66680d41_0_5:notes">
            <a:extLst>
              <a:ext uri="{FF2B5EF4-FFF2-40B4-BE49-F238E27FC236}">
                <a16:creationId xmlns:a16="http://schemas.microsoft.com/office/drawing/2014/main" id="{6E81E211-5A54-F3EE-0E13-68CC797663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938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4086D423-A764-1633-356B-855A113F9FD1}"/>
            </a:ext>
          </a:extLst>
        </p:cNvPr>
        <p:cNvGrpSpPr/>
        <p:nvPr/>
      </p:nvGrpSpPr>
      <p:grpSpPr>
        <a:xfrm>
          <a:off x="0" y="0"/>
          <a:ext cx="0" cy="0"/>
          <a:chOff x="0" y="0"/>
          <a:chExt cx="0" cy="0"/>
        </a:xfrm>
      </p:grpSpPr>
      <p:sp>
        <p:nvSpPr>
          <p:cNvPr id="59" name="Google Shape;59;g23d66680d41_0_5:notes">
            <a:extLst>
              <a:ext uri="{FF2B5EF4-FFF2-40B4-BE49-F238E27FC236}">
                <a16:creationId xmlns:a16="http://schemas.microsoft.com/office/drawing/2014/main" id="{E31EB5EC-3099-7D59-9B05-AE679D85AB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3d66680d41_0_5:notes">
            <a:extLst>
              <a:ext uri="{FF2B5EF4-FFF2-40B4-BE49-F238E27FC236}">
                <a16:creationId xmlns:a16="http://schemas.microsoft.com/office/drawing/2014/main" id="{55D37494-9E1F-A686-7994-C5A2D1F489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1086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CAF01E51-A0B7-6A49-57DF-AC6A6BB6304E}"/>
            </a:ext>
          </a:extLst>
        </p:cNvPr>
        <p:cNvGrpSpPr/>
        <p:nvPr/>
      </p:nvGrpSpPr>
      <p:grpSpPr>
        <a:xfrm>
          <a:off x="0" y="0"/>
          <a:ext cx="0" cy="0"/>
          <a:chOff x="0" y="0"/>
          <a:chExt cx="0" cy="0"/>
        </a:xfrm>
      </p:grpSpPr>
      <p:sp>
        <p:nvSpPr>
          <p:cNvPr id="59" name="Google Shape;59;g23d66680d41_0_5:notes">
            <a:extLst>
              <a:ext uri="{FF2B5EF4-FFF2-40B4-BE49-F238E27FC236}">
                <a16:creationId xmlns:a16="http://schemas.microsoft.com/office/drawing/2014/main" id="{F185A763-7407-4223-87DB-EF8FE03505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3d66680d41_0_5:notes">
            <a:extLst>
              <a:ext uri="{FF2B5EF4-FFF2-40B4-BE49-F238E27FC236}">
                <a16:creationId xmlns:a16="http://schemas.microsoft.com/office/drawing/2014/main" id="{88735E9C-F5D2-4BD3-D045-582EB52C9D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53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3d66680d4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517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9A130A43-582A-388E-CD34-6B318D6B9170}"/>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A8E9C89-B7D4-D0BD-B5F6-67FB8782E6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E33BE54E-16BE-E1B3-1750-D14CCF4E9C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685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d66680d4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d66680d4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3d66680d4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3d66680d4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F1C26C88-A31A-B876-4191-ABB8C3880AAD}"/>
            </a:ext>
          </a:extLst>
        </p:cNvPr>
        <p:cNvGrpSpPr/>
        <p:nvPr/>
      </p:nvGrpSpPr>
      <p:grpSpPr>
        <a:xfrm>
          <a:off x="0" y="0"/>
          <a:ext cx="0" cy="0"/>
          <a:chOff x="0" y="0"/>
          <a:chExt cx="0" cy="0"/>
        </a:xfrm>
      </p:grpSpPr>
      <p:sp>
        <p:nvSpPr>
          <p:cNvPr id="59" name="Google Shape;59;g23d66680d41_0_5:notes">
            <a:extLst>
              <a:ext uri="{FF2B5EF4-FFF2-40B4-BE49-F238E27FC236}">
                <a16:creationId xmlns:a16="http://schemas.microsoft.com/office/drawing/2014/main" id="{E21A05A4-8764-0D7A-CAEE-61244FC09D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3d66680d41_0_5:notes">
            <a:extLst>
              <a:ext uri="{FF2B5EF4-FFF2-40B4-BE49-F238E27FC236}">
                <a16:creationId xmlns:a16="http://schemas.microsoft.com/office/drawing/2014/main" id="{10AE7103-D7F3-E4F3-EC9B-5CD510F892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392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DABAB1EF-0BE2-973A-A831-33ECDA936F6F}"/>
            </a:ext>
          </a:extLst>
        </p:cNvPr>
        <p:cNvGrpSpPr/>
        <p:nvPr/>
      </p:nvGrpSpPr>
      <p:grpSpPr>
        <a:xfrm>
          <a:off x="0" y="0"/>
          <a:ext cx="0" cy="0"/>
          <a:chOff x="0" y="0"/>
          <a:chExt cx="0" cy="0"/>
        </a:xfrm>
      </p:grpSpPr>
      <p:sp>
        <p:nvSpPr>
          <p:cNvPr id="59" name="Google Shape;59;g23d66680d41_0_5:notes">
            <a:extLst>
              <a:ext uri="{FF2B5EF4-FFF2-40B4-BE49-F238E27FC236}">
                <a16:creationId xmlns:a16="http://schemas.microsoft.com/office/drawing/2014/main" id="{16788E9D-51DD-A12D-C213-B8527B51C4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3d66680d41_0_5:notes">
            <a:extLst>
              <a:ext uri="{FF2B5EF4-FFF2-40B4-BE49-F238E27FC236}">
                <a16:creationId xmlns:a16="http://schemas.microsoft.com/office/drawing/2014/main" id="{2B674F14-85E9-1966-13CD-1AD1B815C6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446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d66680d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917320C8-8CD0-9998-A432-EEF46F9D7E67}"/>
            </a:ext>
          </a:extLst>
        </p:cNvPr>
        <p:cNvGrpSpPr/>
        <p:nvPr/>
      </p:nvGrpSpPr>
      <p:grpSpPr>
        <a:xfrm>
          <a:off x="0" y="0"/>
          <a:ext cx="0" cy="0"/>
          <a:chOff x="0" y="0"/>
          <a:chExt cx="0" cy="0"/>
        </a:xfrm>
      </p:grpSpPr>
      <p:sp>
        <p:nvSpPr>
          <p:cNvPr id="67" name="Google Shape;67;g23d66680d41_0_15:notes">
            <a:extLst>
              <a:ext uri="{FF2B5EF4-FFF2-40B4-BE49-F238E27FC236}">
                <a16:creationId xmlns:a16="http://schemas.microsoft.com/office/drawing/2014/main" id="{75AA0C20-A989-2336-9D33-FC8189D524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a:extLst>
              <a:ext uri="{FF2B5EF4-FFF2-40B4-BE49-F238E27FC236}">
                <a16:creationId xmlns:a16="http://schemas.microsoft.com/office/drawing/2014/main" id="{8717717B-A6F1-65F6-B513-E89E6480F1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584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F6AAA2E4-D963-C117-7F7C-4329944F50DF}"/>
            </a:ext>
          </a:extLst>
        </p:cNvPr>
        <p:cNvGrpSpPr/>
        <p:nvPr/>
      </p:nvGrpSpPr>
      <p:grpSpPr>
        <a:xfrm>
          <a:off x="0" y="0"/>
          <a:ext cx="0" cy="0"/>
          <a:chOff x="0" y="0"/>
          <a:chExt cx="0" cy="0"/>
        </a:xfrm>
      </p:grpSpPr>
      <p:sp>
        <p:nvSpPr>
          <p:cNvPr id="67" name="Google Shape;67;g23d66680d41_0_15:notes">
            <a:extLst>
              <a:ext uri="{FF2B5EF4-FFF2-40B4-BE49-F238E27FC236}">
                <a16:creationId xmlns:a16="http://schemas.microsoft.com/office/drawing/2014/main" id="{DBB3FB21-5E7C-B5A7-ACFA-A94388969F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a:extLst>
              <a:ext uri="{FF2B5EF4-FFF2-40B4-BE49-F238E27FC236}">
                <a16:creationId xmlns:a16="http://schemas.microsoft.com/office/drawing/2014/main" id="{90A7D0D8-8F31-6D32-0436-E8DBFFECD1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359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3">
            <a:alphaModFix/>
          </a:blip>
          <a:stretch>
            <a:fill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186/s12913-022-08384-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ncbi.nlm.nih.gov/nuccore/MN908947" TargetMode="External"/><Relationship Id="rId5" Type="http://schemas.openxmlformats.org/officeDocument/2006/relationships/hyperlink" Target="https://doi.org/10.1007/s12026-024-09465-w" TargetMode="External"/><Relationship Id="rId4" Type="http://schemas.openxmlformats.org/officeDocument/2006/relationships/hyperlink" Target="https://doi.org/10.1038/s41579-022-00846-2"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ncbi.nlm.nih.gov/nuccore/MN90894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 Box 4">
            <a:extLst>
              <a:ext uri="{FF2B5EF4-FFF2-40B4-BE49-F238E27FC236}">
                <a16:creationId xmlns:a16="http://schemas.microsoft.com/office/drawing/2014/main" id="{52F5642A-CBAD-6EE0-2796-D807106F41AE}"/>
              </a:ext>
            </a:extLst>
          </p:cNvPr>
          <p:cNvSpPr txBox="1">
            <a:spLocks noChangeArrowheads="1"/>
          </p:cNvSpPr>
          <p:nvPr/>
        </p:nvSpPr>
        <p:spPr bwMode="auto">
          <a:xfrm>
            <a:off x="1396314" y="136368"/>
            <a:ext cx="659233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sz="2000" dirty="0">
                <a:cs typeface="Times New Roman" panose="02020603050405020304" pitchFamily="18" charset="0"/>
              </a:rPr>
              <a:t>Minor Project Presentation : </a:t>
            </a:r>
            <a:r>
              <a:rPr lang="en-US" sz="2000" b="1" dirty="0">
                <a:solidFill>
                  <a:srgbClr val="FF0000"/>
                </a:solidFill>
                <a:effectLst/>
                <a:latin typeface="Times New Roman" panose="02020603050405020304" pitchFamily="18" charset="0"/>
                <a:ea typeface="Times New Roman" panose="02020603050405020304" pitchFamily="18" charset="0"/>
              </a:rPr>
              <a:t>MCE461P</a:t>
            </a:r>
            <a:endParaRPr lang="en-US" sz="2000" b="1" dirty="0">
              <a:solidFill>
                <a:srgbClr val="FF0000"/>
              </a:solidFill>
              <a:ea typeface="Times New Roman" panose="02020603050405020304" pitchFamily="18" charset="0"/>
            </a:endParaRPr>
          </a:p>
          <a:p>
            <a:pPr algn="ctr">
              <a:spcBef>
                <a:spcPct val="0"/>
              </a:spcBef>
              <a:buFontTx/>
              <a:buNone/>
              <a:defRPr/>
            </a:pPr>
            <a:r>
              <a:rPr lang="en-US" altLang="en-US" sz="2400" kern="0" dirty="0">
                <a:solidFill>
                  <a:schemeClr val="accent1">
                    <a:lumMod val="75000"/>
                  </a:schemeClr>
                </a:solidFill>
                <a:cs typeface="Times New Roman" panose="02020603050405020304" pitchFamily="18" charset="0"/>
              </a:rPr>
              <a:t>GENE PATHWAY MAPPING AND CLUSTERING OF PROLONGED COVID-19 (SARS-COV-2) VIRUS</a:t>
            </a:r>
            <a:endParaRPr lang="en-US" altLang="en-US" sz="2400" dirty="0">
              <a:solidFill>
                <a:schemeClr val="accent1">
                  <a:lumMod val="75000"/>
                </a:schemeClr>
              </a:solidFill>
              <a:cs typeface="Times New Roman" panose="02020603050405020304" pitchFamily="18" charset="0"/>
            </a:endParaRPr>
          </a:p>
          <a:p>
            <a:pPr algn="ctr">
              <a:spcBef>
                <a:spcPct val="0"/>
              </a:spcBef>
              <a:buFontTx/>
              <a:buNone/>
              <a:defRPr/>
            </a:pPr>
            <a:r>
              <a:rPr lang="en-US" altLang="en-US" sz="4000" dirty="0">
                <a:latin typeface="Cambria" panose="02040503050406030204" pitchFamily="18" charset="0"/>
                <a:cs typeface="Arial" panose="020B0604020202020204" pitchFamily="34" charset="0"/>
              </a:rPr>
              <a:t>                            </a:t>
            </a:r>
          </a:p>
        </p:txBody>
      </p:sp>
      <p:sp>
        <p:nvSpPr>
          <p:cNvPr id="4" name="object 2">
            <a:extLst>
              <a:ext uri="{FF2B5EF4-FFF2-40B4-BE49-F238E27FC236}">
                <a16:creationId xmlns:a16="http://schemas.microsoft.com/office/drawing/2014/main" id="{60C1A9E8-6E16-E2D0-7D46-FE5CC88DA4CD}"/>
              </a:ext>
            </a:extLst>
          </p:cNvPr>
          <p:cNvSpPr txBox="1">
            <a:spLocks noChangeArrowheads="1"/>
          </p:cNvSpPr>
          <p:nvPr/>
        </p:nvSpPr>
        <p:spPr bwMode="auto">
          <a:xfrm>
            <a:off x="692459" y="2026442"/>
            <a:ext cx="7759081" cy="326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5198"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1800" dirty="0">
                <a:solidFill>
                  <a:srgbClr val="C00000"/>
                </a:solidFill>
                <a:latin typeface="Times New Roman" panose="02020603050405020304" pitchFamily="18" charset="0"/>
                <a:cs typeface="Times New Roman" panose="02020603050405020304" pitchFamily="18" charset="0"/>
              </a:rPr>
              <a:t>Name (USN)</a:t>
            </a:r>
          </a:p>
          <a:p>
            <a:pPr>
              <a:defRPr/>
            </a:pPr>
            <a:endParaRPr lang="en-US" altLang="en-US" sz="2183" dirty="0">
              <a:latin typeface="Times New Roman" panose="02020603050405020304" pitchFamily="18" charset="0"/>
              <a:cs typeface="Times New Roman" panose="02020603050405020304" pitchFamily="18" charset="0"/>
            </a:endParaRPr>
          </a:p>
          <a:p>
            <a:pPr algn="ctr">
              <a:defRPr/>
            </a:pPr>
            <a:r>
              <a:rPr lang="en-US" altLang="en-US" sz="1800" kern="0" dirty="0">
                <a:latin typeface="Times New Roman" panose="02020603050405020304" pitchFamily="18" charset="0"/>
                <a:cs typeface="Times New Roman" panose="02020603050405020304" pitchFamily="18" charset="0"/>
              </a:rPr>
              <a:t>Dr</a:t>
            </a:r>
            <a:r>
              <a:rPr lang="en-US" altLang="en-US" sz="1800" kern="0">
                <a:latin typeface="Times New Roman" panose="02020603050405020304" pitchFamily="18" charset="0"/>
                <a:cs typeface="Times New Roman" panose="02020603050405020304" pitchFamily="18" charset="0"/>
              </a:rPr>
              <a:t>. </a:t>
            </a:r>
            <a:endParaRPr lang="en-US" altLang="en-US" sz="1800" kern="0" dirty="0">
              <a:latin typeface="Times New Roman" panose="02020603050405020304" pitchFamily="18" charset="0"/>
              <a:cs typeface="Times New Roman" panose="02020603050405020304" pitchFamily="18" charset="0"/>
            </a:endParaRPr>
          </a:p>
          <a:p>
            <a:pPr algn="ctr">
              <a:defRPr/>
            </a:pPr>
            <a:r>
              <a:rPr lang="en-US" altLang="en-US" sz="1800" kern="0" dirty="0">
                <a:latin typeface="Times New Roman" panose="02020603050405020304" pitchFamily="18" charset="0"/>
                <a:cs typeface="Times New Roman" panose="02020603050405020304" pitchFamily="18" charset="0"/>
              </a:rPr>
              <a:t>Associate Professor</a:t>
            </a:r>
            <a:endParaRPr lang="en-US" altLang="en-US" sz="1800" dirty="0">
              <a:latin typeface="Times New Roman" panose="02020603050405020304" pitchFamily="18" charset="0"/>
              <a:cs typeface="Times New Roman" panose="02020603050405020304" pitchFamily="18" charset="0"/>
            </a:endParaRPr>
          </a:p>
          <a:p>
            <a:pPr algn="ctr">
              <a:defRPr/>
            </a:pPr>
            <a:r>
              <a:rPr lang="en-US" altLang="en-US" sz="1800" kern="0" dirty="0">
                <a:latin typeface="Times New Roman" panose="02020603050405020304" pitchFamily="18" charset="0"/>
                <a:cs typeface="Times New Roman" panose="02020603050405020304" pitchFamily="18" charset="0"/>
              </a:rPr>
              <a:t>Dept. of Computer Science and Engineering </a:t>
            </a:r>
          </a:p>
          <a:p>
            <a:pPr algn="ctr">
              <a:defRPr/>
            </a:pPr>
            <a:r>
              <a:rPr lang="en-US" altLang="en-US" sz="1800" kern="0" dirty="0">
                <a:latin typeface="Times New Roman" panose="02020603050405020304" pitchFamily="18" charset="0"/>
                <a:cs typeface="Times New Roman" panose="02020603050405020304" pitchFamily="18" charset="0"/>
              </a:rPr>
              <a:t>	RVCE</a:t>
            </a:r>
            <a:r>
              <a:rPr lang="en-US" altLang="en-US" sz="2400" kern="0" dirty="0">
                <a:latin typeface="Times New Roman" panose="02020603050405020304" pitchFamily="18" charset="0"/>
                <a:cs typeface="Times New Roman" panose="02020603050405020304" pitchFamily="18" charset="0"/>
              </a:rPr>
              <a:t>											</a:t>
            </a:r>
          </a:p>
          <a:p>
            <a:pPr>
              <a:defRPr/>
            </a:pPr>
            <a:endParaRPr lang="en-US" altLang="en-US" sz="218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BD678-A0DE-5E83-DB6A-D5FB8E6936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A4169C-CD95-FB81-CBCA-E9065DAB5587}"/>
              </a:ext>
            </a:extLst>
          </p:cNvPr>
          <p:cNvSpPr>
            <a:spLocks noGrp="1"/>
          </p:cNvSpPr>
          <p:nvPr>
            <p:ph type="title"/>
          </p:nvPr>
        </p:nvSpPr>
        <p:spPr>
          <a:xfrm>
            <a:off x="2529042" y="274019"/>
            <a:ext cx="3626431" cy="572700"/>
          </a:xfrm>
        </p:spPr>
        <p:txBody>
          <a:bodyPr>
            <a:normAutofit fontScale="90000"/>
          </a:bodyPr>
          <a:lstStyle/>
          <a:p>
            <a:r>
              <a:rPr lang="en-US" b="1" dirty="0"/>
              <a:t>LITERATURE SURVEY</a:t>
            </a:r>
            <a:endParaRPr lang="en-IN" b="1" dirty="0"/>
          </a:p>
        </p:txBody>
      </p:sp>
      <p:sp>
        <p:nvSpPr>
          <p:cNvPr id="3" name="Text Placeholder 2">
            <a:extLst>
              <a:ext uri="{FF2B5EF4-FFF2-40B4-BE49-F238E27FC236}">
                <a16:creationId xmlns:a16="http://schemas.microsoft.com/office/drawing/2014/main" id="{E4F9DD53-C012-29F1-491F-8CB63F9FDEBD}"/>
              </a:ext>
            </a:extLst>
          </p:cNvPr>
          <p:cNvSpPr>
            <a:spLocks noGrp="1"/>
          </p:cNvSpPr>
          <p:nvPr>
            <p:ph type="body" idx="1"/>
          </p:nvPr>
        </p:nvSpPr>
        <p:spPr>
          <a:xfrm>
            <a:off x="311700" y="1307373"/>
            <a:ext cx="8520600" cy="3416400"/>
          </a:xfrm>
        </p:spPr>
        <p:txBody>
          <a:bodyPr/>
          <a:lstStyle/>
          <a:p>
            <a:pPr marL="114300" indent="0">
              <a:buNone/>
            </a:pPr>
            <a:endParaRPr lang="en-IN" dirty="0"/>
          </a:p>
          <a:p>
            <a:pPr marL="114300" indent="0">
              <a:buNone/>
            </a:pPr>
            <a:r>
              <a:rPr lang="en-IN" dirty="0"/>
              <a:t> </a:t>
            </a:r>
          </a:p>
        </p:txBody>
      </p:sp>
      <p:graphicFrame>
        <p:nvGraphicFramePr>
          <p:cNvPr id="4" name="Table 3">
            <a:extLst>
              <a:ext uri="{FF2B5EF4-FFF2-40B4-BE49-F238E27FC236}">
                <a16:creationId xmlns:a16="http://schemas.microsoft.com/office/drawing/2014/main" id="{0646076C-A65F-5E4F-1E8C-51906E58266C}"/>
              </a:ext>
            </a:extLst>
          </p:cNvPr>
          <p:cNvGraphicFramePr>
            <a:graphicFrameLocks noGrp="1"/>
          </p:cNvGraphicFramePr>
          <p:nvPr>
            <p:extLst>
              <p:ext uri="{D42A27DB-BD31-4B8C-83A1-F6EECF244321}">
                <p14:modId xmlns:p14="http://schemas.microsoft.com/office/powerpoint/2010/main" val="2541815906"/>
              </p:ext>
            </p:extLst>
          </p:nvPr>
        </p:nvGraphicFramePr>
        <p:xfrm>
          <a:off x="311700" y="846719"/>
          <a:ext cx="8405580" cy="3824363"/>
        </p:xfrm>
        <a:graphic>
          <a:graphicData uri="http://schemas.openxmlformats.org/drawingml/2006/table">
            <a:tbl>
              <a:tblPr firstRow="1" bandRow="1">
                <a:tableStyleId>{5A111915-BE36-4E01-A7E5-04B1672EAD32}</a:tableStyleId>
              </a:tblPr>
              <a:tblGrid>
                <a:gridCol w="2004780">
                  <a:extLst>
                    <a:ext uri="{9D8B030D-6E8A-4147-A177-3AD203B41FA5}">
                      <a16:colId xmlns:a16="http://schemas.microsoft.com/office/drawing/2014/main" val="1302492346"/>
                    </a:ext>
                  </a:extLst>
                </a:gridCol>
                <a:gridCol w="1475232">
                  <a:extLst>
                    <a:ext uri="{9D8B030D-6E8A-4147-A177-3AD203B41FA5}">
                      <a16:colId xmlns:a16="http://schemas.microsoft.com/office/drawing/2014/main" val="1075742900"/>
                    </a:ext>
                  </a:extLst>
                </a:gridCol>
                <a:gridCol w="4925568">
                  <a:extLst>
                    <a:ext uri="{9D8B030D-6E8A-4147-A177-3AD203B41FA5}">
                      <a16:colId xmlns:a16="http://schemas.microsoft.com/office/drawing/2014/main" val="4216946659"/>
                    </a:ext>
                  </a:extLst>
                </a:gridCol>
              </a:tblGrid>
              <a:tr h="591937">
                <a:tc>
                  <a:txBody>
                    <a:bodyPr/>
                    <a:lstStyle/>
                    <a:p>
                      <a:r>
                        <a:rPr lang="en-IN"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Year</a:t>
                      </a:r>
                    </a:p>
                    <a:p>
                      <a:r>
                        <a:rPr lang="en-IN" dirty="0"/>
                        <a:t>Author</a:t>
                      </a:r>
                    </a:p>
                    <a:p>
                      <a:r>
                        <a:rPr lang="en-IN" dirty="0"/>
                        <a:t>Publication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LITERATURE SURVEY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63282"/>
                  </a:ext>
                </a:extLst>
              </a:tr>
              <a:tr h="575329">
                <a:tc rowSpan="3">
                  <a:txBody>
                    <a:bodyPr/>
                    <a:lstStyle/>
                    <a:p>
                      <a:r>
                        <a:rPr lang="en-US" dirty="0"/>
                        <a:t>Cluster analysis of long COVID symptoms for deciphering a syndrome </a:t>
                      </a:r>
                    </a:p>
                    <a:p>
                      <a:r>
                        <a:rPr lang="en-US" dirty="0"/>
                        <a:t>and its long‑term consequence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t>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285750" indent="-285750">
                        <a:buFontTx/>
                        <a:buChar char="-"/>
                      </a:pPr>
                      <a:r>
                        <a:rPr lang="en-IN" dirty="0"/>
                        <a:t>Assessed 2371 participants to cluster the different long COVID symptoms</a:t>
                      </a:r>
                    </a:p>
                    <a:p>
                      <a:pPr marL="285750" indent="-285750">
                        <a:buFontTx/>
                        <a:buChar char="-"/>
                      </a:pPr>
                      <a:endParaRPr lang="en-IN" dirty="0"/>
                    </a:p>
                    <a:p>
                      <a:pPr marL="285750" indent="-285750">
                        <a:buFontTx/>
                        <a:buChar char="-"/>
                      </a:pPr>
                      <a:r>
                        <a:rPr lang="en-IN" dirty="0"/>
                        <a:t>Cluster A: Rheumatological, </a:t>
                      </a:r>
                      <a:br>
                        <a:rPr lang="en-IN" dirty="0"/>
                      </a:br>
                      <a:r>
                        <a:rPr lang="en-IN" dirty="0"/>
                        <a:t>Cluster B: Neuro-Physiological with Cardiorespiratory, Cluster C: General infection, dermatological, otology</a:t>
                      </a:r>
                    </a:p>
                    <a:p>
                      <a:pPr marL="285750" indent="-285750">
                        <a:buFontTx/>
                        <a:buChar char="-"/>
                      </a:pPr>
                      <a:endParaRPr lang="en-IN" dirty="0"/>
                    </a:p>
                    <a:p>
                      <a:pPr marL="285750" indent="-285750">
                        <a:buFontTx/>
                        <a:buChar char="-"/>
                      </a:pPr>
                      <a:r>
                        <a:rPr lang="en-IN" dirty="0"/>
                        <a:t>Limitations: Relied on self- reported assessment of symptoms by participants</a:t>
                      </a:r>
                    </a:p>
                    <a:p>
                      <a:pPr marL="285750" indent="-285750">
                        <a:buFontTx/>
                        <a:buChar char="-"/>
                      </a:pPr>
                      <a:r>
                        <a:rPr lang="en-IN" dirty="0"/>
                        <a:t>May not be representative of general population</a:t>
                      </a:r>
                    </a:p>
                    <a:p>
                      <a:pPr marL="285750" indent="-285750">
                        <a:buFontTx/>
                        <a:buChar char="-"/>
                      </a:pPr>
                      <a:endParaRPr lang="en-IN" dirty="0"/>
                    </a:p>
                    <a:p>
                      <a:pPr marL="285750" indent="-285750">
                        <a:buFontTx/>
                        <a:buChar char="-"/>
                      </a:pPr>
                      <a:r>
                        <a:rPr lang="en-IN" dirty="0"/>
                        <a:t>Future Scope: Interesting to link syndromes with understanding of </a:t>
                      </a:r>
                      <a:r>
                        <a:rPr lang="en-IN"/>
                        <a:t>their pathophysiology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572398"/>
                  </a:ext>
                </a:extLst>
              </a:tr>
              <a:tr h="1650678">
                <a:tc vMerge="1">
                  <a:txBody>
                    <a:bodyPr/>
                    <a:lstStyle/>
                    <a:p>
                      <a:endParaRPr lang="en-IN"/>
                    </a:p>
                  </a:txBody>
                  <a:tcPr/>
                </a:tc>
                <a:tc>
                  <a:txBody>
                    <a:bodyPr/>
                    <a:lstStyle/>
                    <a:p>
                      <a:r>
                        <a:rPr lang="en-IN" sz="1050" dirty="0"/>
                        <a:t>J. </a:t>
                      </a:r>
                      <a:r>
                        <a:rPr lang="en-IN" sz="1050" dirty="0" err="1"/>
                        <a:t>Niewolik</a:t>
                      </a:r>
                      <a:r>
                        <a:rPr lang="en-IN" sz="1050" dirty="0"/>
                        <a:t>, M. </a:t>
                      </a:r>
                      <a:r>
                        <a:rPr lang="en-IN" sz="1050" dirty="0" err="1"/>
                        <a:t>Mikuteit</a:t>
                      </a:r>
                      <a:r>
                        <a:rPr lang="en-IN" sz="1050" dirty="0"/>
                        <a:t>, S. Klawitter, D. Schröder, A. </a:t>
                      </a:r>
                      <a:r>
                        <a:rPr lang="en-IN" sz="1050" dirty="0" err="1"/>
                        <a:t>Stölting</a:t>
                      </a:r>
                      <a:r>
                        <a:rPr lang="en-IN" sz="1050" dirty="0"/>
                        <a:t>, K. </a:t>
                      </a:r>
                      <a:r>
                        <a:rPr lang="en-IN" sz="1050" dirty="0" err="1"/>
                        <a:t>Vahldiek</a:t>
                      </a:r>
                      <a:r>
                        <a:rPr lang="en-IN" sz="1050" dirty="0"/>
                        <a:t>, S. Heinemann, F. Müller, GMN. Behrens, F. </a:t>
                      </a:r>
                      <a:r>
                        <a:rPr lang="en-IN" sz="1050" dirty="0" err="1"/>
                        <a:t>Klawonn</a:t>
                      </a:r>
                      <a:r>
                        <a:rPr lang="en-IN" sz="1050" dirty="0"/>
                        <a:t>, A. </a:t>
                      </a:r>
                      <a:r>
                        <a:rPr lang="en-IN" sz="1050" dirty="0" err="1"/>
                        <a:t>Dopfer-Jablonka</a:t>
                      </a:r>
                      <a:r>
                        <a:rPr lang="en-IN" sz="1050" dirty="0"/>
                        <a:t>, S. </a:t>
                      </a:r>
                      <a:r>
                        <a:rPr lang="en-IN" sz="1050" dirty="0" err="1"/>
                        <a:t>Stefens</a:t>
                      </a:r>
                      <a:endParaRPr lang="en-IN" sz="105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546391817"/>
                  </a:ext>
                </a:extLst>
              </a:tr>
              <a:tr h="866836">
                <a:tc vMerge="1">
                  <a:txBody>
                    <a:bodyPr/>
                    <a:lstStyle/>
                    <a:p>
                      <a:endParaRPr lang="en-IN"/>
                    </a:p>
                  </a:txBody>
                  <a:tcPr/>
                </a:tc>
                <a:tc>
                  <a:txBody>
                    <a:bodyPr/>
                    <a:lstStyle/>
                    <a:p>
                      <a:pPr algn="l"/>
                      <a:r>
                        <a:rPr lang="en-IN" dirty="0"/>
                        <a:t>Springer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988927715"/>
                  </a:ext>
                </a:extLst>
              </a:tr>
            </a:tbl>
          </a:graphicData>
        </a:graphic>
      </p:graphicFrame>
    </p:spTree>
    <p:extLst>
      <p:ext uri="{BB962C8B-B14F-4D97-AF65-F5344CB8AC3E}">
        <p14:creationId xmlns:p14="http://schemas.microsoft.com/office/powerpoint/2010/main" val="117143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49E1F-CE00-D135-6D5A-4B09B976C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F9E73D-3EE0-88F3-D0E3-6929B0A7D16D}"/>
              </a:ext>
            </a:extLst>
          </p:cNvPr>
          <p:cNvSpPr>
            <a:spLocks noGrp="1"/>
          </p:cNvSpPr>
          <p:nvPr>
            <p:ph type="title"/>
          </p:nvPr>
        </p:nvSpPr>
        <p:spPr>
          <a:xfrm>
            <a:off x="2529042" y="274019"/>
            <a:ext cx="3626431" cy="572700"/>
          </a:xfrm>
        </p:spPr>
        <p:txBody>
          <a:bodyPr>
            <a:normAutofit fontScale="90000"/>
          </a:bodyPr>
          <a:lstStyle/>
          <a:p>
            <a:r>
              <a:rPr lang="en-US" b="1" dirty="0"/>
              <a:t>LITERATURE SURVEY</a:t>
            </a:r>
            <a:endParaRPr lang="en-IN" b="1" dirty="0"/>
          </a:p>
        </p:txBody>
      </p:sp>
      <p:sp>
        <p:nvSpPr>
          <p:cNvPr id="3" name="Text Placeholder 2">
            <a:extLst>
              <a:ext uri="{FF2B5EF4-FFF2-40B4-BE49-F238E27FC236}">
                <a16:creationId xmlns:a16="http://schemas.microsoft.com/office/drawing/2014/main" id="{EACCEB5C-7BE3-9C29-A609-AB4E82177708}"/>
              </a:ext>
            </a:extLst>
          </p:cNvPr>
          <p:cNvSpPr>
            <a:spLocks noGrp="1"/>
          </p:cNvSpPr>
          <p:nvPr>
            <p:ph type="body" idx="1"/>
          </p:nvPr>
        </p:nvSpPr>
        <p:spPr>
          <a:xfrm>
            <a:off x="311700" y="1307373"/>
            <a:ext cx="8520600" cy="3416400"/>
          </a:xfrm>
        </p:spPr>
        <p:txBody>
          <a:bodyPr/>
          <a:lstStyle/>
          <a:p>
            <a:pPr marL="114300" indent="0">
              <a:buNone/>
            </a:pPr>
            <a:endParaRPr lang="en-IN" dirty="0"/>
          </a:p>
          <a:p>
            <a:pPr marL="114300" indent="0">
              <a:buNone/>
            </a:pPr>
            <a:r>
              <a:rPr lang="en-IN" dirty="0"/>
              <a:t> </a:t>
            </a:r>
          </a:p>
        </p:txBody>
      </p:sp>
      <p:pic>
        <p:nvPicPr>
          <p:cNvPr id="6" name="Picture 5">
            <a:extLst>
              <a:ext uri="{FF2B5EF4-FFF2-40B4-BE49-F238E27FC236}">
                <a16:creationId xmlns:a16="http://schemas.microsoft.com/office/drawing/2014/main" id="{FCE17569-16E6-B701-0EE9-EA1FAA665103}"/>
              </a:ext>
            </a:extLst>
          </p:cNvPr>
          <p:cNvPicPr>
            <a:picLocks noChangeAspect="1"/>
          </p:cNvPicPr>
          <p:nvPr/>
        </p:nvPicPr>
        <p:blipFill>
          <a:blip r:embed="rId2"/>
          <a:stretch>
            <a:fillRect/>
          </a:stretch>
        </p:blipFill>
        <p:spPr>
          <a:xfrm>
            <a:off x="2529042" y="846719"/>
            <a:ext cx="3994856" cy="4057866"/>
          </a:xfrm>
          <a:prstGeom prst="rect">
            <a:avLst/>
          </a:prstGeom>
        </p:spPr>
      </p:pic>
    </p:spTree>
    <p:extLst>
      <p:ext uri="{BB962C8B-B14F-4D97-AF65-F5344CB8AC3E}">
        <p14:creationId xmlns:p14="http://schemas.microsoft.com/office/powerpoint/2010/main" val="291918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2" name="object 8">
            <a:extLst>
              <a:ext uri="{FF2B5EF4-FFF2-40B4-BE49-F238E27FC236}">
                <a16:creationId xmlns:a16="http://schemas.microsoft.com/office/drawing/2014/main" id="{B1C6201D-91E0-7567-93DE-89237FBBDC44}"/>
              </a:ext>
            </a:extLst>
          </p:cNvPr>
          <p:cNvSpPr txBox="1">
            <a:spLocks noChangeArrowheads="1"/>
          </p:cNvSpPr>
          <p:nvPr/>
        </p:nvSpPr>
        <p:spPr bwMode="auto">
          <a:xfrm>
            <a:off x="2308626" y="354239"/>
            <a:ext cx="4526747" cy="38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defRPr/>
            </a:pPr>
            <a:r>
              <a:rPr lang="en-IN" sz="2400" b="1" dirty="0">
                <a:latin typeface="Times New Roman" panose="02020603050405020304" pitchFamily="18" charset="0"/>
                <a:cs typeface="Times New Roman" panose="02020603050405020304" pitchFamily="18" charset="0"/>
              </a:rPr>
              <a:t>METHODOLOGY</a:t>
            </a:r>
          </a:p>
        </p:txBody>
      </p:sp>
      <p:pic>
        <p:nvPicPr>
          <p:cNvPr id="4" name="Picture 3">
            <a:extLst>
              <a:ext uri="{FF2B5EF4-FFF2-40B4-BE49-F238E27FC236}">
                <a16:creationId xmlns:a16="http://schemas.microsoft.com/office/drawing/2014/main" id="{8BFBF297-5576-FC90-7A1D-86284F9C3578}"/>
              </a:ext>
            </a:extLst>
          </p:cNvPr>
          <p:cNvPicPr>
            <a:picLocks noChangeAspect="1"/>
          </p:cNvPicPr>
          <p:nvPr/>
        </p:nvPicPr>
        <p:blipFill>
          <a:blip r:embed="rId3"/>
          <a:stretch>
            <a:fillRect/>
          </a:stretch>
        </p:blipFill>
        <p:spPr>
          <a:xfrm>
            <a:off x="688847" y="824963"/>
            <a:ext cx="7766304" cy="41377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2" name="object 8">
            <a:extLst>
              <a:ext uri="{FF2B5EF4-FFF2-40B4-BE49-F238E27FC236}">
                <a16:creationId xmlns:a16="http://schemas.microsoft.com/office/drawing/2014/main" id="{F2E7B7E9-21CB-4681-BDA3-90D7F3F4E983}"/>
              </a:ext>
            </a:extLst>
          </p:cNvPr>
          <p:cNvSpPr txBox="1">
            <a:spLocks noChangeArrowheads="1"/>
          </p:cNvSpPr>
          <p:nvPr/>
        </p:nvSpPr>
        <p:spPr bwMode="auto">
          <a:xfrm>
            <a:off x="2393049" y="140808"/>
            <a:ext cx="4105141" cy="81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0"/>
              </a:spcBef>
            </a:pPr>
            <a:r>
              <a:rPr lang="en-US" altLang="en-US" sz="2000" dirty="0">
                <a:latin typeface="Times New Roman" panose="02020603050405020304" pitchFamily="18" charset="0"/>
                <a:cs typeface="Times New Roman" panose="02020603050405020304" pitchFamily="18" charset="0"/>
              </a:rPr>
              <a:t>                    </a:t>
            </a:r>
            <a:r>
              <a:rPr lang="en-US" sz="3200" b="1" dirty="0"/>
              <a:t>Design</a:t>
            </a:r>
            <a:endParaRPr lang="en-IN" sz="3200" b="1" dirty="0"/>
          </a:p>
          <a:p>
            <a:pPr>
              <a:spcBef>
                <a:spcPct val="0"/>
              </a:spcBef>
            </a:pPr>
            <a:endParaRPr lang="en-US" altLang="en-US" sz="2000" dirty="0">
              <a:solidFill>
                <a:schemeClr val="tx2"/>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4C17D170-9A79-14EB-54D1-D6FE801DD041}"/>
              </a:ext>
            </a:extLst>
          </p:cNvPr>
          <p:cNvGraphicFramePr/>
          <p:nvPr>
            <p:extLst>
              <p:ext uri="{D42A27DB-BD31-4B8C-83A1-F6EECF244321}">
                <p14:modId xmlns:p14="http://schemas.microsoft.com/office/powerpoint/2010/main" val="2005069448"/>
              </p:ext>
            </p:extLst>
          </p:nvPr>
        </p:nvGraphicFramePr>
        <p:xfrm>
          <a:off x="1092820" y="953210"/>
          <a:ext cx="6705600" cy="3858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85E236B8-8737-FF26-1279-20587CD6FB77}"/>
            </a:ext>
          </a:extLst>
        </p:cNvPr>
        <p:cNvGrpSpPr/>
        <p:nvPr/>
      </p:nvGrpSpPr>
      <p:grpSpPr>
        <a:xfrm>
          <a:off x="0" y="0"/>
          <a:ext cx="0" cy="0"/>
          <a:chOff x="0" y="0"/>
          <a:chExt cx="0" cy="0"/>
        </a:xfrm>
      </p:grpSpPr>
      <p:sp>
        <p:nvSpPr>
          <p:cNvPr id="2" name="object 8">
            <a:extLst>
              <a:ext uri="{FF2B5EF4-FFF2-40B4-BE49-F238E27FC236}">
                <a16:creationId xmlns:a16="http://schemas.microsoft.com/office/drawing/2014/main" id="{82D300FE-60B6-B940-FE60-FE5FF7676F79}"/>
              </a:ext>
            </a:extLst>
          </p:cNvPr>
          <p:cNvSpPr txBox="1">
            <a:spLocks noChangeArrowheads="1"/>
          </p:cNvSpPr>
          <p:nvPr/>
        </p:nvSpPr>
        <p:spPr bwMode="auto">
          <a:xfrm>
            <a:off x="2823289" y="191810"/>
            <a:ext cx="4105141" cy="81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0"/>
              </a:spcBef>
            </a:pPr>
            <a:r>
              <a:rPr lang="en-US" altLang="en-US" sz="2000" dirty="0">
                <a:latin typeface="Times New Roman" panose="02020603050405020304" pitchFamily="18" charset="0"/>
                <a:cs typeface="Times New Roman" panose="02020603050405020304" pitchFamily="18" charset="0"/>
              </a:rPr>
              <a:t>                    </a:t>
            </a:r>
            <a:r>
              <a:rPr lang="en-US" sz="3200" b="1" dirty="0"/>
              <a:t>Design</a:t>
            </a:r>
            <a:endParaRPr lang="en-IN" sz="3200" b="1" dirty="0"/>
          </a:p>
          <a:p>
            <a:pPr>
              <a:spcBef>
                <a:spcPct val="0"/>
              </a:spcBef>
            </a:pPr>
            <a:endParaRPr lang="en-US" altLang="en-US" sz="2000" dirty="0">
              <a:solidFill>
                <a:schemeClr val="tx2"/>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41FEB883-ED44-1B62-B2C5-8ADFC58C21D8}"/>
              </a:ext>
            </a:extLst>
          </p:cNvPr>
          <p:cNvGraphicFramePr/>
          <p:nvPr>
            <p:extLst>
              <p:ext uri="{D42A27DB-BD31-4B8C-83A1-F6EECF244321}">
                <p14:modId xmlns:p14="http://schemas.microsoft.com/office/powerpoint/2010/main" val="3676786530"/>
              </p:ext>
            </p:extLst>
          </p:nvPr>
        </p:nvGraphicFramePr>
        <p:xfrm>
          <a:off x="861172" y="953210"/>
          <a:ext cx="7868300" cy="3858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9783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D6B368AE-39EA-5DF9-C0D3-5CD610FCAB6F}"/>
            </a:ext>
          </a:extLst>
        </p:cNvPr>
        <p:cNvGrpSpPr/>
        <p:nvPr/>
      </p:nvGrpSpPr>
      <p:grpSpPr>
        <a:xfrm>
          <a:off x="0" y="0"/>
          <a:ext cx="0" cy="0"/>
          <a:chOff x="0" y="0"/>
          <a:chExt cx="0" cy="0"/>
        </a:xfrm>
      </p:grpSpPr>
      <p:sp>
        <p:nvSpPr>
          <p:cNvPr id="2" name="object 8">
            <a:extLst>
              <a:ext uri="{FF2B5EF4-FFF2-40B4-BE49-F238E27FC236}">
                <a16:creationId xmlns:a16="http://schemas.microsoft.com/office/drawing/2014/main" id="{48D92ECA-AFCD-EEF5-26CE-D552E178BED5}"/>
              </a:ext>
            </a:extLst>
          </p:cNvPr>
          <p:cNvSpPr txBox="1">
            <a:spLocks noChangeArrowheads="1"/>
          </p:cNvSpPr>
          <p:nvPr/>
        </p:nvSpPr>
        <p:spPr bwMode="auto">
          <a:xfrm>
            <a:off x="2908633" y="140808"/>
            <a:ext cx="4105141" cy="81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0"/>
              </a:spcBef>
            </a:pPr>
            <a:r>
              <a:rPr lang="en-US" altLang="en-US" sz="2000" dirty="0">
                <a:latin typeface="Times New Roman" panose="02020603050405020304" pitchFamily="18" charset="0"/>
                <a:cs typeface="Times New Roman" panose="02020603050405020304" pitchFamily="18" charset="0"/>
              </a:rPr>
              <a:t>                    </a:t>
            </a:r>
            <a:r>
              <a:rPr lang="en-US" sz="3200" b="1" dirty="0"/>
              <a:t>Design</a:t>
            </a:r>
            <a:endParaRPr lang="en-IN" sz="3200" b="1" dirty="0"/>
          </a:p>
          <a:p>
            <a:pPr>
              <a:spcBef>
                <a:spcPct val="0"/>
              </a:spcBef>
            </a:pPr>
            <a:endParaRPr lang="en-US" altLang="en-US" sz="2000" dirty="0">
              <a:solidFill>
                <a:schemeClr val="tx2"/>
              </a:solidFill>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037A332C-D213-786A-ED78-7F6F960C818E}"/>
              </a:ext>
            </a:extLst>
          </p:cNvPr>
          <p:cNvGraphicFramePr/>
          <p:nvPr>
            <p:extLst>
              <p:ext uri="{D42A27DB-BD31-4B8C-83A1-F6EECF244321}">
                <p14:modId xmlns:p14="http://schemas.microsoft.com/office/powerpoint/2010/main" val="670201394"/>
              </p:ext>
            </p:extLst>
          </p:nvPr>
        </p:nvGraphicFramePr>
        <p:xfrm>
          <a:off x="1092820" y="953210"/>
          <a:ext cx="7709804" cy="3858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087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object 8">
            <a:extLst>
              <a:ext uri="{FF2B5EF4-FFF2-40B4-BE49-F238E27FC236}">
                <a16:creationId xmlns:a16="http://schemas.microsoft.com/office/drawing/2014/main" id="{2395BE7A-9D0E-6337-F5A8-E3C5BA962028}"/>
              </a:ext>
            </a:extLst>
          </p:cNvPr>
          <p:cNvSpPr txBox="1">
            <a:spLocks noChangeArrowheads="1"/>
          </p:cNvSpPr>
          <p:nvPr/>
        </p:nvSpPr>
        <p:spPr bwMode="auto">
          <a:xfrm>
            <a:off x="1469150" y="330702"/>
            <a:ext cx="5927132" cy="3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defRPr/>
            </a:pPr>
            <a:r>
              <a:rPr lang="en-IN" sz="2000" b="1" dirty="0"/>
              <a:t>Algorithm Development/Implementation</a:t>
            </a:r>
          </a:p>
        </p:txBody>
      </p:sp>
      <p:sp>
        <p:nvSpPr>
          <p:cNvPr id="3" name="TextBox 2">
            <a:extLst>
              <a:ext uri="{FF2B5EF4-FFF2-40B4-BE49-F238E27FC236}">
                <a16:creationId xmlns:a16="http://schemas.microsoft.com/office/drawing/2014/main" id="{AC9C0870-0947-93BC-02FF-57333CCD9931}"/>
              </a:ext>
            </a:extLst>
          </p:cNvPr>
          <p:cNvSpPr txBox="1"/>
          <p:nvPr/>
        </p:nvSpPr>
        <p:spPr>
          <a:xfrm>
            <a:off x="650488" y="1111627"/>
            <a:ext cx="7843024" cy="4031873"/>
          </a:xfrm>
          <a:prstGeom prst="rect">
            <a:avLst/>
          </a:prstGeom>
          <a:noFill/>
        </p:spPr>
        <p:txBody>
          <a:bodyPr wrap="square" rtlCol="0">
            <a:spAutoFit/>
          </a:bodyPr>
          <a:lstStyle/>
          <a:p>
            <a:r>
              <a:rPr lang="en-IN" sz="1800" b="1" dirty="0" err="1"/>
              <a:t>FreeBayes</a:t>
            </a:r>
            <a:r>
              <a:rPr lang="en-IN" sz="1800" b="1" dirty="0"/>
              <a:t> Algorithm</a:t>
            </a:r>
            <a:br>
              <a:rPr lang="en-IN" dirty="0"/>
            </a:br>
            <a:br>
              <a:rPr lang="en-IN" dirty="0"/>
            </a:br>
            <a:r>
              <a:rPr lang="en-US" dirty="0" err="1"/>
              <a:t>freebayes</a:t>
            </a:r>
            <a:r>
              <a:rPr lang="en-US" dirty="0"/>
              <a:t> is a Bayesian genetic variant detector designed to find polymorphisms, specifically </a:t>
            </a:r>
            <a:br>
              <a:rPr lang="en-US" dirty="0"/>
            </a:br>
            <a:r>
              <a:rPr lang="en-US" dirty="0"/>
              <a:t>- SNPs (single-nucleotide polymorphisms), </a:t>
            </a:r>
            <a:br>
              <a:rPr lang="en-US" dirty="0"/>
            </a:br>
            <a:r>
              <a:rPr lang="en-US" dirty="0"/>
              <a:t>- indels (insertions and deletions), </a:t>
            </a:r>
            <a:br>
              <a:rPr lang="en-US" dirty="0"/>
            </a:br>
            <a:r>
              <a:rPr lang="en-US" dirty="0"/>
              <a:t>- MNPs (multi-nucleotide polymorphisms), and </a:t>
            </a:r>
            <a:br>
              <a:rPr lang="en-US" dirty="0"/>
            </a:br>
            <a:r>
              <a:rPr lang="en-US" dirty="0"/>
              <a:t>- complex events (composite insertion and substitution events) </a:t>
            </a:r>
            <a:br>
              <a:rPr lang="en-US" dirty="0"/>
            </a:br>
            <a:endParaRPr lang="en-US" dirty="0"/>
          </a:p>
          <a:p>
            <a:r>
              <a:rPr lang="en-US" dirty="0"/>
              <a:t>It is designed to analyze diverse sequencing datasets, including pooled and population-scale samples</a:t>
            </a:r>
          </a:p>
          <a:p>
            <a:br>
              <a:rPr lang="en-US" dirty="0"/>
            </a:br>
            <a:r>
              <a:rPr lang="en-US" b="1" dirty="0"/>
              <a:t>Haplotype-based Approach</a:t>
            </a:r>
            <a:r>
              <a:rPr lang="en-US" dirty="0"/>
              <a:t>: It analyzes combinations of alleles (haplotypes) to call variants, particularly useful for indels and complex variants.</a:t>
            </a:r>
          </a:p>
          <a:p>
            <a:endParaRPr lang="en-IN" dirty="0"/>
          </a:p>
          <a:p>
            <a:endParaRPr lang="en-IN" dirty="0"/>
          </a:p>
          <a:p>
            <a:endParaRPr lang="en-IN" dirty="0"/>
          </a:p>
          <a:p>
            <a:endParaRPr lang="en-IN" dirty="0"/>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EA5C056E-B9B4-1B26-2F2C-CB51B35F822B}"/>
            </a:ext>
          </a:extLst>
        </p:cNvPr>
        <p:cNvGrpSpPr/>
        <p:nvPr/>
      </p:nvGrpSpPr>
      <p:grpSpPr>
        <a:xfrm>
          <a:off x="0" y="0"/>
          <a:ext cx="0" cy="0"/>
          <a:chOff x="0" y="0"/>
          <a:chExt cx="0" cy="0"/>
        </a:xfrm>
      </p:grpSpPr>
      <p:sp>
        <p:nvSpPr>
          <p:cNvPr id="2" name="object 8">
            <a:extLst>
              <a:ext uri="{FF2B5EF4-FFF2-40B4-BE49-F238E27FC236}">
                <a16:creationId xmlns:a16="http://schemas.microsoft.com/office/drawing/2014/main" id="{FE2375CE-9AB8-556F-EDBD-9753BF06434D}"/>
              </a:ext>
            </a:extLst>
          </p:cNvPr>
          <p:cNvSpPr txBox="1">
            <a:spLocks noChangeArrowheads="1"/>
          </p:cNvSpPr>
          <p:nvPr/>
        </p:nvSpPr>
        <p:spPr bwMode="auto">
          <a:xfrm>
            <a:off x="1484018" y="115112"/>
            <a:ext cx="5927132" cy="3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defRPr/>
            </a:pPr>
            <a:r>
              <a:rPr lang="en-IN" sz="2000" b="1" dirty="0"/>
              <a:t>Algorithm Development/Implementation</a:t>
            </a:r>
          </a:p>
        </p:txBody>
      </p:sp>
      <p:pic>
        <p:nvPicPr>
          <p:cNvPr id="3074" name="Picture 2">
            <a:extLst>
              <a:ext uri="{FF2B5EF4-FFF2-40B4-BE49-F238E27FC236}">
                <a16:creationId xmlns:a16="http://schemas.microsoft.com/office/drawing/2014/main" id="{8ECC8242-02D8-506C-7904-68C43E348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904" y="2630760"/>
            <a:ext cx="5002937" cy="22817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C88B3E9-47AF-2457-A7DC-5AEA7C9FD4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605" b="11032"/>
          <a:stretch/>
        </p:blipFill>
        <p:spPr bwMode="auto">
          <a:xfrm>
            <a:off x="2922966" y="737461"/>
            <a:ext cx="2874815" cy="165781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839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C2AB436-3080-3B5B-B08D-4CAC66602C7A}"/>
            </a:ext>
          </a:extLst>
        </p:cNvPr>
        <p:cNvGrpSpPr/>
        <p:nvPr/>
      </p:nvGrpSpPr>
      <p:grpSpPr>
        <a:xfrm>
          <a:off x="0" y="0"/>
          <a:ext cx="0" cy="0"/>
          <a:chOff x="0" y="0"/>
          <a:chExt cx="0" cy="0"/>
        </a:xfrm>
      </p:grpSpPr>
      <p:sp>
        <p:nvSpPr>
          <p:cNvPr id="2" name="object 8">
            <a:extLst>
              <a:ext uri="{FF2B5EF4-FFF2-40B4-BE49-F238E27FC236}">
                <a16:creationId xmlns:a16="http://schemas.microsoft.com/office/drawing/2014/main" id="{0BCD8168-98C0-7F45-7F6F-ABCE33C1C61B}"/>
              </a:ext>
            </a:extLst>
          </p:cNvPr>
          <p:cNvSpPr txBox="1">
            <a:spLocks noChangeArrowheads="1"/>
          </p:cNvSpPr>
          <p:nvPr/>
        </p:nvSpPr>
        <p:spPr bwMode="auto">
          <a:xfrm>
            <a:off x="1484018" y="115112"/>
            <a:ext cx="5927132" cy="3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defRPr/>
            </a:pPr>
            <a:r>
              <a:rPr lang="en-IN" sz="2000" b="1" dirty="0"/>
              <a:t>Algorithm Development/Implementation</a:t>
            </a:r>
          </a:p>
        </p:txBody>
      </p:sp>
      <p:sp>
        <p:nvSpPr>
          <p:cNvPr id="3" name="TextBox 2">
            <a:extLst>
              <a:ext uri="{FF2B5EF4-FFF2-40B4-BE49-F238E27FC236}">
                <a16:creationId xmlns:a16="http://schemas.microsoft.com/office/drawing/2014/main" id="{87117B5D-BA21-F967-902F-ECEC9B59F4D4}"/>
              </a:ext>
            </a:extLst>
          </p:cNvPr>
          <p:cNvSpPr txBox="1"/>
          <p:nvPr/>
        </p:nvSpPr>
        <p:spPr>
          <a:xfrm>
            <a:off x="591015" y="966438"/>
            <a:ext cx="7843024" cy="203132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2052" name="Picture 4">
            <a:extLst>
              <a:ext uri="{FF2B5EF4-FFF2-40B4-BE49-F238E27FC236}">
                <a16:creationId xmlns:a16="http://schemas.microsoft.com/office/drawing/2014/main" id="{26B70044-7D13-2EDD-C229-ACC627E73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649" y="855153"/>
            <a:ext cx="5169755" cy="366040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575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AADA6E24-5401-562D-6AD3-EEC6387FCB53}"/>
            </a:ext>
          </a:extLst>
        </p:cNvPr>
        <p:cNvGrpSpPr/>
        <p:nvPr/>
      </p:nvGrpSpPr>
      <p:grpSpPr>
        <a:xfrm>
          <a:off x="0" y="0"/>
          <a:ext cx="0" cy="0"/>
          <a:chOff x="0" y="0"/>
          <a:chExt cx="0" cy="0"/>
        </a:xfrm>
      </p:grpSpPr>
      <p:sp>
        <p:nvSpPr>
          <p:cNvPr id="2" name="object 8">
            <a:extLst>
              <a:ext uri="{FF2B5EF4-FFF2-40B4-BE49-F238E27FC236}">
                <a16:creationId xmlns:a16="http://schemas.microsoft.com/office/drawing/2014/main" id="{0F5277D0-6D0D-35EA-7CC7-8263B99D0157}"/>
              </a:ext>
            </a:extLst>
          </p:cNvPr>
          <p:cNvSpPr txBox="1">
            <a:spLocks noChangeArrowheads="1"/>
          </p:cNvSpPr>
          <p:nvPr/>
        </p:nvSpPr>
        <p:spPr bwMode="auto">
          <a:xfrm>
            <a:off x="1484018" y="115112"/>
            <a:ext cx="5927132" cy="3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defRPr/>
            </a:pPr>
            <a:r>
              <a:rPr lang="en-IN" sz="2000" b="1" dirty="0"/>
              <a:t>Algorithm Development/Implementation</a:t>
            </a:r>
          </a:p>
        </p:txBody>
      </p:sp>
      <p:sp>
        <p:nvSpPr>
          <p:cNvPr id="3" name="TextBox 2">
            <a:extLst>
              <a:ext uri="{FF2B5EF4-FFF2-40B4-BE49-F238E27FC236}">
                <a16:creationId xmlns:a16="http://schemas.microsoft.com/office/drawing/2014/main" id="{3FB79945-C89A-05A2-F6EB-4482D44AB4E4}"/>
              </a:ext>
            </a:extLst>
          </p:cNvPr>
          <p:cNvSpPr txBox="1"/>
          <p:nvPr/>
        </p:nvSpPr>
        <p:spPr>
          <a:xfrm>
            <a:off x="650488" y="1126495"/>
            <a:ext cx="7843024" cy="3170099"/>
          </a:xfrm>
          <a:prstGeom prst="rect">
            <a:avLst/>
          </a:prstGeom>
          <a:noFill/>
        </p:spPr>
        <p:txBody>
          <a:bodyPr wrap="square" rtlCol="0">
            <a:spAutoFit/>
          </a:bodyPr>
          <a:lstStyle/>
          <a:p>
            <a:r>
              <a:rPr lang="en-IN" sz="1800" b="1" dirty="0"/>
              <a:t>Burrows–Wheeler transform Algorithm</a:t>
            </a:r>
            <a:br>
              <a:rPr lang="en-IN" dirty="0"/>
            </a:br>
            <a:endParaRPr lang="en-IN" dirty="0"/>
          </a:p>
          <a:p>
            <a:r>
              <a:rPr lang="en-US" dirty="0"/>
              <a:t>The </a:t>
            </a:r>
            <a:r>
              <a:rPr lang="en-US" b="1" dirty="0"/>
              <a:t>Burrows-Wheeler Transform (BWT)</a:t>
            </a:r>
            <a:r>
              <a:rPr lang="en-US" dirty="0"/>
              <a:t> is a </a:t>
            </a:r>
            <a:r>
              <a:rPr lang="en-US" b="1" dirty="0"/>
              <a:t>reversible transformation</a:t>
            </a:r>
            <a:r>
              <a:rPr lang="en-US" dirty="0"/>
              <a:t> of a string that helps to reorganize the characters in a way that makes the string more amenable to compression.</a:t>
            </a:r>
          </a:p>
          <a:p>
            <a:endParaRPr lang="en-US" b="1" dirty="0"/>
          </a:p>
          <a:p>
            <a:r>
              <a:rPr lang="en-US" dirty="0"/>
              <a:t>The BWT algorithm is used to </a:t>
            </a:r>
            <a:r>
              <a:rPr lang="en-US" b="1" dirty="0"/>
              <a:t>rearrange</a:t>
            </a:r>
            <a:r>
              <a:rPr lang="en-US" dirty="0"/>
              <a:t> the characters of the input string into a matrix of all its cyclic permutations. It then </a:t>
            </a:r>
            <a:r>
              <a:rPr lang="en-US" b="1" dirty="0"/>
              <a:t>extracts the last column</a:t>
            </a:r>
            <a:r>
              <a:rPr lang="en-US" dirty="0"/>
              <a:t> of this matrix, which often contains characters that are more repetitive and therefore compressible.</a:t>
            </a:r>
          </a:p>
          <a:p>
            <a:endParaRPr lang="en-IN" dirty="0"/>
          </a:p>
          <a:p>
            <a:r>
              <a:rPr lang="en-US" dirty="0"/>
              <a:t>The result of the BWT transformation is a string that has many consecutive repeating characters, which is easier to compress using algorithms like </a:t>
            </a:r>
            <a:r>
              <a:rPr lang="en-US" b="1" dirty="0"/>
              <a:t>Run-Length Encoding (RLE)</a:t>
            </a:r>
            <a:r>
              <a:rPr lang="en-US" dirty="0"/>
              <a:t> or </a:t>
            </a:r>
            <a:r>
              <a:rPr lang="en-US" b="1" dirty="0"/>
              <a:t>Huffman coding</a:t>
            </a:r>
            <a:r>
              <a:rPr lang="en-US" dirty="0"/>
              <a:t>. This helps in reducing the space required to store data and speeds up tasks like genome sequence matching.</a:t>
            </a:r>
            <a:endParaRPr lang="en-IN" dirty="0"/>
          </a:p>
          <a:p>
            <a:endParaRPr lang="en-IN" dirty="0"/>
          </a:p>
        </p:txBody>
      </p:sp>
    </p:spTree>
    <p:extLst>
      <p:ext uri="{BB962C8B-B14F-4D97-AF65-F5344CB8AC3E}">
        <p14:creationId xmlns:p14="http://schemas.microsoft.com/office/powerpoint/2010/main" val="168785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object 2">
            <a:extLst>
              <a:ext uri="{FF2B5EF4-FFF2-40B4-BE49-F238E27FC236}">
                <a16:creationId xmlns:a16="http://schemas.microsoft.com/office/drawing/2014/main" id="{14B67595-1B51-83EF-7FC9-8270560311A2}"/>
              </a:ext>
            </a:extLst>
          </p:cNvPr>
          <p:cNvSpPr txBox="1">
            <a:spLocks noChangeArrowheads="1"/>
          </p:cNvSpPr>
          <p:nvPr/>
        </p:nvSpPr>
        <p:spPr bwMode="auto">
          <a:xfrm>
            <a:off x="749147" y="1343795"/>
            <a:ext cx="7645705" cy="3395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spcBef>
                <a:spcPct val="0"/>
              </a:spcBef>
              <a:buFontTx/>
              <a:buChar char="•"/>
              <a:defRPr/>
            </a:pPr>
            <a:r>
              <a:rPr lang="en-IN" sz="2000" dirty="0"/>
              <a:t>Introduction</a:t>
            </a:r>
          </a:p>
          <a:p>
            <a:pPr>
              <a:spcBef>
                <a:spcPct val="0"/>
              </a:spcBef>
              <a:buFontTx/>
              <a:buChar char="•"/>
              <a:defRPr/>
            </a:pPr>
            <a:r>
              <a:rPr lang="en-IN" sz="2000" dirty="0"/>
              <a:t>Problem Statement</a:t>
            </a:r>
          </a:p>
          <a:p>
            <a:pPr>
              <a:spcBef>
                <a:spcPct val="0"/>
              </a:spcBef>
              <a:buFontTx/>
              <a:buChar char="•"/>
              <a:defRPr/>
            </a:pPr>
            <a:r>
              <a:rPr lang="en-IN" sz="2000" dirty="0"/>
              <a:t>Objectives</a:t>
            </a:r>
          </a:p>
          <a:p>
            <a:pPr>
              <a:spcBef>
                <a:spcPct val="0"/>
              </a:spcBef>
              <a:buFontTx/>
              <a:buChar char="•"/>
              <a:defRPr/>
            </a:pPr>
            <a:r>
              <a:rPr lang="en-IN" sz="2000" dirty="0"/>
              <a:t>Literature Survey </a:t>
            </a:r>
          </a:p>
          <a:p>
            <a:pPr>
              <a:spcBef>
                <a:spcPct val="0"/>
              </a:spcBef>
              <a:buFontTx/>
              <a:buChar char="•"/>
              <a:defRPr/>
            </a:pPr>
            <a:r>
              <a:rPr lang="en-IN" sz="2000" dirty="0"/>
              <a:t>Methodology</a:t>
            </a:r>
          </a:p>
          <a:p>
            <a:pPr>
              <a:spcBef>
                <a:spcPct val="0"/>
              </a:spcBef>
              <a:buFontTx/>
              <a:buChar char="•"/>
              <a:defRPr/>
            </a:pPr>
            <a:r>
              <a:rPr lang="en-IN" sz="2000" dirty="0"/>
              <a:t>Design and Workflow</a:t>
            </a:r>
          </a:p>
          <a:p>
            <a:pPr>
              <a:spcBef>
                <a:spcPct val="0"/>
              </a:spcBef>
              <a:buFontTx/>
              <a:buChar char="•"/>
              <a:defRPr/>
            </a:pPr>
            <a:r>
              <a:rPr lang="en-IN" sz="2000" dirty="0"/>
              <a:t>Algorithmic Development</a:t>
            </a:r>
          </a:p>
          <a:p>
            <a:pPr>
              <a:spcBef>
                <a:spcPct val="0"/>
              </a:spcBef>
              <a:buFontTx/>
              <a:buChar char="•"/>
              <a:defRPr/>
            </a:pPr>
            <a:r>
              <a:rPr lang="en-IN" sz="2000" dirty="0"/>
              <a:t>Implementation</a:t>
            </a:r>
          </a:p>
          <a:p>
            <a:pPr>
              <a:spcBef>
                <a:spcPct val="0"/>
              </a:spcBef>
              <a:buFontTx/>
              <a:buChar char="•"/>
              <a:defRPr/>
            </a:pPr>
            <a:r>
              <a:rPr lang="en-IN" sz="2000" dirty="0"/>
              <a:t>Conclusion</a:t>
            </a:r>
          </a:p>
          <a:p>
            <a:pPr>
              <a:spcBef>
                <a:spcPct val="0"/>
              </a:spcBef>
              <a:buFontTx/>
              <a:buChar char="•"/>
              <a:defRPr/>
            </a:pPr>
            <a:r>
              <a:rPr lang="en-IN" sz="2000" dirty="0"/>
              <a:t>References</a:t>
            </a:r>
          </a:p>
          <a:p>
            <a:pPr eaLnBrk="1" hangingPunct="1">
              <a:lnSpc>
                <a:spcPct val="101000"/>
              </a:lnSpc>
              <a:spcBef>
                <a:spcPts val="100"/>
              </a:spcBef>
              <a:buFontTx/>
              <a:buChar char="•"/>
            </a:pPr>
            <a:endParaRPr lang="en-US" altLang="en-US" sz="2000" dirty="0">
              <a:latin typeface="Times New Roman" panose="02020603050405020304" pitchFamily="18" charset="0"/>
              <a:cs typeface="Times New Roman" panose="02020603050405020304" pitchFamily="18" charset="0"/>
            </a:endParaRPr>
          </a:p>
        </p:txBody>
      </p:sp>
      <p:sp>
        <p:nvSpPr>
          <p:cNvPr id="3" name="object 9">
            <a:extLst>
              <a:ext uri="{FF2B5EF4-FFF2-40B4-BE49-F238E27FC236}">
                <a16:creationId xmlns:a16="http://schemas.microsoft.com/office/drawing/2014/main" id="{1C6535F3-EE55-3BB0-8314-AEE11BB14C2A}"/>
              </a:ext>
            </a:extLst>
          </p:cNvPr>
          <p:cNvSpPr txBox="1">
            <a:spLocks noChangeArrowheads="1"/>
          </p:cNvSpPr>
          <p:nvPr/>
        </p:nvSpPr>
        <p:spPr bwMode="auto">
          <a:xfrm>
            <a:off x="2763734" y="403711"/>
            <a:ext cx="3616532" cy="3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r>
              <a:rPr lang="en-US" altLang="en-US" sz="2000" b="1" dirty="0">
                <a:latin typeface="Times New Roman" panose="02020603050405020304" pitchFamily="18" charset="0"/>
                <a:cs typeface="Times New Roman" panose="02020603050405020304" pitchFamily="18" charset="0"/>
              </a:rPr>
              <a:t>PRESENTATION 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3456C144-1C2B-9A6C-DFF6-4D546A382863}"/>
            </a:ext>
          </a:extLst>
        </p:cNvPr>
        <p:cNvGrpSpPr/>
        <p:nvPr/>
      </p:nvGrpSpPr>
      <p:grpSpPr>
        <a:xfrm>
          <a:off x="0" y="0"/>
          <a:ext cx="0" cy="0"/>
          <a:chOff x="0" y="0"/>
          <a:chExt cx="0" cy="0"/>
        </a:xfrm>
      </p:grpSpPr>
      <p:sp>
        <p:nvSpPr>
          <p:cNvPr id="2" name="object 8">
            <a:extLst>
              <a:ext uri="{FF2B5EF4-FFF2-40B4-BE49-F238E27FC236}">
                <a16:creationId xmlns:a16="http://schemas.microsoft.com/office/drawing/2014/main" id="{17A93F92-68BB-784E-D0A5-42E6799AD15F}"/>
              </a:ext>
            </a:extLst>
          </p:cNvPr>
          <p:cNvSpPr txBox="1">
            <a:spLocks noChangeArrowheads="1"/>
          </p:cNvSpPr>
          <p:nvPr/>
        </p:nvSpPr>
        <p:spPr bwMode="auto">
          <a:xfrm>
            <a:off x="1484018" y="115112"/>
            <a:ext cx="5927132" cy="3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defRPr/>
            </a:pPr>
            <a:r>
              <a:rPr lang="en-IN" sz="2000" b="1" dirty="0"/>
              <a:t>Algorithm Development/Implementation</a:t>
            </a:r>
          </a:p>
        </p:txBody>
      </p:sp>
      <p:sp>
        <p:nvSpPr>
          <p:cNvPr id="3" name="TextBox 2">
            <a:extLst>
              <a:ext uri="{FF2B5EF4-FFF2-40B4-BE49-F238E27FC236}">
                <a16:creationId xmlns:a16="http://schemas.microsoft.com/office/drawing/2014/main" id="{24BB06DB-895B-BE5E-7FB0-0F62D4ABB5A1}"/>
              </a:ext>
            </a:extLst>
          </p:cNvPr>
          <p:cNvSpPr txBox="1"/>
          <p:nvPr/>
        </p:nvSpPr>
        <p:spPr>
          <a:xfrm>
            <a:off x="591015" y="959004"/>
            <a:ext cx="7843024" cy="203132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BFB4D6F8-A9E5-9E48-B994-2B07EC67EC77}"/>
              </a:ext>
            </a:extLst>
          </p:cNvPr>
          <p:cNvPicPr>
            <a:picLocks noChangeAspect="1"/>
          </p:cNvPicPr>
          <p:nvPr/>
        </p:nvPicPr>
        <p:blipFill>
          <a:blip r:embed="rId3"/>
          <a:stretch>
            <a:fillRect/>
          </a:stretch>
        </p:blipFill>
        <p:spPr>
          <a:xfrm>
            <a:off x="1335284" y="966438"/>
            <a:ext cx="6473432" cy="3694262"/>
          </a:xfrm>
          <a:prstGeom prst="rect">
            <a:avLst/>
          </a:prstGeom>
        </p:spPr>
      </p:pic>
    </p:spTree>
    <p:extLst>
      <p:ext uri="{BB962C8B-B14F-4D97-AF65-F5344CB8AC3E}">
        <p14:creationId xmlns:p14="http://schemas.microsoft.com/office/powerpoint/2010/main" val="144063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8BA96B0-5381-0CEA-7FD8-920E38827EA7}"/>
            </a:ext>
          </a:extLst>
        </p:cNvPr>
        <p:cNvGrpSpPr/>
        <p:nvPr/>
      </p:nvGrpSpPr>
      <p:grpSpPr>
        <a:xfrm>
          <a:off x="0" y="0"/>
          <a:ext cx="0" cy="0"/>
          <a:chOff x="0" y="0"/>
          <a:chExt cx="0" cy="0"/>
        </a:xfrm>
      </p:grpSpPr>
      <p:sp>
        <p:nvSpPr>
          <p:cNvPr id="2" name="object 8">
            <a:extLst>
              <a:ext uri="{FF2B5EF4-FFF2-40B4-BE49-F238E27FC236}">
                <a16:creationId xmlns:a16="http://schemas.microsoft.com/office/drawing/2014/main" id="{19839ACD-D5F3-37CE-FA45-BBE59DE7B84D}"/>
              </a:ext>
            </a:extLst>
          </p:cNvPr>
          <p:cNvSpPr txBox="1">
            <a:spLocks noChangeArrowheads="1"/>
          </p:cNvSpPr>
          <p:nvPr/>
        </p:nvSpPr>
        <p:spPr bwMode="auto">
          <a:xfrm>
            <a:off x="1484018" y="115112"/>
            <a:ext cx="5927132" cy="3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defRPr/>
            </a:pPr>
            <a:r>
              <a:rPr lang="en-IN" sz="2000" b="1" dirty="0"/>
              <a:t>Algorithm Development/Implementation</a:t>
            </a:r>
          </a:p>
        </p:txBody>
      </p:sp>
      <p:sp>
        <p:nvSpPr>
          <p:cNvPr id="3" name="TextBox 2">
            <a:extLst>
              <a:ext uri="{FF2B5EF4-FFF2-40B4-BE49-F238E27FC236}">
                <a16:creationId xmlns:a16="http://schemas.microsoft.com/office/drawing/2014/main" id="{0BB8A855-2577-3BEF-1DE5-CC3D2FD69B81}"/>
              </a:ext>
            </a:extLst>
          </p:cNvPr>
          <p:cNvSpPr txBox="1"/>
          <p:nvPr/>
        </p:nvSpPr>
        <p:spPr>
          <a:xfrm>
            <a:off x="591015" y="959004"/>
            <a:ext cx="7843024" cy="203132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009601E3-C409-F927-888D-CD645D0AE3A5}"/>
              </a:ext>
            </a:extLst>
          </p:cNvPr>
          <p:cNvPicPr>
            <a:picLocks noChangeAspect="1"/>
          </p:cNvPicPr>
          <p:nvPr/>
        </p:nvPicPr>
        <p:blipFill>
          <a:blip r:embed="rId3"/>
          <a:srcRect l="79629" t="54785" r="2226" b="28561"/>
          <a:stretch/>
        </p:blipFill>
        <p:spPr>
          <a:xfrm>
            <a:off x="3042530" y="959004"/>
            <a:ext cx="2810107" cy="1471887"/>
          </a:xfrm>
          <a:prstGeom prst="rect">
            <a:avLst/>
          </a:prstGeom>
        </p:spPr>
      </p:pic>
      <p:sp>
        <p:nvSpPr>
          <p:cNvPr id="4" name="TextBox 3">
            <a:extLst>
              <a:ext uri="{FF2B5EF4-FFF2-40B4-BE49-F238E27FC236}">
                <a16:creationId xmlns:a16="http://schemas.microsoft.com/office/drawing/2014/main" id="{9E2BAEE5-47F9-06C9-D4BB-13C6A1135F98}"/>
              </a:ext>
            </a:extLst>
          </p:cNvPr>
          <p:cNvSpPr txBox="1"/>
          <p:nvPr/>
        </p:nvSpPr>
        <p:spPr>
          <a:xfrm>
            <a:off x="3489638" y="2775598"/>
            <a:ext cx="2019064" cy="2185214"/>
          </a:xfrm>
          <a:prstGeom prst="rect">
            <a:avLst/>
          </a:prstGeom>
          <a:noFill/>
        </p:spPr>
        <p:txBody>
          <a:bodyPr wrap="square" rtlCol="0">
            <a:spAutoFit/>
          </a:bodyPr>
          <a:lstStyle/>
          <a:p>
            <a:r>
              <a:rPr lang="en-IN" sz="1800" dirty="0"/>
              <a:t>B, NN, AAA</a:t>
            </a:r>
          </a:p>
          <a:p>
            <a:r>
              <a:rPr lang="en-IN" sz="1800" dirty="0"/>
              <a:t>X,  Y,    Z</a:t>
            </a:r>
          </a:p>
          <a:p>
            <a:endParaRPr lang="en-IN" sz="1800" dirty="0"/>
          </a:p>
          <a:p>
            <a:r>
              <a:rPr lang="en-IN" sz="1800" dirty="0"/>
              <a:t>B, A, N, A, N, A</a:t>
            </a:r>
          </a:p>
          <a:p>
            <a:r>
              <a:rPr lang="en-IN" sz="1800" dirty="0"/>
              <a:t>X, Y, Z, U, V, W</a:t>
            </a:r>
          </a:p>
          <a:p>
            <a:endParaRPr lang="en-IN" sz="1800" dirty="0"/>
          </a:p>
          <a:p>
            <a:r>
              <a:rPr lang="en-US" dirty="0"/>
              <a:t>Efficient for Storage</a:t>
            </a:r>
          </a:p>
          <a:p>
            <a:r>
              <a:rPr lang="en-US" dirty="0"/>
              <a:t>Easier to Reverse</a:t>
            </a:r>
          </a:p>
        </p:txBody>
      </p:sp>
      <p:sp>
        <p:nvSpPr>
          <p:cNvPr id="6" name="Rectangle 5">
            <a:extLst>
              <a:ext uri="{FF2B5EF4-FFF2-40B4-BE49-F238E27FC236}">
                <a16:creationId xmlns:a16="http://schemas.microsoft.com/office/drawing/2014/main" id="{10CE29CB-ED64-E4AA-75D6-4BFB4D424599}"/>
              </a:ext>
            </a:extLst>
          </p:cNvPr>
          <p:cNvSpPr/>
          <p:nvPr/>
        </p:nvSpPr>
        <p:spPr>
          <a:xfrm>
            <a:off x="3489639" y="2785286"/>
            <a:ext cx="1364860" cy="6418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68DB257B-EF44-7007-BD4D-8CA926928CDC}"/>
              </a:ext>
            </a:extLst>
          </p:cNvPr>
          <p:cNvSpPr/>
          <p:nvPr/>
        </p:nvSpPr>
        <p:spPr>
          <a:xfrm>
            <a:off x="3489637" y="3602543"/>
            <a:ext cx="1758869" cy="5819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319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2" name="object 8">
            <a:extLst>
              <a:ext uri="{FF2B5EF4-FFF2-40B4-BE49-F238E27FC236}">
                <a16:creationId xmlns:a16="http://schemas.microsoft.com/office/drawing/2014/main" id="{F2E7B7E9-21CB-4681-BDA3-90D7F3F4E983}"/>
              </a:ext>
            </a:extLst>
          </p:cNvPr>
          <p:cNvSpPr txBox="1">
            <a:spLocks noChangeArrowheads="1"/>
          </p:cNvSpPr>
          <p:nvPr/>
        </p:nvSpPr>
        <p:spPr bwMode="auto">
          <a:xfrm>
            <a:off x="2232837" y="140808"/>
            <a:ext cx="4780937" cy="81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0"/>
              </a:spcBef>
            </a:pPr>
            <a:r>
              <a:rPr lang="en-IN" altLang="en-US" sz="3200" b="1" dirty="0"/>
              <a:t>Demonstration of the work</a:t>
            </a:r>
          </a:p>
          <a:p>
            <a:pPr>
              <a:spcBef>
                <a:spcPct val="0"/>
              </a:spcBef>
            </a:pPr>
            <a:r>
              <a:rPr lang="en-US" altLang="en-US" sz="2000" dirty="0">
                <a:latin typeface="Times New Roman" panose="02020603050405020304" pitchFamily="18" charset="0"/>
                <a:cs typeface="Times New Roman" panose="02020603050405020304" pitchFamily="18" charset="0"/>
              </a:rPr>
              <a:t> </a:t>
            </a:r>
            <a:endParaRPr lang="en-US" altLang="en-US" sz="20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72DBCB1-C3CD-3513-E8A4-10DA77F2C774}"/>
              </a:ext>
            </a:extLst>
          </p:cNvPr>
          <p:cNvPicPr>
            <a:picLocks noChangeAspect="1"/>
          </p:cNvPicPr>
          <p:nvPr/>
        </p:nvPicPr>
        <p:blipFill>
          <a:blip r:embed="rId3"/>
          <a:stretch>
            <a:fillRect/>
          </a:stretch>
        </p:blipFill>
        <p:spPr>
          <a:xfrm>
            <a:off x="799394" y="1545948"/>
            <a:ext cx="7248293" cy="3329360"/>
          </a:xfrm>
          <a:prstGeom prst="rect">
            <a:avLst/>
          </a:prstGeom>
        </p:spPr>
      </p:pic>
      <p:sp>
        <p:nvSpPr>
          <p:cNvPr id="5" name="object 2">
            <a:extLst>
              <a:ext uri="{FF2B5EF4-FFF2-40B4-BE49-F238E27FC236}">
                <a16:creationId xmlns:a16="http://schemas.microsoft.com/office/drawing/2014/main" id="{3A3F3A99-A773-7E46-5D45-BEA88D4BD3BB}"/>
              </a:ext>
            </a:extLst>
          </p:cNvPr>
          <p:cNvSpPr txBox="1">
            <a:spLocks noChangeArrowheads="1"/>
          </p:cNvSpPr>
          <p:nvPr/>
        </p:nvSpPr>
        <p:spPr bwMode="auto">
          <a:xfrm>
            <a:off x="491192" y="897991"/>
            <a:ext cx="7645705" cy="566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spcBef>
                <a:spcPct val="0"/>
              </a:spcBef>
              <a:buFontTx/>
              <a:buChar char="•"/>
              <a:defRPr/>
            </a:pPr>
            <a:r>
              <a:rPr lang="en-IN" sz="1800" dirty="0">
                <a:latin typeface="Times New Roman" panose="02020603050405020304" pitchFamily="18" charset="0"/>
                <a:cs typeface="Times New Roman" panose="02020603050405020304" pitchFamily="18" charset="0"/>
              </a:rPr>
              <a:t>Data ingestion from NCBI Genome Library for the SARS-COV-2 reference genome and genome sequences of human population infected</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5AFD46CB-AED5-70DE-2678-473411E7E619}"/>
            </a:ext>
          </a:extLst>
        </p:cNvPr>
        <p:cNvGrpSpPr/>
        <p:nvPr/>
      </p:nvGrpSpPr>
      <p:grpSpPr>
        <a:xfrm>
          <a:off x="0" y="0"/>
          <a:ext cx="0" cy="0"/>
          <a:chOff x="0" y="0"/>
          <a:chExt cx="0" cy="0"/>
        </a:xfrm>
      </p:grpSpPr>
      <p:sp>
        <p:nvSpPr>
          <p:cNvPr id="2" name="object 8">
            <a:extLst>
              <a:ext uri="{FF2B5EF4-FFF2-40B4-BE49-F238E27FC236}">
                <a16:creationId xmlns:a16="http://schemas.microsoft.com/office/drawing/2014/main" id="{4490038C-E0B3-6AB8-BE77-23DED9E5C960}"/>
              </a:ext>
            </a:extLst>
          </p:cNvPr>
          <p:cNvSpPr txBox="1">
            <a:spLocks noChangeArrowheads="1"/>
          </p:cNvSpPr>
          <p:nvPr/>
        </p:nvSpPr>
        <p:spPr bwMode="auto">
          <a:xfrm>
            <a:off x="2232837" y="140808"/>
            <a:ext cx="4780937" cy="81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0"/>
              </a:spcBef>
            </a:pPr>
            <a:r>
              <a:rPr lang="en-IN" altLang="en-US" sz="3200" b="1" dirty="0"/>
              <a:t>Demonstration of the work</a:t>
            </a:r>
          </a:p>
          <a:p>
            <a:pPr>
              <a:spcBef>
                <a:spcPct val="0"/>
              </a:spcBef>
            </a:pPr>
            <a:r>
              <a:rPr lang="en-US" altLang="en-US" sz="2000" dirty="0">
                <a:latin typeface="Times New Roman" panose="02020603050405020304" pitchFamily="18" charset="0"/>
                <a:cs typeface="Times New Roman" panose="02020603050405020304" pitchFamily="18" charset="0"/>
              </a:rPr>
              <a:t> </a:t>
            </a:r>
            <a:endParaRPr lang="en-US" altLang="en-US" sz="2000" dirty="0">
              <a:solidFill>
                <a:schemeClr val="tx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756BA82-E058-DCEE-7AB0-8C3287028375}"/>
              </a:ext>
            </a:extLst>
          </p:cNvPr>
          <p:cNvPicPr>
            <a:picLocks noChangeAspect="1"/>
          </p:cNvPicPr>
          <p:nvPr/>
        </p:nvPicPr>
        <p:blipFill>
          <a:blip r:embed="rId3"/>
          <a:stretch>
            <a:fillRect/>
          </a:stretch>
        </p:blipFill>
        <p:spPr>
          <a:xfrm>
            <a:off x="688954" y="1300914"/>
            <a:ext cx="7250179" cy="3701778"/>
          </a:xfrm>
          <a:prstGeom prst="rect">
            <a:avLst/>
          </a:prstGeom>
        </p:spPr>
      </p:pic>
      <p:sp>
        <p:nvSpPr>
          <p:cNvPr id="5" name="object 2">
            <a:extLst>
              <a:ext uri="{FF2B5EF4-FFF2-40B4-BE49-F238E27FC236}">
                <a16:creationId xmlns:a16="http://schemas.microsoft.com/office/drawing/2014/main" id="{A678A6D3-7A0E-B230-60AF-C909F551239D}"/>
              </a:ext>
            </a:extLst>
          </p:cNvPr>
          <p:cNvSpPr txBox="1">
            <a:spLocks noChangeArrowheads="1"/>
          </p:cNvSpPr>
          <p:nvPr/>
        </p:nvSpPr>
        <p:spPr bwMode="auto">
          <a:xfrm>
            <a:off x="491192" y="890557"/>
            <a:ext cx="7645705" cy="28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spcBef>
                <a:spcPct val="0"/>
              </a:spcBef>
              <a:buFontTx/>
              <a:buChar char="•"/>
              <a:defRPr/>
            </a:pPr>
            <a:r>
              <a:rPr lang="en-IN" sz="1800" dirty="0">
                <a:latin typeface="Times New Roman" panose="02020603050405020304" pitchFamily="18" charset="0"/>
                <a:cs typeface="Times New Roman" panose="02020603050405020304" pitchFamily="18" charset="0"/>
              </a:rPr>
              <a:t>Web interface of the Pathway Analysis Pipeline</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258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666BC434-D5A4-2983-8314-A6F8BB9C920F}"/>
            </a:ext>
          </a:extLst>
        </p:cNvPr>
        <p:cNvGrpSpPr/>
        <p:nvPr/>
      </p:nvGrpSpPr>
      <p:grpSpPr>
        <a:xfrm>
          <a:off x="0" y="0"/>
          <a:ext cx="0" cy="0"/>
          <a:chOff x="0" y="0"/>
          <a:chExt cx="0" cy="0"/>
        </a:xfrm>
      </p:grpSpPr>
      <p:sp>
        <p:nvSpPr>
          <p:cNvPr id="2" name="object 8">
            <a:extLst>
              <a:ext uri="{FF2B5EF4-FFF2-40B4-BE49-F238E27FC236}">
                <a16:creationId xmlns:a16="http://schemas.microsoft.com/office/drawing/2014/main" id="{297CE471-3D13-EE00-D7E4-3572C0679FE8}"/>
              </a:ext>
            </a:extLst>
          </p:cNvPr>
          <p:cNvSpPr txBox="1">
            <a:spLocks noChangeArrowheads="1"/>
          </p:cNvSpPr>
          <p:nvPr/>
        </p:nvSpPr>
        <p:spPr bwMode="auto">
          <a:xfrm>
            <a:off x="2232837" y="140808"/>
            <a:ext cx="4780937" cy="81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0"/>
              </a:spcBef>
            </a:pPr>
            <a:r>
              <a:rPr lang="en-IN" altLang="en-US" sz="3200" b="1" dirty="0"/>
              <a:t>Demonstration of the work</a:t>
            </a:r>
          </a:p>
          <a:p>
            <a:pPr>
              <a:spcBef>
                <a:spcPct val="0"/>
              </a:spcBef>
            </a:pPr>
            <a:r>
              <a:rPr lang="en-US" altLang="en-US" sz="2000" dirty="0">
                <a:latin typeface="Times New Roman" panose="02020603050405020304" pitchFamily="18" charset="0"/>
                <a:cs typeface="Times New Roman" panose="02020603050405020304" pitchFamily="18" charset="0"/>
              </a:rPr>
              <a:t> </a:t>
            </a:r>
            <a:endParaRPr lang="en-US" altLang="en-US" sz="2000" dirty="0">
              <a:solidFill>
                <a:schemeClr val="tx2"/>
              </a:solidFill>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9DC989C7-EF78-EA62-A0B4-C68C778DF5A5}"/>
              </a:ext>
            </a:extLst>
          </p:cNvPr>
          <p:cNvSpPr txBox="1">
            <a:spLocks noChangeArrowheads="1"/>
          </p:cNvSpPr>
          <p:nvPr/>
        </p:nvSpPr>
        <p:spPr bwMode="auto">
          <a:xfrm>
            <a:off x="491192" y="890557"/>
            <a:ext cx="7645705" cy="28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spcBef>
                <a:spcPct val="0"/>
              </a:spcBef>
              <a:defRPr/>
            </a:pPr>
            <a:r>
              <a:rPr lang="en-IN" sz="1800" dirty="0">
                <a:latin typeface="Times New Roman" panose="02020603050405020304" pitchFamily="18" charset="0"/>
                <a:cs typeface="Times New Roman" panose="02020603050405020304" pitchFamily="18" charset="0"/>
              </a:rPr>
              <a:t>Execution of the Processes in the Pipeline</a:t>
            </a:r>
            <a:endParaRPr lang="en-US" alt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4B96C4B-F72E-E913-BF3B-D5766AF5AD37}"/>
              </a:ext>
            </a:extLst>
          </p:cNvPr>
          <p:cNvPicPr>
            <a:picLocks noChangeAspect="1"/>
          </p:cNvPicPr>
          <p:nvPr/>
        </p:nvPicPr>
        <p:blipFill>
          <a:blip r:embed="rId3"/>
          <a:stretch>
            <a:fillRect/>
          </a:stretch>
        </p:blipFill>
        <p:spPr>
          <a:xfrm>
            <a:off x="1977483" y="1314492"/>
            <a:ext cx="4585288" cy="3776969"/>
          </a:xfrm>
          <a:prstGeom prst="rect">
            <a:avLst/>
          </a:prstGeom>
        </p:spPr>
      </p:pic>
    </p:spTree>
    <p:extLst>
      <p:ext uri="{BB962C8B-B14F-4D97-AF65-F5344CB8AC3E}">
        <p14:creationId xmlns:p14="http://schemas.microsoft.com/office/powerpoint/2010/main" val="4127225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20589EC9-5554-B42A-7C72-1252B54DE3CB}"/>
            </a:ext>
          </a:extLst>
        </p:cNvPr>
        <p:cNvGrpSpPr/>
        <p:nvPr/>
      </p:nvGrpSpPr>
      <p:grpSpPr>
        <a:xfrm>
          <a:off x="0" y="0"/>
          <a:ext cx="0" cy="0"/>
          <a:chOff x="0" y="0"/>
          <a:chExt cx="0" cy="0"/>
        </a:xfrm>
      </p:grpSpPr>
      <p:sp>
        <p:nvSpPr>
          <p:cNvPr id="2" name="object 8">
            <a:extLst>
              <a:ext uri="{FF2B5EF4-FFF2-40B4-BE49-F238E27FC236}">
                <a16:creationId xmlns:a16="http://schemas.microsoft.com/office/drawing/2014/main" id="{A149B343-119D-FA61-71B5-1DE6CB68D971}"/>
              </a:ext>
            </a:extLst>
          </p:cNvPr>
          <p:cNvSpPr txBox="1">
            <a:spLocks noChangeArrowheads="1"/>
          </p:cNvSpPr>
          <p:nvPr/>
        </p:nvSpPr>
        <p:spPr bwMode="auto">
          <a:xfrm>
            <a:off x="2232837" y="140808"/>
            <a:ext cx="4780937" cy="812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spcBef>
                <a:spcPct val="0"/>
              </a:spcBef>
            </a:pPr>
            <a:r>
              <a:rPr lang="en-IN" altLang="en-US" sz="3200" b="1" dirty="0"/>
              <a:t>Demonstration of the work</a:t>
            </a:r>
          </a:p>
          <a:p>
            <a:pPr>
              <a:spcBef>
                <a:spcPct val="0"/>
              </a:spcBef>
            </a:pPr>
            <a:r>
              <a:rPr lang="en-US" altLang="en-US" sz="2000" dirty="0">
                <a:latin typeface="Times New Roman" panose="02020603050405020304" pitchFamily="18" charset="0"/>
                <a:cs typeface="Times New Roman" panose="02020603050405020304" pitchFamily="18" charset="0"/>
              </a:rPr>
              <a:t> </a:t>
            </a:r>
            <a:endParaRPr lang="en-US" altLang="en-US" sz="2000" dirty="0">
              <a:solidFill>
                <a:schemeClr val="tx2"/>
              </a:solidFill>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084F551C-1082-270B-F93C-2E79EBBD6903}"/>
              </a:ext>
            </a:extLst>
          </p:cNvPr>
          <p:cNvSpPr txBox="1">
            <a:spLocks noChangeArrowheads="1"/>
          </p:cNvSpPr>
          <p:nvPr/>
        </p:nvSpPr>
        <p:spPr bwMode="auto">
          <a:xfrm>
            <a:off x="491191" y="632702"/>
            <a:ext cx="7645705" cy="28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spcBef>
                <a:spcPct val="0"/>
              </a:spcBef>
              <a:defRPr/>
            </a:pPr>
            <a:r>
              <a:rPr lang="en-IN" sz="1800" dirty="0">
                <a:latin typeface="Times New Roman" panose="02020603050405020304" pitchFamily="18" charset="0"/>
                <a:cs typeface="Times New Roman" panose="02020603050405020304" pitchFamily="18" charset="0"/>
              </a:rPr>
              <a:t>Execution of the Processes in the Pipeline</a:t>
            </a:r>
            <a:endParaRPr lang="en-US" alt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DBD5255-72D3-F553-911D-69504CBEB203}"/>
              </a:ext>
            </a:extLst>
          </p:cNvPr>
          <p:cNvPicPr>
            <a:picLocks noChangeAspect="1"/>
          </p:cNvPicPr>
          <p:nvPr/>
        </p:nvPicPr>
        <p:blipFill>
          <a:blip r:embed="rId3"/>
          <a:stretch>
            <a:fillRect/>
          </a:stretch>
        </p:blipFill>
        <p:spPr>
          <a:xfrm>
            <a:off x="2375078" y="1041166"/>
            <a:ext cx="3877930" cy="3961526"/>
          </a:xfrm>
          <a:prstGeom prst="rect">
            <a:avLst/>
          </a:prstGeom>
        </p:spPr>
      </p:pic>
    </p:spTree>
    <p:extLst>
      <p:ext uri="{BB962C8B-B14F-4D97-AF65-F5344CB8AC3E}">
        <p14:creationId xmlns:p14="http://schemas.microsoft.com/office/powerpoint/2010/main" val="3833018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30679189-3E3E-60D0-EDF0-896B24B1AD6E}"/>
            </a:ext>
          </a:extLst>
        </p:cNvPr>
        <p:cNvGrpSpPr/>
        <p:nvPr/>
      </p:nvGrpSpPr>
      <p:grpSpPr>
        <a:xfrm>
          <a:off x="0" y="0"/>
          <a:ext cx="0" cy="0"/>
          <a:chOff x="0" y="0"/>
          <a:chExt cx="0" cy="0"/>
        </a:xfrm>
      </p:grpSpPr>
      <p:sp>
        <p:nvSpPr>
          <p:cNvPr id="2" name="object 8">
            <a:extLst>
              <a:ext uri="{FF2B5EF4-FFF2-40B4-BE49-F238E27FC236}">
                <a16:creationId xmlns:a16="http://schemas.microsoft.com/office/drawing/2014/main" id="{357EAC5D-9AEA-21D1-683D-F33CB57E23AB}"/>
              </a:ext>
            </a:extLst>
          </p:cNvPr>
          <p:cNvSpPr txBox="1">
            <a:spLocks noChangeArrowheads="1"/>
          </p:cNvSpPr>
          <p:nvPr/>
        </p:nvSpPr>
        <p:spPr bwMode="auto">
          <a:xfrm>
            <a:off x="2113890" y="207715"/>
            <a:ext cx="4780937" cy="50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pPr>
            <a:r>
              <a:rPr lang="en-IN" altLang="en-US" sz="3200" b="1" dirty="0"/>
              <a:t>Results and its Analysis</a:t>
            </a:r>
          </a:p>
        </p:txBody>
      </p:sp>
      <p:sp>
        <p:nvSpPr>
          <p:cNvPr id="5" name="object 2">
            <a:extLst>
              <a:ext uri="{FF2B5EF4-FFF2-40B4-BE49-F238E27FC236}">
                <a16:creationId xmlns:a16="http://schemas.microsoft.com/office/drawing/2014/main" id="{46A1AD0C-9F8C-1304-D9F3-47CCD89908DC}"/>
              </a:ext>
            </a:extLst>
          </p:cNvPr>
          <p:cNvSpPr txBox="1">
            <a:spLocks noChangeArrowheads="1"/>
          </p:cNvSpPr>
          <p:nvPr/>
        </p:nvSpPr>
        <p:spPr bwMode="auto">
          <a:xfrm>
            <a:off x="491192" y="890557"/>
            <a:ext cx="7645705" cy="28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ctr">
              <a:spcBef>
                <a:spcPct val="0"/>
              </a:spcBef>
              <a:defRPr/>
            </a:pPr>
            <a:r>
              <a:rPr lang="en-IN" sz="1800" dirty="0">
                <a:latin typeface="Times New Roman" panose="02020603050405020304" pitchFamily="18" charset="0"/>
                <a:cs typeface="Times New Roman" panose="02020603050405020304" pitchFamily="18" charset="0"/>
              </a:rPr>
              <a:t>The results after computationally intense analysis of genomes</a:t>
            </a:r>
            <a:endParaRPr lang="en-US" alt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CD230F-B86F-6B36-CD36-6208FCB3331A}"/>
              </a:ext>
            </a:extLst>
          </p:cNvPr>
          <p:cNvPicPr>
            <a:picLocks noChangeAspect="1"/>
          </p:cNvPicPr>
          <p:nvPr/>
        </p:nvPicPr>
        <p:blipFill>
          <a:blip r:embed="rId3"/>
          <a:stretch>
            <a:fillRect/>
          </a:stretch>
        </p:blipFill>
        <p:spPr>
          <a:xfrm>
            <a:off x="2232320" y="1232725"/>
            <a:ext cx="4163447" cy="3769967"/>
          </a:xfrm>
          <a:prstGeom prst="rect">
            <a:avLst/>
          </a:prstGeom>
        </p:spPr>
      </p:pic>
    </p:spTree>
    <p:extLst>
      <p:ext uri="{BB962C8B-B14F-4D97-AF65-F5344CB8AC3E}">
        <p14:creationId xmlns:p14="http://schemas.microsoft.com/office/powerpoint/2010/main" val="3309876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2" name="object 8">
            <a:extLst>
              <a:ext uri="{FF2B5EF4-FFF2-40B4-BE49-F238E27FC236}">
                <a16:creationId xmlns:a16="http://schemas.microsoft.com/office/drawing/2014/main" id="{D0AD732F-239F-0EA5-6D19-3656A8B7ED0C}"/>
              </a:ext>
            </a:extLst>
          </p:cNvPr>
          <p:cNvSpPr txBox="1">
            <a:spLocks noChangeArrowheads="1"/>
          </p:cNvSpPr>
          <p:nvPr/>
        </p:nvSpPr>
        <p:spPr bwMode="auto">
          <a:xfrm>
            <a:off x="1619347" y="265766"/>
            <a:ext cx="5624624" cy="38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pPr>
            <a:r>
              <a:rPr lang="en-US" altLang="en-US" sz="2400" b="1" dirty="0"/>
              <a:t>Conclusion and Future Enhancements</a:t>
            </a:r>
            <a:endParaRPr lang="en-IN" altLang="en-US" sz="2400" b="1" dirty="0"/>
          </a:p>
        </p:txBody>
      </p:sp>
      <p:sp>
        <p:nvSpPr>
          <p:cNvPr id="5" name="object 2">
            <a:extLst>
              <a:ext uri="{FF2B5EF4-FFF2-40B4-BE49-F238E27FC236}">
                <a16:creationId xmlns:a16="http://schemas.microsoft.com/office/drawing/2014/main" id="{9AE755AB-4DA1-BC14-857D-149A28B7AF6C}"/>
              </a:ext>
            </a:extLst>
          </p:cNvPr>
          <p:cNvSpPr txBox="1">
            <a:spLocks noChangeArrowheads="1"/>
          </p:cNvSpPr>
          <p:nvPr/>
        </p:nvSpPr>
        <p:spPr bwMode="auto">
          <a:xfrm>
            <a:off x="483758" y="1016937"/>
            <a:ext cx="7645705" cy="3613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12700" indent="0" algn="just">
              <a:spcBef>
                <a:spcPct val="0"/>
              </a:spcBef>
              <a:defRPr/>
            </a:pPr>
            <a:r>
              <a:rPr lang="en-US" sz="1800" dirty="0">
                <a:latin typeface="Times New Roman" panose="02020603050405020304" pitchFamily="18" charset="0"/>
                <a:cs typeface="Times New Roman" panose="02020603050405020304" pitchFamily="18" charset="0"/>
              </a:rPr>
              <a:t>The study successfully identified frequent mutations in genes, which play a crucial role in viral replication, immune evasion, and prolonged infection symptoms. Through sequence alignment, variant detection, annotation, and pathway mapping, the project provided insights into how genetic variations influence disease progression and long- term effects in infected individuals.</a:t>
            </a:r>
          </a:p>
          <a:p>
            <a:pPr marL="12700" indent="0" algn="just">
              <a:spcBef>
                <a:spcPct val="0"/>
              </a:spcBef>
              <a:defRPr/>
            </a:pPr>
            <a:endParaRPr lang="en-US" altLang="en-US" sz="1800" dirty="0">
              <a:latin typeface="Times New Roman" panose="02020603050405020304" pitchFamily="18" charset="0"/>
              <a:cs typeface="Times New Roman" panose="02020603050405020304" pitchFamily="18" charset="0"/>
            </a:endParaRPr>
          </a:p>
          <a:p>
            <a:pPr marL="12700" indent="0" algn="just">
              <a:spcBef>
                <a:spcPct val="0"/>
              </a:spcBef>
              <a:defRPr/>
            </a:pPr>
            <a:r>
              <a:rPr lang="en-US" altLang="en-US" sz="1800" dirty="0">
                <a:latin typeface="Times New Roman" panose="02020603050405020304" pitchFamily="18" charset="0"/>
                <a:cs typeface="Times New Roman" panose="02020603050405020304" pitchFamily="18" charset="0"/>
              </a:rPr>
              <a:t>The future enhancements can include, combining multi-omics data (genomics, proteomics, and transcriptomics) could provide a more comprehensive understanding of how prolonged COVID-19 develops at the molecular level. </a:t>
            </a:r>
          </a:p>
          <a:p>
            <a:pPr marL="12700" indent="0" algn="just">
              <a:spcBef>
                <a:spcPct val="0"/>
              </a:spcBef>
              <a:defRPr/>
            </a:pPr>
            <a:endParaRPr lang="en-US" altLang="en-US" sz="1800" dirty="0">
              <a:latin typeface="Times New Roman" panose="02020603050405020304" pitchFamily="18" charset="0"/>
              <a:cs typeface="Times New Roman" panose="02020603050405020304" pitchFamily="18" charset="0"/>
            </a:endParaRPr>
          </a:p>
          <a:p>
            <a:pPr marL="12700" indent="0" algn="just">
              <a:spcBef>
                <a:spcPct val="0"/>
              </a:spcBef>
              <a:defRPr/>
            </a:pPr>
            <a:r>
              <a:rPr lang="en-US" altLang="en-US" sz="1800">
                <a:latin typeface="Times New Roman" panose="02020603050405020304" pitchFamily="18" charset="0"/>
                <a:cs typeface="Times New Roman" panose="02020603050405020304" pitchFamily="18" charset="0"/>
              </a:rPr>
              <a:t>These </a:t>
            </a:r>
            <a:r>
              <a:rPr lang="en-US" altLang="en-US" sz="1800" dirty="0">
                <a:latin typeface="Times New Roman" panose="02020603050405020304" pitchFamily="18" charset="0"/>
                <a:cs typeface="Times New Roman" panose="02020603050405020304" pitchFamily="18" charset="0"/>
              </a:rPr>
              <a:t>advancements will enhance mutation tracking, therapeutic target identification, and public health interventions, contributing to better diagnostics and treatment strategies for long-term SARS-CoV-2 infections.</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2196790" y="270807"/>
            <a:ext cx="4572000" cy="400110"/>
          </a:xfrm>
          <a:prstGeom prst="rect">
            <a:avLst/>
          </a:prstGeom>
          <a:noFill/>
        </p:spPr>
        <p:txBody>
          <a:bodyPr wrap="square">
            <a:spAutoFit/>
          </a:bodyPr>
          <a:lstStyle/>
          <a:p>
            <a:pPr algn="ctr"/>
            <a:r>
              <a:rPr lang="en-US" altLang="en-US" sz="2000" b="1" dirty="0">
                <a:latin typeface="Times New Roman" panose="02020603050405020304" pitchFamily="18" charset="0"/>
                <a:cs typeface="Times New Roman" panose="02020603050405020304" pitchFamily="18" charset="0"/>
              </a:rPr>
              <a:t>References</a:t>
            </a:r>
            <a:endParaRPr lang="en-IN" altLang="en-US" sz="20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15CEDF4-E6B7-BFCC-522A-AD762C9E9200}"/>
              </a:ext>
            </a:extLst>
          </p:cNvPr>
          <p:cNvSpPr txBox="1"/>
          <p:nvPr/>
        </p:nvSpPr>
        <p:spPr>
          <a:xfrm>
            <a:off x="620926" y="853661"/>
            <a:ext cx="7902147" cy="4768100"/>
          </a:xfrm>
          <a:prstGeom prst="rect">
            <a:avLst/>
          </a:prstGeom>
          <a:noFill/>
        </p:spPr>
        <p:txBody>
          <a:bodyPr wrap="square">
            <a:spAutoFit/>
          </a:bodyPr>
          <a:lstStyle/>
          <a:p>
            <a:pPr marL="342900" indent="-342900" algn="just">
              <a:lnSpc>
                <a:spcPct val="150000"/>
              </a:lnSpc>
              <a:buAutoNum type="arabicPeriod"/>
            </a:pPr>
            <a:r>
              <a:rPr lang="en-US" sz="1200" dirty="0">
                <a:latin typeface="Times New Roman" panose="02020603050405020304" pitchFamily="18" charset="0"/>
                <a:cs typeface="Times New Roman" panose="02020603050405020304" pitchFamily="18" charset="0"/>
              </a:rPr>
              <a:t>Wolf, S., Zechmeister-Koss, I. &amp; </a:t>
            </a:r>
            <a:r>
              <a:rPr lang="en-US" sz="1200" dirty="0" err="1">
                <a:latin typeface="Times New Roman" panose="02020603050405020304" pitchFamily="18" charset="0"/>
                <a:cs typeface="Times New Roman" panose="02020603050405020304" pitchFamily="18" charset="0"/>
              </a:rPr>
              <a:t>Erdös</a:t>
            </a:r>
            <a:r>
              <a:rPr lang="en-US" sz="1200" dirty="0">
                <a:latin typeface="Times New Roman" panose="02020603050405020304" pitchFamily="18" charset="0"/>
                <a:cs typeface="Times New Roman" panose="02020603050405020304" pitchFamily="18" charset="0"/>
              </a:rPr>
              <a:t>, J. Possible long COVID healthcare pathways: a scoping review. BMC Health Serv Res 22, 1076 (2022). </a:t>
            </a:r>
            <a:r>
              <a:rPr lang="en-US" sz="1200" dirty="0">
                <a:latin typeface="Times New Roman" panose="02020603050405020304" pitchFamily="18" charset="0"/>
                <a:cs typeface="Times New Roman" panose="02020603050405020304" pitchFamily="18" charset="0"/>
                <a:hlinkClick r:id="rId3"/>
              </a:rPr>
              <a:t>https://doi.org/10.1186/s12913-022-08384-6</a:t>
            </a: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1200" dirty="0">
                <a:latin typeface="Times New Roman" panose="02020603050405020304" pitchFamily="18" charset="0"/>
                <a:cs typeface="Times New Roman" panose="02020603050405020304" pitchFamily="18" charset="0"/>
              </a:rPr>
              <a:t>Davis, H.E., </a:t>
            </a:r>
            <a:r>
              <a:rPr lang="en-US" sz="1200" dirty="0" err="1">
                <a:latin typeface="Times New Roman" panose="02020603050405020304" pitchFamily="18" charset="0"/>
                <a:cs typeface="Times New Roman" panose="02020603050405020304" pitchFamily="18" charset="0"/>
              </a:rPr>
              <a:t>McCorkell</a:t>
            </a:r>
            <a:r>
              <a:rPr lang="en-US" sz="1200" dirty="0">
                <a:latin typeface="Times New Roman" panose="02020603050405020304" pitchFamily="18" charset="0"/>
                <a:cs typeface="Times New Roman" panose="02020603050405020304" pitchFamily="18" charset="0"/>
              </a:rPr>
              <a:t>, L., Vogel, J.M. et al. Long COVID: major findings, mechanisms and recommendations. Nat Rev </a:t>
            </a:r>
            <a:r>
              <a:rPr lang="en-US" sz="1200" dirty="0" err="1">
                <a:latin typeface="Times New Roman" panose="02020603050405020304" pitchFamily="18" charset="0"/>
                <a:cs typeface="Times New Roman" panose="02020603050405020304" pitchFamily="18" charset="0"/>
              </a:rPr>
              <a:t>Microbiol</a:t>
            </a:r>
            <a:r>
              <a:rPr lang="en-US" sz="1200" dirty="0">
                <a:latin typeface="Times New Roman" panose="02020603050405020304" pitchFamily="18" charset="0"/>
                <a:cs typeface="Times New Roman" panose="02020603050405020304" pitchFamily="18" charset="0"/>
              </a:rPr>
              <a:t> 21, 133–146 (2023). </a:t>
            </a:r>
            <a:r>
              <a:rPr lang="en-US" sz="1200" dirty="0">
                <a:latin typeface="Times New Roman" panose="02020603050405020304" pitchFamily="18" charset="0"/>
                <a:cs typeface="Times New Roman" panose="02020603050405020304" pitchFamily="18" charset="0"/>
                <a:hlinkClick r:id="rId4"/>
              </a:rPr>
              <a:t>https://doi.org/10.1038/s41579-022-00846-2</a:t>
            </a: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1200" dirty="0">
                <a:latin typeface="Times New Roman" panose="02020603050405020304" pitchFamily="18" charset="0"/>
                <a:cs typeface="Times New Roman" panose="02020603050405020304" pitchFamily="18" charset="0"/>
              </a:rPr>
              <a:t>Rahimi A, </a:t>
            </a:r>
            <a:r>
              <a:rPr lang="en-US" sz="1200" dirty="0" err="1">
                <a:latin typeface="Times New Roman" panose="02020603050405020304" pitchFamily="18" charset="0"/>
                <a:cs typeface="Times New Roman" panose="02020603050405020304" pitchFamily="18" charset="0"/>
              </a:rPr>
              <a:t>Mirzazadeh</a:t>
            </a:r>
            <a:r>
              <a:rPr lang="en-US" sz="1200" dirty="0">
                <a:latin typeface="Times New Roman" panose="02020603050405020304" pitchFamily="18" charset="0"/>
                <a:cs typeface="Times New Roman" panose="02020603050405020304" pitchFamily="18" charset="0"/>
              </a:rPr>
              <a:t> A, </a:t>
            </a:r>
            <a:r>
              <a:rPr lang="en-US" sz="1200" dirty="0" err="1">
                <a:latin typeface="Times New Roman" panose="02020603050405020304" pitchFamily="18" charset="0"/>
                <a:cs typeface="Times New Roman" panose="02020603050405020304" pitchFamily="18" charset="0"/>
              </a:rPr>
              <a:t>Tavakolpour</a:t>
            </a:r>
            <a:r>
              <a:rPr lang="en-US" sz="1200" dirty="0">
                <a:latin typeface="Times New Roman" panose="02020603050405020304" pitchFamily="18" charset="0"/>
                <a:cs typeface="Times New Roman" panose="02020603050405020304" pitchFamily="18" charset="0"/>
              </a:rPr>
              <a:t> S. Genetics and genomics of SARS-CoV-2: A review of the literature with the special focus on genetic diversity and SARS-CoV-2 genome detection. Genomics. 2021 Jan;113(1 Pt 2):1221-1232.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10.1016/j.ygeno.2020.09.059. </a:t>
            </a:r>
            <a:r>
              <a:rPr lang="en-US" sz="1200" dirty="0" err="1">
                <a:latin typeface="Times New Roman" panose="02020603050405020304" pitchFamily="18" charset="0"/>
                <a:cs typeface="Times New Roman" panose="02020603050405020304" pitchFamily="18" charset="0"/>
              </a:rPr>
              <a:t>Epub</a:t>
            </a:r>
            <a:r>
              <a:rPr lang="en-US" sz="1200" dirty="0">
                <a:latin typeface="Times New Roman" panose="02020603050405020304" pitchFamily="18" charset="0"/>
                <a:cs typeface="Times New Roman" panose="02020603050405020304" pitchFamily="18" charset="0"/>
              </a:rPr>
              <a:t> 2020 Sep 30. PMID: 33007398; PMCID: PMC7525243.</a:t>
            </a:r>
          </a:p>
          <a:p>
            <a:pPr marL="342900" indent="-342900" algn="just">
              <a:lnSpc>
                <a:spcPct val="150000"/>
              </a:lnSpc>
              <a:buAutoNum type="arabicPeriod"/>
            </a:pP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1200" dirty="0" err="1">
                <a:latin typeface="Times New Roman" panose="02020603050405020304" pitchFamily="18" charset="0"/>
                <a:cs typeface="Times New Roman" panose="02020603050405020304" pitchFamily="18" charset="0"/>
              </a:rPr>
              <a:t>Niewolik</a:t>
            </a:r>
            <a:r>
              <a:rPr lang="en-US" sz="1200" dirty="0">
                <a:latin typeface="Times New Roman" panose="02020603050405020304" pitchFamily="18" charset="0"/>
                <a:cs typeface="Times New Roman" panose="02020603050405020304" pitchFamily="18" charset="0"/>
              </a:rPr>
              <a:t>, J., </a:t>
            </a:r>
            <a:r>
              <a:rPr lang="en-US" sz="1200" dirty="0" err="1">
                <a:latin typeface="Times New Roman" panose="02020603050405020304" pitchFamily="18" charset="0"/>
                <a:cs typeface="Times New Roman" panose="02020603050405020304" pitchFamily="18" charset="0"/>
              </a:rPr>
              <a:t>Mikuteit</a:t>
            </a:r>
            <a:r>
              <a:rPr lang="en-US" sz="1200" dirty="0">
                <a:latin typeface="Times New Roman" panose="02020603050405020304" pitchFamily="18" charset="0"/>
                <a:cs typeface="Times New Roman" panose="02020603050405020304" pitchFamily="18" charset="0"/>
              </a:rPr>
              <a:t>, M., Klawitter, S. et al. Cluster analysis of long COVID symptoms for deciphering a syndrome and its long-term consequence. Immunol Res 72, 605–613 (2024). </a:t>
            </a:r>
            <a:r>
              <a:rPr lang="en-US" sz="1200" dirty="0">
                <a:latin typeface="Times New Roman" panose="02020603050405020304" pitchFamily="18" charset="0"/>
                <a:cs typeface="Times New Roman" panose="02020603050405020304" pitchFamily="18" charset="0"/>
                <a:hlinkClick r:id="rId5"/>
              </a:rPr>
              <a:t>https://doi.org/10.1007/s12026-024-09465-w</a:t>
            </a: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sz="1200" dirty="0">
                <a:latin typeface="Times New Roman" panose="02020603050405020304" pitchFamily="18" charset="0"/>
                <a:cs typeface="Times New Roman" panose="02020603050405020304" pitchFamily="18" charset="0"/>
              </a:rPr>
              <a:t>Severe acute respiratory syndrome coronavirus 2 isolate Wuhan-Hu-1, complete genome. GenBank: MN908947.3. </a:t>
            </a:r>
            <a:r>
              <a:rPr lang="en-US" sz="1200" dirty="0">
                <a:latin typeface="Times New Roman" panose="02020603050405020304" pitchFamily="18" charset="0"/>
                <a:cs typeface="Times New Roman" panose="02020603050405020304" pitchFamily="18" charset="0"/>
                <a:hlinkClick r:id="rId6"/>
              </a:rPr>
              <a:t>https://www.ncbi.nlm.nih.gov/nuccore/MN908947</a:t>
            </a: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124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DDAAD302-3D09-5583-0DD1-09EAD14299D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E53F0B9-A42B-5C1A-0911-EEC65B8A50C2}"/>
              </a:ext>
            </a:extLst>
          </p:cNvPr>
          <p:cNvSpPr txBox="1"/>
          <p:nvPr/>
        </p:nvSpPr>
        <p:spPr>
          <a:xfrm>
            <a:off x="2196790" y="270807"/>
            <a:ext cx="4572000" cy="400110"/>
          </a:xfrm>
          <a:prstGeom prst="rect">
            <a:avLst/>
          </a:prstGeom>
          <a:noFill/>
        </p:spPr>
        <p:txBody>
          <a:bodyPr wrap="square">
            <a:spAutoFit/>
          </a:bodyPr>
          <a:lstStyle/>
          <a:p>
            <a:pPr algn="ctr"/>
            <a:r>
              <a:rPr lang="en-US" altLang="en-US" sz="2000" b="1" dirty="0">
                <a:latin typeface="Times New Roman" panose="02020603050405020304" pitchFamily="18" charset="0"/>
                <a:cs typeface="Times New Roman" panose="02020603050405020304" pitchFamily="18" charset="0"/>
              </a:rPr>
              <a:t>References</a:t>
            </a:r>
            <a:endParaRPr lang="en-IN" altLang="en-US" sz="20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5C023E9-C1AA-B83C-00A0-CEC6510AC433}"/>
              </a:ext>
            </a:extLst>
          </p:cNvPr>
          <p:cNvSpPr txBox="1"/>
          <p:nvPr/>
        </p:nvSpPr>
        <p:spPr>
          <a:xfrm>
            <a:off x="620926" y="853661"/>
            <a:ext cx="7902147" cy="3937103"/>
          </a:xfrm>
          <a:prstGeom prst="rect">
            <a:avLst/>
          </a:prstGeom>
          <a:noFill/>
        </p:spPr>
        <p:txBody>
          <a:bodyPr wrap="square">
            <a:spAutoFit/>
          </a:bodyPr>
          <a:lstStyle/>
          <a:p>
            <a:pPr marL="342900" indent="-342900" algn="just">
              <a:lnSpc>
                <a:spcPct val="150000"/>
              </a:lnSpc>
              <a:buFont typeface="+mj-lt"/>
              <a:buAutoNum type="arabicPeriod" startAt="6"/>
            </a:pPr>
            <a:r>
              <a:rPr lang="en-US" sz="1200" dirty="0">
                <a:latin typeface="Times New Roman" panose="02020603050405020304" pitchFamily="18" charset="0"/>
                <a:cs typeface="Times New Roman" panose="02020603050405020304" pitchFamily="18" charset="0"/>
              </a:rPr>
              <a:t>Smith T, </a:t>
            </a:r>
            <a:r>
              <a:rPr lang="en-US" sz="1200" dirty="0" err="1">
                <a:latin typeface="Times New Roman" panose="02020603050405020304" pitchFamily="18" charset="0"/>
                <a:cs typeface="Times New Roman" panose="02020603050405020304" pitchFamily="18" charset="0"/>
              </a:rPr>
              <a:t>Rohaim</a:t>
            </a:r>
            <a:r>
              <a:rPr lang="en-US" sz="1200" dirty="0">
                <a:latin typeface="Times New Roman" panose="02020603050405020304" pitchFamily="18" charset="0"/>
                <a:cs typeface="Times New Roman" panose="02020603050405020304" pitchFamily="18" charset="0"/>
              </a:rPr>
              <a:t> MA, Munir M. Mapping molecular gene signatures mediated by SARS-COV-2  and  large-scale  and  genome-wide  transcriptomics  comparative analysis among respiratory viruses of medical importance. Mol Cell Probes. 2022 Aug;64:101820.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10.1016/j.mcp.2022.101820.  </a:t>
            </a:r>
            <a:r>
              <a:rPr lang="en-US" sz="1200" dirty="0" err="1">
                <a:latin typeface="Times New Roman" panose="02020603050405020304" pitchFamily="18" charset="0"/>
                <a:cs typeface="Times New Roman" panose="02020603050405020304" pitchFamily="18" charset="0"/>
              </a:rPr>
              <a:t>Epub</a:t>
            </a:r>
            <a:r>
              <a:rPr lang="en-US" sz="1200" dirty="0">
                <a:latin typeface="Times New Roman" panose="02020603050405020304" pitchFamily="18" charset="0"/>
                <a:cs typeface="Times New Roman" panose="02020603050405020304" pitchFamily="18" charset="0"/>
              </a:rPr>
              <a:t>  2022  Apr  30.  PMID: 35504488; PMCID: PMC9054707.</a:t>
            </a:r>
          </a:p>
          <a:p>
            <a:pPr marL="342900" indent="-342900" algn="just">
              <a:lnSpc>
                <a:spcPct val="150000"/>
              </a:lnSpc>
              <a:buFont typeface="+mj-lt"/>
              <a:buAutoNum type="arabicPeriod" startAt="6"/>
            </a:pP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6"/>
            </a:pPr>
            <a:r>
              <a:rPr lang="en-US" sz="1200" dirty="0" err="1">
                <a:latin typeface="Times New Roman" panose="02020603050405020304" pitchFamily="18" charset="0"/>
                <a:cs typeface="Times New Roman" panose="02020603050405020304" pitchFamily="18" charset="0"/>
              </a:rPr>
              <a:t>Akbarialiabad</a:t>
            </a:r>
            <a:r>
              <a:rPr lang="en-US" sz="1200" dirty="0">
                <a:latin typeface="Times New Roman" panose="02020603050405020304" pitchFamily="18" charset="0"/>
                <a:cs typeface="Times New Roman" panose="02020603050405020304" pitchFamily="18" charset="0"/>
              </a:rPr>
              <a:t> H, </a:t>
            </a:r>
            <a:r>
              <a:rPr lang="en-US" sz="1200" dirty="0" err="1">
                <a:latin typeface="Times New Roman" panose="02020603050405020304" pitchFamily="18" charset="0"/>
                <a:cs typeface="Times New Roman" panose="02020603050405020304" pitchFamily="18" charset="0"/>
              </a:rPr>
              <a:t>Taghrir</a:t>
            </a:r>
            <a:r>
              <a:rPr lang="en-US" sz="1200" dirty="0">
                <a:latin typeface="Times New Roman" panose="02020603050405020304" pitchFamily="18" charset="0"/>
                <a:cs typeface="Times New Roman" panose="02020603050405020304" pitchFamily="18" charset="0"/>
              </a:rPr>
              <a:t> MH, Abdollahi A, Ghahramani N, Kumar M, Paydar S, Razani B, Mwangi J, Asadi-Pooya AA, </a:t>
            </a:r>
            <a:r>
              <a:rPr lang="en-US" sz="1200" dirty="0" err="1">
                <a:latin typeface="Times New Roman" panose="02020603050405020304" pitchFamily="18" charset="0"/>
                <a:cs typeface="Times New Roman" panose="02020603050405020304" pitchFamily="18" charset="0"/>
              </a:rPr>
              <a:t>Malekmakan</a:t>
            </a:r>
            <a:r>
              <a:rPr lang="en-US" sz="1200" dirty="0">
                <a:latin typeface="Times New Roman" panose="02020603050405020304" pitchFamily="18" charset="0"/>
                <a:cs typeface="Times New Roman" panose="02020603050405020304" pitchFamily="18" charset="0"/>
              </a:rPr>
              <a:t> L, Bastani B. Long COVID, a comprehensive systematic scoping review. Infection. 2021 Dec;49(6):1163-1186.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10.1007/s15010-021-01666-x. </a:t>
            </a:r>
            <a:r>
              <a:rPr lang="en-US" sz="1200" dirty="0" err="1">
                <a:latin typeface="Times New Roman" panose="02020603050405020304" pitchFamily="18" charset="0"/>
                <a:cs typeface="Times New Roman" panose="02020603050405020304" pitchFamily="18" charset="0"/>
              </a:rPr>
              <a:t>Epub</a:t>
            </a:r>
            <a:r>
              <a:rPr lang="en-US" sz="1200" dirty="0">
                <a:latin typeface="Times New Roman" panose="02020603050405020304" pitchFamily="18" charset="0"/>
                <a:cs typeface="Times New Roman" panose="02020603050405020304" pitchFamily="18" charset="0"/>
              </a:rPr>
              <a:t> 2021 Jul 28. PMID: 34319569; PMCID: PMC8317481.</a:t>
            </a:r>
          </a:p>
          <a:p>
            <a:pPr marL="342900" indent="-342900" algn="just">
              <a:lnSpc>
                <a:spcPct val="150000"/>
              </a:lnSpc>
              <a:buAutoNum type="arabicPeriod" startAt="6"/>
            </a:pPr>
            <a:endParaRPr lang="en-US" sz="12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startAt="6"/>
            </a:pPr>
            <a:r>
              <a:rPr lang="en-US" sz="1200" dirty="0">
                <a:latin typeface="Times New Roman" panose="02020603050405020304" pitchFamily="18" charset="0"/>
                <a:cs typeface="Times New Roman" panose="02020603050405020304" pitchFamily="18" charset="0"/>
              </a:rPr>
              <a:t>Nunes DR, </a:t>
            </a:r>
            <a:r>
              <a:rPr lang="en-US" sz="1200" dirty="0" err="1">
                <a:latin typeface="Times New Roman" panose="02020603050405020304" pitchFamily="18" charset="0"/>
                <a:cs typeface="Times New Roman" panose="02020603050405020304" pitchFamily="18" charset="0"/>
              </a:rPr>
              <a:t>Braconi</a:t>
            </a:r>
            <a:r>
              <a:rPr lang="en-US" sz="1200" dirty="0">
                <a:latin typeface="Times New Roman" panose="02020603050405020304" pitchFamily="18" charset="0"/>
                <a:cs typeface="Times New Roman" panose="02020603050405020304" pitchFamily="18" charset="0"/>
              </a:rPr>
              <a:t> CT, Ludwig-</a:t>
            </a:r>
            <a:r>
              <a:rPr lang="en-US" sz="1200" dirty="0" err="1">
                <a:latin typeface="Times New Roman" panose="02020603050405020304" pitchFamily="18" charset="0"/>
                <a:cs typeface="Times New Roman" panose="02020603050405020304" pitchFamily="18" charset="0"/>
              </a:rPr>
              <a:t>Begall</a:t>
            </a:r>
            <a:r>
              <a:rPr lang="en-US" sz="1200" dirty="0">
                <a:latin typeface="Times New Roman" panose="02020603050405020304" pitchFamily="18" charset="0"/>
                <a:cs typeface="Times New Roman" panose="02020603050405020304" pitchFamily="18" charset="0"/>
              </a:rPr>
              <a:t> LF, Arns CW, Durães-Carvalho R. Deep phylogenetic-based  clustering  analysis  uncovers  new  and  shared  mutations  in SARS-CoV-2 variants as a result of directional and convergent evolution. </a:t>
            </a:r>
            <a:r>
              <a:rPr lang="en-US" sz="1200" dirty="0" err="1">
                <a:latin typeface="Times New Roman" panose="02020603050405020304" pitchFamily="18" charset="0"/>
                <a:cs typeface="Times New Roman" panose="02020603050405020304" pitchFamily="18" charset="0"/>
              </a:rPr>
              <a:t>PLoS</a:t>
            </a:r>
            <a:r>
              <a:rPr lang="en-US" sz="1200" dirty="0">
                <a:latin typeface="Times New Roman" panose="02020603050405020304" pitchFamily="18" charset="0"/>
                <a:cs typeface="Times New Roman" panose="02020603050405020304" pitchFamily="18" charset="0"/>
              </a:rPr>
              <a:t> One. 2022 May 24;17(5):e0268389.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10.1371/journal.pone.0268389. PMID: 35609034; PMCID: PMC9129020.</a:t>
            </a:r>
          </a:p>
          <a:p>
            <a:pPr marL="342900" indent="-342900" algn="just">
              <a:lnSpc>
                <a:spcPct val="150000"/>
              </a:lnSpc>
              <a:buAutoNum type="arabicPeriod" startAt="6"/>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64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1D64-A225-9E4B-A573-048487D2E4EE}"/>
              </a:ext>
            </a:extLst>
          </p:cNvPr>
          <p:cNvSpPr>
            <a:spLocks noGrp="1"/>
          </p:cNvSpPr>
          <p:nvPr>
            <p:ph type="title"/>
          </p:nvPr>
        </p:nvSpPr>
        <p:spPr>
          <a:xfrm>
            <a:off x="367304" y="297627"/>
            <a:ext cx="8520600" cy="572700"/>
          </a:xfrm>
        </p:spPr>
        <p:txBody>
          <a:bodyPr>
            <a:normAutofit/>
          </a:bodyPr>
          <a:lstStyle/>
          <a:p>
            <a:pPr algn="ctr"/>
            <a:r>
              <a:rPr lang="en-US" sz="2200" b="1" dirty="0">
                <a:latin typeface="Times New Roman" panose="02020603050405020304" pitchFamily="18" charset="0"/>
                <a:cs typeface="Times New Roman" panose="02020603050405020304" pitchFamily="18" charset="0"/>
              </a:rPr>
              <a:t>INTRODUCTION</a:t>
            </a:r>
            <a:endParaRPr lang="en-IN" sz="2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55720CD-21B2-B360-3FD8-4937EB2ED476}"/>
              </a:ext>
            </a:extLst>
          </p:cNvPr>
          <p:cNvSpPr>
            <a:spLocks noGrp="1"/>
          </p:cNvSpPr>
          <p:nvPr>
            <p:ph type="body" idx="1"/>
          </p:nvPr>
        </p:nvSpPr>
        <p:spPr>
          <a:xfrm>
            <a:off x="630193" y="987291"/>
            <a:ext cx="7994821" cy="1361435"/>
          </a:xfrm>
        </p:spPr>
        <p:txBody>
          <a:bodyPr>
            <a:normAutofit/>
          </a:bodyPr>
          <a:lstStyle/>
          <a:p>
            <a:pPr marL="114300" indent="0" algn="just">
              <a:buNone/>
            </a:pP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Coronavirus Disease, COVID-19, is an infectious diseases caused by SARS-COV-2 virus</a:t>
            </a:r>
          </a:p>
          <a:p>
            <a:pPr marL="114300" indent="0" algn="just">
              <a:buNone/>
            </a:pP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114300" indent="0" algn="just">
              <a:buNone/>
            </a:pP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Long Covid (Prolonged Covid, Post-Covid Conditions) is an illness characterized by range of ongoing symptoms that can last weeks, months, or even years after a SARS-COV-2 infection</a:t>
            </a:r>
          </a:p>
        </p:txBody>
      </p:sp>
      <p:pic>
        <p:nvPicPr>
          <p:cNvPr id="1026" name="Picture 2" descr="Berkeley-led study identifies human lung proteins that can advance or  thwart SARS-CoV-2 infections - Berkeley Engineering">
            <a:extLst>
              <a:ext uri="{FF2B5EF4-FFF2-40B4-BE49-F238E27FC236}">
                <a16:creationId xmlns:a16="http://schemas.microsoft.com/office/drawing/2014/main" id="{169BC391-8418-3794-5499-C228FBB3A8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09" r="17350"/>
          <a:stretch/>
        </p:blipFill>
        <p:spPr bwMode="auto">
          <a:xfrm>
            <a:off x="1129716" y="2465690"/>
            <a:ext cx="2537231" cy="22216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ng covid—mechanisms, risk factors, and management | The BMJ">
            <a:extLst>
              <a:ext uri="{FF2B5EF4-FFF2-40B4-BE49-F238E27FC236}">
                <a16:creationId xmlns:a16="http://schemas.microsoft.com/office/drawing/2014/main" id="{93985772-4318-3697-5E8D-162AC910A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846" y="2396041"/>
            <a:ext cx="2422855" cy="23609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8A6EF7B-2B30-D2EB-55DA-B9C6A3FB39F6}"/>
              </a:ext>
            </a:extLst>
          </p:cNvPr>
          <p:cNvSpPr txBox="1"/>
          <p:nvPr/>
        </p:nvSpPr>
        <p:spPr>
          <a:xfrm>
            <a:off x="1575004" y="4700988"/>
            <a:ext cx="1741182" cy="307777"/>
          </a:xfrm>
          <a:prstGeom prst="rect">
            <a:avLst/>
          </a:prstGeom>
          <a:noFill/>
        </p:spPr>
        <p:txBody>
          <a:bodyPr wrap="none" rtlCol="0">
            <a:spAutoFit/>
          </a:bodyPr>
          <a:lstStyle/>
          <a:p>
            <a:r>
              <a:rPr lang="en-IN" dirty="0"/>
              <a:t>SARS-COV-2 Virus</a:t>
            </a:r>
          </a:p>
        </p:txBody>
      </p:sp>
      <p:sp>
        <p:nvSpPr>
          <p:cNvPr id="5" name="TextBox 4">
            <a:extLst>
              <a:ext uri="{FF2B5EF4-FFF2-40B4-BE49-F238E27FC236}">
                <a16:creationId xmlns:a16="http://schemas.microsoft.com/office/drawing/2014/main" id="{7E823279-8245-DCFE-4EB9-23A5EE8865A2}"/>
              </a:ext>
            </a:extLst>
          </p:cNvPr>
          <p:cNvSpPr txBox="1"/>
          <p:nvPr/>
        </p:nvSpPr>
        <p:spPr>
          <a:xfrm>
            <a:off x="4413155" y="4756959"/>
            <a:ext cx="2999539" cy="307777"/>
          </a:xfrm>
          <a:prstGeom prst="rect">
            <a:avLst/>
          </a:prstGeom>
          <a:noFill/>
        </p:spPr>
        <p:txBody>
          <a:bodyPr wrap="none" rtlCol="0">
            <a:spAutoFit/>
          </a:bodyPr>
          <a:lstStyle/>
          <a:p>
            <a:r>
              <a:rPr lang="en-IN" dirty="0"/>
              <a:t>Long Covid can affect many organs</a:t>
            </a:r>
          </a:p>
        </p:txBody>
      </p:sp>
    </p:spTree>
    <p:extLst>
      <p:ext uri="{BB962C8B-B14F-4D97-AF65-F5344CB8AC3E}">
        <p14:creationId xmlns:p14="http://schemas.microsoft.com/office/powerpoint/2010/main" val="415949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71175-CBA1-D06C-52E9-34237EB917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7A2FBE-A233-7C60-EF1C-21AB5D23DB71}"/>
              </a:ext>
            </a:extLst>
          </p:cNvPr>
          <p:cNvSpPr>
            <a:spLocks noGrp="1"/>
          </p:cNvSpPr>
          <p:nvPr>
            <p:ph type="title"/>
          </p:nvPr>
        </p:nvSpPr>
        <p:spPr>
          <a:xfrm>
            <a:off x="367304" y="297627"/>
            <a:ext cx="8520600" cy="572700"/>
          </a:xfrm>
        </p:spPr>
        <p:txBody>
          <a:bodyPr>
            <a:normAutofit/>
          </a:bodyPr>
          <a:lstStyle/>
          <a:p>
            <a:pPr algn="ctr"/>
            <a:r>
              <a:rPr lang="en-US" sz="2200" b="1" dirty="0">
                <a:latin typeface="Times New Roman" panose="02020603050405020304" pitchFamily="18" charset="0"/>
                <a:cs typeface="Times New Roman" panose="02020603050405020304" pitchFamily="18" charset="0"/>
              </a:rPr>
              <a:t>PROBLEM STATEMENT</a:t>
            </a:r>
            <a:endParaRPr lang="en-IN" sz="2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D9B1D59-6244-6F13-AD38-9FF3A396747A}"/>
              </a:ext>
            </a:extLst>
          </p:cNvPr>
          <p:cNvSpPr>
            <a:spLocks noGrp="1"/>
          </p:cNvSpPr>
          <p:nvPr>
            <p:ph type="body" idx="1"/>
          </p:nvPr>
        </p:nvSpPr>
        <p:spPr>
          <a:xfrm>
            <a:off x="574589" y="1069066"/>
            <a:ext cx="7994821" cy="3776807"/>
          </a:xfrm>
        </p:spPr>
        <p:txBody>
          <a:bodyPr>
            <a:noAutofit/>
          </a:bodyPr>
          <a:lstStyle/>
          <a:p>
            <a:pPr marL="114300" indent="0" algn="just">
              <a:buNone/>
            </a:pPr>
            <a:r>
              <a:rPr lang="en-US" sz="1600" dirty="0">
                <a:solidFill>
                  <a:schemeClr val="tx1"/>
                </a:solidFill>
                <a:latin typeface="Times New Roman" panose="02020603050405020304" pitchFamily="18" charset="0"/>
                <a:cs typeface="Times New Roman" panose="02020603050405020304" pitchFamily="18" charset="0"/>
              </a:rPr>
              <a:t>The SARS-CoV-2 virus has undergone multiple mutations since its emergence, leading to the evolution of variants with different infectivity, transmissibility, and immune escape mechanisms. </a:t>
            </a:r>
          </a:p>
          <a:p>
            <a:pPr marL="11430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600" dirty="0">
                <a:solidFill>
                  <a:schemeClr val="tx1"/>
                </a:solidFill>
                <a:latin typeface="Times New Roman" panose="02020603050405020304" pitchFamily="18" charset="0"/>
                <a:cs typeface="Times New Roman" panose="02020603050405020304" pitchFamily="18" charset="0"/>
              </a:rPr>
              <a:t>Understanding the genomic mutations in the virus and their impact on human infection is crucial for </a:t>
            </a:r>
          </a:p>
          <a:p>
            <a:pPr algn="just">
              <a:buFontTx/>
              <a:buChar char="-"/>
            </a:pPr>
            <a:r>
              <a:rPr lang="en-US" sz="1600" dirty="0">
                <a:solidFill>
                  <a:schemeClr val="tx1"/>
                </a:solidFill>
                <a:latin typeface="Times New Roman" panose="02020603050405020304" pitchFamily="18" charset="0"/>
                <a:cs typeface="Times New Roman" panose="02020603050405020304" pitchFamily="18" charset="0"/>
              </a:rPr>
              <a:t>tracking the spread of new variants, </a:t>
            </a:r>
          </a:p>
          <a:p>
            <a:pPr algn="just">
              <a:buFontTx/>
              <a:buChar char="-"/>
            </a:pPr>
            <a:r>
              <a:rPr lang="en-US" sz="1600" dirty="0">
                <a:solidFill>
                  <a:schemeClr val="tx1"/>
                </a:solidFill>
                <a:latin typeface="Times New Roman" panose="02020603050405020304" pitchFamily="18" charset="0"/>
                <a:cs typeface="Times New Roman" panose="02020603050405020304" pitchFamily="18" charset="0"/>
              </a:rPr>
              <a:t>evaluating vaccine effectiveness,</a:t>
            </a:r>
          </a:p>
          <a:p>
            <a:pPr algn="just">
              <a:buFontTx/>
              <a:buChar char="-"/>
            </a:pPr>
            <a:r>
              <a:rPr lang="en-US" sz="1600" dirty="0">
                <a:solidFill>
                  <a:schemeClr val="tx1"/>
                </a:solidFill>
                <a:latin typeface="Times New Roman" panose="02020603050405020304" pitchFamily="18" charset="0"/>
                <a:cs typeface="Times New Roman" panose="02020603050405020304" pitchFamily="18" charset="0"/>
              </a:rPr>
              <a:t>developing targeted therapeutic strategies.</a:t>
            </a:r>
          </a:p>
          <a:p>
            <a:pPr algn="just">
              <a:buFontTx/>
              <a:buChar char="-"/>
            </a:pPr>
            <a:endParaRPr lang="en-US" sz="1600" dirty="0">
              <a:solidFill>
                <a:schemeClr val="tx1"/>
              </a:solidFill>
              <a:latin typeface="Times New Roman" panose="02020603050405020304" pitchFamily="18" charset="0"/>
              <a:cs typeface="Times New Roman" panose="02020603050405020304" pitchFamily="18" charset="0"/>
            </a:endParaRPr>
          </a:p>
          <a:p>
            <a:pPr marL="114300" indent="0" algn="just">
              <a:buNone/>
            </a:pPr>
            <a:r>
              <a:rPr lang="en-US" sz="1600" dirty="0">
                <a:solidFill>
                  <a:schemeClr val="tx1"/>
                </a:solidFill>
                <a:latin typeface="Times New Roman" panose="02020603050405020304" pitchFamily="18" charset="0"/>
                <a:cs typeface="Times New Roman" panose="02020603050405020304" pitchFamily="18" charset="0"/>
              </a:rPr>
              <a:t>This project’s problem statement is to analyze the genome sequences of humans affected by the </a:t>
            </a:r>
            <a:r>
              <a:rPr lang="en-US" sz="1600" b="1" dirty="0">
                <a:solidFill>
                  <a:schemeClr val="tx1"/>
                </a:solidFill>
                <a:latin typeface="Times New Roman" panose="02020603050405020304" pitchFamily="18" charset="0"/>
                <a:cs typeface="Times New Roman" panose="02020603050405020304" pitchFamily="18" charset="0"/>
              </a:rPr>
              <a:t>SARS-CoV-2</a:t>
            </a:r>
            <a:r>
              <a:rPr lang="en-US" sz="1600" dirty="0">
                <a:solidFill>
                  <a:schemeClr val="tx1"/>
                </a:solidFill>
                <a:latin typeface="Times New Roman" panose="02020603050405020304" pitchFamily="18" charset="0"/>
                <a:cs typeface="Times New Roman" panose="02020603050405020304" pitchFamily="18" charset="0"/>
              </a:rPr>
              <a:t> virus to identify genetic mutations and their impact on biological pathways</a:t>
            </a:r>
          </a:p>
          <a:p>
            <a:pPr marL="11430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marL="114300" indent="0" algn="just">
              <a:buNone/>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67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88FE7-8899-C160-7859-ACE02707B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E57794-8B34-E35A-2B9F-1BF56EEE06B5}"/>
              </a:ext>
            </a:extLst>
          </p:cNvPr>
          <p:cNvSpPr>
            <a:spLocks noGrp="1"/>
          </p:cNvSpPr>
          <p:nvPr>
            <p:ph type="title"/>
          </p:nvPr>
        </p:nvSpPr>
        <p:spPr>
          <a:xfrm>
            <a:off x="367304" y="297627"/>
            <a:ext cx="8520600" cy="572700"/>
          </a:xfrm>
        </p:spPr>
        <p:txBody>
          <a:bodyPr>
            <a:normAutofit/>
          </a:bodyPr>
          <a:lstStyle/>
          <a:p>
            <a:pPr algn="ctr"/>
            <a:r>
              <a:rPr lang="en-US" sz="2200" b="1" dirty="0">
                <a:latin typeface="Times New Roman" panose="02020603050405020304" pitchFamily="18" charset="0"/>
                <a:cs typeface="Times New Roman" panose="02020603050405020304" pitchFamily="18" charset="0"/>
              </a:rPr>
              <a:t>OBJECTIVES</a:t>
            </a:r>
            <a:endParaRPr lang="en-IN" sz="2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001BB58-FADC-8A85-AB7A-222C64702B74}"/>
              </a:ext>
            </a:extLst>
          </p:cNvPr>
          <p:cNvSpPr>
            <a:spLocks noGrp="1"/>
          </p:cNvSpPr>
          <p:nvPr>
            <p:ph type="body" idx="1"/>
          </p:nvPr>
        </p:nvSpPr>
        <p:spPr>
          <a:xfrm>
            <a:off x="630193" y="935252"/>
            <a:ext cx="7994821" cy="4060494"/>
          </a:xfrm>
        </p:spPr>
        <p:txBody>
          <a:bodyPr>
            <a:noAutofit/>
          </a:bodyPr>
          <a:lstStyle/>
          <a:p>
            <a:pPr marL="114300" indent="0" algn="just">
              <a:buNone/>
            </a:pPr>
            <a:r>
              <a:rPr lang="en-US" sz="1600" dirty="0">
                <a:solidFill>
                  <a:schemeClr val="tx1"/>
                </a:solidFill>
                <a:latin typeface="Times New Roman" panose="02020603050405020304" pitchFamily="18" charset="0"/>
                <a:cs typeface="Times New Roman" panose="02020603050405020304" pitchFamily="18" charset="0"/>
              </a:rPr>
              <a:t>The objectives of the project is to,</a:t>
            </a:r>
          </a:p>
          <a:p>
            <a:pPr marL="114300" indent="0" algn="just">
              <a:buNone/>
            </a:pPr>
            <a:r>
              <a:rPr lang="en-US" sz="1600" dirty="0">
                <a:solidFill>
                  <a:schemeClr val="tx1"/>
                </a:solidFill>
                <a:latin typeface="Times New Roman" panose="02020603050405020304" pitchFamily="18" charset="0"/>
                <a:cs typeface="Times New Roman" panose="02020603050405020304" pitchFamily="18" charset="0"/>
              </a:rPr>
              <a:t> </a:t>
            </a:r>
          </a:p>
          <a:p>
            <a:pPr algn="just">
              <a:buFontTx/>
              <a:buChar char="-"/>
            </a:pPr>
            <a:r>
              <a:rPr lang="en-US" sz="1600" dirty="0">
                <a:solidFill>
                  <a:schemeClr val="tx1"/>
                </a:solidFill>
                <a:latin typeface="Times New Roman" panose="02020603050405020304" pitchFamily="18" charset="0"/>
                <a:cs typeface="Times New Roman" panose="02020603050405020304" pitchFamily="18" charset="0"/>
              </a:rPr>
              <a:t>Analyze the genome sequences of humans affected by the </a:t>
            </a:r>
            <a:r>
              <a:rPr lang="en-US" sz="1600" b="1" dirty="0">
                <a:solidFill>
                  <a:schemeClr val="tx1"/>
                </a:solidFill>
                <a:latin typeface="Times New Roman" panose="02020603050405020304" pitchFamily="18" charset="0"/>
                <a:cs typeface="Times New Roman" panose="02020603050405020304" pitchFamily="18" charset="0"/>
              </a:rPr>
              <a:t>SARS-CoV-2</a:t>
            </a:r>
            <a:r>
              <a:rPr lang="en-US" sz="1600" dirty="0">
                <a:solidFill>
                  <a:schemeClr val="tx1"/>
                </a:solidFill>
                <a:latin typeface="Times New Roman" panose="02020603050405020304" pitchFamily="18" charset="0"/>
                <a:cs typeface="Times New Roman" panose="02020603050405020304" pitchFamily="18" charset="0"/>
              </a:rPr>
              <a:t> virus to identify genetic mutations and their impact on biological pathways</a:t>
            </a:r>
          </a:p>
          <a:p>
            <a:pPr algn="just">
              <a:buFontTx/>
              <a:buChar char="-"/>
            </a:pPr>
            <a:endParaRPr lang="en-US" sz="1600" dirty="0">
              <a:solidFill>
                <a:schemeClr val="tx1"/>
              </a:solidFill>
              <a:latin typeface="Times New Roman" panose="02020603050405020304" pitchFamily="18" charset="0"/>
              <a:cs typeface="Times New Roman" panose="02020603050405020304" pitchFamily="18" charset="0"/>
            </a:endParaRPr>
          </a:p>
          <a:p>
            <a:pPr algn="just">
              <a:buFontTx/>
              <a:buChar char="-"/>
            </a:pPr>
            <a:r>
              <a:rPr lang="en-US" sz="1600" dirty="0">
                <a:solidFill>
                  <a:schemeClr val="tx1"/>
                </a:solidFill>
                <a:latin typeface="Times New Roman" panose="02020603050405020304" pitchFamily="18" charset="0"/>
                <a:cs typeface="Times New Roman" panose="02020603050405020304" pitchFamily="18" charset="0"/>
              </a:rPr>
              <a:t>Provide actionable insights into potential health impacts and management strategies</a:t>
            </a:r>
          </a:p>
          <a:p>
            <a:pPr algn="just">
              <a:buFontTx/>
              <a:buChar char="-"/>
            </a:pPr>
            <a:endParaRPr lang="en-US" sz="1600" dirty="0">
              <a:solidFill>
                <a:schemeClr val="tx1"/>
              </a:solidFill>
              <a:latin typeface="Times New Roman" panose="02020603050405020304" pitchFamily="18" charset="0"/>
              <a:cs typeface="Times New Roman" panose="02020603050405020304" pitchFamily="18" charset="0"/>
            </a:endParaRPr>
          </a:p>
          <a:p>
            <a:pPr algn="just">
              <a:buFontTx/>
              <a:buChar char="-"/>
            </a:pPr>
            <a:r>
              <a:rPr lang="en-US" sz="1600" dirty="0">
                <a:solidFill>
                  <a:schemeClr val="tx1"/>
                </a:solidFill>
                <a:latin typeface="Times New Roman" panose="02020603050405020304" pitchFamily="18" charset="0"/>
                <a:cs typeface="Times New Roman" panose="02020603050405020304" pitchFamily="18" charset="0"/>
              </a:rPr>
              <a:t>Integrate advanced computational techniques like SNP analysis, population genetics, machine learning, web interface for comprehensive analysis and to map the analyzed genetic variants to biological pathways and organ systems, predicting their impact.</a:t>
            </a:r>
          </a:p>
          <a:p>
            <a:pPr algn="just">
              <a:buFontTx/>
              <a:buChar char="-"/>
            </a:pPr>
            <a:endParaRPr lang="en-US" sz="1600" dirty="0">
              <a:solidFill>
                <a:schemeClr val="tx1"/>
              </a:solidFill>
              <a:latin typeface="Times New Roman" panose="02020603050405020304" pitchFamily="18" charset="0"/>
              <a:cs typeface="Times New Roman" panose="02020603050405020304" pitchFamily="18" charset="0"/>
            </a:endParaRPr>
          </a:p>
          <a:p>
            <a:pPr algn="just">
              <a:buFontTx/>
              <a:buChar char="-"/>
            </a:pPr>
            <a:r>
              <a:rPr lang="en-US" sz="1600" dirty="0">
                <a:solidFill>
                  <a:schemeClr val="tx1"/>
                </a:solidFill>
                <a:latin typeface="Times New Roman" panose="02020603050405020304" pitchFamily="18" charset="0"/>
                <a:cs typeface="Times New Roman" panose="02020603050405020304" pitchFamily="18" charset="0"/>
              </a:rPr>
              <a:t>By integrating multiple bioinformatics tools and automating the analysis through a structured pipeline, the project efficiently detects genetic variants, generates consensus sequences, and maps affected genes to their respective pathways.</a:t>
            </a:r>
          </a:p>
        </p:txBody>
      </p:sp>
    </p:spTree>
    <p:extLst>
      <p:ext uri="{BB962C8B-B14F-4D97-AF65-F5344CB8AC3E}">
        <p14:creationId xmlns:p14="http://schemas.microsoft.com/office/powerpoint/2010/main" val="248601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EC8F-181E-DC78-0F87-C36090E962A1}"/>
              </a:ext>
            </a:extLst>
          </p:cNvPr>
          <p:cNvSpPr>
            <a:spLocks noGrp="1"/>
          </p:cNvSpPr>
          <p:nvPr>
            <p:ph type="title"/>
          </p:nvPr>
        </p:nvSpPr>
        <p:spPr>
          <a:xfrm>
            <a:off x="2529042" y="274019"/>
            <a:ext cx="3626431" cy="572700"/>
          </a:xfrm>
        </p:spPr>
        <p:txBody>
          <a:bodyPr>
            <a:normAutofit fontScale="90000"/>
          </a:bodyPr>
          <a:lstStyle/>
          <a:p>
            <a:r>
              <a:rPr lang="en-US" b="1" dirty="0"/>
              <a:t>LITERATURE SURVEY</a:t>
            </a:r>
            <a:endParaRPr lang="en-IN" b="1" dirty="0"/>
          </a:p>
        </p:txBody>
      </p:sp>
      <p:sp>
        <p:nvSpPr>
          <p:cNvPr id="3" name="Text Placeholder 2">
            <a:extLst>
              <a:ext uri="{FF2B5EF4-FFF2-40B4-BE49-F238E27FC236}">
                <a16:creationId xmlns:a16="http://schemas.microsoft.com/office/drawing/2014/main" id="{DB9A0E4C-300A-2FEF-6B75-AC9F01341B23}"/>
              </a:ext>
            </a:extLst>
          </p:cNvPr>
          <p:cNvSpPr>
            <a:spLocks noGrp="1"/>
          </p:cNvSpPr>
          <p:nvPr>
            <p:ph type="body" idx="1"/>
          </p:nvPr>
        </p:nvSpPr>
        <p:spPr>
          <a:xfrm>
            <a:off x="311700" y="1307373"/>
            <a:ext cx="8520600" cy="3416400"/>
          </a:xfrm>
        </p:spPr>
        <p:txBody>
          <a:bodyPr/>
          <a:lstStyle/>
          <a:p>
            <a:pPr marL="114300" indent="0">
              <a:buNone/>
            </a:pPr>
            <a:endParaRPr lang="en-IN" dirty="0"/>
          </a:p>
          <a:p>
            <a:pPr marL="114300" indent="0">
              <a:buNone/>
            </a:pPr>
            <a:r>
              <a:rPr lang="en-IN" dirty="0"/>
              <a:t> </a:t>
            </a:r>
          </a:p>
        </p:txBody>
      </p:sp>
      <p:graphicFrame>
        <p:nvGraphicFramePr>
          <p:cNvPr id="4" name="Table 3">
            <a:extLst>
              <a:ext uri="{FF2B5EF4-FFF2-40B4-BE49-F238E27FC236}">
                <a16:creationId xmlns:a16="http://schemas.microsoft.com/office/drawing/2014/main" id="{FC67B848-4982-BB0C-93D2-543766AFE991}"/>
              </a:ext>
            </a:extLst>
          </p:cNvPr>
          <p:cNvGraphicFramePr>
            <a:graphicFrameLocks noGrp="1"/>
          </p:cNvGraphicFramePr>
          <p:nvPr>
            <p:extLst>
              <p:ext uri="{D42A27DB-BD31-4B8C-83A1-F6EECF244321}">
                <p14:modId xmlns:p14="http://schemas.microsoft.com/office/powerpoint/2010/main" val="3481806322"/>
              </p:ext>
            </p:extLst>
          </p:nvPr>
        </p:nvGraphicFramePr>
        <p:xfrm>
          <a:off x="776868" y="846719"/>
          <a:ext cx="7590264" cy="4023360"/>
        </p:xfrm>
        <a:graphic>
          <a:graphicData uri="http://schemas.openxmlformats.org/drawingml/2006/table">
            <a:tbl>
              <a:tblPr firstRow="1" bandRow="1">
                <a:tableStyleId>{5A111915-BE36-4E01-A7E5-04B1672EAD32}</a:tableStyleId>
              </a:tblPr>
              <a:tblGrid>
                <a:gridCol w="2103863">
                  <a:extLst>
                    <a:ext uri="{9D8B030D-6E8A-4147-A177-3AD203B41FA5}">
                      <a16:colId xmlns:a16="http://schemas.microsoft.com/office/drawing/2014/main" val="1302492346"/>
                    </a:ext>
                  </a:extLst>
                </a:gridCol>
                <a:gridCol w="2691161">
                  <a:extLst>
                    <a:ext uri="{9D8B030D-6E8A-4147-A177-3AD203B41FA5}">
                      <a16:colId xmlns:a16="http://schemas.microsoft.com/office/drawing/2014/main" val="1075742900"/>
                    </a:ext>
                  </a:extLst>
                </a:gridCol>
                <a:gridCol w="2795240">
                  <a:extLst>
                    <a:ext uri="{9D8B030D-6E8A-4147-A177-3AD203B41FA5}">
                      <a16:colId xmlns:a16="http://schemas.microsoft.com/office/drawing/2014/main" val="4216946659"/>
                    </a:ext>
                  </a:extLst>
                </a:gridCol>
              </a:tblGrid>
              <a:tr h="568854">
                <a:tc>
                  <a:txBody>
                    <a:bodyPr/>
                    <a:lstStyle/>
                    <a:p>
                      <a:r>
                        <a:rPr lang="en-IN"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Year</a:t>
                      </a:r>
                    </a:p>
                    <a:p>
                      <a:r>
                        <a:rPr lang="en-IN" dirty="0"/>
                        <a:t>Author</a:t>
                      </a:r>
                    </a:p>
                    <a:p>
                      <a:r>
                        <a:rPr lang="en-IN" dirty="0"/>
                        <a:t>Publication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LITERATURE SURVEY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63282"/>
                  </a:ext>
                </a:extLst>
              </a:tr>
              <a:tr h="536673">
                <a:tc rowSpan="3">
                  <a:txBody>
                    <a:bodyPr/>
                    <a:lstStyle/>
                    <a:p>
                      <a:r>
                        <a:rPr lang="en-US" dirty="0"/>
                        <a:t>Long COVID, a comprehensive systematic scoping review</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285750" indent="-285750">
                        <a:buFontTx/>
                        <a:buChar char="-"/>
                      </a:pPr>
                      <a:r>
                        <a:rPr lang="en-IN" dirty="0"/>
                        <a:t>Reviewed the literature about “Long Covid”</a:t>
                      </a:r>
                    </a:p>
                    <a:p>
                      <a:pPr marL="285750" indent="-285750">
                        <a:buFontTx/>
                        <a:buChar char="-"/>
                      </a:pPr>
                      <a:r>
                        <a:rPr lang="en-IN" dirty="0"/>
                        <a:t>120 publications: </a:t>
                      </a:r>
                    </a:p>
                    <a:p>
                      <a:pPr marL="285750" indent="-285750">
                        <a:buFontTx/>
                        <a:buChar char="-"/>
                      </a:pPr>
                      <a:r>
                        <a:rPr lang="en-IN" dirty="0"/>
                        <a:t>49% on Signs, Symptoms</a:t>
                      </a:r>
                    </a:p>
                    <a:p>
                      <a:pPr marL="285750" indent="-285750">
                        <a:buFontTx/>
                        <a:buChar char="-"/>
                      </a:pPr>
                      <a:r>
                        <a:rPr lang="en-IN" dirty="0"/>
                        <a:t>23% on Management</a:t>
                      </a:r>
                    </a:p>
                    <a:p>
                      <a:pPr marL="285750" indent="-285750">
                        <a:buFontTx/>
                        <a:buChar char="-"/>
                      </a:pPr>
                      <a:r>
                        <a:rPr lang="en-IN" dirty="0"/>
                        <a:t>11% on Pathophysiology</a:t>
                      </a:r>
                    </a:p>
                    <a:p>
                      <a:pPr marL="285750" indent="-285750">
                        <a:buFontTx/>
                        <a:buChar char="-"/>
                      </a:pPr>
                      <a:endParaRPr lang="en-IN" dirty="0"/>
                    </a:p>
                    <a:p>
                      <a:pPr marL="285750" indent="-285750">
                        <a:buFontTx/>
                        <a:buChar char="-"/>
                      </a:pPr>
                      <a:r>
                        <a:rPr lang="en-IN" dirty="0"/>
                        <a:t>Controversies in definition has impaired proper recognition</a:t>
                      </a:r>
                    </a:p>
                    <a:p>
                      <a:pPr marL="285750" indent="-285750">
                        <a:buFontTx/>
                        <a:buChar char="-"/>
                      </a:pPr>
                      <a:endParaRPr lang="en-IN" dirty="0"/>
                    </a:p>
                    <a:p>
                      <a:pPr marL="285750" indent="-285750">
                        <a:buFontTx/>
                        <a:buChar char="-"/>
                      </a:pPr>
                      <a:r>
                        <a:rPr lang="en-IN" dirty="0"/>
                        <a:t>Symptoms: Fatigue, Breathlessness, lot of long term consequences</a:t>
                      </a:r>
                    </a:p>
                    <a:p>
                      <a:pPr marL="285750" indent="-285750">
                        <a:buFontTx/>
                        <a:buChar char="-"/>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572398"/>
                  </a:ext>
                </a:extLst>
              </a:tr>
              <a:tr h="1539769">
                <a:tc vMerge="1">
                  <a:txBody>
                    <a:bodyPr/>
                    <a:lstStyle/>
                    <a:p>
                      <a:endParaRPr lang="en-IN"/>
                    </a:p>
                  </a:txBody>
                  <a:tcPr/>
                </a:tc>
                <a:tc>
                  <a:txBody>
                    <a:bodyPr/>
                    <a:lstStyle/>
                    <a:p>
                      <a:pPr algn="l"/>
                      <a:r>
                        <a:rPr lang="en-IN" sz="1000" dirty="0"/>
                        <a:t>Hossein </a:t>
                      </a:r>
                      <a:r>
                        <a:rPr lang="en-IN" sz="1000" dirty="0" err="1"/>
                        <a:t>Akbarialiabad</a:t>
                      </a:r>
                      <a:r>
                        <a:rPr lang="en-IN" sz="1000" dirty="0"/>
                        <a:t>, Mohammad Hossein </a:t>
                      </a:r>
                      <a:r>
                        <a:rPr lang="en-IN" sz="1000" dirty="0" err="1"/>
                        <a:t>Taghrir</a:t>
                      </a:r>
                      <a:r>
                        <a:rPr lang="en-IN" sz="1000" dirty="0"/>
                        <a:t>, Ashkan </a:t>
                      </a:r>
                      <a:r>
                        <a:rPr lang="en-IN" sz="1000" dirty="0" err="1"/>
                        <a:t>Abdollahi</a:t>
                      </a:r>
                      <a:r>
                        <a:rPr lang="en-IN" sz="1000" dirty="0"/>
                        <a:t>, </a:t>
                      </a:r>
                      <a:r>
                        <a:rPr lang="en-IN" sz="1000" dirty="0" err="1"/>
                        <a:t>Nasrollah</a:t>
                      </a:r>
                      <a:r>
                        <a:rPr lang="en-IN" sz="1000" dirty="0"/>
                        <a:t> Ghahramani, Manasi Kumar, Shahram </a:t>
                      </a:r>
                      <a:r>
                        <a:rPr lang="en-IN" sz="1000" dirty="0" err="1"/>
                        <a:t>Paydar</a:t>
                      </a:r>
                      <a:r>
                        <a:rPr lang="en-IN" sz="1000" dirty="0"/>
                        <a:t>, Babak </a:t>
                      </a:r>
                      <a:r>
                        <a:rPr lang="en-IN" sz="1000" dirty="0" err="1"/>
                        <a:t>Razani</a:t>
                      </a:r>
                      <a:r>
                        <a:rPr lang="en-IN" sz="1000" dirty="0"/>
                        <a:t>, John Mwangi, Ali A. Asadi-</a:t>
                      </a:r>
                      <a:r>
                        <a:rPr lang="en-IN" sz="1000" dirty="0" err="1"/>
                        <a:t>Pooya</a:t>
                      </a:r>
                      <a:r>
                        <a:rPr lang="en-IN" sz="1000" dirty="0"/>
                        <a:t>, Leila </a:t>
                      </a:r>
                      <a:r>
                        <a:rPr lang="en-IN" sz="1000" dirty="0" err="1"/>
                        <a:t>Malekmakan</a:t>
                      </a:r>
                      <a:r>
                        <a:rPr lang="en-IN" sz="1000" dirty="0"/>
                        <a:t>, Bahar Bastani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546391817"/>
                  </a:ext>
                </a:extLst>
              </a:tr>
              <a:tr h="808593">
                <a:tc vMerge="1">
                  <a:txBody>
                    <a:bodyPr/>
                    <a:lstStyle/>
                    <a:p>
                      <a:endParaRPr lang="en-IN"/>
                    </a:p>
                  </a:txBody>
                  <a:tcPr/>
                </a:tc>
                <a:tc>
                  <a:txBody>
                    <a:bodyPr/>
                    <a:lstStyle/>
                    <a:p>
                      <a:pPr algn="l"/>
                      <a:r>
                        <a:rPr lang="en-IN" dirty="0"/>
                        <a:t>Springer Nature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988927715"/>
                  </a:ext>
                </a:extLst>
              </a:tr>
            </a:tbl>
          </a:graphicData>
        </a:graphic>
      </p:graphicFrame>
    </p:spTree>
    <p:extLst>
      <p:ext uri="{BB962C8B-B14F-4D97-AF65-F5344CB8AC3E}">
        <p14:creationId xmlns:p14="http://schemas.microsoft.com/office/powerpoint/2010/main" val="227468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1AA91-0435-8AB6-7960-38044AFEE3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1500F-9373-F6DA-C604-D08015CBF110}"/>
              </a:ext>
            </a:extLst>
          </p:cNvPr>
          <p:cNvSpPr>
            <a:spLocks noGrp="1"/>
          </p:cNvSpPr>
          <p:nvPr>
            <p:ph type="title"/>
          </p:nvPr>
        </p:nvSpPr>
        <p:spPr>
          <a:xfrm>
            <a:off x="2529042" y="274019"/>
            <a:ext cx="3626431" cy="572700"/>
          </a:xfrm>
        </p:spPr>
        <p:txBody>
          <a:bodyPr>
            <a:normAutofit fontScale="90000"/>
          </a:bodyPr>
          <a:lstStyle/>
          <a:p>
            <a:r>
              <a:rPr lang="en-US" b="1" dirty="0"/>
              <a:t>LITERATURE SURVEY</a:t>
            </a:r>
            <a:endParaRPr lang="en-IN" b="1" dirty="0"/>
          </a:p>
        </p:txBody>
      </p:sp>
      <p:sp>
        <p:nvSpPr>
          <p:cNvPr id="3" name="Text Placeholder 2">
            <a:extLst>
              <a:ext uri="{FF2B5EF4-FFF2-40B4-BE49-F238E27FC236}">
                <a16:creationId xmlns:a16="http://schemas.microsoft.com/office/drawing/2014/main" id="{C618AD0B-8D2B-5882-3C9A-BB43DAA64121}"/>
              </a:ext>
            </a:extLst>
          </p:cNvPr>
          <p:cNvSpPr>
            <a:spLocks noGrp="1"/>
          </p:cNvSpPr>
          <p:nvPr>
            <p:ph type="body" idx="1"/>
          </p:nvPr>
        </p:nvSpPr>
        <p:spPr>
          <a:xfrm>
            <a:off x="311700" y="1307373"/>
            <a:ext cx="8520600" cy="3416400"/>
          </a:xfrm>
        </p:spPr>
        <p:txBody>
          <a:bodyPr/>
          <a:lstStyle/>
          <a:p>
            <a:pPr marL="114300" indent="0">
              <a:buNone/>
            </a:pPr>
            <a:endParaRPr lang="en-IN" dirty="0"/>
          </a:p>
          <a:p>
            <a:pPr marL="114300" indent="0">
              <a:buNone/>
            </a:pPr>
            <a:r>
              <a:rPr lang="en-IN" dirty="0"/>
              <a:t> </a:t>
            </a:r>
          </a:p>
        </p:txBody>
      </p:sp>
      <p:graphicFrame>
        <p:nvGraphicFramePr>
          <p:cNvPr id="4" name="Table 3">
            <a:extLst>
              <a:ext uri="{FF2B5EF4-FFF2-40B4-BE49-F238E27FC236}">
                <a16:creationId xmlns:a16="http://schemas.microsoft.com/office/drawing/2014/main" id="{CB0496B1-8764-CB16-AC07-B02E550FF539}"/>
              </a:ext>
            </a:extLst>
          </p:cNvPr>
          <p:cNvGraphicFramePr>
            <a:graphicFrameLocks noGrp="1"/>
          </p:cNvGraphicFramePr>
          <p:nvPr>
            <p:extLst>
              <p:ext uri="{D42A27DB-BD31-4B8C-83A1-F6EECF244321}">
                <p14:modId xmlns:p14="http://schemas.microsoft.com/office/powerpoint/2010/main" val="3044169312"/>
              </p:ext>
            </p:extLst>
          </p:nvPr>
        </p:nvGraphicFramePr>
        <p:xfrm>
          <a:off x="379141" y="1107218"/>
          <a:ext cx="8453160" cy="3810000"/>
        </p:xfrm>
        <a:graphic>
          <a:graphicData uri="http://schemas.openxmlformats.org/drawingml/2006/table">
            <a:tbl>
              <a:tblPr firstRow="1" bandRow="1">
                <a:tableStyleId>{5A111915-BE36-4E01-A7E5-04B1672EAD32}</a:tableStyleId>
              </a:tblPr>
              <a:tblGrid>
                <a:gridCol w="1615389">
                  <a:extLst>
                    <a:ext uri="{9D8B030D-6E8A-4147-A177-3AD203B41FA5}">
                      <a16:colId xmlns:a16="http://schemas.microsoft.com/office/drawing/2014/main" val="1302492346"/>
                    </a:ext>
                  </a:extLst>
                </a:gridCol>
                <a:gridCol w="1811753">
                  <a:extLst>
                    <a:ext uri="{9D8B030D-6E8A-4147-A177-3AD203B41FA5}">
                      <a16:colId xmlns:a16="http://schemas.microsoft.com/office/drawing/2014/main" val="1075742900"/>
                    </a:ext>
                  </a:extLst>
                </a:gridCol>
                <a:gridCol w="5026018">
                  <a:extLst>
                    <a:ext uri="{9D8B030D-6E8A-4147-A177-3AD203B41FA5}">
                      <a16:colId xmlns:a16="http://schemas.microsoft.com/office/drawing/2014/main" val="4216946659"/>
                    </a:ext>
                  </a:extLst>
                </a:gridCol>
              </a:tblGrid>
              <a:tr h="568854">
                <a:tc>
                  <a:txBody>
                    <a:bodyPr/>
                    <a:lstStyle/>
                    <a:p>
                      <a:r>
                        <a:rPr lang="en-IN"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Year</a:t>
                      </a:r>
                    </a:p>
                    <a:p>
                      <a:r>
                        <a:rPr lang="en-IN" dirty="0"/>
                        <a:t>Author</a:t>
                      </a:r>
                    </a:p>
                    <a:p>
                      <a:r>
                        <a:rPr lang="en-IN" dirty="0"/>
                        <a:t>Publication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LITERATURE SURVEY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63282"/>
                  </a:ext>
                </a:extLst>
              </a:tr>
              <a:tr h="536673">
                <a:tc rowSpan="3">
                  <a:txBody>
                    <a:bodyPr/>
                    <a:lstStyle/>
                    <a:p>
                      <a:r>
                        <a:rPr lang="en-US" dirty="0"/>
                        <a:t>Long COVID: major findings, mechanisms and recommendations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t>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285750" indent="-285750">
                        <a:buFontTx/>
                        <a:buChar char="-"/>
                      </a:pPr>
                      <a:r>
                        <a:rPr lang="en-IN" dirty="0"/>
                        <a:t>Long Covid occurs in </a:t>
                      </a:r>
                      <a:r>
                        <a:rPr lang="en-IN" b="1" dirty="0">
                          <a:solidFill>
                            <a:srgbClr val="FF0000"/>
                          </a:solidFill>
                        </a:rPr>
                        <a:t>10%</a:t>
                      </a:r>
                      <a:r>
                        <a:rPr lang="en-IN" dirty="0"/>
                        <a:t> of SARS-Cov-2 infections</a:t>
                      </a:r>
                    </a:p>
                    <a:p>
                      <a:pPr marL="285750" indent="-285750">
                        <a:buFontTx/>
                        <a:buChar char="-"/>
                      </a:pPr>
                      <a:r>
                        <a:rPr lang="en-IN" b="1" dirty="0">
                          <a:solidFill>
                            <a:srgbClr val="FF0000"/>
                          </a:solidFill>
                        </a:rPr>
                        <a:t>200</a:t>
                      </a:r>
                      <a:r>
                        <a:rPr lang="en-IN" dirty="0"/>
                        <a:t> symptoms have been identified with impacts on multiple organ system. At least </a:t>
                      </a:r>
                      <a:r>
                        <a:rPr lang="en-IN" b="1" dirty="0">
                          <a:solidFill>
                            <a:srgbClr val="FF0000"/>
                          </a:solidFill>
                        </a:rPr>
                        <a:t>65</a:t>
                      </a:r>
                      <a:r>
                        <a:rPr lang="en-IN" dirty="0"/>
                        <a:t> million people have had Long Covid</a:t>
                      </a:r>
                    </a:p>
                    <a:p>
                      <a:pPr marL="285750" indent="-285750">
                        <a:buFontTx/>
                        <a:buChar char="-"/>
                      </a:pPr>
                      <a:endParaRPr lang="en-IN" dirty="0"/>
                    </a:p>
                    <a:p>
                      <a:pPr marL="285750" indent="-285750">
                        <a:buFontTx/>
                        <a:buChar char="-"/>
                      </a:pPr>
                      <a:r>
                        <a:rPr lang="en-IN" dirty="0">
                          <a:highlight>
                            <a:srgbClr val="FFFF00"/>
                          </a:highlight>
                        </a:rPr>
                        <a:t>GAP</a:t>
                      </a:r>
                      <a:r>
                        <a:rPr lang="en-IN" dirty="0"/>
                        <a:t>: Current diagnostic and treatment options are insufficient, clinical trials must be prioritized</a:t>
                      </a:r>
                    </a:p>
                    <a:p>
                      <a:pPr marL="285750" indent="-285750">
                        <a:buFontTx/>
                        <a:buChar char="-"/>
                      </a:pPr>
                      <a:r>
                        <a:rPr lang="en-IN" dirty="0"/>
                        <a:t>Vaccination provides protection, with </a:t>
                      </a:r>
                      <a:r>
                        <a:rPr lang="en-IN" dirty="0">
                          <a:solidFill>
                            <a:srgbClr val="FF0000"/>
                          </a:solidFill>
                        </a:rPr>
                        <a:t>15% to 41% </a:t>
                      </a:r>
                      <a:r>
                        <a:rPr lang="en-IN" dirty="0"/>
                        <a:t>reduces risk</a:t>
                      </a:r>
                    </a:p>
                    <a:p>
                      <a:pPr marL="285750" indent="-285750">
                        <a:buFontTx/>
                        <a:buChar char="-"/>
                      </a:pPr>
                      <a:endParaRPr lang="en-IN" dirty="0"/>
                    </a:p>
                    <a:p>
                      <a:pPr marL="285750" indent="-285750">
                        <a:buFontTx/>
                        <a:buChar char="-"/>
                      </a:pPr>
                      <a:r>
                        <a:rPr lang="en-IN" dirty="0">
                          <a:highlight>
                            <a:srgbClr val="FFFF00"/>
                          </a:highlight>
                        </a:rPr>
                        <a:t>MISCUE</a:t>
                      </a:r>
                      <a:r>
                        <a:rPr lang="en-IN" dirty="0"/>
                        <a:t>: COVID 19 doesn’t only have respiratory sequelae, but also neurological, cardiovascular, ME/CFS type presentations</a:t>
                      </a:r>
                    </a:p>
                    <a:p>
                      <a:pPr marL="285750" indent="-285750">
                        <a:buFontTx/>
                        <a:buChar char="-"/>
                      </a:pP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572398"/>
                  </a:ext>
                </a:extLst>
              </a:tr>
              <a:tr h="1539769">
                <a:tc vMerge="1">
                  <a:txBody>
                    <a:bodyPr/>
                    <a:lstStyle/>
                    <a:p>
                      <a:endParaRPr lang="en-IN"/>
                    </a:p>
                  </a:txBody>
                  <a:tcPr/>
                </a:tc>
                <a:tc>
                  <a:txBody>
                    <a:bodyPr/>
                    <a:lstStyle/>
                    <a:p>
                      <a:pPr algn="l"/>
                      <a:r>
                        <a:rPr lang="en-US" sz="1200" dirty="0"/>
                        <a:t>Hannah E. Davis, Lisa </a:t>
                      </a:r>
                      <a:r>
                        <a:rPr lang="en-US" sz="1200" dirty="0" err="1"/>
                        <a:t>McCorkell</a:t>
                      </a:r>
                      <a:r>
                        <a:rPr lang="en-US" sz="1200" dirty="0"/>
                        <a:t>, Julia Moore Vogel, Eric J. Topol</a:t>
                      </a:r>
                      <a:endParaRPr lang="en-IN"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546391817"/>
                  </a:ext>
                </a:extLst>
              </a:tr>
              <a:tr h="808593">
                <a:tc vMerge="1">
                  <a:txBody>
                    <a:bodyPr/>
                    <a:lstStyle/>
                    <a:p>
                      <a:endParaRPr lang="en-IN"/>
                    </a:p>
                  </a:txBody>
                  <a:tcPr/>
                </a:tc>
                <a:tc>
                  <a:txBody>
                    <a:bodyPr/>
                    <a:lstStyle/>
                    <a:p>
                      <a:pPr algn="l"/>
                      <a:r>
                        <a:rPr lang="en-IN" dirty="0"/>
                        <a:t>Nature Reviews: Microbiology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988927715"/>
                  </a:ext>
                </a:extLst>
              </a:tr>
            </a:tbl>
          </a:graphicData>
        </a:graphic>
      </p:graphicFrame>
    </p:spTree>
    <p:extLst>
      <p:ext uri="{BB962C8B-B14F-4D97-AF65-F5344CB8AC3E}">
        <p14:creationId xmlns:p14="http://schemas.microsoft.com/office/powerpoint/2010/main" val="415097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84E2C-9CBA-8871-3057-FF9F75D87E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68A4AC-660E-9D2D-635A-B71651201CBF}"/>
              </a:ext>
            </a:extLst>
          </p:cNvPr>
          <p:cNvSpPr>
            <a:spLocks noGrp="1"/>
          </p:cNvSpPr>
          <p:nvPr>
            <p:ph type="title"/>
          </p:nvPr>
        </p:nvSpPr>
        <p:spPr>
          <a:xfrm>
            <a:off x="2529042" y="274019"/>
            <a:ext cx="3626431" cy="572700"/>
          </a:xfrm>
        </p:spPr>
        <p:txBody>
          <a:bodyPr>
            <a:normAutofit fontScale="90000"/>
          </a:bodyPr>
          <a:lstStyle/>
          <a:p>
            <a:r>
              <a:rPr lang="en-US" b="1" dirty="0"/>
              <a:t>LITERATURE SURVEY</a:t>
            </a:r>
            <a:endParaRPr lang="en-IN" b="1" dirty="0"/>
          </a:p>
        </p:txBody>
      </p:sp>
      <p:sp>
        <p:nvSpPr>
          <p:cNvPr id="3" name="Text Placeholder 2">
            <a:extLst>
              <a:ext uri="{FF2B5EF4-FFF2-40B4-BE49-F238E27FC236}">
                <a16:creationId xmlns:a16="http://schemas.microsoft.com/office/drawing/2014/main" id="{5BD6153D-B108-94AF-6B33-E7413D0AFF56}"/>
              </a:ext>
            </a:extLst>
          </p:cNvPr>
          <p:cNvSpPr>
            <a:spLocks noGrp="1"/>
          </p:cNvSpPr>
          <p:nvPr>
            <p:ph type="body" idx="1"/>
          </p:nvPr>
        </p:nvSpPr>
        <p:spPr>
          <a:xfrm>
            <a:off x="311700" y="1307373"/>
            <a:ext cx="8520600" cy="3416400"/>
          </a:xfrm>
        </p:spPr>
        <p:txBody>
          <a:bodyPr/>
          <a:lstStyle/>
          <a:p>
            <a:pPr marL="114300" indent="0">
              <a:buNone/>
            </a:pPr>
            <a:endParaRPr lang="en-IN" dirty="0"/>
          </a:p>
          <a:p>
            <a:pPr marL="114300" indent="0">
              <a:buNone/>
            </a:pPr>
            <a:r>
              <a:rPr lang="en-IN" dirty="0"/>
              <a:t> </a:t>
            </a:r>
          </a:p>
        </p:txBody>
      </p:sp>
      <p:graphicFrame>
        <p:nvGraphicFramePr>
          <p:cNvPr id="4" name="Table 3">
            <a:extLst>
              <a:ext uri="{FF2B5EF4-FFF2-40B4-BE49-F238E27FC236}">
                <a16:creationId xmlns:a16="http://schemas.microsoft.com/office/drawing/2014/main" id="{56794F53-8CA0-A938-61D3-1EC0611E8A21}"/>
              </a:ext>
            </a:extLst>
          </p:cNvPr>
          <p:cNvGraphicFramePr>
            <a:graphicFrameLocks noGrp="1"/>
          </p:cNvGraphicFramePr>
          <p:nvPr>
            <p:extLst>
              <p:ext uri="{D42A27DB-BD31-4B8C-83A1-F6EECF244321}">
                <p14:modId xmlns:p14="http://schemas.microsoft.com/office/powerpoint/2010/main" val="3480507747"/>
              </p:ext>
            </p:extLst>
          </p:nvPr>
        </p:nvGraphicFramePr>
        <p:xfrm>
          <a:off x="311700" y="846719"/>
          <a:ext cx="8405580" cy="4236720"/>
        </p:xfrm>
        <a:graphic>
          <a:graphicData uri="http://schemas.openxmlformats.org/drawingml/2006/table">
            <a:tbl>
              <a:tblPr firstRow="1" bandRow="1">
                <a:tableStyleId>{5A111915-BE36-4E01-A7E5-04B1672EAD32}</a:tableStyleId>
              </a:tblPr>
              <a:tblGrid>
                <a:gridCol w="2004780">
                  <a:extLst>
                    <a:ext uri="{9D8B030D-6E8A-4147-A177-3AD203B41FA5}">
                      <a16:colId xmlns:a16="http://schemas.microsoft.com/office/drawing/2014/main" val="1302492346"/>
                    </a:ext>
                  </a:extLst>
                </a:gridCol>
                <a:gridCol w="1475232">
                  <a:extLst>
                    <a:ext uri="{9D8B030D-6E8A-4147-A177-3AD203B41FA5}">
                      <a16:colId xmlns:a16="http://schemas.microsoft.com/office/drawing/2014/main" val="1075742900"/>
                    </a:ext>
                  </a:extLst>
                </a:gridCol>
                <a:gridCol w="4925568">
                  <a:extLst>
                    <a:ext uri="{9D8B030D-6E8A-4147-A177-3AD203B41FA5}">
                      <a16:colId xmlns:a16="http://schemas.microsoft.com/office/drawing/2014/main" val="4216946659"/>
                    </a:ext>
                  </a:extLst>
                </a:gridCol>
              </a:tblGrid>
              <a:tr h="591937">
                <a:tc>
                  <a:txBody>
                    <a:bodyPr/>
                    <a:lstStyle/>
                    <a:p>
                      <a:r>
                        <a:rPr lang="en-IN" dirty="0"/>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Year</a:t>
                      </a:r>
                    </a:p>
                    <a:p>
                      <a:r>
                        <a:rPr lang="en-IN" dirty="0"/>
                        <a:t>Author</a:t>
                      </a:r>
                    </a:p>
                    <a:p>
                      <a:r>
                        <a:rPr lang="en-IN" dirty="0"/>
                        <a:t>Publication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LITERATURE SURVEY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63282"/>
                  </a:ext>
                </a:extLst>
              </a:tr>
              <a:tr h="575329">
                <a:tc rowSpan="3">
                  <a:txBody>
                    <a:bodyPr/>
                    <a:lstStyle/>
                    <a:p>
                      <a:r>
                        <a:rPr lang="en-US" dirty="0"/>
                        <a:t>Genetics and genomics of SARS-CoV-2: A review of the literature with the special focus on genetic diversity and SARS-CoV-2 genome detection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285750" indent="-285750">
                        <a:buFontTx/>
                        <a:buChar char="-"/>
                      </a:pPr>
                      <a:r>
                        <a:rPr lang="en-IN" dirty="0"/>
                        <a:t>Understanding the genetics of SARS-Cov-2 helps developing strategies, diagnosis, treatment</a:t>
                      </a:r>
                    </a:p>
                    <a:p>
                      <a:pPr marL="285750" indent="-285750">
                        <a:buFontTx/>
                        <a:buChar char="-"/>
                      </a:pPr>
                      <a:r>
                        <a:rPr lang="en-IN" dirty="0"/>
                        <a:t>Genome sequence (MN908947.3) available on </a:t>
                      </a:r>
                      <a:r>
                        <a:rPr lang="en-IN" dirty="0">
                          <a:hlinkClick r:id="rId2"/>
                        </a:rPr>
                        <a:t>GenBank</a:t>
                      </a:r>
                      <a:endParaRPr lang="en-IN" dirty="0"/>
                    </a:p>
                    <a:p>
                      <a:pPr marL="285750" indent="-285750">
                        <a:buFontTx/>
                        <a:buChar char="-"/>
                      </a:pPr>
                      <a:r>
                        <a:rPr lang="en-IN" dirty="0"/>
                        <a:t>Sequence alignment and Phylogenetic tree analysis showed it’s a new member of </a:t>
                      </a:r>
                      <a:r>
                        <a:rPr lang="el-GR" dirty="0">
                          <a:highlight>
                            <a:srgbClr val="FFFF00"/>
                          </a:highlight>
                        </a:rPr>
                        <a:t>β-</a:t>
                      </a:r>
                      <a:r>
                        <a:rPr lang="en-IN" dirty="0" err="1">
                          <a:highlight>
                            <a:srgbClr val="FFFF00"/>
                          </a:highlight>
                        </a:rPr>
                        <a:t>CoV</a:t>
                      </a:r>
                      <a:endParaRPr lang="en-IN" dirty="0">
                        <a:highlight>
                          <a:srgbClr val="FFFF00"/>
                        </a:highlight>
                      </a:endParaRPr>
                    </a:p>
                    <a:p>
                      <a:pPr marL="285750" indent="-285750">
                        <a:buFontTx/>
                        <a:buChar char="-"/>
                      </a:pPr>
                      <a:r>
                        <a:rPr lang="en-IN" dirty="0"/>
                        <a:t>Enveloped, Non-segmented, positive-sense single stranded RNA virus, that performs translation of replicase polyproteins</a:t>
                      </a:r>
                    </a:p>
                    <a:p>
                      <a:pPr marL="285750" indent="-285750">
                        <a:buFontTx/>
                        <a:buChar char="-"/>
                      </a:pPr>
                      <a:r>
                        <a:rPr lang="en-IN" dirty="0"/>
                        <a:t>Encodes 4 structural proteins: Spike (</a:t>
                      </a:r>
                      <a:r>
                        <a:rPr lang="en-IN" b="1" dirty="0">
                          <a:solidFill>
                            <a:srgbClr val="FF0000"/>
                          </a:solidFill>
                        </a:rPr>
                        <a:t>S</a:t>
                      </a:r>
                      <a:r>
                        <a:rPr lang="en-IN" dirty="0"/>
                        <a:t>), Envelope (</a:t>
                      </a:r>
                      <a:r>
                        <a:rPr lang="en-IN" b="1" dirty="0">
                          <a:solidFill>
                            <a:srgbClr val="FF0000"/>
                          </a:solidFill>
                        </a:rPr>
                        <a:t>E</a:t>
                      </a:r>
                      <a:r>
                        <a:rPr lang="en-IN" dirty="0"/>
                        <a:t>), Membrane (</a:t>
                      </a:r>
                      <a:r>
                        <a:rPr lang="en-IN" b="1" dirty="0">
                          <a:solidFill>
                            <a:srgbClr val="FF0000"/>
                          </a:solidFill>
                        </a:rPr>
                        <a:t>M</a:t>
                      </a:r>
                      <a:r>
                        <a:rPr lang="en-IN" dirty="0"/>
                        <a:t>), Nucleocapsid (</a:t>
                      </a:r>
                      <a:r>
                        <a:rPr lang="en-IN" b="1" dirty="0">
                          <a:solidFill>
                            <a:srgbClr val="FF0000"/>
                          </a:solidFill>
                        </a:rPr>
                        <a:t>N</a:t>
                      </a:r>
                      <a:r>
                        <a:rPr lang="en-IN" dirty="0"/>
                        <a:t>)</a:t>
                      </a:r>
                    </a:p>
                    <a:p>
                      <a:pPr marL="285750" indent="-285750">
                        <a:buFontTx/>
                        <a:buChar char="-"/>
                      </a:pPr>
                      <a:r>
                        <a:rPr lang="en-IN" dirty="0"/>
                        <a:t>12 </a:t>
                      </a:r>
                      <a:r>
                        <a:rPr lang="en-IN" dirty="0">
                          <a:highlight>
                            <a:srgbClr val="FFFF00"/>
                          </a:highlight>
                        </a:rPr>
                        <a:t>ORF</a:t>
                      </a:r>
                      <a:r>
                        <a:rPr lang="en-IN" dirty="0"/>
                        <a:t> (open reading frames) encodes 27 proteins</a:t>
                      </a:r>
                    </a:p>
                    <a:p>
                      <a:pPr marL="285750" indent="-285750">
                        <a:buFontTx/>
                        <a:buChar char="-"/>
                      </a:pPr>
                      <a:r>
                        <a:rPr lang="en-IN" dirty="0"/>
                        <a:t>Mutation Rate</a:t>
                      </a:r>
                      <a:r>
                        <a:rPr lang="en-IN" dirty="0">
                          <a:solidFill>
                            <a:srgbClr val="FF0000"/>
                          </a:solidFill>
                        </a:rPr>
                        <a:t>: 8 x 10^-4 </a:t>
                      </a:r>
                      <a:r>
                        <a:rPr lang="en-IN" dirty="0"/>
                        <a:t>nucleotides per year</a:t>
                      </a:r>
                    </a:p>
                    <a:p>
                      <a:pPr marL="285750" indent="-285750">
                        <a:buFontTx/>
                        <a:buChar char="-"/>
                      </a:pPr>
                      <a:r>
                        <a:rPr lang="en-IN" dirty="0"/>
                        <a:t>17 high frequency mutations in genes – including ORF1ab, ORF3a, ORF6, S, M, E, N</a:t>
                      </a:r>
                    </a:p>
                    <a:p>
                      <a:pPr marL="285750" indent="-285750">
                        <a:buFontTx/>
                        <a:buChar char="-"/>
                      </a:pPr>
                      <a:r>
                        <a:rPr lang="en-IN" dirty="0"/>
                        <a:t>241C &gt; T, 3037C &gt; T, </a:t>
                      </a:r>
                      <a:r>
                        <a:rPr lang="en-IN" b="1" dirty="0">
                          <a:solidFill>
                            <a:srgbClr val="FF0000"/>
                          </a:solidFill>
                        </a:rPr>
                        <a:t>23403A &gt; G</a:t>
                      </a:r>
                      <a:r>
                        <a:rPr lang="en-IN" dirty="0">
                          <a:solidFill>
                            <a:srgbClr val="FF0000"/>
                          </a:solidFill>
                        </a:rPr>
                        <a:t> </a:t>
                      </a:r>
                      <a:r>
                        <a:rPr lang="en-IN" dirty="0"/>
                        <a:t>– most common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7572398"/>
                  </a:ext>
                </a:extLst>
              </a:tr>
              <a:tr h="1650678">
                <a:tc vMerge="1">
                  <a:txBody>
                    <a:bodyPr/>
                    <a:lstStyle/>
                    <a:p>
                      <a:endParaRPr lang="en-IN"/>
                    </a:p>
                  </a:txBody>
                  <a:tcPr/>
                </a:tc>
                <a:tc>
                  <a:txBody>
                    <a:bodyPr/>
                    <a:lstStyle/>
                    <a:p>
                      <a:r>
                        <a:rPr lang="en-IN" sz="1100" b="0" dirty="0"/>
                        <a:t>Azadeh Rahimi, </a:t>
                      </a:r>
                      <a:r>
                        <a:rPr lang="en-IN" sz="1100" b="0" dirty="0" err="1"/>
                        <a:t>Azin</a:t>
                      </a:r>
                      <a:r>
                        <a:rPr lang="en-IN" sz="1100" b="0" dirty="0"/>
                        <a:t> </a:t>
                      </a:r>
                      <a:r>
                        <a:rPr lang="en-IN" sz="1100" b="0" dirty="0" err="1"/>
                        <a:t>Mirzazadeh</a:t>
                      </a:r>
                      <a:r>
                        <a:rPr lang="en-IN" sz="1100" b="0" dirty="0"/>
                        <a:t>, Soheil </a:t>
                      </a:r>
                      <a:r>
                        <a:rPr lang="en-IN" sz="1100" b="0" dirty="0" err="1"/>
                        <a:t>Tavakolpour</a:t>
                      </a:r>
                      <a:endParaRPr lang="en-IN" sz="11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1546391817"/>
                  </a:ext>
                </a:extLst>
              </a:tr>
              <a:tr h="866836">
                <a:tc vMerge="1">
                  <a:txBody>
                    <a:bodyPr/>
                    <a:lstStyle/>
                    <a:p>
                      <a:endParaRPr lang="en-IN"/>
                    </a:p>
                  </a:txBody>
                  <a:tcPr/>
                </a:tc>
                <a:tc>
                  <a:txBody>
                    <a:bodyPr/>
                    <a:lstStyle/>
                    <a:p>
                      <a:pPr algn="l"/>
                      <a:r>
                        <a:rPr lang="en-IN" dirty="0"/>
                        <a:t>Elsevier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extLst>
                  <a:ext uri="{0D108BD9-81ED-4DB2-BD59-A6C34878D82A}">
                    <a16:rowId xmlns:a16="http://schemas.microsoft.com/office/drawing/2014/main" val="988927715"/>
                  </a:ext>
                </a:extLst>
              </a:tr>
            </a:tbl>
          </a:graphicData>
        </a:graphic>
      </p:graphicFrame>
    </p:spTree>
    <p:extLst>
      <p:ext uri="{BB962C8B-B14F-4D97-AF65-F5344CB8AC3E}">
        <p14:creationId xmlns:p14="http://schemas.microsoft.com/office/powerpoint/2010/main" val="415195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7CC95-3CF5-0035-EB9C-DAEE973BFD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0ABDE-0E9F-7985-FF29-4B1297599D48}"/>
              </a:ext>
            </a:extLst>
          </p:cNvPr>
          <p:cNvSpPr>
            <a:spLocks noGrp="1"/>
          </p:cNvSpPr>
          <p:nvPr>
            <p:ph type="title"/>
          </p:nvPr>
        </p:nvSpPr>
        <p:spPr>
          <a:xfrm>
            <a:off x="2529042" y="274019"/>
            <a:ext cx="3626431" cy="572700"/>
          </a:xfrm>
        </p:spPr>
        <p:txBody>
          <a:bodyPr>
            <a:normAutofit fontScale="90000"/>
          </a:bodyPr>
          <a:lstStyle/>
          <a:p>
            <a:r>
              <a:rPr lang="en-US" b="1" dirty="0"/>
              <a:t>LITERATURE SURVEY</a:t>
            </a:r>
            <a:endParaRPr lang="en-IN" b="1" dirty="0"/>
          </a:p>
        </p:txBody>
      </p:sp>
      <p:sp>
        <p:nvSpPr>
          <p:cNvPr id="3" name="Text Placeholder 2">
            <a:extLst>
              <a:ext uri="{FF2B5EF4-FFF2-40B4-BE49-F238E27FC236}">
                <a16:creationId xmlns:a16="http://schemas.microsoft.com/office/drawing/2014/main" id="{1774465A-BEEF-5137-7827-2ADFA4BD3CE2}"/>
              </a:ext>
            </a:extLst>
          </p:cNvPr>
          <p:cNvSpPr>
            <a:spLocks noGrp="1"/>
          </p:cNvSpPr>
          <p:nvPr>
            <p:ph type="body" idx="1"/>
          </p:nvPr>
        </p:nvSpPr>
        <p:spPr>
          <a:xfrm>
            <a:off x="311700" y="1307373"/>
            <a:ext cx="8520600" cy="3416400"/>
          </a:xfrm>
        </p:spPr>
        <p:txBody>
          <a:bodyPr/>
          <a:lstStyle/>
          <a:p>
            <a:pPr marL="114300" indent="0">
              <a:buNone/>
            </a:pPr>
            <a:endParaRPr lang="en-IN" dirty="0"/>
          </a:p>
          <a:p>
            <a:pPr marL="114300" indent="0">
              <a:buNone/>
            </a:pPr>
            <a:r>
              <a:rPr lang="en-IN" dirty="0"/>
              <a:t> </a:t>
            </a:r>
          </a:p>
        </p:txBody>
      </p:sp>
      <p:pic>
        <p:nvPicPr>
          <p:cNvPr id="6" name="Picture 5">
            <a:extLst>
              <a:ext uri="{FF2B5EF4-FFF2-40B4-BE49-F238E27FC236}">
                <a16:creationId xmlns:a16="http://schemas.microsoft.com/office/drawing/2014/main" id="{E9ACF42C-9F09-A84A-0B11-2F58141C39BF}"/>
              </a:ext>
            </a:extLst>
          </p:cNvPr>
          <p:cNvPicPr>
            <a:picLocks noChangeAspect="1"/>
          </p:cNvPicPr>
          <p:nvPr/>
        </p:nvPicPr>
        <p:blipFill>
          <a:blip r:embed="rId2"/>
          <a:stretch>
            <a:fillRect/>
          </a:stretch>
        </p:blipFill>
        <p:spPr>
          <a:xfrm>
            <a:off x="2023872" y="846719"/>
            <a:ext cx="4829125" cy="4089465"/>
          </a:xfrm>
          <a:prstGeom prst="rect">
            <a:avLst/>
          </a:prstGeom>
        </p:spPr>
      </p:pic>
    </p:spTree>
    <p:extLst>
      <p:ext uri="{BB962C8B-B14F-4D97-AF65-F5344CB8AC3E}">
        <p14:creationId xmlns:p14="http://schemas.microsoft.com/office/powerpoint/2010/main" val="31271565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1933</Words>
  <Application>Microsoft Office PowerPoint</Application>
  <PresentationFormat>On-screen Show (16:9)</PresentationFormat>
  <Paragraphs>232</Paragraphs>
  <Slides>29</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Cambria</vt:lpstr>
      <vt:lpstr>Times New Roman</vt:lpstr>
      <vt:lpstr>Simple Light</vt:lpstr>
      <vt:lpstr>PowerPoint Presentation</vt:lpstr>
      <vt:lpstr>PowerPoint Presentation</vt:lpstr>
      <vt:lpstr>INTRODUCTION</vt:lpstr>
      <vt:lpstr>PROBLEM STATEMENT</vt:lpstr>
      <vt:lpstr>OBJECTIVES</vt:lpstr>
      <vt:lpstr>LITERATURE SURVEY</vt:lpstr>
      <vt:lpstr>LITERATURE SURVEY</vt:lpstr>
      <vt:lpstr>LITERATURE SURVEY</vt:lpstr>
      <vt:lpstr>LITERATURE SURVEY</vt:lpstr>
      <vt:lpstr>LITERATURE SURVEY</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Sushanth S Rao</cp:lastModifiedBy>
  <cp:revision>118</cp:revision>
  <dcterms:modified xsi:type="dcterms:W3CDTF">2025-04-19T05:12:49Z</dcterms:modified>
</cp:coreProperties>
</file>