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70" r:id="rId3"/>
    <p:sldId id="271" r:id="rId4"/>
    <p:sldId id="273" r:id="rId5"/>
    <p:sldId id="276" r:id="rId6"/>
    <p:sldId id="277" r:id="rId7"/>
    <p:sldId id="281" r:id="rId8"/>
    <p:sldId id="272" r:id="rId9"/>
    <p:sldId id="274" r:id="rId10"/>
    <p:sldId id="282"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400" r:id="rId24"/>
    <p:sldId id="296" r:id="rId25"/>
    <p:sldId id="298" r:id="rId26"/>
    <p:sldId id="297" r:id="rId27"/>
    <p:sldId id="299" r:id="rId28"/>
    <p:sldId id="300" r:id="rId29"/>
    <p:sldId id="301" r:id="rId30"/>
    <p:sldId id="302" r:id="rId31"/>
    <p:sldId id="303" r:id="rId32"/>
    <p:sldId id="304" r:id="rId33"/>
    <p:sldId id="311" r:id="rId34"/>
    <p:sldId id="305" r:id="rId35"/>
    <p:sldId id="306" r:id="rId36"/>
    <p:sldId id="307" r:id="rId37"/>
    <p:sldId id="309" r:id="rId38"/>
    <p:sldId id="310" r:id="rId39"/>
    <p:sldId id="312" r:id="rId40"/>
    <p:sldId id="313" r:id="rId41"/>
    <p:sldId id="314" r:id="rId42"/>
    <p:sldId id="316" r:id="rId43"/>
    <p:sldId id="322" r:id="rId44"/>
    <p:sldId id="323" r:id="rId45"/>
    <p:sldId id="315" r:id="rId46"/>
    <p:sldId id="317" r:id="rId47"/>
    <p:sldId id="318" r:id="rId48"/>
    <p:sldId id="394" r:id="rId49"/>
    <p:sldId id="319" r:id="rId50"/>
    <p:sldId id="395" r:id="rId51"/>
    <p:sldId id="396" r:id="rId52"/>
    <p:sldId id="401" r:id="rId53"/>
    <p:sldId id="402" r:id="rId54"/>
    <p:sldId id="321" r:id="rId55"/>
    <p:sldId id="325" r:id="rId56"/>
    <p:sldId id="329" r:id="rId57"/>
    <p:sldId id="326" r:id="rId58"/>
    <p:sldId id="327" r:id="rId59"/>
    <p:sldId id="334" r:id="rId60"/>
    <p:sldId id="335" r:id="rId61"/>
    <p:sldId id="342" r:id="rId62"/>
    <p:sldId id="343" r:id="rId63"/>
    <p:sldId id="346" r:id="rId64"/>
    <p:sldId id="347" r:id="rId65"/>
    <p:sldId id="348" r:id="rId66"/>
    <p:sldId id="336" r:id="rId67"/>
    <p:sldId id="337" r:id="rId68"/>
    <p:sldId id="338" r:id="rId69"/>
    <p:sldId id="344" r:id="rId70"/>
    <p:sldId id="339" r:id="rId71"/>
    <p:sldId id="345" r:id="rId72"/>
    <p:sldId id="340" r:id="rId73"/>
    <p:sldId id="349" r:id="rId74"/>
    <p:sldId id="341" r:id="rId75"/>
    <p:sldId id="359" r:id="rId76"/>
    <p:sldId id="350" r:id="rId77"/>
    <p:sldId id="351" r:id="rId78"/>
    <p:sldId id="352" r:id="rId79"/>
    <p:sldId id="353" r:id="rId80"/>
    <p:sldId id="389" r:id="rId81"/>
    <p:sldId id="354" r:id="rId82"/>
    <p:sldId id="355" r:id="rId83"/>
    <p:sldId id="356" r:id="rId84"/>
    <p:sldId id="390" r:id="rId85"/>
    <p:sldId id="391" r:id="rId86"/>
    <p:sldId id="357" r:id="rId87"/>
    <p:sldId id="392" r:id="rId88"/>
    <p:sldId id="387" r:id="rId89"/>
    <p:sldId id="388" r:id="rId90"/>
    <p:sldId id="360" r:id="rId91"/>
    <p:sldId id="364" r:id="rId92"/>
    <p:sldId id="365" r:id="rId93"/>
    <p:sldId id="366" r:id="rId94"/>
    <p:sldId id="367" r:id="rId95"/>
    <p:sldId id="368" r:id="rId96"/>
    <p:sldId id="369" r:id="rId97"/>
    <p:sldId id="371" r:id="rId98"/>
    <p:sldId id="370" r:id="rId99"/>
    <p:sldId id="363" r:id="rId100"/>
    <p:sldId id="372" r:id="rId101"/>
    <p:sldId id="373" r:id="rId102"/>
    <p:sldId id="403" r:id="rId103"/>
    <p:sldId id="374" r:id="rId104"/>
    <p:sldId id="375" r:id="rId105"/>
    <p:sldId id="397" r:id="rId106"/>
    <p:sldId id="398" r:id="rId107"/>
    <p:sldId id="399" r:id="rId108"/>
    <p:sldId id="376" r:id="rId109"/>
    <p:sldId id="377" r:id="rId110"/>
    <p:sldId id="378" r:id="rId111"/>
    <p:sldId id="379" r:id="rId112"/>
    <p:sldId id="380" r:id="rId113"/>
    <p:sldId id="381" r:id="rId114"/>
    <p:sldId id="382" r:id="rId115"/>
    <p:sldId id="383" r:id="rId116"/>
    <p:sldId id="384" r:id="rId117"/>
    <p:sldId id="385" r:id="rId118"/>
    <p:sldId id="328" r:id="rId119"/>
    <p:sldId id="333" r:id="rId120"/>
    <p:sldId id="330" r:id="rId121"/>
    <p:sldId id="331" r:id="rId122"/>
    <p:sldId id="332" r:id="rId123"/>
    <p:sldId id="404" r:id="rId124"/>
    <p:sldId id="405"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660"/>
  </p:normalViewPr>
  <p:slideViewPr>
    <p:cSldViewPr>
      <p:cViewPr varScale="1">
        <p:scale>
          <a:sx n="78" d="100"/>
          <a:sy n="78" d="100"/>
        </p:scale>
        <p:origin x="1483"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616093-4A14-426C-A02F-A3C120D75EB8}" type="doc">
      <dgm:prSet loTypeId="urn:microsoft.com/office/officeart/2005/8/layout/hierarchy6" loCatId="hierarchy" qsTypeId="urn:microsoft.com/office/officeart/2005/8/quickstyle/simple5" qsCatId="simple" csTypeId="urn:microsoft.com/office/officeart/2005/8/colors/colorful1" csCatId="colorful" phldr="1"/>
      <dgm:spPr/>
      <dgm:t>
        <a:bodyPr/>
        <a:lstStyle/>
        <a:p>
          <a:endParaRPr lang="en-US"/>
        </a:p>
      </dgm:t>
    </dgm:pt>
    <dgm:pt modelId="{13D28309-B8ED-4628-A87E-7FA627AEE6AC}">
      <dgm:prSet phldrT="[Text]"/>
      <dgm:spPr/>
      <dgm:t>
        <a:bodyPr/>
        <a:lstStyle/>
        <a:p>
          <a:r>
            <a:rPr lang="en-US" dirty="0">
              <a:latin typeface="High Tower Text" pitchFamily="18" charset="0"/>
            </a:rPr>
            <a:t>APPROACHES TO RESEARCH</a:t>
          </a:r>
        </a:p>
      </dgm:t>
    </dgm:pt>
    <dgm:pt modelId="{BF0F89CD-3CBC-460A-A9D8-AAD929A7495A}" type="parTrans" cxnId="{81030C15-F76C-4099-BF22-AAE8E464AFB4}">
      <dgm:prSet/>
      <dgm:spPr/>
      <dgm:t>
        <a:bodyPr/>
        <a:lstStyle/>
        <a:p>
          <a:endParaRPr lang="en-US"/>
        </a:p>
      </dgm:t>
    </dgm:pt>
    <dgm:pt modelId="{33E3D3DC-19FB-4AED-A5CA-61FB306D7A9F}" type="sibTrans" cxnId="{81030C15-F76C-4099-BF22-AAE8E464AFB4}">
      <dgm:prSet/>
      <dgm:spPr/>
      <dgm:t>
        <a:bodyPr/>
        <a:lstStyle/>
        <a:p>
          <a:endParaRPr lang="en-US"/>
        </a:p>
      </dgm:t>
    </dgm:pt>
    <dgm:pt modelId="{2D75311B-AFE4-4DEA-9360-990A4CA7EE59}">
      <dgm:prSet phldrT="[Text]"/>
      <dgm:spPr/>
      <dgm:t>
        <a:bodyPr/>
        <a:lstStyle/>
        <a:p>
          <a:r>
            <a:rPr lang="en-US" dirty="0">
              <a:latin typeface="High Tower Text" pitchFamily="18" charset="0"/>
            </a:rPr>
            <a:t>QUANTITATIVE</a:t>
          </a:r>
        </a:p>
        <a:p>
          <a:r>
            <a:rPr lang="en-US" dirty="0">
              <a:latin typeface="High Tower Text" pitchFamily="18" charset="0"/>
            </a:rPr>
            <a:t>APPROACH</a:t>
          </a:r>
          <a:r>
            <a:rPr lang="en-US" dirty="0"/>
            <a:t> </a:t>
          </a:r>
        </a:p>
      </dgm:t>
    </dgm:pt>
    <dgm:pt modelId="{496A80BC-142A-4BA7-BFE2-31FE3537F6DE}" type="parTrans" cxnId="{1D9CBDCE-2B1B-4FEA-A99E-E5B3A2F5F8EF}">
      <dgm:prSet/>
      <dgm:spPr/>
      <dgm:t>
        <a:bodyPr/>
        <a:lstStyle/>
        <a:p>
          <a:endParaRPr lang="en-US"/>
        </a:p>
      </dgm:t>
    </dgm:pt>
    <dgm:pt modelId="{BAC831D8-1012-42CC-AD83-564832B20CF3}" type="sibTrans" cxnId="{1D9CBDCE-2B1B-4FEA-A99E-E5B3A2F5F8EF}">
      <dgm:prSet/>
      <dgm:spPr/>
      <dgm:t>
        <a:bodyPr/>
        <a:lstStyle/>
        <a:p>
          <a:endParaRPr lang="en-US"/>
        </a:p>
      </dgm:t>
    </dgm:pt>
    <dgm:pt modelId="{0DD1C6B3-FFD7-4BEB-A8BF-FB530722B761}">
      <dgm:prSet phldrT="[Text]"/>
      <dgm:spPr/>
      <dgm:t>
        <a:bodyPr/>
        <a:lstStyle/>
        <a:p>
          <a:r>
            <a:rPr lang="en-US" dirty="0">
              <a:latin typeface="High Tower Text" pitchFamily="18" charset="0"/>
            </a:rPr>
            <a:t>QUALITATIVE</a:t>
          </a:r>
        </a:p>
        <a:p>
          <a:r>
            <a:rPr lang="en-US" dirty="0">
              <a:latin typeface="High Tower Text" pitchFamily="18" charset="0"/>
            </a:rPr>
            <a:t>APPROACH</a:t>
          </a:r>
        </a:p>
      </dgm:t>
    </dgm:pt>
    <dgm:pt modelId="{B75F50F2-6162-4A99-BB5F-C80AA0BFEBBC}" type="parTrans" cxnId="{CBCF2C8D-814B-4BEF-BB1D-B49D0FF9E243}">
      <dgm:prSet/>
      <dgm:spPr/>
      <dgm:t>
        <a:bodyPr/>
        <a:lstStyle/>
        <a:p>
          <a:endParaRPr lang="en-US"/>
        </a:p>
      </dgm:t>
    </dgm:pt>
    <dgm:pt modelId="{D669BF00-520D-49DB-8184-E1AE4402966C}" type="sibTrans" cxnId="{CBCF2C8D-814B-4BEF-BB1D-B49D0FF9E243}">
      <dgm:prSet/>
      <dgm:spPr/>
      <dgm:t>
        <a:bodyPr/>
        <a:lstStyle/>
        <a:p>
          <a:endParaRPr lang="en-US"/>
        </a:p>
      </dgm:t>
    </dgm:pt>
    <dgm:pt modelId="{5C09FF7E-5FEC-460A-9677-D5E589C671FA}" type="pres">
      <dgm:prSet presAssocID="{88616093-4A14-426C-A02F-A3C120D75EB8}" presName="mainComposite" presStyleCnt="0">
        <dgm:presLayoutVars>
          <dgm:chPref val="1"/>
          <dgm:dir/>
          <dgm:animOne val="branch"/>
          <dgm:animLvl val="lvl"/>
          <dgm:resizeHandles val="exact"/>
        </dgm:presLayoutVars>
      </dgm:prSet>
      <dgm:spPr/>
    </dgm:pt>
    <dgm:pt modelId="{1E36B859-2AA4-44F3-B7F8-297110701EF1}" type="pres">
      <dgm:prSet presAssocID="{88616093-4A14-426C-A02F-A3C120D75EB8}" presName="hierFlow" presStyleCnt="0"/>
      <dgm:spPr/>
    </dgm:pt>
    <dgm:pt modelId="{D878E7B4-CBBA-46CC-A63F-49849CB19446}" type="pres">
      <dgm:prSet presAssocID="{88616093-4A14-426C-A02F-A3C120D75EB8}" presName="hierChild1" presStyleCnt="0">
        <dgm:presLayoutVars>
          <dgm:chPref val="1"/>
          <dgm:animOne val="branch"/>
          <dgm:animLvl val="lvl"/>
        </dgm:presLayoutVars>
      </dgm:prSet>
      <dgm:spPr/>
    </dgm:pt>
    <dgm:pt modelId="{F721DCF3-6874-4578-9BD0-72B24F14493D}" type="pres">
      <dgm:prSet presAssocID="{13D28309-B8ED-4628-A87E-7FA627AEE6AC}" presName="Name14" presStyleCnt="0"/>
      <dgm:spPr/>
    </dgm:pt>
    <dgm:pt modelId="{9FDD4F67-6C8C-4B5D-BB92-0BE9092B5642}" type="pres">
      <dgm:prSet presAssocID="{13D28309-B8ED-4628-A87E-7FA627AEE6AC}" presName="level1Shape" presStyleLbl="node0" presStyleIdx="0" presStyleCnt="1">
        <dgm:presLayoutVars>
          <dgm:chPref val="3"/>
        </dgm:presLayoutVars>
      </dgm:prSet>
      <dgm:spPr/>
    </dgm:pt>
    <dgm:pt modelId="{7577FEE4-D96A-48C0-89B9-B6B5D9F4315A}" type="pres">
      <dgm:prSet presAssocID="{13D28309-B8ED-4628-A87E-7FA627AEE6AC}" presName="hierChild2" presStyleCnt="0"/>
      <dgm:spPr/>
    </dgm:pt>
    <dgm:pt modelId="{CD4B823A-70B2-4F31-87F7-5D20EE12998B}" type="pres">
      <dgm:prSet presAssocID="{496A80BC-142A-4BA7-BFE2-31FE3537F6DE}" presName="Name19" presStyleLbl="parChTrans1D2" presStyleIdx="0" presStyleCnt="2"/>
      <dgm:spPr/>
    </dgm:pt>
    <dgm:pt modelId="{A8129BAD-9CEC-4577-AB45-4EA956C15700}" type="pres">
      <dgm:prSet presAssocID="{2D75311B-AFE4-4DEA-9360-990A4CA7EE59}" presName="Name21" presStyleCnt="0"/>
      <dgm:spPr/>
    </dgm:pt>
    <dgm:pt modelId="{184B9645-54B6-4664-9444-F06F4048A46E}" type="pres">
      <dgm:prSet presAssocID="{2D75311B-AFE4-4DEA-9360-990A4CA7EE59}" presName="level2Shape" presStyleLbl="node2" presStyleIdx="0" presStyleCnt="2" custLinFactNeighborX="955" custLinFactNeighborY="2509"/>
      <dgm:spPr/>
    </dgm:pt>
    <dgm:pt modelId="{9EFA2243-5ABC-4747-8B93-97340131CF51}" type="pres">
      <dgm:prSet presAssocID="{2D75311B-AFE4-4DEA-9360-990A4CA7EE59}" presName="hierChild3" presStyleCnt="0"/>
      <dgm:spPr/>
    </dgm:pt>
    <dgm:pt modelId="{F796F0C3-F98F-4C5F-8980-48F1D83E8424}" type="pres">
      <dgm:prSet presAssocID="{B75F50F2-6162-4A99-BB5F-C80AA0BFEBBC}" presName="Name19" presStyleLbl="parChTrans1D2" presStyleIdx="1" presStyleCnt="2"/>
      <dgm:spPr/>
    </dgm:pt>
    <dgm:pt modelId="{5021489E-098F-4558-BC0A-E19B44362D8C}" type="pres">
      <dgm:prSet presAssocID="{0DD1C6B3-FFD7-4BEB-A8BF-FB530722B761}" presName="Name21" presStyleCnt="0"/>
      <dgm:spPr/>
    </dgm:pt>
    <dgm:pt modelId="{92ADC71B-824E-40E8-B854-3A1B19B5A42E}" type="pres">
      <dgm:prSet presAssocID="{0DD1C6B3-FFD7-4BEB-A8BF-FB530722B761}" presName="level2Shape" presStyleLbl="node2" presStyleIdx="1" presStyleCnt="2" custLinFactNeighborX="3007" custLinFactNeighborY="-6495"/>
      <dgm:spPr/>
    </dgm:pt>
    <dgm:pt modelId="{726A9808-38BD-465D-896F-0BB1F7EBE1BA}" type="pres">
      <dgm:prSet presAssocID="{0DD1C6B3-FFD7-4BEB-A8BF-FB530722B761}" presName="hierChild3" presStyleCnt="0"/>
      <dgm:spPr/>
    </dgm:pt>
    <dgm:pt modelId="{353C6015-60E8-417A-B806-497DE73C2137}" type="pres">
      <dgm:prSet presAssocID="{88616093-4A14-426C-A02F-A3C120D75EB8}" presName="bgShapesFlow" presStyleCnt="0"/>
      <dgm:spPr/>
    </dgm:pt>
  </dgm:ptLst>
  <dgm:cxnLst>
    <dgm:cxn modelId="{81030C15-F76C-4099-BF22-AAE8E464AFB4}" srcId="{88616093-4A14-426C-A02F-A3C120D75EB8}" destId="{13D28309-B8ED-4628-A87E-7FA627AEE6AC}" srcOrd="0" destOrd="0" parTransId="{BF0F89CD-3CBC-460A-A9D8-AAD929A7495A}" sibTransId="{33E3D3DC-19FB-4AED-A5CA-61FB306D7A9F}"/>
    <dgm:cxn modelId="{3E953F35-4EF2-4880-B3D7-7D34F6B28D9D}" type="presOf" srcId="{2D75311B-AFE4-4DEA-9360-990A4CA7EE59}" destId="{184B9645-54B6-4664-9444-F06F4048A46E}" srcOrd="0" destOrd="0" presId="urn:microsoft.com/office/officeart/2005/8/layout/hierarchy6"/>
    <dgm:cxn modelId="{7CEF4641-E327-41BD-9CDF-373C76F8B5D9}" type="presOf" srcId="{496A80BC-142A-4BA7-BFE2-31FE3537F6DE}" destId="{CD4B823A-70B2-4F31-87F7-5D20EE12998B}" srcOrd="0" destOrd="0" presId="urn:microsoft.com/office/officeart/2005/8/layout/hierarchy6"/>
    <dgm:cxn modelId="{2E58CE6F-D03E-4D58-B801-A829E7EA07C9}" type="presOf" srcId="{13D28309-B8ED-4628-A87E-7FA627AEE6AC}" destId="{9FDD4F67-6C8C-4B5D-BB92-0BE9092B5642}" srcOrd="0" destOrd="0" presId="urn:microsoft.com/office/officeart/2005/8/layout/hierarchy6"/>
    <dgm:cxn modelId="{CBCF2C8D-814B-4BEF-BB1D-B49D0FF9E243}" srcId="{13D28309-B8ED-4628-A87E-7FA627AEE6AC}" destId="{0DD1C6B3-FFD7-4BEB-A8BF-FB530722B761}" srcOrd="1" destOrd="0" parTransId="{B75F50F2-6162-4A99-BB5F-C80AA0BFEBBC}" sibTransId="{D669BF00-520D-49DB-8184-E1AE4402966C}"/>
    <dgm:cxn modelId="{8C1938B5-3121-4629-BEDC-54D2C4A664D8}" type="presOf" srcId="{88616093-4A14-426C-A02F-A3C120D75EB8}" destId="{5C09FF7E-5FEC-460A-9677-D5E589C671FA}" srcOrd="0" destOrd="0" presId="urn:microsoft.com/office/officeart/2005/8/layout/hierarchy6"/>
    <dgm:cxn modelId="{1E64F5C1-D9C3-4C06-904B-588CB5704D72}" type="presOf" srcId="{0DD1C6B3-FFD7-4BEB-A8BF-FB530722B761}" destId="{92ADC71B-824E-40E8-B854-3A1B19B5A42E}" srcOrd="0" destOrd="0" presId="urn:microsoft.com/office/officeart/2005/8/layout/hierarchy6"/>
    <dgm:cxn modelId="{1D9CBDCE-2B1B-4FEA-A99E-E5B3A2F5F8EF}" srcId="{13D28309-B8ED-4628-A87E-7FA627AEE6AC}" destId="{2D75311B-AFE4-4DEA-9360-990A4CA7EE59}" srcOrd="0" destOrd="0" parTransId="{496A80BC-142A-4BA7-BFE2-31FE3537F6DE}" sibTransId="{BAC831D8-1012-42CC-AD83-564832B20CF3}"/>
    <dgm:cxn modelId="{A2EC30FF-62C0-405A-8A2E-D1DE6F471268}" type="presOf" srcId="{B75F50F2-6162-4A99-BB5F-C80AA0BFEBBC}" destId="{F796F0C3-F98F-4C5F-8980-48F1D83E8424}" srcOrd="0" destOrd="0" presId="urn:microsoft.com/office/officeart/2005/8/layout/hierarchy6"/>
    <dgm:cxn modelId="{582580FF-D0CE-4CBF-904B-B6FE88E4DFFD}" type="presParOf" srcId="{5C09FF7E-5FEC-460A-9677-D5E589C671FA}" destId="{1E36B859-2AA4-44F3-B7F8-297110701EF1}" srcOrd="0" destOrd="0" presId="urn:microsoft.com/office/officeart/2005/8/layout/hierarchy6"/>
    <dgm:cxn modelId="{CD0E0F8D-CF19-48D0-8098-803B67B5B1E5}" type="presParOf" srcId="{1E36B859-2AA4-44F3-B7F8-297110701EF1}" destId="{D878E7B4-CBBA-46CC-A63F-49849CB19446}" srcOrd="0" destOrd="0" presId="urn:microsoft.com/office/officeart/2005/8/layout/hierarchy6"/>
    <dgm:cxn modelId="{86C4D77B-6966-40A5-85A6-F6C32F777D13}" type="presParOf" srcId="{D878E7B4-CBBA-46CC-A63F-49849CB19446}" destId="{F721DCF3-6874-4578-9BD0-72B24F14493D}" srcOrd="0" destOrd="0" presId="urn:microsoft.com/office/officeart/2005/8/layout/hierarchy6"/>
    <dgm:cxn modelId="{53B61909-A781-48AD-A5BD-62D946F78146}" type="presParOf" srcId="{F721DCF3-6874-4578-9BD0-72B24F14493D}" destId="{9FDD4F67-6C8C-4B5D-BB92-0BE9092B5642}" srcOrd="0" destOrd="0" presId="urn:microsoft.com/office/officeart/2005/8/layout/hierarchy6"/>
    <dgm:cxn modelId="{71703B5F-FEC0-488A-886C-097F883E9C47}" type="presParOf" srcId="{F721DCF3-6874-4578-9BD0-72B24F14493D}" destId="{7577FEE4-D96A-48C0-89B9-B6B5D9F4315A}" srcOrd="1" destOrd="0" presId="urn:microsoft.com/office/officeart/2005/8/layout/hierarchy6"/>
    <dgm:cxn modelId="{D7A0E03C-C288-4D23-A6F1-E71295C8949E}" type="presParOf" srcId="{7577FEE4-D96A-48C0-89B9-B6B5D9F4315A}" destId="{CD4B823A-70B2-4F31-87F7-5D20EE12998B}" srcOrd="0" destOrd="0" presId="urn:microsoft.com/office/officeart/2005/8/layout/hierarchy6"/>
    <dgm:cxn modelId="{A511D4CA-3252-49F3-9A67-0379D7DDFFB8}" type="presParOf" srcId="{7577FEE4-D96A-48C0-89B9-B6B5D9F4315A}" destId="{A8129BAD-9CEC-4577-AB45-4EA956C15700}" srcOrd="1" destOrd="0" presId="urn:microsoft.com/office/officeart/2005/8/layout/hierarchy6"/>
    <dgm:cxn modelId="{0470AAD4-DA3B-4C38-99DA-54C2EB2CBC02}" type="presParOf" srcId="{A8129BAD-9CEC-4577-AB45-4EA956C15700}" destId="{184B9645-54B6-4664-9444-F06F4048A46E}" srcOrd="0" destOrd="0" presId="urn:microsoft.com/office/officeart/2005/8/layout/hierarchy6"/>
    <dgm:cxn modelId="{5F75693A-54D6-4ED2-9155-06B10EAAE270}" type="presParOf" srcId="{A8129BAD-9CEC-4577-AB45-4EA956C15700}" destId="{9EFA2243-5ABC-4747-8B93-97340131CF51}" srcOrd="1" destOrd="0" presId="urn:microsoft.com/office/officeart/2005/8/layout/hierarchy6"/>
    <dgm:cxn modelId="{9BE371DD-0829-4CF2-97E1-97DA7DF22170}" type="presParOf" srcId="{7577FEE4-D96A-48C0-89B9-B6B5D9F4315A}" destId="{F796F0C3-F98F-4C5F-8980-48F1D83E8424}" srcOrd="2" destOrd="0" presId="urn:microsoft.com/office/officeart/2005/8/layout/hierarchy6"/>
    <dgm:cxn modelId="{877AE2B0-CAB4-469B-BD09-8052AA1568BD}" type="presParOf" srcId="{7577FEE4-D96A-48C0-89B9-B6B5D9F4315A}" destId="{5021489E-098F-4558-BC0A-E19B44362D8C}" srcOrd="3" destOrd="0" presId="urn:microsoft.com/office/officeart/2005/8/layout/hierarchy6"/>
    <dgm:cxn modelId="{3566C582-45DC-4697-A735-FCD8B43398A6}" type="presParOf" srcId="{5021489E-098F-4558-BC0A-E19B44362D8C}" destId="{92ADC71B-824E-40E8-B854-3A1B19B5A42E}" srcOrd="0" destOrd="0" presId="urn:microsoft.com/office/officeart/2005/8/layout/hierarchy6"/>
    <dgm:cxn modelId="{C9919DE4-4A94-4B6B-8251-FA510B1B281E}" type="presParOf" srcId="{5021489E-098F-4558-BC0A-E19B44362D8C}" destId="{726A9808-38BD-465D-896F-0BB1F7EBE1BA}" srcOrd="1" destOrd="0" presId="urn:microsoft.com/office/officeart/2005/8/layout/hierarchy6"/>
    <dgm:cxn modelId="{C129891A-4ED8-42A8-832D-CF1705D9D600}" type="presParOf" srcId="{5C09FF7E-5FEC-460A-9677-D5E589C671FA}" destId="{353C6015-60E8-417A-B806-497DE73C213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DD4F67-6C8C-4B5D-BB92-0BE9092B5642}">
      <dsp:nvSpPr>
        <dsp:cNvPr id="0" name=""/>
        <dsp:cNvSpPr/>
      </dsp:nvSpPr>
      <dsp:spPr>
        <a:xfrm>
          <a:off x="1778496" y="793"/>
          <a:ext cx="2539007" cy="169267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1">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High Tower Text" pitchFamily="18" charset="0"/>
            </a:rPr>
            <a:t>APPROACHES TO RESEARCH</a:t>
          </a:r>
        </a:p>
      </dsp:txBody>
      <dsp:txXfrm>
        <a:off x="1828073" y="50370"/>
        <a:ext cx="2439853" cy="1593517"/>
      </dsp:txXfrm>
    </dsp:sp>
    <dsp:sp modelId="{CD4B823A-70B2-4F31-87F7-5D20EE12998B}">
      <dsp:nvSpPr>
        <dsp:cNvPr id="0" name=""/>
        <dsp:cNvSpPr/>
      </dsp:nvSpPr>
      <dsp:spPr>
        <a:xfrm>
          <a:off x="1421892" y="1693465"/>
          <a:ext cx="1626107" cy="677862"/>
        </a:xfrm>
        <a:custGeom>
          <a:avLst/>
          <a:gdLst/>
          <a:ahLst/>
          <a:cxnLst/>
          <a:rect l="0" t="0" r="0" b="0"/>
          <a:pathLst>
            <a:path>
              <a:moveTo>
                <a:pt x="1626107" y="0"/>
              </a:moveTo>
              <a:lnTo>
                <a:pt x="1626107" y="338931"/>
              </a:lnTo>
              <a:lnTo>
                <a:pt x="0" y="338931"/>
              </a:lnTo>
              <a:lnTo>
                <a:pt x="0" y="67786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4B9645-54B6-4664-9444-F06F4048A46E}">
      <dsp:nvSpPr>
        <dsp:cNvPr id="0" name=""/>
        <dsp:cNvSpPr/>
      </dsp:nvSpPr>
      <dsp:spPr>
        <a:xfrm>
          <a:off x="152388" y="2371328"/>
          <a:ext cx="2539007" cy="169267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2">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High Tower Text" pitchFamily="18" charset="0"/>
            </a:rPr>
            <a:t>QUANTITATIVE</a:t>
          </a:r>
        </a:p>
        <a:p>
          <a:pPr marL="0" lvl="0" indent="0" algn="ctr" defTabSz="933450">
            <a:lnSpc>
              <a:spcPct val="90000"/>
            </a:lnSpc>
            <a:spcBef>
              <a:spcPct val="0"/>
            </a:spcBef>
            <a:spcAft>
              <a:spcPct val="35000"/>
            </a:spcAft>
            <a:buNone/>
          </a:pPr>
          <a:r>
            <a:rPr lang="en-US" sz="2100" kern="1200" dirty="0">
              <a:latin typeface="High Tower Text" pitchFamily="18" charset="0"/>
            </a:rPr>
            <a:t>APPROACH</a:t>
          </a:r>
          <a:r>
            <a:rPr lang="en-US" sz="2100" kern="1200" dirty="0"/>
            <a:t> </a:t>
          </a:r>
        </a:p>
      </dsp:txBody>
      <dsp:txXfrm>
        <a:off x="201965" y="2420905"/>
        <a:ext cx="2439853" cy="1593517"/>
      </dsp:txXfrm>
    </dsp:sp>
    <dsp:sp modelId="{F796F0C3-F98F-4C5F-8980-48F1D83E8424}">
      <dsp:nvSpPr>
        <dsp:cNvPr id="0" name=""/>
        <dsp:cNvSpPr/>
      </dsp:nvSpPr>
      <dsp:spPr>
        <a:xfrm>
          <a:off x="3048000" y="1693465"/>
          <a:ext cx="1726703" cy="567129"/>
        </a:xfrm>
        <a:custGeom>
          <a:avLst/>
          <a:gdLst/>
          <a:ahLst/>
          <a:cxnLst/>
          <a:rect l="0" t="0" r="0" b="0"/>
          <a:pathLst>
            <a:path>
              <a:moveTo>
                <a:pt x="0" y="0"/>
              </a:moveTo>
              <a:lnTo>
                <a:pt x="0" y="283564"/>
              </a:lnTo>
              <a:lnTo>
                <a:pt x="1726703" y="283564"/>
              </a:lnTo>
              <a:lnTo>
                <a:pt x="1726703" y="56712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ADC71B-824E-40E8-B854-3A1B19B5A42E}">
      <dsp:nvSpPr>
        <dsp:cNvPr id="0" name=""/>
        <dsp:cNvSpPr/>
      </dsp:nvSpPr>
      <dsp:spPr>
        <a:xfrm>
          <a:off x="3505199" y="2260595"/>
          <a:ext cx="2539007" cy="169267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brightRoom" dir="tl">
            <a:rot lat="0" lon="0" rev="1800000"/>
          </a:lightRig>
        </a:scene3d>
        <a:sp3d contourW="10160" prstMaterial="dkEdge">
          <a:bevelT w="38100" h="50800" prst="angle"/>
          <a:contourClr>
            <a:schemeClr val="accent2">
              <a:hueOff val="0"/>
              <a:satOff val="0"/>
              <a:lumOff val="0"/>
              <a:alphaOff val="0"/>
              <a:shade val="40000"/>
              <a:satMod val="15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High Tower Text" pitchFamily="18" charset="0"/>
            </a:rPr>
            <a:t>QUALITATIVE</a:t>
          </a:r>
        </a:p>
        <a:p>
          <a:pPr marL="0" lvl="0" indent="0" algn="ctr" defTabSz="933450">
            <a:lnSpc>
              <a:spcPct val="90000"/>
            </a:lnSpc>
            <a:spcBef>
              <a:spcPct val="0"/>
            </a:spcBef>
            <a:spcAft>
              <a:spcPct val="35000"/>
            </a:spcAft>
            <a:buNone/>
          </a:pPr>
          <a:r>
            <a:rPr lang="en-US" sz="2100" kern="1200" dirty="0">
              <a:latin typeface="High Tower Text" pitchFamily="18" charset="0"/>
            </a:rPr>
            <a:t>APPROACH</a:t>
          </a:r>
        </a:p>
      </dsp:txBody>
      <dsp:txXfrm>
        <a:off x="3554776" y="2310172"/>
        <a:ext cx="2439853" cy="15935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752C56-D1D7-4F73-B2EB-5467176CEE03}"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EA4564-1BF1-426D-9048-3552A627AC8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752C56-D1D7-4F73-B2EB-5467176CEE03}"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EA4564-1BF1-426D-9048-3552A627AC8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752C56-D1D7-4F73-B2EB-5467176CEE03}"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EA4564-1BF1-426D-9048-3552A627AC8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752C56-D1D7-4F73-B2EB-5467176CEE03}"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EA4564-1BF1-426D-9048-3552A627AC8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752C56-D1D7-4F73-B2EB-5467176CEE03}"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CEA4564-1BF1-426D-9048-3552A627AC8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752C56-D1D7-4F73-B2EB-5467176CEE03}" type="datetimeFigureOut">
              <a:rPr lang="en-US" smtClean="0"/>
              <a:pPr/>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EA4564-1BF1-426D-9048-3552A627AC8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752C56-D1D7-4F73-B2EB-5467176CEE03}" type="datetimeFigureOut">
              <a:rPr lang="en-US" smtClean="0"/>
              <a:pPr/>
              <a:t>7/27/2024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CEA4564-1BF1-426D-9048-3552A627AC8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752C56-D1D7-4F73-B2EB-5467176CEE03}" type="datetimeFigureOut">
              <a:rPr lang="en-US" smtClean="0"/>
              <a:pPr/>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CEA4564-1BF1-426D-9048-3552A627AC8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752C56-D1D7-4F73-B2EB-5467176CEE03}" type="datetimeFigureOut">
              <a:rPr lang="en-US" smtClean="0"/>
              <a:pPr/>
              <a:t>7/27/2024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CEA4564-1BF1-426D-9048-3552A627AC8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752C56-D1D7-4F73-B2EB-5467176CEE03}" type="datetimeFigureOut">
              <a:rPr lang="en-US" smtClean="0"/>
              <a:pPr/>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EA4564-1BF1-426D-9048-3552A627AC82}"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6752C56-D1D7-4F73-B2EB-5467176CEE03}" type="datetimeFigureOut">
              <a:rPr lang="en-US" smtClean="0"/>
              <a:pPr/>
              <a:t>7/27/2024</a:t>
            </a:fld>
            <a:endParaRPr lang="en-US" dirty="0"/>
          </a:p>
        </p:txBody>
      </p:sp>
      <p:sp>
        <p:nvSpPr>
          <p:cNvPr id="9" name="Slide Number Placeholder 8"/>
          <p:cNvSpPr>
            <a:spLocks noGrp="1"/>
          </p:cNvSpPr>
          <p:nvPr>
            <p:ph type="sldNum" sz="quarter" idx="11"/>
          </p:nvPr>
        </p:nvSpPr>
        <p:spPr/>
        <p:txBody>
          <a:bodyPr/>
          <a:lstStyle/>
          <a:p>
            <a:fld id="{6CEA4564-1BF1-426D-9048-3552A627AC82}"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CEA4564-1BF1-426D-9048-3552A627AC82}"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6752C56-D1D7-4F73-B2EB-5467176CEE03}" type="datetimeFigureOut">
              <a:rPr lang="en-US" smtClean="0"/>
              <a:pPr/>
              <a:t>7/27/2024</a:t>
            </a:fld>
            <a:endParaRPr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www.wikipedia.org/"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676400"/>
            <a:ext cx="8229600" cy="1219200"/>
          </a:xfrm>
        </p:spPr>
        <p:txBody>
          <a:bodyPr>
            <a:normAutofit fontScale="90000"/>
          </a:bodyPr>
          <a:lstStyle/>
          <a:p>
            <a:r>
              <a:rPr lang="en-US" dirty="0"/>
              <a:t>RESEARCH METHODOLOGY &amp; STATISTICS</a:t>
            </a:r>
            <a:br>
              <a:rPr lang="en-US" dirty="0"/>
            </a:br>
            <a:endParaRPr lang="en-US" dirty="0"/>
          </a:p>
        </p:txBody>
      </p:sp>
      <p:sp>
        <p:nvSpPr>
          <p:cNvPr id="2" name="TextBox 1"/>
          <p:cNvSpPr txBox="1"/>
          <p:nvPr/>
        </p:nvSpPr>
        <p:spPr>
          <a:xfrm>
            <a:off x="4191000" y="4648200"/>
            <a:ext cx="3810000" cy="369332"/>
          </a:xfrm>
          <a:prstGeom prst="rect">
            <a:avLst/>
          </a:prstGeom>
          <a:noFill/>
        </p:spPr>
        <p:txBody>
          <a:bodyPr wrap="square" rtlCol="0">
            <a:spAutoFit/>
          </a:bodyPr>
          <a:lstStyle/>
          <a:p>
            <a:r>
              <a:rPr lang="en-US" dirty="0"/>
              <a:t>Almas Jabeen Abdul Razak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skerville Old Face" pitchFamily="18" charset="0"/>
              </a:rPr>
              <a:t>TYPES OF HYPOTHESIS</a:t>
            </a:r>
          </a:p>
        </p:txBody>
      </p:sp>
      <p:sp>
        <p:nvSpPr>
          <p:cNvPr id="2" name="Content Placeholder 1"/>
          <p:cNvSpPr>
            <a:spLocks noGrp="1"/>
          </p:cNvSpPr>
          <p:nvPr>
            <p:ph idx="1"/>
          </p:nvPr>
        </p:nvSpPr>
        <p:spPr>
          <a:xfrm>
            <a:off x="457200" y="1219200"/>
            <a:ext cx="7620000" cy="5181600"/>
          </a:xfrm>
        </p:spPr>
        <p:txBody>
          <a:bodyPr>
            <a:normAutofit fontScale="85000" lnSpcReduction="20000"/>
          </a:bodyPr>
          <a:lstStyle/>
          <a:p>
            <a:pPr algn="just"/>
            <a:r>
              <a:rPr lang="en-US" b="1" dirty="0">
                <a:latin typeface="Baskerville Old Face" pitchFamily="18" charset="0"/>
              </a:rPr>
              <a:t>Descriptive hypothesis </a:t>
            </a:r>
            <a:r>
              <a:rPr lang="en-US" dirty="0">
                <a:latin typeface="Baskerville Old Face" pitchFamily="18" charset="0"/>
              </a:rPr>
              <a:t>: It intends to describe some characteristics of an object , a situation ,an individual or even an organization.</a:t>
            </a:r>
          </a:p>
          <a:p>
            <a:pPr algn="just"/>
            <a:r>
              <a:rPr lang="en-US" b="1" dirty="0">
                <a:latin typeface="Baskerville Old Face" pitchFamily="18" charset="0"/>
              </a:rPr>
              <a:t>Relational Hypothesis </a:t>
            </a:r>
            <a:r>
              <a:rPr lang="en-US" dirty="0">
                <a:latin typeface="Baskerville Old Face" pitchFamily="18" charset="0"/>
              </a:rPr>
              <a:t>: It intends to describe the relation ship between variables.</a:t>
            </a:r>
          </a:p>
          <a:p>
            <a:pPr algn="just"/>
            <a:r>
              <a:rPr lang="en-US" b="1" dirty="0">
                <a:latin typeface="Baskerville Old Face" pitchFamily="18" charset="0"/>
              </a:rPr>
              <a:t>Empirical / Working Hypothesis </a:t>
            </a:r>
            <a:r>
              <a:rPr lang="en-US" dirty="0">
                <a:latin typeface="Baskerville Old Face" pitchFamily="18" charset="0"/>
              </a:rPr>
              <a:t>: This is a hypothesis framed in early stages of research. This maybe altered or modified as research proceeds. </a:t>
            </a:r>
          </a:p>
          <a:p>
            <a:pPr algn="just"/>
            <a:r>
              <a:rPr lang="en-US" b="1" dirty="0">
                <a:latin typeface="Baskerville Old Face" pitchFamily="18" charset="0"/>
              </a:rPr>
              <a:t>Null Hypothesis</a:t>
            </a:r>
            <a:r>
              <a:rPr lang="en-US" dirty="0">
                <a:latin typeface="Baskerville Old Face" pitchFamily="18" charset="0"/>
              </a:rPr>
              <a:t>: This states that there is no significant difference between the parameter and statistic that is being compared.</a:t>
            </a:r>
          </a:p>
          <a:p>
            <a:pPr algn="just"/>
            <a:r>
              <a:rPr lang="en-US" b="1" dirty="0">
                <a:latin typeface="Baskerville Old Face" pitchFamily="18" charset="0"/>
              </a:rPr>
              <a:t>Alternative hypothesis </a:t>
            </a:r>
            <a:r>
              <a:rPr lang="en-US" dirty="0">
                <a:latin typeface="Baskerville Old Face" pitchFamily="18" charset="0"/>
              </a:rPr>
              <a:t>:they are the research hypothesis which involves the claim to be tested</a:t>
            </a:r>
          </a:p>
          <a:p>
            <a:pPr algn="just"/>
            <a:r>
              <a:rPr lang="en-US" b="1" dirty="0">
                <a:latin typeface="Baskerville Old Face" pitchFamily="18" charset="0"/>
              </a:rPr>
              <a:t>Analytical hypothesis </a:t>
            </a:r>
            <a:r>
              <a:rPr lang="en-US" dirty="0">
                <a:latin typeface="Baskerville Old Face" pitchFamily="18" charset="0"/>
              </a:rPr>
              <a:t>: These are used when one would specify the relationship between changes in one property  leading to change in other.</a:t>
            </a:r>
          </a:p>
          <a:p>
            <a:pPr algn="just"/>
            <a:r>
              <a:rPr lang="en-US" b="1" dirty="0">
                <a:latin typeface="Baskerville Old Face" pitchFamily="18" charset="0"/>
              </a:rPr>
              <a:t>Common sense Hypothesis </a:t>
            </a:r>
            <a:r>
              <a:rPr lang="en-US" dirty="0">
                <a:latin typeface="Baskerville Old Face" pitchFamily="18" charset="0"/>
              </a:rPr>
              <a:t>: These are based on what is being observed with common idea existing among people.</a:t>
            </a:r>
          </a:p>
          <a:p>
            <a:pPr algn="just"/>
            <a:r>
              <a:rPr lang="en-US" b="1" dirty="0">
                <a:latin typeface="Baskerville Old Face" pitchFamily="18" charset="0"/>
              </a:rPr>
              <a:t>Statistical hypothesis </a:t>
            </a:r>
            <a:r>
              <a:rPr lang="en-US" dirty="0">
                <a:latin typeface="Baskerville Old Face" pitchFamily="18" charset="0"/>
              </a:rPr>
              <a:t>:These are developed from samples that measureable. They are of two types:</a:t>
            </a:r>
          </a:p>
          <a:p>
            <a:pPr marL="114300" indent="0" algn="just">
              <a:buNone/>
            </a:pPr>
            <a:r>
              <a:rPr lang="en-US" dirty="0">
                <a:latin typeface="Baskerville Old Face" pitchFamily="18" charset="0"/>
              </a:rPr>
              <a:t>     1. Hypothesis which indicates difference </a:t>
            </a:r>
          </a:p>
          <a:p>
            <a:pPr marL="114300" indent="0" algn="just">
              <a:buNone/>
            </a:pPr>
            <a:r>
              <a:rPr lang="en-US" dirty="0">
                <a:latin typeface="Baskerville Old Face" pitchFamily="18" charset="0"/>
              </a:rPr>
              <a:t>     2. Hypothesis which indicates relationship</a:t>
            </a:r>
          </a:p>
          <a:p>
            <a:pPr marL="0" indent="0">
              <a:buNone/>
            </a:pPr>
            <a:endParaRPr lang="en-US" dirty="0"/>
          </a:p>
        </p:txBody>
      </p:sp>
    </p:spTree>
    <p:extLst>
      <p:ext uri="{BB962C8B-B14F-4D97-AF65-F5344CB8AC3E}">
        <p14:creationId xmlns:p14="http://schemas.microsoft.com/office/powerpoint/2010/main" val="393063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 calcmode="lin" valueType="num">
                                      <p:cBhvr additive="base">
                                        <p:cTn id="2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additive="base">
                                        <p:cTn id="2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 calcmode="lin" valueType="num">
                                      <p:cBhvr additive="base">
                                        <p:cTn id="3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 calcmode="lin" valueType="num">
                                      <p:cBhvr additive="base">
                                        <p:cTn id="38"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 calcmode="lin" valueType="num">
                                      <p:cBhvr additive="base">
                                        <p:cTn id="44"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 calcmode="lin" valueType="num">
                                      <p:cBhvr additive="base">
                                        <p:cTn id="5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 calcmode="lin" valueType="num">
                                      <p:cBhvr additive="base">
                                        <p:cTn id="5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
                                            <p:txEl>
                                              <p:pRg st="8" end="8"/>
                                            </p:txEl>
                                          </p:spTgt>
                                        </p:tgtEl>
                                        <p:attrNameLst>
                                          <p:attrName>style.visibility</p:attrName>
                                        </p:attrNameLst>
                                      </p:cBhvr>
                                      <p:to>
                                        <p:strVal val="visible"/>
                                      </p:to>
                                    </p:set>
                                    <p:anim calcmode="lin" valueType="num">
                                      <p:cBhvr additive="base">
                                        <p:cTn id="62"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2">
                                            <p:txEl>
                                              <p:pRg st="9" end="9"/>
                                            </p:txEl>
                                          </p:spTgt>
                                        </p:tgtEl>
                                        <p:attrNameLst>
                                          <p:attrName>style.visibility</p:attrName>
                                        </p:attrNameLst>
                                      </p:cBhvr>
                                      <p:to>
                                        <p:strVal val="visible"/>
                                      </p:to>
                                    </p:set>
                                    <p:anim calcmode="lin" valueType="num">
                                      <p:cBhvr additive="base">
                                        <p:cTn id="68"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itchFamily="18" charset="0"/>
              </a:rPr>
              <a:t>Simple linear regression</a:t>
            </a:r>
          </a:p>
        </p:txBody>
      </p:sp>
      <p:sp>
        <p:nvSpPr>
          <p:cNvPr id="3" name="Content Placeholder 2"/>
          <p:cNvSpPr>
            <a:spLocks noGrp="1"/>
          </p:cNvSpPr>
          <p:nvPr>
            <p:ph idx="1"/>
          </p:nvPr>
        </p:nvSpPr>
        <p:spPr/>
        <p:txBody>
          <a:bodyPr>
            <a:normAutofit/>
          </a:bodyPr>
          <a:lstStyle/>
          <a:p>
            <a:pPr marL="114300" indent="0">
              <a:buNone/>
            </a:pPr>
            <a:r>
              <a:rPr lang="en-US" dirty="0">
                <a:latin typeface="Baskerville Old Face" pitchFamily="18" charset="0"/>
              </a:rPr>
              <a:t>It is a causal relation in which it describe how does a dependent variable changes because of a change independent variable while all other variables are held constant </a:t>
            </a:r>
          </a:p>
          <a:p>
            <a:pPr marL="114300" indent="0">
              <a:buNone/>
            </a:pPr>
            <a:r>
              <a:rPr lang="en-US" dirty="0">
                <a:latin typeface="Baskerville Old Face" pitchFamily="18" charset="0"/>
              </a:rPr>
              <a:t>Simple linear regression is representing  a set of clustered data points with best fit line</a:t>
            </a:r>
          </a:p>
          <a:p>
            <a:pPr marL="114300" indent="0">
              <a:buNone/>
            </a:pPr>
            <a:r>
              <a:rPr lang="en-US" dirty="0">
                <a:latin typeface="Baskerville Old Face" pitchFamily="18" charset="0"/>
              </a:rPr>
              <a:t>The line of best fit which represent the data set with the smallest distance between the line and each of the data points.</a:t>
            </a:r>
          </a:p>
          <a:p>
            <a:pPr marL="114300" indent="0">
              <a:buNone/>
            </a:pPr>
            <a:r>
              <a:rPr lang="en-US" dirty="0">
                <a:latin typeface="Baskerville Old Face" pitchFamily="18" charset="0"/>
              </a:rPr>
              <a:t>For a linear regression to work the data set must have two variables that are correlated.</a:t>
            </a:r>
          </a:p>
          <a:p>
            <a:r>
              <a:rPr lang="en-US" dirty="0">
                <a:latin typeface="Baskerville Old Face" pitchFamily="18" charset="0"/>
              </a:rPr>
              <a:t>Simple linear regression has 2main objectives</a:t>
            </a:r>
          </a:p>
          <a:p>
            <a:pPr marL="571500" indent="-457200">
              <a:buFont typeface="+mj-lt"/>
              <a:buAutoNum type="arabicPeriod"/>
            </a:pPr>
            <a:r>
              <a:rPr lang="en-US" dirty="0">
                <a:latin typeface="Baskerville Old Face" pitchFamily="18" charset="0"/>
              </a:rPr>
              <a:t>Establish if there is a relationship between variables </a:t>
            </a:r>
          </a:p>
          <a:p>
            <a:pPr marL="571500" indent="-457200">
              <a:buFont typeface="+mj-lt"/>
              <a:buAutoNum type="arabicPeriod"/>
            </a:pPr>
            <a:r>
              <a:rPr lang="en-US" dirty="0">
                <a:latin typeface="Baskerville Old Face" pitchFamily="18" charset="0"/>
              </a:rPr>
              <a:t>Forecast new observation.</a:t>
            </a:r>
          </a:p>
        </p:txBody>
      </p:sp>
    </p:spTree>
    <p:extLst>
      <p:ext uri="{BB962C8B-B14F-4D97-AF65-F5344CB8AC3E}">
        <p14:creationId xmlns:p14="http://schemas.microsoft.com/office/powerpoint/2010/main" val="1176416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04800"/>
                <a:ext cx="7620000" cy="6096000"/>
              </a:xfrm>
            </p:spPr>
            <p:txBody>
              <a:bodyPr/>
              <a:lstStyle/>
              <a:p>
                <a:endParaRPr lang="en-US" dirty="0"/>
              </a:p>
              <a:p>
                <a:endParaRPr lang="en-US" dirty="0"/>
              </a:p>
              <a:p>
                <a:endParaRPr lang="en-US" dirty="0"/>
              </a:p>
              <a:p>
                <a:r>
                  <a:rPr lang="en-US" sz="2400" b="1" dirty="0">
                    <a:latin typeface="Baskerville Old Face" pitchFamily="18" charset="0"/>
                  </a:rPr>
                  <a:t>Standard form for simple linear regression </a:t>
                </a:r>
              </a:p>
              <a:p>
                <a:pPr marL="114300" indent="0">
                  <a:buNone/>
                </a:pPr>
                <a:r>
                  <a:rPr lang="en-US" dirty="0"/>
                  <a:t>  y= </a:t>
                </a:r>
                <a14:m>
                  <m:oMath xmlns:m="http://schemas.openxmlformats.org/officeDocument/2006/math">
                    <m:r>
                      <a:rPr lang="en-US" b="0" i="0" smtClean="0">
                        <a:latin typeface="Cambria Math"/>
                        <a:ea typeface="Cambria Math"/>
                      </a:rPr>
                      <m:t>  </m:t>
                    </m:r>
                    <m:r>
                      <a:rPr lang="en-US" i="1" smtClean="0">
                        <a:latin typeface="Cambria Math"/>
                        <a:ea typeface="Cambria Math"/>
                      </a:rPr>
                      <m:t>𝛽</m:t>
                    </m:r>
                    <m:r>
                      <a:rPr lang="en-US" b="0" i="1" smtClean="0">
                        <a:latin typeface="Cambria Math"/>
                        <a:ea typeface="Cambria Math"/>
                      </a:rPr>
                      <m:t>0+ </m:t>
                    </m:r>
                    <m:r>
                      <a:rPr lang="en-US" b="0" i="1" smtClean="0">
                        <a:latin typeface="Cambria Math"/>
                        <a:ea typeface="Cambria Math"/>
                      </a:rPr>
                      <m:t>𝛽</m:t>
                    </m:r>
                    <m:r>
                      <a:rPr lang="en-US" b="0" i="1" smtClean="0">
                        <a:latin typeface="Cambria Math"/>
                        <a:ea typeface="Cambria Math"/>
                      </a:rPr>
                      <m:t>1 </m:t>
                    </m:r>
                    <m:r>
                      <a:rPr lang="en-US" b="0" i="1" smtClean="0">
                        <a:latin typeface="Cambria Math"/>
                        <a:ea typeface="Cambria Math"/>
                      </a:rPr>
                      <m:t>𝑥</m:t>
                    </m:r>
                    <m:r>
                      <a:rPr lang="en-US" b="0" i="1" smtClean="0">
                        <a:latin typeface="Cambria Math"/>
                        <a:ea typeface="Cambria Math"/>
                      </a:rPr>
                      <m:t>+</m:t>
                    </m:r>
                    <m:r>
                      <a:rPr lang="en-US" b="0" i="1" smtClean="0">
                        <a:latin typeface="Cambria Math"/>
                        <a:ea typeface="Cambria Math"/>
                      </a:rPr>
                      <m:t>𝜀</m:t>
                    </m:r>
                  </m:oMath>
                </a14:m>
                <a:endParaRPr lang="en-US" b="0" i="1" dirty="0">
                  <a:latin typeface="Cambria Math"/>
                  <a:ea typeface="Cambria Math"/>
                </a:endParaRPr>
              </a:p>
              <a:p>
                <a:pPr marL="114300" indent="0">
                  <a:buNone/>
                </a:pPr>
                <a:r>
                  <a:rPr lang="en-US" i="1" dirty="0">
                    <a:latin typeface="Cambria Math"/>
                    <a:ea typeface="Cambria Math"/>
                  </a:rPr>
                  <a:t>Y = dependent variable</a:t>
                </a:r>
              </a:p>
              <a:p>
                <a:pPr marL="114300" indent="0">
                  <a:buNone/>
                </a:pPr>
                <a:r>
                  <a:rPr lang="en-US" b="0" i="1" dirty="0">
                    <a:latin typeface="Cambria Math"/>
                    <a:ea typeface="Cambria Math"/>
                  </a:rPr>
                  <a:t> </a:t>
                </a:r>
                <a14:m>
                  <m:oMath xmlns:m="http://schemas.openxmlformats.org/officeDocument/2006/math">
                    <m:r>
                      <a:rPr lang="en-US" b="0" i="1" smtClean="0">
                        <a:latin typeface="Cambria Math"/>
                        <a:ea typeface="Cambria Math"/>
                      </a:rPr>
                      <m:t>𝛽</m:t>
                    </m:r>
                    <m:r>
                      <a:rPr lang="en-US" b="0" i="1" smtClean="0">
                        <a:latin typeface="Cambria Math"/>
                        <a:ea typeface="Cambria Math"/>
                      </a:rPr>
                      <m:t>0=</m:t>
                    </m:r>
                    <m:r>
                      <a:rPr lang="en-US" b="0" i="1" smtClean="0">
                        <a:latin typeface="Cambria Math"/>
                        <a:ea typeface="Cambria Math"/>
                      </a:rPr>
                      <m:t>𝑖𝑛𝑡𝑒𝑟𝑐𝑒𝑝𝑡</m:t>
                    </m:r>
                  </m:oMath>
                </a14:m>
                <a:endParaRPr lang="en-US" b="0" i="1" dirty="0">
                  <a:latin typeface="Cambria Math"/>
                  <a:ea typeface="Cambria Math"/>
                </a:endParaRPr>
              </a:p>
              <a:p>
                <a:pPr marL="114300" indent="0">
                  <a:buNone/>
                </a:pPr>
                <a:r>
                  <a:rPr lang="en-US" b="0" dirty="0">
                    <a:ea typeface="Cambria Math"/>
                  </a:rPr>
                  <a:t> </a:t>
                </a:r>
                <a14:m>
                  <m:oMath xmlns:m="http://schemas.openxmlformats.org/officeDocument/2006/math">
                    <m:r>
                      <a:rPr lang="en-US" b="0" i="1" smtClean="0">
                        <a:latin typeface="Cambria Math"/>
                        <a:ea typeface="Cambria Math"/>
                      </a:rPr>
                      <m:t>𝛽</m:t>
                    </m:r>
                    <m:r>
                      <a:rPr lang="en-US" b="0" i="1" smtClean="0">
                        <a:latin typeface="Cambria Math"/>
                        <a:ea typeface="Cambria Math"/>
                      </a:rPr>
                      <m:t>1=</m:t>
                    </m:r>
                    <m:r>
                      <a:rPr lang="en-US" b="0" i="1" smtClean="0">
                        <a:latin typeface="Cambria Math"/>
                        <a:ea typeface="Cambria Math"/>
                      </a:rPr>
                      <m:t>𝑠𝑙𝑜𝑝𝑒</m:t>
                    </m:r>
                    <m:r>
                      <a:rPr lang="en-US" b="0" i="1" smtClean="0">
                        <a:latin typeface="Cambria Math"/>
                        <a:ea typeface="Cambria Math"/>
                      </a:rPr>
                      <m:t> </m:t>
                    </m:r>
                    <m:r>
                      <a:rPr lang="en-US" b="0" i="1" smtClean="0">
                        <a:latin typeface="Cambria Math"/>
                        <a:ea typeface="Cambria Math"/>
                      </a:rPr>
                      <m:t>𝑜𝑓</m:t>
                    </m:r>
                    <m:r>
                      <a:rPr lang="en-US" b="0" i="1" smtClean="0">
                        <a:latin typeface="Cambria Math"/>
                        <a:ea typeface="Cambria Math"/>
                      </a:rPr>
                      <m:t> </m:t>
                    </m:r>
                    <m:r>
                      <a:rPr lang="en-US" b="0" i="1" smtClean="0">
                        <a:latin typeface="Cambria Math"/>
                        <a:ea typeface="Cambria Math"/>
                      </a:rPr>
                      <m:t>𝑡h𝑒</m:t>
                    </m:r>
                    <m:r>
                      <a:rPr lang="en-US" b="0" i="1" smtClean="0">
                        <a:latin typeface="Cambria Math"/>
                        <a:ea typeface="Cambria Math"/>
                      </a:rPr>
                      <m:t> </m:t>
                    </m:r>
                    <m:r>
                      <a:rPr lang="en-US" b="0" i="1" smtClean="0">
                        <a:latin typeface="Cambria Math"/>
                        <a:ea typeface="Cambria Math"/>
                      </a:rPr>
                      <m:t>𝑙𝑖𝑛𝑒</m:t>
                    </m:r>
                  </m:oMath>
                </a14:m>
                <a:endParaRPr lang="en-US" b="0" dirty="0">
                  <a:ea typeface="Cambria Math"/>
                </a:endParaRPr>
              </a:p>
              <a:p>
                <a:pPr marL="114300" indent="0">
                  <a:buNone/>
                </a:pPr>
                <a:r>
                  <a:rPr lang="en-US" b="0" dirty="0">
                    <a:ea typeface="Cambria Math"/>
                  </a:rPr>
                  <a:t> </a:t>
                </a:r>
                <a14:m>
                  <m:oMath xmlns:m="http://schemas.openxmlformats.org/officeDocument/2006/math">
                    <m:r>
                      <a:rPr lang="en-US" b="0" i="1" smtClean="0">
                        <a:latin typeface="Cambria Math"/>
                        <a:ea typeface="Cambria Math"/>
                      </a:rPr>
                      <m:t>𝜀</m:t>
                    </m:r>
                  </m:oMath>
                </a14:m>
                <a:r>
                  <a:rPr lang="en-US" b="0" i="1" dirty="0">
                    <a:latin typeface="Cambria Math"/>
                    <a:ea typeface="Cambria Math"/>
                  </a:rPr>
                  <a:t> =  error term </a:t>
                </a:r>
              </a:p>
              <a:p>
                <a:pPr marL="114300" indent="0">
                  <a:buNone/>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 </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04800"/>
                <a:ext cx="7620000" cy="6096000"/>
              </a:xfr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084867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70" t="16913" r="30444"/>
          <a:stretch/>
        </p:blipFill>
        <p:spPr>
          <a:xfrm>
            <a:off x="685800" y="1143000"/>
            <a:ext cx="5943600" cy="3317045"/>
          </a:xfrm>
        </p:spPr>
      </p:pic>
      <p:sp>
        <p:nvSpPr>
          <p:cNvPr id="3" name="TextBox 2"/>
          <p:cNvSpPr txBox="1"/>
          <p:nvPr/>
        </p:nvSpPr>
        <p:spPr>
          <a:xfrm>
            <a:off x="2438400" y="5410200"/>
            <a:ext cx="4038600" cy="381000"/>
          </a:xfrm>
          <a:prstGeom prst="rect">
            <a:avLst/>
          </a:prstGeom>
          <a:noFill/>
        </p:spPr>
        <p:txBody>
          <a:bodyPr wrap="square" rtlCol="0">
            <a:spAutoFit/>
          </a:bodyPr>
          <a:lstStyle/>
          <a:p>
            <a:r>
              <a:rPr lang="en-US" dirty="0"/>
              <a:t>Line of best fit line</a:t>
            </a:r>
          </a:p>
        </p:txBody>
      </p:sp>
    </p:spTree>
    <p:extLst>
      <p:ext uri="{BB962C8B-B14F-4D97-AF65-F5344CB8AC3E}">
        <p14:creationId xmlns:p14="http://schemas.microsoft.com/office/powerpoint/2010/main" val="38756935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itchFamily="18" charset="0"/>
              </a:rPr>
              <a:t>Multiple linear regression model </a:t>
            </a:r>
          </a:p>
        </p:txBody>
      </p:sp>
      <p:sp>
        <p:nvSpPr>
          <p:cNvPr id="3" name="Content Placeholder 2"/>
          <p:cNvSpPr>
            <a:spLocks noGrp="1"/>
          </p:cNvSpPr>
          <p:nvPr>
            <p:ph idx="1"/>
          </p:nvPr>
        </p:nvSpPr>
        <p:spPr/>
        <p:txBody>
          <a:bodyPr/>
          <a:lstStyle/>
          <a:p>
            <a:pPr marL="114300" indent="0">
              <a:buNone/>
            </a:pPr>
            <a:r>
              <a:rPr lang="en-US" dirty="0">
                <a:latin typeface="Baskerville Old Face" pitchFamily="18" charset="0"/>
              </a:rPr>
              <a:t>It is about modeling a data a set with two or more independent variable and one dependent variable .</a:t>
            </a:r>
          </a:p>
          <a:p>
            <a:pPr marL="114300" indent="0">
              <a:buNone/>
            </a:pPr>
            <a:r>
              <a:rPr lang="en-US" dirty="0">
                <a:latin typeface="Baskerville Old Face" pitchFamily="18" charset="0"/>
              </a:rPr>
              <a:t>Here the dependent variable is expressed as  a function of two or more independent variables in  a single equation.</a:t>
            </a:r>
          </a:p>
          <a:p>
            <a:r>
              <a:rPr lang="en-US" dirty="0">
                <a:latin typeface="Baskerville Old Face" pitchFamily="18" charset="0"/>
              </a:rPr>
              <a:t>Assumption of multiple linear regression </a:t>
            </a:r>
          </a:p>
          <a:p>
            <a:pPr marL="571500" indent="-457200">
              <a:buFont typeface="+mj-lt"/>
              <a:buAutoNum type="arabicPeriod"/>
            </a:pPr>
            <a:r>
              <a:rPr lang="en-US" dirty="0">
                <a:latin typeface="Baskerville Old Face" pitchFamily="18" charset="0"/>
              </a:rPr>
              <a:t>Only relevant variables are included</a:t>
            </a:r>
          </a:p>
          <a:p>
            <a:pPr marL="571500" indent="-457200">
              <a:buFont typeface="+mj-lt"/>
              <a:buAutoNum type="arabicPeriod"/>
            </a:pPr>
            <a:r>
              <a:rPr lang="en-US" dirty="0">
                <a:latin typeface="Baskerville Old Face" pitchFamily="18" charset="0"/>
              </a:rPr>
              <a:t>A linear relationship is required</a:t>
            </a:r>
          </a:p>
          <a:p>
            <a:pPr marL="571500" indent="-457200">
              <a:buFont typeface="+mj-lt"/>
              <a:buAutoNum type="arabicPeriod"/>
            </a:pPr>
            <a:r>
              <a:rPr lang="en-US" dirty="0">
                <a:latin typeface="Baskerville Old Face" pitchFamily="18" charset="0"/>
              </a:rPr>
              <a:t>Causality of variables</a:t>
            </a:r>
          </a:p>
          <a:p>
            <a:pPr marL="571500" indent="-457200">
              <a:buFont typeface="+mj-lt"/>
              <a:buAutoNum type="arabicPeriod"/>
            </a:pPr>
            <a:r>
              <a:rPr lang="en-US" dirty="0">
                <a:latin typeface="Baskerville Old Face" pitchFamily="18" charset="0"/>
              </a:rPr>
              <a:t>All variables are normally distributed</a:t>
            </a:r>
          </a:p>
          <a:p>
            <a:pPr marL="571500" indent="-457200">
              <a:buFont typeface="+mj-lt"/>
              <a:buAutoNum type="arabicPeriod"/>
            </a:pPr>
            <a:r>
              <a:rPr lang="en-US" dirty="0">
                <a:latin typeface="Baskerville Old Face" pitchFamily="18" charset="0"/>
              </a:rPr>
              <a:t>Homoscedasticity is assumed.</a:t>
            </a:r>
          </a:p>
          <a:p>
            <a:pPr marL="571500" indent="-457200">
              <a:buFont typeface="+mj-lt"/>
              <a:buAutoNum type="arabicPeriod"/>
            </a:pPr>
            <a:r>
              <a:rPr lang="en-US" dirty="0">
                <a:latin typeface="Baskerville Old Face" pitchFamily="18" charset="0"/>
              </a:rPr>
              <a:t>Absence of multicollinearity is assumed in the model.</a:t>
            </a:r>
          </a:p>
          <a:p>
            <a:pPr marL="114300" indent="0">
              <a:buNone/>
            </a:pPr>
            <a:endParaRPr lang="en-US" dirty="0">
              <a:latin typeface="Baskerville Old Face" pitchFamily="18" charset="0"/>
            </a:endParaRPr>
          </a:p>
        </p:txBody>
      </p:sp>
    </p:spTree>
    <p:extLst>
      <p:ext uri="{BB962C8B-B14F-4D97-AF65-F5344CB8AC3E}">
        <p14:creationId xmlns:p14="http://schemas.microsoft.com/office/powerpoint/2010/main" val="39770788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latin typeface="Baskerville Old Face" pitchFamily="18" charset="0"/>
                  </a:rPr>
                  <a:t>Standard form for multiple regression model is </a:t>
                </a:r>
              </a:p>
              <a:p>
                <a:pPr marL="114300" indent="0">
                  <a:buNone/>
                </a:pPr>
                <a:r>
                  <a:rPr lang="en-US" i="1" dirty="0"/>
                  <a:t>Y=</a:t>
                </a:r>
                <a14:m>
                  <m:oMath xmlns:m="http://schemas.openxmlformats.org/officeDocument/2006/math">
                    <m:r>
                      <a:rPr lang="en-US" i="1" smtClean="0">
                        <a:latin typeface="Cambria Math"/>
                        <a:ea typeface="Cambria Math"/>
                      </a:rPr>
                      <m:t>𝛽</m:t>
                    </m:r>
                    <m:r>
                      <a:rPr lang="en-US" b="0" i="1" smtClean="0">
                        <a:latin typeface="Cambria Math"/>
                        <a:ea typeface="Cambria Math"/>
                      </a:rPr>
                      <m:t>0+</m:t>
                    </m:r>
                    <m:r>
                      <a:rPr lang="en-US" b="0" i="1" smtClean="0">
                        <a:latin typeface="Cambria Math"/>
                        <a:ea typeface="Cambria Math"/>
                      </a:rPr>
                      <m:t>𝛽</m:t>
                    </m:r>
                    <m:r>
                      <a:rPr lang="en-US" b="0" i="1" smtClean="0">
                        <a:latin typeface="Cambria Math"/>
                        <a:ea typeface="Cambria Math"/>
                      </a:rPr>
                      <m:t>1</m:t>
                    </m:r>
                    <m:r>
                      <a:rPr lang="en-US" b="0" i="1" smtClean="0">
                        <a:latin typeface="Cambria Math"/>
                        <a:ea typeface="Cambria Math"/>
                      </a:rPr>
                      <m:t>𝑥</m:t>
                    </m:r>
                    <m:r>
                      <a:rPr lang="en-US" b="0" i="1" smtClean="0">
                        <a:latin typeface="Cambria Math"/>
                        <a:ea typeface="Cambria Math"/>
                      </a:rPr>
                      <m:t>1+</m:t>
                    </m:r>
                    <m:r>
                      <a:rPr lang="en-US" b="0" i="1" smtClean="0">
                        <a:latin typeface="Cambria Math"/>
                        <a:ea typeface="Cambria Math"/>
                      </a:rPr>
                      <m:t>𝛽</m:t>
                    </m:r>
                    <m:r>
                      <a:rPr lang="en-US" b="0" i="1" smtClean="0">
                        <a:latin typeface="Cambria Math"/>
                        <a:ea typeface="Cambria Math"/>
                      </a:rPr>
                      <m:t>2</m:t>
                    </m:r>
                    <m:r>
                      <a:rPr lang="en-US" b="0" i="1" smtClean="0">
                        <a:latin typeface="Cambria Math"/>
                        <a:ea typeface="Cambria Math"/>
                      </a:rPr>
                      <m:t>𝑥</m:t>
                    </m:r>
                    <m:r>
                      <a:rPr lang="en-US" b="0" i="1" smtClean="0">
                        <a:latin typeface="Cambria Math"/>
                        <a:ea typeface="Cambria Math"/>
                      </a:rPr>
                      <m:t>2+</m:t>
                    </m:r>
                    <m:r>
                      <a:rPr lang="en-US" b="0" i="1" smtClean="0">
                        <a:latin typeface="Cambria Math"/>
                        <a:ea typeface="Cambria Math"/>
                      </a:rPr>
                      <m:t>𝛽</m:t>
                    </m:r>
                    <m:r>
                      <a:rPr lang="en-US" b="0" i="1" smtClean="0">
                        <a:latin typeface="Cambria Math"/>
                        <a:ea typeface="Cambria Math"/>
                      </a:rPr>
                      <m:t>3</m:t>
                    </m:r>
                    <m:r>
                      <a:rPr lang="en-US" b="0" i="1" smtClean="0">
                        <a:latin typeface="Cambria Math"/>
                        <a:ea typeface="Cambria Math"/>
                      </a:rPr>
                      <m:t>𝑥</m:t>
                    </m:r>
                    <m:r>
                      <a:rPr lang="en-US" b="0" i="1" smtClean="0">
                        <a:latin typeface="Cambria Math"/>
                        <a:ea typeface="Cambria Math"/>
                      </a:rPr>
                      <m:t>3….</m:t>
                    </m:r>
                  </m:oMath>
                </a14:m>
                <a:r>
                  <a:rPr lang="en-US" i="1" dirty="0"/>
                  <a:t> +</a:t>
                </a:r>
                <a14:m>
                  <m:oMath xmlns:m="http://schemas.openxmlformats.org/officeDocument/2006/math">
                    <m:r>
                      <a:rPr lang="en-US" i="1" dirty="0" smtClean="0">
                        <a:latin typeface="Cambria Math"/>
                        <a:ea typeface="Cambria Math"/>
                      </a:rPr>
                      <m:t>𝛽</m:t>
                    </m:r>
                    <m:r>
                      <a:rPr lang="en-US" b="0" i="1" dirty="0" smtClean="0">
                        <a:latin typeface="Cambria Math"/>
                        <a:ea typeface="Cambria Math"/>
                      </a:rPr>
                      <m:t>𝑛𝑥𝑛</m:t>
                    </m:r>
                  </m:oMath>
                </a14:m>
                <a:endParaRPr lang="en-US" b="0" i="1" dirty="0">
                  <a:ea typeface="Cambria Math"/>
                </a:endParaRPr>
              </a:p>
              <a:p>
                <a:pPr marL="114300" indent="0">
                  <a:buNone/>
                </a:pP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762"/>
                </a:stretch>
              </a:blipFill>
            </p:spPr>
            <p:txBody>
              <a:bodyPr/>
              <a:lstStyle/>
              <a:p>
                <a:r>
                  <a:rPr lang="en-US">
                    <a:noFill/>
                  </a:rPr>
                  <a:t> </a:t>
                </a:r>
              </a:p>
            </p:txBody>
          </p:sp>
        </mc:Fallback>
      </mc:AlternateContent>
    </p:spTree>
    <p:extLst>
      <p:ext uri="{BB962C8B-B14F-4D97-AF65-F5344CB8AC3E}">
        <p14:creationId xmlns:p14="http://schemas.microsoft.com/office/powerpoint/2010/main" val="18521689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itchFamily="18" charset="0"/>
              </a:rPr>
              <a:t>MULTICOLLINEARITY </a:t>
            </a:r>
          </a:p>
        </p:txBody>
      </p:sp>
      <p:sp>
        <p:nvSpPr>
          <p:cNvPr id="3" name="Content Placeholder 2"/>
          <p:cNvSpPr>
            <a:spLocks noGrp="1"/>
          </p:cNvSpPr>
          <p:nvPr>
            <p:ph idx="1"/>
          </p:nvPr>
        </p:nvSpPr>
        <p:spPr/>
        <p:txBody>
          <a:bodyPr>
            <a:normAutofit lnSpcReduction="10000"/>
          </a:bodyPr>
          <a:lstStyle/>
          <a:p>
            <a:pPr marL="114300" indent="0" algn="just">
              <a:buNone/>
            </a:pPr>
            <a:r>
              <a:rPr lang="en-US" dirty="0">
                <a:latin typeface="Baskerville Old Face" pitchFamily="18" charset="0"/>
              </a:rPr>
              <a:t>Multicollinearity refers to a situation in which two or more explanatory variables in a multiple regression model are highly linearly related. We have perfect multicollinearity if, for example as in the equation above, the correlation between two independent variables is equal to 1 or −1.</a:t>
            </a:r>
          </a:p>
          <a:p>
            <a:pPr marL="114300" indent="0" algn="just">
              <a:buNone/>
            </a:pPr>
            <a:r>
              <a:rPr lang="en-US" dirty="0">
                <a:latin typeface="Baskerville Old Face" pitchFamily="18" charset="0"/>
              </a:rPr>
              <a:t>a multiple regression model with correlated predictors can indicate how well the entire bundle of predictors predicts the outcome variable, but it may not give valid results about any individual predictor, or about which predictors are redundant with respect to other</a:t>
            </a:r>
          </a:p>
          <a:p>
            <a:pPr marL="114300" indent="0" algn="just">
              <a:buNone/>
            </a:pPr>
            <a:r>
              <a:rPr lang="en-US" dirty="0">
                <a:latin typeface="Baskerville Old Face" pitchFamily="18" charset="0"/>
              </a:rPr>
              <a:t>Multicollinearity. It's good to have a relationship between dependent and independent variables, but it's bad to have a relationship between independent variables. Effect of single variable hard to measure.</a:t>
            </a:r>
          </a:p>
        </p:txBody>
      </p:sp>
    </p:spTree>
    <p:extLst>
      <p:ext uri="{BB962C8B-B14F-4D97-AF65-F5344CB8AC3E}">
        <p14:creationId xmlns:p14="http://schemas.microsoft.com/office/powerpoint/2010/main" val="14343158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620000" cy="1143000"/>
          </a:xfrm>
        </p:spPr>
        <p:txBody>
          <a:bodyPr/>
          <a:lstStyle/>
          <a:p>
            <a:r>
              <a:rPr lang="en-US" dirty="0">
                <a:latin typeface="Baskerville Old Face" pitchFamily="18" charset="0"/>
              </a:rPr>
              <a:t>Heteroskedasticity</a:t>
            </a:r>
          </a:p>
        </p:txBody>
      </p:sp>
      <p:sp>
        <p:nvSpPr>
          <p:cNvPr id="3" name="Content Placeholder 2"/>
          <p:cNvSpPr>
            <a:spLocks noGrp="1"/>
          </p:cNvSpPr>
          <p:nvPr>
            <p:ph idx="1"/>
          </p:nvPr>
        </p:nvSpPr>
        <p:spPr>
          <a:xfrm>
            <a:off x="304800" y="1066800"/>
            <a:ext cx="8001000" cy="5257800"/>
          </a:xfrm>
        </p:spPr>
        <p:txBody>
          <a:bodyPr>
            <a:noAutofit/>
          </a:bodyPr>
          <a:lstStyle/>
          <a:p>
            <a:r>
              <a:rPr lang="en-US" sz="2000" dirty="0">
                <a:latin typeface="Baskerville Old Face" pitchFamily="18" charset="0"/>
              </a:rPr>
              <a:t>Heteroskedasticity, in statistics, is when the standard deviations of a variable, monitored over a specific amount of time, are non constant. Heteroskedasticity often arises in two forms: conditional and unconditional</a:t>
            </a:r>
          </a:p>
          <a:p>
            <a:pPr marL="114300" indent="0">
              <a:buNone/>
            </a:pPr>
            <a:r>
              <a:rPr lang="en-US" sz="2000" dirty="0">
                <a:latin typeface="Baskerville Old Face" pitchFamily="18" charset="0"/>
              </a:rPr>
              <a:t>Conditional Heteroskedasticity identifies non constant volatility when future periods of high and low volatility cannot be identified. Unconditional Heteroskedasticity is used when futures periods of high and low volatility can be identified.</a:t>
            </a:r>
          </a:p>
          <a:p>
            <a:r>
              <a:rPr lang="en-US" sz="2000" dirty="0">
                <a:latin typeface="Baskerville Old Face" pitchFamily="18" charset="0"/>
              </a:rPr>
              <a:t>Unconditional Heteroskedasticity</a:t>
            </a:r>
          </a:p>
          <a:p>
            <a:pPr marL="114300" indent="0">
              <a:buNone/>
            </a:pPr>
            <a:r>
              <a:rPr lang="en-US" sz="2000" dirty="0">
                <a:latin typeface="Baskerville Old Face" pitchFamily="18" charset="0"/>
              </a:rPr>
              <a:t>Unconditional Heteroskedasticity is predictable, and most often relates to variables that are cyclical by nature. This can include higher retail sales reported during the traditional holiday shopping period, or the increase in air conditioner repair calls during warmer months.</a:t>
            </a:r>
          </a:p>
          <a:p>
            <a:pPr marL="114300" indent="0">
              <a:buNone/>
            </a:pPr>
            <a:r>
              <a:rPr lang="en-US" sz="2000" dirty="0">
                <a:latin typeface="Baskerville Old Face" pitchFamily="18" charset="0"/>
              </a:rPr>
              <a:t>.</a:t>
            </a:r>
          </a:p>
          <a:p>
            <a:pPr marL="114300" indent="0">
              <a:buNone/>
            </a:pPr>
            <a:br>
              <a:rPr lang="en-US" sz="1600" dirty="0"/>
            </a:br>
            <a:br>
              <a:rPr lang="en-US" sz="1600" dirty="0"/>
            </a:br>
            <a:endParaRPr lang="en-US" sz="1600" dirty="0"/>
          </a:p>
        </p:txBody>
      </p:sp>
    </p:spTree>
    <p:extLst>
      <p:ext uri="{BB962C8B-B14F-4D97-AF65-F5344CB8AC3E}">
        <p14:creationId xmlns:p14="http://schemas.microsoft.com/office/powerpoint/2010/main" val="25691604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7620000" cy="4800600"/>
          </a:xfrm>
        </p:spPr>
        <p:txBody>
          <a:bodyPr>
            <a:normAutofit fontScale="92500" lnSpcReduction="10000"/>
          </a:bodyPr>
          <a:lstStyle/>
          <a:p>
            <a:pPr marL="114300" indent="0" algn="just">
              <a:buNone/>
            </a:pPr>
            <a:r>
              <a:rPr lang="en-US" dirty="0">
                <a:latin typeface="Baskerville Old Face" pitchFamily="18" charset="0"/>
              </a:rPr>
              <a:t>In finance, conditional Heteroskedasticity is often seen in the prices of stocks and bonds. The level of volatility of these equities cannot be predicted over any period of time. Unconditional Heteroskedasticity can be used when discussing variables that have identifiable seasonal variability, such as electricity usage.</a:t>
            </a:r>
          </a:p>
          <a:p>
            <a:pPr algn="just"/>
            <a:endParaRPr lang="en-US" dirty="0">
              <a:latin typeface="Baskerville Old Face" pitchFamily="18" charset="0"/>
            </a:endParaRPr>
          </a:p>
          <a:p>
            <a:pPr marL="114300" indent="0" algn="just">
              <a:buNone/>
            </a:pPr>
            <a:r>
              <a:rPr lang="en-US" dirty="0">
                <a:latin typeface="Baskerville Old Face" pitchFamily="18" charset="0"/>
              </a:rPr>
              <a:t>As it relates to statistics, Heteroskedasticity, also spelled Heteroskedasticity, refers to the error variance, or dependence of scatter, within a minimum of one independent variable within a particular sample. These variations can be used to calculate the margin of error between data sets, such as expected results and actual results, as it provides a measure for the deviation of data points from the mean value.</a:t>
            </a:r>
          </a:p>
          <a:p>
            <a:pPr marL="114300" indent="0" algn="just">
              <a:buNone/>
            </a:pPr>
            <a:br>
              <a:rPr lang="en-US" dirty="0">
                <a:latin typeface="Baskerville Old Face" pitchFamily="18" charset="0"/>
              </a:rPr>
            </a:br>
            <a:br>
              <a:rPr lang="en-US" dirty="0">
                <a:latin typeface="Baskerville Old Face" pitchFamily="18" charset="0"/>
              </a:rPr>
            </a:br>
            <a:endParaRPr lang="en-US" dirty="0">
              <a:latin typeface="Baskerville Old Face" pitchFamily="18" charset="0"/>
            </a:endParaRPr>
          </a:p>
        </p:txBody>
      </p:sp>
    </p:spTree>
    <p:extLst>
      <p:ext uri="{BB962C8B-B14F-4D97-AF65-F5344CB8AC3E}">
        <p14:creationId xmlns:p14="http://schemas.microsoft.com/office/powerpoint/2010/main" val="23907651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 ANALYSIS</a:t>
            </a:r>
          </a:p>
        </p:txBody>
      </p:sp>
      <p:sp>
        <p:nvSpPr>
          <p:cNvPr id="3" name="Content Placeholder 2"/>
          <p:cNvSpPr>
            <a:spLocks noGrp="1"/>
          </p:cNvSpPr>
          <p:nvPr>
            <p:ph idx="1"/>
          </p:nvPr>
        </p:nvSpPr>
        <p:spPr/>
        <p:txBody>
          <a:bodyPr>
            <a:noAutofit/>
          </a:bodyPr>
          <a:lstStyle/>
          <a:p>
            <a:r>
              <a:rPr lang="en-US" sz="2400" dirty="0">
                <a:latin typeface="Baskerville Old Face" pitchFamily="18" charset="0"/>
              </a:rPr>
              <a:t>Factor analysis identifies correlation between and among variables to bind them into one underlying factor </a:t>
            </a:r>
          </a:p>
          <a:p>
            <a:r>
              <a:rPr lang="en-US" sz="2400" dirty="0">
                <a:latin typeface="Baskerville Old Face" pitchFamily="18" charset="0"/>
              </a:rPr>
              <a:t>Factor analysis reduces larger number of variables into smaller amount of factors. </a:t>
            </a:r>
          </a:p>
          <a:p>
            <a:r>
              <a:rPr lang="en-US" sz="2400" dirty="0">
                <a:latin typeface="Baskerville Old Face" pitchFamily="18" charset="0"/>
              </a:rPr>
              <a:t>E.g. , in a set of variables (V1,V2,V3,V4,V5,V6)</a:t>
            </a:r>
          </a:p>
          <a:p>
            <a:r>
              <a:rPr lang="en-US" sz="2400" dirty="0">
                <a:latin typeface="Baskerville Old Face" pitchFamily="18" charset="0"/>
              </a:rPr>
              <a:t>A correlational relationship may be found between V1,V2,V3</a:t>
            </a:r>
          </a:p>
          <a:p>
            <a:r>
              <a:rPr lang="en-US" sz="2400" dirty="0">
                <a:latin typeface="Baskerville Old Face" pitchFamily="18" charset="0"/>
              </a:rPr>
              <a:t>So these variables can be identified as factor because there is higher degree of relationship between these three things.</a:t>
            </a:r>
          </a:p>
          <a:p>
            <a:r>
              <a:rPr lang="en-US" sz="2400" dirty="0">
                <a:latin typeface="Baskerville Old Face" pitchFamily="18" charset="0"/>
              </a:rPr>
              <a:t>Accordingly large no. of variables will be reduced to several small no.of factors.</a:t>
            </a:r>
          </a:p>
          <a:p>
            <a:r>
              <a:rPr lang="en-US" sz="2400" dirty="0">
                <a:latin typeface="Baskerville Old Face" pitchFamily="18" charset="0"/>
              </a:rPr>
              <a:t>Factor analysis is also referred to as data reduction.</a:t>
            </a:r>
          </a:p>
        </p:txBody>
      </p:sp>
    </p:spTree>
    <p:extLst>
      <p:ext uri="{BB962C8B-B14F-4D97-AF65-F5344CB8AC3E}">
        <p14:creationId xmlns:p14="http://schemas.microsoft.com/office/powerpoint/2010/main" val="26051169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normAutofit fontScale="92500"/>
          </a:bodyPr>
          <a:lstStyle/>
          <a:p>
            <a:r>
              <a:rPr lang="en-US" dirty="0">
                <a:latin typeface="Baskerville Old Face" pitchFamily="18" charset="0"/>
              </a:rPr>
              <a:t>Factor analysis consider either pairs of responses or pairs of variables I.e. Q type and R type factor.</a:t>
            </a:r>
          </a:p>
          <a:p>
            <a:r>
              <a:rPr lang="en-US" dirty="0">
                <a:latin typeface="Baskerville Old Face" pitchFamily="18" charset="0"/>
              </a:rPr>
              <a:t>The important terminology used in factor analysis is  a factor which is the weighted linear combination of the variables understudy.</a:t>
            </a:r>
          </a:p>
          <a:p>
            <a:r>
              <a:rPr lang="en-US" dirty="0">
                <a:latin typeface="Baskerville Old Face" pitchFamily="18" charset="0"/>
              </a:rPr>
              <a:t>The factor loading in factor analysis indicates the extent of closeness of relationship among variables constituting  a factor </a:t>
            </a:r>
          </a:p>
          <a:p>
            <a:r>
              <a:rPr lang="en-US" dirty="0">
                <a:latin typeface="Baskerville Old Face" pitchFamily="18" charset="0"/>
              </a:rPr>
              <a:t>Another term that is needed to be pointed out in factor analysis is Commonality which indicates the extent of  a variable has been accounted for by underlying factor taken together. Higher the value of commonality the variable has been considered by the factor and lower if it left out.</a:t>
            </a:r>
          </a:p>
          <a:p>
            <a:r>
              <a:rPr lang="en-US" dirty="0">
                <a:latin typeface="Baskerville Old Face" pitchFamily="18" charset="0"/>
              </a:rPr>
              <a:t>Eigen value : the sum of squares of factor loading relating  to factor is called as eigenvalue . It indicates the relative importance of factor in account for the set of variables considered.</a:t>
            </a:r>
          </a:p>
          <a:p>
            <a:r>
              <a:rPr lang="en-US" dirty="0">
                <a:latin typeface="Baskerville Old Face" pitchFamily="18" charset="0"/>
              </a:rPr>
              <a:t>Factor rotation: it is done to reveal different structures in data. Different structures give different results but they are statistically equal. There  2 types of rotation Orthogonal and oblique.</a:t>
            </a:r>
          </a:p>
        </p:txBody>
      </p:sp>
    </p:spTree>
    <p:extLst>
      <p:ext uri="{BB962C8B-B14F-4D97-AF65-F5344CB8AC3E}">
        <p14:creationId xmlns:p14="http://schemas.microsoft.com/office/powerpoint/2010/main" val="309117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VARIABLES</a:t>
            </a:r>
          </a:p>
        </p:txBody>
      </p:sp>
      <p:sp>
        <p:nvSpPr>
          <p:cNvPr id="3" name="Content Placeholder 2"/>
          <p:cNvSpPr>
            <a:spLocks noGrp="1"/>
          </p:cNvSpPr>
          <p:nvPr>
            <p:ph idx="1"/>
          </p:nvPr>
        </p:nvSpPr>
        <p:spPr>
          <a:xfrm>
            <a:off x="457200" y="1295400"/>
            <a:ext cx="7620000" cy="5105400"/>
          </a:xfrm>
        </p:spPr>
        <p:txBody>
          <a:bodyPr>
            <a:normAutofit fontScale="85000" lnSpcReduction="20000"/>
          </a:bodyPr>
          <a:lstStyle/>
          <a:p>
            <a:pPr marL="114300" indent="0" algn="just">
              <a:buNone/>
            </a:pPr>
            <a:r>
              <a:rPr lang="en-US" dirty="0">
                <a:latin typeface="Baskerville Old Face" pitchFamily="18" charset="0"/>
              </a:rPr>
              <a:t>A variable is a characteristics of  a person , object or phenomenon that can take on different values. </a:t>
            </a:r>
          </a:p>
          <a:p>
            <a:pPr marL="114300" indent="0" algn="just">
              <a:buNone/>
            </a:pPr>
            <a:r>
              <a:rPr lang="en-US" dirty="0">
                <a:latin typeface="Baskerville Old Face" pitchFamily="18" charset="0"/>
              </a:rPr>
              <a:t>Variables are condition or characteristics that experimenter manipulates, control or observes.</a:t>
            </a:r>
          </a:p>
          <a:p>
            <a:pPr marL="114300" indent="0" algn="just">
              <a:buNone/>
            </a:pPr>
            <a:r>
              <a:rPr lang="en-US" dirty="0">
                <a:latin typeface="Baskerville Old Face" pitchFamily="18" charset="0"/>
              </a:rPr>
              <a:t>A variable is anything that change.</a:t>
            </a:r>
          </a:p>
          <a:p>
            <a:pPr marL="114300" indent="0" algn="just">
              <a:buNone/>
            </a:pPr>
            <a:endParaRPr lang="en-US" dirty="0">
              <a:latin typeface="Baskerville Old Face" pitchFamily="18" charset="0"/>
            </a:endParaRPr>
          </a:p>
          <a:p>
            <a:pPr marL="114300" indent="0" algn="just">
              <a:buNone/>
            </a:pPr>
            <a:r>
              <a:rPr lang="en-US" b="1" dirty="0">
                <a:latin typeface="Baskerville Old Face" pitchFamily="18" charset="0"/>
              </a:rPr>
              <a:t>Types of Variables</a:t>
            </a:r>
          </a:p>
          <a:p>
            <a:pPr algn="just"/>
            <a:r>
              <a:rPr lang="en-US" b="1" dirty="0">
                <a:latin typeface="Baskerville Old Face" pitchFamily="18" charset="0"/>
              </a:rPr>
              <a:t>Numerical variables :</a:t>
            </a:r>
            <a:r>
              <a:rPr lang="en-US" dirty="0">
                <a:latin typeface="Baskerville Old Face" pitchFamily="18" charset="0"/>
              </a:rPr>
              <a:t> when variables are expressed in numbers they are called numerical variables.</a:t>
            </a:r>
          </a:p>
          <a:p>
            <a:pPr algn="just"/>
            <a:r>
              <a:rPr lang="en-US" b="1" dirty="0">
                <a:latin typeface="Baskerville Old Face" pitchFamily="18" charset="0"/>
              </a:rPr>
              <a:t>Categorical Variables : </a:t>
            </a:r>
            <a:r>
              <a:rPr lang="en-US" dirty="0">
                <a:latin typeface="Baskerville Old Face" pitchFamily="18" charset="0"/>
              </a:rPr>
              <a:t>When the values of a variable are expressed in categories, they are called Categorical variables.</a:t>
            </a:r>
          </a:p>
          <a:p>
            <a:pPr algn="just"/>
            <a:r>
              <a:rPr lang="en-US" b="1" dirty="0">
                <a:latin typeface="Baskerville Old Face" pitchFamily="18" charset="0"/>
              </a:rPr>
              <a:t>Dependent Variable  &amp; Independent Variable : </a:t>
            </a:r>
            <a:r>
              <a:rPr lang="en-US" dirty="0">
                <a:latin typeface="Baskerville Old Face" pitchFamily="18" charset="0"/>
              </a:rPr>
              <a:t>the variable that is used to measure the problem under study is called the dependent variable.</a:t>
            </a:r>
          </a:p>
          <a:p>
            <a:pPr marL="114300" indent="0" algn="just">
              <a:buNone/>
            </a:pPr>
            <a:r>
              <a:rPr lang="en-US" b="1" dirty="0">
                <a:latin typeface="Baskerville Old Face" pitchFamily="18" charset="0"/>
              </a:rPr>
              <a:t>   </a:t>
            </a:r>
            <a:r>
              <a:rPr lang="en-US" dirty="0">
                <a:latin typeface="Baskerville Old Face" pitchFamily="18" charset="0"/>
              </a:rPr>
              <a:t>The variables that re used to describe or measure the factor that are assumed to cause or at least to influence the problem are called independent variable.</a:t>
            </a:r>
            <a:endParaRPr lang="en-US" b="1" dirty="0">
              <a:latin typeface="Baskerville Old Face" pitchFamily="18" charset="0"/>
            </a:endParaRPr>
          </a:p>
          <a:p>
            <a:pPr algn="just"/>
            <a:r>
              <a:rPr lang="en-US" b="1" dirty="0">
                <a:latin typeface="Baskerville Old Face" pitchFamily="18" charset="0"/>
              </a:rPr>
              <a:t>Active Variable: </a:t>
            </a:r>
            <a:r>
              <a:rPr lang="en-US" dirty="0">
                <a:latin typeface="Baskerville Old Face" pitchFamily="18" charset="0"/>
              </a:rPr>
              <a:t>The variable that are directly manipulated by  the experiment are called active variables.</a:t>
            </a:r>
          </a:p>
        </p:txBody>
      </p:sp>
    </p:spTree>
    <p:extLst>
      <p:ext uri="{BB962C8B-B14F-4D97-AF65-F5344CB8AC3E}">
        <p14:creationId xmlns:p14="http://schemas.microsoft.com/office/powerpoint/2010/main" val="29181474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7620000" cy="5181600"/>
          </a:xfrm>
        </p:spPr>
        <p:txBody>
          <a:bodyPr>
            <a:normAutofit/>
          </a:bodyPr>
          <a:lstStyle/>
          <a:p>
            <a:r>
              <a:rPr lang="en-US" sz="2800" b="1" dirty="0">
                <a:latin typeface="Baskerville Old Face" pitchFamily="18" charset="0"/>
              </a:rPr>
              <a:t>Assumption of factor analysis</a:t>
            </a:r>
          </a:p>
          <a:p>
            <a:pPr marL="114300" indent="0">
              <a:buNone/>
            </a:pPr>
            <a:r>
              <a:rPr lang="en-US" sz="2400" dirty="0">
                <a:latin typeface="Baskerville Old Face" pitchFamily="18" charset="0"/>
              </a:rPr>
              <a:t>No outliers in data set</a:t>
            </a:r>
          </a:p>
          <a:p>
            <a:pPr marL="114300" indent="0">
              <a:buNone/>
            </a:pPr>
            <a:r>
              <a:rPr lang="en-US" sz="2400" dirty="0">
                <a:latin typeface="Baskerville Old Face" pitchFamily="18" charset="0"/>
              </a:rPr>
              <a:t>Adequate sample size</a:t>
            </a:r>
          </a:p>
          <a:p>
            <a:pPr marL="114300" indent="0">
              <a:buNone/>
            </a:pPr>
            <a:r>
              <a:rPr lang="en-US" sz="2400" dirty="0">
                <a:latin typeface="Baskerville Old Face" pitchFamily="18" charset="0"/>
              </a:rPr>
              <a:t>The data set must posses no perfect multicollinearity </a:t>
            </a:r>
          </a:p>
          <a:p>
            <a:pPr marL="114300" indent="0">
              <a:buNone/>
            </a:pPr>
            <a:r>
              <a:rPr lang="en-US" sz="2400" dirty="0">
                <a:latin typeface="Baskerville Old Face" pitchFamily="18" charset="0"/>
              </a:rPr>
              <a:t>Homoscedasticity is not required </a:t>
            </a:r>
          </a:p>
          <a:p>
            <a:pPr marL="114300" indent="0">
              <a:buNone/>
            </a:pPr>
            <a:r>
              <a:rPr lang="en-US" sz="2400" dirty="0">
                <a:latin typeface="Baskerville Old Face" pitchFamily="18" charset="0"/>
              </a:rPr>
              <a:t>Linearity of variables</a:t>
            </a:r>
          </a:p>
          <a:p>
            <a:pPr marL="114300" indent="0">
              <a:buNone/>
            </a:pPr>
            <a:r>
              <a:rPr lang="en-US" sz="2400" dirty="0">
                <a:latin typeface="Baskerville Old Face" pitchFamily="18" charset="0"/>
              </a:rPr>
              <a:t>The data must be at least interval data</a:t>
            </a:r>
          </a:p>
        </p:txBody>
      </p:sp>
    </p:spTree>
    <p:extLst>
      <p:ext uri="{BB962C8B-B14F-4D97-AF65-F5344CB8AC3E}">
        <p14:creationId xmlns:p14="http://schemas.microsoft.com/office/powerpoint/2010/main" val="34066041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CLUSTER ANALYSIS</a:t>
            </a:r>
          </a:p>
        </p:txBody>
      </p:sp>
      <p:sp>
        <p:nvSpPr>
          <p:cNvPr id="3" name="Content Placeholder 2"/>
          <p:cNvSpPr>
            <a:spLocks noGrp="1"/>
          </p:cNvSpPr>
          <p:nvPr>
            <p:ph idx="1"/>
          </p:nvPr>
        </p:nvSpPr>
        <p:spPr/>
        <p:txBody>
          <a:bodyPr/>
          <a:lstStyle/>
          <a:p>
            <a:r>
              <a:rPr lang="en-US" dirty="0">
                <a:latin typeface="Baskerville Old Face" pitchFamily="18" charset="0"/>
              </a:rPr>
              <a:t>Cluster analysis is a process of  identifying natural homogenous group existing in data , so that similarity within group and difference among group may be used for understanding the basic character of the data.</a:t>
            </a:r>
          </a:p>
          <a:p>
            <a:r>
              <a:rPr lang="en-US" dirty="0">
                <a:latin typeface="Baskerville Old Face" pitchFamily="18" charset="0"/>
              </a:rPr>
              <a:t>It is applied to large set of data which may consist of many variables.</a:t>
            </a:r>
          </a:p>
          <a:p>
            <a:r>
              <a:rPr lang="en-US" dirty="0">
                <a:latin typeface="Baskerville Old Face" pitchFamily="18" charset="0"/>
              </a:rPr>
              <a:t>It is applied to data recorded on interval scale </a:t>
            </a:r>
          </a:p>
          <a:p>
            <a:r>
              <a:rPr lang="en-US" dirty="0">
                <a:latin typeface="Baskerville Old Face" pitchFamily="18" charset="0"/>
              </a:rPr>
              <a:t>Here internal homogeneity and external heterogeneity is determined</a:t>
            </a:r>
          </a:p>
          <a:p>
            <a:r>
              <a:rPr lang="en-US" dirty="0">
                <a:latin typeface="Baskerville Old Face" pitchFamily="18" charset="0"/>
              </a:rPr>
              <a:t>There are basically two types of clusters</a:t>
            </a:r>
          </a:p>
          <a:p>
            <a:pPr marL="114300" indent="0">
              <a:buNone/>
            </a:pPr>
            <a:r>
              <a:rPr lang="en-US" dirty="0">
                <a:latin typeface="Baskerville Old Face" pitchFamily="18" charset="0"/>
              </a:rPr>
              <a:t>Hierarchical cluster </a:t>
            </a:r>
          </a:p>
          <a:p>
            <a:pPr marL="114300" indent="0">
              <a:buNone/>
            </a:pPr>
            <a:r>
              <a:rPr lang="en-US" dirty="0">
                <a:latin typeface="Baskerville Old Face" pitchFamily="18" charset="0"/>
              </a:rPr>
              <a:t>Non hierarchical cluster</a:t>
            </a:r>
          </a:p>
        </p:txBody>
      </p:sp>
    </p:spTree>
    <p:extLst>
      <p:ext uri="{BB962C8B-B14F-4D97-AF65-F5344CB8AC3E}">
        <p14:creationId xmlns:p14="http://schemas.microsoft.com/office/powerpoint/2010/main" val="38071906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5334000"/>
          </a:xfrm>
        </p:spPr>
        <p:txBody>
          <a:bodyPr>
            <a:normAutofit/>
          </a:bodyPr>
          <a:lstStyle/>
          <a:p>
            <a:r>
              <a:rPr lang="en-US" sz="2400" b="1" dirty="0">
                <a:latin typeface="Baskerville Old Face" pitchFamily="18" charset="0"/>
              </a:rPr>
              <a:t>Hierarchical cluster </a:t>
            </a:r>
            <a:r>
              <a:rPr lang="en-US" sz="2400" dirty="0">
                <a:latin typeface="Baskerville Old Face" pitchFamily="18" charset="0"/>
              </a:rPr>
              <a:t>: here first two closest objects are  grouped and treated as single cluster . Then the same process is carried out until there is a single cluster containing all the items .</a:t>
            </a:r>
          </a:p>
          <a:p>
            <a:r>
              <a:rPr lang="en-US" sz="2400" b="1" dirty="0">
                <a:latin typeface="Baskerville Old Face" pitchFamily="18" charset="0"/>
              </a:rPr>
              <a:t>Non hierarchical clusters</a:t>
            </a:r>
            <a:r>
              <a:rPr lang="en-US" sz="2400" dirty="0">
                <a:latin typeface="Baskerville Old Face" pitchFamily="18" charset="0"/>
              </a:rPr>
              <a:t>.: here the items are disbursed into predetermined groups successively in integrative  process finally some defined group emerges.</a:t>
            </a:r>
          </a:p>
          <a:p>
            <a:endParaRPr lang="en-US" sz="2400" dirty="0">
              <a:latin typeface="Baskerville Old Face" pitchFamily="18" charset="0"/>
            </a:endParaRPr>
          </a:p>
          <a:p>
            <a:pPr marL="114300" indent="0">
              <a:buNone/>
            </a:pPr>
            <a:r>
              <a:rPr lang="en-US" sz="2400" dirty="0">
                <a:latin typeface="Baskerville Old Face" pitchFamily="18" charset="0"/>
              </a:rPr>
              <a:t>L</a:t>
            </a:r>
            <a:r>
              <a:rPr lang="en-US" sz="2400" b="1" dirty="0">
                <a:latin typeface="Baskerville Old Face" pitchFamily="18" charset="0"/>
              </a:rPr>
              <a:t>inkage</a:t>
            </a:r>
            <a:r>
              <a:rPr lang="en-US" sz="2400" dirty="0">
                <a:latin typeface="Baskerville Old Face" pitchFamily="18" charset="0"/>
              </a:rPr>
              <a:t> function of clustering : it is used to find out the distance between two clusters there are two types of linkages </a:t>
            </a:r>
          </a:p>
          <a:p>
            <a:pPr marL="114300" indent="0">
              <a:buNone/>
            </a:pPr>
            <a:r>
              <a:rPr lang="en-US" sz="2400" dirty="0">
                <a:latin typeface="Baskerville Old Face" pitchFamily="18" charset="0"/>
              </a:rPr>
              <a:t>Simple linkage </a:t>
            </a:r>
          </a:p>
          <a:p>
            <a:pPr marL="114300" indent="0">
              <a:buNone/>
            </a:pPr>
            <a:r>
              <a:rPr lang="en-US" sz="2400" dirty="0">
                <a:latin typeface="Baskerville Old Face" pitchFamily="18" charset="0"/>
              </a:rPr>
              <a:t>Complete linkage </a:t>
            </a:r>
          </a:p>
        </p:txBody>
      </p:sp>
    </p:spTree>
    <p:extLst>
      <p:ext uri="{BB962C8B-B14F-4D97-AF65-F5344CB8AC3E}">
        <p14:creationId xmlns:p14="http://schemas.microsoft.com/office/powerpoint/2010/main" val="5377694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CONJOINT ANALYSIS </a:t>
            </a:r>
          </a:p>
        </p:txBody>
      </p:sp>
      <p:sp>
        <p:nvSpPr>
          <p:cNvPr id="3" name="Content Placeholder 2"/>
          <p:cNvSpPr>
            <a:spLocks noGrp="1"/>
          </p:cNvSpPr>
          <p:nvPr>
            <p:ph idx="1"/>
          </p:nvPr>
        </p:nvSpPr>
        <p:spPr/>
        <p:txBody>
          <a:bodyPr>
            <a:normAutofit/>
          </a:bodyPr>
          <a:lstStyle/>
          <a:p>
            <a:pPr algn="just"/>
            <a:r>
              <a:rPr lang="en-US" dirty="0">
                <a:latin typeface="Baskerville Old Face" pitchFamily="18" charset="0"/>
              </a:rPr>
              <a:t>It is a technique useful in determining relative value of different attributes of an item </a:t>
            </a:r>
          </a:p>
          <a:p>
            <a:pPr algn="just"/>
            <a:r>
              <a:rPr lang="en-US" dirty="0">
                <a:latin typeface="Baskerville Old Face" pitchFamily="18" charset="0"/>
              </a:rPr>
              <a:t>In marketing research it helps to find out most desirable combination of a product or service that is existing or proposed to be introduced in the market.</a:t>
            </a:r>
          </a:p>
          <a:p>
            <a:pPr algn="just"/>
            <a:r>
              <a:rPr lang="en-US" dirty="0">
                <a:latin typeface="Baskerville Old Face" pitchFamily="18" charset="0"/>
              </a:rPr>
              <a:t>Conjoint analysis is applied to categorical variables</a:t>
            </a:r>
          </a:p>
          <a:p>
            <a:pPr algn="just"/>
            <a:r>
              <a:rPr lang="en-US" dirty="0">
                <a:latin typeface="Baskerville Old Face" pitchFamily="18" charset="0"/>
              </a:rPr>
              <a:t>It is done to analyze most important feature of a product.</a:t>
            </a:r>
          </a:p>
          <a:p>
            <a:pPr algn="just"/>
            <a:r>
              <a:rPr lang="en-US" dirty="0">
                <a:latin typeface="Baskerville Old Face" pitchFamily="18" charset="0"/>
              </a:rPr>
              <a:t>It gives relative importance to the factor that are taken for consideration.</a:t>
            </a:r>
          </a:p>
          <a:p>
            <a:pPr algn="just"/>
            <a:r>
              <a:rPr lang="en-US" dirty="0">
                <a:latin typeface="Baskerville Old Face" pitchFamily="18" charset="0"/>
              </a:rPr>
              <a:t>It helps us to develop alternative sets of combination of different levels of product.</a:t>
            </a:r>
          </a:p>
          <a:p>
            <a:pPr algn="just"/>
            <a:r>
              <a:rPr lang="en-US" dirty="0">
                <a:latin typeface="Baskerville Old Face" pitchFamily="18" charset="0"/>
              </a:rPr>
              <a:t>The respondents are given a chance to rate or rank accordingly</a:t>
            </a:r>
          </a:p>
          <a:p>
            <a:endParaRPr lang="en-US" dirty="0"/>
          </a:p>
        </p:txBody>
      </p:sp>
    </p:spTree>
    <p:extLst>
      <p:ext uri="{BB962C8B-B14F-4D97-AF65-F5344CB8AC3E}">
        <p14:creationId xmlns:p14="http://schemas.microsoft.com/office/powerpoint/2010/main" val="36519301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4300" indent="0">
              <a:buNone/>
            </a:pPr>
            <a:r>
              <a:rPr lang="en-US" sz="2800" b="1" dirty="0">
                <a:latin typeface="Baskerville Old Face" pitchFamily="18" charset="0"/>
              </a:rPr>
              <a:t>It is applied in the following fields</a:t>
            </a:r>
          </a:p>
          <a:p>
            <a:r>
              <a:rPr lang="en-US" sz="2400" dirty="0">
                <a:latin typeface="Baskerville Old Face" pitchFamily="18" charset="0"/>
              </a:rPr>
              <a:t>New product development </a:t>
            </a:r>
          </a:p>
          <a:p>
            <a:r>
              <a:rPr lang="en-US" sz="2400" dirty="0">
                <a:latin typeface="Baskerville Old Face" pitchFamily="18" charset="0"/>
              </a:rPr>
              <a:t>Transport industry</a:t>
            </a:r>
          </a:p>
          <a:p>
            <a:endParaRPr lang="en-US" dirty="0"/>
          </a:p>
        </p:txBody>
      </p:sp>
    </p:spTree>
    <p:extLst>
      <p:ext uri="{BB962C8B-B14F-4D97-AF65-F5344CB8AC3E}">
        <p14:creationId xmlns:p14="http://schemas.microsoft.com/office/powerpoint/2010/main" val="41079539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DISCRIMINANT ANALYSIS </a:t>
            </a:r>
          </a:p>
        </p:txBody>
      </p:sp>
      <p:sp>
        <p:nvSpPr>
          <p:cNvPr id="3" name="Content Placeholder 2"/>
          <p:cNvSpPr>
            <a:spLocks noGrp="1"/>
          </p:cNvSpPr>
          <p:nvPr>
            <p:ph idx="1"/>
          </p:nvPr>
        </p:nvSpPr>
        <p:spPr/>
        <p:txBody>
          <a:bodyPr>
            <a:normAutofit fontScale="92500" lnSpcReduction="10000"/>
          </a:bodyPr>
          <a:lstStyle/>
          <a:p>
            <a:r>
              <a:rPr lang="en-US" dirty="0">
                <a:latin typeface="Baskerville Old Face" pitchFamily="18" charset="0"/>
              </a:rPr>
              <a:t>It is a statistical technique useful in classification of individuals or observation into two or more mutually exclusive groups, on the basis of set of predictor variables.</a:t>
            </a:r>
          </a:p>
          <a:p>
            <a:r>
              <a:rPr lang="en-US" dirty="0">
                <a:latin typeface="Baskerville Old Face" pitchFamily="18" charset="0"/>
              </a:rPr>
              <a:t>In DA there is one nominal dependent variable and two or more interval scaled independent variables.</a:t>
            </a:r>
          </a:p>
          <a:p>
            <a:r>
              <a:rPr lang="en-US" dirty="0">
                <a:latin typeface="Baskerville Old Face" pitchFamily="18" charset="0"/>
              </a:rPr>
              <a:t>IV  have certain common characteristic features which are useful in discriminating among individuals </a:t>
            </a:r>
          </a:p>
          <a:p>
            <a:r>
              <a:rPr lang="en-US" dirty="0">
                <a:latin typeface="Baskerville Old Face" pitchFamily="18" charset="0"/>
              </a:rPr>
              <a:t>The main object of DA is to classify the observed cases into two or more groups.</a:t>
            </a:r>
          </a:p>
          <a:p>
            <a:r>
              <a:rPr lang="en-US" dirty="0">
                <a:latin typeface="Baskerville Old Face" pitchFamily="18" charset="0"/>
              </a:rPr>
              <a:t>DA is applied in following areas </a:t>
            </a:r>
          </a:p>
          <a:p>
            <a:pPr marL="571500" indent="-457200">
              <a:buFont typeface="+mj-lt"/>
              <a:buAutoNum type="arabicPeriod"/>
            </a:pPr>
            <a:r>
              <a:rPr lang="en-US" dirty="0">
                <a:latin typeface="Baskerville Old Face" pitchFamily="18" charset="0"/>
              </a:rPr>
              <a:t>Credit rating </a:t>
            </a:r>
          </a:p>
          <a:p>
            <a:pPr marL="571500" indent="-457200">
              <a:buFont typeface="+mj-lt"/>
              <a:buAutoNum type="arabicPeriod"/>
            </a:pPr>
            <a:r>
              <a:rPr lang="en-US" dirty="0">
                <a:latin typeface="Baskerville Old Face" pitchFamily="18" charset="0"/>
              </a:rPr>
              <a:t>Prediction of sickness</a:t>
            </a:r>
          </a:p>
          <a:p>
            <a:pPr marL="571500" indent="-457200">
              <a:buFont typeface="+mj-lt"/>
              <a:buAutoNum type="arabicPeriod"/>
            </a:pPr>
            <a:r>
              <a:rPr lang="en-US" dirty="0">
                <a:latin typeface="Baskerville Old Face" pitchFamily="18" charset="0"/>
              </a:rPr>
              <a:t>Portfolio selection</a:t>
            </a:r>
          </a:p>
          <a:p>
            <a:pPr marL="571500" indent="-457200">
              <a:buFont typeface="+mj-lt"/>
              <a:buAutoNum type="arabicPeriod"/>
            </a:pPr>
            <a:r>
              <a:rPr lang="en-US" dirty="0">
                <a:latin typeface="Baskerville Old Face" pitchFamily="18" charset="0"/>
              </a:rPr>
              <a:t>Market research </a:t>
            </a:r>
          </a:p>
          <a:p>
            <a:pPr marL="571500" indent="-457200">
              <a:buFont typeface="+mj-lt"/>
              <a:buAutoNum type="arabicPeriod"/>
            </a:pPr>
            <a:r>
              <a:rPr lang="en-US" dirty="0">
                <a:latin typeface="Baskerville Old Face" pitchFamily="18" charset="0"/>
              </a:rPr>
              <a:t>Classification of various attributes</a:t>
            </a:r>
          </a:p>
          <a:p>
            <a:pPr marL="571500" indent="-457200">
              <a:buFont typeface="+mj-lt"/>
              <a:buAutoNum type="arabicPeriod"/>
            </a:pPr>
            <a:endParaRPr lang="en-US" dirty="0"/>
          </a:p>
          <a:p>
            <a:endParaRPr lang="en-US" dirty="0"/>
          </a:p>
        </p:txBody>
      </p:sp>
    </p:spTree>
    <p:extLst>
      <p:ext uri="{BB962C8B-B14F-4D97-AF65-F5344CB8AC3E}">
        <p14:creationId xmlns:p14="http://schemas.microsoft.com/office/powerpoint/2010/main" val="9670276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791200"/>
          </a:xfrm>
        </p:spPr>
        <p:txBody>
          <a:bodyPr/>
          <a:lstStyle/>
          <a:p>
            <a:r>
              <a:rPr lang="en-US" dirty="0">
                <a:latin typeface="Baskerville Old Face" pitchFamily="18" charset="0"/>
              </a:rPr>
              <a:t>Discriminant function </a:t>
            </a:r>
          </a:p>
          <a:p>
            <a:r>
              <a:rPr lang="en-US" dirty="0">
                <a:latin typeface="Baskerville Old Face" pitchFamily="18" charset="0"/>
              </a:rPr>
              <a:t>Linear discriminant function </a:t>
            </a:r>
          </a:p>
          <a:p>
            <a:pPr marL="114300" indent="0">
              <a:buNone/>
            </a:pPr>
            <a:r>
              <a:rPr lang="en-US" dirty="0">
                <a:latin typeface="Baskerville Old Face" pitchFamily="18" charset="0"/>
              </a:rPr>
              <a:t>It is a linear function of predictive variables weighted in such a way that it will discriminate among groups minimizing errors. In case the dependent variable is classified into only two groups this is known as simple discriminant analysis </a:t>
            </a:r>
          </a:p>
          <a:p>
            <a:pPr marL="114300" indent="0">
              <a:buNone/>
            </a:pPr>
            <a:r>
              <a:rPr lang="en-US" dirty="0">
                <a:latin typeface="Baskerville Old Face" pitchFamily="18" charset="0"/>
              </a:rPr>
              <a:t>In case dependent variable is classified into more than two groups it is termed as multiple discriminant function</a:t>
            </a:r>
          </a:p>
          <a:p>
            <a:pPr marL="114300" indent="0">
              <a:buNone/>
            </a:pPr>
            <a:r>
              <a:rPr lang="en-US" dirty="0">
                <a:latin typeface="Baskerville Old Face" pitchFamily="18" charset="0"/>
              </a:rPr>
              <a:t>Bi variate discriminate analysis for two groups  </a:t>
            </a:r>
          </a:p>
          <a:p>
            <a:pPr marL="114300" indent="0">
              <a:buNone/>
            </a:pPr>
            <a:r>
              <a:rPr lang="en-US" dirty="0">
                <a:latin typeface="Baskerville Old Face" pitchFamily="18" charset="0"/>
              </a:rPr>
              <a:t>If the no.of variables included in the discriminant function is 2 , there is a straight line classification boundary . An individual on one side belong to group 1 and on the other side belong to group 2</a:t>
            </a:r>
          </a:p>
        </p:txBody>
      </p:sp>
    </p:spTree>
    <p:extLst>
      <p:ext uri="{BB962C8B-B14F-4D97-AF65-F5344CB8AC3E}">
        <p14:creationId xmlns:p14="http://schemas.microsoft.com/office/powerpoint/2010/main" val="297443969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itchFamily="18" charset="0"/>
              </a:rPr>
              <a:t>DECOMPOSTION ANALYSIS</a:t>
            </a:r>
          </a:p>
        </p:txBody>
      </p:sp>
      <p:sp>
        <p:nvSpPr>
          <p:cNvPr id="3" name="Content Placeholder 2"/>
          <p:cNvSpPr>
            <a:spLocks noGrp="1"/>
          </p:cNvSpPr>
          <p:nvPr>
            <p:ph idx="1"/>
          </p:nvPr>
        </p:nvSpPr>
        <p:spPr/>
        <p:txBody>
          <a:bodyPr>
            <a:normAutofit fontScale="92500" lnSpcReduction="10000"/>
          </a:bodyPr>
          <a:lstStyle/>
          <a:p>
            <a:r>
              <a:rPr lang="en-US" dirty="0">
                <a:latin typeface="Baskerville Old Face" pitchFamily="18" charset="0"/>
              </a:rPr>
              <a:t>It means analysis of as set of data to reveal its composition and thereby express it in terms of extent of change over time in its components.</a:t>
            </a:r>
          </a:p>
          <a:p>
            <a:r>
              <a:rPr lang="en-US" dirty="0">
                <a:latin typeface="Baskerville Old Face" pitchFamily="18" charset="0"/>
              </a:rPr>
              <a:t>It reveals the extent of change in structure , the composition and the intensity of a set of data</a:t>
            </a:r>
          </a:p>
          <a:p>
            <a:r>
              <a:rPr lang="en-US" dirty="0">
                <a:latin typeface="Baskerville Old Face" pitchFamily="18" charset="0"/>
              </a:rPr>
              <a:t>It is suitable for large mass of data such as financial statements, performance reports , budget etc. </a:t>
            </a:r>
          </a:p>
          <a:p>
            <a:r>
              <a:rPr lang="en-US" dirty="0">
                <a:latin typeface="Baskerville Old Face" pitchFamily="18" charset="0"/>
              </a:rPr>
              <a:t>It reveals significant changes in the structure of data over a period of time or from one organization to another.</a:t>
            </a:r>
          </a:p>
          <a:p>
            <a:r>
              <a:rPr lang="en-US" dirty="0">
                <a:latin typeface="Baskerville Old Face" pitchFamily="18" charset="0"/>
              </a:rPr>
              <a:t>It pinpoints the area of change </a:t>
            </a:r>
          </a:p>
          <a:p>
            <a:r>
              <a:rPr lang="en-US" dirty="0">
                <a:latin typeface="Baskerville Old Face" pitchFamily="18" charset="0"/>
              </a:rPr>
              <a:t>With availability of computers now large data based statements can be subjected to decomposition analysis</a:t>
            </a:r>
          </a:p>
          <a:p>
            <a:pPr marL="114300" indent="0">
              <a:buNone/>
            </a:pPr>
            <a:r>
              <a:rPr lang="en-US" dirty="0">
                <a:latin typeface="Baskerville Old Face" pitchFamily="18" charset="0"/>
              </a:rPr>
              <a:t>DA can be applied in the following areas</a:t>
            </a:r>
          </a:p>
          <a:p>
            <a:pPr marL="114300" indent="0">
              <a:buNone/>
            </a:pPr>
            <a:r>
              <a:rPr lang="en-US" dirty="0">
                <a:latin typeface="Baskerville Old Face" pitchFamily="18" charset="0"/>
              </a:rPr>
              <a:t>Business data analysis </a:t>
            </a:r>
          </a:p>
          <a:p>
            <a:pPr marL="114300" indent="0">
              <a:buNone/>
            </a:pPr>
            <a:r>
              <a:rPr lang="en-US" dirty="0">
                <a:latin typeface="Baskerville Old Face" pitchFamily="18" charset="0"/>
              </a:rPr>
              <a:t>Prediction of financial distress</a:t>
            </a:r>
          </a:p>
        </p:txBody>
      </p:sp>
    </p:spTree>
    <p:extLst>
      <p:ext uri="{BB962C8B-B14F-4D97-AF65-F5344CB8AC3E}">
        <p14:creationId xmlns:p14="http://schemas.microsoft.com/office/powerpoint/2010/main" val="346489382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REPORT WRITING </a:t>
            </a:r>
          </a:p>
        </p:txBody>
      </p:sp>
      <p:sp>
        <p:nvSpPr>
          <p:cNvPr id="3" name="Content Placeholder 2"/>
          <p:cNvSpPr>
            <a:spLocks noGrp="1"/>
          </p:cNvSpPr>
          <p:nvPr>
            <p:ph idx="1"/>
          </p:nvPr>
        </p:nvSpPr>
        <p:spPr/>
        <p:txBody>
          <a:bodyPr>
            <a:normAutofit/>
          </a:bodyPr>
          <a:lstStyle/>
          <a:p>
            <a:pPr algn="just"/>
            <a:r>
              <a:rPr lang="en-US" sz="2400" dirty="0">
                <a:latin typeface="Baskerville Old Face" pitchFamily="18" charset="0"/>
              </a:rPr>
              <a:t>Research report is a research document that contains basic aspects of the research project</a:t>
            </a:r>
          </a:p>
          <a:p>
            <a:pPr algn="just"/>
            <a:r>
              <a:rPr lang="en-US" sz="2400" dirty="0">
                <a:latin typeface="Baskerville Old Face" pitchFamily="18" charset="0"/>
              </a:rPr>
              <a:t>Research report is the systematic, articulate, and orderly presentation of research work in a written form.</a:t>
            </a:r>
          </a:p>
          <a:p>
            <a:pPr algn="just"/>
            <a:r>
              <a:rPr lang="en-US" sz="2400" dirty="0">
                <a:latin typeface="Baskerville Old Face" pitchFamily="18" charset="0"/>
              </a:rPr>
              <a:t>It may be in form of hand-written, typed, or computerized.</a:t>
            </a:r>
          </a:p>
        </p:txBody>
      </p:sp>
    </p:spTree>
    <p:extLst>
      <p:ext uri="{BB962C8B-B14F-4D97-AF65-F5344CB8AC3E}">
        <p14:creationId xmlns:p14="http://schemas.microsoft.com/office/powerpoint/2010/main" val="6450095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latin typeface="Baskerville Old Face" pitchFamily="18" charset="0"/>
              </a:rPr>
              <a:t>Report writing stages</a:t>
            </a:r>
          </a:p>
        </p:txBody>
      </p:sp>
      <p:sp>
        <p:nvSpPr>
          <p:cNvPr id="3" name="Content Placeholder 2"/>
          <p:cNvSpPr>
            <a:spLocks noGrp="1"/>
          </p:cNvSpPr>
          <p:nvPr>
            <p:ph idx="1"/>
          </p:nvPr>
        </p:nvSpPr>
        <p:spPr/>
        <p:txBody>
          <a:bodyPr/>
          <a:lstStyle/>
          <a:p>
            <a:r>
              <a:rPr lang="en-US" dirty="0">
                <a:latin typeface="Baskerville Old Face" pitchFamily="18" charset="0"/>
              </a:rPr>
              <a:t> Understanding the report brief</a:t>
            </a:r>
          </a:p>
          <a:p>
            <a:r>
              <a:rPr lang="en-US" dirty="0">
                <a:latin typeface="Baskerville Old Face" pitchFamily="18" charset="0"/>
              </a:rPr>
              <a:t> Gathering and selecting information</a:t>
            </a:r>
          </a:p>
          <a:p>
            <a:r>
              <a:rPr lang="en-US" dirty="0">
                <a:latin typeface="Baskerville Old Face" pitchFamily="18" charset="0"/>
              </a:rPr>
              <a:t>Organizing your material</a:t>
            </a:r>
          </a:p>
          <a:p>
            <a:r>
              <a:rPr lang="en-US" dirty="0">
                <a:latin typeface="Baskerville Old Face" pitchFamily="18" charset="0"/>
              </a:rPr>
              <a:t>Analyzing your material</a:t>
            </a:r>
          </a:p>
          <a:p>
            <a:r>
              <a:rPr lang="en-US" dirty="0">
                <a:latin typeface="Baskerville Old Face" pitchFamily="18" charset="0"/>
              </a:rPr>
              <a:t>Writing the report</a:t>
            </a:r>
          </a:p>
          <a:p>
            <a:r>
              <a:rPr lang="en-US" dirty="0">
                <a:latin typeface="Baskerville Old Face" pitchFamily="18" charset="0"/>
              </a:rPr>
              <a:t>Reviewing and redrafting</a:t>
            </a:r>
          </a:p>
          <a:p>
            <a:r>
              <a:rPr lang="en-US" dirty="0">
                <a:latin typeface="Baskerville Old Face" pitchFamily="18" charset="0"/>
              </a:rPr>
              <a:t>Presentation</a:t>
            </a:r>
            <a:br>
              <a:rPr lang="en-US" dirty="0">
                <a:latin typeface="Baskerville Old Face" pitchFamily="18" charset="0"/>
              </a:rPr>
            </a:br>
            <a:endParaRPr lang="en-US" dirty="0">
              <a:latin typeface="Baskerville Old Face" pitchFamily="18" charset="0"/>
            </a:endParaRPr>
          </a:p>
        </p:txBody>
      </p:sp>
    </p:spTree>
    <p:extLst>
      <p:ext uri="{BB962C8B-B14F-4D97-AF65-F5344CB8AC3E}">
        <p14:creationId xmlns:p14="http://schemas.microsoft.com/office/powerpoint/2010/main" val="8299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lstStyle/>
          <a:p>
            <a:r>
              <a:rPr lang="en-US" b="1" dirty="0">
                <a:latin typeface="Baskerville Old Face" pitchFamily="18" charset="0"/>
              </a:rPr>
              <a:t>Attribute Variable:</a:t>
            </a:r>
            <a:r>
              <a:rPr lang="en-US" dirty="0">
                <a:latin typeface="Baskerville Old Face" pitchFamily="18" charset="0"/>
              </a:rPr>
              <a:t> they are those characteristics which cannot be altered by the experiment.</a:t>
            </a:r>
          </a:p>
          <a:p>
            <a:r>
              <a:rPr lang="en-US" b="1" dirty="0">
                <a:latin typeface="Baskerville Old Face" pitchFamily="18" charset="0"/>
              </a:rPr>
              <a:t>Intervening Variables :</a:t>
            </a:r>
            <a:r>
              <a:rPr lang="en-US" dirty="0">
                <a:latin typeface="Baskerville Old Face" pitchFamily="18" charset="0"/>
              </a:rPr>
              <a:t> certain factors or variables may influence the relationship even though they cannot be observed directly and they are called intervening variables</a:t>
            </a:r>
          </a:p>
          <a:p>
            <a:r>
              <a:rPr lang="en-US" b="1" dirty="0">
                <a:latin typeface="Baskerville Old Face" pitchFamily="18" charset="0"/>
              </a:rPr>
              <a:t>Extraneous variables : </a:t>
            </a:r>
            <a:r>
              <a:rPr lang="en-US" dirty="0">
                <a:latin typeface="Baskerville Old Face" pitchFamily="18" charset="0"/>
              </a:rPr>
              <a:t>They are those uncontrolled variables that may have significant influence upon the results of a study.</a:t>
            </a:r>
          </a:p>
          <a:p>
            <a:endParaRPr lang="en-US" b="1" dirty="0">
              <a:latin typeface="Baskerville Old Face" pitchFamily="18" charset="0"/>
            </a:endParaRPr>
          </a:p>
        </p:txBody>
      </p:sp>
    </p:spTree>
    <p:extLst>
      <p:ext uri="{BB962C8B-B14F-4D97-AF65-F5344CB8AC3E}">
        <p14:creationId xmlns:p14="http://schemas.microsoft.com/office/powerpoint/2010/main" val="20340018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Content of research report</a:t>
            </a:r>
          </a:p>
        </p:txBody>
      </p:sp>
      <p:sp>
        <p:nvSpPr>
          <p:cNvPr id="3" name="Content Placeholder 2"/>
          <p:cNvSpPr>
            <a:spLocks noGrp="1"/>
          </p:cNvSpPr>
          <p:nvPr>
            <p:ph idx="1"/>
          </p:nvPr>
        </p:nvSpPr>
        <p:spPr/>
        <p:txBody>
          <a:bodyPr/>
          <a:lstStyle/>
          <a:p>
            <a:pPr marL="114300" indent="0">
              <a:buNone/>
            </a:pPr>
            <a:r>
              <a:rPr lang="en-US" b="1" dirty="0">
                <a:latin typeface="Baskerville Old Face" pitchFamily="18" charset="0"/>
              </a:rPr>
              <a:t>Research report is divided into three parts as:</a:t>
            </a:r>
          </a:p>
          <a:p>
            <a:pPr marL="114300" indent="0" fontAlgn="base">
              <a:buNone/>
            </a:pPr>
            <a:r>
              <a:rPr lang="en-US" b="1" dirty="0">
                <a:latin typeface="Baskerville Old Face" pitchFamily="18" charset="0"/>
              </a:rPr>
              <a:t>I. First Part (Formality Part):</a:t>
            </a:r>
            <a:endParaRPr lang="en-US" dirty="0">
              <a:latin typeface="Baskerville Old Face" pitchFamily="18" charset="0"/>
            </a:endParaRPr>
          </a:p>
          <a:p>
            <a:pPr marL="114300" indent="0" fontAlgn="base">
              <a:buNone/>
            </a:pPr>
            <a:r>
              <a:rPr lang="en-US" dirty="0">
                <a:latin typeface="Baskerville Old Face" pitchFamily="18" charset="0"/>
              </a:rPr>
              <a:t>(i) Cover page</a:t>
            </a:r>
          </a:p>
          <a:p>
            <a:pPr marL="114300" indent="0" fontAlgn="base">
              <a:buNone/>
            </a:pPr>
            <a:r>
              <a:rPr lang="en-US" dirty="0">
                <a:latin typeface="Baskerville Old Face" pitchFamily="18" charset="0"/>
              </a:rPr>
              <a:t>(ii) Title page</a:t>
            </a:r>
          </a:p>
          <a:p>
            <a:pPr marL="114300" indent="0" fontAlgn="base">
              <a:buNone/>
            </a:pPr>
            <a:r>
              <a:rPr lang="en-US" dirty="0">
                <a:latin typeface="Baskerville Old Face" pitchFamily="18" charset="0"/>
              </a:rPr>
              <a:t>(iii) Certificate or statement</a:t>
            </a:r>
          </a:p>
          <a:p>
            <a:pPr marL="114300" indent="0" fontAlgn="base">
              <a:buNone/>
            </a:pPr>
            <a:r>
              <a:rPr lang="en-US" dirty="0">
                <a:latin typeface="Baskerville Old Face" pitchFamily="18" charset="0"/>
              </a:rPr>
              <a:t>(iv) Index (brief contents)</a:t>
            </a:r>
          </a:p>
          <a:p>
            <a:pPr marL="114300" indent="0" fontAlgn="base">
              <a:buNone/>
            </a:pPr>
            <a:r>
              <a:rPr lang="en-US" dirty="0">
                <a:latin typeface="Baskerville Old Face" pitchFamily="18" charset="0"/>
              </a:rPr>
              <a:t>(v) Table of contents (detailed index)</a:t>
            </a:r>
          </a:p>
          <a:p>
            <a:pPr marL="114300" indent="0" fontAlgn="base">
              <a:buNone/>
            </a:pPr>
            <a:r>
              <a:rPr lang="en-US" dirty="0">
                <a:latin typeface="Baskerville Old Face" pitchFamily="18" charset="0"/>
              </a:rPr>
              <a:t>(vi) Acknowledgement</a:t>
            </a:r>
          </a:p>
          <a:p>
            <a:pPr marL="114300" indent="0" fontAlgn="base">
              <a:buNone/>
            </a:pPr>
            <a:r>
              <a:rPr lang="en-US" dirty="0">
                <a:latin typeface="Baskerville Old Face" pitchFamily="18" charset="0"/>
              </a:rPr>
              <a:t>(vii) List of tables and figures used</a:t>
            </a:r>
          </a:p>
          <a:p>
            <a:pPr marL="114300" indent="0" fontAlgn="base">
              <a:buNone/>
            </a:pPr>
            <a:r>
              <a:rPr lang="en-US" dirty="0">
                <a:latin typeface="Baskerville Old Face" pitchFamily="18" charset="0"/>
              </a:rPr>
              <a:t>(viii) Preface/forwarding/introduction</a:t>
            </a:r>
          </a:p>
          <a:p>
            <a:pPr marL="114300" indent="0" fontAlgn="base">
              <a:buNone/>
            </a:pPr>
            <a:r>
              <a:rPr lang="en-US" dirty="0">
                <a:latin typeface="Baskerville Old Face" pitchFamily="18" charset="0"/>
              </a:rPr>
              <a:t>(ix) Summary report</a:t>
            </a:r>
          </a:p>
          <a:p>
            <a:endParaRPr lang="en-US" dirty="0"/>
          </a:p>
        </p:txBody>
      </p:sp>
    </p:spTree>
    <p:extLst>
      <p:ext uri="{BB962C8B-B14F-4D97-AF65-F5344CB8AC3E}">
        <p14:creationId xmlns:p14="http://schemas.microsoft.com/office/powerpoint/2010/main" val="37444106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7620000" cy="4800600"/>
          </a:xfrm>
        </p:spPr>
        <p:txBody>
          <a:bodyPr>
            <a:normAutofit fontScale="92500"/>
          </a:bodyPr>
          <a:lstStyle/>
          <a:p>
            <a:pPr marL="114300" indent="0" fontAlgn="base">
              <a:buNone/>
            </a:pPr>
            <a:r>
              <a:rPr lang="en-US" b="1" dirty="0">
                <a:latin typeface="Baskerville Old Face" pitchFamily="18" charset="0"/>
              </a:rPr>
              <a:t>II. Main Report (Central Part of Report):</a:t>
            </a:r>
            <a:endParaRPr lang="en-US" dirty="0">
              <a:latin typeface="Baskerville Old Face" pitchFamily="18" charset="0"/>
            </a:endParaRPr>
          </a:p>
          <a:p>
            <a:pPr marL="114300" indent="0" fontAlgn="base">
              <a:buNone/>
            </a:pPr>
            <a:r>
              <a:rPr lang="en-US" dirty="0">
                <a:latin typeface="Baskerville Old Face" pitchFamily="18" charset="0"/>
              </a:rPr>
              <a:t>(i) Statement of objectives</a:t>
            </a:r>
          </a:p>
          <a:p>
            <a:pPr marL="114300" indent="0" fontAlgn="base">
              <a:buNone/>
            </a:pPr>
            <a:r>
              <a:rPr lang="en-US" dirty="0">
                <a:latin typeface="Baskerville Old Face" pitchFamily="18" charset="0"/>
              </a:rPr>
              <a:t>(ii) Methodology and research design</a:t>
            </a:r>
          </a:p>
          <a:p>
            <a:pPr marL="114300" indent="0" fontAlgn="base">
              <a:buNone/>
            </a:pPr>
            <a:r>
              <a:rPr lang="en-US" dirty="0">
                <a:latin typeface="Baskerville Old Face" pitchFamily="18" charset="0"/>
              </a:rPr>
              <a:t>(iii) Types of data and its sources</a:t>
            </a:r>
          </a:p>
          <a:p>
            <a:pPr marL="114300" indent="0" fontAlgn="base">
              <a:buNone/>
            </a:pPr>
            <a:r>
              <a:rPr lang="en-US" dirty="0">
                <a:latin typeface="Baskerville Old Face" pitchFamily="18" charset="0"/>
              </a:rPr>
              <a:t>(iv) Sampling decisions</a:t>
            </a:r>
          </a:p>
          <a:p>
            <a:pPr marL="114300" indent="0" fontAlgn="base">
              <a:buNone/>
            </a:pPr>
            <a:r>
              <a:rPr lang="en-US" dirty="0">
                <a:latin typeface="Baskerville Old Face" pitchFamily="18" charset="0"/>
              </a:rPr>
              <a:t>(v) Data collection methods</a:t>
            </a:r>
          </a:p>
          <a:p>
            <a:pPr marL="114300" indent="0" fontAlgn="base">
              <a:buNone/>
            </a:pPr>
            <a:r>
              <a:rPr lang="en-US" dirty="0">
                <a:latin typeface="Baskerville Old Face" pitchFamily="18" charset="0"/>
              </a:rPr>
              <a:t>(vi) Data collection tools</a:t>
            </a:r>
          </a:p>
          <a:p>
            <a:pPr marL="114300" indent="0" fontAlgn="base">
              <a:buNone/>
            </a:pPr>
            <a:r>
              <a:rPr lang="en-US" dirty="0">
                <a:latin typeface="Baskerville Old Face" pitchFamily="18" charset="0"/>
              </a:rPr>
              <a:t>(vii) Fieldwork</a:t>
            </a:r>
          </a:p>
          <a:p>
            <a:pPr marL="114300" indent="0" fontAlgn="base">
              <a:buNone/>
            </a:pPr>
            <a:r>
              <a:rPr lang="en-US" dirty="0">
                <a:latin typeface="Baskerville Old Face" pitchFamily="18" charset="0"/>
              </a:rPr>
              <a:t>(viii) Analysis and interpretation (including tables, charts, figures, etc.)</a:t>
            </a:r>
          </a:p>
          <a:p>
            <a:pPr marL="114300" indent="0" fontAlgn="base">
              <a:buNone/>
            </a:pPr>
            <a:r>
              <a:rPr lang="en-US" dirty="0">
                <a:latin typeface="Baskerville Old Face" pitchFamily="18" charset="0"/>
              </a:rPr>
              <a:t>(ix) Findings</a:t>
            </a:r>
          </a:p>
          <a:p>
            <a:pPr marL="114300" indent="0" fontAlgn="base">
              <a:buNone/>
            </a:pPr>
            <a:r>
              <a:rPr lang="en-US" dirty="0">
                <a:latin typeface="Baskerville Old Face" pitchFamily="18" charset="0"/>
              </a:rPr>
              <a:t>(x) Limitations</a:t>
            </a:r>
          </a:p>
          <a:p>
            <a:pPr marL="114300" indent="0" fontAlgn="base">
              <a:buNone/>
            </a:pPr>
            <a:r>
              <a:rPr lang="en-US" dirty="0">
                <a:latin typeface="Baskerville Old Face" pitchFamily="18" charset="0"/>
              </a:rPr>
              <a:t>(xi) Conclusions and recommendations</a:t>
            </a:r>
          </a:p>
          <a:p>
            <a:pPr marL="114300" indent="0" fontAlgn="base">
              <a:buNone/>
            </a:pPr>
            <a:r>
              <a:rPr lang="en-US" dirty="0">
                <a:latin typeface="Baskerville Old Face" pitchFamily="18" charset="0"/>
              </a:rPr>
              <a:t>(xii) Any other relevant detail</a:t>
            </a:r>
          </a:p>
        </p:txBody>
      </p:sp>
    </p:spTree>
    <p:extLst>
      <p:ext uri="{BB962C8B-B14F-4D97-AF65-F5344CB8AC3E}">
        <p14:creationId xmlns:p14="http://schemas.microsoft.com/office/powerpoint/2010/main" val="21410087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7620000" cy="4800600"/>
          </a:xfrm>
        </p:spPr>
        <p:txBody>
          <a:bodyPr>
            <a:normAutofit/>
          </a:bodyPr>
          <a:lstStyle/>
          <a:p>
            <a:pPr marL="114300" indent="0" fontAlgn="base">
              <a:buNone/>
            </a:pPr>
            <a:r>
              <a:rPr lang="en-US" sz="2400" b="1" dirty="0">
                <a:latin typeface="Baskerville Old Face" pitchFamily="18" charset="0"/>
              </a:rPr>
              <a:t>III. Appendix (Additional Details):</a:t>
            </a:r>
            <a:endParaRPr lang="en-US" sz="2400" dirty="0">
              <a:latin typeface="Baskerville Old Face" pitchFamily="18" charset="0"/>
            </a:endParaRPr>
          </a:p>
          <a:p>
            <a:pPr marL="114300" indent="0" fontAlgn="base">
              <a:buNone/>
            </a:pPr>
            <a:r>
              <a:rPr lang="en-US" sz="2400" dirty="0">
                <a:latin typeface="Baskerville Old Face" pitchFamily="18" charset="0"/>
              </a:rPr>
              <a:t>(i) Copies of forms used</a:t>
            </a:r>
          </a:p>
          <a:p>
            <a:pPr marL="114300" indent="0" fontAlgn="base">
              <a:buNone/>
            </a:pPr>
            <a:r>
              <a:rPr lang="en-US" sz="2400" dirty="0">
                <a:latin typeface="Baskerville Old Face" pitchFamily="18" charset="0"/>
              </a:rPr>
              <a:t>(ii) Tables not included in findings</a:t>
            </a:r>
          </a:p>
          <a:p>
            <a:pPr marL="114300" indent="0" fontAlgn="base">
              <a:buNone/>
            </a:pPr>
            <a:r>
              <a:rPr lang="en-US" sz="2400" dirty="0">
                <a:latin typeface="Baskerville Old Face" pitchFamily="18" charset="0"/>
              </a:rPr>
              <a:t>(iii) A copy of questionnaire</a:t>
            </a:r>
          </a:p>
          <a:p>
            <a:pPr marL="114300" indent="0" fontAlgn="base">
              <a:buNone/>
            </a:pPr>
            <a:r>
              <a:rPr lang="en-US" sz="2400" dirty="0">
                <a:latin typeface="Baskerville Old Face" pitchFamily="18" charset="0"/>
              </a:rPr>
              <a:t>(iv) Detail of sampling and rate of response</a:t>
            </a:r>
          </a:p>
          <a:p>
            <a:pPr marL="114300" indent="0" fontAlgn="base">
              <a:buNone/>
            </a:pPr>
            <a:r>
              <a:rPr lang="en-US" sz="2400" dirty="0">
                <a:latin typeface="Baskerville Old Face" pitchFamily="18" charset="0"/>
              </a:rPr>
              <a:t>(v) Statement of expenses</a:t>
            </a:r>
          </a:p>
          <a:p>
            <a:pPr marL="114300" indent="0" fontAlgn="base">
              <a:buNone/>
            </a:pPr>
            <a:r>
              <a:rPr lang="en-US" sz="2400" dirty="0">
                <a:latin typeface="Baskerville Old Face" pitchFamily="18" charset="0"/>
              </a:rPr>
              <a:t>(vi) Bibliography – list of books, magazines, journals, and other reports</a:t>
            </a:r>
          </a:p>
          <a:p>
            <a:pPr marL="114300" indent="0" fontAlgn="base">
              <a:buNone/>
            </a:pPr>
            <a:r>
              <a:rPr lang="en-US" sz="2400" dirty="0">
                <a:latin typeface="Baskerville Old Face" pitchFamily="18" charset="0"/>
              </a:rPr>
              <a:t>(vii) Any other relevant information</a:t>
            </a:r>
          </a:p>
          <a:p>
            <a:pPr marL="114300" indent="0">
              <a:buNone/>
            </a:pPr>
            <a:r>
              <a:rPr lang="en-US" sz="2400" dirty="0">
                <a:latin typeface="Baskerville Old Face" pitchFamily="18" charset="0"/>
              </a:rPr>
              <a:t> </a:t>
            </a:r>
          </a:p>
        </p:txBody>
      </p:sp>
    </p:spTree>
    <p:extLst>
      <p:ext uri="{BB962C8B-B14F-4D97-AF65-F5344CB8AC3E}">
        <p14:creationId xmlns:p14="http://schemas.microsoft.com/office/powerpoint/2010/main" val="22673257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itchFamily="18" charset="0"/>
              </a:rPr>
              <a:t>References </a:t>
            </a:r>
          </a:p>
        </p:txBody>
      </p:sp>
      <p:sp>
        <p:nvSpPr>
          <p:cNvPr id="3" name="Content Placeholder 2"/>
          <p:cNvSpPr>
            <a:spLocks noGrp="1"/>
          </p:cNvSpPr>
          <p:nvPr>
            <p:ph idx="1"/>
          </p:nvPr>
        </p:nvSpPr>
        <p:spPr/>
        <p:txBody>
          <a:bodyPr/>
          <a:lstStyle/>
          <a:p>
            <a:r>
              <a:rPr lang="en-US" dirty="0">
                <a:latin typeface="Baskerville Old Face" pitchFamily="18" charset="0"/>
              </a:rPr>
              <a:t>Research methodology  - K.R Sharma</a:t>
            </a:r>
          </a:p>
          <a:p>
            <a:r>
              <a:rPr lang="en-US" dirty="0">
                <a:latin typeface="Baskerville Old Face" pitchFamily="18" charset="0"/>
              </a:rPr>
              <a:t>Methodology of research in social science –</a:t>
            </a:r>
          </a:p>
          <a:p>
            <a:pPr marL="114300" indent="0">
              <a:buNone/>
            </a:pPr>
            <a:r>
              <a:rPr lang="en-US" dirty="0">
                <a:latin typeface="Baskerville Old Face" pitchFamily="18" charset="0"/>
              </a:rPr>
              <a:t>     -Dr O R Krishnaswamy , Dr M Ranganathan</a:t>
            </a:r>
          </a:p>
          <a:p>
            <a:r>
              <a:rPr lang="en-US" dirty="0">
                <a:latin typeface="Baskerville Old Face" pitchFamily="18" charset="0"/>
              </a:rPr>
              <a:t>Business research methods – Naval Bajpai</a:t>
            </a:r>
          </a:p>
          <a:p>
            <a:r>
              <a:rPr lang="en-US" dirty="0">
                <a:latin typeface="Baskerville Old Face" pitchFamily="18" charset="0"/>
              </a:rPr>
              <a:t>Research methodology , A step by step guide fro beginners – Ranjith Kumar </a:t>
            </a:r>
          </a:p>
          <a:p>
            <a:r>
              <a:rPr lang="en-US" dirty="0">
                <a:latin typeface="Baskerville Old Face" pitchFamily="18" charset="0"/>
              </a:rPr>
              <a:t>Introduction to Econometrics –G S Maddala &amp; Kajal Lahiri</a:t>
            </a:r>
          </a:p>
          <a:p>
            <a:r>
              <a:rPr lang="en-US" dirty="0">
                <a:latin typeface="Baskerville Old Face" pitchFamily="18" charset="0"/>
              </a:rPr>
              <a:t>Quantitative techniques Dr K venugopalan</a:t>
            </a:r>
          </a:p>
          <a:p>
            <a:r>
              <a:rPr lang="en-US" dirty="0">
                <a:latin typeface="Baskerville Old Face" pitchFamily="18" charset="0"/>
                <a:hlinkClick r:id="rId2"/>
              </a:rPr>
              <a:t>www.wikipedia.org</a:t>
            </a:r>
            <a:endParaRPr lang="en-US" dirty="0">
              <a:latin typeface="Baskerville Old Face" pitchFamily="18" charset="0"/>
            </a:endParaRPr>
          </a:p>
          <a:p>
            <a:endParaRPr lang="en-US" dirty="0"/>
          </a:p>
          <a:p>
            <a:pPr marL="114300" indent="0">
              <a:buNone/>
            </a:pPr>
            <a:endParaRPr lang="en-US" dirty="0"/>
          </a:p>
        </p:txBody>
      </p:sp>
    </p:spTree>
    <p:extLst>
      <p:ext uri="{BB962C8B-B14F-4D97-AF65-F5344CB8AC3E}">
        <p14:creationId xmlns:p14="http://schemas.microsoft.com/office/powerpoint/2010/main" val="28772029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89451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askerville Old Face" pitchFamily="18" charset="0"/>
              </a:rPr>
              <a:t>RESEARCH DESIGN</a:t>
            </a:r>
          </a:p>
        </p:txBody>
      </p:sp>
      <p:sp>
        <p:nvSpPr>
          <p:cNvPr id="5" name="Content Placeholder 4"/>
          <p:cNvSpPr>
            <a:spLocks noGrp="1"/>
          </p:cNvSpPr>
          <p:nvPr>
            <p:ph idx="1"/>
          </p:nvPr>
        </p:nvSpPr>
        <p:spPr/>
        <p:txBody>
          <a:bodyPr/>
          <a:lstStyle/>
          <a:p>
            <a:pPr marL="114300" indent="0" algn="just">
              <a:buNone/>
            </a:pPr>
            <a:r>
              <a:rPr lang="en-US" dirty="0">
                <a:latin typeface="Baskerville Old Face" pitchFamily="18" charset="0"/>
              </a:rPr>
              <a:t>A research design a logical and systematic plan prepared for directing a research study .</a:t>
            </a:r>
          </a:p>
          <a:p>
            <a:pPr marL="114300" indent="0" algn="just">
              <a:buNone/>
            </a:pPr>
            <a:r>
              <a:rPr lang="en-US" dirty="0">
                <a:latin typeface="Baskerville Old Face" pitchFamily="18" charset="0"/>
              </a:rPr>
              <a:t>It constitutes the blueprint for the collection , measurement and analysis of data.</a:t>
            </a:r>
          </a:p>
          <a:p>
            <a:pPr marL="114300" indent="0" algn="just">
              <a:buNone/>
            </a:pPr>
            <a:r>
              <a:rPr lang="en-US" dirty="0">
                <a:latin typeface="Baskerville Old Face" pitchFamily="18" charset="0"/>
              </a:rPr>
              <a:t>It is the plan , structure , strategy of investigation conceived so as to  obtain answers to research question.</a:t>
            </a:r>
          </a:p>
          <a:p>
            <a:pPr marL="114300" indent="0" algn="just">
              <a:buNone/>
            </a:pPr>
            <a:r>
              <a:rPr lang="en-US" b="1" dirty="0">
                <a:latin typeface="Baskerville Old Face" pitchFamily="18" charset="0"/>
              </a:rPr>
              <a:t>Essential of a good research design</a:t>
            </a:r>
          </a:p>
          <a:p>
            <a:pPr algn="just"/>
            <a:r>
              <a:rPr lang="en-US" b="1" dirty="0">
                <a:latin typeface="Baskerville Old Face" pitchFamily="18" charset="0"/>
              </a:rPr>
              <a:t>Plan </a:t>
            </a:r>
          </a:p>
          <a:p>
            <a:pPr algn="just"/>
            <a:r>
              <a:rPr lang="en-US" b="1" dirty="0">
                <a:latin typeface="Baskerville Old Face" pitchFamily="18" charset="0"/>
              </a:rPr>
              <a:t>Outline </a:t>
            </a:r>
          </a:p>
          <a:p>
            <a:pPr algn="just"/>
            <a:r>
              <a:rPr lang="en-US" b="1" dirty="0">
                <a:latin typeface="Baskerville Old Face" pitchFamily="18" charset="0"/>
              </a:rPr>
              <a:t>Blue print </a:t>
            </a:r>
          </a:p>
          <a:p>
            <a:pPr algn="just"/>
            <a:r>
              <a:rPr lang="en-US" b="1" dirty="0">
                <a:latin typeface="Baskerville Old Face" pitchFamily="18" charset="0"/>
              </a:rPr>
              <a:t>Scheme </a:t>
            </a:r>
          </a:p>
        </p:txBody>
      </p:sp>
    </p:spTree>
    <p:extLst>
      <p:ext uri="{BB962C8B-B14F-4D97-AF65-F5344CB8AC3E}">
        <p14:creationId xmlns:p14="http://schemas.microsoft.com/office/powerpoint/2010/main" val="390407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skerville Old Face" pitchFamily="18" charset="0"/>
              </a:rPr>
              <a:t>CLASSIFICATION OF DESIGNS</a:t>
            </a:r>
          </a:p>
        </p:txBody>
      </p:sp>
      <p:sp>
        <p:nvSpPr>
          <p:cNvPr id="4" name="Content Placeholder 3"/>
          <p:cNvSpPr>
            <a:spLocks noGrp="1"/>
          </p:cNvSpPr>
          <p:nvPr>
            <p:ph idx="1"/>
          </p:nvPr>
        </p:nvSpPr>
        <p:spPr>
          <a:xfrm>
            <a:off x="457200" y="2057400"/>
            <a:ext cx="7620000" cy="4800600"/>
          </a:xfrm>
        </p:spPr>
        <p:txBody>
          <a:bodyPr>
            <a:normAutofit/>
          </a:bodyPr>
          <a:lstStyle/>
          <a:p>
            <a:pPr algn="just"/>
            <a:r>
              <a:rPr lang="en-US" sz="2400" dirty="0">
                <a:latin typeface="Baskerville Old Face" pitchFamily="18" charset="0"/>
              </a:rPr>
              <a:t>Experimental </a:t>
            </a:r>
          </a:p>
          <a:p>
            <a:pPr algn="just"/>
            <a:r>
              <a:rPr lang="en-US" sz="2400" dirty="0">
                <a:latin typeface="Baskerville Old Face" pitchFamily="18" charset="0"/>
              </a:rPr>
              <a:t>Exploratory </a:t>
            </a:r>
          </a:p>
          <a:p>
            <a:pPr algn="just"/>
            <a:r>
              <a:rPr lang="en-US" sz="2400" dirty="0">
                <a:latin typeface="Baskerville Old Face" pitchFamily="18" charset="0"/>
              </a:rPr>
              <a:t>Descriptive </a:t>
            </a:r>
          </a:p>
          <a:p>
            <a:pPr algn="just"/>
            <a:r>
              <a:rPr lang="en-US" sz="2400" dirty="0">
                <a:latin typeface="Baskerville Old Face" pitchFamily="18" charset="0"/>
              </a:rPr>
              <a:t>Historical </a:t>
            </a:r>
          </a:p>
          <a:p>
            <a:pPr algn="just"/>
            <a:r>
              <a:rPr lang="en-US" sz="2400" dirty="0">
                <a:latin typeface="Baskerville Old Face" pitchFamily="18" charset="0"/>
              </a:rPr>
              <a:t>Case studies</a:t>
            </a:r>
          </a:p>
          <a:p>
            <a:pPr algn="just"/>
            <a:r>
              <a:rPr lang="en-US" sz="2400" dirty="0">
                <a:latin typeface="Baskerville Old Face" pitchFamily="18" charset="0"/>
              </a:rPr>
              <a:t>Survey </a:t>
            </a:r>
          </a:p>
          <a:p>
            <a:pPr algn="just"/>
            <a:r>
              <a:rPr lang="en-US" sz="2400" dirty="0">
                <a:latin typeface="Baskerville Old Face" pitchFamily="18" charset="0"/>
              </a:rPr>
              <a:t>Combination of any of these.</a:t>
            </a:r>
          </a:p>
        </p:txBody>
      </p:sp>
    </p:spTree>
    <p:extLst>
      <p:ext uri="{BB962C8B-B14F-4D97-AF65-F5344CB8AC3E}">
        <p14:creationId xmlns:p14="http://schemas.microsoft.com/office/powerpoint/2010/main" val="171299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PLAN</a:t>
            </a:r>
          </a:p>
        </p:txBody>
      </p:sp>
      <p:sp>
        <p:nvSpPr>
          <p:cNvPr id="3" name="Content Placeholder 2"/>
          <p:cNvSpPr>
            <a:spLocks noGrp="1"/>
          </p:cNvSpPr>
          <p:nvPr>
            <p:ph idx="1"/>
          </p:nvPr>
        </p:nvSpPr>
        <p:spPr>
          <a:xfrm>
            <a:off x="457200" y="1417638"/>
            <a:ext cx="7620000" cy="4983162"/>
          </a:xfrm>
        </p:spPr>
        <p:txBody>
          <a:bodyPr>
            <a:normAutofit fontScale="92500" lnSpcReduction="10000"/>
          </a:bodyPr>
          <a:lstStyle/>
          <a:p>
            <a:r>
              <a:rPr lang="en-US" dirty="0">
                <a:latin typeface="Baskerville Old Face" pitchFamily="18" charset="0"/>
              </a:rPr>
              <a:t>A research plan prescribes the boundaries of research activity and enables the researcher to channel his energies in the right work.</a:t>
            </a:r>
          </a:p>
          <a:p>
            <a:r>
              <a:rPr lang="en-US" dirty="0">
                <a:latin typeface="Baskerville Old Face" pitchFamily="18" charset="0"/>
              </a:rPr>
              <a:t>Various question are needed to be answered  while preparing the plan</a:t>
            </a:r>
          </a:p>
          <a:p>
            <a:pPr marL="114300" indent="0">
              <a:buNone/>
            </a:pPr>
            <a:endParaRPr lang="en-US" dirty="0">
              <a:latin typeface="Baskerville Old Face" pitchFamily="18" charset="0"/>
            </a:endParaRPr>
          </a:p>
          <a:p>
            <a:pPr marL="114300" indent="0">
              <a:buNone/>
            </a:pPr>
            <a:r>
              <a:rPr lang="en-US" dirty="0">
                <a:latin typeface="Baskerville Old Face" pitchFamily="18" charset="0"/>
              </a:rPr>
              <a:t>What the study is about?</a:t>
            </a:r>
          </a:p>
          <a:p>
            <a:pPr marL="114300" indent="0">
              <a:buNone/>
            </a:pPr>
            <a:r>
              <a:rPr lang="en-US" dirty="0">
                <a:latin typeface="Baskerville Old Face" pitchFamily="18" charset="0"/>
              </a:rPr>
              <a:t>Why the study is made?</a:t>
            </a:r>
          </a:p>
          <a:p>
            <a:pPr marL="114300" indent="0">
              <a:buNone/>
            </a:pPr>
            <a:r>
              <a:rPr lang="en-US" dirty="0">
                <a:latin typeface="Baskerville Old Face" pitchFamily="18" charset="0"/>
              </a:rPr>
              <a:t>What is it scope ?</a:t>
            </a:r>
          </a:p>
          <a:p>
            <a:pPr marL="114300" indent="0">
              <a:buNone/>
            </a:pPr>
            <a:r>
              <a:rPr lang="en-US" dirty="0">
                <a:latin typeface="Baskerville Old Face" pitchFamily="18" charset="0"/>
              </a:rPr>
              <a:t>What are the objectives of the study?</a:t>
            </a:r>
          </a:p>
          <a:p>
            <a:pPr marL="114300" indent="0">
              <a:buNone/>
            </a:pPr>
            <a:r>
              <a:rPr lang="en-US" dirty="0">
                <a:latin typeface="Baskerville Old Face" pitchFamily="18" charset="0"/>
              </a:rPr>
              <a:t>What kind of data are needed?</a:t>
            </a:r>
          </a:p>
          <a:p>
            <a:pPr marL="114300" indent="0">
              <a:buNone/>
            </a:pPr>
            <a:r>
              <a:rPr lang="en-US" dirty="0">
                <a:latin typeface="Baskerville Old Face" pitchFamily="18" charset="0"/>
              </a:rPr>
              <a:t>What are the sources ?</a:t>
            </a:r>
          </a:p>
          <a:p>
            <a:pPr marL="114300" indent="0">
              <a:buNone/>
            </a:pPr>
            <a:r>
              <a:rPr lang="en-US" dirty="0">
                <a:latin typeface="Baskerville Old Face" pitchFamily="18" charset="0"/>
              </a:rPr>
              <a:t>What is the sample size?</a:t>
            </a:r>
          </a:p>
          <a:p>
            <a:pPr marL="114300" indent="0">
              <a:buNone/>
            </a:pPr>
            <a:r>
              <a:rPr lang="en-US" dirty="0">
                <a:latin typeface="Baskerville Old Face" pitchFamily="18" charset="0"/>
              </a:rPr>
              <a:t>What are the techniques? </a:t>
            </a:r>
          </a:p>
          <a:p>
            <a:pPr marL="114300" indent="0">
              <a:buNone/>
            </a:pPr>
            <a:r>
              <a:rPr lang="en-US" dirty="0">
                <a:latin typeface="Baskerville Old Face" pitchFamily="18" charset="0"/>
              </a:rPr>
              <a:t>How the data should be processed?</a:t>
            </a:r>
          </a:p>
          <a:p>
            <a:pPr marL="114300" indent="0">
              <a:buNone/>
            </a:pPr>
            <a:r>
              <a:rPr lang="en-US" dirty="0">
                <a:latin typeface="Baskerville Old Face" pitchFamily="18" charset="0"/>
              </a:rPr>
              <a:t>What is the cost involved ? etc.</a:t>
            </a:r>
          </a:p>
        </p:txBody>
      </p:sp>
    </p:spTree>
    <p:extLst>
      <p:ext uri="{BB962C8B-B14F-4D97-AF65-F5344CB8AC3E}">
        <p14:creationId xmlns:p14="http://schemas.microsoft.com/office/powerpoint/2010/main" val="3193865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CONTENTS OF A RESEARCH PLAN</a:t>
            </a:r>
          </a:p>
        </p:txBody>
      </p:sp>
      <p:sp>
        <p:nvSpPr>
          <p:cNvPr id="3" name="Content Placeholder 2"/>
          <p:cNvSpPr>
            <a:spLocks noGrp="1"/>
          </p:cNvSpPr>
          <p:nvPr>
            <p:ph idx="1"/>
          </p:nvPr>
        </p:nvSpPr>
        <p:spPr/>
        <p:txBody>
          <a:bodyPr>
            <a:normAutofit fontScale="77500" lnSpcReduction="20000"/>
          </a:bodyPr>
          <a:lstStyle/>
          <a:p>
            <a:r>
              <a:rPr lang="en-US" sz="2300" dirty="0">
                <a:latin typeface="Baskerville Old Face" pitchFamily="18" charset="0"/>
              </a:rPr>
              <a:t>Introduction </a:t>
            </a:r>
          </a:p>
          <a:p>
            <a:r>
              <a:rPr lang="en-US" sz="2300" dirty="0">
                <a:latin typeface="Baskerville Old Face" pitchFamily="18" charset="0"/>
              </a:rPr>
              <a:t>Statement of the problem </a:t>
            </a:r>
          </a:p>
          <a:p>
            <a:r>
              <a:rPr lang="en-US" sz="2300" dirty="0">
                <a:latin typeface="Baskerville Old Face" pitchFamily="18" charset="0"/>
              </a:rPr>
              <a:t>Review of the previous studies </a:t>
            </a:r>
          </a:p>
          <a:p>
            <a:r>
              <a:rPr lang="en-US" sz="2300" dirty="0">
                <a:latin typeface="Baskerville Old Face" pitchFamily="18" charset="0"/>
              </a:rPr>
              <a:t>Scope f the studies</a:t>
            </a:r>
          </a:p>
          <a:p>
            <a:r>
              <a:rPr lang="en-US" sz="2300" dirty="0">
                <a:latin typeface="Baskerville Old Face" pitchFamily="18" charset="0"/>
              </a:rPr>
              <a:t>Objective of the study</a:t>
            </a:r>
          </a:p>
          <a:p>
            <a:r>
              <a:rPr lang="en-US" sz="2300" dirty="0">
                <a:latin typeface="Baskerville Old Face" pitchFamily="18" charset="0"/>
              </a:rPr>
              <a:t>Conceptual model </a:t>
            </a:r>
          </a:p>
          <a:p>
            <a:r>
              <a:rPr lang="en-US" sz="2300" dirty="0">
                <a:latin typeface="Baskerville Old Face" pitchFamily="18" charset="0"/>
              </a:rPr>
              <a:t>Hypothesis </a:t>
            </a:r>
          </a:p>
          <a:p>
            <a:r>
              <a:rPr lang="en-US" sz="2300" dirty="0">
                <a:latin typeface="Baskerville Old Face" pitchFamily="18" charset="0"/>
              </a:rPr>
              <a:t>Operational definition of concepts</a:t>
            </a:r>
          </a:p>
          <a:p>
            <a:r>
              <a:rPr lang="en-US" sz="2300" dirty="0">
                <a:latin typeface="Baskerville Old Face" pitchFamily="18" charset="0"/>
              </a:rPr>
              <a:t>Geographical area to be covered </a:t>
            </a:r>
          </a:p>
          <a:p>
            <a:r>
              <a:rPr lang="en-US" sz="2300" dirty="0">
                <a:latin typeface="Baskerville Old Face" pitchFamily="18" charset="0"/>
              </a:rPr>
              <a:t>Reference period </a:t>
            </a:r>
          </a:p>
          <a:p>
            <a:r>
              <a:rPr lang="en-US" sz="2300" dirty="0">
                <a:latin typeface="Baskerville Old Face" pitchFamily="18" charset="0"/>
              </a:rPr>
              <a:t>Methodology </a:t>
            </a:r>
          </a:p>
          <a:p>
            <a:r>
              <a:rPr lang="en-US" sz="2300" dirty="0">
                <a:latin typeface="Baskerville Old Face" pitchFamily="18" charset="0"/>
              </a:rPr>
              <a:t>Sampling plan </a:t>
            </a:r>
          </a:p>
          <a:p>
            <a:r>
              <a:rPr lang="en-US" sz="2300" dirty="0">
                <a:latin typeface="Baskerville Old Face" pitchFamily="18" charset="0"/>
              </a:rPr>
              <a:t>Tools for gathering data</a:t>
            </a:r>
          </a:p>
          <a:p>
            <a:r>
              <a:rPr lang="en-US" sz="2300" dirty="0">
                <a:latin typeface="Baskerville Old Face" pitchFamily="18" charset="0"/>
              </a:rPr>
              <a:t>Plan of analysis</a:t>
            </a:r>
          </a:p>
          <a:p>
            <a:r>
              <a:rPr lang="en-US" sz="2300" dirty="0">
                <a:latin typeface="Baskerville Old Face" pitchFamily="18" charset="0"/>
              </a:rPr>
              <a:t>Chapter scheme </a:t>
            </a:r>
          </a:p>
          <a:p>
            <a:r>
              <a:rPr lang="en-US" sz="2300" dirty="0">
                <a:latin typeface="Baskerville Old Face" pitchFamily="18" charset="0"/>
              </a:rPr>
              <a:t>Time budget </a:t>
            </a:r>
          </a:p>
          <a:p>
            <a:r>
              <a:rPr lang="en-US" sz="2300" dirty="0">
                <a:latin typeface="Baskerville Old Face" pitchFamily="18" charset="0"/>
              </a:rPr>
              <a:t>Financial budge</a:t>
            </a:r>
            <a:r>
              <a:rPr lang="en-US" dirty="0">
                <a:latin typeface="Baskerville Old Face" pitchFamily="18" charset="0"/>
              </a:rPr>
              <a:t>t</a:t>
            </a:r>
          </a:p>
        </p:txBody>
      </p:sp>
    </p:spTree>
    <p:extLst>
      <p:ext uri="{BB962C8B-B14F-4D97-AF65-F5344CB8AC3E}">
        <p14:creationId xmlns:p14="http://schemas.microsoft.com/office/powerpoint/2010/main" val="3755218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a:t>
            </a:r>
          </a:p>
        </p:txBody>
      </p:sp>
      <p:sp>
        <p:nvSpPr>
          <p:cNvPr id="3" name="Content Placeholder 2"/>
          <p:cNvSpPr>
            <a:spLocks noGrp="1"/>
          </p:cNvSpPr>
          <p:nvPr>
            <p:ph idx="1"/>
          </p:nvPr>
        </p:nvSpPr>
        <p:spPr/>
        <p:txBody>
          <a:bodyPr>
            <a:normAutofit/>
          </a:bodyPr>
          <a:lstStyle/>
          <a:p>
            <a:pPr marL="114300" indent="0" algn="just">
              <a:buNone/>
            </a:pPr>
            <a:r>
              <a:rPr lang="en-US" dirty="0">
                <a:latin typeface="Baskerville Old Face" pitchFamily="18" charset="0"/>
              </a:rPr>
              <a:t>Sampling is the statistical process of selecting a subset (called a “sample”) of a population of interest for purposes of making observations and statistical inferences about that population. Sampling, therefore, is the process of selecting a few (a sample) from a bigger group (the sampling population) to become the basis for estimating or predicting the prevalence of an unknown piece	of information,	situation or outcome regarding the bigger group.	</a:t>
            </a:r>
          </a:p>
          <a:p>
            <a:pPr marL="114300" indent="0" algn="just">
              <a:buNone/>
            </a:pPr>
            <a:r>
              <a:rPr lang="en-US" b="1" dirty="0">
                <a:latin typeface="Baskerville Old Face" pitchFamily="18" charset="0"/>
              </a:rPr>
              <a:t>Characteristics of a good sample</a:t>
            </a:r>
          </a:p>
          <a:p>
            <a:pPr algn="just">
              <a:buFont typeface="Wingdings" pitchFamily="2" charset="2"/>
              <a:buChar char="Ø"/>
            </a:pPr>
            <a:r>
              <a:rPr lang="en-US" b="1" dirty="0">
                <a:latin typeface="Baskerville Old Face" pitchFamily="18" charset="0"/>
              </a:rPr>
              <a:t>Representativeness</a:t>
            </a:r>
          </a:p>
          <a:p>
            <a:pPr algn="just">
              <a:buFont typeface="Wingdings" pitchFamily="2" charset="2"/>
              <a:buChar char="Ø"/>
            </a:pPr>
            <a:r>
              <a:rPr lang="en-US" b="1" dirty="0">
                <a:latin typeface="Baskerville Old Face" pitchFamily="18" charset="0"/>
              </a:rPr>
              <a:t>Accuracy </a:t>
            </a:r>
          </a:p>
          <a:p>
            <a:pPr algn="just">
              <a:buFont typeface="Wingdings" pitchFamily="2" charset="2"/>
              <a:buChar char="Ø"/>
            </a:pPr>
            <a:r>
              <a:rPr lang="en-US" b="1" dirty="0">
                <a:latin typeface="Baskerville Old Face" pitchFamily="18" charset="0"/>
              </a:rPr>
              <a:t>Precision </a:t>
            </a:r>
          </a:p>
          <a:p>
            <a:pPr algn="just">
              <a:buFont typeface="Wingdings" pitchFamily="2" charset="2"/>
              <a:buChar char="Ø"/>
            </a:pPr>
            <a:r>
              <a:rPr lang="en-US" b="1" dirty="0">
                <a:latin typeface="Baskerville Old Face" pitchFamily="18" charset="0"/>
              </a:rPr>
              <a:t>Size</a:t>
            </a:r>
          </a:p>
          <a:p>
            <a:pPr>
              <a:buFont typeface="Wingdings" pitchFamily="2" charset="2"/>
              <a:buChar char="Ø"/>
            </a:pPr>
            <a:endParaRPr lang="en-US" b="1" dirty="0"/>
          </a:p>
        </p:txBody>
      </p:sp>
    </p:spTree>
    <p:extLst>
      <p:ext uri="{BB962C8B-B14F-4D97-AF65-F5344CB8AC3E}">
        <p14:creationId xmlns:p14="http://schemas.microsoft.com/office/powerpoint/2010/main" val="3557339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askerville Old Face" pitchFamily="18" charset="0"/>
              </a:rPr>
              <a:t>SAMPLING PROCESS</a:t>
            </a:r>
          </a:p>
        </p:txBody>
      </p:sp>
      <p:sp>
        <p:nvSpPr>
          <p:cNvPr id="5" name="Content Placeholder 4"/>
          <p:cNvSpPr>
            <a:spLocks noGrp="1"/>
          </p:cNvSpPr>
          <p:nvPr>
            <p:ph idx="1"/>
          </p:nvPr>
        </p:nvSpPr>
        <p:spPr/>
        <p:txBody>
          <a:bodyPr/>
          <a:lstStyle/>
          <a:p>
            <a:r>
              <a:rPr lang="en-US" dirty="0">
                <a:latin typeface="Baskerville Old Face" pitchFamily="18" charset="0"/>
              </a:rPr>
              <a:t>Define the population or universe </a:t>
            </a:r>
          </a:p>
          <a:p>
            <a:r>
              <a:rPr lang="en-US" dirty="0">
                <a:latin typeface="Baskerville Old Face" pitchFamily="18" charset="0"/>
              </a:rPr>
              <a:t>State the sampling frame </a:t>
            </a:r>
          </a:p>
          <a:p>
            <a:r>
              <a:rPr lang="en-US" dirty="0">
                <a:latin typeface="Baskerville Old Face" pitchFamily="18" charset="0"/>
              </a:rPr>
              <a:t>Specify the sampling unit </a:t>
            </a:r>
          </a:p>
          <a:p>
            <a:r>
              <a:rPr lang="en-US" dirty="0">
                <a:latin typeface="Baskerville Old Face" pitchFamily="18" charset="0"/>
              </a:rPr>
              <a:t>Selection of sampling method</a:t>
            </a:r>
          </a:p>
          <a:p>
            <a:r>
              <a:rPr lang="en-US" dirty="0">
                <a:latin typeface="Baskerville Old Face" pitchFamily="18" charset="0"/>
              </a:rPr>
              <a:t>Determine the sample size</a:t>
            </a:r>
          </a:p>
          <a:p>
            <a:r>
              <a:rPr lang="en-US" dirty="0">
                <a:latin typeface="Baskerville Old Face" pitchFamily="18" charset="0"/>
              </a:rPr>
              <a:t>Specify the sampling plan </a:t>
            </a:r>
          </a:p>
          <a:p>
            <a:r>
              <a:rPr lang="en-US" dirty="0">
                <a:latin typeface="Baskerville Old Face" pitchFamily="18" charset="0"/>
              </a:rPr>
              <a:t>Select the sample</a:t>
            </a:r>
          </a:p>
          <a:p>
            <a:pPr marL="114300" indent="0">
              <a:buNone/>
            </a:pPr>
            <a:endParaRPr lang="en-US" dirty="0"/>
          </a:p>
        </p:txBody>
      </p:sp>
    </p:spTree>
    <p:extLst>
      <p:ext uri="{BB962C8B-B14F-4D97-AF65-F5344CB8AC3E}">
        <p14:creationId xmlns:p14="http://schemas.microsoft.com/office/powerpoint/2010/main" val="149905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1051"/>
            <a:ext cx="7620000" cy="1143000"/>
          </a:xfrm>
        </p:spPr>
        <p:txBody>
          <a:bodyPr/>
          <a:lstStyle/>
          <a:p>
            <a:pPr algn="ctr"/>
            <a:r>
              <a:rPr lang="en-US" dirty="0"/>
              <a:t>TECHNIQUES OF SAMPLING</a:t>
            </a:r>
          </a:p>
        </p:txBody>
      </p:sp>
      <p:sp>
        <p:nvSpPr>
          <p:cNvPr id="4" name="Rounded Rectangle 3"/>
          <p:cNvSpPr/>
          <p:nvPr/>
        </p:nvSpPr>
        <p:spPr>
          <a:xfrm>
            <a:off x="3200400" y="914400"/>
            <a:ext cx="1981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skerville Old Face" pitchFamily="18" charset="0"/>
              </a:rPr>
              <a:t>SAMPLING</a:t>
            </a:r>
          </a:p>
        </p:txBody>
      </p:sp>
      <p:sp>
        <p:nvSpPr>
          <p:cNvPr id="5" name="Rounded Rectangle 4"/>
          <p:cNvSpPr/>
          <p:nvPr/>
        </p:nvSpPr>
        <p:spPr>
          <a:xfrm>
            <a:off x="1148861" y="1981200"/>
            <a:ext cx="224673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skerville Old Face" pitchFamily="18" charset="0"/>
              </a:rPr>
              <a:t>Probability sampling </a:t>
            </a:r>
          </a:p>
        </p:txBody>
      </p:sp>
      <p:sp>
        <p:nvSpPr>
          <p:cNvPr id="6" name="Rounded Rectangle 5"/>
          <p:cNvSpPr/>
          <p:nvPr/>
        </p:nvSpPr>
        <p:spPr>
          <a:xfrm>
            <a:off x="5334000" y="1981200"/>
            <a:ext cx="2590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skerville Old Face" pitchFamily="18" charset="0"/>
              </a:rPr>
              <a:t>Non Probability sampling</a:t>
            </a:r>
          </a:p>
        </p:txBody>
      </p:sp>
      <p:cxnSp>
        <p:nvCxnSpPr>
          <p:cNvPr id="10" name="Straight Connector 9"/>
          <p:cNvCxnSpPr>
            <a:stCxn id="4" idx="2"/>
          </p:cNvCxnSpPr>
          <p:nvPr/>
        </p:nvCxnSpPr>
        <p:spPr>
          <a:xfrm>
            <a:off x="4191000" y="14478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19400" y="1676400"/>
            <a:ext cx="2743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819400" y="1676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562600" y="16764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369254" y="2514600"/>
            <a:ext cx="2346" cy="2882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369254" y="3301218"/>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562600" y="4582607"/>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62600" y="402428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335257" y="4123061"/>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335257" y="455503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335257" y="4933071"/>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562600" y="509898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369254" y="534460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768424" y="3110187"/>
            <a:ext cx="2928426" cy="369332"/>
          </a:xfrm>
          <a:prstGeom prst="rect">
            <a:avLst/>
          </a:prstGeom>
          <a:noFill/>
        </p:spPr>
        <p:txBody>
          <a:bodyPr wrap="square" rtlCol="0">
            <a:spAutoFit/>
          </a:bodyPr>
          <a:lstStyle/>
          <a:p>
            <a:r>
              <a:rPr lang="en-US" dirty="0">
                <a:latin typeface="Baskerville Old Face" pitchFamily="18" charset="0"/>
              </a:rPr>
              <a:t>Simple random sampling</a:t>
            </a:r>
          </a:p>
        </p:txBody>
      </p:sp>
      <p:sp>
        <p:nvSpPr>
          <p:cNvPr id="31" name="TextBox 30"/>
          <p:cNvSpPr txBox="1"/>
          <p:nvPr/>
        </p:nvSpPr>
        <p:spPr>
          <a:xfrm>
            <a:off x="1798904" y="3505310"/>
            <a:ext cx="2867465" cy="369332"/>
          </a:xfrm>
          <a:prstGeom prst="rect">
            <a:avLst/>
          </a:prstGeom>
          <a:noFill/>
        </p:spPr>
        <p:txBody>
          <a:bodyPr wrap="square" rtlCol="0">
            <a:spAutoFit/>
          </a:bodyPr>
          <a:lstStyle/>
          <a:p>
            <a:r>
              <a:rPr lang="en-US" dirty="0">
                <a:latin typeface="Baskerville Old Face" pitchFamily="18" charset="0"/>
              </a:rPr>
              <a:t>Stratified random sampling </a:t>
            </a:r>
          </a:p>
        </p:txBody>
      </p:sp>
      <p:sp>
        <p:nvSpPr>
          <p:cNvPr id="32" name="TextBox 31"/>
          <p:cNvSpPr txBox="1"/>
          <p:nvPr/>
        </p:nvSpPr>
        <p:spPr>
          <a:xfrm>
            <a:off x="1768424" y="3938395"/>
            <a:ext cx="3090790" cy="369332"/>
          </a:xfrm>
          <a:prstGeom prst="rect">
            <a:avLst/>
          </a:prstGeom>
          <a:noFill/>
        </p:spPr>
        <p:txBody>
          <a:bodyPr wrap="square" rtlCol="0">
            <a:spAutoFit/>
          </a:bodyPr>
          <a:lstStyle/>
          <a:p>
            <a:r>
              <a:rPr lang="en-US" dirty="0">
                <a:latin typeface="Baskerville Old Face" pitchFamily="18" charset="0"/>
              </a:rPr>
              <a:t>Systematic random sampling </a:t>
            </a:r>
          </a:p>
        </p:txBody>
      </p:sp>
      <p:sp>
        <p:nvSpPr>
          <p:cNvPr id="33" name="TextBox 32"/>
          <p:cNvSpPr txBox="1"/>
          <p:nvPr/>
        </p:nvSpPr>
        <p:spPr>
          <a:xfrm>
            <a:off x="1742048" y="4370364"/>
            <a:ext cx="3117166" cy="369332"/>
          </a:xfrm>
          <a:prstGeom prst="rect">
            <a:avLst/>
          </a:prstGeom>
          <a:noFill/>
        </p:spPr>
        <p:txBody>
          <a:bodyPr wrap="square" rtlCol="0">
            <a:spAutoFit/>
          </a:bodyPr>
          <a:lstStyle/>
          <a:p>
            <a:r>
              <a:rPr lang="en-US" dirty="0">
                <a:latin typeface="Baskerville Old Face" pitchFamily="18" charset="0"/>
              </a:rPr>
              <a:t>Cluster sampling </a:t>
            </a:r>
          </a:p>
        </p:txBody>
      </p:sp>
      <p:cxnSp>
        <p:nvCxnSpPr>
          <p:cNvPr id="35" name="Straight Arrow Connector 34"/>
          <p:cNvCxnSpPr/>
          <p:nvPr/>
        </p:nvCxnSpPr>
        <p:spPr>
          <a:xfrm>
            <a:off x="1369254" y="368997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742048" y="4771851"/>
            <a:ext cx="2362200" cy="369332"/>
          </a:xfrm>
          <a:prstGeom prst="rect">
            <a:avLst/>
          </a:prstGeom>
          <a:noFill/>
        </p:spPr>
        <p:txBody>
          <a:bodyPr wrap="square" rtlCol="0">
            <a:spAutoFit/>
          </a:bodyPr>
          <a:lstStyle/>
          <a:p>
            <a:r>
              <a:rPr lang="en-US" dirty="0">
                <a:latin typeface="Baskerville Old Face" pitchFamily="18" charset="0"/>
              </a:rPr>
              <a:t>Multi stage sampling</a:t>
            </a:r>
          </a:p>
        </p:txBody>
      </p:sp>
      <p:sp>
        <p:nvSpPr>
          <p:cNvPr id="37" name="TextBox 36"/>
          <p:cNvSpPr txBox="1"/>
          <p:nvPr/>
        </p:nvSpPr>
        <p:spPr>
          <a:xfrm>
            <a:off x="1757291" y="5141183"/>
            <a:ext cx="3276600" cy="369332"/>
          </a:xfrm>
          <a:prstGeom prst="rect">
            <a:avLst/>
          </a:prstGeom>
          <a:noFill/>
        </p:spPr>
        <p:txBody>
          <a:bodyPr wrap="square" rtlCol="0">
            <a:spAutoFit/>
          </a:bodyPr>
          <a:lstStyle/>
          <a:p>
            <a:r>
              <a:rPr lang="en-US" dirty="0">
                <a:latin typeface="Baskerville Old Face" pitchFamily="18" charset="0"/>
              </a:rPr>
              <a:t>Matched pair sampling</a:t>
            </a:r>
          </a:p>
        </p:txBody>
      </p:sp>
      <p:cxnSp>
        <p:nvCxnSpPr>
          <p:cNvPr id="41" name="Straight Connector 40"/>
          <p:cNvCxnSpPr/>
          <p:nvPr/>
        </p:nvCxnSpPr>
        <p:spPr>
          <a:xfrm>
            <a:off x="5562600" y="2514600"/>
            <a:ext cx="0" cy="26265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969977" y="3294853"/>
            <a:ext cx="2514600" cy="369332"/>
          </a:xfrm>
          <a:prstGeom prst="rect">
            <a:avLst/>
          </a:prstGeom>
          <a:noFill/>
        </p:spPr>
        <p:txBody>
          <a:bodyPr wrap="square" rtlCol="0">
            <a:spAutoFit/>
          </a:bodyPr>
          <a:lstStyle/>
          <a:p>
            <a:r>
              <a:rPr lang="en-US" dirty="0">
                <a:latin typeface="Baskerville Old Face" pitchFamily="18" charset="0"/>
              </a:rPr>
              <a:t>Convenience sampling</a:t>
            </a:r>
          </a:p>
        </p:txBody>
      </p:sp>
      <p:sp>
        <p:nvSpPr>
          <p:cNvPr id="43" name="TextBox 42"/>
          <p:cNvSpPr txBox="1"/>
          <p:nvPr/>
        </p:nvSpPr>
        <p:spPr>
          <a:xfrm>
            <a:off x="5996354" y="3839614"/>
            <a:ext cx="2667000" cy="369332"/>
          </a:xfrm>
          <a:prstGeom prst="rect">
            <a:avLst/>
          </a:prstGeom>
          <a:noFill/>
        </p:spPr>
        <p:txBody>
          <a:bodyPr wrap="square" rtlCol="0">
            <a:spAutoFit/>
          </a:bodyPr>
          <a:lstStyle/>
          <a:p>
            <a:r>
              <a:rPr lang="en-US" dirty="0">
                <a:latin typeface="Baskerville Old Face" pitchFamily="18" charset="0"/>
              </a:rPr>
              <a:t>Judgment sampling</a:t>
            </a:r>
          </a:p>
        </p:txBody>
      </p:sp>
      <p:sp>
        <p:nvSpPr>
          <p:cNvPr id="44" name="TextBox 43"/>
          <p:cNvSpPr txBox="1"/>
          <p:nvPr/>
        </p:nvSpPr>
        <p:spPr>
          <a:xfrm>
            <a:off x="6046763" y="4370364"/>
            <a:ext cx="2705100" cy="369332"/>
          </a:xfrm>
          <a:prstGeom prst="rect">
            <a:avLst/>
          </a:prstGeom>
          <a:noFill/>
        </p:spPr>
        <p:txBody>
          <a:bodyPr wrap="square" rtlCol="0">
            <a:spAutoFit/>
          </a:bodyPr>
          <a:lstStyle/>
          <a:p>
            <a:r>
              <a:rPr lang="en-US" dirty="0">
                <a:latin typeface="Baskerville Old Face" pitchFamily="18" charset="0"/>
              </a:rPr>
              <a:t>Quota sampling</a:t>
            </a:r>
          </a:p>
        </p:txBody>
      </p:sp>
      <p:sp>
        <p:nvSpPr>
          <p:cNvPr id="45" name="TextBox 44"/>
          <p:cNvSpPr txBox="1"/>
          <p:nvPr/>
        </p:nvSpPr>
        <p:spPr>
          <a:xfrm>
            <a:off x="6009249" y="4933071"/>
            <a:ext cx="2514600" cy="369332"/>
          </a:xfrm>
          <a:prstGeom prst="rect">
            <a:avLst/>
          </a:prstGeom>
          <a:noFill/>
        </p:spPr>
        <p:txBody>
          <a:bodyPr wrap="square" rtlCol="0">
            <a:spAutoFit/>
          </a:bodyPr>
          <a:lstStyle/>
          <a:p>
            <a:r>
              <a:rPr lang="en-US" dirty="0">
                <a:latin typeface="Baskerville Old Face" pitchFamily="18" charset="0"/>
              </a:rPr>
              <a:t>Snowball sampling</a:t>
            </a:r>
          </a:p>
        </p:txBody>
      </p:sp>
      <p:cxnSp>
        <p:nvCxnSpPr>
          <p:cNvPr id="46" name="Straight Arrow Connector 45"/>
          <p:cNvCxnSpPr/>
          <p:nvPr/>
        </p:nvCxnSpPr>
        <p:spPr>
          <a:xfrm>
            <a:off x="5562600" y="3479519"/>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6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729206550"/>
              </p:ext>
            </p:extLst>
          </p:nvPr>
        </p:nvGraphicFramePr>
        <p:xfrm>
          <a:off x="1524000" y="838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742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7620000" cy="5943600"/>
          </a:xfrm>
        </p:spPr>
        <p:txBody>
          <a:bodyPr>
            <a:normAutofit fontScale="92500"/>
          </a:bodyPr>
          <a:lstStyle/>
          <a:p>
            <a:pPr marL="114300" indent="0">
              <a:buNone/>
            </a:pPr>
            <a:r>
              <a:rPr lang="en-US" sz="2600" b="1" u="sng" dirty="0">
                <a:latin typeface="Baskerville Old Face" pitchFamily="18" charset="0"/>
              </a:rPr>
              <a:t>Probability sampling</a:t>
            </a:r>
            <a:r>
              <a:rPr lang="en-US" dirty="0">
                <a:latin typeface="Baskerville Old Face" pitchFamily="18" charset="0"/>
              </a:rPr>
              <a:t>: It  is a technique in which every unit in the population has a chance (non-zero probability) of being selected in the sample, and this chance can be accurately determined. </a:t>
            </a:r>
          </a:p>
          <a:p>
            <a:pPr marL="114300" indent="0">
              <a:buNone/>
            </a:pPr>
            <a:r>
              <a:rPr lang="en-US" dirty="0">
                <a:latin typeface="Baskerville Old Face" pitchFamily="18" charset="0"/>
              </a:rPr>
              <a:t>All probability sampling have two attributes in common:</a:t>
            </a:r>
          </a:p>
          <a:p>
            <a:r>
              <a:rPr lang="en-US" dirty="0">
                <a:latin typeface="Baskerville Old Face" pitchFamily="18" charset="0"/>
              </a:rPr>
              <a:t>Every unit in the population has a known non-zero probability of being sampled, and</a:t>
            </a:r>
          </a:p>
          <a:p>
            <a:r>
              <a:rPr lang="en-US" dirty="0">
                <a:latin typeface="Baskerville Old Face" pitchFamily="18" charset="0"/>
              </a:rPr>
              <a:t>The sampling procedure involves random selection at some point.  The different types of probability sampling techniques include:</a:t>
            </a:r>
          </a:p>
          <a:p>
            <a:pPr>
              <a:buFont typeface="Wingdings" pitchFamily="2" charset="2"/>
              <a:buChar char="Ø"/>
            </a:pPr>
            <a:r>
              <a:rPr lang="en-US" b="1" dirty="0">
                <a:latin typeface="Baskerville Old Face" pitchFamily="18" charset="0"/>
              </a:rPr>
              <a:t>Simple random sampling.  </a:t>
            </a:r>
            <a:r>
              <a:rPr lang="en-US" dirty="0">
                <a:latin typeface="Baskerville Old Face" pitchFamily="18" charset="0"/>
              </a:rPr>
              <a:t>In this technique, all possible subsets of a population are given an equal probability of being selected. Simple random sampling involves randomly selecting respondents from a sampling frame, but with large sampling frames, usually a table of random numbers or a computerized random number generator is used.</a:t>
            </a:r>
          </a:p>
          <a:p>
            <a:pPr>
              <a:buFont typeface="Wingdings" pitchFamily="2" charset="2"/>
              <a:buChar char="Ø"/>
            </a:pPr>
            <a:r>
              <a:rPr lang="en-US" b="1" dirty="0">
                <a:latin typeface="Baskerville Old Face" pitchFamily="18" charset="0"/>
              </a:rPr>
              <a:t>Stratified sampling.  </a:t>
            </a:r>
            <a:r>
              <a:rPr lang="en-US" dirty="0">
                <a:latin typeface="Baskerville Old Face" pitchFamily="18" charset="0"/>
              </a:rPr>
              <a:t>In stratified sampling, the sampling frame is divided into homogeneous and non-overlapping subgroups (called “strata”), and a simple random sample is drawn within each subgroup.</a:t>
            </a:r>
          </a:p>
        </p:txBody>
      </p:sp>
    </p:spTree>
    <p:extLst>
      <p:ext uri="{BB962C8B-B14F-4D97-AF65-F5344CB8AC3E}">
        <p14:creationId xmlns:p14="http://schemas.microsoft.com/office/powerpoint/2010/main" val="1877770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normAutofit fontScale="92500"/>
          </a:bodyPr>
          <a:lstStyle/>
          <a:p>
            <a:r>
              <a:rPr lang="en-US" b="1" dirty="0">
                <a:latin typeface="Baskerville Old Face" pitchFamily="18" charset="0"/>
              </a:rPr>
              <a:t>Systematic sampling </a:t>
            </a:r>
            <a:r>
              <a:rPr lang="en-US" dirty="0">
                <a:latin typeface="Baskerville Old Face" pitchFamily="18" charset="0"/>
              </a:rPr>
              <a:t>(also known as interval sampling) relies on arranging the study population according to some ordering scheme and then selecting elements at regular intervals through that ordered list.</a:t>
            </a:r>
          </a:p>
          <a:p>
            <a:r>
              <a:rPr lang="en-US" b="1" dirty="0">
                <a:latin typeface="Baskerville Old Face" pitchFamily="18" charset="0"/>
              </a:rPr>
              <a:t>Cluster sampling.  </a:t>
            </a:r>
            <a:r>
              <a:rPr lang="en-US" dirty="0">
                <a:latin typeface="Baskerville Old Face" pitchFamily="18" charset="0"/>
              </a:rPr>
              <a:t>If you have a population dispersed over a wide geographic region, it may not be feasible to conduct a simple random sampling of the entire population.  In such case, it may be reasonable to divide the population into “clusters” (usually along geographic boundaries), randomly sample a few clusters, and measure all units within that cluster. </a:t>
            </a:r>
          </a:p>
          <a:p>
            <a:r>
              <a:rPr lang="en-US" b="1" dirty="0">
                <a:latin typeface="Baskerville Old Face" pitchFamily="18" charset="0"/>
              </a:rPr>
              <a:t>Multistage sampling </a:t>
            </a:r>
            <a:r>
              <a:rPr lang="en-US" dirty="0">
                <a:latin typeface="Baskerville Old Face" pitchFamily="18" charset="0"/>
              </a:rPr>
              <a:t>can be a complex form of cluster sampling. Pardo Fuccboi refers it to sampling plans where the sampling is carried out in stages using smaller and smaller sampling units at each stage.</a:t>
            </a:r>
          </a:p>
          <a:p>
            <a:r>
              <a:rPr lang="en-US" b="1" dirty="0">
                <a:latin typeface="Baskerville Old Face" pitchFamily="18" charset="0"/>
              </a:rPr>
              <a:t>Matched-pairs sampling.  </a:t>
            </a:r>
            <a:r>
              <a:rPr lang="en-US" dirty="0">
                <a:latin typeface="Baskerville Old Face" pitchFamily="18" charset="0"/>
              </a:rPr>
              <a:t>Sometimes, researchers may want to compare two subgroups within one population based on a specific criterion. matched-pairs sampling technique is often an ideal way of understanding bipolar differences between different subgroups within a given population.</a:t>
            </a:r>
          </a:p>
          <a:p>
            <a:endParaRPr lang="en-US" dirty="0">
              <a:latin typeface="Baskerville Old Face" pitchFamily="18" charset="0"/>
            </a:endParaRPr>
          </a:p>
        </p:txBody>
      </p:sp>
    </p:spTree>
    <p:extLst>
      <p:ext uri="{BB962C8B-B14F-4D97-AF65-F5344CB8AC3E}">
        <p14:creationId xmlns:p14="http://schemas.microsoft.com/office/powerpoint/2010/main" val="378394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7620000" cy="6019800"/>
          </a:xfrm>
        </p:spPr>
        <p:txBody>
          <a:bodyPr>
            <a:normAutofit fontScale="92500" lnSpcReduction="10000"/>
          </a:bodyPr>
          <a:lstStyle/>
          <a:p>
            <a:pPr marL="114300" indent="0">
              <a:buNone/>
            </a:pPr>
            <a:r>
              <a:rPr lang="en-US" sz="2600" b="1" u="sng" dirty="0">
                <a:latin typeface="Baskerville Old Face" pitchFamily="18" charset="0"/>
              </a:rPr>
              <a:t>Nonprobability sampling </a:t>
            </a:r>
            <a:r>
              <a:rPr lang="en-US" dirty="0">
                <a:latin typeface="Baskerville Old Face" pitchFamily="18" charset="0"/>
              </a:rPr>
              <a:t>is a sampling technique in which some units of the population have zero chance of selection or where the probability of selection cannot be accurately determined.  Typically, units are selected based on certain non-random criteria, such as quota or convenience. </a:t>
            </a:r>
          </a:p>
          <a:p>
            <a:r>
              <a:rPr lang="en-US" b="1" dirty="0">
                <a:latin typeface="Baskerville Old Face" pitchFamily="18" charset="0"/>
              </a:rPr>
              <a:t>Convenience sampling.  </a:t>
            </a:r>
            <a:r>
              <a:rPr lang="en-US" dirty="0">
                <a:latin typeface="Baskerville Old Face" pitchFamily="18" charset="0"/>
              </a:rPr>
              <a:t>Also called accidental or opportunity sampling, this is a technique in which a sample is drawn from that part of the population that is close to hand, readily available, or convenient. </a:t>
            </a:r>
          </a:p>
          <a:p>
            <a:r>
              <a:rPr lang="en-US" b="1" dirty="0">
                <a:latin typeface="Baskerville Old Face" pitchFamily="18" charset="0"/>
              </a:rPr>
              <a:t> quota sampling, </a:t>
            </a:r>
            <a:r>
              <a:rPr lang="en-US" dirty="0">
                <a:latin typeface="Baskerville Old Face" pitchFamily="18" charset="0"/>
              </a:rPr>
              <a:t>the population is first segmented into mutually exclusive sub-groups, just as in stratified sampling. Then judgment is used to select the subjects or units from each segment based on a specified proportion.</a:t>
            </a:r>
          </a:p>
          <a:p>
            <a:r>
              <a:rPr lang="en-US" b="1" dirty="0">
                <a:latin typeface="Baskerville Old Face" pitchFamily="18" charset="0"/>
              </a:rPr>
              <a:t>Snowball sampling.  </a:t>
            </a:r>
            <a:r>
              <a:rPr lang="en-US" dirty="0">
                <a:latin typeface="Baskerville Old Face" pitchFamily="18" charset="0"/>
              </a:rPr>
              <a:t>In snowball sampling, you start by identifying a few respondents that match the criteria for inclusion in your study, and then ask them to recommend others they know who also meet your selection criteria. </a:t>
            </a:r>
          </a:p>
          <a:p>
            <a:r>
              <a:rPr lang="en-US" b="1" dirty="0">
                <a:latin typeface="Baskerville Old Face" pitchFamily="18" charset="0"/>
              </a:rPr>
              <a:t>Purposive sampling </a:t>
            </a:r>
            <a:r>
              <a:rPr lang="en-US" dirty="0">
                <a:latin typeface="Baskerville Old Face" pitchFamily="18" charset="0"/>
              </a:rPr>
              <a:t>(also known as  judgment, selective or subjective sampling) is a sampling technique in which researcher relies on his or her own judgment when choosing members of population to participate in the study.</a:t>
            </a:r>
          </a:p>
          <a:p>
            <a:endParaRPr lang="en-US" dirty="0">
              <a:latin typeface="Baskerville Old Face" pitchFamily="18" charset="0"/>
            </a:endParaRPr>
          </a:p>
        </p:txBody>
      </p:sp>
    </p:spTree>
    <p:extLst>
      <p:ext uri="{BB962C8B-B14F-4D97-AF65-F5344CB8AC3E}">
        <p14:creationId xmlns:p14="http://schemas.microsoft.com/office/powerpoint/2010/main" val="2602687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PILOT STUDY</a:t>
            </a:r>
          </a:p>
        </p:txBody>
      </p:sp>
      <p:sp>
        <p:nvSpPr>
          <p:cNvPr id="3" name="Content Placeholder 2"/>
          <p:cNvSpPr>
            <a:spLocks noGrp="1"/>
          </p:cNvSpPr>
          <p:nvPr>
            <p:ph idx="1"/>
          </p:nvPr>
        </p:nvSpPr>
        <p:spPr/>
        <p:txBody>
          <a:bodyPr/>
          <a:lstStyle/>
          <a:p>
            <a:pPr algn="just"/>
            <a:r>
              <a:rPr lang="en-US" b="1" dirty="0">
                <a:latin typeface="Baskerville Old Face" pitchFamily="18" charset="0"/>
              </a:rPr>
              <a:t>Pilot study</a:t>
            </a:r>
            <a:r>
              <a:rPr lang="en-US" dirty="0">
                <a:latin typeface="Baskerville Old Face" pitchFamily="18" charset="0"/>
              </a:rPr>
              <a:t> is a small scale preliminary </a:t>
            </a:r>
            <a:r>
              <a:rPr lang="en-US" b="1" dirty="0">
                <a:latin typeface="Baskerville Old Face" pitchFamily="18" charset="0"/>
              </a:rPr>
              <a:t>study</a:t>
            </a:r>
            <a:r>
              <a:rPr lang="en-US" dirty="0">
                <a:latin typeface="Baskerville Old Face" pitchFamily="18" charset="0"/>
              </a:rPr>
              <a:t> conducted in order to evaluate feasibility, time, cost, adverse events, and effect size (Statistical variability) in an attempt to predict an appropriate sample size and improve upon the </a:t>
            </a:r>
            <a:r>
              <a:rPr lang="en-US" b="1" dirty="0">
                <a:latin typeface="Baskerville Old Face" pitchFamily="18" charset="0"/>
              </a:rPr>
              <a:t>study</a:t>
            </a:r>
            <a:r>
              <a:rPr lang="en-US" dirty="0">
                <a:latin typeface="Baskerville Old Face" pitchFamily="18" charset="0"/>
              </a:rPr>
              <a:t> design prior to performance of a full scale </a:t>
            </a:r>
            <a:r>
              <a:rPr lang="en-US" b="1" dirty="0">
                <a:latin typeface="Baskerville Old Face" pitchFamily="18" charset="0"/>
              </a:rPr>
              <a:t>research</a:t>
            </a:r>
            <a:r>
              <a:rPr lang="en-US" dirty="0">
                <a:latin typeface="Baskerville Old Face" pitchFamily="18" charset="0"/>
              </a:rPr>
              <a:t> project.</a:t>
            </a:r>
          </a:p>
          <a:p>
            <a:pPr algn="just"/>
            <a:r>
              <a:rPr lang="en-US" dirty="0">
                <a:latin typeface="Baskerville Old Face" pitchFamily="18" charset="0"/>
              </a:rPr>
              <a:t> Although a pilot study cannot eliminate all </a:t>
            </a:r>
            <a:r>
              <a:rPr lang="en-US" b="1" dirty="0">
                <a:latin typeface="Baskerville Old Face" pitchFamily="18" charset="0"/>
              </a:rPr>
              <a:t>systematic errors</a:t>
            </a:r>
            <a:r>
              <a:rPr lang="en-US" dirty="0">
                <a:latin typeface="Baskerville Old Face" pitchFamily="18" charset="0"/>
              </a:rPr>
              <a:t> or unexpected problems, it reduces the likelihood of making a </a:t>
            </a:r>
            <a:r>
              <a:rPr lang="en-US" b="1" dirty="0">
                <a:latin typeface="Baskerville Old Face" pitchFamily="18" charset="0"/>
              </a:rPr>
              <a:t>Type I</a:t>
            </a:r>
            <a:r>
              <a:rPr lang="en-US" dirty="0">
                <a:latin typeface="Baskerville Old Face" pitchFamily="18" charset="0"/>
              </a:rPr>
              <a:t> or </a:t>
            </a:r>
            <a:r>
              <a:rPr lang="en-US" b="1" dirty="0">
                <a:latin typeface="Baskerville Old Face" pitchFamily="18" charset="0"/>
              </a:rPr>
              <a:t>Type II</a:t>
            </a:r>
            <a:r>
              <a:rPr lang="en-US" dirty="0">
                <a:latin typeface="Baskerville Old Face" pitchFamily="18" charset="0"/>
              </a:rPr>
              <a:t> error. Both types of errors make the main study a waste of effort, time, and money.</a:t>
            </a:r>
          </a:p>
        </p:txBody>
      </p:sp>
    </p:spTree>
    <p:extLst>
      <p:ext uri="{BB962C8B-B14F-4D97-AF65-F5344CB8AC3E}">
        <p14:creationId xmlns:p14="http://schemas.microsoft.com/office/powerpoint/2010/main" val="4060999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lstStyle/>
          <a:p>
            <a:r>
              <a:rPr lang="en-US" sz="4800" b="1" dirty="0">
                <a:latin typeface="Baskerville Old Face" pitchFamily="18" charset="0"/>
              </a:rPr>
              <a:t>SAMPLE SIZE</a:t>
            </a:r>
          </a:p>
        </p:txBody>
      </p:sp>
      <p:sp>
        <p:nvSpPr>
          <p:cNvPr id="3" name="Content Placeholder 2"/>
          <p:cNvSpPr>
            <a:spLocks noGrp="1"/>
          </p:cNvSpPr>
          <p:nvPr>
            <p:ph idx="1"/>
          </p:nvPr>
        </p:nvSpPr>
        <p:spPr/>
        <p:txBody>
          <a:bodyPr>
            <a:normAutofit fontScale="85000" lnSpcReduction="20000"/>
          </a:bodyPr>
          <a:lstStyle/>
          <a:p>
            <a:pPr marL="114300" indent="0">
              <a:buNone/>
            </a:pPr>
            <a:r>
              <a:rPr lang="en-US" dirty="0">
                <a:latin typeface="Baskerville Old Face" pitchFamily="18" charset="0"/>
              </a:rPr>
              <a:t>Before you can calculate a sample size, you need to determine a few things about the target population and the sample you need:</a:t>
            </a:r>
          </a:p>
          <a:p>
            <a:pPr marL="114300" indent="0">
              <a:buNone/>
            </a:pPr>
            <a:endParaRPr lang="en-US" dirty="0">
              <a:latin typeface="Baskerville Old Face" pitchFamily="18" charset="0"/>
            </a:endParaRPr>
          </a:p>
          <a:p>
            <a:pPr marL="114300" indent="0">
              <a:buNone/>
            </a:pPr>
            <a:r>
              <a:rPr lang="en-US" dirty="0">
                <a:latin typeface="Baskerville Old Face" pitchFamily="18" charset="0"/>
              </a:rPr>
              <a:t>Population Size — How many total people fit your demographic?</a:t>
            </a:r>
          </a:p>
          <a:p>
            <a:pPr marL="114300" indent="0">
              <a:buNone/>
            </a:pPr>
            <a:r>
              <a:rPr lang="en-US" dirty="0">
                <a:latin typeface="Baskerville Old Face" pitchFamily="18" charset="0"/>
              </a:rPr>
              <a:t>Margin of Error (Confidence Interval) — No sample will be perfect, so you need to decide how much error to allow. The confidence interval determines how much higher or lower than the population mean you are willing to let your sample mean fall. If you’ve ever seen a political poll on the news, you’ve seen a confidence interval. It will look something like this: “68% of voters said yes to Proposition Z, with a margin of error of +/- 5%.”</a:t>
            </a:r>
          </a:p>
          <a:p>
            <a:pPr marL="114300" indent="0">
              <a:buNone/>
            </a:pPr>
            <a:r>
              <a:rPr lang="en-US" dirty="0">
                <a:latin typeface="Baskerville Old Face" pitchFamily="18" charset="0"/>
              </a:rPr>
              <a:t>Confidence Level — How confident do you want to be that the actual mean falls within your confidence interval? The most common confidence intervals are 90% confident, 95% confident, and 99% confident.</a:t>
            </a:r>
          </a:p>
          <a:p>
            <a:pPr marL="114300" indent="0">
              <a:buNone/>
            </a:pPr>
            <a:r>
              <a:rPr lang="en-US" dirty="0">
                <a:latin typeface="Baskerville Old Face" pitchFamily="18" charset="0"/>
              </a:rPr>
              <a:t>Standard of Deviation — How much variance do you expect in your responses? Since we haven’t actually administered our survey yet, the safe decision is to use .5 – this is the most forgiving number and ensures that your sample will be large enough</a:t>
            </a:r>
            <a:r>
              <a:rPr lang="en-US" dirty="0"/>
              <a:t>.</a:t>
            </a:r>
          </a:p>
        </p:txBody>
      </p:sp>
    </p:spTree>
    <p:extLst>
      <p:ext uri="{BB962C8B-B14F-4D97-AF65-F5344CB8AC3E}">
        <p14:creationId xmlns:p14="http://schemas.microsoft.com/office/powerpoint/2010/main" val="1732073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7620000" cy="4800600"/>
          </a:xfrm>
        </p:spPr>
        <p:txBody>
          <a:bodyPr>
            <a:normAutofit fontScale="92500" lnSpcReduction="10000"/>
          </a:bodyPr>
          <a:lstStyle/>
          <a:p>
            <a:r>
              <a:rPr lang="en-US" dirty="0">
                <a:latin typeface="Baskerville Old Face" pitchFamily="18" charset="0"/>
              </a:rPr>
              <a:t>Your confidence level corresponds to a Z-score. This is a constant value needed for this equation. Here are the z-scores for the most common confidence levels:</a:t>
            </a:r>
          </a:p>
          <a:p>
            <a:endParaRPr lang="en-US" dirty="0">
              <a:latin typeface="Baskerville Old Face" pitchFamily="18" charset="0"/>
            </a:endParaRPr>
          </a:p>
          <a:p>
            <a:r>
              <a:rPr lang="en-US" dirty="0">
                <a:latin typeface="Baskerville Old Face" pitchFamily="18" charset="0"/>
              </a:rPr>
              <a:t>90% – Z Score = 1.645</a:t>
            </a:r>
          </a:p>
          <a:p>
            <a:r>
              <a:rPr lang="en-US" dirty="0">
                <a:latin typeface="Baskerville Old Face" pitchFamily="18" charset="0"/>
              </a:rPr>
              <a:t>95% – Z Score = 1.96</a:t>
            </a:r>
          </a:p>
          <a:p>
            <a:r>
              <a:rPr lang="en-US" dirty="0">
                <a:latin typeface="Baskerville Old Face" pitchFamily="18" charset="0"/>
              </a:rPr>
              <a:t>99% – Z Score = 2.576</a:t>
            </a:r>
          </a:p>
          <a:p>
            <a:r>
              <a:rPr lang="en-US" dirty="0">
                <a:latin typeface="Baskerville Old Face" pitchFamily="18" charset="0"/>
              </a:rPr>
              <a:t>If you choose a different confidence level, use this Z-score table* to find your score.</a:t>
            </a:r>
          </a:p>
          <a:p>
            <a:endParaRPr lang="en-US" dirty="0">
              <a:latin typeface="Baskerville Old Face" pitchFamily="18" charset="0"/>
            </a:endParaRPr>
          </a:p>
          <a:p>
            <a:r>
              <a:rPr lang="en-US" dirty="0">
                <a:latin typeface="Baskerville Old Face" pitchFamily="18" charset="0"/>
              </a:rPr>
              <a:t>Next, plug in your Z-score, Standard of Deviation, and confidence interval into this equation:**</a:t>
            </a:r>
          </a:p>
          <a:p>
            <a:endParaRPr lang="en-US" dirty="0">
              <a:latin typeface="Baskerville Old Face" pitchFamily="18" charset="0"/>
            </a:endParaRPr>
          </a:p>
          <a:p>
            <a:r>
              <a:rPr lang="en-US" dirty="0">
                <a:latin typeface="Baskerville Old Face" pitchFamily="18" charset="0"/>
              </a:rPr>
              <a:t>Necessary Sample Size = (Z-score)² * Std Dev*(1-StdDev) / (margin of error)²</a:t>
            </a:r>
          </a:p>
        </p:txBody>
      </p:sp>
    </p:spTree>
    <p:extLst>
      <p:ext uri="{BB962C8B-B14F-4D97-AF65-F5344CB8AC3E}">
        <p14:creationId xmlns:p14="http://schemas.microsoft.com/office/powerpoint/2010/main" val="1902641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itchFamily="18" charset="0"/>
              </a:rPr>
              <a:t>DATA COLLECTION </a:t>
            </a:r>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latin typeface="Baskerville Old Face" pitchFamily="18" charset="0"/>
              </a:rPr>
              <a:t>Data are the facts and figures collected for statistical investigation. Data collection is the process of gathering and measuring information on targeted variables in an established systematic fashion, which then enables one to answer relevant questions and evaluate outcomes.</a:t>
            </a:r>
          </a:p>
          <a:p>
            <a:pPr marL="114300" indent="0">
              <a:buNone/>
            </a:pPr>
            <a:r>
              <a:rPr lang="en-US" dirty="0">
                <a:latin typeface="Baskerville Old Face" pitchFamily="18" charset="0"/>
              </a:rPr>
              <a:t>There are two types of data:</a:t>
            </a:r>
          </a:p>
          <a:p>
            <a:r>
              <a:rPr lang="en-US" dirty="0">
                <a:latin typeface="Baskerville Old Face" pitchFamily="18" charset="0"/>
              </a:rPr>
              <a:t>1. Primary data,</a:t>
            </a:r>
          </a:p>
          <a:p>
            <a:r>
              <a:rPr lang="en-US" dirty="0">
                <a:latin typeface="Baskerville Old Face" pitchFamily="18" charset="0"/>
              </a:rPr>
              <a:t>2. Secondary data (desk research)</a:t>
            </a:r>
          </a:p>
          <a:p>
            <a:pPr marL="114300" indent="0">
              <a:buNone/>
            </a:pPr>
            <a:r>
              <a:rPr lang="en-US" b="1" dirty="0">
                <a:latin typeface="Baskerville Old Face" pitchFamily="18" charset="0"/>
              </a:rPr>
              <a:t>The primary data </a:t>
            </a:r>
            <a:r>
              <a:rPr lang="en-US" dirty="0">
                <a:latin typeface="Baskerville Old Face" pitchFamily="18" charset="0"/>
              </a:rPr>
              <a:t>are those which are collected afresh and for the first time, and thus happen to be original in character or information collected or generated by the researcher for the purpose of the project immediately at hand.</a:t>
            </a:r>
          </a:p>
          <a:p>
            <a:pPr marL="114300" indent="0">
              <a:buNone/>
            </a:pPr>
            <a:r>
              <a:rPr lang="en-US" dirty="0">
                <a:latin typeface="Baskerville Old Face" pitchFamily="18" charset="0"/>
              </a:rPr>
              <a:t> </a:t>
            </a:r>
            <a:r>
              <a:rPr lang="en-US" b="1" dirty="0">
                <a:latin typeface="Baskerville Old Face" pitchFamily="18" charset="0"/>
              </a:rPr>
              <a:t>The secondary data</a:t>
            </a:r>
            <a:r>
              <a:rPr lang="en-US" dirty="0">
                <a:latin typeface="Baskerville Old Face" pitchFamily="18" charset="0"/>
              </a:rPr>
              <a:t> are those which have already been collected by someone else and which have already been passed through the statistical process. Secondary data refer to the information that have been collected by someone other than researcher for purposes other than those  involved in the research project at hand. Books, journals, manuscripts, diaries, letters, etc., all become secondary sources of data as they are written or compiled for a separate purpose</a:t>
            </a:r>
          </a:p>
          <a:p>
            <a:endParaRPr lang="en-US" dirty="0">
              <a:latin typeface="Baskerville Old Face" pitchFamily="18" charset="0"/>
            </a:endParaRPr>
          </a:p>
        </p:txBody>
      </p:sp>
    </p:spTree>
    <p:extLst>
      <p:ext uri="{BB962C8B-B14F-4D97-AF65-F5344CB8AC3E}">
        <p14:creationId xmlns:p14="http://schemas.microsoft.com/office/powerpoint/2010/main" val="4049247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METHOD OF COLLECTING DATA</a:t>
            </a:r>
          </a:p>
        </p:txBody>
      </p:sp>
      <p:sp>
        <p:nvSpPr>
          <p:cNvPr id="3" name="Content Placeholder 2"/>
          <p:cNvSpPr>
            <a:spLocks noGrp="1"/>
          </p:cNvSpPr>
          <p:nvPr>
            <p:ph idx="1"/>
          </p:nvPr>
        </p:nvSpPr>
        <p:spPr/>
        <p:txBody>
          <a:bodyPr/>
          <a:lstStyle/>
          <a:p>
            <a:pPr marL="114300" indent="0">
              <a:buNone/>
            </a:pPr>
            <a:r>
              <a:rPr lang="en-US" dirty="0"/>
              <a:t>1</a:t>
            </a:r>
            <a:r>
              <a:rPr lang="en-US" dirty="0">
                <a:latin typeface="Baskerville Old Face" pitchFamily="18" charset="0"/>
              </a:rPr>
              <a:t>. Observation method</a:t>
            </a:r>
          </a:p>
          <a:p>
            <a:pPr marL="114300" indent="0">
              <a:buNone/>
            </a:pPr>
            <a:r>
              <a:rPr lang="en-US" dirty="0">
                <a:latin typeface="Baskerville Old Face" pitchFamily="18" charset="0"/>
              </a:rPr>
              <a:t>2. Interview method</a:t>
            </a:r>
          </a:p>
          <a:p>
            <a:pPr marL="114300" indent="0">
              <a:buNone/>
            </a:pPr>
            <a:r>
              <a:rPr lang="en-US" dirty="0">
                <a:latin typeface="Baskerville Old Face" pitchFamily="18" charset="0"/>
              </a:rPr>
              <a:t>3. Survey method</a:t>
            </a:r>
          </a:p>
          <a:p>
            <a:pPr marL="114300" indent="0">
              <a:buNone/>
            </a:pPr>
            <a:r>
              <a:rPr lang="en-US" dirty="0">
                <a:latin typeface="Baskerville Old Face" pitchFamily="18" charset="0"/>
              </a:rPr>
              <a:t>4. Experimentation</a:t>
            </a:r>
          </a:p>
          <a:p>
            <a:pPr marL="114300" indent="0">
              <a:buNone/>
            </a:pPr>
            <a:r>
              <a:rPr lang="en-US" dirty="0">
                <a:latin typeface="Baskerville Old Face" pitchFamily="18" charset="0"/>
              </a:rPr>
              <a:t>6. Projective technique</a:t>
            </a:r>
          </a:p>
          <a:p>
            <a:pPr marL="114300" indent="0">
              <a:buNone/>
            </a:pPr>
            <a:r>
              <a:rPr lang="en-US" dirty="0">
                <a:latin typeface="Baskerville Old Face" pitchFamily="18" charset="0"/>
              </a:rPr>
              <a:t>7. Sociometry</a:t>
            </a:r>
          </a:p>
          <a:p>
            <a:pPr marL="114300" indent="0">
              <a:buNone/>
            </a:pPr>
            <a:r>
              <a:rPr lang="en-US" dirty="0">
                <a:latin typeface="Baskerville Old Face" pitchFamily="18" charset="0"/>
              </a:rPr>
              <a:t>8. Content analysis</a:t>
            </a:r>
          </a:p>
        </p:txBody>
      </p:sp>
    </p:spTree>
    <p:extLst>
      <p:ext uri="{BB962C8B-B14F-4D97-AF65-F5344CB8AC3E}">
        <p14:creationId xmlns:p14="http://schemas.microsoft.com/office/powerpoint/2010/main" val="3345890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itchFamily="18" charset="0"/>
              </a:rPr>
              <a:t>Observation </a:t>
            </a:r>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latin typeface="Baskerville Old Face" pitchFamily="18" charset="0"/>
              </a:rPr>
              <a:t>Observation is one of the cheaper and more effective techniques of data collection. Observation, in simple terms, is defined as watching the things with some purpose in view. Observation, is a systematic and deliberate study through eye of spontaneous occurrence at the time, they occur.</a:t>
            </a:r>
          </a:p>
          <a:p>
            <a:pPr marL="114300" indent="0">
              <a:buNone/>
            </a:pPr>
            <a:r>
              <a:rPr lang="en-US" dirty="0">
                <a:latin typeface="Baskerville Old Face" pitchFamily="18" charset="0"/>
              </a:rPr>
              <a:t>Observation has mainly three components-Sensation, attention and perception</a:t>
            </a:r>
          </a:p>
          <a:p>
            <a:pPr marL="114300" indent="0">
              <a:buNone/>
            </a:pPr>
            <a:r>
              <a:rPr lang="en-US" dirty="0">
                <a:latin typeface="Baskerville Old Face" pitchFamily="18" charset="0"/>
              </a:rPr>
              <a:t>Types of Observation</a:t>
            </a:r>
          </a:p>
          <a:p>
            <a:r>
              <a:rPr lang="en-US" dirty="0">
                <a:latin typeface="Baskerville Old Face" pitchFamily="18" charset="0"/>
              </a:rPr>
              <a:t> </a:t>
            </a:r>
            <a:r>
              <a:rPr lang="en-US" b="1" dirty="0">
                <a:latin typeface="Baskerville Old Face" pitchFamily="18" charset="0"/>
              </a:rPr>
              <a:t>Participant observation</a:t>
            </a:r>
            <a:r>
              <a:rPr lang="en-US" dirty="0">
                <a:latin typeface="Baskerville Old Face" pitchFamily="18" charset="0"/>
              </a:rPr>
              <a:t>: In this observation, the observer is a part of the phenomenon or group which is observed and he acts as both an observer and a participant</a:t>
            </a:r>
          </a:p>
          <a:p>
            <a:r>
              <a:rPr lang="en-US" b="1" dirty="0">
                <a:latin typeface="Baskerville Old Face" pitchFamily="18" charset="0"/>
              </a:rPr>
              <a:t>Non-Participant observation</a:t>
            </a:r>
            <a:r>
              <a:rPr lang="en-US" dirty="0">
                <a:latin typeface="Baskerville Old Face" pitchFamily="18" charset="0"/>
              </a:rPr>
              <a:t>: In this type of observation, the researcher does not actually participate in the activities of the group to be studied. There is no emotional involvement on the part of the observer</a:t>
            </a:r>
          </a:p>
          <a:p>
            <a:pPr lvl="1"/>
            <a:endParaRPr lang="en-US" dirty="0"/>
          </a:p>
        </p:txBody>
      </p:sp>
    </p:spTree>
    <p:extLst>
      <p:ext uri="{BB962C8B-B14F-4D97-AF65-F5344CB8AC3E}">
        <p14:creationId xmlns:p14="http://schemas.microsoft.com/office/powerpoint/2010/main" val="1278523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7620000" cy="6096000"/>
          </a:xfrm>
        </p:spPr>
        <p:txBody>
          <a:bodyPr>
            <a:normAutofit/>
          </a:bodyPr>
          <a:lstStyle/>
          <a:p>
            <a:pPr algn="just"/>
            <a:r>
              <a:rPr lang="en-US" dirty="0"/>
              <a:t> </a:t>
            </a:r>
            <a:r>
              <a:rPr lang="en-US" b="1" dirty="0">
                <a:latin typeface="Baskerville Old Face" pitchFamily="18" charset="0"/>
              </a:rPr>
              <a:t>Controlled observation</a:t>
            </a:r>
            <a:r>
              <a:rPr lang="en-US" dirty="0">
                <a:latin typeface="Baskerville Old Face" pitchFamily="18" charset="0"/>
              </a:rPr>
              <a:t>: This type of observation is found quite useful in either in the laboratory or in the field. Controlled observation is carried out observational techniques and exercise of maximum control over extrinsic and intrinsic variables.</a:t>
            </a:r>
          </a:p>
          <a:p>
            <a:pPr algn="just"/>
            <a:r>
              <a:rPr lang="en-US" b="1" dirty="0">
                <a:latin typeface="Baskerville Old Face" pitchFamily="18" charset="0"/>
              </a:rPr>
              <a:t>Uncontrolled observation</a:t>
            </a:r>
            <a:r>
              <a:rPr lang="en-US" dirty="0">
                <a:latin typeface="Baskerville Old Face" pitchFamily="18" charset="0"/>
              </a:rPr>
              <a:t>: If the observation takes place in the natural settings, it may be termed as uncontrolled observation. The main aim of this observation is get spontaneous picture of life.  </a:t>
            </a:r>
          </a:p>
          <a:p>
            <a:pPr algn="just"/>
            <a:r>
              <a:rPr lang="en-US" dirty="0">
                <a:latin typeface="Baskerville Old Face" pitchFamily="18" charset="0"/>
              </a:rPr>
              <a:t> </a:t>
            </a:r>
            <a:r>
              <a:rPr lang="en-US" b="1" dirty="0">
                <a:latin typeface="Baskerville Old Face" pitchFamily="18" charset="0"/>
              </a:rPr>
              <a:t>Direct observation</a:t>
            </a:r>
            <a:r>
              <a:rPr lang="en-US" dirty="0">
                <a:latin typeface="Baskerville Old Face" pitchFamily="18" charset="0"/>
              </a:rPr>
              <a:t>: In this type of observation, the event or the behavior of the person is observed as it occurs. This method is flexible and allows the observer to see and record subtle aspects of events and behavior as they occur.</a:t>
            </a:r>
          </a:p>
          <a:p>
            <a:pPr algn="just"/>
            <a:r>
              <a:rPr lang="en-US" dirty="0">
                <a:latin typeface="Baskerville Old Face" pitchFamily="18" charset="0"/>
              </a:rPr>
              <a:t> </a:t>
            </a:r>
            <a:r>
              <a:rPr lang="en-US" b="1" dirty="0">
                <a:latin typeface="Baskerville Old Face" pitchFamily="18" charset="0"/>
              </a:rPr>
              <a:t>Indirect observation; </a:t>
            </a:r>
            <a:r>
              <a:rPr lang="en-US" dirty="0">
                <a:latin typeface="Baskerville Old Face" pitchFamily="18" charset="0"/>
              </a:rPr>
              <a:t>This does not involve the physical presence of  the observer , and the recording is done by mechanical, photographic or electronic devices. This method is less flexible than direct observation.</a:t>
            </a:r>
          </a:p>
        </p:txBody>
      </p:sp>
    </p:spTree>
    <p:extLst>
      <p:ext uri="{BB962C8B-B14F-4D97-AF65-F5344CB8AC3E}">
        <p14:creationId xmlns:p14="http://schemas.microsoft.com/office/powerpoint/2010/main" val="526204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7036"/>
            <a:ext cx="4040188" cy="656636"/>
          </a:xfrm>
        </p:spPr>
        <p:txBody>
          <a:bodyPr>
            <a:normAutofit/>
          </a:bodyPr>
          <a:lstStyle/>
          <a:p>
            <a:r>
              <a:rPr lang="en-US" sz="2000" dirty="0">
                <a:latin typeface="High Tower Text" pitchFamily="18" charset="0"/>
              </a:rPr>
              <a:t>QUANTITATIVE APPROACH</a:t>
            </a:r>
          </a:p>
        </p:txBody>
      </p:sp>
      <p:sp>
        <p:nvSpPr>
          <p:cNvPr id="4" name="Content Placeholder 3"/>
          <p:cNvSpPr>
            <a:spLocks noGrp="1"/>
          </p:cNvSpPr>
          <p:nvPr>
            <p:ph sz="half" idx="2"/>
          </p:nvPr>
        </p:nvSpPr>
        <p:spPr>
          <a:xfrm>
            <a:off x="76200" y="685809"/>
            <a:ext cx="4495800" cy="6553183"/>
          </a:xfrm>
        </p:spPr>
        <p:txBody>
          <a:bodyPr>
            <a:noAutofit/>
          </a:bodyPr>
          <a:lstStyle/>
          <a:p>
            <a:pPr marL="388620" indent="-342900">
              <a:buFontTx/>
              <a:buChar char="-"/>
            </a:pPr>
            <a:r>
              <a:rPr lang="en-US" sz="2000" dirty="0">
                <a:latin typeface="High Tower Text" pitchFamily="18" charset="0"/>
              </a:rPr>
              <a:t>Rooted in the philosophy of rationalism </a:t>
            </a:r>
          </a:p>
          <a:p>
            <a:pPr marL="388620" indent="-342900">
              <a:buFontTx/>
              <a:buChar char="-"/>
            </a:pPr>
            <a:r>
              <a:rPr lang="en-US" sz="2000" dirty="0">
                <a:latin typeface="High Tower Text" pitchFamily="18" charset="0"/>
              </a:rPr>
              <a:t>Follows a rigid, structured, predetermined approach</a:t>
            </a:r>
          </a:p>
          <a:p>
            <a:pPr marL="388620" indent="-342900">
              <a:buFontTx/>
              <a:buChar char="-"/>
            </a:pPr>
            <a:r>
              <a:rPr lang="en-US" sz="2000" dirty="0">
                <a:latin typeface="High Tower Text" pitchFamily="18" charset="0"/>
              </a:rPr>
              <a:t>aims to quantify the extent of variation in a phenomenon ; </a:t>
            </a:r>
          </a:p>
          <a:p>
            <a:pPr marL="388620" indent="-342900">
              <a:buFontTx/>
              <a:buChar char="-"/>
            </a:pPr>
            <a:r>
              <a:rPr lang="en-US" sz="2000" dirty="0">
                <a:latin typeface="High Tower Text" pitchFamily="18" charset="0"/>
              </a:rPr>
              <a:t>emphasis the measurement of variables and the objectivity of process; </a:t>
            </a:r>
          </a:p>
          <a:p>
            <a:pPr marL="388620" indent="-342900">
              <a:buFontTx/>
              <a:buChar char="-"/>
            </a:pPr>
            <a:r>
              <a:rPr lang="en-US" sz="2000" dirty="0">
                <a:latin typeface="High Tower Text" pitchFamily="18" charset="0"/>
              </a:rPr>
              <a:t>believes in substantiation on the basis of large sample size; </a:t>
            </a:r>
          </a:p>
          <a:p>
            <a:pPr marL="388620" indent="-342900">
              <a:buFontTx/>
              <a:buChar char="-"/>
            </a:pPr>
            <a:r>
              <a:rPr lang="en-US" sz="2000" dirty="0">
                <a:latin typeface="High Tower Text" pitchFamily="18" charset="0"/>
              </a:rPr>
              <a:t>gives importance to validity and reliability of findings and communicate findings in aggregate and analytical manner; </a:t>
            </a:r>
          </a:p>
          <a:p>
            <a:pPr marL="388620" indent="-342900">
              <a:buFontTx/>
              <a:buChar char="-"/>
            </a:pPr>
            <a:r>
              <a:rPr lang="en-US" sz="2000" dirty="0">
                <a:latin typeface="High Tower Text" pitchFamily="18" charset="0"/>
              </a:rPr>
              <a:t>drawing conclusion and inferences that can be generalized</a:t>
            </a:r>
          </a:p>
        </p:txBody>
      </p:sp>
      <p:sp>
        <p:nvSpPr>
          <p:cNvPr id="5" name="Text Placeholder 4"/>
          <p:cNvSpPr>
            <a:spLocks noGrp="1"/>
          </p:cNvSpPr>
          <p:nvPr>
            <p:ph type="body" sz="quarter" idx="3"/>
          </p:nvPr>
        </p:nvSpPr>
        <p:spPr>
          <a:xfrm>
            <a:off x="4572000" y="183690"/>
            <a:ext cx="3810000" cy="411162"/>
          </a:xfrm>
        </p:spPr>
        <p:txBody>
          <a:bodyPr>
            <a:noAutofit/>
          </a:bodyPr>
          <a:lstStyle/>
          <a:p>
            <a:r>
              <a:rPr lang="en-US" b="1" dirty="0">
                <a:latin typeface="High Tower Text" pitchFamily="18" charset="0"/>
              </a:rPr>
              <a:t>QUALITATIVE APPROACH</a:t>
            </a:r>
          </a:p>
        </p:txBody>
      </p:sp>
      <p:sp>
        <p:nvSpPr>
          <p:cNvPr id="6" name="Content Placeholder 5"/>
          <p:cNvSpPr>
            <a:spLocks noGrp="1"/>
          </p:cNvSpPr>
          <p:nvPr>
            <p:ph sz="quarter" idx="4"/>
          </p:nvPr>
        </p:nvSpPr>
        <p:spPr>
          <a:xfrm>
            <a:off x="4191000" y="671061"/>
            <a:ext cx="4221291" cy="5501130"/>
          </a:xfrm>
        </p:spPr>
        <p:txBody>
          <a:bodyPr>
            <a:noAutofit/>
          </a:bodyPr>
          <a:lstStyle/>
          <a:p>
            <a:pPr marL="388620" indent="-342900">
              <a:buFontTx/>
              <a:buChar char="-"/>
            </a:pPr>
            <a:r>
              <a:rPr lang="en-US" sz="2000" dirty="0">
                <a:latin typeface="High Tower Text" pitchFamily="18" charset="0"/>
              </a:rPr>
              <a:t>Embedded in the philosophy of empiricism </a:t>
            </a:r>
          </a:p>
          <a:p>
            <a:pPr marL="388620" indent="-342900">
              <a:buFontTx/>
              <a:buChar char="-"/>
            </a:pPr>
            <a:r>
              <a:rPr lang="en-US" sz="2000" dirty="0">
                <a:latin typeface="High Tower Text" pitchFamily="18" charset="0"/>
              </a:rPr>
              <a:t>Follows an open, unstructured, flexible approach</a:t>
            </a:r>
          </a:p>
          <a:p>
            <a:pPr marL="388620" indent="-342900">
              <a:buFontTx/>
              <a:buChar char="-"/>
            </a:pPr>
            <a:r>
              <a:rPr lang="en-US" sz="2000" dirty="0">
                <a:latin typeface="High Tower Text" pitchFamily="18" charset="0"/>
              </a:rPr>
              <a:t>aims at explore diversity rather than to quantify; </a:t>
            </a:r>
          </a:p>
          <a:p>
            <a:pPr marL="388620" indent="-342900">
              <a:buFontTx/>
              <a:buChar char="-"/>
            </a:pPr>
            <a:r>
              <a:rPr lang="en-US" sz="2000" dirty="0">
                <a:latin typeface="High Tower Text" pitchFamily="18" charset="0"/>
              </a:rPr>
              <a:t>emphasizes the description and narration of feelings, perception and experiences rather than their measurement; </a:t>
            </a:r>
          </a:p>
          <a:p>
            <a:pPr marL="388620" indent="-342900">
              <a:buFontTx/>
              <a:buChar char="-"/>
            </a:pPr>
            <a:r>
              <a:rPr lang="en-US" sz="2000" dirty="0">
                <a:latin typeface="High Tower Text" pitchFamily="18" charset="0"/>
              </a:rPr>
              <a:t>and communicates findings in a descriptive and narrative manner rather than analytical; </a:t>
            </a:r>
          </a:p>
          <a:p>
            <a:pPr marL="388620" indent="-342900">
              <a:buFontTx/>
              <a:buChar char="-"/>
            </a:pPr>
            <a:r>
              <a:rPr lang="en-US" sz="2000" dirty="0">
                <a:latin typeface="High Tower Text" pitchFamily="18" charset="0"/>
              </a:rPr>
              <a:t>placing no or less emphasis on generalization.</a:t>
            </a:r>
          </a:p>
        </p:txBody>
      </p:sp>
      <p:cxnSp>
        <p:nvCxnSpPr>
          <p:cNvPr id="7" name="Straight Connector 6">
            <a:extLst>
              <a:ext uri="{FF2B5EF4-FFF2-40B4-BE49-F238E27FC236}">
                <a16:creationId xmlns:a16="http://schemas.microsoft.com/office/drawing/2014/main" id="{9FA05887-5B08-A4C7-F84B-5256478A1271}"/>
              </a:ext>
            </a:extLst>
          </p:cNvPr>
          <p:cNvCxnSpPr>
            <a:cxnSpLocks/>
          </p:cNvCxnSpPr>
          <p:nvPr/>
        </p:nvCxnSpPr>
        <p:spPr>
          <a:xfrm>
            <a:off x="4419600" y="0"/>
            <a:ext cx="152400" cy="685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FA8147B-04EC-2AED-EDF2-EC3DB4858343}"/>
              </a:ext>
            </a:extLst>
          </p:cNvPr>
          <p:cNvCxnSpPr>
            <a:cxnSpLocks/>
          </p:cNvCxnSpPr>
          <p:nvPr/>
        </p:nvCxnSpPr>
        <p:spPr>
          <a:xfrm>
            <a:off x="0" y="609600"/>
            <a:ext cx="906780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37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 calcmode="lin" valueType="num">
                                      <p:cBhvr additive="base">
                                        <p:cTn id="3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additive="base">
                                        <p:cTn id="3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additive="base">
                                        <p:cTn id="4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 calcmode="lin" valueType="num">
                                      <p:cBhvr additive="base">
                                        <p:cTn id="5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0" end="0"/>
                                            </p:txEl>
                                          </p:spTgt>
                                        </p:tgtEl>
                                        <p:attrNameLst>
                                          <p:attrName>style.visibility</p:attrName>
                                        </p:attrNameLst>
                                      </p:cBhvr>
                                      <p:to>
                                        <p:strVal val="visible"/>
                                      </p:to>
                                    </p:set>
                                    <p:animEffect transition="in" filter="fade">
                                      <p:cBhvr>
                                        <p:cTn id="56" dur="1000"/>
                                        <p:tgtEl>
                                          <p:spTgt spid="5">
                                            <p:txEl>
                                              <p:pRg st="0" end="0"/>
                                            </p:txEl>
                                          </p:spTgt>
                                        </p:tgtEl>
                                      </p:cBhvr>
                                    </p:animEffect>
                                    <p:anim calcmode="lin" valueType="num">
                                      <p:cBhvr>
                                        <p:cTn id="5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anim calcmode="lin" valueType="num">
                                      <p:cBhvr additive="base">
                                        <p:cTn id="6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6">
                                            <p:txEl>
                                              <p:pRg st="1" end="1"/>
                                            </p:txEl>
                                          </p:spTgt>
                                        </p:tgtEl>
                                        <p:attrNameLst>
                                          <p:attrName>style.visibility</p:attrName>
                                        </p:attrNameLst>
                                      </p:cBhvr>
                                      <p:to>
                                        <p:strVal val="visible"/>
                                      </p:to>
                                    </p:set>
                                    <p:anim calcmode="lin" valueType="num">
                                      <p:cBhvr additive="base">
                                        <p:cTn id="6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
                                            <p:txEl>
                                              <p:pRg st="2" end="2"/>
                                            </p:txEl>
                                          </p:spTgt>
                                        </p:tgtEl>
                                        <p:attrNameLst>
                                          <p:attrName>style.visibility</p:attrName>
                                        </p:attrNameLst>
                                      </p:cBhvr>
                                      <p:to>
                                        <p:strVal val="visible"/>
                                      </p:to>
                                    </p:set>
                                    <p:anim calcmode="lin" valueType="num">
                                      <p:cBhvr additive="base">
                                        <p:cTn id="7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
                                            <p:txEl>
                                              <p:pRg st="3" end="3"/>
                                            </p:txEl>
                                          </p:spTgt>
                                        </p:tgtEl>
                                        <p:attrNameLst>
                                          <p:attrName>style.visibility</p:attrName>
                                        </p:attrNameLst>
                                      </p:cBhvr>
                                      <p:to>
                                        <p:strVal val="visible"/>
                                      </p:to>
                                    </p:set>
                                    <p:anim calcmode="lin" valueType="num">
                                      <p:cBhvr additive="base">
                                        <p:cTn id="8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
                                            <p:txEl>
                                              <p:pRg st="4" end="4"/>
                                            </p:txEl>
                                          </p:spTgt>
                                        </p:tgtEl>
                                        <p:attrNameLst>
                                          <p:attrName>style.visibility</p:attrName>
                                        </p:attrNameLst>
                                      </p:cBhvr>
                                      <p:to>
                                        <p:strVal val="visible"/>
                                      </p:to>
                                    </p:set>
                                    <p:anim calcmode="lin" valueType="num">
                                      <p:cBhvr additive="base">
                                        <p:cTn id="8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6">
                                            <p:txEl>
                                              <p:pRg st="5" end="5"/>
                                            </p:txEl>
                                          </p:spTgt>
                                        </p:tgtEl>
                                        <p:attrNameLst>
                                          <p:attrName>style.visibility</p:attrName>
                                        </p:attrNameLst>
                                      </p:cBhvr>
                                      <p:to>
                                        <p:strVal val="visible"/>
                                      </p:to>
                                    </p:set>
                                    <p:anim calcmode="lin" valueType="num">
                                      <p:cBhvr additive="base">
                                        <p:cTn id="9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itchFamily="18" charset="0"/>
              </a:rPr>
              <a:t>INTERVIEW</a:t>
            </a:r>
          </a:p>
        </p:txBody>
      </p:sp>
      <p:sp>
        <p:nvSpPr>
          <p:cNvPr id="3" name="Content Placeholder 2"/>
          <p:cNvSpPr>
            <a:spLocks noGrp="1"/>
          </p:cNvSpPr>
          <p:nvPr>
            <p:ph idx="1"/>
          </p:nvPr>
        </p:nvSpPr>
        <p:spPr/>
        <p:txBody>
          <a:bodyPr>
            <a:normAutofit lnSpcReduction="10000"/>
          </a:bodyPr>
          <a:lstStyle/>
          <a:p>
            <a:pPr marL="114300" indent="0">
              <a:buNone/>
            </a:pPr>
            <a:r>
              <a:rPr lang="en-US" dirty="0">
                <a:latin typeface="Baskerville Old Face" pitchFamily="18" charset="0"/>
              </a:rPr>
              <a:t> It may be defined as a two way systematic conversation between an investigator and an informant, initiated for obtaining information relevant to a specific study.  </a:t>
            </a:r>
          </a:p>
          <a:p>
            <a:pPr marL="114300" indent="0">
              <a:buNone/>
            </a:pPr>
            <a:r>
              <a:rPr lang="en-US" dirty="0">
                <a:latin typeface="Baskerville Old Face" pitchFamily="18" charset="0"/>
              </a:rPr>
              <a:t> It involves not only conversation, but also leaning from the respondents, gestures, facial expression, pauses and his environment.</a:t>
            </a:r>
          </a:p>
          <a:p>
            <a:pPr marL="114300" indent="0">
              <a:buNone/>
            </a:pPr>
            <a:r>
              <a:rPr lang="en-US" dirty="0">
                <a:latin typeface="Baskerville Old Face" pitchFamily="18" charset="0"/>
              </a:rPr>
              <a:t>Interviewing process </a:t>
            </a:r>
          </a:p>
          <a:p>
            <a:r>
              <a:rPr lang="en-US" dirty="0">
                <a:latin typeface="Baskerville Old Face" pitchFamily="18" charset="0"/>
              </a:rPr>
              <a:t>Preparation</a:t>
            </a:r>
          </a:p>
          <a:p>
            <a:r>
              <a:rPr lang="en-US" dirty="0">
                <a:latin typeface="Baskerville Old Face" pitchFamily="18" charset="0"/>
              </a:rPr>
              <a:t>Introduction</a:t>
            </a:r>
          </a:p>
          <a:p>
            <a:r>
              <a:rPr lang="en-US" dirty="0">
                <a:latin typeface="Baskerville Old Face" pitchFamily="18" charset="0"/>
              </a:rPr>
              <a:t>Developing rapport</a:t>
            </a:r>
          </a:p>
          <a:p>
            <a:r>
              <a:rPr lang="en-US" dirty="0">
                <a:latin typeface="Baskerville Old Face" pitchFamily="18" charset="0"/>
              </a:rPr>
              <a:t>Carrying the interview forward</a:t>
            </a:r>
          </a:p>
          <a:p>
            <a:r>
              <a:rPr lang="en-US" dirty="0">
                <a:latin typeface="Baskerville Old Face" pitchFamily="18" charset="0"/>
              </a:rPr>
              <a:t>Recording the interview</a:t>
            </a:r>
          </a:p>
          <a:p>
            <a:r>
              <a:rPr lang="en-US" dirty="0">
                <a:latin typeface="Baskerville Old Face" pitchFamily="18" charset="0"/>
              </a:rPr>
              <a:t>Closing the interview</a:t>
            </a:r>
          </a:p>
        </p:txBody>
      </p:sp>
    </p:spTree>
    <p:extLst>
      <p:ext uri="{BB962C8B-B14F-4D97-AF65-F5344CB8AC3E}">
        <p14:creationId xmlns:p14="http://schemas.microsoft.com/office/powerpoint/2010/main" val="146195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Types of interviews</a:t>
            </a:r>
          </a:p>
        </p:txBody>
      </p:sp>
      <p:sp>
        <p:nvSpPr>
          <p:cNvPr id="3" name="Content Placeholder 2"/>
          <p:cNvSpPr>
            <a:spLocks noGrp="1"/>
          </p:cNvSpPr>
          <p:nvPr>
            <p:ph idx="1"/>
          </p:nvPr>
        </p:nvSpPr>
        <p:spPr/>
        <p:txBody>
          <a:bodyPr>
            <a:normAutofit fontScale="92500" lnSpcReduction="10000"/>
          </a:bodyPr>
          <a:lstStyle/>
          <a:p>
            <a:r>
              <a:rPr lang="en-US" b="1" dirty="0">
                <a:latin typeface="Baskerville Old Face" pitchFamily="18" charset="0"/>
              </a:rPr>
              <a:t>Structured or directive interview:</a:t>
            </a:r>
          </a:p>
          <a:p>
            <a:pPr marL="114300" indent="0">
              <a:buNone/>
            </a:pPr>
            <a:r>
              <a:rPr lang="en-US" dirty="0">
                <a:latin typeface="Baskerville Old Face" pitchFamily="18" charset="0"/>
              </a:rPr>
              <a:t>This is an interview made with a detailed standardized schedule. The same questions are put to all the respondents and in the same order. This type of interview is used for large-scale formalized surveys</a:t>
            </a:r>
          </a:p>
          <a:p>
            <a:r>
              <a:rPr lang="en-US" b="1" dirty="0">
                <a:latin typeface="Baskerville Old Face" pitchFamily="18" charset="0"/>
              </a:rPr>
              <a:t> Unstructured or non-directive interview</a:t>
            </a:r>
          </a:p>
          <a:p>
            <a:pPr marL="114300" indent="0">
              <a:buNone/>
            </a:pPr>
            <a:r>
              <a:rPr lang="en-US" dirty="0">
                <a:latin typeface="Baskerville Old Face" pitchFamily="18" charset="0"/>
              </a:rPr>
              <a:t>In this type of interview, a detailed pre-planned schedule is used. Only a broad interview guide is used. Questions are not standardized and not ordered in a particular way. This technique is more useful in case studies rather than large surveys</a:t>
            </a:r>
          </a:p>
          <a:p>
            <a:r>
              <a:rPr lang="en-US" b="1" dirty="0">
                <a:latin typeface="Baskerville Old Face" pitchFamily="18" charset="0"/>
              </a:rPr>
              <a:t>Semi-structured or focused interview </a:t>
            </a:r>
          </a:p>
          <a:p>
            <a:pPr marL="114300" indent="0">
              <a:buNone/>
            </a:pPr>
            <a:r>
              <a:rPr lang="en-US" dirty="0">
                <a:latin typeface="Baskerville Old Face" pitchFamily="18" charset="0"/>
              </a:rPr>
              <a:t>The investigator attempt to focus the discussion on the actual effects of a given experience to which the respondents have been exposed. The situation is analyzed prior to the interview. An interview guide specifying topics relating to the research hypothesis is used Interview is focused on the subjective experiences of the respondent</a:t>
            </a:r>
          </a:p>
        </p:txBody>
      </p:sp>
    </p:spTree>
    <p:extLst>
      <p:ext uri="{BB962C8B-B14F-4D97-AF65-F5344CB8AC3E}">
        <p14:creationId xmlns:p14="http://schemas.microsoft.com/office/powerpoint/2010/main" val="109055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normAutofit lnSpcReduction="10000"/>
          </a:bodyPr>
          <a:lstStyle/>
          <a:p>
            <a:pPr algn="just"/>
            <a:r>
              <a:rPr lang="en-US" dirty="0">
                <a:latin typeface="Baskerville Old Face" pitchFamily="18" charset="0"/>
              </a:rPr>
              <a:t> </a:t>
            </a:r>
            <a:r>
              <a:rPr lang="en-US" b="1" dirty="0">
                <a:latin typeface="Baskerville Old Face" pitchFamily="18" charset="0"/>
              </a:rPr>
              <a:t>Clinical interview </a:t>
            </a:r>
          </a:p>
          <a:p>
            <a:pPr marL="114300" indent="0" algn="just">
              <a:buNone/>
            </a:pPr>
            <a:r>
              <a:rPr lang="en-US" b="1" dirty="0">
                <a:latin typeface="Baskerville Old Face" pitchFamily="18" charset="0"/>
              </a:rPr>
              <a:t> </a:t>
            </a:r>
            <a:r>
              <a:rPr lang="en-US" dirty="0">
                <a:latin typeface="Baskerville Old Face" pitchFamily="18" charset="0"/>
              </a:rPr>
              <a:t>It is concerned with broad underling feelings or motivations or with the course of the individual’s life experiences.  The ‘personal history’ interview used in social case work, prison administration, psychiatric clinics and in individuals life history research is the most common type of clinical interview</a:t>
            </a:r>
          </a:p>
          <a:p>
            <a:pPr algn="just"/>
            <a:r>
              <a:rPr lang="en-US" b="1" dirty="0">
                <a:latin typeface="Baskerville Old Face" pitchFamily="18" charset="0"/>
              </a:rPr>
              <a:t> Depth interview </a:t>
            </a:r>
          </a:p>
          <a:p>
            <a:pPr marL="114300" indent="0" algn="just">
              <a:buNone/>
            </a:pPr>
            <a:r>
              <a:rPr lang="en-US" dirty="0">
                <a:latin typeface="Baskerville Old Face" pitchFamily="18" charset="0"/>
              </a:rPr>
              <a:t>This is an intensive and searching interview aiming at studying the respondent’s opinion, emotions or convictions on the basis of an interview guide. This deliberately aims to elicit unconscious as well as extremely personal feelings and emotions</a:t>
            </a:r>
          </a:p>
          <a:p>
            <a:pPr algn="just"/>
            <a:r>
              <a:rPr lang="en-US" dirty="0">
                <a:latin typeface="Baskerville Old Face" pitchFamily="18" charset="0"/>
              </a:rPr>
              <a:t> </a:t>
            </a:r>
            <a:r>
              <a:rPr lang="en-US" b="1" dirty="0">
                <a:latin typeface="Baskerville Old Face" pitchFamily="18" charset="0"/>
              </a:rPr>
              <a:t>Telephone interviews </a:t>
            </a:r>
          </a:p>
          <a:p>
            <a:pPr marL="114300" indent="0" algn="just">
              <a:buNone/>
            </a:pPr>
            <a:r>
              <a:rPr lang="en-US" b="1" dirty="0">
                <a:latin typeface="Baskerville Old Face" pitchFamily="18" charset="0"/>
              </a:rPr>
              <a:t> </a:t>
            </a:r>
            <a:r>
              <a:rPr lang="en-US" dirty="0">
                <a:latin typeface="Baskerville Old Face" pitchFamily="18" charset="0"/>
              </a:rPr>
              <a:t>It is a non-personal method of data collection. It may be used as a major method or supplementary method</a:t>
            </a:r>
          </a:p>
          <a:p>
            <a:pPr algn="just"/>
            <a:r>
              <a:rPr lang="en-US" b="1" dirty="0">
                <a:latin typeface="Baskerville Old Face" pitchFamily="18" charset="0"/>
              </a:rPr>
              <a:t>Group interview </a:t>
            </a:r>
          </a:p>
          <a:p>
            <a:pPr marL="114300" indent="0" algn="just">
              <a:buNone/>
            </a:pPr>
            <a:r>
              <a:rPr lang="en-US" dirty="0">
                <a:latin typeface="Baskerville Old Face" pitchFamily="18" charset="0"/>
              </a:rPr>
              <a:t> It is a method of collecting primary data in which a number of individuals with a common interest interact with each other</a:t>
            </a:r>
          </a:p>
          <a:p>
            <a:endParaRPr lang="en-US" dirty="0"/>
          </a:p>
        </p:txBody>
      </p:sp>
    </p:spTree>
    <p:extLst>
      <p:ext uri="{BB962C8B-B14F-4D97-AF65-F5344CB8AC3E}">
        <p14:creationId xmlns:p14="http://schemas.microsoft.com/office/powerpoint/2010/main" val="199667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EXPERIMENTATION</a:t>
            </a:r>
          </a:p>
        </p:txBody>
      </p:sp>
      <p:sp>
        <p:nvSpPr>
          <p:cNvPr id="3" name="Content Placeholder 2"/>
          <p:cNvSpPr>
            <a:spLocks noGrp="1"/>
          </p:cNvSpPr>
          <p:nvPr>
            <p:ph idx="1"/>
          </p:nvPr>
        </p:nvSpPr>
        <p:spPr/>
        <p:txBody>
          <a:bodyPr/>
          <a:lstStyle/>
          <a:p>
            <a:pPr marL="114300" indent="0">
              <a:buNone/>
            </a:pPr>
            <a:r>
              <a:rPr lang="en-US" dirty="0">
                <a:latin typeface="Baskerville Old Face" pitchFamily="18" charset="0"/>
              </a:rPr>
              <a:t>Experimentation is a research process used to observe cause and effect relationship under controlled condition.</a:t>
            </a:r>
          </a:p>
          <a:p>
            <a:pPr marL="114300" indent="0">
              <a:buNone/>
            </a:pPr>
            <a:r>
              <a:rPr lang="en-US" dirty="0">
                <a:latin typeface="Baskerville Old Face" pitchFamily="18" charset="0"/>
              </a:rPr>
              <a:t>In other words it aims at studying the effect of an independent variable on dependent variable by keeping other Independent variable constant  through some type of control.</a:t>
            </a:r>
          </a:p>
          <a:p>
            <a:pPr marL="114300" indent="0">
              <a:buNone/>
            </a:pPr>
            <a:r>
              <a:rPr lang="en-US" dirty="0">
                <a:latin typeface="Baskerville Old Face" pitchFamily="18" charset="0"/>
              </a:rPr>
              <a:t>There are broadly two types of experiment </a:t>
            </a:r>
          </a:p>
          <a:p>
            <a:r>
              <a:rPr lang="en-US" b="1" dirty="0">
                <a:latin typeface="Baskerville Old Face" pitchFamily="18" charset="0"/>
              </a:rPr>
              <a:t>Laboratory experiment </a:t>
            </a:r>
            <a:r>
              <a:rPr lang="en-US" dirty="0">
                <a:latin typeface="Baskerville Old Face" pitchFamily="18" charset="0"/>
              </a:rPr>
              <a:t>: here the investigator creates a condition in which he wants to make his study through manipulation of variables.</a:t>
            </a:r>
          </a:p>
          <a:p>
            <a:r>
              <a:rPr lang="en-US" b="1" dirty="0">
                <a:latin typeface="Baskerville Old Face" pitchFamily="18" charset="0"/>
              </a:rPr>
              <a:t>Field experiment </a:t>
            </a:r>
            <a:r>
              <a:rPr lang="en-US" dirty="0">
                <a:latin typeface="Baskerville Old Face" pitchFamily="18" charset="0"/>
              </a:rPr>
              <a:t>:it occurs in real life settings or natural settings where less control can exerted.</a:t>
            </a:r>
          </a:p>
        </p:txBody>
      </p:sp>
    </p:spTree>
    <p:extLst>
      <p:ext uri="{BB962C8B-B14F-4D97-AF65-F5344CB8AC3E}">
        <p14:creationId xmlns:p14="http://schemas.microsoft.com/office/powerpoint/2010/main" val="229941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SURVEY METHOD</a:t>
            </a:r>
          </a:p>
        </p:txBody>
      </p:sp>
      <p:sp>
        <p:nvSpPr>
          <p:cNvPr id="3" name="Content Placeholder 2"/>
          <p:cNvSpPr>
            <a:spLocks noGrp="1"/>
          </p:cNvSpPr>
          <p:nvPr>
            <p:ph idx="1"/>
          </p:nvPr>
        </p:nvSpPr>
        <p:spPr/>
        <p:txBody>
          <a:bodyPr>
            <a:normAutofit fontScale="77500" lnSpcReduction="20000"/>
          </a:bodyPr>
          <a:lstStyle/>
          <a:p>
            <a:pPr marL="114300" indent="0">
              <a:buNone/>
            </a:pPr>
            <a:r>
              <a:rPr lang="en-US" dirty="0">
                <a:latin typeface="Baskerville Old Face" pitchFamily="18" charset="0"/>
              </a:rPr>
              <a:t>A survey is a research method for collecting information from a selected group of people using standardized questionnaires or interviews</a:t>
            </a:r>
          </a:p>
          <a:p>
            <a:pPr marL="114300" indent="0">
              <a:buNone/>
            </a:pPr>
            <a:r>
              <a:rPr lang="en-US" dirty="0">
                <a:latin typeface="Baskerville Old Face" pitchFamily="18" charset="0"/>
              </a:rPr>
              <a:t>It is a non-experimental, descriptive research methods which is used to study large and small population.</a:t>
            </a:r>
          </a:p>
          <a:p>
            <a:pPr marL="114300" indent="0">
              <a:buNone/>
            </a:pPr>
            <a:r>
              <a:rPr lang="en-US" dirty="0">
                <a:latin typeface="Baskerville Old Face" pitchFamily="18" charset="0"/>
              </a:rPr>
              <a:t>Survey is fact finding study where there is critical inspection to gather  information, often a study of an area with respect to certain condition or its prevalence. There are two types of survey</a:t>
            </a:r>
          </a:p>
          <a:p>
            <a:r>
              <a:rPr lang="en-US" b="1" dirty="0">
                <a:latin typeface="Baskerville Old Face" pitchFamily="18" charset="0"/>
              </a:rPr>
              <a:t>Cross sectional survey </a:t>
            </a:r>
            <a:r>
              <a:rPr lang="en-US" dirty="0">
                <a:latin typeface="Baskerville Old Face" pitchFamily="18" charset="0"/>
              </a:rPr>
              <a:t>are conducted to collect information from the population at a single point of time. The purpose is to collect a body of data connection with two or more variables. </a:t>
            </a:r>
          </a:p>
          <a:p>
            <a:r>
              <a:rPr lang="en-US" b="1" dirty="0">
                <a:latin typeface="Baskerville Old Face" pitchFamily="18" charset="0"/>
              </a:rPr>
              <a:t>Longitudinal survey :</a:t>
            </a:r>
            <a:r>
              <a:rPr lang="en-US" dirty="0">
                <a:latin typeface="Baskerville Old Face" pitchFamily="18" charset="0"/>
              </a:rPr>
              <a:t> a longitudinal survey is one that takes place over a period of time. It means the data is gathered over a period of time. there are three types of longitudinal survey</a:t>
            </a:r>
          </a:p>
          <a:p>
            <a:pPr marL="114300" indent="0">
              <a:buNone/>
            </a:pPr>
            <a:r>
              <a:rPr lang="en-US" dirty="0">
                <a:latin typeface="Baskerville Old Face" pitchFamily="18" charset="0"/>
              </a:rPr>
              <a:t>Trend studies The simplest type of longitudinal analysis of survey data is called trend analysis, which examines overall change over time. </a:t>
            </a:r>
          </a:p>
          <a:p>
            <a:pPr marL="114300" indent="0">
              <a:buNone/>
            </a:pPr>
            <a:r>
              <a:rPr lang="en-US" dirty="0">
                <a:latin typeface="Baskerville Old Face" pitchFamily="18" charset="0"/>
              </a:rPr>
              <a:t>Cohort studies : A cohort study selects either an entire cohort of people or a randomly selected sample of them as the focus of data collection.</a:t>
            </a:r>
          </a:p>
          <a:p>
            <a:pPr marL="114300" indent="0">
              <a:buNone/>
            </a:pPr>
            <a:r>
              <a:rPr lang="en-US" dirty="0">
                <a:latin typeface="Baskerville Old Face" pitchFamily="18" charset="0"/>
              </a:rPr>
              <a:t>Panel studies: here the same sample of the population are surveyed repeatedly. Panel studies are very difficult to </a:t>
            </a:r>
          </a:p>
          <a:p>
            <a:pPr marL="114300" indent="0">
              <a:buNone/>
            </a:pPr>
            <a:endParaRPr lang="en-US" dirty="0"/>
          </a:p>
        </p:txBody>
      </p:sp>
    </p:spTree>
    <p:extLst>
      <p:ext uri="{BB962C8B-B14F-4D97-AF65-F5344CB8AC3E}">
        <p14:creationId xmlns:p14="http://schemas.microsoft.com/office/powerpoint/2010/main" val="1388216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1" dirty="0">
                <a:latin typeface="Baskerville Old Face" pitchFamily="18" charset="0"/>
              </a:rPr>
              <a:t>METHODS OF SURVEY</a:t>
            </a:r>
          </a:p>
          <a:p>
            <a:pPr marL="114300" indent="0">
              <a:buNone/>
            </a:pPr>
            <a:r>
              <a:rPr lang="en-US" dirty="0">
                <a:latin typeface="Baskerville Old Face" pitchFamily="18" charset="0"/>
              </a:rPr>
              <a:t>There are two methods</a:t>
            </a:r>
          </a:p>
          <a:p>
            <a:pPr marL="114300" indent="0">
              <a:buNone/>
            </a:pPr>
            <a:r>
              <a:rPr lang="en-US" b="1" dirty="0">
                <a:latin typeface="Baskerville Old Face" pitchFamily="18" charset="0"/>
              </a:rPr>
              <a:t> 1. Census method</a:t>
            </a:r>
            <a:r>
              <a:rPr lang="en-US" dirty="0">
                <a:latin typeface="Baskerville Old Face" pitchFamily="18" charset="0"/>
              </a:rPr>
              <a:t>: A complete survey of the population is called census method.  Here the entire population is a subject matter for conducting survey.</a:t>
            </a:r>
          </a:p>
          <a:p>
            <a:pPr marL="114300" indent="0">
              <a:buNone/>
            </a:pPr>
            <a:r>
              <a:rPr lang="en-US" dirty="0">
                <a:latin typeface="Baskerville Old Face" pitchFamily="18" charset="0"/>
              </a:rPr>
              <a:t>2</a:t>
            </a:r>
            <a:r>
              <a:rPr lang="en-US" b="1" dirty="0">
                <a:latin typeface="Baskerville Old Face" pitchFamily="18" charset="0"/>
              </a:rPr>
              <a:t>. Sampling method: </a:t>
            </a:r>
            <a:r>
              <a:rPr lang="en-US" dirty="0">
                <a:latin typeface="Baskerville Old Face" pitchFamily="18" charset="0"/>
              </a:rPr>
              <a:t>a sample is representative of the population only sample or sub select is selected for conducting survey</a:t>
            </a:r>
          </a:p>
          <a:p>
            <a:pPr marL="114300" indent="0">
              <a:buNone/>
            </a:pPr>
            <a:endParaRPr lang="en-US" dirty="0">
              <a:latin typeface="Baskerville Old Face" pitchFamily="18" charset="0"/>
            </a:endParaRPr>
          </a:p>
        </p:txBody>
      </p:sp>
    </p:spTree>
    <p:extLst>
      <p:ext uri="{BB962C8B-B14F-4D97-AF65-F5344CB8AC3E}">
        <p14:creationId xmlns:p14="http://schemas.microsoft.com/office/powerpoint/2010/main" val="1751329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PROJECTIVE TECHNIQUE</a:t>
            </a:r>
          </a:p>
        </p:txBody>
      </p:sp>
      <p:sp>
        <p:nvSpPr>
          <p:cNvPr id="3" name="Content Placeholder 2"/>
          <p:cNvSpPr>
            <a:spLocks noGrp="1"/>
          </p:cNvSpPr>
          <p:nvPr>
            <p:ph idx="1"/>
          </p:nvPr>
        </p:nvSpPr>
        <p:spPr/>
        <p:txBody>
          <a:bodyPr>
            <a:normAutofit fontScale="85000" lnSpcReduction="10000"/>
          </a:bodyPr>
          <a:lstStyle/>
          <a:p>
            <a:pPr marL="114300" indent="0">
              <a:buNone/>
            </a:pPr>
            <a:r>
              <a:rPr lang="en-US" dirty="0">
                <a:latin typeface="Baskerville Old Face" pitchFamily="18" charset="0"/>
              </a:rPr>
              <a:t>It involve presentation of ambiguous stimuli to the respondents for interpretation. In doing so, the respondents reveal their inner characteristics. </a:t>
            </a:r>
          </a:p>
          <a:p>
            <a:pPr marL="114300" indent="0">
              <a:buNone/>
            </a:pPr>
            <a:r>
              <a:rPr lang="en-US" dirty="0">
                <a:latin typeface="Baskerville Old Face" pitchFamily="18" charset="0"/>
              </a:rPr>
              <a:t>This techniques for the collection of data have been developed by psychologists to use projections of respondents for inferring about underlying motives, urges, or intentions which are such that the respondent either resists to reveal them or is unable to figure out himself. </a:t>
            </a:r>
          </a:p>
          <a:p>
            <a:pPr marL="114300" indent="0">
              <a:buNone/>
            </a:pPr>
            <a:r>
              <a:rPr lang="en-US" dirty="0">
                <a:latin typeface="Baskerville Old Face" pitchFamily="18" charset="0"/>
              </a:rPr>
              <a:t>These techniques play an important role in motivational researches or in attitude surveys.</a:t>
            </a:r>
          </a:p>
          <a:p>
            <a:r>
              <a:rPr lang="en-US" dirty="0">
                <a:latin typeface="Baskerville Old Face" pitchFamily="18" charset="0"/>
              </a:rPr>
              <a:t>Types of projective techniques</a:t>
            </a:r>
          </a:p>
          <a:p>
            <a:pPr marL="114300" indent="0">
              <a:buNone/>
            </a:pPr>
            <a:r>
              <a:rPr lang="en-US" dirty="0">
                <a:latin typeface="Baskerville Old Face" pitchFamily="18" charset="0"/>
              </a:rPr>
              <a:t>Projective techniques may be divided into three broad categories:</a:t>
            </a:r>
          </a:p>
          <a:p>
            <a:pPr marL="114300" indent="0">
              <a:buNone/>
            </a:pPr>
            <a:r>
              <a:rPr lang="en-US" dirty="0">
                <a:latin typeface="Baskerville Old Face" pitchFamily="18" charset="0"/>
              </a:rPr>
              <a:t>1. </a:t>
            </a:r>
            <a:r>
              <a:rPr lang="en-US" b="1" dirty="0">
                <a:latin typeface="Baskerville Old Face" pitchFamily="18" charset="0"/>
              </a:rPr>
              <a:t>Visual</a:t>
            </a:r>
            <a:r>
              <a:rPr lang="en-US" dirty="0">
                <a:latin typeface="Baskerville Old Face" pitchFamily="18" charset="0"/>
              </a:rPr>
              <a:t>: to show the respondent a picture and ask him to describe the persons or objects in the picture.</a:t>
            </a:r>
          </a:p>
          <a:p>
            <a:pPr marL="114300" indent="0">
              <a:buNone/>
            </a:pPr>
            <a:r>
              <a:rPr lang="en-US" dirty="0">
                <a:latin typeface="Baskerville Old Face" pitchFamily="18" charset="0"/>
              </a:rPr>
              <a:t>2. </a:t>
            </a:r>
            <a:r>
              <a:rPr lang="en-US" b="1" dirty="0">
                <a:latin typeface="Baskerville Old Face" pitchFamily="18" charset="0"/>
              </a:rPr>
              <a:t>Verbal</a:t>
            </a:r>
            <a:r>
              <a:rPr lang="en-US" dirty="0">
                <a:latin typeface="Baskerville Old Face" pitchFamily="18" charset="0"/>
              </a:rPr>
              <a:t>: this techniques involve use of words both for stimulus and for response.</a:t>
            </a:r>
          </a:p>
          <a:p>
            <a:pPr marL="114300" indent="0">
              <a:buNone/>
            </a:pPr>
            <a:r>
              <a:rPr lang="en-US" dirty="0">
                <a:latin typeface="Baskerville Old Face" pitchFamily="18" charset="0"/>
              </a:rPr>
              <a:t>3. </a:t>
            </a:r>
            <a:r>
              <a:rPr lang="en-US" b="1" dirty="0">
                <a:latin typeface="Baskerville Old Face" pitchFamily="18" charset="0"/>
              </a:rPr>
              <a:t>Expressive</a:t>
            </a:r>
            <a:r>
              <a:rPr lang="en-US" dirty="0">
                <a:latin typeface="Baskerville Old Face" pitchFamily="18" charset="0"/>
              </a:rPr>
              <a:t>: under this technique subjects are asked to improve or act out a situation in which they have been assigned various roles.</a:t>
            </a:r>
          </a:p>
          <a:p>
            <a:endParaRPr lang="en-US" dirty="0">
              <a:latin typeface="Baskerville Old Face" pitchFamily="18" charset="0"/>
            </a:endParaRPr>
          </a:p>
          <a:p>
            <a:endParaRPr lang="en-US" dirty="0"/>
          </a:p>
          <a:p>
            <a:endParaRPr lang="en-US" dirty="0"/>
          </a:p>
        </p:txBody>
      </p:sp>
    </p:spTree>
    <p:extLst>
      <p:ext uri="{BB962C8B-B14F-4D97-AF65-F5344CB8AC3E}">
        <p14:creationId xmlns:p14="http://schemas.microsoft.com/office/powerpoint/2010/main" val="143106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CONTENT ANALYSIS</a:t>
            </a:r>
          </a:p>
        </p:txBody>
      </p:sp>
      <p:sp>
        <p:nvSpPr>
          <p:cNvPr id="3" name="Content Placeholder 2"/>
          <p:cNvSpPr>
            <a:spLocks noGrp="1"/>
          </p:cNvSpPr>
          <p:nvPr>
            <p:ph idx="1"/>
          </p:nvPr>
        </p:nvSpPr>
        <p:spPr/>
        <p:txBody>
          <a:bodyPr/>
          <a:lstStyle/>
          <a:p>
            <a:pPr algn="just"/>
            <a:r>
              <a:rPr lang="en-US" dirty="0">
                <a:latin typeface="Baskerville Old Face" pitchFamily="18" charset="0"/>
              </a:rPr>
              <a:t>Human beings communicate through language. Language helps to convey our emotions, knowledge, opinions, attitudes and values. Print media, television, radio; movies also communicate ideas, beliefs and values. The analysis is of communication content-written and pictorial- has now become a methodological procedure for extracting data from a wide range of communications.</a:t>
            </a:r>
          </a:p>
          <a:p>
            <a:pPr algn="just"/>
            <a:r>
              <a:rPr lang="en-US" dirty="0">
                <a:latin typeface="Baskerville Old Face" pitchFamily="18" charset="0"/>
              </a:rPr>
              <a:t>Content analysis is a method of social research that aims at the analysis of the content qualitative and quantitative- of documents, books, newspapers. magazines and other forms of written material. </a:t>
            </a:r>
          </a:p>
        </p:txBody>
      </p:sp>
    </p:spTree>
    <p:extLst>
      <p:ext uri="{BB962C8B-B14F-4D97-AF65-F5344CB8AC3E}">
        <p14:creationId xmlns:p14="http://schemas.microsoft.com/office/powerpoint/2010/main" val="1925192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448800" cy="1143000"/>
          </a:xfrm>
        </p:spPr>
        <p:txBody>
          <a:bodyPr/>
          <a:lstStyle/>
          <a:p>
            <a:r>
              <a:rPr lang="en-US" sz="4400" b="1" dirty="0">
                <a:latin typeface="Baskerville Old Face" pitchFamily="18" charset="0"/>
              </a:rPr>
              <a:t>TOOLS FOR DATA COLLECTION</a:t>
            </a:r>
          </a:p>
        </p:txBody>
      </p:sp>
      <p:sp>
        <p:nvSpPr>
          <p:cNvPr id="3" name="Content Placeholder 2"/>
          <p:cNvSpPr>
            <a:spLocks noGrp="1"/>
          </p:cNvSpPr>
          <p:nvPr>
            <p:ph idx="1"/>
          </p:nvPr>
        </p:nvSpPr>
        <p:spPr>
          <a:xfrm>
            <a:off x="381000" y="1219200"/>
            <a:ext cx="7620000" cy="5486400"/>
          </a:xfrm>
        </p:spPr>
        <p:txBody>
          <a:bodyPr>
            <a:noAutofit/>
          </a:bodyPr>
          <a:lstStyle/>
          <a:p>
            <a:pPr algn="just"/>
            <a:r>
              <a:rPr lang="en-US" sz="1500" b="1" dirty="0">
                <a:latin typeface="Baskerville Old Face" pitchFamily="18" charset="0"/>
              </a:rPr>
              <a:t>The questionnaire</a:t>
            </a:r>
          </a:p>
          <a:p>
            <a:pPr marL="114300" indent="0">
              <a:buNone/>
            </a:pPr>
            <a:r>
              <a:rPr lang="en-US" sz="1500" dirty="0">
                <a:latin typeface="Baskerville Old Face" pitchFamily="18" charset="0"/>
              </a:rPr>
              <a:t> a questionnaire is a research instrument consisting of a set of questions (items) intended to capture responses from respondents in a standardized manner.  </a:t>
            </a:r>
          </a:p>
          <a:p>
            <a:pPr marL="114300" indent="0">
              <a:buNone/>
            </a:pPr>
            <a:r>
              <a:rPr lang="en-US" sz="1500" dirty="0">
                <a:latin typeface="Baskerville Old Face" pitchFamily="18" charset="0"/>
              </a:rPr>
              <a:t>Questions may be unstructured or structured.  Unstructured questions ask respondents to provide a response in their own words, while structured questions ask respondents to select an answer from a given set of choices. </a:t>
            </a:r>
          </a:p>
          <a:p>
            <a:pPr marL="114300" indent="0" algn="just">
              <a:buNone/>
            </a:pPr>
            <a:r>
              <a:rPr lang="en-US" sz="1500" b="1" dirty="0">
                <a:latin typeface="Baskerville Old Face" pitchFamily="18" charset="0"/>
              </a:rPr>
              <a:t>Characteristics of a Good Questionnaire:</a:t>
            </a:r>
          </a:p>
          <a:p>
            <a:pPr marL="114300" indent="0" algn="just">
              <a:buNone/>
            </a:pPr>
            <a:r>
              <a:rPr lang="en-US" sz="1500" dirty="0">
                <a:latin typeface="Baskerville Old Face" pitchFamily="18" charset="0"/>
              </a:rPr>
              <a:t>1. It deals with an important or significant topic.</a:t>
            </a:r>
          </a:p>
          <a:p>
            <a:pPr marL="114300" indent="0" algn="just">
              <a:buNone/>
            </a:pPr>
            <a:r>
              <a:rPr lang="en-US" sz="1500" dirty="0">
                <a:latin typeface="Baskerville Old Face" pitchFamily="18" charset="0"/>
              </a:rPr>
              <a:t>2. Its significance is carefully stated on the questionnaire itself or on its</a:t>
            </a:r>
          </a:p>
          <a:p>
            <a:pPr marL="114300" indent="0" algn="just">
              <a:buNone/>
            </a:pPr>
            <a:r>
              <a:rPr lang="en-US" sz="1500" dirty="0">
                <a:latin typeface="Baskerville Old Face" pitchFamily="18" charset="0"/>
              </a:rPr>
              <a:t>covering letter.</a:t>
            </a:r>
          </a:p>
          <a:p>
            <a:pPr marL="114300" indent="0" algn="just">
              <a:buNone/>
            </a:pPr>
            <a:r>
              <a:rPr lang="en-US" sz="1500" dirty="0">
                <a:latin typeface="Baskerville Old Face" pitchFamily="18" charset="0"/>
              </a:rPr>
              <a:t>3. It seeks only that data which cannot be obtained from the resources</a:t>
            </a:r>
          </a:p>
          <a:p>
            <a:pPr marL="114300" indent="0" algn="just">
              <a:buNone/>
            </a:pPr>
            <a:r>
              <a:rPr lang="en-US" sz="1500" dirty="0">
                <a:latin typeface="Baskerville Old Face" pitchFamily="18" charset="0"/>
              </a:rPr>
              <a:t>like books, reports and records.</a:t>
            </a:r>
          </a:p>
          <a:p>
            <a:pPr marL="114300" indent="0" algn="just">
              <a:buNone/>
            </a:pPr>
            <a:r>
              <a:rPr lang="en-US" sz="1500" dirty="0">
                <a:latin typeface="Baskerville Old Face" pitchFamily="18" charset="0"/>
              </a:rPr>
              <a:t>4. It is as short as possible, only long enough to get the essential data.</a:t>
            </a:r>
          </a:p>
          <a:p>
            <a:pPr marL="114300" indent="0" algn="just">
              <a:buNone/>
            </a:pPr>
            <a:r>
              <a:rPr lang="en-US" sz="1500" dirty="0">
                <a:latin typeface="Baskerville Old Face" pitchFamily="18" charset="0"/>
              </a:rPr>
              <a:t>5. It is attractive in appearance, nearly arranged and clearly duplicated</a:t>
            </a:r>
          </a:p>
          <a:p>
            <a:pPr marL="114300" indent="0" algn="just">
              <a:buNone/>
            </a:pPr>
            <a:r>
              <a:rPr lang="en-US" sz="1500" dirty="0">
                <a:latin typeface="Baskerville Old Face" pitchFamily="18" charset="0"/>
              </a:rPr>
              <a:t>or printed.</a:t>
            </a:r>
          </a:p>
          <a:p>
            <a:pPr marL="114300" indent="0" algn="just">
              <a:buNone/>
            </a:pPr>
            <a:r>
              <a:rPr lang="en-US" sz="1500" dirty="0">
                <a:latin typeface="Baskerville Old Face" pitchFamily="18" charset="0"/>
              </a:rPr>
              <a:t>6. Directions are clear and complete, important terms are clarified.</a:t>
            </a:r>
          </a:p>
          <a:p>
            <a:pPr marL="114300" indent="0" algn="just">
              <a:buNone/>
            </a:pPr>
            <a:r>
              <a:rPr lang="en-US" sz="1500" dirty="0">
                <a:latin typeface="Baskerville Old Face" pitchFamily="18" charset="0"/>
              </a:rPr>
              <a:t>7. The questions are objective, with no clues, hints or suggestions.</a:t>
            </a:r>
          </a:p>
          <a:p>
            <a:pPr marL="114300" indent="0" algn="just">
              <a:buNone/>
            </a:pPr>
            <a:r>
              <a:rPr lang="en-US" sz="1500" dirty="0">
                <a:latin typeface="Baskerville Old Face" pitchFamily="18" charset="0"/>
              </a:rPr>
              <a:t>8. Questions are presented in a order from simple to complex.</a:t>
            </a:r>
          </a:p>
          <a:p>
            <a:pPr marL="114300" indent="0" algn="just">
              <a:buNone/>
            </a:pPr>
            <a:r>
              <a:rPr lang="en-US" sz="1500" dirty="0">
                <a:latin typeface="Baskerville Old Face" pitchFamily="18" charset="0"/>
              </a:rPr>
              <a:t>9. Double negatives, adverbs and descriptive adjectives are avoided.</a:t>
            </a:r>
          </a:p>
          <a:p>
            <a:pPr marL="114300" indent="0" algn="just">
              <a:buNone/>
            </a:pPr>
            <a:r>
              <a:rPr lang="en-US" sz="1500" dirty="0">
                <a:latin typeface="Baskerville Old Face" pitchFamily="18" charset="0"/>
              </a:rPr>
              <a:t>10. Double barreled questions or putting two questions in one question</a:t>
            </a:r>
          </a:p>
          <a:p>
            <a:pPr marL="114300" indent="0" algn="just">
              <a:buNone/>
            </a:pPr>
            <a:r>
              <a:rPr lang="en-US" sz="1500" dirty="0">
                <a:latin typeface="Baskerville Old Face" pitchFamily="18" charset="0"/>
              </a:rPr>
              <a:t>are also avoided.</a:t>
            </a:r>
          </a:p>
          <a:p>
            <a:pPr marL="114300" indent="0">
              <a:buNone/>
            </a:pPr>
            <a:endParaRPr lang="en-US" sz="1500" dirty="0"/>
          </a:p>
        </p:txBody>
      </p:sp>
    </p:spTree>
    <p:extLst>
      <p:ext uri="{BB962C8B-B14F-4D97-AF65-F5344CB8AC3E}">
        <p14:creationId xmlns:p14="http://schemas.microsoft.com/office/powerpoint/2010/main" val="241578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7620000" cy="4800600"/>
          </a:xfrm>
        </p:spPr>
        <p:txBody>
          <a:bodyPr>
            <a:noAutofit/>
          </a:bodyPr>
          <a:lstStyle/>
          <a:p>
            <a:pPr marL="114300" indent="0">
              <a:buNone/>
            </a:pPr>
            <a:r>
              <a:rPr lang="en-US" sz="1800" b="1" dirty="0">
                <a:latin typeface="Baskerville Old Face" pitchFamily="18" charset="0"/>
              </a:rPr>
              <a:t>Response formats. </a:t>
            </a:r>
            <a:r>
              <a:rPr lang="en-US" sz="1800" dirty="0">
                <a:latin typeface="Baskerville Old Face" pitchFamily="18" charset="0"/>
              </a:rPr>
              <a:t>questions may be structured or unstructured.  Responses to structured questions are captured using one of the following response formats:  </a:t>
            </a:r>
          </a:p>
          <a:p>
            <a:r>
              <a:rPr lang="en-US" sz="1800" dirty="0">
                <a:latin typeface="Baskerville Old Face" pitchFamily="18" charset="0"/>
              </a:rPr>
              <a:t> </a:t>
            </a:r>
            <a:r>
              <a:rPr lang="en-US" sz="1800" b="1" dirty="0">
                <a:latin typeface="Baskerville Old Face" pitchFamily="18" charset="0"/>
              </a:rPr>
              <a:t>Dichotomous response</a:t>
            </a:r>
            <a:r>
              <a:rPr lang="en-US" sz="1800" dirty="0">
                <a:latin typeface="Baskerville Old Face" pitchFamily="18" charset="0"/>
              </a:rPr>
              <a:t>, where respondents are asked to select one of two possible choices, such as true/false, yes/no, or agree/disagree.  An example of such a question is: Do you think that the death penalty is justified under some circumstances (circle one): yes / no</a:t>
            </a:r>
          </a:p>
          <a:p>
            <a:r>
              <a:rPr lang="en-US" sz="1800" b="1" dirty="0">
                <a:latin typeface="Baskerville Old Face" pitchFamily="18" charset="0"/>
              </a:rPr>
              <a:t>Nominal response</a:t>
            </a:r>
            <a:r>
              <a:rPr lang="en-US" sz="1800" dirty="0">
                <a:latin typeface="Baskerville Old Face" pitchFamily="18" charset="0"/>
              </a:rPr>
              <a:t>, where respondents are presented with more than two unordered options, such as: What is your industry of employment: manufacturing / consumer services / retail / education / healthcare / tourism &amp; hospitality / other.</a:t>
            </a:r>
          </a:p>
          <a:p>
            <a:r>
              <a:rPr lang="en-US" sz="1800" b="1" dirty="0">
                <a:latin typeface="Baskerville Old Face" pitchFamily="18" charset="0"/>
              </a:rPr>
              <a:t>Ordinal response</a:t>
            </a:r>
            <a:r>
              <a:rPr lang="en-US" sz="1800" dirty="0">
                <a:latin typeface="Baskerville Old Face" pitchFamily="18" charset="0"/>
              </a:rPr>
              <a:t>, where respondents have more than two ordered options, such as: what is your highest level of education: high school / college degree / graduate studies.</a:t>
            </a:r>
          </a:p>
          <a:p>
            <a:r>
              <a:rPr lang="en-US" sz="1800" b="1" dirty="0">
                <a:latin typeface="Baskerville Old Face" pitchFamily="18" charset="0"/>
              </a:rPr>
              <a:t>Interval-level response, </a:t>
            </a:r>
            <a:r>
              <a:rPr lang="en-US" sz="1800" dirty="0">
                <a:latin typeface="Baskerville Old Face" pitchFamily="18" charset="0"/>
              </a:rPr>
              <a:t>where respondents are presented with a 5-point or 7-point Likert scale, semantic differential scale, or Guttman scale. </a:t>
            </a:r>
          </a:p>
          <a:p>
            <a:r>
              <a:rPr lang="en-US" sz="1800" b="1" dirty="0">
                <a:latin typeface="Baskerville Old Face" pitchFamily="18" charset="0"/>
              </a:rPr>
              <a:t>Continuous response</a:t>
            </a:r>
            <a:r>
              <a:rPr lang="en-US" sz="1800" dirty="0">
                <a:latin typeface="Baskerville Old Face" pitchFamily="18" charset="0"/>
              </a:rPr>
              <a:t>, where respondents enter a continuous (ratio-scaled) value with a meaningful zero point, such as their age or tenure in a firm.  These responses generally tend to be of the fill-in-the blanks type. </a:t>
            </a:r>
          </a:p>
        </p:txBody>
      </p:sp>
    </p:spTree>
    <p:extLst>
      <p:ext uri="{BB962C8B-B14F-4D97-AF65-F5344CB8AC3E}">
        <p14:creationId xmlns:p14="http://schemas.microsoft.com/office/powerpoint/2010/main" val="159930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0" y="4038600"/>
            <a:ext cx="7620000" cy="1143000"/>
          </a:xfrm>
        </p:spPr>
        <p:txBody>
          <a:bodyPr/>
          <a:lstStyle/>
          <a:p>
            <a:r>
              <a:rPr lang="en-US" dirty="0"/>
              <a:t>RESEARCH PROCESS</a:t>
            </a:r>
          </a:p>
        </p:txBody>
      </p:sp>
    </p:spTree>
    <p:extLst>
      <p:ext uri="{BB962C8B-B14F-4D97-AF65-F5344CB8AC3E}">
        <p14:creationId xmlns:p14="http://schemas.microsoft.com/office/powerpoint/2010/main" val="333987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lgn="just">
              <a:buNone/>
            </a:pPr>
            <a:r>
              <a:rPr lang="en-US" sz="2400" b="1" dirty="0">
                <a:latin typeface="Baskerville Old Face" pitchFamily="18" charset="0"/>
              </a:rPr>
              <a:t>Types of questions to be avoided.</a:t>
            </a:r>
          </a:p>
          <a:p>
            <a:pPr algn="just"/>
            <a:r>
              <a:rPr lang="en-US" sz="2400" dirty="0">
                <a:latin typeface="Baskerville Old Face" pitchFamily="18" charset="0"/>
              </a:rPr>
              <a:t>Leading questions</a:t>
            </a:r>
          </a:p>
          <a:p>
            <a:pPr algn="just"/>
            <a:r>
              <a:rPr lang="en-US" sz="2400" dirty="0">
                <a:latin typeface="Baskerville Old Face" pitchFamily="18" charset="0"/>
              </a:rPr>
              <a:t>Loaded questions</a:t>
            </a:r>
          </a:p>
          <a:p>
            <a:pPr algn="just"/>
            <a:r>
              <a:rPr lang="en-US" sz="2400" dirty="0">
                <a:latin typeface="Baskerville Old Face" pitchFamily="18" charset="0"/>
              </a:rPr>
              <a:t>Ambiguous questions</a:t>
            </a:r>
          </a:p>
          <a:p>
            <a:pPr algn="just"/>
            <a:r>
              <a:rPr lang="en-US" sz="2400" dirty="0">
                <a:latin typeface="Baskerville Old Face" pitchFamily="18" charset="0"/>
              </a:rPr>
              <a:t>Double barreled questions</a:t>
            </a:r>
          </a:p>
          <a:p>
            <a:pPr algn="just"/>
            <a:r>
              <a:rPr lang="en-US" sz="2400" dirty="0">
                <a:latin typeface="Baskerville Old Face" pitchFamily="18" charset="0"/>
              </a:rPr>
              <a:t>Long questions</a:t>
            </a:r>
          </a:p>
          <a:p>
            <a:pPr algn="just"/>
            <a:r>
              <a:rPr lang="en-US" sz="2400" dirty="0">
                <a:latin typeface="Baskerville Old Face" pitchFamily="18" charset="0"/>
              </a:rPr>
              <a:t>Avoid double negative </a:t>
            </a:r>
          </a:p>
        </p:txBody>
      </p:sp>
    </p:spTree>
    <p:extLst>
      <p:ext uri="{BB962C8B-B14F-4D97-AF65-F5344CB8AC3E}">
        <p14:creationId xmlns:p14="http://schemas.microsoft.com/office/powerpoint/2010/main" val="130353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Baskerville Old Face" pitchFamily="18" charset="0"/>
              </a:rPr>
              <a:t>SCHEDULES </a:t>
            </a:r>
          </a:p>
        </p:txBody>
      </p:sp>
      <p:sp>
        <p:nvSpPr>
          <p:cNvPr id="3" name="Content Placeholder 2"/>
          <p:cNvSpPr>
            <a:spLocks noGrp="1"/>
          </p:cNvSpPr>
          <p:nvPr>
            <p:ph idx="1"/>
          </p:nvPr>
        </p:nvSpPr>
        <p:spPr>
          <a:xfrm>
            <a:off x="457200" y="1295400"/>
            <a:ext cx="7620000" cy="5105400"/>
          </a:xfrm>
        </p:spPr>
        <p:txBody>
          <a:bodyPr>
            <a:normAutofit lnSpcReduction="10000"/>
          </a:bodyPr>
          <a:lstStyle/>
          <a:p>
            <a:pPr marL="114300" indent="0" algn="just">
              <a:buNone/>
            </a:pPr>
            <a:r>
              <a:rPr lang="en-US" dirty="0">
                <a:latin typeface="Baskerville Old Face" pitchFamily="18" charset="0"/>
              </a:rPr>
              <a:t>Schedule as a Data Collection Technique in Research. Schedule is the tool or instrument used to collect data from the respondents while interview is conducted. ... The schedule is presented by the interviewer. The questions are asked and the answers are noted down by him.</a:t>
            </a:r>
          </a:p>
          <a:p>
            <a:pPr marL="114300" indent="0">
              <a:buNone/>
            </a:pPr>
            <a:r>
              <a:rPr lang="en-US" sz="3600" b="1" dirty="0">
                <a:latin typeface="Baskerville Old Face" pitchFamily="18" charset="0"/>
              </a:rPr>
              <a:t>CHECKLIST </a:t>
            </a:r>
          </a:p>
          <a:p>
            <a:pPr marL="114300" indent="0" algn="just">
              <a:buNone/>
            </a:pPr>
            <a:r>
              <a:rPr lang="en-US" dirty="0">
                <a:latin typeface="Baskerville Old Face" pitchFamily="18" charset="0"/>
              </a:rPr>
              <a:t>this is the simplest form of all devices . It consist prepared list of items pertinent to an object or a particular task. </a:t>
            </a:r>
          </a:p>
          <a:p>
            <a:pPr marL="114300" indent="0" algn="just">
              <a:buNone/>
            </a:pPr>
            <a:r>
              <a:rPr lang="en-US" dirty="0">
                <a:latin typeface="Baskerville Old Face" pitchFamily="18" charset="0"/>
              </a:rPr>
              <a:t>The presence or absence of each task my be indicated by checking yes or no or multi point scale. It ensures complete consideration of all aspects of an object.</a:t>
            </a:r>
          </a:p>
          <a:p>
            <a:pPr marL="114300" indent="0" algn="just">
              <a:buNone/>
            </a:pPr>
            <a:r>
              <a:rPr lang="en-US" sz="3200" b="1" dirty="0">
                <a:latin typeface="Baskerville Old Face" pitchFamily="18" charset="0"/>
              </a:rPr>
              <a:t>OPINIONNAIRE </a:t>
            </a:r>
          </a:p>
          <a:p>
            <a:pPr marL="114300" indent="0" algn="just">
              <a:buNone/>
            </a:pPr>
            <a:r>
              <a:rPr lang="en-US" dirty="0">
                <a:latin typeface="Baskerville Old Face" pitchFamily="18" charset="0"/>
              </a:rPr>
              <a:t>This is a list of questions or statements pertaining to an issue or a program.it is used for studying the opinion of the people .</a:t>
            </a:r>
          </a:p>
        </p:txBody>
      </p:sp>
    </p:spTree>
    <p:extLst>
      <p:ext uri="{BB962C8B-B14F-4D97-AF65-F5344CB8AC3E}">
        <p14:creationId xmlns:p14="http://schemas.microsoft.com/office/powerpoint/2010/main" val="3423477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1" y="228600"/>
            <a:ext cx="8686800" cy="1143000"/>
          </a:xfrm>
        </p:spPr>
        <p:txBody>
          <a:bodyPr/>
          <a:lstStyle/>
          <a:p>
            <a:r>
              <a:rPr lang="en-US" sz="4000" b="1" dirty="0">
                <a:latin typeface="Baskerville Old Face" pitchFamily="18" charset="0"/>
              </a:rPr>
              <a:t>CHECKING THE VALIDITY AND RELAIBILTY OF RESEARCH TOOL</a:t>
            </a:r>
          </a:p>
        </p:txBody>
      </p:sp>
      <p:sp>
        <p:nvSpPr>
          <p:cNvPr id="3" name="Content Placeholder 2"/>
          <p:cNvSpPr>
            <a:spLocks noGrp="1"/>
          </p:cNvSpPr>
          <p:nvPr>
            <p:ph idx="1"/>
          </p:nvPr>
        </p:nvSpPr>
        <p:spPr/>
        <p:txBody>
          <a:bodyPr>
            <a:normAutofit lnSpcReduction="10000"/>
          </a:bodyPr>
          <a:lstStyle/>
          <a:p>
            <a:pPr marL="114300" indent="0">
              <a:buNone/>
            </a:pPr>
            <a:r>
              <a:rPr lang="en-US" dirty="0">
                <a:latin typeface="Baskerville Old Face" pitchFamily="18" charset="0"/>
              </a:rPr>
              <a:t>Sound measurement must meet the tests of validity, reliability and practicality. In fact, these are the three major considerations one should use in evaluating a measurement tool</a:t>
            </a:r>
          </a:p>
          <a:p>
            <a:r>
              <a:rPr lang="en-US" sz="2400" b="1" dirty="0">
                <a:latin typeface="Baskerville Old Face" pitchFamily="18" charset="0"/>
              </a:rPr>
              <a:t>Validity </a:t>
            </a:r>
          </a:p>
          <a:p>
            <a:pPr marL="114300" indent="0">
              <a:buNone/>
            </a:pPr>
            <a:r>
              <a:rPr lang="en-US" dirty="0">
                <a:latin typeface="Baskerville Old Face" pitchFamily="18" charset="0"/>
              </a:rPr>
              <a:t>It is the most critical criterion and indicates the degree to which an instrument measures what it is supposed to measure. Validity can also be thought of as utility. In other words, validity is the extent to which differences found with a measuring instrument reflect true differences among those being tested. But the question arises: how can one determine validity without direct confirming knowledge? The answer may be that we seek other relevant evidence that confirms the answers we have found with our measuring tool. What is relevant, evidence often depends upon the nature of the research problem and the judgment of the researcher</a:t>
            </a:r>
          </a:p>
          <a:p>
            <a:endParaRPr lang="en-US" dirty="0"/>
          </a:p>
        </p:txBody>
      </p:sp>
    </p:spTree>
    <p:extLst>
      <p:ext uri="{BB962C8B-B14F-4D97-AF65-F5344CB8AC3E}">
        <p14:creationId xmlns:p14="http://schemas.microsoft.com/office/powerpoint/2010/main" val="2704415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5334000"/>
          </a:xfrm>
        </p:spPr>
        <p:txBody>
          <a:bodyPr/>
          <a:lstStyle/>
          <a:p>
            <a:r>
              <a:rPr lang="en-US" sz="2800" b="1" dirty="0"/>
              <a:t> </a:t>
            </a:r>
            <a:r>
              <a:rPr lang="en-US" sz="2800" b="1" dirty="0">
                <a:latin typeface="Baskerville Old Face" pitchFamily="18" charset="0"/>
              </a:rPr>
              <a:t>Test of Reliability</a:t>
            </a:r>
          </a:p>
          <a:p>
            <a:pPr marL="114300" indent="0">
              <a:buNone/>
            </a:pPr>
            <a:r>
              <a:rPr lang="en-US" dirty="0">
                <a:latin typeface="Baskerville Old Face" pitchFamily="18" charset="0"/>
              </a:rPr>
              <a:t>The test of reliability is another important test of sound measurement. A measuring instrument is reliable if it provides consistent results. Reliable measuring instrument does contribute to validity, but a reliable instrument need not be a valid instrument. </a:t>
            </a:r>
          </a:p>
          <a:p>
            <a:pPr marL="114300" indent="0">
              <a:buNone/>
            </a:pPr>
            <a:r>
              <a:rPr lang="en-US" dirty="0">
                <a:latin typeface="Baskerville Old Face" pitchFamily="18" charset="0"/>
              </a:rPr>
              <a:t>Two aspects of reliability viz., stability and equivalence deserve special mention.</a:t>
            </a:r>
          </a:p>
          <a:p>
            <a:pPr marL="114300" indent="0">
              <a:buNone/>
            </a:pPr>
            <a:r>
              <a:rPr lang="en-US" dirty="0">
                <a:latin typeface="Baskerville Old Face" pitchFamily="18" charset="0"/>
              </a:rPr>
              <a:t>The stability aspect is concerned with securing consistent results with repeated measurements of the same person and with the same instrument</a:t>
            </a:r>
          </a:p>
          <a:p>
            <a:pPr marL="114300" indent="0">
              <a:buNone/>
            </a:pPr>
            <a:r>
              <a:rPr lang="en-US" dirty="0">
                <a:latin typeface="Baskerville Old Face" pitchFamily="18" charset="0"/>
              </a:rPr>
              <a:t>The equivalence aspect considers how much error may get introduced by different investigators or different samples of the items being studied</a:t>
            </a:r>
          </a:p>
        </p:txBody>
      </p:sp>
    </p:spTree>
    <p:extLst>
      <p:ext uri="{BB962C8B-B14F-4D97-AF65-F5344CB8AC3E}">
        <p14:creationId xmlns:p14="http://schemas.microsoft.com/office/powerpoint/2010/main" val="3760728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620000" cy="5410200"/>
          </a:xfrm>
        </p:spPr>
        <p:txBody>
          <a:bodyPr>
            <a:normAutofit/>
          </a:bodyPr>
          <a:lstStyle/>
          <a:p>
            <a:r>
              <a:rPr lang="en-US" sz="2800" b="1" dirty="0">
                <a:latin typeface="Baskerville Old Face" pitchFamily="18" charset="0"/>
              </a:rPr>
              <a:t> Test of Practicality</a:t>
            </a:r>
          </a:p>
          <a:p>
            <a:pPr marL="114300" indent="0">
              <a:buNone/>
            </a:pPr>
            <a:r>
              <a:rPr lang="en-US" dirty="0">
                <a:latin typeface="Baskerville Old Face" pitchFamily="18" charset="0"/>
              </a:rPr>
              <a:t>The practicality characteristic of a measuring instrument can be judged in terms of economy, convenience and interpretability. From the operational point of view, the measuring instrument ought to be practical i.e., it should be economical, convenient and interpretable.</a:t>
            </a:r>
          </a:p>
          <a:p>
            <a:pPr marL="114300" indent="0">
              <a:buNone/>
            </a:pPr>
            <a:r>
              <a:rPr lang="en-US" dirty="0">
                <a:latin typeface="Baskerville Old Face" pitchFamily="18" charset="0"/>
              </a:rPr>
              <a:t> Economy consideration suggests that some trade-off is needed between the ideal research project and that which the budget can afford</a:t>
            </a:r>
          </a:p>
          <a:p>
            <a:pPr marL="114300" indent="0">
              <a:buNone/>
            </a:pPr>
            <a:r>
              <a:rPr lang="en-US" dirty="0">
                <a:latin typeface="Baskerville Old Face" pitchFamily="18" charset="0"/>
              </a:rPr>
              <a:t> Convenience test suggests that the measuring instrument should be easy to administer. For this purpose one should give due attention to the proper layout of the measuring instrument </a:t>
            </a:r>
          </a:p>
          <a:p>
            <a:pPr marL="114300" indent="0">
              <a:buNone/>
            </a:pPr>
            <a:r>
              <a:rPr lang="en-US" dirty="0">
                <a:latin typeface="Baskerville Old Face" pitchFamily="18" charset="0"/>
              </a:rPr>
              <a:t>Interpretability consideration is specially important when persons other than the designers of the test are to interpret the results</a:t>
            </a:r>
          </a:p>
        </p:txBody>
      </p:sp>
    </p:spTree>
    <p:extLst>
      <p:ext uri="{BB962C8B-B14F-4D97-AF65-F5344CB8AC3E}">
        <p14:creationId xmlns:p14="http://schemas.microsoft.com/office/powerpoint/2010/main" val="2086007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MEASUREMENT AND SCALING </a:t>
            </a:r>
          </a:p>
        </p:txBody>
      </p:sp>
      <p:sp>
        <p:nvSpPr>
          <p:cNvPr id="3" name="Content Placeholder 2"/>
          <p:cNvSpPr>
            <a:spLocks noGrp="1"/>
          </p:cNvSpPr>
          <p:nvPr>
            <p:ph idx="1"/>
          </p:nvPr>
        </p:nvSpPr>
        <p:spPr/>
        <p:txBody>
          <a:bodyPr>
            <a:normAutofit lnSpcReduction="10000"/>
          </a:bodyPr>
          <a:lstStyle/>
          <a:p>
            <a:pPr marL="114300" indent="0">
              <a:buNone/>
            </a:pPr>
            <a:r>
              <a:rPr lang="en-US" b="1" dirty="0">
                <a:latin typeface="Baskerville Old Face" pitchFamily="18" charset="0"/>
              </a:rPr>
              <a:t>Measurement</a:t>
            </a:r>
          </a:p>
          <a:p>
            <a:pPr marL="114300" indent="0">
              <a:buNone/>
            </a:pPr>
            <a:r>
              <a:rPr lang="en-US" dirty="0">
                <a:latin typeface="Baskerville Old Face" pitchFamily="18" charset="0"/>
              </a:rPr>
              <a:t> Measurement can be described as a way of obtaining symbols to represent the properties of persons, objects, events or states under study - in which the symbols have the same relevant relationship to each other as do the things represented</a:t>
            </a:r>
          </a:p>
          <a:p>
            <a:pPr marL="114300" indent="0">
              <a:buNone/>
            </a:pPr>
            <a:r>
              <a:rPr lang="en-US" b="1" dirty="0">
                <a:latin typeface="Baskerville Old Face" pitchFamily="18" charset="0"/>
              </a:rPr>
              <a:t>Scaling </a:t>
            </a:r>
          </a:p>
          <a:p>
            <a:pPr marL="114300" indent="0">
              <a:buNone/>
            </a:pPr>
            <a:r>
              <a:rPr lang="en-US" dirty="0">
                <a:latin typeface="Baskerville Old Face" pitchFamily="18" charset="0"/>
              </a:rPr>
              <a:t>The ability to assign numbers to objects in such a way that:</a:t>
            </a:r>
          </a:p>
          <a:p>
            <a:pPr marL="114300" indent="0">
              <a:buNone/>
            </a:pPr>
            <a:r>
              <a:rPr lang="en-US" dirty="0">
                <a:latin typeface="Baskerville Old Face" pitchFamily="18" charset="0"/>
              </a:rPr>
              <a:t> • Numbers reflect the relationship between the objects with respect to the characteristics involved </a:t>
            </a:r>
          </a:p>
          <a:p>
            <a:pPr marL="114300" indent="0">
              <a:buNone/>
            </a:pPr>
            <a:r>
              <a:rPr lang="en-US" dirty="0">
                <a:latin typeface="Baskerville Old Face" pitchFamily="18" charset="0"/>
              </a:rPr>
              <a:t>• It allows investigators to make comparison of amount and change in the property being measured </a:t>
            </a:r>
          </a:p>
          <a:p>
            <a:pPr marL="114300" indent="0">
              <a:buNone/>
            </a:pPr>
            <a:r>
              <a:rPr lang="en-US" b="1" dirty="0">
                <a:latin typeface="Baskerville Old Face" pitchFamily="18" charset="0"/>
              </a:rPr>
              <a:t>Four (4) primary types of scales </a:t>
            </a:r>
            <a:r>
              <a:rPr lang="en-US" dirty="0">
                <a:latin typeface="Baskerville Old Face" pitchFamily="18" charset="0"/>
              </a:rPr>
              <a:t>–</a:t>
            </a:r>
          </a:p>
          <a:p>
            <a:pPr marL="114300" indent="0">
              <a:buNone/>
            </a:pPr>
            <a:r>
              <a:rPr lang="en-US" dirty="0">
                <a:latin typeface="Baskerville Old Face" pitchFamily="18" charset="0"/>
              </a:rPr>
              <a:t> Nominal, Ordinal, Interval and Ratio</a:t>
            </a:r>
          </a:p>
        </p:txBody>
      </p:sp>
    </p:spTree>
    <p:extLst>
      <p:ext uri="{BB962C8B-B14F-4D97-AF65-F5344CB8AC3E}">
        <p14:creationId xmlns:p14="http://schemas.microsoft.com/office/powerpoint/2010/main" val="3256299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5334000"/>
          </a:xfrm>
        </p:spPr>
        <p:txBody>
          <a:bodyPr>
            <a:normAutofit/>
          </a:bodyPr>
          <a:lstStyle/>
          <a:p>
            <a:pPr marL="114300" indent="0">
              <a:buNone/>
            </a:pPr>
            <a:r>
              <a:rPr lang="en-US" b="1" dirty="0">
                <a:latin typeface="Baskerville Old Face" pitchFamily="18" charset="0"/>
              </a:rPr>
              <a:t>NOMINAL SCALE</a:t>
            </a:r>
          </a:p>
          <a:p>
            <a:r>
              <a:rPr lang="en-US" dirty="0">
                <a:latin typeface="Baskerville Old Face" pitchFamily="18" charset="0"/>
              </a:rPr>
              <a:t> Least restrictive of all scales.</a:t>
            </a:r>
          </a:p>
          <a:p>
            <a:r>
              <a:rPr lang="en-US" dirty="0">
                <a:latin typeface="Baskerville Old Face" pitchFamily="18" charset="0"/>
              </a:rPr>
              <a:t> Does not possess order, distance or origin</a:t>
            </a:r>
          </a:p>
          <a:p>
            <a:r>
              <a:rPr lang="en-US" dirty="0">
                <a:latin typeface="Baskerville Old Face" pitchFamily="18" charset="0"/>
              </a:rPr>
              <a:t> Numbers assigned serve only as a label or tags for identifying objects, properties or events </a:t>
            </a:r>
          </a:p>
          <a:p>
            <a:r>
              <a:rPr lang="en-US" dirty="0">
                <a:latin typeface="Baskerville Old Face" pitchFamily="18" charset="0"/>
              </a:rPr>
              <a:t> Permissible mathematical operations: percentage, frequency, mode, contingency coefficients </a:t>
            </a:r>
          </a:p>
          <a:p>
            <a:r>
              <a:rPr lang="en-US" b="1" dirty="0">
                <a:latin typeface="Baskerville Old Face" pitchFamily="18" charset="0"/>
              </a:rPr>
              <a:t> ORDINAL SCALE</a:t>
            </a:r>
          </a:p>
          <a:p>
            <a:r>
              <a:rPr lang="en-US" dirty="0">
                <a:latin typeface="Baskerville Old Face" pitchFamily="18" charset="0"/>
              </a:rPr>
              <a:t> Possess order but not distance or origin </a:t>
            </a:r>
          </a:p>
          <a:p>
            <a:r>
              <a:rPr lang="en-US" dirty="0">
                <a:latin typeface="Baskerville Old Face" pitchFamily="18" charset="0"/>
              </a:rPr>
              <a:t> Numbers assigned preserve the order relationship (rank) and the ability to distinguish between elements according to a single attribute &amp; element </a:t>
            </a:r>
          </a:p>
          <a:p>
            <a:r>
              <a:rPr lang="en-US" dirty="0">
                <a:latin typeface="Baskerville Old Face" pitchFamily="18" charset="0"/>
              </a:rPr>
              <a:t> Permissible mathematical operations: (+) median, percentile, rank correlation, sign test and run test</a:t>
            </a:r>
          </a:p>
        </p:txBody>
      </p:sp>
    </p:spTree>
    <p:extLst>
      <p:ext uri="{BB962C8B-B14F-4D97-AF65-F5344CB8AC3E}">
        <p14:creationId xmlns:p14="http://schemas.microsoft.com/office/powerpoint/2010/main" val="36107333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7620000" cy="5334000"/>
          </a:xfrm>
        </p:spPr>
        <p:txBody>
          <a:bodyPr>
            <a:normAutofit/>
          </a:bodyPr>
          <a:lstStyle/>
          <a:p>
            <a:r>
              <a:rPr lang="en-US" b="1" dirty="0">
                <a:latin typeface="Baskerville Old Face" pitchFamily="18" charset="0"/>
              </a:rPr>
              <a:t>INTERVAL SCALE </a:t>
            </a:r>
          </a:p>
          <a:p>
            <a:r>
              <a:rPr lang="en-US" dirty="0">
                <a:latin typeface="Baskerville Old Face" pitchFamily="18" charset="0"/>
              </a:rPr>
              <a:t> Possess the characteristic of order and distance </a:t>
            </a:r>
          </a:p>
          <a:p>
            <a:r>
              <a:rPr lang="en-US" dirty="0">
                <a:latin typeface="Baskerville Old Face" pitchFamily="18" charset="0"/>
              </a:rPr>
              <a:t>DOES NOT possess origin</a:t>
            </a:r>
          </a:p>
          <a:p>
            <a:r>
              <a:rPr lang="en-US" dirty="0">
                <a:latin typeface="Baskerville Old Face" pitchFamily="18" charset="0"/>
              </a:rPr>
              <a:t> Numbers are assigned in such a way that they preserve both the order and distance but do not have a unique starting point</a:t>
            </a:r>
          </a:p>
          <a:p>
            <a:r>
              <a:rPr lang="en-US" dirty="0">
                <a:latin typeface="Baskerville Old Face" pitchFamily="18" charset="0"/>
              </a:rPr>
              <a:t>Permissible mathematical operations (+) Mean, average deviation, standard deviation, correlation, t F</a:t>
            </a:r>
          </a:p>
          <a:p>
            <a:r>
              <a:rPr lang="en-US" b="1" dirty="0">
                <a:latin typeface="Baskerville Old Face" pitchFamily="18" charset="0"/>
              </a:rPr>
              <a:t>RATIO SCALE </a:t>
            </a:r>
          </a:p>
          <a:p>
            <a:r>
              <a:rPr lang="en-US" dirty="0">
                <a:latin typeface="Baskerville Old Face" pitchFamily="18" charset="0"/>
              </a:rPr>
              <a:t>Possess the characteristic of order distance and origin</a:t>
            </a:r>
          </a:p>
          <a:p>
            <a:r>
              <a:rPr lang="en-US" dirty="0">
                <a:latin typeface="Baskerville Old Face" pitchFamily="18" charset="0"/>
              </a:rPr>
              <a:t> Numbers are assigned in such a way that they preserve both the order distance and origin</a:t>
            </a:r>
          </a:p>
          <a:p>
            <a:r>
              <a:rPr lang="en-US" dirty="0">
                <a:latin typeface="Baskerville Old Face" pitchFamily="18" charset="0"/>
              </a:rPr>
              <a:t>.Permissible mathematical operations: ALL </a:t>
            </a:r>
          </a:p>
        </p:txBody>
      </p:sp>
    </p:spTree>
    <p:extLst>
      <p:ext uri="{BB962C8B-B14F-4D97-AF65-F5344CB8AC3E}">
        <p14:creationId xmlns:p14="http://schemas.microsoft.com/office/powerpoint/2010/main" val="3793800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scaling techniques</a:t>
            </a:r>
          </a:p>
        </p:txBody>
      </p:sp>
    </p:spTree>
    <p:extLst>
      <p:ext uri="{BB962C8B-B14F-4D97-AF65-F5344CB8AC3E}">
        <p14:creationId xmlns:p14="http://schemas.microsoft.com/office/powerpoint/2010/main" val="739540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99871"/>
          </a:xfrm>
        </p:spPr>
        <p:txBody>
          <a:bodyPr>
            <a:normAutofit/>
          </a:bodyPr>
          <a:lstStyle/>
          <a:p>
            <a:pPr marL="114300" indent="0">
              <a:buNone/>
            </a:pPr>
            <a:endParaRPr lang="en-US" dirty="0"/>
          </a:p>
          <a:p>
            <a:pPr marL="114300" indent="0" algn="just">
              <a:buNone/>
            </a:pPr>
            <a:r>
              <a:rPr lang="en-US" sz="2400" b="1" dirty="0">
                <a:latin typeface="Baskerville Old Face" pitchFamily="18" charset="0"/>
              </a:rPr>
              <a:t>RATING SCALES </a:t>
            </a:r>
          </a:p>
          <a:p>
            <a:pPr marL="114300" indent="0" algn="just">
              <a:buNone/>
            </a:pPr>
            <a:r>
              <a:rPr lang="en-US" dirty="0">
                <a:latin typeface="Baskerville Old Face" pitchFamily="18" charset="0"/>
              </a:rPr>
              <a:t>In rating or ranking scales the respondent are assigns numerical positions to an individual specify the degree of his observations</a:t>
            </a:r>
          </a:p>
          <a:p>
            <a:pPr marL="114300" indent="0" algn="just">
              <a:buNone/>
            </a:pPr>
            <a:r>
              <a:rPr lang="en-US" dirty="0">
                <a:latin typeface="Baskerville Old Face" pitchFamily="18" charset="0"/>
              </a:rPr>
              <a:t>Following are the rating scales </a:t>
            </a:r>
          </a:p>
          <a:p>
            <a:pPr marL="114300" indent="0" algn="just">
              <a:buNone/>
            </a:pPr>
            <a:r>
              <a:rPr lang="en-US" b="1" dirty="0">
                <a:latin typeface="Baskerville Old Face" pitchFamily="18" charset="0"/>
              </a:rPr>
              <a:t>Graphic rating scales </a:t>
            </a:r>
          </a:p>
          <a:p>
            <a:pPr marL="114300" indent="0" algn="just">
              <a:buNone/>
            </a:pPr>
            <a:r>
              <a:rPr lang="en-US" dirty="0">
                <a:latin typeface="Baskerville Old Face" pitchFamily="18" charset="0"/>
              </a:rPr>
              <a:t>Here different points of the scale run from one extreme of the attitude to the other . Considering the description of the points along the scale the rater indicates his rating or preferences by putting a tick mark on the point determined by him .</a:t>
            </a:r>
          </a:p>
          <a:p>
            <a:pPr marL="114300" indent="0" algn="just">
              <a:buNone/>
            </a:pPr>
            <a:r>
              <a:rPr lang="en-US" b="1" dirty="0">
                <a:latin typeface="Baskerville Old Face" pitchFamily="18" charset="0"/>
              </a:rPr>
              <a:t>Itemized rating scale  </a:t>
            </a:r>
          </a:p>
          <a:p>
            <a:pPr marL="114300" indent="0" algn="just">
              <a:buNone/>
            </a:pPr>
            <a:r>
              <a:rPr lang="en-US" dirty="0">
                <a:latin typeface="Baskerville Old Face" pitchFamily="18" charset="0"/>
              </a:rPr>
              <a:t>It is also known as numerical scales generally 5 point  or seven point are given on the scale to represent different categories of items. The respondent picks up one of those categories and mark them on scale. The first point represent lower category and the last point higher category.</a:t>
            </a:r>
          </a:p>
          <a:p>
            <a:pPr marL="114300" indent="0" algn="just">
              <a:buNone/>
            </a:pPr>
            <a:endParaRPr lang="en-US" dirty="0">
              <a:latin typeface="Baskerville Old Face" pitchFamily="18" charset="0"/>
            </a:endParaRPr>
          </a:p>
        </p:txBody>
      </p:sp>
    </p:spTree>
    <p:extLst>
      <p:ext uri="{BB962C8B-B14F-4D97-AF65-F5344CB8AC3E}">
        <p14:creationId xmlns:p14="http://schemas.microsoft.com/office/powerpoint/2010/main" val="1379686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447800" y="459545"/>
            <a:ext cx="19812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identification</a:t>
            </a:r>
          </a:p>
        </p:txBody>
      </p:sp>
      <p:sp>
        <p:nvSpPr>
          <p:cNvPr id="3" name="Rounded Rectangle 2"/>
          <p:cNvSpPr/>
          <p:nvPr/>
        </p:nvSpPr>
        <p:spPr>
          <a:xfrm>
            <a:off x="1456006" y="2484399"/>
            <a:ext cx="19812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Literature review</a:t>
            </a:r>
          </a:p>
        </p:txBody>
      </p:sp>
      <p:sp>
        <p:nvSpPr>
          <p:cNvPr id="4" name="Rounded Rectangle 3"/>
          <p:cNvSpPr/>
          <p:nvPr/>
        </p:nvSpPr>
        <p:spPr>
          <a:xfrm>
            <a:off x="1447800" y="3581400"/>
            <a:ext cx="1981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Formulation of objectives</a:t>
            </a:r>
          </a:p>
        </p:txBody>
      </p:sp>
      <p:sp>
        <p:nvSpPr>
          <p:cNvPr id="5" name="Rounded Rectangle 4"/>
          <p:cNvSpPr/>
          <p:nvPr/>
        </p:nvSpPr>
        <p:spPr>
          <a:xfrm>
            <a:off x="1456006" y="4953000"/>
            <a:ext cx="19812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Research Design </a:t>
            </a:r>
          </a:p>
        </p:txBody>
      </p:sp>
      <p:cxnSp>
        <p:nvCxnSpPr>
          <p:cNvPr id="7" name="Straight Arrow Connector 6"/>
          <p:cNvCxnSpPr>
            <a:stCxn id="2" idx="3"/>
          </p:cNvCxnSpPr>
          <p:nvPr/>
        </p:nvCxnSpPr>
        <p:spPr>
          <a:xfrm>
            <a:off x="3429000" y="1107245"/>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971775" y="494156"/>
            <a:ext cx="0" cy="12607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982330" y="2366441"/>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85843" y="112455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955952" y="54930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70362" y="364643"/>
            <a:ext cx="3835791" cy="369332"/>
          </a:xfrm>
          <a:prstGeom prst="rect">
            <a:avLst/>
          </a:prstGeom>
          <a:noFill/>
        </p:spPr>
        <p:txBody>
          <a:bodyPr wrap="square" rtlCol="0">
            <a:spAutoFit/>
          </a:bodyPr>
          <a:lstStyle/>
          <a:p>
            <a:r>
              <a:rPr lang="en-US" dirty="0"/>
              <a:t>A. Problem identification</a:t>
            </a:r>
          </a:p>
        </p:txBody>
      </p:sp>
      <p:sp>
        <p:nvSpPr>
          <p:cNvPr id="25" name="TextBox 24"/>
          <p:cNvSpPr txBox="1"/>
          <p:nvPr/>
        </p:nvSpPr>
        <p:spPr>
          <a:xfrm>
            <a:off x="4370362" y="784079"/>
            <a:ext cx="4167554" cy="646331"/>
          </a:xfrm>
          <a:prstGeom prst="rect">
            <a:avLst/>
          </a:prstGeom>
          <a:noFill/>
        </p:spPr>
        <p:txBody>
          <a:bodyPr wrap="square" rtlCol="0">
            <a:spAutoFit/>
          </a:bodyPr>
          <a:lstStyle/>
          <a:p>
            <a:r>
              <a:rPr lang="en-US" dirty="0"/>
              <a:t>B. Consideration in selecting a research Problem</a:t>
            </a:r>
          </a:p>
        </p:txBody>
      </p:sp>
      <p:sp>
        <p:nvSpPr>
          <p:cNvPr id="26" name="TextBox 25"/>
          <p:cNvSpPr txBox="1"/>
          <p:nvPr/>
        </p:nvSpPr>
        <p:spPr>
          <a:xfrm>
            <a:off x="4471767" y="1275974"/>
            <a:ext cx="4191000" cy="646331"/>
          </a:xfrm>
          <a:prstGeom prst="rect">
            <a:avLst/>
          </a:prstGeom>
          <a:noFill/>
        </p:spPr>
        <p:txBody>
          <a:bodyPr wrap="square" rtlCol="0">
            <a:spAutoFit/>
          </a:bodyPr>
          <a:lstStyle/>
          <a:p>
            <a:r>
              <a:rPr lang="en-US" dirty="0"/>
              <a:t>C. Steps in formulating a research problem</a:t>
            </a:r>
          </a:p>
        </p:txBody>
      </p:sp>
      <p:cxnSp>
        <p:nvCxnSpPr>
          <p:cNvPr id="28" name="Straight Arrow Connector 27"/>
          <p:cNvCxnSpPr>
            <a:stCxn id="3" idx="3"/>
          </p:cNvCxnSpPr>
          <p:nvPr/>
        </p:nvCxnSpPr>
        <p:spPr>
          <a:xfrm>
            <a:off x="3437206" y="2751099"/>
            <a:ext cx="5838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995222" y="236088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012809" y="2779988"/>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012809" y="3210365"/>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971775" y="1731805"/>
            <a:ext cx="471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457114" y="2115067"/>
            <a:ext cx="2590800" cy="369332"/>
          </a:xfrm>
          <a:prstGeom prst="rect">
            <a:avLst/>
          </a:prstGeom>
          <a:noFill/>
        </p:spPr>
        <p:txBody>
          <a:bodyPr wrap="square" rtlCol="0">
            <a:spAutoFit/>
          </a:bodyPr>
          <a:lstStyle/>
          <a:p>
            <a:r>
              <a:rPr lang="en-US" dirty="0"/>
              <a:t>A. Need for Literature </a:t>
            </a:r>
          </a:p>
        </p:txBody>
      </p:sp>
      <p:sp>
        <p:nvSpPr>
          <p:cNvPr id="42" name="TextBox 41"/>
          <p:cNvSpPr txBox="1"/>
          <p:nvPr/>
        </p:nvSpPr>
        <p:spPr>
          <a:xfrm>
            <a:off x="4443043" y="2590800"/>
            <a:ext cx="2209800" cy="381000"/>
          </a:xfrm>
          <a:prstGeom prst="rect">
            <a:avLst/>
          </a:prstGeom>
          <a:noFill/>
        </p:spPr>
        <p:txBody>
          <a:bodyPr wrap="square" rtlCol="0">
            <a:spAutoFit/>
          </a:bodyPr>
          <a:lstStyle/>
          <a:p>
            <a:r>
              <a:rPr lang="en-US" dirty="0"/>
              <a:t>B. Sources</a:t>
            </a:r>
          </a:p>
        </p:txBody>
      </p:sp>
      <p:sp>
        <p:nvSpPr>
          <p:cNvPr id="43" name="TextBox 42"/>
          <p:cNvSpPr txBox="1"/>
          <p:nvPr/>
        </p:nvSpPr>
        <p:spPr>
          <a:xfrm>
            <a:off x="4482901" y="2944167"/>
            <a:ext cx="2133600" cy="369332"/>
          </a:xfrm>
          <a:prstGeom prst="rect">
            <a:avLst/>
          </a:prstGeom>
          <a:noFill/>
        </p:spPr>
        <p:txBody>
          <a:bodyPr wrap="square" rtlCol="0">
            <a:spAutoFit/>
          </a:bodyPr>
          <a:lstStyle/>
          <a:p>
            <a:r>
              <a:rPr lang="en-US" dirty="0"/>
              <a:t>C. Steps </a:t>
            </a:r>
          </a:p>
        </p:txBody>
      </p:sp>
      <p:cxnSp>
        <p:nvCxnSpPr>
          <p:cNvPr id="45" name="Straight Arrow Connector 44"/>
          <p:cNvCxnSpPr>
            <a:stCxn id="4" idx="3"/>
          </p:cNvCxnSpPr>
          <p:nvPr/>
        </p:nvCxnSpPr>
        <p:spPr>
          <a:xfrm>
            <a:off x="3429000" y="3924300"/>
            <a:ext cx="5838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012809" y="35814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012809" y="35814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944816" y="3928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488767" y="3404465"/>
            <a:ext cx="4379742" cy="369332"/>
          </a:xfrm>
          <a:prstGeom prst="rect">
            <a:avLst/>
          </a:prstGeom>
          <a:noFill/>
        </p:spPr>
        <p:txBody>
          <a:bodyPr wrap="square" rtlCol="0">
            <a:spAutoFit/>
          </a:bodyPr>
          <a:lstStyle/>
          <a:p>
            <a:r>
              <a:rPr lang="en-US" dirty="0"/>
              <a:t>A. General and Specific Objectives</a:t>
            </a:r>
          </a:p>
        </p:txBody>
      </p:sp>
      <p:sp>
        <p:nvSpPr>
          <p:cNvPr id="53" name="TextBox 52"/>
          <p:cNvSpPr txBox="1"/>
          <p:nvPr/>
        </p:nvSpPr>
        <p:spPr>
          <a:xfrm>
            <a:off x="4484077" y="3744323"/>
            <a:ext cx="3048000" cy="369332"/>
          </a:xfrm>
          <a:prstGeom prst="rect">
            <a:avLst/>
          </a:prstGeom>
          <a:noFill/>
        </p:spPr>
        <p:txBody>
          <a:bodyPr wrap="square" rtlCol="0">
            <a:spAutoFit/>
          </a:bodyPr>
          <a:lstStyle/>
          <a:p>
            <a:r>
              <a:rPr lang="en-US" dirty="0"/>
              <a:t>B. Hypothesis </a:t>
            </a:r>
          </a:p>
        </p:txBody>
      </p:sp>
      <p:cxnSp>
        <p:nvCxnSpPr>
          <p:cNvPr id="56" name="Straight Arrow Connector 55"/>
          <p:cNvCxnSpPr>
            <a:stCxn id="5" idx="3"/>
          </p:cNvCxnSpPr>
          <p:nvPr/>
        </p:nvCxnSpPr>
        <p:spPr>
          <a:xfrm>
            <a:off x="3437206" y="5334000"/>
            <a:ext cx="57560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4012807" y="4572000"/>
            <a:ext cx="2"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025118" y="4282189"/>
            <a:ext cx="446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4002256" y="6096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4012809" y="4953000"/>
            <a:ext cx="446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4012808" y="5379719"/>
            <a:ext cx="446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012807" y="5718519"/>
            <a:ext cx="446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018084" y="6477000"/>
            <a:ext cx="446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526280" y="4055320"/>
            <a:ext cx="2602523" cy="369332"/>
          </a:xfrm>
          <a:prstGeom prst="rect">
            <a:avLst/>
          </a:prstGeom>
          <a:noFill/>
        </p:spPr>
        <p:txBody>
          <a:bodyPr wrap="square" rtlCol="0">
            <a:spAutoFit/>
          </a:bodyPr>
          <a:lstStyle/>
          <a:p>
            <a:r>
              <a:rPr lang="en-US" dirty="0"/>
              <a:t>C. Variables </a:t>
            </a:r>
          </a:p>
        </p:txBody>
      </p:sp>
      <p:sp>
        <p:nvSpPr>
          <p:cNvPr id="71" name="TextBox 70"/>
          <p:cNvSpPr txBox="1"/>
          <p:nvPr/>
        </p:nvSpPr>
        <p:spPr>
          <a:xfrm>
            <a:off x="4457114" y="4768334"/>
            <a:ext cx="2717409" cy="369332"/>
          </a:xfrm>
          <a:prstGeom prst="rect">
            <a:avLst/>
          </a:prstGeom>
          <a:noFill/>
        </p:spPr>
        <p:txBody>
          <a:bodyPr wrap="square" rtlCol="0">
            <a:spAutoFit/>
          </a:bodyPr>
          <a:lstStyle/>
          <a:p>
            <a:r>
              <a:rPr lang="en-US" dirty="0"/>
              <a:t>B. Types of study </a:t>
            </a:r>
          </a:p>
        </p:txBody>
      </p:sp>
      <p:sp>
        <p:nvSpPr>
          <p:cNvPr id="72" name="TextBox 71"/>
          <p:cNvSpPr txBox="1"/>
          <p:nvPr/>
        </p:nvSpPr>
        <p:spPr>
          <a:xfrm>
            <a:off x="4457114" y="5193854"/>
            <a:ext cx="4610686" cy="369332"/>
          </a:xfrm>
          <a:prstGeom prst="rect">
            <a:avLst/>
          </a:prstGeom>
          <a:noFill/>
        </p:spPr>
        <p:txBody>
          <a:bodyPr wrap="square" rtlCol="0">
            <a:spAutoFit/>
          </a:bodyPr>
          <a:lstStyle/>
          <a:p>
            <a:r>
              <a:rPr lang="en-US" dirty="0"/>
              <a:t>C. Data collection tools and techniques.</a:t>
            </a:r>
          </a:p>
        </p:txBody>
      </p:sp>
      <p:sp>
        <p:nvSpPr>
          <p:cNvPr id="73" name="TextBox 72"/>
          <p:cNvSpPr txBox="1"/>
          <p:nvPr/>
        </p:nvSpPr>
        <p:spPr>
          <a:xfrm>
            <a:off x="4489939" y="5563186"/>
            <a:ext cx="3276600" cy="369332"/>
          </a:xfrm>
          <a:prstGeom prst="rect">
            <a:avLst/>
          </a:prstGeom>
          <a:noFill/>
        </p:spPr>
        <p:txBody>
          <a:bodyPr wrap="square" rtlCol="0">
            <a:spAutoFit/>
          </a:bodyPr>
          <a:lstStyle/>
          <a:p>
            <a:r>
              <a:rPr lang="en-US" dirty="0"/>
              <a:t>D. Sampling </a:t>
            </a:r>
          </a:p>
        </p:txBody>
      </p:sp>
      <p:sp>
        <p:nvSpPr>
          <p:cNvPr id="74" name="TextBox 73"/>
          <p:cNvSpPr txBox="1"/>
          <p:nvPr/>
        </p:nvSpPr>
        <p:spPr>
          <a:xfrm>
            <a:off x="4495800" y="5911334"/>
            <a:ext cx="3276600" cy="369332"/>
          </a:xfrm>
          <a:prstGeom prst="rect">
            <a:avLst/>
          </a:prstGeom>
          <a:noFill/>
        </p:spPr>
        <p:txBody>
          <a:bodyPr wrap="square" rtlCol="0">
            <a:spAutoFit/>
          </a:bodyPr>
          <a:lstStyle/>
          <a:p>
            <a:r>
              <a:rPr lang="en-US" dirty="0"/>
              <a:t>E. Pilot study</a:t>
            </a:r>
          </a:p>
        </p:txBody>
      </p:sp>
      <p:sp>
        <p:nvSpPr>
          <p:cNvPr id="75" name="TextBox 74"/>
          <p:cNvSpPr txBox="1"/>
          <p:nvPr/>
        </p:nvSpPr>
        <p:spPr>
          <a:xfrm>
            <a:off x="4495800" y="6280666"/>
            <a:ext cx="2895600" cy="369332"/>
          </a:xfrm>
          <a:prstGeom prst="rect">
            <a:avLst/>
          </a:prstGeom>
          <a:noFill/>
        </p:spPr>
        <p:txBody>
          <a:bodyPr wrap="square" rtlCol="0">
            <a:spAutoFit/>
          </a:bodyPr>
          <a:lstStyle/>
          <a:p>
            <a:r>
              <a:rPr lang="en-US" dirty="0"/>
              <a:t>F. Data collection</a:t>
            </a:r>
          </a:p>
        </p:txBody>
      </p:sp>
      <p:sp>
        <p:nvSpPr>
          <p:cNvPr id="6" name="TextBox 5"/>
          <p:cNvSpPr txBox="1"/>
          <p:nvPr/>
        </p:nvSpPr>
        <p:spPr>
          <a:xfrm>
            <a:off x="4526280" y="4424652"/>
            <a:ext cx="3005797" cy="369332"/>
          </a:xfrm>
          <a:prstGeom prst="rect">
            <a:avLst/>
          </a:prstGeom>
          <a:noFill/>
        </p:spPr>
        <p:txBody>
          <a:bodyPr wrap="square" rtlCol="0">
            <a:spAutoFit/>
          </a:bodyPr>
          <a:lstStyle/>
          <a:p>
            <a:r>
              <a:rPr lang="en-US" dirty="0"/>
              <a:t>A. Research Design and Plan</a:t>
            </a:r>
          </a:p>
        </p:txBody>
      </p:sp>
      <p:cxnSp>
        <p:nvCxnSpPr>
          <p:cNvPr id="46" name="Straight Arrow Connector 45"/>
          <p:cNvCxnSpPr/>
          <p:nvPr/>
        </p:nvCxnSpPr>
        <p:spPr>
          <a:xfrm>
            <a:off x="3987606" y="4617469"/>
            <a:ext cx="446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 idx="2"/>
          </p:cNvCxnSpPr>
          <p:nvPr/>
        </p:nvCxnSpPr>
        <p:spPr>
          <a:xfrm>
            <a:off x="2446606" y="3017799"/>
            <a:ext cx="0" cy="568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 idx="2"/>
          </p:cNvCxnSpPr>
          <p:nvPr/>
        </p:nvCxnSpPr>
        <p:spPr>
          <a:xfrm>
            <a:off x="2438400" y="1754945"/>
            <a:ext cx="0" cy="702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5" idx="0"/>
          </p:cNvCxnSpPr>
          <p:nvPr/>
        </p:nvCxnSpPr>
        <p:spPr>
          <a:xfrm>
            <a:off x="2438400" y="4267200"/>
            <a:ext cx="8206"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2"/>
          </p:cNvCxnSpPr>
          <p:nvPr/>
        </p:nvCxnSpPr>
        <p:spPr>
          <a:xfrm>
            <a:off x="2446606" y="5715000"/>
            <a:ext cx="0" cy="565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0196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620000" cy="5867400"/>
          </a:xfrm>
        </p:spPr>
        <p:txBody>
          <a:bodyPr/>
          <a:lstStyle/>
          <a:p>
            <a:pPr marL="114300" indent="0" algn="just">
              <a:buNone/>
            </a:pPr>
            <a:r>
              <a:rPr lang="en-US" sz="2800" b="1" dirty="0">
                <a:latin typeface="Baskerville Old Face" pitchFamily="18" charset="0"/>
              </a:rPr>
              <a:t>Comparative rating scale </a:t>
            </a:r>
          </a:p>
          <a:p>
            <a:pPr marL="114300" indent="0" algn="just">
              <a:buNone/>
            </a:pPr>
            <a:r>
              <a:rPr lang="en-US" sz="2400" dirty="0">
                <a:latin typeface="Baskerville Old Face" pitchFamily="18" charset="0"/>
              </a:rPr>
              <a:t>Here the comparative position of an individual is indicated with reference to other individual .</a:t>
            </a:r>
          </a:p>
          <a:p>
            <a:pPr marL="114300" indent="0" algn="just">
              <a:buNone/>
            </a:pPr>
            <a:r>
              <a:rPr lang="en-US" sz="2800" b="1" dirty="0">
                <a:latin typeface="Baskerville Old Face" pitchFamily="18" charset="0"/>
              </a:rPr>
              <a:t>Rank order scale </a:t>
            </a:r>
          </a:p>
          <a:p>
            <a:pPr marL="114300" indent="0" algn="just">
              <a:buNone/>
            </a:pPr>
            <a:r>
              <a:rPr lang="en-US" sz="2400" dirty="0">
                <a:latin typeface="Baskerville Old Face" pitchFamily="18" charset="0"/>
              </a:rPr>
              <a:t>It is used for comparative or relative rating. Here an individual position is  indicated inn relation to others. In case rater himself it is done then it is called as self rating .</a:t>
            </a:r>
          </a:p>
          <a:p>
            <a:endParaRPr lang="en-US" dirty="0"/>
          </a:p>
        </p:txBody>
      </p:sp>
    </p:spTree>
    <p:extLst>
      <p:ext uri="{BB962C8B-B14F-4D97-AF65-F5344CB8AC3E}">
        <p14:creationId xmlns:p14="http://schemas.microsoft.com/office/powerpoint/2010/main" val="10779582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Baskerville Old Face" pitchFamily="18" charset="0"/>
              </a:rPr>
              <a:t>Attitude scales </a:t>
            </a:r>
          </a:p>
        </p:txBody>
      </p:sp>
      <p:sp>
        <p:nvSpPr>
          <p:cNvPr id="3" name="Content Placeholder 2"/>
          <p:cNvSpPr>
            <a:spLocks noGrp="1"/>
          </p:cNvSpPr>
          <p:nvPr>
            <p:ph idx="1"/>
          </p:nvPr>
        </p:nvSpPr>
        <p:spPr/>
        <p:txBody>
          <a:bodyPr/>
          <a:lstStyle/>
          <a:p>
            <a:pPr marL="114300" indent="0">
              <a:buNone/>
            </a:pPr>
            <a:r>
              <a:rPr lang="en-US" sz="2800" dirty="0">
                <a:latin typeface="Baskerville Old Face" pitchFamily="18" charset="0"/>
              </a:rPr>
              <a:t>It is used to not to rate the individuals but to examine their views , agreements or disagreements  of a particular subject .  </a:t>
            </a:r>
            <a:r>
              <a:rPr lang="en-US" dirty="0"/>
              <a:t>Following are the different scales</a:t>
            </a:r>
          </a:p>
          <a:p>
            <a:pPr marL="114300" indent="0">
              <a:buNone/>
            </a:pPr>
            <a:endParaRPr lang="en-US" dirty="0"/>
          </a:p>
        </p:txBody>
      </p:sp>
    </p:spTree>
    <p:extLst>
      <p:ext uri="{BB962C8B-B14F-4D97-AF65-F5344CB8AC3E}">
        <p14:creationId xmlns:p14="http://schemas.microsoft.com/office/powerpoint/2010/main" val="2460692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1"/>
                </a:solidFill>
                <a:latin typeface="Baskerville Old Face" pitchFamily="18" charset="0"/>
              </a:rPr>
              <a:t>Likert Scale</a:t>
            </a:r>
          </a:p>
        </p:txBody>
      </p:sp>
      <p:sp>
        <p:nvSpPr>
          <p:cNvPr id="3" name="Content Placeholder 2"/>
          <p:cNvSpPr>
            <a:spLocks noGrp="1"/>
          </p:cNvSpPr>
          <p:nvPr>
            <p:ph idx="1"/>
          </p:nvPr>
        </p:nvSpPr>
        <p:spPr>
          <a:xfrm>
            <a:off x="457200" y="1371600"/>
            <a:ext cx="7620000" cy="5029200"/>
          </a:xfrm>
        </p:spPr>
        <p:txBody>
          <a:bodyPr>
            <a:normAutofit fontScale="92500" lnSpcReduction="10000"/>
          </a:bodyPr>
          <a:lstStyle/>
          <a:p>
            <a:pPr marL="114300" indent="0">
              <a:buNone/>
            </a:pPr>
            <a:r>
              <a:rPr lang="en-US" dirty="0">
                <a:latin typeface="Baskerville Old Face" pitchFamily="18" charset="0"/>
              </a:rPr>
              <a:t>The Likert scale requires the respondents to indicate a degree of agreement or disagreement with each of a series of statements about the stimulus objects</a:t>
            </a:r>
          </a:p>
          <a:p>
            <a:pPr marL="114300" indent="0">
              <a:buNone/>
            </a:pPr>
            <a:r>
              <a:rPr lang="en-US" dirty="0">
                <a:latin typeface="Baskerville Old Face" pitchFamily="18" charset="0"/>
              </a:rPr>
              <a:t>The analysis can be conducted on an item-by-item basis (profile analysis), or a total (summated) score can be calculated.</a:t>
            </a:r>
          </a:p>
          <a:p>
            <a:pPr marL="114300" indent="0">
              <a:buNone/>
            </a:pPr>
            <a:r>
              <a:rPr lang="en-US" sz="3900" b="1" dirty="0">
                <a:latin typeface="Baskerville Old Face" pitchFamily="18" charset="0"/>
              </a:rPr>
              <a:t>Semantic Differential Scale</a:t>
            </a:r>
          </a:p>
          <a:p>
            <a:pPr marL="114300" indent="0">
              <a:buNone/>
            </a:pPr>
            <a:r>
              <a:rPr lang="en-US" dirty="0">
                <a:latin typeface="Baskerville Old Face" pitchFamily="18" charset="0"/>
              </a:rPr>
              <a:t> The semantic differential is a seven-point rating scale with end points associated with bipolar labels that have semantic meaning.</a:t>
            </a:r>
          </a:p>
          <a:p>
            <a:pPr marL="114300" indent="0">
              <a:buNone/>
            </a:pPr>
            <a:r>
              <a:rPr lang="en-US" dirty="0">
                <a:latin typeface="Baskerville Old Face" pitchFamily="18" charset="0"/>
              </a:rPr>
              <a:t>The negative adjective or phrase sometimes appears at the left side of the scale and sometimes at the right.</a:t>
            </a:r>
          </a:p>
          <a:p>
            <a:pPr marL="114300" indent="0">
              <a:buNone/>
            </a:pPr>
            <a:r>
              <a:rPr lang="en-US" dirty="0">
                <a:latin typeface="Baskerville Old Face" pitchFamily="18" charset="0"/>
              </a:rPr>
              <a:t> This controls the tendency of some respondents, particularly those with very positive or very negative attitudes, to mark the right- or left-hand sides without reading the labels.</a:t>
            </a:r>
          </a:p>
          <a:p>
            <a:pPr marL="114300" indent="0">
              <a:buNone/>
            </a:pPr>
            <a:r>
              <a:rPr lang="en-US" dirty="0">
                <a:latin typeface="Baskerville Old Face" pitchFamily="18" charset="0"/>
              </a:rPr>
              <a:t>  Individual items on a semantic differential scale may be scored on either a -3 to +3 or a 1 to 7 scale</a:t>
            </a:r>
            <a:r>
              <a:rPr lang="en-US" dirty="0"/>
              <a:t>. </a:t>
            </a:r>
          </a:p>
        </p:txBody>
      </p:sp>
    </p:spTree>
    <p:extLst>
      <p:ext uri="{BB962C8B-B14F-4D97-AF65-F5344CB8AC3E}">
        <p14:creationId xmlns:p14="http://schemas.microsoft.com/office/powerpoint/2010/main" val="920374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4800600"/>
          </a:xfrm>
        </p:spPr>
        <p:txBody>
          <a:bodyPr/>
          <a:lstStyle/>
          <a:p>
            <a:pPr marL="114300" indent="0" algn="just">
              <a:buNone/>
            </a:pPr>
            <a:r>
              <a:rPr lang="en-US" sz="3200" b="1" dirty="0">
                <a:latin typeface="Baskerville Old Face" pitchFamily="18" charset="0"/>
              </a:rPr>
              <a:t>Stapel Scale </a:t>
            </a:r>
          </a:p>
          <a:p>
            <a:pPr marL="114300" indent="0" algn="just">
              <a:buNone/>
            </a:pPr>
            <a:r>
              <a:rPr lang="en-US" sz="2400" dirty="0">
                <a:latin typeface="Baskerville Old Face" pitchFamily="18" charset="0"/>
              </a:rPr>
              <a:t>The Stapel scale is a unipolar rating scale with ten categories numbered from -5 to +5, without a neutral point (zero). This scale is usually presented vertically.</a:t>
            </a:r>
          </a:p>
          <a:p>
            <a:pPr marL="114300" indent="0">
              <a:buNone/>
            </a:pPr>
            <a:r>
              <a:rPr lang="en-US" sz="2400" dirty="0">
                <a:latin typeface="Baskerville Old Face" pitchFamily="18" charset="0"/>
              </a:rPr>
              <a:t>The data obtained by using a Stapel scale can be analyzed in the same way as semantic differential data</a:t>
            </a:r>
            <a:r>
              <a:rPr lang="en-US" dirty="0">
                <a:latin typeface="Baskerville Old Face" pitchFamily="18" charset="0"/>
              </a:rPr>
              <a:t>.</a:t>
            </a:r>
            <a:r>
              <a:rPr lang="en-US" dirty="0"/>
              <a:t> </a:t>
            </a:r>
          </a:p>
          <a:p>
            <a:pPr marL="114300" indent="0">
              <a:buNone/>
            </a:pPr>
            <a:r>
              <a:rPr lang="en-US" sz="2400" b="1" dirty="0">
                <a:latin typeface="Baskerville Old Face" pitchFamily="18" charset="0"/>
              </a:rPr>
              <a:t>Differential scale -   Thurstone technique </a:t>
            </a:r>
          </a:p>
          <a:p>
            <a:pPr marL="114300" indent="0">
              <a:buNone/>
            </a:pPr>
            <a:r>
              <a:rPr lang="en-US" sz="2400" dirty="0">
                <a:latin typeface="Baskerville Old Face" pitchFamily="18" charset="0"/>
              </a:rPr>
              <a:t>Here attitude scaling is done with the help of judges </a:t>
            </a:r>
          </a:p>
          <a:p>
            <a:pPr marL="114300" indent="0" algn="just">
              <a:buNone/>
            </a:pPr>
            <a:endParaRPr lang="en-US" sz="2400" dirty="0">
              <a:latin typeface="Baskerville Old Face" pitchFamily="18" charset="0"/>
            </a:endParaRPr>
          </a:p>
          <a:p>
            <a:pPr marL="114300" indent="0" algn="just">
              <a:buNone/>
            </a:pPr>
            <a:endParaRPr lang="en-US" dirty="0">
              <a:latin typeface="Baskerville Old Face" pitchFamily="18" charset="0"/>
            </a:endParaRPr>
          </a:p>
        </p:txBody>
      </p:sp>
    </p:spTree>
    <p:extLst>
      <p:ext uri="{BB962C8B-B14F-4D97-AF65-F5344CB8AC3E}">
        <p14:creationId xmlns:p14="http://schemas.microsoft.com/office/powerpoint/2010/main" val="24146224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PROCESSING THE DATA</a:t>
            </a:r>
          </a:p>
        </p:txBody>
      </p:sp>
      <p:sp>
        <p:nvSpPr>
          <p:cNvPr id="3" name="Content Placeholder 2"/>
          <p:cNvSpPr>
            <a:spLocks noGrp="1"/>
          </p:cNvSpPr>
          <p:nvPr>
            <p:ph idx="1"/>
          </p:nvPr>
        </p:nvSpPr>
        <p:spPr/>
        <p:txBody>
          <a:bodyPr>
            <a:normAutofit/>
          </a:bodyPr>
          <a:lstStyle/>
          <a:p>
            <a:pPr marL="114300" indent="0">
              <a:buNone/>
            </a:pPr>
            <a:r>
              <a:rPr lang="en-US" sz="3200" b="1" dirty="0">
                <a:latin typeface="Baskerville Old Face" pitchFamily="18" charset="0"/>
              </a:rPr>
              <a:t>Editing </a:t>
            </a:r>
          </a:p>
          <a:p>
            <a:pPr marL="114300" indent="0">
              <a:buNone/>
            </a:pPr>
            <a:r>
              <a:rPr lang="en-US" sz="2400" dirty="0">
                <a:latin typeface="Baskerville Old Face" pitchFamily="18" charset="0"/>
              </a:rPr>
              <a:t>Editing is the first step in data processing. Editing is the process of examining the data collected in questionnaires/schedules to detect errors and omissions and to see that they are corrected and the schedules are ready for tabulation.  Mainly two types of editing are there</a:t>
            </a:r>
          </a:p>
          <a:p>
            <a:pPr marL="114300" indent="0">
              <a:buNone/>
            </a:pPr>
            <a:r>
              <a:rPr lang="en-US" sz="2400" dirty="0">
                <a:latin typeface="Baskerville Old Face" pitchFamily="18" charset="0"/>
              </a:rPr>
              <a:t>Field editing </a:t>
            </a:r>
          </a:p>
          <a:p>
            <a:pPr marL="114300" indent="0">
              <a:buNone/>
            </a:pPr>
            <a:r>
              <a:rPr lang="en-US" sz="2400" dirty="0">
                <a:latin typeface="Baskerville Old Face" pitchFamily="18" charset="0"/>
              </a:rPr>
              <a:t>Central editing </a:t>
            </a:r>
          </a:p>
        </p:txBody>
      </p:sp>
    </p:spTree>
    <p:extLst>
      <p:ext uri="{BB962C8B-B14F-4D97-AF65-F5344CB8AC3E}">
        <p14:creationId xmlns:p14="http://schemas.microsoft.com/office/powerpoint/2010/main" val="30638813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b="1" dirty="0">
                <a:latin typeface="Baskerville Old Face" pitchFamily="18" charset="0"/>
              </a:rPr>
              <a:t>Classification of Data</a:t>
            </a:r>
          </a:p>
          <a:p>
            <a:pPr marL="114300" indent="0">
              <a:buNone/>
            </a:pPr>
            <a:r>
              <a:rPr lang="en-US" dirty="0">
                <a:latin typeface="Baskerville Old Face" pitchFamily="18" charset="0"/>
              </a:rPr>
              <a:t>Classification or categorization is the process of grouping the statistical data under various understandable homogeneous groups for the purpose of convenient interpretation</a:t>
            </a:r>
          </a:p>
          <a:p>
            <a:pPr marL="114300" indent="0">
              <a:buNone/>
            </a:pPr>
            <a:r>
              <a:rPr lang="en-US" dirty="0">
                <a:latin typeface="Baskerville Old Face" pitchFamily="18" charset="0"/>
              </a:rPr>
              <a:t>Classification becomes necessary when there is a diversity in the data collected for meaningless for meaningful presentation and analysis. However, it is meaningless in respect of homogeneous data. A good classification should have the characteristics of clarity, homogeneity, equality of scale, purposefulness and accuracy.</a:t>
            </a:r>
          </a:p>
        </p:txBody>
      </p:sp>
    </p:spTree>
    <p:extLst>
      <p:ext uri="{BB962C8B-B14F-4D97-AF65-F5344CB8AC3E}">
        <p14:creationId xmlns:p14="http://schemas.microsoft.com/office/powerpoint/2010/main" val="36062657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14300" indent="0">
              <a:buNone/>
            </a:pPr>
            <a:r>
              <a:rPr lang="en-US" sz="2800" b="1" dirty="0">
                <a:latin typeface="Baskerville Old Face" pitchFamily="18" charset="0"/>
              </a:rPr>
              <a:t>Coding of Data</a:t>
            </a:r>
          </a:p>
          <a:p>
            <a:pPr marL="114300" indent="0">
              <a:buNone/>
            </a:pPr>
            <a:r>
              <a:rPr lang="en-US" sz="2400" dirty="0">
                <a:latin typeface="Baskerville Old Face" pitchFamily="18" charset="0"/>
              </a:rPr>
              <a:t>Coding is the process/operation by which data/responses are organized into classes/categories and numerals or other symbols are given to each item according to the class in which it falls. In other words, coding involves two important operations; </a:t>
            </a:r>
          </a:p>
          <a:p>
            <a:pPr marL="114300" indent="0">
              <a:buNone/>
            </a:pPr>
            <a:r>
              <a:rPr lang="en-US" sz="2400" dirty="0">
                <a:latin typeface="Baskerville Old Face" pitchFamily="18" charset="0"/>
              </a:rPr>
              <a:t> (a) deciding the categories to be used and</a:t>
            </a:r>
          </a:p>
          <a:p>
            <a:pPr marL="114300" indent="0">
              <a:buNone/>
            </a:pPr>
            <a:r>
              <a:rPr lang="en-US" sz="2400" dirty="0">
                <a:latin typeface="Baskerville Old Face" pitchFamily="18" charset="0"/>
              </a:rPr>
              <a:t> (b) allocating individual answers to them.</a:t>
            </a:r>
          </a:p>
          <a:p>
            <a:endParaRPr lang="en-US" sz="2400" dirty="0">
              <a:latin typeface="Baskerville Old Face" pitchFamily="18" charset="0"/>
            </a:endParaRPr>
          </a:p>
        </p:txBody>
      </p:sp>
    </p:spTree>
    <p:extLst>
      <p:ext uri="{BB962C8B-B14F-4D97-AF65-F5344CB8AC3E}">
        <p14:creationId xmlns:p14="http://schemas.microsoft.com/office/powerpoint/2010/main" val="3113470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7620000" cy="5486400"/>
          </a:xfrm>
        </p:spPr>
        <p:txBody>
          <a:bodyPr>
            <a:normAutofit fontScale="92500" lnSpcReduction="10000"/>
          </a:bodyPr>
          <a:lstStyle/>
          <a:p>
            <a:pPr algn="just"/>
            <a:r>
              <a:rPr lang="en-US" sz="3000" b="1" dirty="0">
                <a:latin typeface="Baskerville Old Face" pitchFamily="18" charset="0"/>
              </a:rPr>
              <a:t>Tabulation of Data</a:t>
            </a:r>
          </a:p>
          <a:p>
            <a:pPr marL="114300" indent="0" algn="just">
              <a:buNone/>
            </a:pPr>
            <a:r>
              <a:rPr lang="en-US" dirty="0">
                <a:latin typeface="Baskerville Old Face" pitchFamily="18" charset="0"/>
              </a:rPr>
              <a:t>Tabulation is the process of summarizing raw data and displaying it in compact form for further analysis. Therefore, preparing tables is a very important step. Tabulation may be by hand, mechanical, or electronic. The choice is made largely on the basis of the size and type of study, alternative costs, time pressures, and the availability of computers, and computer programmes. If the number of questionnaire is small, and their length short, hand tabulation is quite satisfactory.</a:t>
            </a:r>
          </a:p>
          <a:p>
            <a:pPr marL="114300" indent="0" algn="just">
              <a:buNone/>
            </a:pPr>
            <a:r>
              <a:rPr lang="en-US" dirty="0">
                <a:latin typeface="Baskerville Old Face" pitchFamily="18" charset="0"/>
              </a:rPr>
              <a:t>Table may be divided into: </a:t>
            </a:r>
          </a:p>
          <a:p>
            <a:pPr algn="just"/>
            <a:r>
              <a:rPr lang="en-US" dirty="0">
                <a:latin typeface="Baskerville Old Face" pitchFamily="18" charset="0"/>
              </a:rPr>
              <a:t>(i) Frequency tables, </a:t>
            </a:r>
          </a:p>
          <a:p>
            <a:pPr algn="just"/>
            <a:r>
              <a:rPr lang="en-US" dirty="0">
                <a:latin typeface="Baskerville Old Face" pitchFamily="18" charset="0"/>
              </a:rPr>
              <a:t>(ii) Response tables,</a:t>
            </a:r>
          </a:p>
          <a:p>
            <a:pPr algn="just"/>
            <a:r>
              <a:rPr lang="en-US" dirty="0">
                <a:latin typeface="Baskerville Old Face" pitchFamily="18" charset="0"/>
              </a:rPr>
              <a:t>(iii) Contingency tables</a:t>
            </a:r>
          </a:p>
          <a:p>
            <a:pPr algn="just"/>
            <a:r>
              <a:rPr lang="en-US" dirty="0">
                <a:latin typeface="Baskerville Old Face" pitchFamily="18" charset="0"/>
              </a:rPr>
              <a:t>(iv) Uni-variate tables,</a:t>
            </a:r>
          </a:p>
          <a:p>
            <a:pPr algn="just"/>
            <a:r>
              <a:rPr lang="en-US" dirty="0">
                <a:latin typeface="Baskerville Old Face" pitchFamily="18" charset="0"/>
              </a:rPr>
              <a:t>(v) Bi-variate tables, </a:t>
            </a:r>
          </a:p>
          <a:p>
            <a:pPr algn="just"/>
            <a:r>
              <a:rPr lang="en-US" dirty="0">
                <a:latin typeface="Baskerville Old Face" pitchFamily="18" charset="0"/>
              </a:rPr>
              <a:t>(vi) Statistical table and</a:t>
            </a:r>
          </a:p>
          <a:p>
            <a:pPr algn="just"/>
            <a:r>
              <a:rPr lang="en-US" dirty="0">
                <a:latin typeface="Baskerville Old Face" pitchFamily="18" charset="0"/>
              </a:rPr>
              <a:t>(vii) Time series tables</a:t>
            </a:r>
          </a:p>
        </p:txBody>
      </p:sp>
    </p:spTree>
    <p:extLst>
      <p:ext uri="{BB962C8B-B14F-4D97-AF65-F5344CB8AC3E}">
        <p14:creationId xmlns:p14="http://schemas.microsoft.com/office/powerpoint/2010/main" val="11672855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7620000" cy="4800600"/>
          </a:xfrm>
        </p:spPr>
        <p:txBody>
          <a:bodyPr>
            <a:normAutofit fontScale="92500" lnSpcReduction="20000"/>
          </a:bodyPr>
          <a:lstStyle/>
          <a:p>
            <a:pPr marL="114300" indent="0">
              <a:buNone/>
            </a:pPr>
            <a:r>
              <a:rPr lang="en-US" sz="3000" b="1" dirty="0">
                <a:latin typeface="Baskerville Old Face" pitchFamily="18" charset="0"/>
              </a:rPr>
              <a:t> Data Diagrams</a:t>
            </a:r>
          </a:p>
          <a:p>
            <a:pPr marL="114300" indent="0">
              <a:buNone/>
            </a:pPr>
            <a:r>
              <a:rPr lang="en-US" dirty="0">
                <a:latin typeface="Baskerville Old Face" pitchFamily="18" charset="0"/>
              </a:rPr>
              <a:t>Diagrams are charts and graphs used to present data. These facilitate getting the attention of the reader more. These help presenting data more effectively. Creative presentation of data is possible. The data diagrams classified into:</a:t>
            </a:r>
          </a:p>
          <a:p>
            <a:r>
              <a:rPr lang="en-US" b="1" dirty="0">
                <a:latin typeface="Baskerville Old Face" pitchFamily="18" charset="0"/>
              </a:rPr>
              <a:t>Charts: </a:t>
            </a:r>
            <a:r>
              <a:rPr lang="en-US" dirty="0">
                <a:latin typeface="Baskerville Old Face" pitchFamily="18" charset="0"/>
              </a:rPr>
              <a:t>A chart is a diagrammatic form of data presentation. Bar charts, rectangles, squares and circles can be used to present data. Bar charts are uni-dimensional, while rectangular, squares and circles are two-dimensional.</a:t>
            </a:r>
          </a:p>
          <a:p>
            <a:r>
              <a:rPr lang="en-US" b="1" dirty="0">
                <a:latin typeface="Baskerville Old Face" pitchFamily="18" charset="0"/>
              </a:rPr>
              <a:t>Graphs: </a:t>
            </a:r>
            <a:r>
              <a:rPr lang="en-US" dirty="0">
                <a:latin typeface="Baskerville Old Face" pitchFamily="18" charset="0"/>
              </a:rPr>
              <a:t>The method of presenting numerical data in visual form is called graph, A graph gives relationship between two variables by means of either a curve or a straight line. Graphs may be divided into two categories. (1) Graphs of Time Series and (2) Graphs of Frequency Distribution. In graphs of time series one of the factors is time and other or others is / are the study factors. Graphs on frequency show the distribution of by income, age, etc. of executives and so on.</a:t>
            </a:r>
          </a:p>
        </p:txBody>
      </p:sp>
    </p:spTree>
    <p:extLst>
      <p:ext uri="{BB962C8B-B14F-4D97-AF65-F5344CB8AC3E}">
        <p14:creationId xmlns:p14="http://schemas.microsoft.com/office/powerpoint/2010/main" val="207950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0800" y="4572000"/>
            <a:ext cx="7620000" cy="1143000"/>
          </a:xfrm>
        </p:spPr>
        <p:txBody>
          <a:bodyPr/>
          <a:lstStyle/>
          <a:p>
            <a:r>
              <a:rPr lang="en-US" dirty="0"/>
              <a:t>DATA ANALYSIS</a:t>
            </a:r>
          </a:p>
        </p:txBody>
      </p:sp>
    </p:spTree>
    <p:extLst>
      <p:ext uri="{BB962C8B-B14F-4D97-AF65-F5344CB8AC3E}">
        <p14:creationId xmlns:p14="http://schemas.microsoft.com/office/powerpoint/2010/main" val="1674693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35258" y="838200"/>
            <a:ext cx="1905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processing</a:t>
            </a:r>
          </a:p>
        </p:txBody>
      </p:sp>
      <p:sp>
        <p:nvSpPr>
          <p:cNvPr id="3" name="Rounded Rectangle 2"/>
          <p:cNvSpPr/>
          <p:nvPr/>
        </p:nvSpPr>
        <p:spPr>
          <a:xfrm>
            <a:off x="1328225" y="2554458"/>
            <a:ext cx="1929618" cy="1026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analysis </a:t>
            </a:r>
          </a:p>
        </p:txBody>
      </p:sp>
      <p:sp>
        <p:nvSpPr>
          <p:cNvPr id="4" name="Rounded Rectangle 3"/>
          <p:cNvSpPr/>
          <p:nvPr/>
        </p:nvSpPr>
        <p:spPr>
          <a:xfrm>
            <a:off x="1335258" y="4267200"/>
            <a:ext cx="19050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 writing</a:t>
            </a:r>
          </a:p>
        </p:txBody>
      </p:sp>
      <p:cxnSp>
        <p:nvCxnSpPr>
          <p:cNvPr id="6" name="Straight Arrow Connector 5"/>
          <p:cNvCxnSpPr>
            <a:stCxn id="2" idx="3"/>
          </p:cNvCxnSpPr>
          <p:nvPr/>
        </p:nvCxnSpPr>
        <p:spPr>
          <a:xfrm>
            <a:off x="3240258" y="1295400"/>
            <a:ext cx="5697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10000" y="8382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10000" y="8382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810000" y="1143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10000" y="17526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8206" y="1447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75406" y="609600"/>
            <a:ext cx="2887394" cy="381000"/>
          </a:xfrm>
          <a:prstGeom prst="rect">
            <a:avLst/>
          </a:prstGeom>
          <a:noFill/>
        </p:spPr>
        <p:txBody>
          <a:bodyPr wrap="square" rtlCol="0">
            <a:spAutoFit/>
          </a:bodyPr>
          <a:lstStyle/>
          <a:p>
            <a:r>
              <a:rPr lang="en-US" dirty="0"/>
              <a:t>A. Editing </a:t>
            </a:r>
          </a:p>
        </p:txBody>
      </p:sp>
      <p:sp>
        <p:nvSpPr>
          <p:cNvPr id="17" name="TextBox 16"/>
          <p:cNvSpPr txBox="1"/>
          <p:nvPr/>
        </p:nvSpPr>
        <p:spPr>
          <a:xfrm>
            <a:off x="4267200" y="926068"/>
            <a:ext cx="2209800" cy="369332"/>
          </a:xfrm>
          <a:prstGeom prst="rect">
            <a:avLst/>
          </a:prstGeom>
          <a:noFill/>
        </p:spPr>
        <p:txBody>
          <a:bodyPr wrap="square" rtlCol="0">
            <a:spAutoFit/>
          </a:bodyPr>
          <a:lstStyle/>
          <a:p>
            <a:r>
              <a:rPr lang="en-US" dirty="0"/>
              <a:t>B. Categorizing </a:t>
            </a:r>
          </a:p>
        </p:txBody>
      </p:sp>
      <p:sp>
        <p:nvSpPr>
          <p:cNvPr id="18" name="TextBox 17"/>
          <p:cNvSpPr txBox="1"/>
          <p:nvPr/>
        </p:nvSpPr>
        <p:spPr>
          <a:xfrm>
            <a:off x="4262511" y="1263134"/>
            <a:ext cx="2506394" cy="369332"/>
          </a:xfrm>
          <a:prstGeom prst="rect">
            <a:avLst/>
          </a:prstGeom>
          <a:noFill/>
        </p:spPr>
        <p:txBody>
          <a:bodyPr wrap="square" rtlCol="0">
            <a:spAutoFit/>
          </a:bodyPr>
          <a:lstStyle/>
          <a:p>
            <a:r>
              <a:rPr lang="en-US" dirty="0"/>
              <a:t>C. Coding </a:t>
            </a:r>
          </a:p>
        </p:txBody>
      </p:sp>
      <p:sp>
        <p:nvSpPr>
          <p:cNvPr id="19" name="TextBox 18"/>
          <p:cNvSpPr txBox="1"/>
          <p:nvPr/>
        </p:nvSpPr>
        <p:spPr>
          <a:xfrm>
            <a:off x="4262511" y="1567934"/>
            <a:ext cx="2590800" cy="369332"/>
          </a:xfrm>
          <a:prstGeom prst="rect">
            <a:avLst/>
          </a:prstGeom>
          <a:noFill/>
        </p:spPr>
        <p:txBody>
          <a:bodyPr wrap="square" rtlCol="0">
            <a:spAutoFit/>
          </a:bodyPr>
          <a:lstStyle/>
          <a:p>
            <a:r>
              <a:rPr lang="en-US" dirty="0"/>
              <a:t>D. Summarizing</a:t>
            </a:r>
          </a:p>
        </p:txBody>
      </p:sp>
      <p:cxnSp>
        <p:nvCxnSpPr>
          <p:cNvPr id="20" name="Straight Arrow Connector 19"/>
          <p:cNvCxnSpPr/>
          <p:nvPr/>
        </p:nvCxnSpPr>
        <p:spPr>
          <a:xfrm>
            <a:off x="3257843" y="3066757"/>
            <a:ext cx="5697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27585" y="2434882"/>
            <a:ext cx="0" cy="1375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805311" y="246887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827585" y="3111304"/>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818206" y="28194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827585" y="3429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05311" y="3787726"/>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240258" y="4762500"/>
            <a:ext cx="5697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827585" y="42672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818206" y="42672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818206" y="52578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05311" y="47625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262511" y="4082534"/>
            <a:ext cx="4021015" cy="369332"/>
          </a:xfrm>
          <a:prstGeom prst="rect">
            <a:avLst/>
          </a:prstGeom>
          <a:noFill/>
        </p:spPr>
        <p:txBody>
          <a:bodyPr wrap="square" rtlCol="0">
            <a:spAutoFit/>
          </a:bodyPr>
          <a:lstStyle/>
          <a:p>
            <a:r>
              <a:rPr lang="en-US" dirty="0"/>
              <a:t>A. Report writing </a:t>
            </a:r>
          </a:p>
        </p:txBody>
      </p:sp>
      <p:sp>
        <p:nvSpPr>
          <p:cNvPr id="39" name="TextBox 38"/>
          <p:cNvSpPr txBox="1"/>
          <p:nvPr/>
        </p:nvSpPr>
        <p:spPr>
          <a:xfrm>
            <a:off x="4292991" y="4572000"/>
            <a:ext cx="2971800" cy="381000"/>
          </a:xfrm>
          <a:prstGeom prst="rect">
            <a:avLst/>
          </a:prstGeom>
          <a:noFill/>
        </p:spPr>
        <p:txBody>
          <a:bodyPr wrap="square" rtlCol="0">
            <a:spAutoFit/>
          </a:bodyPr>
          <a:lstStyle/>
          <a:p>
            <a:r>
              <a:rPr lang="en-US" dirty="0"/>
              <a:t>B. Stages </a:t>
            </a:r>
          </a:p>
        </p:txBody>
      </p:sp>
      <p:sp>
        <p:nvSpPr>
          <p:cNvPr id="5" name="TextBox 4"/>
          <p:cNvSpPr txBox="1"/>
          <p:nvPr/>
        </p:nvSpPr>
        <p:spPr>
          <a:xfrm>
            <a:off x="4317609" y="4953000"/>
            <a:ext cx="2845191" cy="369332"/>
          </a:xfrm>
          <a:prstGeom prst="rect">
            <a:avLst/>
          </a:prstGeom>
          <a:noFill/>
        </p:spPr>
        <p:txBody>
          <a:bodyPr wrap="square" rtlCol="0">
            <a:spAutoFit/>
          </a:bodyPr>
          <a:lstStyle/>
          <a:p>
            <a:r>
              <a:rPr lang="en-US" dirty="0"/>
              <a:t>C. Content</a:t>
            </a:r>
          </a:p>
        </p:txBody>
      </p:sp>
      <p:sp>
        <p:nvSpPr>
          <p:cNvPr id="7" name="TextBox 6"/>
          <p:cNvSpPr txBox="1"/>
          <p:nvPr/>
        </p:nvSpPr>
        <p:spPr>
          <a:xfrm>
            <a:off x="4419600" y="2209800"/>
            <a:ext cx="2057400" cy="369332"/>
          </a:xfrm>
          <a:prstGeom prst="rect">
            <a:avLst/>
          </a:prstGeom>
          <a:noFill/>
        </p:spPr>
        <p:txBody>
          <a:bodyPr wrap="square" rtlCol="0">
            <a:spAutoFit/>
          </a:bodyPr>
          <a:lstStyle/>
          <a:p>
            <a:r>
              <a:rPr lang="en-US" dirty="0"/>
              <a:t>A. Statistics </a:t>
            </a:r>
          </a:p>
        </p:txBody>
      </p:sp>
      <p:sp>
        <p:nvSpPr>
          <p:cNvPr id="9" name="TextBox 8"/>
          <p:cNvSpPr txBox="1"/>
          <p:nvPr/>
        </p:nvSpPr>
        <p:spPr>
          <a:xfrm>
            <a:off x="4317609" y="2583876"/>
            <a:ext cx="2273105" cy="369332"/>
          </a:xfrm>
          <a:prstGeom prst="rect">
            <a:avLst/>
          </a:prstGeom>
          <a:noFill/>
        </p:spPr>
        <p:txBody>
          <a:bodyPr wrap="square" rtlCol="0">
            <a:spAutoFit/>
          </a:bodyPr>
          <a:lstStyle/>
          <a:p>
            <a:r>
              <a:rPr lang="en-US" dirty="0"/>
              <a:t>B. Uni-variate Analysis</a:t>
            </a:r>
          </a:p>
        </p:txBody>
      </p:sp>
      <p:sp>
        <p:nvSpPr>
          <p:cNvPr id="10" name="TextBox 9"/>
          <p:cNvSpPr txBox="1"/>
          <p:nvPr/>
        </p:nvSpPr>
        <p:spPr>
          <a:xfrm>
            <a:off x="4334607" y="2937775"/>
            <a:ext cx="2768991" cy="369332"/>
          </a:xfrm>
          <a:prstGeom prst="rect">
            <a:avLst/>
          </a:prstGeom>
          <a:noFill/>
        </p:spPr>
        <p:txBody>
          <a:bodyPr wrap="square" rtlCol="0">
            <a:spAutoFit/>
          </a:bodyPr>
          <a:lstStyle/>
          <a:p>
            <a:r>
              <a:rPr lang="en-US" dirty="0"/>
              <a:t>C. Parametric Measures</a:t>
            </a:r>
          </a:p>
        </p:txBody>
      </p:sp>
      <p:sp>
        <p:nvSpPr>
          <p:cNvPr id="21" name="TextBox 20"/>
          <p:cNvSpPr txBox="1"/>
          <p:nvPr/>
        </p:nvSpPr>
        <p:spPr>
          <a:xfrm>
            <a:off x="4292991" y="3317796"/>
            <a:ext cx="3657600" cy="369332"/>
          </a:xfrm>
          <a:prstGeom prst="rect">
            <a:avLst/>
          </a:prstGeom>
          <a:noFill/>
        </p:spPr>
        <p:txBody>
          <a:bodyPr wrap="square" rtlCol="0">
            <a:spAutoFit/>
          </a:bodyPr>
          <a:lstStyle/>
          <a:p>
            <a:r>
              <a:rPr lang="en-US" dirty="0"/>
              <a:t>D. Non parametric Measures</a:t>
            </a:r>
          </a:p>
        </p:txBody>
      </p:sp>
      <p:sp>
        <p:nvSpPr>
          <p:cNvPr id="23" name="TextBox 22"/>
          <p:cNvSpPr txBox="1"/>
          <p:nvPr/>
        </p:nvSpPr>
        <p:spPr>
          <a:xfrm>
            <a:off x="4317609" y="3581400"/>
            <a:ext cx="3302391" cy="381000"/>
          </a:xfrm>
          <a:prstGeom prst="rect">
            <a:avLst/>
          </a:prstGeom>
          <a:noFill/>
        </p:spPr>
        <p:txBody>
          <a:bodyPr wrap="square" rtlCol="0">
            <a:spAutoFit/>
          </a:bodyPr>
          <a:lstStyle/>
          <a:p>
            <a:r>
              <a:rPr lang="en-US" dirty="0"/>
              <a:t>E. Econometrics</a:t>
            </a:r>
          </a:p>
        </p:txBody>
      </p:sp>
      <p:cxnSp>
        <p:nvCxnSpPr>
          <p:cNvPr id="30" name="Straight Arrow Connector 29"/>
          <p:cNvCxnSpPr>
            <a:stCxn id="2" idx="2"/>
            <a:endCxn id="3" idx="0"/>
          </p:cNvCxnSpPr>
          <p:nvPr/>
        </p:nvCxnSpPr>
        <p:spPr>
          <a:xfrm>
            <a:off x="2287758" y="1752600"/>
            <a:ext cx="5276" cy="801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4" idx="0"/>
          </p:cNvCxnSpPr>
          <p:nvPr/>
        </p:nvCxnSpPr>
        <p:spPr>
          <a:xfrm flipH="1">
            <a:off x="2287758" y="3581400"/>
            <a:ext cx="5276"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293034" y="2286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0561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114300" indent="0">
              <a:buNone/>
            </a:pPr>
            <a:r>
              <a:rPr lang="en-US" dirty="0">
                <a:latin typeface="Baskerville Old Face" pitchFamily="18" charset="0"/>
              </a:rPr>
              <a:t>The purpose of analysis is to summarize and organize the collected data with a view to solve variety of social , economic and developmental problem which help researcher to bring new ideas and creative thinking into research investigation and to draw conclusion and make suggestion for future course of action.</a:t>
            </a:r>
          </a:p>
          <a:p>
            <a:pPr marL="114300" indent="0">
              <a:buNone/>
            </a:pPr>
            <a:r>
              <a:rPr lang="en-US" b="1" dirty="0">
                <a:latin typeface="Baskerville Old Face" pitchFamily="18" charset="0"/>
              </a:rPr>
              <a:t>Objects of analysis</a:t>
            </a:r>
          </a:p>
          <a:p>
            <a:r>
              <a:rPr lang="en-US" dirty="0">
                <a:latin typeface="Baskerville Old Face" pitchFamily="18" charset="0"/>
              </a:rPr>
              <a:t>Simplification &amp; summarization</a:t>
            </a:r>
          </a:p>
          <a:p>
            <a:r>
              <a:rPr lang="en-US" dirty="0">
                <a:latin typeface="Baskerville Old Face" pitchFamily="18" charset="0"/>
              </a:rPr>
              <a:t>Comparison</a:t>
            </a:r>
          </a:p>
          <a:p>
            <a:r>
              <a:rPr lang="en-US" dirty="0">
                <a:latin typeface="Baskerville Old Face" pitchFamily="18" charset="0"/>
              </a:rPr>
              <a:t>Forecasting</a:t>
            </a:r>
          </a:p>
          <a:p>
            <a:r>
              <a:rPr lang="en-US" dirty="0">
                <a:latin typeface="Baskerville Old Face" pitchFamily="18" charset="0"/>
              </a:rPr>
              <a:t>Policy formulation</a:t>
            </a:r>
          </a:p>
        </p:txBody>
      </p:sp>
    </p:spTree>
    <p:extLst>
      <p:ext uri="{BB962C8B-B14F-4D97-AF65-F5344CB8AC3E}">
        <p14:creationId xmlns:p14="http://schemas.microsoft.com/office/powerpoint/2010/main" val="4266568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latin typeface="Baskerville Old Face" pitchFamily="18" charset="0"/>
              </a:rPr>
              <a:t>STATISTICS</a:t>
            </a:r>
            <a:br>
              <a:rPr lang="en-US" dirty="0"/>
            </a:br>
            <a:endParaRPr lang="en-US" dirty="0"/>
          </a:p>
        </p:txBody>
      </p:sp>
      <p:sp>
        <p:nvSpPr>
          <p:cNvPr id="3" name="Content Placeholder 2"/>
          <p:cNvSpPr>
            <a:spLocks noGrp="1"/>
          </p:cNvSpPr>
          <p:nvPr>
            <p:ph idx="1"/>
          </p:nvPr>
        </p:nvSpPr>
        <p:spPr/>
        <p:txBody>
          <a:bodyPr/>
          <a:lstStyle/>
          <a:p>
            <a:r>
              <a:rPr lang="en-US" dirty="0">
                <a:latin typeface="Baskerville Old Face" pitchFamily="18" charset="0"/>
              </a:rPr>
              <a:t>It is the science of collecting , organizing , analyzing and interpreting data</a:t>
            </a:r>
          </a:p>
          <a:p>
            <a:pPr marL="114300" indent="0">
              <a:buNone/>
            </a:pPr>
            <a:r>
              <a:rPr lang="en-US" dirty="0">
                <a:latin typeface="Baskerville Old Face" pitchFamily="18" charset="0"/>
              </a:rPr>
              <a:t>Statistics are of two types </a:t>
            </a:r>
          </a:p>
          <a:p>
            <a:pPr marL="114300" indent="0">
              <a:buNone/>
            </a:pPr>
            <a:r>
              <a:rPr lang="en-US" dirty="0">
                <a:latin typeface="Baskerville Old Face" pitchFamily="18" charset="0"/>
              </a:rPr>
              <a:t>Descriptive </a:t>
            </a:r>
          </a:p>
          <a:p>
            <a:pPr marL="114300" indent="0">
              <a:buNone/>
            </a:pPr>
            <a:r>
              <a:rPr lang="en-US" dirty="0">
                <a:latin typeface="Baskerville Old Face" pitchFamily="18" charset="0"/>
              </a:rPr>
              <a:t>Inferential </a:t>
            </a:r>
          </a:p>
          <a:p>
            <a:pPr marL="114300" indent="0">
              <a:buNone/>
            </a:pPr>
            <a:r>
              <a:rPr lang="en-US" b="1" dirty="0">
                <a:latin typeface="Baskerville Old Face" pitchFamily="18" charset="0"/>
              </a:rPr>
              <a:t>Descriptive</a:t>
            </a:r>
            <a:r>
              <a:rPr lang="en-US" dirty="0">
                <a:latin typeface="Baskerville Old Face" pitchFamily="18" charset="0"/>
              </a:rPr>
              <a:t> statistics uses the data to provide descriptions of the population, either through numerical calculations or graphs or tables</a:t>
            </a:r>
          </a:p>
          <a:p>
            <a:pPr marL="114300" indent="0">
              <a:buNone/>
            </a:pPr>
            <a:r>
              <a:rPr lang="en-US" b="1" dirty="0">
                <a:latin typeface="Baskerville Old Face" pitchFamily="18" charset="0"/>
              </a:rPr>
              <a:t>inferential</a:t>
            </a:r>
            <a:r>
              <a:rPr lang="en-US" dirty="0">
                <a:latin typeface="Baskerville Old Face" pitchFamily="18" charset="0"/>
              </a:rPr>
              <a:t> statistics makes inferences and predictions about a population based on a sample of data taken from the population in question.</a:t>
            </a:r>
          </a:p>
        </p:txBody>
      </p:sp>
    </p:spTree>
    <p:extLst>
      <p:ext uri="{BB962C8B-B14F-4D97-AF65-F5344CB8AC3E}">
        <p14:creationId xmlns:p14="http://schemas.microsoft.com/office/powerpoint/2010/main" val="25764229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Baskerville Old Face" pitchFamily="18" charset="0"/>
              </a:rPr>
              <a:t>Probability distribution</a:t>
            </a:r>
          </a:p>
        </p:txBody>
      </p:sp>
      <p:sp>
        <p:nvSpPr>
          <p:cNvPr id="3" name="Content Placeholder 2"/>
          <p:cNvSpPr>
            <a:spLocks noGrp="1"/>
          </p:cNvSpPr>
          <p:nvPr>
            <p:ph idx="1"/>
          </p:nvPr>
        </p:nvSpPr>
        <p:spPr/>
        <p:txBody>
          <a:bodyPr>
            <a:normAutofit lnSpcReduction="10000"/>
          </a:bodyPr>
          <a:lstStyle/>
          <a:p>
            <a:pPr marL="114300" indent="0">
              <a:buNone/>
            </a:pPr>
            <a:r>
              <a:rPr lang="en-US" sz="2400" dirty="0">
                <a:latin typeface="Baskerville Old Face" pitchFamily="18" charset="0"/>
              </a:rPr>
              <a:t>They are such distribution which are not obtained by actual observation or experiments but are mathematically deducted on certain assumption.</a:t>
            </a:r>
          </a:p>
          <a:p>
            <a:pPr marL="114300" indent="0">
              <a:buNone/>
            </a:pPr>
            <a:r>
              <a:rPr lang="en-US" sz="2400" dirty="0">
                <a:latin typeface="Baskerville Old Face" pitchFamily="18" charset="0"/>
              </a:rPr>
              <a:t>Classification of theoretical distributions.</a:t>
            </a:r>
          </a:p>
          <a:p>
            <a:pPr marL="114300" indent="0">
              <a:buNone/>
            </a:pPr>
            <a:r>
              <a:rPr lang="en-US" sz="2400" dirty="0">
                <a:latin typeface="Baskerville Old Face" pitchFamily="18" charset="0"/>
              </a:rPr>
              <a:t>They are classified into two categories</a:t>
            </a:r>
          </a:p>
          <a:p>
            <a:pPr marL="571500" indent="-457200">
              <a:buFont typeface="+mj-lt"/>
              <a:buAutoNum type="arabicPeriod"/>
            </a:pPr>
            <a:r>
              <a:rPr lang="en-US" sz="2400" dirty="0">
                <a:latin typeface="Baskerville Old Face" pitchFamily="18" charset="0"/>
              </a:rPr>
              <a:t>Discrete theoretical distribution</a:t>
            </a:r>
          </a:p>
          <a:p>
            <a:pPr marL="571500" indent="-457200">
              <a:buFont typeface="+mj-lt"/>
              <a:buAutoNum type="arabicPeriod"/>
            </a:pPr>
            <a:r>
              <a:rPr lang="en-US" sz="2400" dirty="0">
                <a:latin typeface="Baskerville Old Face" pitchFamily="18" charset="0"/>
              </a:rPr>
              <a:t>Continuous theoretical probability distribution. </a:t>
            </a:r>
          </a:p>
          <a:p>
            <a:pPr marL="114300" indent="0">
              <a:buNone/>
            </a:pPr>
            <a:r>
              <a:rPr lang="en-US" sz="2400" dirty="0">
                <a:latin typeface="Baskerville Old Face" pitchFamily="18" charset="0"/>
              </a:rPr>
              <a:t>Discrete again is divided into two</a:t>
            </a:r>
          </a:p>
          <a:p>
            <a:pPr marL="571500" indent="-457200">
              <a:buFont typeface="+mj-lt"/>
              <a:buAutoNum type="arabicPeriod"/>
            </a:pPr>
            <a:r>
              <a:rPr lang="en-US" sz="2400" dirty="0">
                <a:latin typeface="Baskerville Old Face" pitchFamily="18" charset="0"/>
              </a:rPr>
              <a:t>Binomial distribution</a:t>
            </a:r>
          </a:p>
          <a:p>
            <a:pPr marL="571500" indent="-457200">
              <a:buFont typeface="+mj-lt"/>
              <a:buAutoNum type="arabicPeriod"/>
            </a:pPr>
            <a:r>
              <a:rPr lang="en-US" sz="2400" dirty="0">
                <a:latin typeface="Baskerville Old Face" pitchFamily="18" charset="0"/>
              </a:rPr>
              <a:t>Poisson distribution</a:t>
            </a:r>
          </a:p>
          <a:p>
            <a:pPr marL="114300" indent="0">
              <a:buNone/>
            </a:pPr>
            <a:r>
              <a:rPr lang="en-US" sz="2400" dirty="0">
                <a:latin typeface="Baskerville Old Face" pitchFamily="18" charset="0"/>
              </a:rPr>
              <a:t>And continuous distribution includes</a:t>
            </a:r>
          </a:p>
          <a:p>
            <a:pPr marL="571500" indent="-457200">
              <a:buFont typeface="+mj-lt"/>
              <a:buAutoNum type="arabicPeriod"/>
            </a:pPr>
            <a:r>
              <a:rPr lang="en-US" sz="2400" dirty="0">
                <a:latin typeface="Baskerville Old Face" pitchFamily="18" charset="0"/>
              </a:rPr>
              <a:t>Normal Distribution</a:t>
            </a:r>
          </a:p>
          <a:p>
            <a:pPr marL="114300" indent="0">
              <a:buNone/>
            </a:pPr>
            <a:endParaRPr lang="en-US" dirty="0"/>
          </a:p>
          <a:p>
            <a:pPr marL="571500" indent="-457200">
              <a:buAutoNum type="arabicPeriod"/>
            </a:pPr>
            <a:endParaRPr lang="en-US" dirty="0"/>
          </a:p>
          <a:p>
            <a:pPr marL="571500" indent="-457200">
              <a:buAutoNum type="arabicPeriod"/>
            </a:pPr>
            <a:endParaRPr lang="en-US" dirty="0"/>
          </a:p>
        </p:txBody>
      </p:sp>
    </p:spTree>
    <p:extLst>
      <p:ext uri="{BB962C8B-B14F-4D97-AF65-F5344CB8AC3E}">
        <p14:creationId xmlns:p14="http://schemas.microsoft.com/office/powerpoint/2010/main" val="1279533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Baskerville Old Face" pitchFamily="18" charset="0"/>
              </a:rPr>
              <a:t>Discrete</a:t>
            </a:r>
          </a:p>
        </p:txBody>
      </p:sp>
      <p:sp>
        <p:nvSpPr>
          <p:cNvPr id="3" name="Content Placeholder 2"/>
          <p:cNvSpPr>
            <a:spLocks noGrp="1"/>
          </p:cNvSpPr>
          <p:nvPr>
            <p:ph idx="1"/>
          </p:nvPr>
        </p:nvSpPr>
        <p:spPr/>
        <p:txBody>
          <a:bodyPr>
            <a:normAutofit/>
          </a:bodyPr>
          <a:lstStyle/>
          <a:p>
            <a:r>
              <a:rPr lang="en-US" sz="2400" b="1" dirty="0">
                <a:latin typeface="Baskerville Old Face" pitchFamily="18" charset="0"/>
              </a:rPr>
              <a:t>Binomial distribution</a:t>
            </a:r>
          </a:p>
          <a:p>
            <a:pPr marL="114300" indent="0">
              <a:buNone/>
            </a:pPr>
            <a:r>
              <a:rPr lang="en-US" sz="2400" dirty="0">
                <a:latin typeface="Baskerville Old Face" pitchFamily="18" charset="0"/>
              </a:rPr>
              <a:t>It is also known as Bernoulli distribution</a:t>
            </a:r>
          </a:p>
          <a:p>
            <a:pPr marL="114300" indent="0">
              <a:buNone/>
            </a:pPr>
            <a:r>
              <a:rPr lang="en-US" sz="2400" dirty="0">
                <a:latin typeface="Baskerville Old Face" pitchFamily="18" charset="0"/>
              </a:rPr>
              <a:t>It is associated with Swiss mathematician James Bernoulli</a:t>
            </a:r>
          </a:p>
          <a:p>
            <a:pPr marL="114300" indent="0">
              <a:buNone/>
            </a:pPr>
            <a:r>
              <a:rPr lang="en-US" sz="2400" dirty="0">
                <a:latin typeface="Baskerville Old Face" pitchFamily="18" charset="0"/>
              </a:rPr>
              <a:t>It is the probability distribution expressing the probability of one set of dichotomous variables.</a:t>
            </a:r>
          </a:p>
          <a:p>
            <a:pPr marL="114300" indent="0">
              <a:buNone/>
            </a:pPr>
            <a:r>
              <a:rPr lang="en-US" sz="2400" dirty="0">
                <a:latin typeface="Baskerville Old Face" pitchFamily="18" charset="0"/>
              </a:rPr>
              <a:t>That is success or failure</a:t>
            </a:r>
          </a:p>
          <a:p>
            <a:pPr marL="114300" indent="0">
              <a:buNone/>
            </a:pPr>
            <a:r>
              <a:rPr lang="en-US" sz="2400" dirty="0">
                <a:latin typeface="Baskerville Old Face" pitchFamily="18" charset="0"/>
              </a:rPr>
              <a:t>They are used in business decision making situation also in quality control etc.</a:t>
            </a:r>
          </a:p>
          <a:p>
            <a:pPr marL="114300" indent="0">
              <a:buNone/>
            </a:pPr>
            <a:r>
              <a:rPr lang="en-US" sz="2400" dirty="0">
                <a:latin typeface="Baskerville Old Face" pitchFamily="18" charset="0"/>
              </a:rPr>
              <a:t>There are only two possible outcome in a trail</a:t>
            </a:r>
          </a:p>
          <a:p>
            <a:pPr marL="114300" indent="0">
              <a:buNone/>
            </a:pPr>
            <a:r>
              <a:rPr lang="en-US" sz="2400" dirty="0">
                <a:latin typeface="Baskerville Old Face" pitchFamily="18" charset="0"/>
              </a:rPr>
              <a:t>The trails are independent .</a:t>
            </a:r>
          </a:p>
        </p:txBody>
      </p:sp>
    </p:spTree>
    <p:extLst>
      <p:ext uri="{BB962C8B-B14F-4D97-AF65-F5344CB8AC3E}">
        <p14:creationId xmlns:p14="http://schemas.microsoft.com/office/powerpoint/2010/main" val="35875896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620000" cy="5029200"/>
          </a:xfrm>
        </p:spPr>
        <p:txBody>
          <a:bodyPr>
            <a:normAutofit/>
          </a:bodyPr>
          <a:lstStyle/>
          <a:p>
            <a:r>
              <a:rPr lang="en-US" sz="2400" b="1" dirty="0">
                <a:latin typeface="Baskerville Old Face" pitchFamily="18" charset="0"/>
              </a:rPr>
              <a:t>Poisson distribution</a:t>
            </a:r>
          </a:p>
          <a:p>
            <a:r>
              <a:rPr lang="en-US" sz="2400" dirty="0">
                <a:latin typeface="Baskerville Old Face" pitchFamily="18" charset="0"/>
              </a:rPr>
              <a:t>It was originated by French mathematician Simeon Denis Poisson </a:t>
            </a:r>
          </a:p>
          <a:p>
            <a:r>
              <a:rPr lang="en-US" sz="2400" dirty="0">
                <a:latin typeface="Baskerville Old Face" pitchFamily="18" charset="0"/>
              </a:rPr>
              <a:t>This is limiting form of binomial distribution</a:t>
            </a:r>
          </a:p>
          <a:p>
            <a:r>
              <a:rPr lang="en-US" sz="2400" dirty="0">
                <a:latin typeface="Baskerville Old Face" pitchFamily="18" charset="0"/>
              </a:rPr>
              <a:t>Binomial can only be used if trails are previously known</a:t>
            </a:r>
          </a:p>
          <a:p>
            <a:r>
              <a:rPr lang="en-US" sz="2400" dirty="0">
                <a:latin typeface="Baskerville Old Face" pitchFamily="18" charset="0"/>
              </a:rPr>
              <a:t>In real life situation one cannot analyze the possible number of trials </a:t>
            </a:r>
          </a:p>
          <a:p>
            <a:r>
              <a:rPr lang="en-US" sz="2400" dirty="0">
                <a:latin typeface="Baskerville Old Face" pitchFamily="18" charset="0"/>
              </a:rPr>
              <a:t>The Poisson distribution is employed in situation where the number of success is relatively small</a:t>
            </a:r>
          </a:p>
          <a:p>
            <a:r>
              <a:rPr lang="en-US" sz="2400" dirty="0">
                <a:latin typeface="Baskerville Old Face" pitchFamily="18" charset="0"/>
              </a:rPr>
              <a:t>All Poisson  distribution are skewed to right</a:t>
            </a:r>
          </a:p>
        </p:txBody>
      </p:sp>
    </p:spTree>
    <p:extLst>
      <p:ext uri="{BB962C8B-B14F-4D97-AF65-F5344CB8AC3E}">
        <p14:creationId xmlns:p14="http://schemas.microsoft.com/office/powerpoint/2010/main" val="12518270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Baskerville Old Face" pitchFamily="18" charset="0"/>
              </a:rPr>
              <a:t>Continuous Distribution</a:t>
            </a:r>
          </a:p>
        </p:txBody>
      </p:sp>
      <p:sp>
        <p:nvSpPr>
          <p:cNvPr id="3" name="Content Placeholder 2"/>
          <p:cNvSpPr>
            <a:spLocks noGrp="1"/>
          </p:cNvSpPr>
          <p:nvPr>
            <p:ph sz="half" idx="1"/>
          </p:nvPr>
        </p:nvSpPr>
        <p:spPr/>
        <p:txBody>
          <a:bodyPr>
            <a:noAutofit/>
          </a:bodyPr>
          <a:lstStyle/>
          <a:p>
            <a:pPr marL="114300" indent="0">
              <a:buNone/>
            </a:pPr>
            <a:r>
              <a:rPr lang="en-US" sz="1600" dirty="0">
                <a:latin typeface="Baskerville Old Face" pitchFamily="18" charset="0"/>
              </a:rPr>
              <a:t>Normal distribution </a:t>
            </a:r>
          </a:p>
          <a:p>
            <a:r>
              <a:rPr lang="en-US" sz="1600" dirty="0">
                <a:latin typeface="Baskerville Old Face" pitchFamily="18" charset="0"/>
              </a:rPr>
              <a:t>it was described by Abraham De Moivre</a:t>
            </a:r>
          </a:p>
          <a:p>
            <a:r>
              <a:rPr lang="en-US" sz="1600" dirty="0">
                <a:latin typeface="Baskerville Old Face" pitchFamily="18" charset="0"/>
              </a:rPr>
              <a:t>In a ND Mean=median=mode</a:t>
            </a:r>
          </a:p>
          <a:p>
            <a:r>
              <a:rPr lang="en-US" sz="1600" dirty="0">
                <a:latin typeface="Baskerville Old Face" pitchFamily="18" charset="0"/>
              </a:rPr>
              <a:t>It is a bell shaped curve</a:t>
            </a:r>
          </a:p>
          <a:p>
            <a:r>
              <a:rPr lang="en-US" sz="1600" dirty="0">
                <a:latin typeface="Baskerville Old Face" pitchFamily="18" charset="0"/>
              </a:rPr>
              <a:t>Total area under the curve is 1</a:t>
            </a:r>
          </a:p>
          <a:p>
            <a:r>
              <a:rPr lang="en-US" sz="1600" dirty="0">
                <a:latin typeface="Baskerville Old Face" pitchFamily="18" charset="0"/>
              </a:rPr>
              <a:t>50% of the values are less than the mean and50 %of values are above the mean</a:t>
            </a:r>
          </a:p>
          <a:p>
            <a:r>
              <a:rPr lang="en-US" sz="1600" dirty="0">
                <a:latin typeface="Baskerville Old Face" pitchFamily="18" charset="0"/>
              </a:rPr>
              <a:t>It is symmetrical about the center</a:t>
            </a:r>
          </a:p>
          <a:p>
            <a:r>
              <a:rPr lang="en-US" sz="1600" dirty="0">
                <a:latin typeface="Baskerville Old Face" pitchFamily="18" charset="0"/>
              </a:rPr>
              <a:t>We could use normal curve to predict  the chance of happening something.</a:t>
            </a:r>
          </a:p>
          <a:p>
            <a:r>
              <a:rPr lang="en-US" sz="1600" dirty="0">
                <a:latin typeface="Baskerville Old Face" pitchFamily="18" charset="0"/>
              </a:rPr>
              <a:t>It gives us the idea the what the data actually look like.</a:t>
            </a:r>
          </a:p>
          <a:p>
            <a:r>
              <a:rPr lang="en-US" sz="1600" dirty="0">
                <a:latin typeface="Baskerville Old Face" pitchFamily="18" charset="0"/>
              </a:rPr>
              <a:t>It also describes that 68.26% of all observation are within ±1 standard deviation and95 % are within ± 2std deviation  and 99 % are in ±3 Std deviation.</a:t>
            </a:r>
          </a:p>
          <a:p>
            <a:pPr marL="114300" indent="0">
              <a:buNone/>
            </a:pPr>
            <a:endParaRPr lang="en-US" sz="1600" dirty="0">
              <a:latin typeface="Baskerville Old Face" pitchFamily="18" charset="0"/>
            </a:endParaRPr>
          </a:p>
          <a:p>
            <a:pPr marL="114300" indent="0">
              <a:buNone/>
            </a:pPr>
            <a:endParaRPr lang="en-US" sz="1600" dirty="0">
              <a:latin typeface="Baskerville Old Face" pitchFamily="18" charset="0"/>
            </a:endParaRPr>
          </a:p>
        </p:txBody>
      </p:sp>
      <p:pic>
        <p:nvPicPr>
          <p:cNvPr id="10"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81562" y="1600200"/>
            <a:ext cx="3500438" cy="3069431"/>
          </a:xfrm>
        </p:spPr>
      </p:pic>
    </p:spTree>
    <p:extLst>
      <p:ext uri="{BB962C8B-B14F-4D97-AF65-F5344CB8AC3E}">
        <p14:creationId xmlns:p14="http://schemas.microsoft.com/office/powerpoint/2010/main" val="21073004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latin typeface="Baskerville Old Face" pitchFamily="18" charset="0"/>
              </a:rPr>
              <a:t>UNIVARIATE ANALYSIS</a:t>
            </a:r>
          </a:p>
        </p:txBody>
      </p:sp>
      <p:sp>
        <p:nvSpPr>
          <p:cNvPr id="3" name="Content Placeholder 2"/>
          <p:cNvSpPr>
            <a:spLocks noGrp="1"/>
          </p:cNvSpPr>
          <p:nvPr>
            <p:ph idx="1"/>
          </p:nvPr>
        </p:nvSpPr>
        <p:spPr>
          <a:xfrm>
            <a:off x="533400" y="1524000"/>
            <a:ext cx="7620000" cy="4800600"/>
          </a:xfrm>
        </p:spPr>
        <p:txBody>
          <a:bodyPr>
            <a:normAutofit/>
          </a:bodyPr>
          <a:lstStyle/>
          <a:p>
            <a:pPr marL="114300" indent="0">
              <a:buNone/>
            </a:pPr>
            <a:r>
              <a:rPr lang="en-US" sz="2400" dirty="0">
                <a:latin typeface="Baskerville Old Face" pitchFamily="18" charset="0"/>
              </a:rPr>
              <a:t>It deals with simple data set pertaining to a single variable . It includes</a:t>
            </a:r>
          </a:p>
          <a:p>
            <a:r>
              <a:rPr lang="en-US" sz="2400" dirty="0">
                <a:latin typeface="Baskerville Old Face" pitchFamily="18" charset="0"/>
              </a:rPr>
              <a:t>Measures of central tendency </a:t>
            </a:r>
          </a:p>
          <a:p>
            <a:r>
              <a:rPr lang="en-US" sz="2400" dirty="0">
                <a:latin typeface="Baskerville Old Face" pitchFamily="18" charset="0"/>
              </a:rPr>
              <a:t>Measures of dispersion</a:t>
            </a:r>
          </a:p>
        </p:txBody>
      </p:sp>
    </p:spTree>
    <p:extLst>
      <p:ext uri="{BB962C8B-B14F-4D97-AF65-F5344CB8AC3E}">
        <p14:creationId xmlns:p14="http://schemas.microsoft.com/office/powerpoint/2010/main" val="282314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Baskerville Old Face" pitchFamily="18" charset="0"/>
              </a:rPr>
              <a:t>Measures of central tendency </a:t>
            </a:r>
          </a:p>
        </p:txBody>
      </p:sp>
      <p:sp>
        <p:nvSpPr>
          <p:cNvPr id="4" name="Content Placeholder 3"/>
          <p:cNvSpPr>
            <a:spLocks noGrp="1"/>
          </p:cNvSpPr>
          <p:nvPr>
            <p:ph idx="1"/>
          </p:nvPr>
        </p:nvSpPr>
        <p:spPr/>
        <p:txBody>
          <a:bodyPr/>
          <a:lstStyle/>
          <a:p>
            <a:pPr marL="114300" indent="0">
              <a:buNone/>
            </a:pPr>
            <a:r>
              <a:rPr lang="en-US" dirty="0">
                <a:latin typeface="Baskerville Old Face" pitchFamily="18" charset="0"/>
              </a:rPr>
              <a:t>A measure of central tendency (also referred to as measures of center or central location) is a summary measure that attempts to describe a whole set of data with a single value that represents the middle or center of its distribution. Following are the different measure of central tendency</a:t>
            </a:r>
          </a:p>
          <a:p>
            <a:r>
              <a:rPr lang="en-US" dirty="0">
                <a:latin typeface="Baskerville Old Face" pitchFamily="18" charset="0"/>
              </a:rPr>
              <a:t>Mean </a:t>
            </a:r>
          </a:p>
          <a:p>
            <a:r>
              <a:rPr lang="en-US" dirty="0">
                <a:latin typeface="Baskerville Old Face" pitchFamily="18" charset="0"/>
              </a:rPr>
              <a:t>Median </a:t>
            </a:r>
          </a:p>
          <a:p>
            <a:r>
              <a:rPr lang="en-US" dirty="0">
                <a:latin typeface="Baskerville Old Face" pitchFamily="18" charset="0"/>
              </a:rPr>
              <a:t>Mode </a:t>
            </a:r>
          </a:p>
          <a:p>
            <a:r>
              <a:rPr lang="en-US" dirty="0">
                <a:latin typeface="Baskerville Old Face" pitchFamily="18" charset="0"/>
              </a:rPr>
              <a:t>Geometric mean </a:t>
            </a:r>
          </a:p>
          <a:p>
            <a:r>
              <a:rPr lang="en-US" dirty="0">
                <a:latin typeface="Baskerville Old Face" pitchFamily="18" charset="0"/>
              </a:rPr>
              <a:t>Harmonic mean </a:t>
            </a:r>
          </a:p>
          <a:p>
            <a:r>
              <a:rPr lang="en-US" dirty="0">
                <a:latin typeface="Baskerville Old Face" pitchFamily="18" charset="0"/>
              </a:rPr>
              <a:t>Quadratic mean</a:t>
            </a:r>
          </a:p>
          <a:p>
            <a:endParaRPr lang="en-US" dirty="0">
              <a:latin typeface="Baskerville Old Face" pitchFamily="18" charset="0"/>
            </a:endParaRPr>
          </a:p>
        </p:txBody>
      </p:sp>
    </p:spTree>
    <p:extLst>
      <p:ext uri="{BB962C8B-B14F-4D97-AF65-F5344CB8AC3E}">
        <p14:creationId xmlns:p14="http://schemas.microsoft.com/office/powerpoint/2010/main" val="3764820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19800"/>
          </a:xfrm>
        </p:spPr>
        <p:txBody>
          <a:bodyPr>
            <a:normAutofit fontScale="92500"/>
          </a:bodyPr>
          <a:lstStyle/>
          <a:p>
            <a:r>
              <a:rPr lang="en-US" sz="2400" b="1" u="sng" dirty="0">
                <a:latin typeface="Baskerville Old Face" pitchFamily="18" charset="0"/>
              </a:rPr>
              <a:t>Mean</a:t>
            </a:r>
            <a:r>
              <a:rPr lang="en-US" sz="2400" dirty="0">
                <a:latin typeface="Baskerville Old Face" pitchFamily="18" charset="0"/>
              </a:rPr>
              <a:t> </a:t>
            </a:r>
            <a:r>
              <a:rPr lang="en-US" dirty="0">
                <a:latin typeface="Baskerville Old Face" pitchFamily="18" charset="0"/>
              </a:rPr>
              <a:t>:The mean is the sum of the value of each observation in a dataset divided by the number of observations. This is also known as the arithmetic average.</a:t>
            </a:r>
          </a:p>
          <a:p>
            <a:r>
              <a:rPr lang="en-US" sz="2400" b="1" u="sng" dirty="0">
                <a:latin typeface="Baskerville Old Face" pitchFamily="18" charset="0"/>
              </a:rPr>
              <a:t>Median</a:t>
            </a:r>
            <a:r>
              <a:rPr lang="en-US" sz="2400" dirty="0">
                <a:latin typeface="Baskerville Old Face" pitchFamily="18" charset="0"/>
              </a:rPr>
              <a:t> </a:t>
            </a:r>
            <a:r>
              <a:rPr lang="en-US" dirty="0">
                <a:latin typeface="Baskerville Old Face" pitchFamily="18" charset="0"/>
              </a:rPr>
              <a:t>:The median is the </a:t>
            </a:r>
            <a:r>
              <a:rPr lang="en-US" i="1" dirty="0">
                <a:latin typeface="Baskerville Old Face" pitchFamily="18" charset="0"/>
              </a:rPr>
              <a:t>middle</a:t>
            </a:r>
            <a:r>
              <a:rPr lang="en-US" dirty="0">
                <a:latin typeface="Baskerville Old Face" pitchFamily="18" charset="0"/>
              </a:rPr>
              <a:t> </a:t>
            </a:r>
            <a:r>
              <a:rPr lang="en-US" i="1" dirty="0">
                <a:latin typeface="Baskerville Old Face" pitchFamily="18" charset="0"/>
              </a:rPr>
              <a:t>value</a:t>
            </a:r>
            <a:r>
              <a:rPr lang="en-US" dirty="0">
                <a:latin typeface="Baskerville Old Face" pitchFamily="18" charset="0"/>
              </a:rPr>
              <a:t> in distribution when the values are arranged in ascending or descending order.</a:t>
            </a:r>
          </a:p>
          <a:p>
            <a:r>
              <a:rPr lang="en-US" sz="2400" b="1" u="sng" dirty="0">
                <a:latin typeface="Baskerville Old Face" pitchFamily="18" charset="0"/>
              </a:rPr>
              <a:t>Mode</a:t>
            </a:r>
            <a:r>
              <a:rPr lang="en-US" sz="2400" dirty="0">
                <a:latin typeface="Baskerville Old Face" pitchFamily="18" charset="0"/>
              </a:rPr>
              <a:t> </a:t>
            </a:r>
            <a:r>
              <a:rPr lang="en-US" dirty="0">
                <a:latin typeface="Baskerville Old Face" pitchFamily="18" charset="0"/>
              </a:rPr>
              <a:t>:The mode is the </a:t>
            </a:r>
            <a:r>
              <a:rPr lang="en-US" i="1" dirty="0">
                <a:latin typeface="Baskerville Old Face" pitchFamily="18" charset="0"/>
              </a:rPr>
              <a:t>most commonly occurring</a:t>
            </a:r>
            <a:r>
              <a:rPr lang="en-US" dirty="0">
                <a:latin typeface="Baskerville Old Face" pitchFamily="18" charset="0"/>
              </a:rPr>
              <a:t> </a:t>
            </a:r>
            <a:r>
              <a:rPr lang="en-US" i="1" dirty="0">
                <a:latin typeface="Baskerville Old Face" pitchFamily="18" charset="0"/>
              </a:rPr>
              <a:t>value</a:t>
            </a:r>
            <a:r>
              <a:rPr lang="en-US" dirty="0">
                <a:latin typeface="Baskerville Old Face" pitchFamily="18" charset="0"/>
              </a:rPr>
              <a:t> in a distribution.</a:t>
            </a:r>
          </a:p>
          <a:p>
            <a:r>
              <a:rPr lang="en-US" sz="2400" b="1" u="sng" dirty="0">
                <a:latin typeface="Baskerville Old Face" pitchFamily="18" charset="0"/>
              </a:rPr>
              <a:t>Geometric mean</a:t>
            </a:r>
            <a:r>
              <a:rPr lang="en-US" dirty="0">
                <a:latin typeface="Baskerville Old Face" pitchFamily="18" charset="0"/>
              </a:rPr>
              <a:t> – the </a:t>
            </a:r>
            <a:r>
              <a:rPr lang="en-US" i="1" dirty="0">
                <a:latin typeface="Baskerville Old Face" pitchFamily="18" charset="0"/>
              </a:rPr>
              <a:t>n</a:t>
            </a:r>
            <a:r>
              <a:rPr lang="en-US" dirty="0">
                <a:latin typeface="Baskerville Old Face" pitchFamily="18" charset="0"/>
              </a:rPr>
              <a:t>th root of the product of the data values, where there are </a:t>
            </a:r>
            <a:r>
              <a:rPr lang="en-US" i="1" dirty="0">
                <a:latin typeface="Baskerville Old Face" pitchFamily="18" charset="0"/>
              </a:rPr>
              <a:t>n</a:t>
            </a:r>
            <a:r>
              <a:rPr lang="en-US" dirty="0">
                <a:latin typeface="Baskerville Old Face" pitchFamily="18" charset="0"/>
              </a:rPr>
              <a:t> of these items. This measure is valid only for data that are measured absolutely on a strictly positive scale</a:t>
            </a:r>
          </a:p>
          <a:p>
            <a:r>
              <a:rPr lang="en-US" sz="2400" b="1" u="sng" dirty="0">
                <a:latin typeface="Baskerville Old Face" pitchFamily="18" charset="0"/>
              </a:rPr>
              <a:t>Harmonic mean</a:t>
            </a:r>
            <a:r>
              <a:rPr lang="en-US" dirty="0">
                <a:latin typeface="Baskerville Old Face" pitchFamily="18" charset="0"/>
              </a:rPr>
              <a:t> – the reciprocal of the arithmetic mean of the reciprocals of the data values. This measure too is valid only for data that are measured absolutely on a strictly positive scale</a:t>
            </a:r>
          </a:p>
          <a:p>
            <a:r>
              <a:rPr lang="en-US" sz="2400" b="1" u="sng" dirty="0">
                <a:latin typeface="Baskerville Old Face" pitchFamily="18" charset="0"/>
              </a:rPr>
              <a:t>The Quadratic mean</a:t>
            </a:r>
            <a:r>
              <a:rPr lang="en-US" dirty="0">
                <a:latin typeface="Baskerville Old Face" pitchFamily="18" charset="0"/>
              </a:rPr>
              <a:t> (often known as the root mean square) is useful in engineering, but is not often used in statistics. This is because it is not a good indicator of the center of the distribution when the distribution includes negative values.</a:t>
            </a:r>
          </a:p>
        </p:txBody>
      </p:sp>
    </p:spTree>
    <p:extLst>
      <p:ext uri="{BB962C8B-B14F-4D97-AF65-F5344CB8AC3E}">
        <p14:creationId xmlns:p14="http://schemas.microsoft.com/office/powerpoint/2010/main" val="3930296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609600"/>
            <a:ext cx="6248400" cy="5791199"/>
          </a:xfrm>
          <a:prstGeom prst="rect">
            <a:avLst/>
          </a:prstGeom>
        </p:spPr>
      </p:pic>
    </p:spTree>
    <p:extLst>
      <p:ext uri="{BB962C8B-B14F-4D97-AF65-F5344CB8AC3E}">
        <p14:creationId xmlns:p14="http://schemas.microsoft.com/office/powerpoint/2010/main" val="9035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495800"/>
            <a:ext cx="7620000" cy="1143000"/>
          </a:xfrm>
        </p:spPr>
        <p:txBody>
          <a:bodyPr/>
          <a:lstStyle/>
          <a:p>
            <a:r>
              <a:rPr lang="en-US" dirty="0"/>
              <a:t>REVIEW OF LITERATURE</a:t>
            </a:r>
          </a:p>
        </p:txBody>
      </p:sp>
    </p:spTree>
    <p:extLst>
      <p:ext uri="{BB962C8B-B14F-4D97-AF65-F5344CB8AC3E}">
        <p14:creationId xmlns:p14="http://schemas.microsoft.com/office/powerpoint/2010/main" val="13372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askerville Old Face" pitchFamily="18" charset="0"/>
              </a:rPr>
              <a:t>MEASURES OF DISPERSION </a:t>
            </a:r>
          </a:p>
        </p:txBody>
      </p:sp>
      <p:sp>
        <p:nvSpPr>
          <p:cNvPr id="3" name="Content Placeholder 2"/>
          <p:cNvSpPr>
            <a:spLocks noGrp="1"/>
          </p:cNvSpPr>
          <p:nvPr>
            <p:ph idx="1"/>
          </p:nvPr>
        </p:nvSpPr>
        <p:spPr/>
        <p:txBody>
          <a:bodyPr>
            <a:normAutofit fontScale="92500"/>
          </a:bodyPr>
          <a:lstStyle/>
          <a:p>
            <a:pPr marL="114300" indent="0">
              <a:buNone/>
            </a:pPr>
            <a:r>
              <a:rPr lang="en-US" dirty="0">
                <a:latin typeface="Baskerville Old Face" pitchFamily="18" charset="0"/>
              </a:rPr>
              <a:t>Dispersion in statistics is a way of describing how spread out a set of data is. When a data set has a large value, the values in the set are widely scattered; when it is small the items in the set are tightly clustered.</a:t>
            </a:r>
          </a:p>
          <a:p>
            <a:pPr fontAlgn="base"/>
            <a:r>
              <a:rPr lang="en-US" b="1" dirty="0">
                <a:latin typeface="Baskerville Old Face" pitchFamily="18" charset="0"/>
              </a:rPr>
              <a:t>Range</a:t>
            </a:r>
            <a:r>
              <a:rPr lang="en-US" dirty="0">
                <a:latin typeface="Baskerville Old Face" pitchFamily="18" charset="0"/>
              </a:rPr>
              <a:t>: the difference between the smallest and largest number in a set of data.</a:t>
            </a:r>
          </a:p>
          <a:p>
            <a:pPr fontAlgn="base"/>
            <a:r>
              <a:rPr lang="en-US" b="1" u="sng" dirty="0">
                <a:latin typeface="Baskerville Old Face" pitchFamily="18" charset="0"/>
              </a:rPr>
              <a:t>Standard deviation</a:t>
            </a:r>
            <a:r>
              <a:rPr lang="en-US" dirty="0">
                <a:latin typeface="Baskerville Old Face" pitchFamily="18" charset="0"/>
              </a:rPr>
              <a:t>: It is the probably the most common measure. It tells you how spread out numbers are from the mean,</a:t>
            </a:r>
          </a:p>
          <a:p>
            <a:pPr fontAlgn="base"/>
            <a:r>
              <a:rPr lang="en-US" b="1" u="sng" dirty="0">
                <a:latin typeface="Baskerville Old Face" pitchFamily="18" charset="0"/>
              </a:rPr>
              <a:t>Interquartile range (IQR</a:t>
            </a:r>
            <a:r>
              <a:rPr lang="en-US" dirty="0">
                <a:latin typeface="Baskerville Old Face" pitchFamily="18" charset="0"/>
              </a:rPr>
              <a:t>):  It describes where the bulk of the data lies (the “middle fifty” percent).</a:t>
            </a:r>
          </a:p>
          <a:p>
            <a:pPr fontAlgn="base"/>
            <a:r>
              <a:rPr lang="en-US" b="1" u="sng" dirty="0">
                <a:latin typeface="Baskerville Old Face" pitchFamily="18" charset="0"/>
              </a:rPr>
              <a:t>Interdecile range</a:t>
            </a:r>
            <a:r>
              <a:rPr lang="en-US" dirty="0">
                <a:latin typeface="Baskerville Old Face" pitchFamily="18" charset="0"/>
              </a:rPr>
              <a:t>: The difference between the first decile (10%) and the last decile (90%).</a:t>
            </a:r>
          </a:p>
          <a:p>
            <a:pPr fontAlgn="base"/>
            <a:r>
              <a:rPr lang="en-US" b="1" u="sng" dirty="0">
                <a:latin typeface="Baskerville Old Face" pitchFamily="18" charset="0"/>
              </a:rPr>
              <a:t>Variance</a:t>
            </a:r>
            <a:r>
              <a:rPr lang="en-US" dirty="0">
                <a:latin typeface="Baskerville Old Face" pitchFamily="18" charset="0"/>
              </a:rPr>
              <a:t> : It is the expectation of the squared deviation of a random variable from its mean, and it informally measures how far a set of (random) numbers are spread out from their mean</a:t>
            </a:r>
          </a:p>
          <a:p>
            <a:endParaRPr lang="en-US" dirty="0">
              <a:latin typeface="Baskerville Old Face" pitchFamily="18" charset="0"/>
            </a:endParaRPr>
          </a:p>
        </p:txBody>
      </p:sp>
    </p:spTree>
    <p:extLst>
      <p:ext uri="{BB962C8B-B14F-4D97-AF65-F5344CB8AC3E}">
        <p14:creationId xmlns:p14="http://schemas.microsoft.com/office/powerpoint/2010/main" val="41896852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Two sets of data</a:t>
            </a:r>
          </a:p>
        </p:txBody>
      </p:sp>
      <mc:AlternateContent xmlns:mc="http://schemas.openxmlformats.org/markup-compatibility/2006" xmlns:a14="http://schemas.microsoft.com/office/drawing/2010/main">
        <mc:Choice Requires="a14">
          <p:sp>
            <p:nvSpPr>
              <p:cNvPr id="10" name="Content Placeholder 9"/>
              <p:cNvSpPr>
                <a:spLocks noGrp="1"/>
              </p:cNvSpPr>
              <p:nvPr>
                <p:ph sz="half" idx="1"/>
              </p:nvPr>
            </p:nvSpPr>
            <p:spPr/>
            <p:txBody>
              <a:bodyPr/>
              <a:lstStyle/>
              <a:p>
                <a:pPr marL="114300" indent="0">
                  <a:buNone/>
                </a:pPr>
                <a:r>
                  <a:rPr lang="en-US" dirty="0"/>
                  <a:t>-10, 0 ,10,20,30</a:t>
                </a:r>
              </a:p>
              <a:p>
                <a:pPr marL="114300" indent="0">
                  <a:buNone/>
                </a:pPr>
                <a:r>
                  <a:rPr lang="en-US" dirty="0"/>
                  <a:t>Range = 40</a:t>
                </a:r>
              </a:p>
              <a:p>
                <a:pPr marL="114300" indent="0">
                  <a:buNone/>
                </a:pPr>
                <a:r>
                  <a:rPr lang="en-US" dirty="0"/>
                  <a:t>Variance = 200</a:t>
                </a:r>
              </a:p>
              <a:p>
                <a:pPr marL="114300" indent="0">
                  <a:buNone/>
                </a:pPr>
                <a:r>
                  <a:rPr lang="en-US" dirty="0"/>
                  <a:t>SD = 10</a:t>
                </a:r>
                <a14:m>
                  <m:oMath xmlns:m="http://schemas.openxmlformats.org/officeDocument/2006/math">
                    <m:rad>
                      <m:radPr>
                        <m:ctrlPr>
                          <a:rPr lang="en-US" i="1" smtClean="0">
                            <a:latin typeface="Cambria Math" panose="02040503050406030204" pitchFamily="18" charset="0"/>
                          </a:rPr>
                        </m:ctrlPr>
                      </m:radPr>
                      <m:deg>
                        <m:r>
                          <m:rPr>
                            <m:brk m:alnAt="7"/>
                          </m:rPr>
                          <a:rPr lang="en-US" b="0" i="1" smtClean="0">
                            <a:latin typeface="Cambria Math"/>
                          </a:rPr>
                          <m:t>1</m:t>
                        </m:r>
                        <m:r>
                          <a:rPr lang="en-US" b="0" i="1" smtClean="0">
                            <a:latin typeface="Cambria Math"/>
                          </a:rPr>
                          <m:t>0</m:t>
                        </m:r>
                      </m:deg>
                      <m:e>
                        <m:r>
                          <a:rPr lang="en-US" b="0" i="1" smtClean="0">
                            <a:latin typeface="Cambria Math"/>
                          </a:rPr>
                          <m:t>2</m:t>
                        </m:r>
                      </m:e>
                    </m:rad>
                  </m:oMath>
                </a14:m>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sz="half" idx="1"/>
              </p:nvPr>
            </p:nvSpPr>
            <p:spPr>
              <a:blipFill rotWithShape="1">
                <a:blip r:embed="rId2"/>
                <a:stretch>
                  <a:fillRect l="-167" t="-1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10"/>
              <p:cNvSpPr>
                <a:spLocks noGrp="1"/>
              </p:cNvSpPr>
              <p:nvPr>
                <p:ph sz="half" idx="2"/>
              </p:nvPr>
            </p:nvSpPr>
            <p:spPr/>
            <p:txBody>
              <a:bodyPr/>
              <a:lstStyle/>
              <a:p>
                <a:pPr marL="114300" indent="0">
                  <a:buNone/>
                </a:pPr>
                <a:r>
                  <a:rPr lang="en-US" dirty="0"/>
                  <a:t>8,9,10,11,12</a:t>
                </a:r>
              </a:p>
              <a:p>
                <a:pPr marL="114300" indent="0">
                  <a:buNone/>
                </a:pPr>
                <a:r>
                  <a:rPr lang="en-US" dirty="0"/>
                  <a:t>Range = 4</a:t>
                </a:r>
              </a:p>
              <a:p>
                <a:pPr marL="114300" indent="0">
                  <a:buNone/>
                </a:pPr>
                <a:r>
                  <a:rPr lang="en-US" dirty="0"/>
                  <a:t>Variance = 2</a:t>
                </a:r>
              </a:p>
              <a:p>
                <a:pPr marL="114300" indent="0">
                  <a:buNone/>
                </a:pPr>
                <a:r>
                  <a:rPr lang="en-US" dirty="0"/>
                  <a:t>SD=</a:t>
                </a:r>
                <a14:m>
                  <m:oMath xmlns:m="http://schemas.openxmlformats.org/officeDocument/2006/math">
                    <m:r>
                      <a:rPr lang="en-US" i="1" smtClean="0">
                        <a:latin typeface="Cambria Math"/>
                        <a:ea typeface="Cambria Math"/>
                      </a:rPr>
                      <m:t>√</m:t>
                    </m:r>
                    <m:r>
                      <a:rPr lang="en-US" b="0" i="1" smtClean="0">
                        <a:latin typeface="Cambria Math"/>
                        <a:ea typeface="Cambria Math"/>
                      </a:rPr>
                      <m:t>2</m:t>
                    </m:r>
                  </m:oMath>
                </a14:m>
                <a:endParaRPr lang="en-US" dirty="0"/>
              </a:p>
            </p:txBody>
          </p:sp>
        </mc:Choice>
        <mc:Fallback xmlns="">
          <p:sp>
            <p:nvSpPr>
              <p:cNvPr id="11" name="Content Placeholder 10"/>
              <p:cNvSpPr>
                <a:spLocks noGrp="1" noRot="1" noChangeAspect="1" noMove="1" noResize="1" noEditPoints="1" noAdjustHandles="1" noChangeArrowheads="1" noChangeShapeType="1" noTextEdit="1"/>
              </p:cNvSpPr>
              <p:nvPr>
                <p:ph sz="half" idx="2"/>
              </p:nvPr>
            </p:nvSpPr>
            <p:spPr>
              <a:blipFill rotWithShape="1">
                <a:blip r:embed="rId3"/>
                <a:stretch>
                  <a:fillRect l="-167" t="-1195"/>
                </a:stretch>
              </a:blipFill>
            </p:spPr>
            <p:txBody>
              <a:bodyPr/>
              <a:lstStyle/>
              <a:p>
                <a:r>
                  <a:rPr lang="en-US">
                    <a:noFill/>
                  </a:rPr>
                  <a:t> </a:t>
                </a:r>
              </a:p>
            </p:txBody>
          </p:sp>
        </mc:Fallback>
      </mc:AlternateContent>
    </p:spTree>
    <p:extLst>
      <p:ext uri="{BB962C8B-B14F-4D97-AF65-F5344CB8AC3E}">
        <p14:creationId xmlns:p14="http://schemas.microsoft.com/office/powerpoint/2010/main" val="2637892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latin typeface="Baskerville Old Face" pitchFamily="18" charset="0"/>
              </a:rPr>
              <a:t>Parametric and Non Parametric measures </a:t>
            </a:r>
          </a:p>
        </p:txBody>
      </p:sp>
      <p:sp>
        <p:nvSpPr>
          <p:cNvPr id="3" name="Content Placeholder 2"/>
          <p:cNvSpPr>
            <a:spLocks noGrp="1"/>
          </p:cNvSpPr>
          <p:nvPr>
            <p:ph idx="1"/>
          </p:nvPr>
        </p:nvSpPr>
        <p:spPr/>
        <p:txBody>
          <a:bodyPr/>
          <a:lstStyle/>
          <a:p>
            <a:pPr marL="114300" indent="0" algn="just">
              <a:buNone/>
            </a:pPr>
            <a:r>
              <a:rPr lang="en-US" sz="2400" b="1" u="sng" dirty="0">
                <a:latin typeface="Baskerville Old Face" pitchFamily="18" charset="0"/>
              </a:rPr>
              <a:t>Parametric Measures</a:t>
            </a:r>
          </a:p>
          <a:p>
            <a:pPr marL="114300" indent="0" algn="just">
              <a:buNone/>
            </a:pPr>
            <a:r>
              <a:rPr lang="en-US" dirty="0">
                <a:latin typeface="Baskerville Old Face" pitchFamily="18" charset="0"/>
              </a:rPr>
              <a:t>Conventional statistical procedures are also called as parametric tests.</a:t>
            </a:r>
          </a:p>
          <a:p>
            <a:pPr marL="114300" indent="0" algn="just">
              <a:buNone/>
            </a:pPr>
            <a:r>
              <a:rPr lang="en-US" dirty="0">
                <a:latin typeface="Baskerville Old Face" pitchFamily="18" charset="0"/>
              </a:rPr>
              <a:t> In a parametric test sample statistic is used to estimate population parameter </a:t>
            </a:r>
          </a:p>
          <a:p>
            <a:pPr marL="114300" indent="0" algn="just">
              <a:buNone/>
            </a:pPr>
            <a:r>
              <a:rPr lang="en-US" dirty="0">
                <a:latin typeface="Baskerville Old Face" pitchFamily="18" charset="0"/>
              </a:rPr>
              <a:t>The main assumption relying behind parametric testing are the samples are drawn from normally distributed population.</a:t>
            </a:r>
          </a:p>
          <a:p>
            <a:pPr marL="114300" indent="0" algn="just">
              <a:buNone/>
            </a:pPr>
            <a:endParaRPr lang="en-US" dirty="0">
              <a:latin typeface="Baskerville Old Face" pitchFamily="18" charset="0"/>
            </a:endParaRPr>
          </a:p>
        </p:txBody>
      </p:sp>
    </p:spTree>
    <p:extLst>
      <p:ext uri="{BB962C8B-B14F-4D97-AF65-F5344CB8AC3E}">
        <p14:creationId xmlns:p14="http://schemas.microsoft.com/office/powerpoint/2010/main" val="13576034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itchFamily="18" charset="0"/>
              </a:rPr>
              <a:t>Testing of Hypothesis</a:t>
            </a:r>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latin typeface="Baskerville Old Face" pitchFamily="18" charset="0"/>
              </a:rPr>
              <a:t>The various steps involved in testing are</a:t>
            </a:r>
          </a:p>
          <a:p>
            <a:r>
              <a:rPr lang="en-US" dirty="0">
                <a:latin typeface="Baskerville Old Face" pitchFamily="18" charset="0"/>
              </a:rPr>
              <a:t>Select a data sample from the population</a:t>
            </a:r>
          </a:p>
          <a:p>
            <a:r>
              <a:rPr lang="en-US" dirty="0">
                <a:latin typeface="Baskerville Old Face" pitchFamily="18" charset="0"/>
              </a:rPr>
              <a:t>Make an assumption that whether the data is normally distributed or not</a:t>
            </a:r>
          </a:p>
          <a:p>
            <a:r>
              <a:rPr lang="en-US" dirty="0">
                <a:latin typeface="Baskerville Old Face" pitchFamily="18" charset="0"/>
              </a:rPr>
              <a:t>Set up a null hypothesis  that is H</a:t>
            </a:r>
            <a:r>
              <a:rPr lang="en-US" baseline="-25000" dirty="0">
                <a:latin typeface="Baskerville Old Face" pitchFamily="18" charset="0"/>
              </a:rPr>
              <a:t>0: </a:t>
            </a:r>
            <a:r>
              <a:rPr lang="en-US" dirty="0">
                <a:latin typeface="Baskerville Old Face" pitchFamily="18" charset="0"/>
              </a:rPr>
              <a:t>µ= specified value</a:t>
            </a:r>
          </a:p>
          <a:p>
            <a:r>
              <a:rPr lang="en-US" dirty="0">
                <a:latin typeface="Baskerville Old Face" pitchFamily="18" charset="0"/>
              </a:rPr>
              <a:t>Set up an alternative Hypothesis H</a:t>
            </a:r>
            <a:r>
              <a:rPr lang="en-US" baseline="-25000" dirty="0">
                <a:latin typeface="Baskerville Old Face" pitchFamily="18" charset="0"/>
              </a:rPr>
              <a:t>1</a:t>
            </a:r>
            <a:r>
              <a:rPr lang="en-US" dirty="0">
                <a:latin typeface="Baskerville Old Face" pitchFamily="18" charset="0"/>
              </a:rPr>
              <a:t> </a:t>
            </a:r>
            <a:r>
              <a:rPr lang="en-US" baseline="-25000" dirty="0">
                <a:latin typeface="Baskerville Old Face" pitchFamily="18" charset="0"/>
              </a:rPr>
              <a:t>:</a:t>
            </a:r>
            <a:r>
              <a:rPr lang="en-US" dirty="0">
                <a:latin typeface="Baskerville Old Face" pitchFamily="18" charset="0"/>
              </a:rPr>
              <a:t> µ ≠specified value</a:t>
            </a:r>
          </a:p>
          <a:p>
            <a:pPr marL="114300" indent="0">
              <a:buNone/>
            </a:pPr>
            <a:r>
              <a:rPr lang="en-US" dirty="0">
                <a:latin typeface="Baskerville Old Face" pitchFamily="18" charset="0"/>
              </a:rPr>
              <a:t>                                                                     µ &gt; specified value</a:t>
            </a:r>
          </a:p>
          <a:p>
            <a:pPr marL="114300" indent="0">
              <a:buNone/>
            </a:pPr>
            <a:r>
              <a:rPr lang="en-US" dirty="0">
                <a:latin typeface="Baskerville Old Face" pitchFamily="18" charset="0"/>
              </a:rPr>
              <a:t>                                                                     µ&lt; specified value</a:t>
            </a:r>
          </a:p>
          <a:p>
            <a:r>
              <a:rPr lang="en-US" dirty="0">
                <a:latin typeface="Baskerville Old Face" pitchFamily="18" charset="0"/>
              </a:rPr>
              <a:t>Choose an alpha or significance level  at 5% or 1%</a:t>
            </a:r>
          </a:p>
          <a:p>
            <a:pPr marL="114300" indent="0">
              <a:buNone/>
            </a:pPr>
            <a:r>
              <a:rPr lang="en-US" dirty="0">
                <a:latin typeface="Baskerville Old Face" pitchFamily="18" charset="0"/>
                <a:cs typeface="Arial"/>
              </a:rPr>
              <a:t>  alpha is the probability of having a null hypothesis that is indeed true but our data says that it is wrong</a:t>
            </a:r>
          </a:p>
          <a:p>
            <a:r>
              <a:rPr lang="en-US" dirty="0">
                <a:latin typeface="Baskerville Old Face" pitchFamily="18" charset="0"/>
                <a:cs typeface="Arial"/>
              </a:rPr>
              <a:t>Select the test statistic</a:t>
            </a:r>
          </a:p>
          <a:p>
            <a:r>
              <a:rPr lang="en-US" dirty="0">
                <a:latin typeface="Baskerville Old Face" pitchFamily="18" charset="0"/>
                <a:cs typeface="Arial"/>
              </a:rPr>
              <a:t>Decide the critical value : critical value is the value of test statistics which separates acceptance region from rejection region.</a:t>
            </a:r>
          </a:p>
          <a:p>
            <a:r>
              <a:rPr lang="en-US" dirty="0">
                <a:latin typeface="Baskerville Old Face" pitchFamily="18" charset="0"/>
                <a:cs typeface="Arial"/>
              </a:rPr>
              <a:t>Form a decision rule computation of test statistic value</a:t>
            </a:r>
          </a:p>
          <a:p>
            <a:r>
              <a:rPr lang="en-US" dirty="0">
                <a:latin typeface="Baskerville Old Face" pitchFamily="18" charset="0"/>
                <a:cs typeface="Arial"/>
              </a:rPr>
              <a:t>Conclusion or decision</a:t>
            </a:r>
          </a:p>
          <a:p>
            <a:pPr marL="114300" indent="0">
              <a:buNone/>
            </a:pPr>
            <a:endParaRPr lang="en-US" dirty="0">
              <a:latin typeface="Baskerville Old Face" pitchFamily="18" charset="0"/>
            </a:endParaRPr>
          </a:p>
          <a:p>
            <a:endParaRPr lang="en-US" dirty="0"/>
          </a:p>
        </p:txBody>
      </p:sp>
    </p:spTree>
    <p:extLst>
      <p:ext uri="{BB962C8B-B14F-4D97-AF65-F5344CB8AC3E}">
        <p14:creationId xmlns:p14="http://schemas.microsoft.com/office/powerpoint/2010/main" val="4497841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7620000" cy="5715000"/>
          </a:xfrm>
        </p:spPr>
        <p:txBody>
          <a:bodyPr>
            <a:normAutofit fontScale="92500"/>
          </a:bodyPr>
          <a:lstStyle/>
          <a:p>
            <a:pPr marL="114300" indent="0">
              <a:buNone/>
            </a:pPr>
            <a:r>
              <a:rPr lang="en-US" dirty="0">
                <a:latin typeface="Baskerville Old Face" pitchFamily="18" charset="0"/>
              </a:rPr>
              <a:t>Here while testing there are two types of hypothesis.</a:t>
            </a:r>
          </a:p>
          <a:p>
            <a:pPr marL="571500" indent="-457200">
              <a:buAutoNum type="arabicPeriod"/>
            </a:pPr>
            <a:r>
              <a:rPr lang="en-US" dirty="0">
                <a:latin typeface="Baskerville Old Face" pitchFamily="18" charset="0"/>
              </a:rPr>
              <a:t>Directional </a:t>
            </a:r>
          </a:p>
          <a:p>
            <a:pPr marL="571500" indent="-457200">
              <a:buAutoNum type="arabicPeriod"/>
            </a:pPr>
            <a:r>
              <a:rPr lang="en-US" dirty="0">
                <a:latin typeface="Baskerville Old Face" pitchFamily="18" charset="0"/>
              </a:rPr>
              <a:t>Non directional </a:t>
            </a:r>
          </a:p>
          <a:p>
            <a:pPr marL="114300" indent="0">
              <a:buNone/>
            </a:pPr>
            <a:r>
              <a:rPr lang="en-US" dirty="0">
                <a:latin typeface="Baskerville Old Face" pitchFamily="18" charset="0"/>
              </a:rPr>
              <a:t>Directional hypothesis are those type in which the data are either positively related or negatively related , i.e.; the one tailed test</a:t>
            </a:r>
          </a:p>
          <a:p>
            <a:pPr marL="114300" indent="0">
              <a:buNone/>
            </a:pPr>
            <a:r>
              <a:rPr lang="en-US" dirty="0">
                <a:latin typeface="Baskerville Old Face" pitchFamily="18" charset="0"/>
              </a:rPr>
              <a:t>Non directional hypothesis are the hypothesis used in two tailed test were we say as there is no significant difference between observed and expected frequencies.</a:t>
            </a:r>
          </a:p>
          <a:p>
            <a:pPr marL="114300" indent="0">
              <a:buNone/>
            </a:pPr>
            <a:r>
              <a:rPr lang="en-US" dirty="0">
                <a:latin typeface="Baskerville Old Face" pitchFamily="18" charset="0"/>
              </a:rPr>
              <a:t>Also to mention two types of errors can also commit while testing the hypothesis i.e.,</a:t>
            </a:r>
          </a:p>
          <a:p>
            <a:pPr marL="114300" indent="0">
              <a:buNone/>
            </a:pPr>
            <a:r>
              <a:rPr lang="en-US" dirty="0">
                <a:latin typeface="Baskerville Old Face" pitchFamily="18" charset="0"/>
              </a:rPr>
              <a:t>Type 1 error</a:t>
            </a:r>
          </a:p>
          <a:p>
            <a:pPr marL="114300" indent="0">
              <a:buNone/>
            </a:pPr>
            <a:r>
              <a:rPr lang="en-US" dirty="0">
                <a:latin typeface="Baskerville Old Face" pitchFamily="18" charset="0"/>
              </a:rPr>
              <a:t>Type 2 error</a:t>
            </a:r>
          </a:p>
          <a:p>
            <a:pPr marL="114300" indent="0">
              <a:buNone/>
            </a:pPr>
            <a:r>
              <a:rPr lang="en-US" dirty="0">
                <a:latin typeface="Baskerville Old Face" pitchFamily="18" charset="0"/>
              </a:rPr>
              <a:t>Type 1 error occurs when rejecting the null hypothesis when it is true</a:t>
            </a:r>
          </a:p>
          <a:p>
            <a:pPr marL="114300" indent="0">
              <a:buNone/>
            </a:pPr>
            <a:r>
              <a:rPr lang="en-US" dirty="0">
                <a:latin typeface="Baskerville Old Face" pitchFamily="18" charset="0"/>
              </a:rPr>
              <a:t>Type 2 error occurs when accepting null hypothesis when it is false.</a:t>
            </a:r>
          </a:p>
          <a:p>
            <a:pPr marL="114300" indent="0">
              <a:buNone/>
            </a:pPr>
            <a:r>
              <a:rPr lang="en-US" dirty="0">
                <a:latin typeface="Baskerville Old Face" pitchFamily="18" charset="0"/>
              </a:rPr>
              <a:t>In order to minimize both the errors we are fixing the confidence level as 95 %</a:t>
            </a:r>
          </a:p>
        </p:txBody>
      </p:sp>
    </p:spTree>
    <p:extLst>
      <p:ext uri="{BB962C8B-B14F-4D97-AF65-F5344CB8AC3E}">
        <p14:creationId xmlns:p14="http://schemas.microsoft.com/office/powerpoint/2010/main" val="38832009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4800" dirty="0">
                <a:latin typeface="Baskerville Old Face" pitchFamily="18" charset="0"/>
              </a:rPr>
              <a:t>Testing normality</a:t>
            </a:r>
            <a:br>
              <a:rPr lang="en-US" sz="3200" dirty="0">
                <a:latin typeface="Baskerville Old Face" pitchFamily="18" charset="0"/>
              </a:rPr>
            </a:br>
            <a:endParaRPr lang="en-US" dirty="0">
              <a:latin typeface="Baskerville Old Face" pitchFamily="18" charset="0"/>
            </a:endParaRPr>
          </a:p>
        </p:txBody>
      </p:sp>
      <p:sp>
        <p:nvSpPr>
          <p:cNvPr id="3" name="Content Placeholder 2"/>
          <p:cNvSpPr>
            <a:spLocks noGrp="1"/>
          </p:cNvSpPr>
          <p:nvPr>
            <p:ph idx="1"/>
          </p:nvPr>
        </p:nvSpPr>
        <p:spPr/>
        <p:txBody>
          <a:bodyPr/>
          <a:lstStyle/>
          <a:p>
            <a:pPr marL="114300" indent="0">
              <a:buNone/>
            </a:pPr>
            <a:endParaRPr lang="en-US" sz="2400" dirty="0"/>
          </a:p>
          <a:p>
            <a:pPr marL="114300" lvl="0" indent="0">
              <a:buNone/>
            </a:pPr>
            <a:r>
              <a:rPr lang="en-IN" sz="2400" dirty="0">
                <a:latin typeface="Baskerville Old Face" pitchFamily="18" charset="0"/>
              </a:rPr>
              <a:t>Normality: This assumption is only broken if there are large and obvious departures from normality</a:t>
            </a:r>
            <a:endParaRPr lang="en-US" sz="2000" dirty="0">
              <a:latin typeface="Baskerville Old Face" pitchFamily="18" charset="0"/>
            </a:endParaRPr>
          </a:p>
          <a:p>
            <a:pPr lvl="0"/>
            <a:r>
              <a:rPr lang="en-IN" sz="2400" dirty="0">
                <a:latin typeface="Baskerville Old Face" pitchFamily="18" charset="0"/>
              </a:rPr>
              <a:t>This can be checked by </a:t>
            </a:r>
            <a:endParaRPr lang="en-US" sz="2000" dirty="0">
              <a:latin typeface="Baskerville Old Face" pitchFamily="18" charset="0"/>
            </a:endParaRPr>
          </a:p>
          <a:p>
            <a:pPr lvl="1"/>
            <a:r>
              <a:rPr lang="en-IN" dirty="0">
                <a:latin typeface="Baskerville Old Face" pitchFamily="18" charset="0"/>
              </a:rPr>
              <a:t>Inspecting a histogram </a:t>
            </a:r>
            <a:endParaRPr lang="en-US" sz="1800" dirty="0">
              <a:latin typeface="Baskerville Old Face" pitchFamily="18" charset="0"/>
            </a:endParaRPr>
          </a:p>
          <a:p>
            <a:pPr lvl="1"/>
            <a:r>
              <a:rPr lang="en-IN" dirty="0">
                <a:latin typeface="Baskerville Old Face" pitchFamily="18" charset="0"/>
              </a:rPr>
              <a:t>Skewness and kurtosis</a:t>
            </a:r>
            <a:r>
              <a:rPr lang="en-US" b="1" dirty="0">
                <a:latin typeface="Baskerville Old Face" pitchFamily="18" charset="0"/>
              </a:rPr>
              <a:t> ( Kurtosis</a:t>
            </a:r>
            <a:r>
              <a:rPr lang="en-US" dirty="0">
                <a:latin typeface="Baskerville Old Face" pitchFamily="18" charset="0"/>
              </a:rPr>
              <a:t> describes the </a:t>
            </a:r>
            <a:r>
              <a:rPr lang="en-US" b="1" dirty="0">
                <a:latin typeface="Baskerville Old Face" pitchFamily="18" charset="0"/>
              </a:rPr>
              <a:t>peak</a:t>
            </a:r>
            <a:r>
              <a:rPr lang="en-US" baseline="30000" dirty="0">
                <a:latin typeface="Baskerville Old Face" pitchFamily="18" charset="0"/>
              </a:rPr>
              <a:t> </a:t>
            </a:r>
            <a:r>
              <a:rPr lang="en-US" dirty="0">
                <a:latin typeface="Baskerville Old Face" pitchFamily="18" charset="0"/>
              </a:rPr>
              <a:t>of the curve </a:t>
            </a:r>
            <a:r>
              <a:rPr lang="en-US" b="1" dirty="0">
                <a:latin typeface="Baskerville Old Face" pitchFamily="18" charset="0"/>
              </a:rPr>
              <a:t>Skewness</a:t>
            </a:r>
            <a:r>
              <a:rPr lang="en-US" dirty="0">
                <a:latin typeface="Baskerville Old Face" pitchFamily="18" charset="0"/>
              </a:rPr>
              <a:t> describes the </a:t>
            </a:r>
            <a:r>
              <a:rPr lang="en-US" b="1" dirty="0">
                <a:latin typeface="Baskerville Old Face" pitchFamily="18" charset="0"/>
              </a:rPr>
              <a:t>symmetry</a:t>
            </a:r>
            <a:r>
              <a:rPr lang="en-US" dirty="0">
                <a:latin typeface="Baskerville Old Face" pitchFamily="18" charset="0"/>
              </a:rPr>
              <a:t> of the</a:t>
            </a:r>
            <a:r>
              <a:rPr lang="en-US" baseline="30000" dirty="0">
                <a:latin typeface="Baskerville Old Face" pitchFamily="18" charset="0"/>
              </a:rPr>
              <a:t> </a:t>
            </a:r>
            <a:r>
              <a:rPr lang="en-US" dirty="0">
                <a:latin typeface="Baskerville Old Face" pitchFamily="18" charset="0"/>
              </a:rPr>
              <a:t>curve</a:t>
            </a:r>
            <a:r>
              <a:rPr lang="en-US" b="1" dirty="0">
                <a:latin typeface="Baskerville Old Face" pitchFamily="18" charset="0"/>
              </a:rPr>
              <a:t>.)</a:t>
            </a:r>
            <a:r>
              <a:rPr lang="en-US" dirty="0">
                <a:latin typeface="Baskerville Old Face" pitchFamily="18" charset="0"/>
              </a:rPr>
              <a:t> </a:t>
            </a:r>
            <a:endParaRPr lang="en-US" sz="1800" dirty="0">
              <a:latin typeface="Baskerville Old Face" pitchFamily="18" charset="0"/>
            </a:endParaRPr>
          </a:p>
          <a:p>
            <a:pPr lvl="1"/>
            <a:r>
              <a:rPr lang="en-IN" dirty="0">
                <a:latin typeface="Baskerville Old Face" pitchFamily="18" charset="0"/>
              </a:rPr>
              <a:t>Kolmogorov-Smirnov (K-S) test (sample size is ≥50 ) </a:t>
            </a:r>
            <a:endParaRPr lang="en-US" sz="1800" dirty="0">
              <a:latin typeface="Baskerville Old Face" pitchFamily="18" charset="0"/>
            </a:endParaRPr>
          </a:p>
          <a:p>
            <a:pPr lvl="1"/>
            <a:r>
              <a:rPr lang="en-IN" dirty="0">
                <a:latin typeface="Baskerville Old Face" pitchFamily="18" charset="0"/>
              </a:rPr>
              <a:t>Shapiro- Wilk test (if sample size is &lt;50)</a:t>
            </a:r>
            <a:endParaRPr lang="en-US" sz="1800" dirty="0">
              <a:latin typeface="Baskerville Old Face" pitchFamily="18" charset="0"/>
            </a:endParaRPr>
          </a:p>
          <a:p>
            <a:pPr marL="114300" indent="0">
              <a:buNone/>
            </a:pPr>
            <a:r>
              <a:rPr lang="en-IN" sz="2400" dirty="0">
                <a:latin typeface="Baskerville Old Face" pitchFamily="18" charset="0"/>
              </a:rPr>
              <a:t>(Sig. value &gt;0.05 indicates normality of the distribution) </a:t>
            </a:r>
            <a:endParaRPr lang="en-US" sz="2000" dirty="0">
              <a:latin typeface="Baskerville Old Face" pitchFamily="18" charset="0"/>
            </a:endParaRPr>
          </a:p>
        </p:txBody>
      </p:sp>
    </p:spTree>
    <p:extLst>
      <p:ext uri="{BB962C8B-B14F-4D97-AF65-F5344CB8AC3E}">
        <p14:creationId xmlns:p14="http://schemas.microsoft.com/office/powerpoint/2010/main" val="1925220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620000" cy="1143000"/>
          </a:xfrm>
        </p:spPr>
        <p:txBody>
          <a:bodyPr/>
          <a:lstStyle/>
          <a:p>
            <a:r>
              <a:rPr lang="en-US" dirty="0">
                <a:latin typeface="Baskerville Old Face" pitchFamily="18" charset="0"/>
              </a:rPr>
              <a:t>Parametric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7620000" cy="4800600"/>
              </a:xfrm>
            </p:spPr>
            <p:txBody>
              <a:bodyPr>
                <a:noAutofit/>
              </a:bodyPr>
              <a:lstStyle/>
              <a:p>
                <a:r>
                  <a:rPr lang="en-US" sz="1800" dirty="0">
                    <a:latin typeface="Baskerville Old Face" pitchFamily="18" charset="0"/>
                  </a:rPr>
                  <a:t>Z test</a:t>
                </a:r>
              </a:p>
              <a:p>
                <a:pPr marL="114300" indent="0">
                  <a:buNone/>
                </a:pPr>
                <a:r>
                  <a:rPr lang="en-US" sz="1800" dirty="0">
                    <a:latin typeface="Baskerville Old Face" pitchFamily="18" charset="0"/>
                  </a:rPr>
                  <a:t>The Z score is a test of statistical significance that helps you decide whether or not to reject the null hypothesis. The p-value is the probability that you have falsely rejected the null hypothesis. Z scores are measures of standard deviation.</a:t>
                </a:r>
              </a:p>
              <a:p>
                <a:pPr marL="114300" indent="0">
                  <a:buNone/>
                </a:pPr>
                <a:r>
                  <a:rPr lang="en-US" sz="1800" dirty="0">
                    <a:latin typeface="Baskerville Old Face" pitchFamily="18" charset="0"/>
                  </a:rPr>
                  <a:t>A z-test is a statistical test used to determine whether two population means are different when the variances are known and the sample size is large. The test statistic is assumed to have a normal distribution, and nuisance parameters such as standard deviation should be known for an accurate z-test to be performed.  The formula for calculating Z value</a:t>
                </a:r>
                <a:r>
                  <a:rPr lang="en-US" sz="1800" i="1" dirty="0">
                    <a:latin typeface="Cambria Math"/>
                    <a:ea typeface="Cambria Math"/>
                  </a:rPr>
                  <a:t> </a:t>
                </a:r>
                <a14:m>
                  <m:oMath xmlns:m="http://schemas.openxmlformats.org/officeDocument/2006/math">
                    <m:r>
                      <a:rPr lang="en-US" sz="1800" b="0" i="1" smtClean="0">
                        <a:latin typeface="Cambria Math"/>
                        <a:ea typeface="Cambria Math"/>
                      </a:rPr>
                      <m:t> </m:t>
                    </m:r>
                  </m:oMath>
                </a14:m>
                <a:endParaRPr lang="en-US" sz="1800" b="0" i="1" dirty="0">
                  <a:latin typeface="Cambria Math"/>
                  <a:ea typeface="Cambria Math"/>
                </a:endParaRPr>
              </a:p>
              <a:p>
                <a:pPr marL="114300" indent="0">
                  <a:buNone/>
                </a:pPr>
                <a:r>
                  <a:rPr lang="en-US" sz="1800" b="0" dirty="0">
                    <a:ea typeface="Cambria Math"/>
                  </a:rPr>
                  <a:t>= X</a:t>
                </a:r>
                <a14:m>
                  <m:oMath xmlns:m="http://schemas.openxmlformats.org/officeDocument/2006/math">
                    <m:r>
                      <a:rPr lang="en-US" sz="1800" b="0" i="1" smtClean="0">
                        <a:latin typeface="Cambria Math"/>
                        <a:ea typeface="Cambria Math"/>
                      </a:rPr>
                      <m:t>  −</m:t>
                    </m:r>
                    <m:r>
                      <a:rPr lang="en-US" sz="1800" b="0" i="1" smtClean="0">
                        <a:latin typeface="Cambria Math"/>
                        <a:ea typeface="Cambria Math"/>
                      </a:rPr>
                      <m:t>𝜇</m:t>
                    </m:r>
                  </m:oMath>
                </a14:m>
                <a:endParaRPr lang="en-US" sz="1800" b="0" dirty="0">
                  <a:ea typeface="Cambria Math"/>
                </a:endParaRPr>
              </a:p>
              <a:p>
                <a:pPr marL="114300" indent="0">
                  <a:buNone/>
                </a:pPr>
                <a:r>
                  <a:rPr lang="en-US" sz="1800" dirty="0"/>
                  <a:t> </a:t>
                </a:r>
                <a14:m>
                  <m:oMath xmlns:m="http://schemas.openxmlformats.org/officeDocument/2006/math">
                    <m:r>
                      <a:rPr lang="en-US" sz="1800" i="1" smtClean="0">
                        <a:latin typeface="Cambria Math"/>
                        <a:ea typeface="Cambria Math"/>
                      </a:rPr>
                      <m:t>𝜎</m:t>
                    </m:r>
                    <m:r>
                      <a:rPr lang="en-US" sz="1800" b="0" i="1" smtClean="0">
                        <a:latin typeface="Cambria Math"/>
                        <a:ea typeface="Cambria Math"/>
                      </a:rPr>
                      <m:t> </m:t>
                    </m:r>
                    <m:rad>
                      <m:radPr>
                        <m:degHide m:val="on"/>
                        <m:ctrlPr>
                          <a:rPr lang="en-US" sz="1800" b="0" i="1" smtClean="0">
                            <a:latin typeface="Cambria Math" panose="02040503050406030204" pitchFamily="18" charset="0"/>
                            <a:ea typeface="Cambria Math"/>
                          </a:rPr>
                        </m:ctrlPr>
                      </m:radPr>
                      <m:deg/>
                      <m:e>
                        <m:r>
                          <a:rPr lang="en-US" sz="1800" b="0" i="1" smtClean="0">
                            <a:latin typeface="Cambria Math"/>
                            <a:ea typeface="Cambria Math"/>
                          </a:rPr>
                          <m:t>𝑛</m:t>
                        </m:r>
                      </m:e>
                    </m:rad>
                  </m:oMath>
                </a14:m>
                <a:endParaRPr lang="en-US" sz="1800" dirty="0">
                  <a:latin typeface="Baskerville Old Face" pitchFamily="18" charset="0"/>
                </a:endParaRPr>
              </a:p>
              <a:p>
                <a:pPr marL="114300" indent="0">
                  <a:buNone/>
                </a:pPr>
                <a:r>
                  <a:rPr lang="en-US" sz="1800" dirty="0">
                    <a:latin typeface="Baskerville Old Face" pitchFamily="18" charset="0"/>
                  </a:rPr>
                  <a:t>Uses </a:t>
                </a:r>
              </a:p>
              <a:p>
                <a:r>
                  <a:rPr lang="en-US" sz="1800" dirty="0">
                    <a:latin typeface="Baskerville Old Face" pitchFamily="18" charset="0"/>
                  </a:rPr>
                  <a:t>Testing of hypothesis for means</a:t>
                </a:r>
              </a:p>
              <a:p>
                <a:r>
                  <a:rPr lang="en-US" sz="1800" dirty="0">
                    <a:latin typeface="Baskerville Old Face" pitchFamily="18" charset="0"/>
                  </a:rPr>
                  <a:t>Testing significance between the mean of the two samples</a:t>
                </a:r>
              </a:p>
              <a:p>
                <a:r>
                  <a:rPr lang="en-US" sz="1800" dirty="0">
                    <a:latin typeface="Baskerville Old Face" pitchFamily="18" charset="0"/>
                  </a:rPr>
                  <a:t>Testing significance of difference between two standard deviation</a:t>
                </a:r>
              </a:p>
              <a:p>
                <a:pPr marL="114300" indent="0">
                  <a:buNone/>
                </a:pPr>
                <a:r>
                  <a:rPr lang="en-US" sz="1800" dirty="0">
                    <a:latin typeface="Baskerville Old Face" pitchFamily="18" charset="0"/>
                  </a:rPr>
                  <a:t>Assumption</a:t>
                </a:r>
              </a:p>
              <a:p>
                <a:r>
                  <a:rPr lang="en-US" sz="1800" dirty="0">
                    <a:latin typeface="Baskerville Old Face" pitchFamily="18" charset="0"/>
                  </a:rPr>
                  <a:t>The random distribution of a statistic is normal</a:t>
                </a:r>
              </a:p>
              <a:p>
                <a:r>
                  <a:rPr lang="en-US" sz="1800" dirty="0">
                    <a:latin typeface="Baskerville Old Face" pitchFamily="18" charset="0"/>
                  </a:rPr>
                  <a:t>Sample values are close to parameter values</a:t>
                </a:r>
              </a:p>
              <a:p>
                <a:pPr marL="114300" indent="0">
                  <a:buNone/>
                </a:pPr>
                <a:r>
                  <a:rPr lang="en-US" sz="1800" dirty="0">
                    <a:latin typeface="Baskerville Old Face"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7620000" cy="4800600"/>
              </a:xfrm>
              <a:blipFill rotWithShape="1">
                <a:blip r:embed="rId2"/>
                <a:stretch>
                  <a:fillRect t="-508" b="-26302"/>
                </a:stretch>
              </a:blipFill>
            </p:spPr>
            <p:txBody>
              <a:bodyPr/>
              <a:lstStyle/>
              <a:p>
                <a:r>
                  <a:rPr lang="en-US">
                    <a:noFill/>
                  </a:rPr>
                  <a:t> </a:t>
                </a:r>
              </a:p>
            </p:txBody>
          </p:sp>
        </mc:Fallback>
      </mc:AlternateContent>
      <p:cxnSp>
        <p:nvCxnSpPr>
          <p:cNvPr id="11" name="Straight Connector 10"/>
          <p:cNvCxnSpPr/>
          <p:nvPr/>
        </p:nvCxnSpPr>
        <p:spPr>
          <a:xfrm flipH="1">
            <a:off x="914400" y="39624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892126" y="4191000"/>
            <a:ext cx="457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750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76200"/>
                <a:ext cx="7620000" cy="6324600"/>
              </a:xfrm>
            </p:spPr>
            <p:txBody>
              <a:bodyPr>
                <a:normAutofit fontScale="92500"/>
              </a:bodyPr>
              <a:lstStyle/>
              <a:p>
                <a:r>
                  <a:rPr lang="en-US" dirty="0">
                    <a:latin typeface="Baskerville Old Face" pitchFamily="18" charset="0"/>
                  </a:rPr>
                  <a:t>Students t test </a:t>
                </a:r>
              </a:p>
              <a:p>
                <a:pPr marL="114300" indent="0">
                  <a:buNone/>
                </a:pPr>
                <a:r>
                  <a:rPr lang="en-US" dirty="0">
                    <a:latin typeface="Baskerville Old Face" pitchFamily="18" charset="0"/>
                  </a:rPr>
                  <a:t>A </a:t>
                </a:r>
                <a:r>
                  <a:rPr lang="en-US" i="1" dirty="0">
                    <a:latin typeface="Baskerville Old Face" pitchFamily="18" charset="0"/>
                  </a:rPr>
                  <a:t>t</a:t>
                </a:r>
                <a:r>
                  <a:rPr lang="en-US" dirty="0">
                    <a:latin typeface="Baskerville Old Face" pitchFamily="18" charset="0"/>
                  </a:rPr>
                  <a:t>-test is any statistical hypothesis test in which the test statistic follows a Student's </a:t>
                </a:r>
                <a:r>
                  <a:rPr lang="en-US" i="1" dirty="0">
                    <a:latin typeface="Baskerville Old Face" pitchFamily="18" charset="0"/>
                  </a:rPr>
                  <a:t>t</a:t>
                </a:r>
                <a:r>
                  <a:rPr lang="en-US" dirty="0">
                    <a:latin typeface="Baskerville Old Face" pitchFamily="18" charset="0"/>
                  </a:rPr>
                  <a:t>-distribution under the null hypothesis. It can be used to determine if two sets of data are significantly different from each other. Formula for calculating t is as follows</a:t>
                </a:r>
              </a:p>
              <a:p>
                <a:pPr marL="114300" indent="0">
                  <a:buNone/>
                </a:pPr>
                <a:r>
                  <a:rPr lang="en-US" dirty="0">
                    <a:latin typeface="Baskerville Old Face" pitchFamily="18" charset="0"/>
                  </a:rPr>
                  <a:t>T = X - </a:t>
                </a:r>
                <a14:m>
                  <m:oMath xmlns:m="http://schemas.openxmlformats.org/officeDocument/2006/math">
                    <m:r>
                      <a:rPr lang="en-US" i="1" smtClean="0">
                        <a:latin typeface="Cambria Math"/>
                        <a:ea typeface="Cambria Math"/>
                      </a:rPr>
                      <m:t>𝜇</m:t>
                    </m:r>
                  </m:oMath>
                </a14:m>
                <a:r>
                  <a:rPr lang="en-US" dirty="0">
                    <a:latin typeface="Baskerville Old Face" pitchFamily="18" charset="0"/>
                    <a:ea typeface="Cambria Math"/>
                  </a:rPr>
                  <a:t>   </a:t>
                </a:r>
                <a14:m>
                  <m:oMath xmlns:m="http://schemas.openxmlformats.org/officeDocument/2006/math">
                    <m:rad>
                      <m:radPr>
                        <m:degHide m:val="on"/>
                        <m:ctrlPr>
                          <a:rPr lang="en-US" i="1" dirty="0" smtClean="0">
                            <a:latin typeface="Cambria Math" panose="02040503050406030204" pitchFamily="18" charset="0"/>
                            <a:ea typeface="Cambria Math"/>
                          </a:rPr>
                        </m:ctrlPr>
                      </m:radPr>
                      <m:deg/>
                      <m:e>
                        <m:r>
                          <a:rPr lang="en-US" b="0" i="1" dirty="0" smtClean="0">
                            <a:latin typeface="Cambria Math"/>
                            <a:ea typeface="Cambria Math"/>
                          </a:rPr>
                          <m:t>𝑛</m:t>
                        </m:r>
                      </m:e>
                    </m:rad>
                  </m:oMath>
                </a14:m>
                <a:endParaRPr lang="en-US" dirty="0">
                  <a:latin typeface="Baskerville Old Face" pitchFamily="18" charset="0"/>
                  <a:ea typeface="Cambria Math"/>
                </a:endParaRPr>
              </a:p>
              <a:p>
                <a:pPr marL="114300" indent="0">
                  <a:buNone/>
                </a:pPr>
                <a:r>
                  <a:rPr lang="en-US" dirty="0">
                    <a:latin typeface="Baskerville Old Face" pitchFamily="18" charset="0"/>
                  </a:rPr>
                  <a:t>        S</a:t>
                </a:r>
              </a:p>
              <a:p>
                <a:pPr marL="114300" indent="0">
                  <a:buNone/>
                </a:pPr>
                <a:r>
                  <a:rPr lang="en-US" dirty="0">
                    <a:latin typeface="Baskerville Old Face" pitchFamily="18" charset="0"/>
                  </a:rPr>
                  <a:t>Uses of t test</a:t>
                </a:r>
              </a:p>
              <a:p>
                <a:r>
                  <a:rPr lang="en-US" dirty="0">
                    <a:latin typeface="Baskerville Old Face" pitchFamily="18" charset="0"/>
                  </a:rPr>
                  <a:t>It is used to test whether the two samples have the same mean when the samples are small</a:t>
                </a:r>
              </a:p>
              <a:p>
                <a:r>
                  <a:rPr lang="en-US" dirty="0">
                    <a:latin typeface="Baskerville Old Face" pitchFamily="18" charset="0"/>
                  </a:rPr>
                  <a:t>It is used to test the significance of  mean of a random sample</a:t>
                </a:r>
              </a:p>
              <a:p>
                <a:r>
                  <a:rPr lang="en-US" dirty="0">
                    <a:latin typeface="Baskerville Old Face" pitchFamily="18" charset="0"/>
                  </a:rPr>
                  <a:t>It is used to test difference between the means of two dependent sample</a:t>
                </a:r>
              </a:p>
              <a:p>
                <a:r>
                  <a:rPr lang="en-US" dirty="0">
                    <a:latin typeface="Baskerville Old Face" pitchFamily="18" charset="0"/>
                  </a:rPr>
                  <a:t>It is used to test the significance of an observed correlation  coefficient</a:t>
                </a:r>
              </a:p>
              <a:p>
                <a:pPr marL="114300" indent="0">
                  <a:buNone/>
                </a:pPr>
                <a:r>
                  <a:rPr lang="en-US" dirty="0">
                    <a:latin typeface="Baskerville Old Face" pitchFamily="18" charset="0"/>
                  </a:rPr>
                  <a:t>Assumptions</a:t>
                </a:r>
              </a:p>
              <a:p>
                <a:r>
                  <a:rPr lang="en-US" dirty="0">
                    <a:latin typeface="Baskerville Old Face" pitchFamily="18" charset="0"/>
                  </a:rPr>
                  <a:t>Normal distribution</a:t>
                </a:r>
              </a:p>
              <a:p>
                <a:r>
                  <a:rPr lang="en-US" dirty="0">
                    <a:latin typeface="Baskerville Old Face" pitchFamily="18" charset="0"/>
                  </a:rPr>
                  <a:t>The population standard deviation is not known</a:t>
                </a:r>
              </a:p>
              <a:p>
                <a:r>
                  <a:rPr lang="en-US" dirty="0">
                    <a:latin typeface="Baskerville Old Face" pitchFamily="18" charset="0"/>
                  </a:rPr>
                  <a:t>Sample size is less than 30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76200"/>
                <a:ext cx="7620000" cy="6324600"/>
              </a:xfrm>
              <a:blipFill rotWithShape="1">
                <a:blip r:embed="rId2"/>
                <a:stretch>
                  <a:fillRect t="-482" b="-1446"/>
                </a:stretch>
              </a:blipFill>
            </p:spPr>
            <p:txBody>
              <a:bodyPr/>
              <a:lstStyle/>
              <a:p>
                <a:r>
                  <a:rPr lang="en-US">
                    <a:noFill/>
                  </a:rPr>
                  <a:t> </a:t>
                </a:r>
              </a:p>
            </p:txBody>
          </p:sp>
        </mc:Fallback>
      </mc:AlternateContent>
      <p:cxnSp>
        <p:nvCxnSpPr>
          <p:cNvPr id="4" name="Straight Connector 3"/>
          <p:cNvCxnSpPr/>
          <p:nvPr/>
        </p:nvCxnSpPr>
        <p:spPr>
          <a:xfrm>
            <a:off x="1066800" y="17526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66800" y="2057400"/>
            <a:ext cx="60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575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rmAutofit fontScale="77500" lnSpcReduction="20000"/>
          </a:bodyPr>
          <a:lstStyle/>
          <a:p>
            <a:pPr marL="114300" indent="0">
              <a:buNone/>
            </a:pPr>
            <a:r>
              <a:rPr lang="en-US" dirty="0">
                <a:latin typeface="Baskerville Old Face" pitchFamily="18" charset="0"/>
              </a:rPr>
              <a:t>ANOVA</a:t>
            </a:r>
          </a:p>
          <a:p>
            <a:r>
              <a:rPr lang="en-US" dirty="0">
                <a:latin typeface="Baskerville Old Face" pitchFamily="18" charset="0"/>
              </a:rPr>
              <a:t>The term variance was introduced in the statistical analysis by  R.A.Fisher </a:t>
            </a:r>
          </a:p>
          <a:p>
            <a:r>
              <a:rPr lang="en-US" dirty="0">
                <a:latin typeface="Baskerville Old Face" pitchFamily="18" charset="0"/>
              </a:rPr>
              <a:t>F test is the name introduced to honor R.A.Fisher</a:t>
            </a:r>
          </a:p>
          <a:p>
            <a:r>
              <a:rPr lang="en-US" dirty="0">
                <a:latin typeface="Baskerville Old Face" pitchFamily="18" charset="0"/>
              </a:rPr>
              <a:t>F test is used to determine whether the two independent estimates f population variance significantly differ between themselves or to establish whether both variables have come from the same universe</a:t>
            </a:r>
          </a:p>
          <a:p>
            <a:pPr marL="114300" indent="0">
              <a:buNone/>
            </a:pPr>
            <a:r>
              <a:rPr lang="en-US" dirty="0">
                <a:latin typeface="Baskerville Old Face" pitchFamily="18" charset="0"/>
              </a:rPr>
              <a:t>Uses of F distribution</a:t>
            </a:r>
          </a:p>
          <a:p>
            <a:r>
              <a:rPr lang="en-US" dirty="0">
                <a:latin typeface="Baskerville Old Face" pitchFamily="18" charset="0"/>
              </a:rPr>
              <a:t>It can be used to test the hypothesis</a:t>
            </a:r>
          </a:p>
          <a:p>
            <a:r>
              <a:rPr lang="en-US" dirty="0">
                <a:latin typeface="Baskerville Old Face" pitchFamily="18" charset="0"/>
              </a:rPr>
              <a:t>It can be used to test the equality of variances of two population when samples are drawn</a:t>
            </a:r>
          </a:p>
          <a:p>
            <a:r>
              <a:rPr lang="en-US" dirty="0">
                <a:latin typeface="Baskerville Old Face" pitchFamily="18" charset="0"/>
              </a:rPr>
              <a:t>To test the equality of means of three or more population</a:t>
            </a:r>
          </a:p>
          <a:p>
            <a:r>
              <a:rPr lang="en-US" dirty="0">
                <a:latin typeface="Baskerville Old Face" pitchFamily="18" charset="0"/>
              </a:rPr>
              <a:t>It is used for testing the significance of an observed sample multiple correlation</a:t>
            </a:r>
          </a:p>
          <a:p>
            <a:r>
              <a:rPr lang="en-US" dirty="0">
                <a:latin typeface="Baskerville Old Face" pitchFamily="18" charset="0"/>
              </a:rPr>
              <a:t>It is used to test the linearity of regression</a:t>
            </a:r>
          </a:p>
          <a:p>
            <a:pPr marL="114300" indent="0">
              <a:buNone/>
            </a:pPr>
            <a:r>
              <a:rPr lang="en-US" dirty="0">
                <a:latin typeface="Baskerville Old Face" pitchFamily="18" charset="0"/>
              </a:rPr>
              <a:t>Assumption </a:t>
            </a:r>
          </a:p>
          <a:p>
            <a:r>
              <a:rPr lang="en-US" dirty="0">
                <a:latin typeface="Baskerville Old Face" pitchFamily="18" charset="0"/>
              </a:rPr>
              <a:t>Sample follow a normal distribution </a:t>
            </a:r>
          </a:p>
          <a:p>
            <a:r>
              <a:rPr lang="en-US" dirty="0">
                <a:latin typeface="Baskerville Old Face" pitchFamily="18" charset="0"/>
              </a:rPr>
              <a:t>All observation are randomly selected </a:t>
            </a:r>
          </a:p>
          <a:p>
            <a:r>
              <a:rPr lang="en-US" dirty="0">
                <a:latin typeface="Baskerville Old Face" pitchFamily="18" charset="0"/>
              </a:rPr>
              <a:t>the ratio of greater variance and smaller variance should equal to or greater than one</a:t>
            </a:r>
          </a:p>
          <a:p>
            <a:r>
              <a:rPr lang="en-US" dirty="0">
                <a:latin typeface="Baskerville Old Face" pitchFamily="18" charset="0"/>
              </a:rPr>
              <a:t>F distribution is always formed by the ratio of squared values , therefore it can never be a negative number </a:t>
            </a:r>
          </a:p>
          <a:p>
            <a:pPr marL="114300" indent="0">
              <a:buNone/>
            </a:pPr>
            <a:r>
              <a:rPr lang="en-US" dirty="0">
                <a:latin typeface="Baskerville Old Face" pitchFamily="18" charset="0"/>
              </a:rPr>
              <a:t>        F = Greater variance </a:t>
            </a:r>
          </a:p>
          <a:p>
            <a:pPr marL="114300" indent="0">
              <a:buNone/>
            </a:pPr>
            <a:r>
              <a:rPr lang="en-US" dirty="0">
                <a:latin typeface="Baskerville Old Face" pitchFamily="18" charset="0"/>
              </a:rPr>
              <a:t>          Smaller variance</a:t>
            </a:r>
          </a:p>
        </p:txBody>
      </p:sp>
      <p:cxnSp>
        <p:nvCxnSpPr>
          <p:cNvPr id="4" name="Straight Connector 3"/>
          <p:cNvCxnSpPr/>
          <p:nvPr/>
        </p:nvCxnSpPr>
        <p:spPr>
          <a:xfrm>
            <a:off x="1219200" y="5562600"/>
            <a:ext cx="1447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1250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itchFamily="18" charset="0"/>
              </a:rPr>
              <a:t>Non parametric </a:t>
            </a:r>
          </a:p>
        </p:txBody>
      </p:sp>
      <p:sp>
        <p:nvSpPr>
          <p:cNvPr id="3" name="Content Placeholder 2"/>
          <p:cNvSpPr>
            <a:spLocks noGrp="1"/>
          </p:cNvSpPr>
          <p:nvPr>
            <p:ph idx="1"/>
          </p:nvPr>
        </p:nvSpPr>
        <p:spPr/>
        <p:txBody>
          <a:bodyPr/>
          <a:lstStyle/>
          <a:p>
            <a:r>
              <a:rPr lang="en-US" dirty="0">
                <a:latin typeface="Baskerville Old Face" pitchFamily="18" charset="0"/>
              </a:rPr>
              <a:t>Non parametric test are used when assumption required by the parametric test are not met</a:t>
            </a:r>
          </a:p>
          <a:p>
            <a:r>
              <a:rPr lang="en-US" dirty="0">
                <a:latin typeface="Baskerville Old Face" pitchFamily="18" charset="0"/>
              </a:rPr>
              <a:t>All test involving rank data are non parametric </a:t>
            </a:r>
          </a:p>
          <a:p>
            <a:r>
              <a:rPr lang="en-US" dirty="0">
                <a:latin typeface="Baskerville Old Face" pitchFamily="18" charset="0"/>
              </a:rPr>
              <a:t>Non parametric test are distribution free</a:t>
            </a:r>
          </a:p>
          <a:p>
            <a:pPr marL="114300" indent="0">
              <a:buNone/>
            </a:pPr>
            <a:r>
              <a:rPr lang="en-US" dirty="0">
                <a:latin typeface="Baskerville Old Face" pitchFamily="18" charset="0"/>
              </a:rPr>
              <a:t>Assumption of non parametric test </a:t>
            </a:r>
          </a:p>
          <a:p>
            <a:r>
              <a:rPr lang="en-US" dirty="0">
                <a:latin typeface="Baskerville Old Face" pitchFamily="18" charset="0"/>
              </a:rPr>
              <a:t>Sample observation are independent </a:t>
            </a:r>
          </a:p>
          <a:p>
            <a:r>
              <a:rPr lang="en-US" dirty="0">
                <a:latin typeface="Baskerville Old Face" pitchFamily="18" charset="0"/>
              </a:rPr>
              <a:t>The variables are continuous </a:t>
            </a:r>
          </a:p>
          <a:p>
            <a:r>
              <a:rPr lang="en-US" dirty="0">
                <a:latin typeface="Baskerville Old Face" pitchFamily="18" charset="0"/>
              </a:rPr>
              <a:t>Sample drawn is a random sample</a:t>
            </a:r>
          </a:p>
          <a:p>
            <a:r>
              <a:rPr lang="en-US" dirty="0">
                <a:latin typeface="Baskerville Old Face" pitchFamily="18" charset="0"/>
              </a:rPr>
              <a:t>Observation are measured o ordinal scale</a:t>
            </a:r>
          </a:p>
        </p:txBody>
      </p:sp>
    </p:spTree>
    <p:extLst>
      <p:ext uri="{BB962C8B-B14F-4D97-AF65-F5344CB8AC3E}">
        <p14:creationId xmlns:p14="http://schemas.microsoft.com/office/powerpoint/2010/main" val="234444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762000"/>
            <a:ext cx="7620000" cy="1143000"/>
          </a:xfrm>
        </p:spPr>
        <p:txBody>
          <a:bodyPr>
            <a:normAutofit fontScale="90000"/>
          </a:bodyPr>
          <a:lstStyle/>
          <a:p>
            <a:r>
              <a:rPr lang="en-US" b="1" dirty="0">
                <a:latin typeface="Baskerville Old Face" pitchFamily="18" charset="0"/>
              </a:rPr>
              <a:t>NEED FOR REVIEW OF LITERATURE</a:t>
            </a:r>
          </a:p>
        </p:txBody>
      </p:sp>
      <p:sp>
        <p:nvSpPr>
          <p:cNvPr id="10" name="Content Placeholder 9"/>
          <p:cNvSpPr>
            <a:spLocks noGrp="1"/>
          </p:cNvSpPr>
          <p:nvPr>
            <p:ph idx="1"/>
          </p:nvPr>
        </p:nvSpPr>
        <p:spPr>
          <a:xfrm>
            <a:off x="457200" y="2067951"/>
            <a:ext cx="7620000" cy="4800600"/>
          </a:xfrm>
        </p:spPr>
        <p:txBody>
          <a:bodyPr>
            <a:normAutofit/>
          </a:bodyPr>
          <a:lstStyle/>
          <a:p>
            <a:pPr algn="just"/>
            <a:r>
              <a:rPr lang="en-US" dirty="0">
                <a:latin typeface="Baskerville Old Face" pitchFamily="18" charset="0"/>
              </a:rPr>
              <a:t>Preventing duplicating work that has been done before</a:t>
            </a:r>
          </a:p>
          <a:p>
            <a:pPr algn="just"/>
            <a:r>
              <a:rPr lang="en-US" dirty="0">
                <a:latin typeface="Baskerville Old Face" pitchFamily="18" charset="0"/>
              </a:rPr>
              <a:t>Know what others have learned and reported about the problem.</a:t>
            </a:r>
          </a:p>
          <a:p>
            <a:pPr algn="just"/>
            <a:r>
              <a:rPr lang="en-US" dirty="0">
                <a:latin typeface="Baskerville Old Face" pitchFamily="18" charset="0"/>
              </a:rPr>
              <a:t>Become more familiar with the various types of methodologies.</a:t>
            </a:r>
          </a:p>
          <a:p>
            <a:pPr algn="just"/>
            <a:r>
              <a:rPr lang="en-US" dirty="0">
                <a:latin typeface="Baskerville Old Face" pitchFamily="18" charset="0"/>
              </a:rPr>
              <a:t>Get good background knowledge about the problem and why research is needed in this area.</a:t>
            </a:r>
          </a:p>
          <a:p>
            <a:pPr algn="just"/>
            <a:r>
              <a:rPr lang="en-US" dirty="0">
                <a:latin typeface="Baskerville Old Face" pitchFamily="18" charset="0"/>
              </a:rPr>
              <a:t>Helps to know the theoretical perspective of the problem.</a:t>
            </a:r>
          </a:p>
          <a:p>
            <a:pPr marL="114300" indent="0" algn="just">
              <a:buNone/>
            </a:pPr>
            <a:endParaRPr lang="en-US" dirty="0">
              <a:latin typeface="Baskerville Old Face" pitchFamily="18" charset="0"/>
            </a:endParaRPr>
          </a:p>
          <a:p>
            <a:pPr algn="just"/>
            <a:endParaRPr lang="en-US" dirty="0">
              <a:latin typeface="Baskerville Old Face" pitchFamily="18" charset="0"/>
            </a:endParaRPr>
          </a:p>
        </p:txBody>
      </p:sp>
    </p:spTree>
    <p:extLst>
      <p:ext uri="{BB962C8B-B14F-4D97-AF65-F5344CB8AC3E}">
        <p14:creationId xmlns:p14="http://schemas.microsoft.com/office/powerpoint/2010/main" val="7717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additive="base">
                                        <p:cTn id="2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 calcmode="lin" valueType="num">
                                      <p:cBhvr additive="base">
                                        <p:cTn id="32"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0">
                                            <p:txEl>
                                              <p:pRg st="4" end="4"/>
                                            </p:txEl>
                                          </p:spTgt>
                                        </p:tgtEl>
                                        <p:attrNameLst>
                                          <p:attrName>style.visibility</p:attrName>
                                        </p:attrNameLst>
                                      </p:cBhvr>
                                      <p:to>
                                        <p:strVal val="visible"/>
                                      </p:to>
                                    </p:set>
                                    <p:anim calcmode="lin" valueType="num">
                                      <p:cBhvr additive="base">
                                        <p:cTn id="38"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819400" y="457200"/>
            <a:ext cx="2133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 parametric test </a:t>
            </a:r>
          </a:p>
        </p:txBody>
      </p:sp>
      <p:sp>
        <p:nvSpPr>
          <p:cNvPr id="6" name="Rounded Rectangle 5"/>
          <p:cNvSpPr/>
          <p:nvPr/>
        </p:nvSpPr>
        <p:spPr>
          <a:xfrm>
            <a:off x="228600" y="190500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sample </a:t>
            </a:r>
          </a:p>
        </p:txBody>
      </p:sp>
      <p:sp>
        <p:nvSpPr>
          <p:cNvPr id="8" name="Rounded Rectangle 7"/>
          <p:cNvSpPr/>
          <p:nvPr/>
        </p:nvSpPr>
        <p:spPr>
          <a:xfrm>
            <a:off x="5486400" y="190500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 samples</a:t>
            </a:r>
          </a:p>
        </p:txBody>
      </p:sp>
      <p:sp>
        <p:nvSpPr>
          <p:cNvPr id="9" name="Rounded Rectangle 8"/>
          <p:cNvSpPr/>
          <p:nvPr/>
        </p:nvSpPr>
        <p:spPr>
          <a:xfrm>
            <a:off x="2835812" y="1905000"/>
            <a:ext cx="1905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Two sample </a:t>
            </a:r>
          </a:p>
        </p:txBody>
      </p:sp>
      <p:cxnSp>
        <p:nvCxnSpPr>
          <p:cNvPr id="11" name="Straight Connector 10"/>
          <p:cNvCxnSpPr/>
          <p:nvPr/>
        </p:nvCxnSpPr>
        <p:spPr>
          <a:xfrm>
            <a:off x="381000" y="2514600"/>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81000" y="28194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483" y="33528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77483" y="38100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77483" y="41910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9282" y="2667000"/>
            <a:ext cx="1524000" cy="369332"/>
          </a:xfrm>
          <a:prstGeom prst="rect">
            <a:avLst/>
          </a:prstGeom>
          <a:noFill/>
        </p:spPr>
        <p:txBody>
          <a:bodyPr wrap="square" rtlCol="0">
            <a:spAutoFit/>
          </a:bodyPr>
          <a:lstStyle/>
          <a:p>
            <a:r>
              <a:rPr lang="en-US" dirty="0"/>
              <a:t>Chi Square </a:t>
            </a:r>
          </a:p>
        </p:txBody>
      </p:sp>
      <p:sp>
        <p:nvSpPr>
          <p:cNvPr id="19" name="TextBox 18"/>
          <p:cNvSpPr txBox="1"/>
          <p:nvPr/>
        </p:nvSpPr>
        <p:spPr>
          <a:xfrm>
            <a:off x="699282" y="3111305"/>
            <a:ext cx="1295400" cy="381000"/>
          </a:xfrm>
          <a:prstGeom prst="rect">
            <a:avLst/>
          </a:prstGeom>
          <a:noFill/>
        </p:spPr>
        <p:txBody>
          <a:bodyPr wrap="square" rtlCol="0">
            <a:spAutoFit/>
          </a:bodyPr>
          <a:lstStyle/>
          <a:p>
            <a:r>
              <a:rPr lang="en-US" dirty="0"/>
              <a:t>Sign test </a:t>
            </a:r>
          </a:p>
        </p:txBody>
      </p:sp>
      <p:sp>
        <p:nvSpPr>
          <p:cNvPr id="21" name="TextBox 20"/>
          <p:cNvSpPr txBox="1"/>
          <p:nvPr/>
        </p:nvSpPr>
        <p:spPr>
          <a:xfrm>
            <a:off x="685800" y="3505200"/>
            <a:ext cx="2438400" cy="646331"/>
          </a:xfrm>
          <a:prstGeom prst="rect">
            <a:avLst/>
          </a:prstGeom>
          <a:noFill/>
        </p:spPr>
        <p:txBody>
          <a:bodyPr wrap="square" rtlCol="0">
            <a:spAutoFit/>
          </a:bodyPr>
          <a:lstStyle/>
          <a:p>
            <a:r>
              <a:rPr lang="en-US" dirty="0"/>
              <a:t>Kolmogorov Smirnov test </a:t>
            </a:r>
          </a:p>
        </p:txBody>
      </p:sp>
      <p:sp>
        <p:nvSpPr>
          <p:cNvPr id="22" name="TextBox 21"/>
          <p:cNvSpPr txBox="1"/>
          <p:nvPr/>
        </p:nvSpPr>
        <p:spPr>
          <a:xfrm>
            <a:off x="685800" y="4151531"/>
            <a:ext cx="2133600" cy="369332"/>
          </a:xfrm>
          <a:prstGeom prst="rect">
            <a:avLst/>
          </a:prstGeom>
          <a:noFill/>
        </p:spPr>
        <p:txBody>
          <a:bodyPr wrap="square" rtlCol="0">
            <a:spAutoFit/>
          </a:bodyPr>
          <a:lstStyle/>
          <a:p>
            <a:r>
              <a:rPr lang="en-US" dirty="0"/>
              <a:t>Run test </a:t>
            </a:r>
          </a:p>
        </p:txBody>
      </p:sp>
      <p:cxnSp>
        <p:nvCxnSpPr>
          <p:cNvPr id="24" name="Straight Connector 23"/>
          <p:cNvCxnSpPr/>
          <p:nvPr/>
        </p:nvCxnSpPr>
        <p:spPr>
          <a:xfrm>
            <a:off x="2971800" y="2514600"/>
            <a:ext cx="0" cy="2006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71800" y="2854011"/>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971800" y="3290082"/>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971800" y="3784209"/>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971800" y="422148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238500" y="2539051"/>
            <a:ext cx="2438400" cy="646331"/>
          </a:xfrm>
          <a:prstGeom prst="rect">
            <a:avLst/>
          </a:prstGeom>
          <a:noFill/>
        </p:spPr>
        <p:txBody>
          <a:bodyPr wrap="square" rtlCol="0">
            <a:spAutoFit/>
          </a:bodyPr>
          <a:lstStyle/>
          <a:p>
            <a:pPr marL="114300" indent="0">
              <a:buNone/>
            </a:pPr>
            <a:r>
              <a:rPr lang="en-US" dirty="0">
                <a:latin typeface="Baskerville Old Face" pitchFamily="18" charset="0"/>
              </a:rPr>
              <a:t>Wilcoxon signed-rank test</a:t>
            </a:r>
          </a:p>
        </p:txBody>
      </p:sp>
      <p:sp>
        <p:nvSpPr>
          <p:cNvPr id="32" name="TextBox 31"/>
          <p:cNvSpPr txBox="1"/>
          <p:nvPr/>
        </p:nvSpPr>
        <p:spPr>
          <a:xfrm>
            <a:off x="3213882" y="3245169"/>
            <a:ext cx="2362200" cy="369332"/>
          </a:xfrm>
          <a:prstGeom prst="rect">
            <a:avLst/>
          </a:prstGeom>
          <a:noFill/>
        </p:spPr>
        <p:txBody>
          <a:bodyPr wrap="square" rtlCol="0">
            <a:spAutoFit/>
          </a:bodyPr>
          <a:lstStyle/>
          <a:p>
            <a:pPr marL="114300" indent="0">
              <a:buNone/>
            </a:pPr>
            <a:r>
              <a:rPr lang="en-US" dirty="0"/>
              <a:t>Mann–Whitney </a:t>
            </a:r>
            <a:r>
              <a:rPr lang="en-US" i="1" dirty="0"/>
              <a:t>U</a:t>
            </a:r>
            <a:r>
              <a:rPr lang="en-US" dirty="0"/>
              <a:t> test</a:t>
            </a:r>
          </a:p>
        </p:txBody>
      </p:sp>
      <p:sp>
        <p:nvSpPr>
          <p:cNvPr id="33" name="TextBox 32"/>
          <p:cNvSpPr txBox="1"/>
          <p:nvPr/>
        </p:nvSpPr>
        <p:spPr>
          <a:xfrm>
            <a:off x="3314700" y="3657600"/>
            <a:ext cx="2286000" cy="369332"/>
          </a:xfrm>
          <a:prstGeom prst="rect">
            <a:avLst/>
          </a:prstGeom>
          <a:noFill/>
        </p:spPr>
        <p:txBody>
          <a:bodyPr wrap="square" rtlCol="0">
            <a:spAutoFit/>
          </a:bodyPr>
          <a:lstStyle/>
          <a:p>
            <a:r>
              <a:rPr lang="en-US" dirty="0"/>
              <a:t>Median test </a:t>
            </a:r>
          </a:p>
        </p:txBody>
      </p:sp>
      <p:sp>
        <p:nvSpPr>
          <p:cNvPr id="34" name="TextBox 33"/>
          <p:cNvSpPr txBox="1"/>
          <p:nvPr/>
        </p:nvSpPr>
        <p:spPr>
          <a:xfrm>
            <a:off x="3319390" y="4151530"/>
            <a:ext cx="2286000" cy="646331"/>
          </a:xfrm>
          <a:prstGeom prst="rect">
            <a:avLst/>
          </a:prstGeom>
          <a:noFill/>
        </p:spPr>
        <p:txBody>
          <a:bodyPr wrap="square" rtlCol="0">
            <a:spAutoFit/>
          </a:bodyPr>
          <a:lstStyle/>
          <a:p>
            <a:r>
              <a:rPr lang="en-US" dirty="0">
                <a:latin typeface="Baskerville Old Face" pitchFamily="18" charset="0"/>
              </a:rPr>
              <a:t>The Wald–Wolfowitz runs test</a:t>
            </a:r>
            <a:endParaRPr lang="en-US" dirty="0"/>
          </a:p>
        </p:txBody>
      </p:sp>
      <p:cxnSp>
        <p:nvCxnSpPr>
          <p:cNvPr id="36" name="Straight Connector 35"/>
          <p:cNvCxnSpPr/>
          <p:nvPr/>
        </p:nvCxnSpPr>
        <p:spPr>
          <a:xfrm>
            <a:off x="5676900" y="2539051"/>
            <a:ext cx="0" cy="1797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676900" y="3024609"/>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676900" y="36576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981700" y="2862216"/>
            <a:ext cx="2171700" cy="382953"/>
          </a:xfrm>
          <a:prstGeom prst="rect">
            <a:avLst/>
          </a:prstGeom>
          <a:noFill/>
        </p:spPr>
        <p:txBody>
          <a:bodyPr wrap="square" rtlCol="0">
            <a:spAutoFit/>
          </a:bodyPr>
          <a:lstStyle/>
          <a:p>
            <a:r>
              <a:rPr lang="en-US" dirty="0"/>
              <a:t>Kruskal Wallis test </a:t>
            </a:r>
          </a:p>
        </p:txBody>
      </p:sp>
      <p:sp>
        <p:nvSpPr>
          <p:cNvPr id="40" name="TextBox 39"/>
          <p:cNvSpPr txBox="1"/>
          <p:nvPr/>
        </p:nvSpPr>
        <p:spPr>
          <a:xfrm>
            <a:off x="5981700" y="3517731"/>
            <a:ext cx="2095500" cy="369332"/>
          </a:xfrm>
          <a:prstGeom prst="rect">
            <a:avLst/>
          </a:prstGeom>
          <a:noFill/>
        </p:spPr>
        <p:txBody>
          <a:bodyPr wrap="square" rtlCol="0">
            <a:spAutoFit/>
          </a:bodyPr>
          <a:lstStyle/>
          <a:p>
            <a:r>
              <a:rPr lang="en-US" dirty="0"/>
              <a:t>Median test </a:t>
            </a:r>
          </a:p>
        </p:txBody>
      </p:sp>
      <p:cxnSp>
        <p:nvCxnSpPr>
          <p:cNvPr id="42" name="Straight Connector 41"/>
          <p:cNvCxnSpPr/>
          <p:nvPr/>
        </p:nvCxnSpPr>
        <p:spPr>
          <a:xfrm flipH="1">
            <a:off x="3886200" y="1219200"/>
            <a:ext cx="3517"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38200" y="1524000"/>
            <a:ext cx="5867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38200" y="1524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886200" y="1524000"/>
            <a:ext cx="3517"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705600" y="1524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674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skerville Old Face" pitchFamily="18" charset="0"/>
              </a:rPr>
              <a:t>Non Parametric tests</a:t>
            </a:r>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latin typeface="Baskerville Old Face" pitchFamily="18" charset="0"/>
              </a:rPr>
              <a:t>Chi square test </a:t>
            </a:r>
          </a:p>
          <a:p>
            <a:r>
              <a:rPr lang="en-US" dirty="0">
                <a:latin typeface="Baskerville Old Face" pitchFamily="18" charset="0"/>
              </a:rPr>
              <a:t>The chi square test was first introduced by Karl Pearson.</a:t>
            </a:r>
          </a:p>
          <a:p>
            <a:r>
              <a:rPr lang="en-US" dirty="0">
                <a:latin typeface="Baskerville Old Face" pitchFamily="18" charset="0"/>
              </a:rPr>
              <a:t>It is a test which explains the magnitude of difference between observed frequencies and expected frequencies under certain assumptions.</a:t>
            </a:r>
          </a:p>
          <a:p>
            <a:pPr lvl="0"/>
            <a:r>
              <a:rPr lang="en-IN" dirty="0">
                <a:latin typeface="Baskerville Old Face" pitchFamily="18" charset="0"/>
              </a:rPr>
              <a:t>Greater the discrepancy b/w observed &amp; expected frequencies, greater shall be the value of χ2.</a:t>
            </a:r>
            <a:endParaRPr lang="en-US" dirty="0">
              <a:latin typeface="Baskerville Old Face" pitchFamily="18" charset="0"/>
            </a:endParaRPr>
          </a:p>
          <a:p>
            <a:pPr marL="114300" indent="0">
              <a:buNone/>
            </a:pPr>
            <a:endParaRPr lang="en-US" dirty="0">
              <a:latin typeface="Baskerville Old Face" pitchFamily="18" charset="0"/>
            </a:endParaRPr>
          </a:p>
          <a:p>
            <a:pPr marL="114300" indent="0">
              <a:buNone/>
            </a:pPr>
            <a:r>
              <a:rPr lang="en-US" dirty="0">
                <a:latin typeface="Baskerville Old Face" pitchFamily="18" charset="0"/>
              </a:rPr>
              <a:t>Assumptions </a:t>
            </a:r>
          </a:p>
          <a:p>
            <a:r>
              <a:rPr lang="en-US" dirty="0">
                <a:latin typeface="Baskerville Old Face" pitchFamily="18" charset="0"/>
              </a:rPr>
              <a:t>The observation are always assumed to be independent of each other. </a:t>
            </a:r>
          </a:p>
          <a:p>
            <a:r>
              <a:rPr lang="en-US" dirty="0">
                <a:latin typeface="Baskerville Old Face" pitchFamily="18" charset="0"/>
              </a:rPr>
              <a:t>All the events must be mutually exclusive </a:t>
            </a:r>
          </a:p>
          <a:p>
            <a:r>
              <a:rPr lang="en-US" dirty="0">
                <a:latin typeface="Baskerville Old Face" pitchFamily="18" charset="0"/>
              </a:rPr>
              <a:t>A sample with sufficiently large size is assumed</a:t>
            </a:r>
          </a:p>
          <a:p>
            <a:r>
              <a:rPr lang="en-US" dirty="0">
                <a:latin typeface="Baskerville Old Face" pitchFamily="18" charset="0"/>
              </a:rPr>
              <a:t>It look  like normal distribution but it starts with zero and is skewed with long tail to the right</a:t>
            </a:r>
          </a:p>
          <a:p>
            <a:pPr marL="114300" indent="0">
              <a:buNone/>
            </a:pPr>
            <a:endParaRPr lang="en-US" dirty="0"/>
          </a:p>
        </p:txBody>
      </p:sp>
    </p:spTree>
    <p:extLst>
      <p:ext uri="{BB962C8B-B14F-4D97-AF65-F5344CB8AC3E}">
        <p14:creationId xmlns:p14="http://schemas.microsoft.com/office/powerpoint/2010/main" val="24459674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7620000" cy="5562600"/>
              </a:xfrm>
            </p:spPr>
            <p:txBody>
              <a:bodyPr>
                <a:normAutofit lnSpcReduction="10000"/>
              </a:bodyPr>
              <a:lstStyle/>
              <a:p>
                <a:pPr algn="just"/>
                <a14:m>
                  <m:oMath xmlns:m="http://schemas.openxmlformats.org/officeDocument/2006/math">
                    <m:r>
                      <m:rPr>
                        <m:sty m:val="p"/>
                      </m:rPr>
                      <a:rPr lang="el-GR" i="1" smtClean="0">
                        <a:latin typeface="Cambria Math"/>
                      </a:rPr>
                      <m:t>χ</m:t>
                    </m:r>
                    <m:r>
                      <a:rPr lang="en-US" b="0" i="1" smtClean="0">
                        <a:latin typeface="Cambria Math"/>
                      </a:rPr>
                      <m:t>2 </m:t>
                    </m:r>
                    <m:r>
                      <a:rPr lang="en-US" b="0" i="0" smtClean="0">
                        <a:latin typeface="Cambria Math"/>
                      </a:rPr>
                      <m:t> </m:t>
                    </m:r>
                    <m:r>
                      <m:rPr>
                        <m:sty m:val="p"/>
                      </m:rPr>
                      <a:rPr lang="en-US" b="0" i="0" smtClean="0">
                        <a:latin typeface="Cambria Math"/>
                      </a:rPr>
                      <m:t>test</m:t>
                    </m:r>
                    <m:r>
                      <a:rPr lang="en-US" b="0" i="0" smtClean="0">
                        <a:latin typeface="Cambria Math"/>
                      </a:rPr>
                      <m:t> </m:t>
                    </m:r>
                    <m:r>
                      <m:rPr>
                        <m:sty m:val="p"/>
                      </m:rPr>
                      <a:rPr lang="en-US" b="0" i="0" smtClean="0">
                        <a:latin typeface="Cambria Math"/>
                      </a:rPr>
                      <m:t>of</m:t>
                    </m:r>
                    <m:r>
                      <a:rPr lang="en-US" b="0" i="0" smtClean="0">
                        <a:latin typeface="Cambria Math"/>
                      </a:rPr>
                      <m:t> </m:t>
                    </m:r>
                    <m:r>
                      <m:rPr>
                        <m:sty m:val="p"/>
                      </m:rPr>
                      <a:rPr lang="en-US" b="0" i="0" smtClean="0">
                        <a:latin typeface="Cambria Math"/>
                      </a:rPr>
                      <m:t>goodness</m:t>
                    </m:r>
                    <m:r>
                      <a:rPr lang="en-US" b="0" i="0" smtClean="0">
                        <a:latin typeface="Cambria Math"/>
                      </a:rPr>
                      <m:t> </m:t>
                    </m:r>
                    <m:r>
                      <m:rPr>
                        <m:sty m:val="p"/>
                      </m:rPr>
                      <a:rPr lang="en-US" b="0" i="0" smtClean="0">
                        <a:latin typeface="Cambria Math"/>
                      </a:rPr>
                      <m:t>of</m:t>
                    </m:r>
                    <m:r>
                      <a:rPr lang="en-US" b="0" i="0" smtClean="0">
                        <a:latin typeface="Cambria Math"/>
                      </a:rPr>
                      <m:t> </m:t>
                    </m:r>
                    <m:r>
                      <m:rPr>
                        <m:sty m:val="p"/>
                      </m:rPr>
                      <a:rPr lang="en-US" b="0" i="0" smtClean="0">
                        <a:latin typeface="Cambria Math"/>
                      </a:rPr>
                      <m:t>fit</m:t>
                    </m:r>
                  </m:oMath>
                </a14:m>
                <a:endParaRPr lang="en-US" b="0" dirty="0">
                  <a:latin typeface="Baskerville Old Face" pitchFamily="18" charset="0"/>
                </a:endParaRPr>
              </a:p>
              <a:p>
                <a:pPr marL="114300" indent="0" algn="just">
                  <a:buNone/>
                </a:pPr>
                <a:r>
                  <a:rPr lang="en-US" b="0" dirty="0">
                    <a:latin typeface="Baskerville Old Face" pitchFamily="18" charset="0"/>
                  </a:rPr>
                  <a:t>By using this test we can find out the deviation between the observed values and expected values</a:t>
                </a:r>
              </a:p>
              <a:p>
                <a:pPr marL="114300" indent="0" algn="just">
                  <a:buNone/>
                </a:pPr>
                <a:r>
                  <a:rPr lang="en-US" dirty="0">
                    <a:latin typeface="Baskerville Old Face" pitchFamily="18" charset="0"/>
                  </a:rPr>
                  <a:t>It is used when the variable is categorical or ordinal</a:t>
                </a:r>
              </a:p>
              <a:p>
                <a:pPr marL="114300" indent="0" algn="just">
                  <a:buNone/>
                </a:pPr>
                <a:r>
                  <a:rPr lang="en-US" b="0" dirty="0">
                    <a:latin typeface="Baskerville Old Face" pitchFamily="18" charset="0"/>
                  </a:rPr>
                  <a:t>It is a type of binomial test in which we determine who is different from whom.</a:t>
                </a:r>
                <a:r>
                  <a:rPr lang="en-US" dirty="0">
                    <a:latin typeface="Baskerville Old Face" pitchFamily="18" charset="0"/>
                  </a:rPr>
                  <a:t> I.e.. the post hoc test.</a:t>
                </a:r>
              </a:p>
              <a:p>
                <a:pPr algn="just"/>
                <a:r>
                  <a:rPr lang="en-US" b="0" dirty="0">
                    <a:latin typeface="Baskerville Old Face" pitchFamily="18" charset="0"/>
                  </a:rPr>
                  <a:t>As a test of independence </a:t>
                </a:r>
              </a:p>
              <a:p>
                <a:pPr marL="114300" indent="0" algn="just">
                  <a:buNone/>
                </a:pPr>
                <a:r>
                  <a:rPr lang="el-GR" dirty="0"/>
                  <a:t>χ</a:t>
                </a:r>
                <a:r>
                  <a:rPr lang="en-US" dirty="0">
                    <a:latin typeface="Baskerville Old Face" pitchFamily="18" charset="0"/>
                  </a:rPr>
                  <a:t>2 is used to find whether one or more attributes are associated or not </a:t>
                </a:r>
              </a:p>
              <a:p>
                <a:pPr marL="114300" indent="0" algn="just">
                  <a:buNone/>
                </a:pPr>
                <a:r>
                  <a:rPr lang="en-US" b="0" dirty="0">
                    <a:latin typeface="Baskerville Old Face" pitchFamily="18" charset="0"/>
                  </a:rPr>
                  <a:t>Here the variables are independent or not are tested</a:t>
                </a:r>
              </a:p>
              <a:p>
                <a:pPr algn="just"/>
                <a:r>
                  <a:rPr lang="el-GR" dirty="0"/>
                  <a:t>χ</a:t>
                </a:r>
                <a:r>
                  <a:rPr lang="en-US" dirty="0">
                    <a:latin typeface="Baskerville Old Face" pitchFamily="18" charset="0"/>
                  </a:rPr>
                  <a:t>2  test a test for homogeneity </a:t>
                </a:r>
              </a:p>
              <a:p>
                <a:pPr marL="114300" indent="0" algn="just">
                  <a:buNone/>
                </a:pPr>
                <a:r>
                  <a:rPr lang="en-US" b="0" dirty="0">
                    <a:latin typeface="Baskerville Old Face" pitchFamily="18" charset="0"/>
                  </a:rPr>
                  <a:t>It is an extension of test of independence</a:t>
                </a:r>
              </a:p>
              <a:p>
                <a:pPr marL="114300" indent="0" algn="just">
                  <a:buNone/>
                </a:pPr>
                <a:r>
                  <a:rPr lang="en-US" dirty="0">
                    <a:latin typeface="Baskerville Old Face" pitchFamily="18" charset="0"/>
                  </a:rPr>
                  <a:t>Here it determines whether the two or more independent random samples are drawn from the same population or from different population</a:t>
                </a:r>
                <a:endParaRPr lang="en-US" b="0" dirty="0">
                  <a:latin typeface="Baskerville Old Face" pitchFamily="18" charset="0"/>
                </a:endParaRPr>
              </a:p>
              <a:p>
                <a:pPr marL="114300" indent="0" algn="just">
                  <a:buNone/>
                </a:pPr>
                <a:endParaRPr lang="en-US" b="0" dirty="0">
                  <a:latin typeface="Baskerville Old Face"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7620000" cy="5562600"/>
              </a:xfrm>
              <a:blipFill rotWithShape="1">
                <a:blip r:embed="rId2"/>
                <a:stretch>
                  <a:fillRect t="-548" r="-1040"/>
                </a:stretch>
              </a:blipFill>
            </p:spPr>
            <p:txBody>
              <a:bodyPr/>
              <a:lstStyle/>
              <a:p>
                <a:r>
                  <a:rPr lang="en-US">
                    <a:noFill/>
                  </a:rPr>
                  <a:t> </a:t>
                </a:r>
              </a:p>
            </p:txBody>
          </p:sp>
        </mc:Fallback>
      </mc:AlternateContent>
    </p:spTree>
    <p:extLst>
      <p:ext uri="{BB962C8B-B14F-4D97-AF65-F5344CB8AC3E}">
        <p14:creationId xmlns:p14="http://schemas.microsoft.com/office/powerpoint/2010/main" val="4231107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normAutofit/>
          </a:bodyPr>
          <a:lstStyle/>
          <a:p>
            <a:pPr marL="114300" lvl="0" indent="0">
              <a:buNone/>
            </a:pPr>
            <a:endParaRPr lang="en-US" dirty="0">
              <a:latin typeface="Baskerville Old Face" pitchFamily="18" charset="0"/>
            </a:endParaRPr>
          </a:p>
          <a:p>
            <a:pPr marL="114300" lvl="0" indent="0">
              <a:buNone/>
            </a:pPr>
            <a:r>
              <a:rPr lang="en-US" dirty="0">
                <a:latin typeface="Baskerville Old Face" pitchFamily="18" charset="0"/>
              </a:rPr>
              <a:t>SIGN TEST</a:t>
            </a:r>
          </a:p>
          <a:p>
            <a:pPr marL="114300" lvl="0" indent="0">
              <a:buNone/>
            </a:pPr>
            <a:r>
              <a:rPr lang="en-US" dirty="0">
                <a:latin typeface="Baskerville Old Face" pitchFamily="18" charset="0"/>
              </a:rPr>
              <a:t>It is to be applied in case the sample is drawn from a continuous symmetrical population. </a:t>
            </a:r>
          </a:p>
          <a:p>
            <a:pPr marL="114300" lvl="0" indent="0">
              <a:buNone/>
            </a:pPr>
            <a:r>
              <a:rPr lang="en-US" dirty="0">
                <a:latin typeface="Baskerville Old Face" pitchFamily="18" charset="0"/>
              </a:rPr>
              <a:t>Here the mean is expected to be lied at the center and equal number of units are to be lied above and below the mean value.</a:t>
            </a:r>
          </a:p>
          <a:p>
            <a:pPr marL="114300" lvl="0" indent="0">
              <a:buNone/>
            </a:pPr>
            <a:r>
              <a:rPr lang="en-IN" dirty="0">
                <a:latin typeface="Baskerville Old Face" pitchFamily="18" charset="0"/>
              </a:rPr>
              <a:t>Simple and easy to interpret</a:t>
            </a:r>
            <a:endParaRPr lang="en-US" dirty="0">
              <a:latin typeface="Baskerville Old Face" pitchFamily="18" charset="0"/>
            </a:endParaRPr>
          </a:p>
          <a:p>
            <a:pPr marL="114300" lvl="0" indent="0">
              <a:buNone/>
            </a:pPr>
            <a:r>
              <a:rPr lang="en-IN" dirty="0">
                <a:latin typeface="Baskerville Old Face" pitchFamily="18" charset="0"/>
              </a:rPr>
              <a:t>Makes no assumptions about distribution of the data</a:t>
            </a:r>
            <a:endParaRPr lang="en-US" dirty="0">
              <a:latin typeface="Baskerville Old Face" pitchFamily="18" charset="0"/>
            </a:endParaRPr>
          </a:p>
          <a:p>
            <a:pPr marL="114300" lvl="0" indent="0">
              <a:buNone/>
            </a:pPr>
            <a:r>
              <a:rPr lang="en-IN" dirty="0">
                <a:latin typeface="Baskerville Old Face" pitchFamily="18" charset="0"/>
              </a:rPr>
              <a:t>Not very powerful</a:t>
            </a:r>
            <a:endParaRPr lang="en-US" dirty="0">
              <a:latin typeface="Baskerville Old Face" pitchFamily="18" charset="0"/>
            </a:endParaRPr>
          </a:p>
          <a:p>
            <a:pPr marL="114300" lvl="0" indent="0">
              <a:buNone/>
            </a:pPr>
            <a:r>
              <a:rPr lang="en-IN" dirty="0">
                <a:latin typeface="Baskerville Old Face" pitchFamily="18" charset="0"/>
              </a:rPr>
              <a:t>To evaluate H</a:t>
            </a:r>
            <a:r>
              <a:rPr lang="en-IN" baseline="-25000" dirty="0">
                <a:latin typeface="Baskerville Old Face" pitchFamily="18" charset="0"/>
              </a:rPr>
              <a:t>0</a:t>
            </a:r>
            <a:r>
              <a:rPr lang="en-IN" dirty="0">
                <a:latin typeface="Baskerville Old Face" pitchFamily="18" charset="0"/>
              </a:rPr>
              <a:t> we only need to know the signs of the differences </a:t>
            </a:r>
            <a:endParaRPr lang="en-US" dirty="0">
              <a:latin typeface="Baskerville Old Face" pitchFamily="18" charset="0"/>
            </a:endParaRPr>
          </a:p>
          <a:p>
            <a:pPr marL="114300" lvl="0" indent="0">
              <a:buNone/>
            </a:pPr>
            <a:r>
              <a:rPr lang="en-IN" dirty="0">
                <a:latin typeface="Baskerville Old Face" pitchFamily="18" charset="0"/>
              </a:rPr>
              <a:t>If half the differences are positive and half are negative, then the median = 0  (H</a:t>
            </a:r>
            <a:r>
              <a:rPr lang="en-IN" baseline="-25000" dirty="0">
                <a:latin typeface="Baskerville Old Face" pitchFamily="18" charset="0"/>
              </a:rPr>
              <a:t>0</a:t>
            </a:r>
            <a:r>
              <a:rPr lang="en-IN" dirty="0">
                <a:latin typeface="Baskerville Old Face" pitchFamily="18" charset="0"/>
              </a:rPr>
              <a:t> is true).</a:t>
            </a:r>
            <a:endParaRPr lang="en-US" dirty="0">
              <a:latin typeface="Baskerville Old Face" pitchFamily="18" charset="0"/>
            </a:endParaRPr>
          </a:p>
          <a:p>
            <a:pPr marL="114300" lvl="0" indent="0">
              <a:buNone/>
            </a:pPr>
            <a:r>
              <a:rPr lang="en-IN" dirty="0">
                <a:latin typeface="Baskerville Old Face" pitchFamily="18" charset="0"/>
              </a:rPr>
              <a:t>If the signs are more unbalanced, then that is evidence against H</a:t>
            </a:r>
            <a:r>
              <a:rPr lang="en-IN" baseline="-25000" dirty="0">
                <a:latin typeface="Baskerville Old Face" pitchFamily="18" charset="0"/>
              </a:rPr>
              <a:t>0</a:t>
            </a:r>
            <a:r>
              <a:rPr lang="en-IN" dirty="0">
                <a:latin typeface="Baskerville Old Face" pitchFamily="18" charset="0"/>
              </a:rPr>
              <a:t>. </a:t>
            </a:r>
          </a:p>
          <a:p>
            <a:pPr marL="114300" lvl="0" indent="0">
              <a:buNone/>
            </a:pPr>
            <a:endParaRPr lang="en-IN" dirty="0"/>
          </a:p>
          <a:p>
            <a:pPr lvl="0"/>
            <a:endParaRPr lang="en-US" dirty="0"/>
          </a:p>
          <a:p>
            <a:endParaRPr lang="en-US" dirty="0"/>
          </a:p>
        </p:txBody>
      </p:sp>
    </p:spTree>
    <p:extLst>
      <p:ext uri="{BB962C8B-B14F-4D97-AF65-F5344CB8AC3E}">
        <p14:creationId xmlns:p14="http://schemas.microsoft.com/office/powerpoint/2010/main" val="10721607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7620000" cy="5562600"/>
          </a:xfrm>
        </p:spPr>
        <p:txBody>
          <a:bodyPr>
            <a:normAutofit/>
          </a:bodyPr>
          <a:lstStyle/>
          <a:p>
            <a:r>
              <a:rPr lang="en-US" sz="2400" b="1" dirty="0">
                <a:latin typeface="Baskerville Old Face" pitchFamily="18" charset="0"/>
              </a:rPr>
              <a:t>Kolmogorov Smirnov test </a:t>
            </a:r>
          </a:p>
          <a:p>
            <a:pPr marL="114300" indent="0">
              <a:buNone/>
            </a:pPr>
            <a:r>
              <a:rPr lang="en-US" sz="2400" dirty="0">
                <a:latin typeface="Baskerville Old Face" pitchFamily="18" charset="0"/>
              </a:rPr>
              <a:t>For testing the relationship between an empirical distribution and some theoretical distribution or between two empirical distribution goodness of fit test are employed</a:t>
            </a:r>
          </a:p>
          <a:p>
            <a:pPr marL="114300" indent="0">
              <a:buNone/>
            </a:pPr>
            <a:r>
              <a:rPr lang="en-US" sz="2400" dirty="0">
                <a:latin typeface="Baskerville Old Face" pitchFamily="18" charset="0"/>
              </a:rPr>
              <a:t>K-S can be applied to test the relationship between a theoretical and a sample frequency distribution for one sample test or between two sample distributions.</a:t>
            </a:r>
          </a:p>
          <a:p>
            <a:pPr marL="114300" lvl="0" indent="0">
              <a:buNone/>
            </a:pPr>
            <a:r>
              <a:rPr lang="en-US" sz="2400" b="1" dirty="0">
                <a:latin typeface="Baskerville Old Face" pitchFamily="18" charset="0"/>
              </a:rPr>
              <a:t>RUN TEST for randomness</a:t>
            </a:r>
          </a:p>
          <a:p>
            <a:pPr marL="114300" lvl="0" indent="0">
              <a:buNone/>
            </a:pPr>
            <a:r>
              <a:rPr lang="en-US" sz="2400" dirty="0">
                <a:latin typeface="Baskerville Old Face" pitchFamily="18" charset="0"/>
              </a:rPr>
              <a:t>The run test has been decided to determined whether the sample is random or not. </a:t>
            </a:r>
          </a:p>
          <a:p>
            <a:pPr marL="114300" lvl="0" indent="0">
              <a:buNone/>
            </a:pPr>
            <a:r>
              <a:rPr lang="en-US" sz="2400" dirty="0">
                <a:latin typeface="Baskerville Old Face" pitchFamily="18" charset="0"/>
              </a:rPr>
              <a:t>The total no. of runs in a sample indicate whether the sample is random or not.</a:t>
            </a:r>
          </a:p>
          <a:p>
            <a:endParaRPr lang="en-US" sz="2400" dirty="0">
              <a:latin typeface="Baskerville Old Face" pitchFamily="18" charset="0"/>
            </a:endParaRPr>
          </a:p>
        </p:txBody>
      </p:sp>
    </p:spTree>
    <p:extLst>
      <p:ext uri="{BB962C8B-B14F-4D97-AF65-F5344CB8AC3E}">
        <p14:creationId xmlns:p14="http://schemas.microsoft.com/office/powerpoint/2010/main" val="6271560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rmAutofit fontScale="92500"/>
          </a:bodyPr>
          <a:lstStyle/>
          <a:p>
            <a:pPr marL="114300" indent="0">
              <a:buNone/>
            </a:pPr>
            <a:r>
              <a:rPr lang="en-US" sz="2600" b="1" dirty="0">
                <a:latin typeface="Baskerville Old Face" pitchFamily="18" charset="0"/>
              </a:rPr>
              <a:t>Median test </a:t>
            </a:r>
          </a:p>
          <a:p>
            <a:pPr marL="114300" indent="0">
              <a:buNone/>
            </a:pPr>
            <a:r>
              <a:rPr lang="en-US" dirty="0">
                <a:latin typeface="Baskerville Old Face" pitchFamily="18" charset="0"/>
              </a:rPr>
              <a:t>The median test is used to determine the significance of difference between median of two or more independent groups . </a:t>
            </a:r>
          </a:p>
          <a:p>
            <a:pPr marL="114300" indent="0">
              <a:buNone/>
            </a:pPr>
            <a:r>
              <a:rPr lang="en-US" dirty="0">
                <a:latin typeface="Baskerville Old Face" pitchFamily="18" charset="0"/>
              </a:rPr>
              <a:t>The object is to find out whether the median of different sample drawn randomly are alike or can be taken as drawn from the same population.</a:t>
            </a:r>
          </a:p>
          <a:p>
            <a:pPr marL="114300" indent="0">
              <a:buNone/>
            </a:pPr>
            <a:r>
              <a:rPr lang="en-US" dirty="0">
                <a:latin typeface="Baskerville Old Face" pitchFamily="18" charset="0"/>
              </a:rPr>
              <a:t>It is an application of Chi square test for two variables each having two subgroups.</a:t>
            </a:r>
          </a:p>
          <a:p>
            <a:pPr marL="114300" indent="0">
              <a:buNone/>
            </a:pPr>
            <a:r>
              <a:rPr lang="en-US" sz="2600" b="1" dirty="0">
                <a:latin typeface="Baskerville Old Face" pitchFamily="18" charset="0"/>
              </a:rPr>
              <a:t>Mann–Whitney </a:t>
            </a:r>
            <a:r>
              <a:rPr lang="en-US" sz="2600" b="1" i="1" dirty="0">
                <a:latin typeface="Baskerville Old Face" pitchFamily="18" charset="0"/>
              </a:rPr>
              <a:t>U</a:t>
            </a:r>
            <a:r>
              <a:rPr lang="en-US" sz="2600" b="1" dirty="0">
                <a:latin typeface="Baskerville Old Face" pitchFamily="18" charset="0"/>
              </a:rPr>
              <a:t> test</a:t>
            </a:r>
          </a:p>
          <a:p>
            <a:pPr marL="114300" indent="0">
              <a:buNone/>
            </a:pPr>
            <a:r>
              <a:rPr lang="en-US" dirty="0">
                <a:latin typeface="Baskerville Old Face" pitchFamily="18" charset="0"/>
              </a:rPr>
              <a:t>In statistics, the Mann–Whitney </a:t>
            </a:r>
            <a:r>
              <a:rPr lang="en-US" i="1" dirty="0">
                <a:latin typeface="Baskerville Old Face" pitchFamily="18" charset="0"/>
              </a:rPr>
              <a:t>U</a:t>
            </a:r>
            <a:r>
              <a:rPr lang="en-US" dirty="0">
                <a:latin typeface="Baskerville Old Face" pitchFamily="18" charset="0"/>
              </a:rPr>
              <a:t> test (also called the Mann–Whitney–Wilcoxon (MWW), Wilcoxon rank-sum test, or Wilcoxon–Mann–Whitney test) is a nonparametric test  designed to test the significance of difference between the result of two samples drawn at random from the same population but administered differently .</a:t>
            </a:r>
          </a:p>
          <a:p>
            <a:pPr marL="114300" indent="0">
              <a:buNone/>
            </a:pPr>
            <a:r>
              <a:rPr lang="en-US" dirty="0">
                <a:latin typeface="Baskerville Old Face" pitchFamily="18" charset="0"/>
              </a:rPr>
              <a:t>It can be used as an alternative to t test  when parametric assumptions are not met. It is nearly as efficient as the </a:t>
            </a:r>
            <a:r>
              <a:rPr lang="en-US" i="1" dirty="0">
                <a:latin typeface="Baskerville Old Face" pitchFamily="18" charset="0"/>
              </a:rPr>
              <a:t>t</a:t>
            </a:r>
            <a:r>
              <a:rPr lang="en-US" dirty="0">
                <a:latin typeface="Baskerville Old Face" pitchFamily="18" charset="0"/>
              </a:rPr>
              <a:t>-test on normal distributions</a:t>
            </a:r>
          </a:p>
          <a:p>
            <a:pPr marL="114300" indent="0">
              <a:buNone/>
            </a:pPr>
            <a:r>
              <a:rPr lang="en-US" dirty="0">
                <a:latin typeface="Baskerville Old Face" pitchFamily="18" charset="0"/>
              </a:rPr>
              <a:t>Here the observation are at least expressed in ordinal scale</a:t>
            </a:r>
            <a:r>
              <a:rPr lang="en-US" dirty="0"/>
              <a:t> .</a:t>
            </a:r>
          </a:p>
        </p:txBody>
      </p:sp>
    </p:spTree>
    <p:extLst>
      <p:ext uri="{BB962C8B-B14F-4D97-AF65-F5344CB8AC3E}">
        <p14:creationId xmlns:p14="http://schemas.microsoft.com/office/powerpoint/2010/main" val="584169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7620000" cy="5943600"/>
          </a:xfrm>
        </p:spPr>
        <p:txBody>
          <a:bodyPr/>
          <a:lstStyle/>
          <a:p>
            <a:pPr marL="114300" indent="0">
              <a:buNone/>
            </a:pPr>
            <a:r>
              <a:rPr lang="en-US" sz="2400" b="1" dirty="0">
                <a:latin typeface="Baskerville Old Face" pitchFamily="18" charset="0"/>
              </a:rPr>
              <a:t>Wilcoxon signed-rank test</a:t>
            </a:r>
          </a:p>
          <a:p>
            <a:pPr marL="114300" indent="0">
              <a:buNone/>
            </a:pPr>
            <a:r>
              <a:rPr lang="en-US" dirty="0">
                <a:latin typeface="Baskerville Old Face" pitchFamily="18" charset="0"/>
              </a:rPr>
              <a:t>The Wilcoxon signed-rank test is a non-parametric statistical hypothesis test used when comparing two related samples, matched samples, or repeated measurements on a single sample to assess whether their population mean ranks differ (i.e. it is a paired difference test). It can be used as an alternative to the paired Student's t-test, </a:t>
            </a:r>
            <a:r>
              <a:rPr lang="en-US" i="1" dirty="0">
                <a:latin typeface="Baskerville Old Face" pitchFamily="18" charset="0"/>
              </a:rPr>
              <a:t>t</a:t>
            </a:r>
            <a:r>
              <a:rPr lang="en-US" dirty="0">
                <a:latin typeface="Baskerville Old Face" pitchFamily="18" charset="0"/>
              </a:rPr>
              <a:t>-test for matched pairs, or the </a:t>
            </a:r>
            <a:r>
              <a:rPr lang="en-US" i="1" dirty="0">
                <a:latin typeface="Baskerville Old Face" pitchFamily="18" charset="0"/>
              </a:rPr>
              <a:t>t</a:t>
            </a:r>
            <a:r>
              <a:rPr lang="en-US" dirty="0">
                <a:latin typeface="Baskerville Old Face" pitchFamily="18" charset="0"/>
              </a:rPr>
              <a:t>-test for dependent samples when the population cannot be assumed to be normally distributed.</a:t>
            </a:r>
          </a:p>
          <a:p>
            <a:pPr marL="114300" indent="0">
              <a:buNone/>
            </a:pPr>
            <a:r>
              <a:rPr lang="en-US" dirty="0">
                <a:latin typeface="Baskerville Old Face" pitchFamily="18" charset="0"/>
              </a:rPr>
              <a:t>Run test </a:t>
            </a:r>
          </a:p>
          <a:p>
            <a:pPr marL="114300" indent="0">
              <a:buNone/>
            </a:pPr>
            <a:r>
              <a:rPr lang="en-US" sz="2400" b="1" dirty="0">
                <a:latin typeface="Baskerville Old Face" pitchFamily="18" charset="0"/>
              </a:rPr>
              <a:t>The Wald–Wolfowitz runs test</a:t>
            </a:r>
            <a:r>
              <a:rPr lang="en-US" dirty="0">
                <a:latin typeface="Baskerville Old Face" pitchFamily="18" charset="0"/>
              </a:rPr>
              <a:t> , named after Abraham Wald and Jacob Wolfowitz, is a non-parametric statistical test that checks a randomness hypothesis for a two-valued data sequence. More precisely, it can be used to test whether the two samples were drawn from the same population.</a:t>
            </a:r>
          </a:p>
        </p:txBody>
      </p:sp>
    </p:spTree>
    <p:extLst>
      <p:ext uri="{BB962C8B-B14F-4D97-AF65-F5344CB8AC3E}">
        <p14:creationId xmlns:p14="http://schemas.microsoft.com/office/powerpoint/2010/main" val="26907367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7620000" cy="5257800"/>
          </a:xfrm>
        </p:spPr>
        <p:txBody>
          <a:bodyPr>
            <a:normAutofit/>
          </a:bodyPr>
          <a:lstStyle/>
          <a:p>
            <a:r>
              <a:rPr lang="en-US" sz="2800" b="1" dirty="0">
                <a:latin typeface="Baskerville Old Face" pitchFamily="18" charset="0"/>
              </a:rPr>
              <a:t>K sample test </a:t>
            </a:r>
          </a:p>
          <a:p>
            <a:pPr marL="114300" indent="0">
              <a:buNone/>
            </a:pPr>
            <a:r>
              <a:rPr lang="en-US" sz="2800" b="1" dirty="0">
                <a:latin typeface="Baskerville Old Face" pitchFamily="18" charset="0"/>
              </a:rPr>
              <a:t>Kruskal – Wallis test </a:t>
            </a:r>
          </a:p>
          <a:p>
            <a:pPr marL="114300" indent="0">
              <a:buNone/>
            </a:pPr>
            <a:r>
              <a:rPr lang="en-US" sz="2400" dirty="0">
                <a:latin typeface="Baskerville Old Face" pitchFamily="18" charset="0"/>
              </a:rPr>
              <a:t>The Mann Whitney U test is used to test the significance of  difference between the result of two independent samples where dependent variable is measured on ordinal scale .the K-W extent the use of Mann Whitney U test to three or more independent groups </a:t>
            </a:r>
          </a:p>
          <a:p>
            <a:endParaRPr lang="en-US" sz="2400" dirty="0">
              <a:latin typeface="Baskerville Old Face" pitchFamily="18" charset="0"/>
            </a:endParaRPr>
          </a:p>
          <a:p>
            <a:pPr marL="114300" indent="0">
              <a:buNone/>
            </a:pPr>
            <a:r>
              <a:rPr lang="en-US" sz="2800" b="1" dirty="0">
                <a:latin typeface="Baskerville Old Face" pitchFamily="18" charset="0"/>
              </a:rPr>
              <a:t>Median test </a:t>
            </a:r>
          </a:p>
          <a:p>
            <a:pPr marL="114300" indent="0">
              <a:buNone/>
            </a:pPr>
            <a:r>
              <a:rPr lang="en-US" sz="2400" dirty="0">
                <a:latin typeface="Baskerville Old Face" pitchFamily="18" charset="0"/>
              </a:rPr>
              <a:t>It has already been discussed in two sample test . The same can be extended to meet further requirement of K samples</a:t>
            </a:r>
          </a:p>
        </p:txBody>
      </p:sp>
    </p:spTree>
    <p:extLst>
      <p:ext uri="{BB962C8B-B14F-4D97-AF65-F5344CB8AC3E}">
        <p14:creationId xmlns:p14="http://schemas.microsoft.com/office/powerpoint/2010/main" val="31299300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lstStyle/>
          <a:p>
            <a:pPr marL="114300" indent="0">
              <a:buNone/>
            </a:pPr>
            <a:r>
              <a:rPr lang="en-US" b="1" dirty="0">
                <a:latin typeface="Baskerville Old Face" pitchFamily="18" charset="0"/>
              </a:rPr>
              <a:t>Types of Data </a:t>
            </a:r>
          </a:p>
          <a:p>
            <a:r>
              <a:rPr lang="en-US" dirty="0">
                <a:latin typeface="Baskerville Old Face" pitchFamily="18" charset="0"/>
              </a:rPr>
              <a:t>Time Series Data </a:t>
            </a:r>
          </a:p>
          <a:p>
            <a:r>
              <a:rPr lang="en-US" dirty="0">
                <a:latin typeface="Baskerville Old Face" pitchFamily="18" charset="0"/>
              </a:rPr>
              <a:t>Cross Sectional Data </a:t>
            </a:r>
          </a:p>
          <a:p>
            <a:r>
              <a:rPr lang="en-US" dirty="0">
                <a:latin typeface="Baskerville Old Face" pitchFamily="18" charset="0"/>
              </a:rPr>
              <a:t>Pooled Data </a:t>
            </a:r>
          </a:p>
          <a:p>
            <a:r>
              <a:rPr lang="en-US" b="1" dirty="0">
                <a:latin typeface="Baskerville Old Face" pitchFamily="18" charset="0"/>
              </a:rPr>
              <a:t>Time Series Data </a:t>
            </a:r>
          </a:p>
          <a:p>
            <a:pPr marL="114300" indent="0">
              <a:buNone/>
            </a:pPr>
            <a:r>
              <a:rPr lang="en-US" dirty="0">
                <a:latin typeface="Baskerville Old Face" pitchFamily="18" charset="0"/>
              </a:rPr>
              <a:t> Time series is a sequence of data points, measured typically at successive time instants spaced at uniform time intervals. Time series data have a natural temporal ordering.  </a:t>
            </a:r>
          </a:p>
          <a:p>
            <a:r>
              <a:rPr lang="en-US" dirty="0">
                <a:latin typeface="Baskerville Old Face" pitchFamily="18" charset="0"/>
              </a:rPr>
              <a:t> Daily- Weather, Stock Price </a:t>
            </a:r>
          </a:p>
          <a:p>
            <a:r>
              <a:rPr lang="en-US" dirty="0">
                <a:latin typeface="Baskerville Old Face" pitchFamily="18" charset="0"/>
              </a:rPr>
              <a:t> Monthly- Unemployment rate </a:t>
            </a:r>
          </a:p>
          <a:p>
            <a:r>
              <a:rPr lang="en-US" dirty="0">
                <a:latin typeface="Baskerville Old Face" pitchFamily="18" charset="0"/>
              </a:rPr>
              <a:t> Quarterly- GDP </a:t>
            </a:r>
          </a:p>
          <a:p>
            <a:r>
              <a:rPr lang="en-US" dirty="0">
                <a:latin typeface="Baskerville Old Face" pitchFamily="18" charset="0"/>
              </a:rPr>
              <a:t> Yearly- National Budgets </a:t>
            </a:r>
          </a:p>
          <a:p>
            <a:r>
              <a:rPr lang="en-US" dirty="0">
                <a:latin typeface="Baskerville Old Face" pitchFamily="18" charset="0"/>
              </a:rPr>
              <a:t> Decennially- Population Census </a:t>
            </a:r>
          </a:p>
        </p:txBody>
      </p:sp>
    </p:spTree>
    <p:extLst>
      <p:ext uri="{BB962C8B-B14F-4D97-AF65-F5344CB8AC3E}">
        <p14:creationId xmlns:p14="http://schemas.microsoft.com/office/powerpoint/2010/main" val="22662049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7620000" cy="5791200"/>
          </a:xfrm>
        </p:spPr>
        <p:txBody>
          <a:bodyPr>
            <a:normAutofit fontScale="92500" lnSpcReduction="10000"/>
          </a:bodyPr>
          <a:lstStyle/>
          <a:p>
            <a:r>
              <a:rPr lang="en-US" b="1" dirty="0">
                <a:latin typeface="Baskerville Old Face" pitchFamily="18" charset="0"/>
              </a:rPr>
              <a:t>Cross Sectional Data </a:t>
            </a:r>
          </a:p>
          <a:p>
            <a:pPr marL="114300" indent="0">
              <a:buNone/>
            </a:pPr>
            <a:r>
              <a:rPr lang="en-US" dirty="0">
                <a:latin typeface="Baskerville Old Face" pitchFamily="18" charset="0"/>
              </a:rPr>
              <a:t>Cross-sectional data or cross section is a type of one-dimensional data set. It refers to data collected by observing many subjects such as individuals, firms or countries/regions at the same point of time, or without regard to differences in time. </a:t>
            </a:r>
          </a:p>
          <a:p>
            <a:pPr marL="114300" indent="0">
              <a:buNone/>
            </a:pPr>
            <a:r>
              <a:rPr lang="en-US" dirty="0">
                <a:latin typeface="Baskerville Old Face" pitchFamily="18" charset="0"/>
              </a:rPr>
              <a:t>For example, we want to measure the mobile uses for a particular brand in this campus. We could draw a sample of 100 students randomly from the population, measure their mobile use, and calculate what percentage of that sample is used of that brand. For example, 60% of our samples were used that particular branded mobile. This cross-sectional sample provides us with a snapshot of that population, at that one point in time. Note that we do not know based on one cross-sectional sample if the uses of this brand are increasing or decreasing; we can only describe the current proportion. </a:t>
            </a:r>
          </a:p>
          <a:p>
            <a:pPr marL="114300" indent="0">
              <a:buNone/>
            </a:pPr>
            <a:endParaRPr lang="en-US" dirty="0">
              <a:latin typeface="Baskerville Old Face" pitchFamily="18" charset="0"/>
            </a:endParaRPr>
          </a:p>
          <a:p>
            <a:pPr marL="114300" indent="0">
              <a:buNone/>
            </a:pPr>
            <a:r>
              <a:rPr lang="en-US" b="1" dirty="0">
                <a:latin typeface="Baskerville Old Face" pitchFamily="18" charset="0"/>
              </a:rPr>
              <a:t>Pooled Data </a:t>
            </a:r>
          </a:p>
          <a:p>
            <a:pPr marL="114300" indent="0">
              <a:buNone/>
            </a:pPr>
            <a:r>
              <a:rPr lang="en-US" dirty="0">
                <a:latin typeface="Baskerville Old Face" pitchFamily="18" charset="0"/>
              </a:rPr>
              <a:t>In Pooled or combined data are the element of both time series and </a:t>
            </a:r>
          </a:p>
          <a:p>
            <a:pPr marL="114300" indent="0">
              <a:buNone/>
            </a:pPr>
            <a:r>
              <a:rPr lang="en-US" dirty="0">
                <a:latin typeface="Baskerville Old Face" pitchFamily="18" charset="0"/>
              </a:rPr>
              <a:t>cross-sectional data. </a:t>
            </a:r>
          </a:p>
        </p:txBody>
      </p:sp>
    </p:spTree>
    <p:extLst>
      <p:ext uri="{BB962C8B-B14F-4D97-AF65-F5344CB8AC3E}">
        <p14:creationId xmlns:p14="http://schemas.microsoft.com/office/powerpoint/2010/main" val="331206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Baskerville Old Face" pitchFamily="18" charset="0"/>
              </a:rPr>
              <a:t>SOURCES </a:t>
            </a:r>
          </a:p>
        </p:txBody>
      </p:sp>
      <p:sp>
        <p:nvSpPr>
          <p:cNvPr id="2" name="Content Placeholder 1"/>
          <p:cNvSpPr>
            <a:spLocks noGrp="1"/>
          </p:cNvSpPr>
          <p:nvPr>
            <p:ph idx="1"/>
          </p:nvPr>
        </p:nvSpPr>
        <p:spPr/>
        <p:txBody>
          <a:bodyPr>
            <a:normAutofit/>
          </a:bodyPr>
          <a:lstStyle/>
          <a:p>
            <a:pPr algn="just"/>
            <a:r>
              <a:rPr lang="en-US" dirty="0">
                <a:latin typeface="Baskerville Old Face" pitchFamily="18" charset="0"/>
              </a:rPr>
              <a:t>Subject catalogues of libraries.</a:t>
            </a:r>
          </a:p>
          <a:p>
            <a:pPr algn="just"/>
            <a:r>
              <a:rPr lang="en-US" dirty="0">
                <a:latin typeface="Baskerville Old Face" pitchFamily="18" charset="0"/>
              </a:rPr>
              <a:t>Documentation services.</a:t>
            </a:r>
          </a:p>
          <a:p>
            <a:pPr algn="just"/>
            <a:r>
              <a:rPr lang="en-US" dirty="0">
                <a:latin typeface="Baskerville Old Face" pitchFamily="18" charset="0"/>
              </a:rPr>
              <a:t>Bibliographies.</a:t>
            </a:r>
          </a:p>
          <a:p>
            <a:pPr algn="just"/>
            <a:r>
              <a:rPr lang="en-US" dirty="0">
                <a:latin typeface="Baskerville Old Face" pitchFamily="18" charset="0"/>
              </a:rPr>
              <a:t>List of Books and publishers bulletins.</a:t>
            </a:r>
          </a:p>
          <a:p>
            <a:pPr algn="just"/>
            <a:r>
              <a:rPr lang="en-US" dirty="0">
                <a:latin typeface="Baskerville Old Face" pitchFamily="18" charset="0"/>
              </a:rPr>
              <a:t>Journals </a:t>
            </a:r>
          </a:p>
          <a:p>
            <a:pPr algn="just"/>
            <a:r>
              <a:rPr lang="en-US" dirty="0">
                <a:latin typeface="Baskerville Old Face" pitchFamily="18" charset="0"/>
              </a:rPr>
              <a:t>Government reports.</a:t>
            </a:r>
          </a:p>
          <a:p>
            <a:pPr algn="just"/>
            <a:r>
              <a:rPr lang="en-US" dirty="0">
                <a:latin typeface="Baskerville Old Face" pitchFamily="18" charset="0"/>
              </a:rPr>
              <a:t>Research abstract.</a:t>
            </a:r>
          </a:p>
          <a:p>
            <a:pPr algn="just"/>
            <a:r>
              <a:rPr lang="en-US" dirty="0">
                <a:latin typeface="Baskerville Old Face" pitchFamily="18" charset="0"/>
              </a:rPr>
              <a:t>Information on research done. </a:t>
            </a:r>
          </a:p>
        </p:txBody>
      </p:sp>
    </p:spTree>
    <p:extLst>
      <p:ext uri="{BB962C8B-B14F-4D97-AF65-F5344CB8AC3E}">
        <p14:creationId xmlns:p14="http://schemas.microsoft.com/office/powerpoint/2010/main" val="18477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 calcmode="lin" valueType="num">
                                      <p:cBhvr additive="base">
                                        <p:cTn id="20"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additive="base">
                                        <p:cTn id="26"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 calcmode="lin" valueType="num">
                                      <p:cBhvr additive="base">
                                        <p:cTn id="3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 calcmode="lin" valueType="num">
                                      <p:cBhvr additive="base">
                                        <p:cTn id="38"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 calcmode="lin" valueType="num">
                                      <p:cBhvr additive="base">
                                        <p:cTn id="44"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 calcmode="lin" valueType="num">
                                      <p:cBhvr additive="base">
                                        <p:cTn id="5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 calcmode="lin" valueType="num">
                                      <p:cBhvr additive="base">
                                        <p:cTn id="5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b="1" dirty="0">
                <a:latin typeface="Baskerville Old Face" pitchFamily="18" charset="0"/>
              </a:rPr>
              <a:t>CORRELATIONAL ANALYSIS</a:t>
            </a:r>
          </a:p>
        </p:txBody>
      </p:sp>
      <p:sp>
        <p:nvSpPr>
          <p:cNvPr id="4" name="Content Placeholder 3"/>
          <p:cNvSpPr>
            <a:spLocks noGrp="1"/>
          </p:cNvSpPr>
          <p:nvPr>
            <p:ph idx="1"/>
          </p:nvPr>
        </p:nvSpPr>
        <p:spPr/>
        <p:txBody>
          <a:bodyPr>
            <a:normAutofit fontScale="92500" lnSpcReduction="20000"/>
          </a:bodyPr>
          <a:lstStyle/>
          <a:p>
            <a:r>
              <a:rPr lang="en-US" dirty="0">
                <a:latin typeface="Baskerville Old Face" pitchFamily="18" charset="0"/>
              </a:rPr>
              <a:t>Correlation analysis is an attempt to determine the degree of relationship between variables. It is the analysis of co variation between two variables.</a:t>
            </a:r>
          </a:p>
          <a:p>
            <a:r>
              <a:rPr lang="en-US" dirty="0">
                <a:latin typeface="Baskerville Old Face" pitchFamily="18" charset="0"/>
              </a:rPr>
              <a:t>The coefficient of correlation ranges between -1 and +1 and quantifies the direction and strength of the linear association between the two variables. </a:t>
            </a:r>
          </a:p>
          <a:p>
            <a:r>
              <a:rPr lang="en-US" dirty="0">
                <a:latin typeface="Baskerville Old Face" pitchFamily="18" charset="0"/>
              </a:rPr>
              <a:t>The  correlation between two variables can be positive (i.e., higher levels of one variable are associated with higher levels of the other) or negative (i.e., higher levels of one variable are associated with lower levels of the  other).</a:t>
            </a:r>
          </a:p>
          <a:p>
            <a:pPr marL="114300" indent="0">
              <a:buNone/>
            </a:pPr>
            <a:r>
              <a:rPr lang="en-US" b="1" dirty="0">
                <a:latin typeface="Baskerville Old Face" pitchFamily="18" charset="0"/>
              </a:rPr>
              <a:t>Significance of correlational analysis</a:t>
            </a:r>
          </a:p>
          <a:p>
            <a:r>
              <a:rPr lang="en-US" dirty="0">
                <a:latin typeface="Baskerville Old Face" pitchFamily="18" charset="0"/>
              </a:rPr>
              <a:t>It is used as basis for the study of regression</a:t>
            </a:r>
          </a:p>
          <a:p>
            <a:r>
              <a:rPr lang="en-US" dirty="0">
                <a:latin typeface="Baskerville Old Face" pitchFamily="18" charset="0"/>
              </a:rPr>
              <a:t>In business it helps  the management to estimate costs, sales, price, and other variables.</a:t>
            </a:r>
          </a:p>
          <a:p>
            <a:r>
              <a:rPr lang="en-US" dirty="0">
                <a:latin typeface="Baskerville Old Face" pitchFamily="18" charset="0"/>
              </a:rPr>
              <a:t>It helps to reduce the range of uncertainty associated with decision making</a:t>
            </a:r>
          </a:p>
        </p:txBody>
      </p:sp>
    </p:spTree>
    <p:extLst>
      <p:ext uri="{BB962C8B-B14F-4D97-AF65-F5344CB8AC3E}">
        <p14:creationId xmlns:p14="http://schemas.microsoft.com/office/powerpoint/2010/main" val="215804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705100" y="2307967"/>
            <a:ext cx="2895600" cy="565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457200" y="152400"/>
            <a:ext cx="7620000" cy="6400800"/>
          </a:xfrm>
        </p:spPr>
        <p:txBody>
          <a:bodyPr/>
          <a:lstStyle/>
          <a:p>
            <a:pPr marL="114300" indent="0">
              <a:buNone/>
            </a:pPr>
            <a:r>
              <a:rPr lang="en-US" b="1" dirty="0">
                <a:latin typeface="Baskerville Old Face" pitchFamily="18" charset="0"/>
              </a:rPr>
              <a:t>Assumption of correlation</a:t>
            </a:r>
          </a:p>
          <a:p>
            <a:r>
              <a:rPr lang="en-US" dirty="0">
                <a:latin typeface="Baskerville Old Face" pitchFamily="18" charset="0"/>
              </a:rPr>
              <a:t>Cause and effect relationship exist between the variables .</a:t>
            </a:r>
          </a:p>
          <a:p>
            <a:r>
              <a:rPr lang="en-US" dirty="0">
                <a:latin typeface="Baskerville Old Face" pitchFamily="18" charset="0"/>
              </a:rPr>
              <a:t>The relation ship between the variable is linear</a:t>
            </a:r>
          </a:p>
          <a:p>
            <a:r>
              <a:rPr lang="en-US" dirty="0">
                <a:latin typeface="Baskerville Old Face" pitchFamily="18" charset="0"/>
              </a:rPr>
              <a:t>The variables follows a normal distribution.</a:t>
            </a:r>
          </a:p>
          <a:p>
            <a:pPr marL="114300" indent="0">
              <a:buNone/>
            </a:pPr>
            <a:r>
              <a:rPr lang="en-US" b="1" dirty="0">
                <a:latin typeface="Baskerville Old Face" pitchFamily="18" charset="0"/>
              </a:rPr>
              <a:t>Classification of correlation </a:t>
            </a:r>
          </a:p>
          <a:p>
            <a:pPr marL="114300" indent="0">
              <a:buNone/>
            </a:pPr>
            <a:endParaRPr lang="en-US" dirty="0">
              <a:latin typeface="Baskerville Old Face" pitchFamily="18" charset="0"/>
            </a:endParaRPr>
          </a:p>
        </p:txBody>
      </p:sp>
      <p:sp>
        <p:nvSpPr>
          <p:cNvPr id="4" name="TextBox 3"/>
          <p:cNvSpPr txBox="1"/>
          <p:nvPr/>
        </p:nvSpPr>
        <p:spPr>
          <a:xfrm>
            <a:off x="2819400" y="2406134"/>
            <a:ext cx="2667000" cy="369332"/>
          </a:xfrm>
          <a:prstGeom prst="rect">
            <a:avLst/>
          </a:prstGeom>
          <a:noFill/>
        </p:spPr>
        <p:txBody>
          <a:bodyPr wrap="square" rtlCol="0">
            <a:spAutoFit/>
          </a:bodyPr>
          <a:lstStyle/>
          <a:p>
            <a:pPr algn="ctr"/>
            <a:r>
              <a:rPr lang="en-US" dirty="0"/>
              <a:t>Correlation </a:t>
            </a:r>
          </a:p>
        </p:txBody>
      </p:sp>
      <p:sp>
        <p:nvSpPr>
          <p:cNvPr id="6" name="Rounded Rectangle 5"/>
          <p:cNvSpPr/>
          <p:nvPr/>
        </p:nvSpPr>
        <p:spPr>
          <a:xfrm>
            <a:off x="564466" y="3690425"/>
            <a:ext cx="22479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the basis of Direction </a:t>
            </a:r>
          </a:p>
        </p:txBody>
      </p:sp>
      <p:sp>
        <p:nvSpPr>
          <p:cNvPr id="7" name="Rounded Rectangle 6"/>
          <p:cNvSpPr/>
          <p:nvPr/>
        </p:nvSpPr>
        <p:spPr>
          <a:xfrm>
            <a:off x="3241431" y="3690425"/>
            <a:ext cx="22479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the basis of linearity </a:t>
            </a:r>
          </a:p>
        </p:txBody>
      </p:sp>
      <p:sp>
        <p:nvSpPr>
          <p:cNvPr id="8" name="Rounded Rectangle 7"/>
          <p:cNvSpPr/>
          <p:nvPr/>
        </p:nvSpPr>
        <p:spPr>
          <a:xfrm>
            <a:off x="5958840" y="3685150"/>
            <a:ext cx="22479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the basis of variables</a:t>
            </a:r>
          </a:p>
        </p:txBody>
      </p:sp>
      <p:cxnSp>
        <p:nvCxnSpPr>
          <p:cNvPr id="11" name="Straight Connector 10"/>
          <p:cNvCxnSpPr/>
          <p:nvPr/>
        </p:nvCxnSpPr>
        <p:spPr>
          <a:xfrm>
            <a:off x="914400" y="4376225"/>
            <a:ext cx="0" cy="1232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4400" y="47244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14400" y="52578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84324" y="4539734"/>
            <a:ext cx="2795076" cy="369332"/>
          </a:xfrm>
          <a:prstGeom prst="rect">
            <a:avLst/>
          </a:prstGeom>
          <a:noFill/>
        </p:spPr>
        <p:txBody>
          <a:bodyPr wrap="square" rtlCol="0">
            <a:spAutoFit/>
          </a:bodyPr>
          <a:lstStyle/>
          <a:p>
            <a:r>
              <a:rPr lang="en-US" dirty="0"/>
              <a:t>Positive correlation </a:t>
            </a:r>
          </a:p>
        </p:txBody>
      </p:sp>
      <p:sp>
        <p:nvSpPr>
          <p:cNvPr id="16" name="TextBox 15"/>
          <p:cNvSpPr txBox="1"/>
          <p:nvPr/>
        </p:nvSpPr>
        <p:spPr>
          <a:xfrm>
            <a:off x="1179635" y="5083712"/>
            <a:ext cx="2133600" cy="369332"/>
          </a:xfrm>
          <a:prstGeom prst="rect">
            <a:avLst/>
          </a:prstGeom>
          <a:noFill/>
        </p:spPr>
        <p:txBody>
          <a:bodyPr wrap="square" rtlCol="0">
            <a:spAutoFit/>
          </a:bodyPr>
          <a:lstStyle/>
          <a:p>
            <a:r>
              <a:rPr lang="en-US" dirty="0"/>
              <a:t>Negative correlation</a:t>
            </a:r>
          </a:p>
        </p:txBody>
      </p:sp>
      <p:cxnSp>
        <p:nvCxnSpPr>
          <p:cNvPr id="18" name="Straight Connector 17"/>
          <p:cNvCxnSpPr/>
          <p:nvPr/>
        </p:nvCxnSpPr>
        <p:spPr>
          <a:xfrm>
            <a:off x="3505200" y="4376225"/>
            <a:ext cx="0" cy="126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505200" y="47244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486443" y="5268378"/>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68031" y="4539734"/>
            <a:ext cx="1621300" cy="369332"/>
          </a:xfrm>
          <a:prstGeom prst="rect">
            <a:avLst/>
          </a:prstGeom>
          <a:noFill/>
        </p:spPr>
        <p:txBody>
          <a:bodyPr wrap="square" rtlCol="0">
            <a:spAutoFit/>
          </a:bodyPr>
          <a:lstStyle/>
          <a:p>
            <a:r>
              <a:rPr lang="en-US" dirty="0"/>
              <a:t>Linear </a:t>
            </a:r>
          </a:p>
        </p:txBody>
      </p:sp>
      <p:sp>
        <p:nvSpPr>
          <p:cNvPr id="22" name="TextBox 21"/>
          <p:cNvSpPr txBox="1"/>
          <p:nvPr/>
        </p:nvSpPr>
        <p:spPr>
          <a:xfrm>
            <a:off x="3868031" y="5083712"/>
            <a:ext cx="1732669" cy="369332"/>
          </a:xfrm>
          <a:prstGeom prst="rect">
            <a:avLst/>
          </a:prstGeom>
          <a:noFill/>
        </p:spPr>
        <p:txBody>
          <a:bodyPr wrap="square" rtlCol="0">
            <a:spAutoFit/>
          </a:bodyPr>
          <a:lstStyle/>
          <a:p>
            <a:r>
              <a:rPr lang="en-US" dirty="0"/>
              <a:t>Non linear </a:t>
            </a:r>
          </a:p>
        </p:txBody>
      </p:sp>
      <p:cxnSp>
        <p:nvCxnSpPr>
          <p:cNvPr id="24" name="Straight Connector 23"/>
          <p:cNvCxnSpPr/>
          <p:nvPr/>
        </p:nvCxnSpPr>
        <p:spPr>
          <a:xfrm>
            <a:off x="6096000" y="4376225"/>
            <a:ext cx="0" cy="126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096000" y="47244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074898" y="5104814"/>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074898" y="5457733"/>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79698" y="4539734"/>
            <a:ext cx="1926102" cy="369332"/>
          </a:xfrm>
          <a:prstGeom prst="rect">
            <a:avLst/>
          </a:prstGeom>
          <a:noFill/>
        </p:spPr>
        <p:txBody>
          <a:bodyPr wrap="square" rtlCol="0">
            <a:spAutoFit/>
          </a:bodyPr>
          <a:lstStyle/>
          <a:p>
            <a:r>
              <a:rPr lang="en-US" dirty="0"/>
              <a:t>Simple correlation </a:t>
            </a:r>
          </a:p>
        </p:txBody>
      </p:sp>
      <p:sp>
        <p:nvSpPr>
          <p:cNvPr id="30" name="TextBox 29"/>
          <p:cNvSpPr txBox="1"/>
          <p:nvPr/>
        </p:nvSpPr>
        <p:spPr>
          <a:xfrm>
            <a:off x="6422827" y="4920148"/>
            <a:ext cx="1882973" cy="369332"/>
          </a:xfrm>
          <a:prstGeom prst="rect">
            <a:avLst/>
          </a:prstGeom>
          <a:noFill/>
        </p:spPr>
        <p:txBody>
          <a:bodyPr wrap="square" rtlCol="0">
            <a:spAutoFit/>
          </a:bodyPr>
          <a:lstStyle/>
          <a:p>
            <a:r>
              <a:rPr lang="en-US" dirty="0"/>
              <a:t>Partial correlation </a:t>
            </a:r>
          </a:p>
        </p:txBody>
      </p:sp>
      <p:sp>
        <p:nvSpPr>
          <p:cNvPr id="31" name="TextBox 30"/>
          <p:cNvSpPr txBox="1"/>
          <p:nvPr/>
        </p:nvSpPr>
        <p:spPr>
          <a:xfrm>
            <a:off x="6378526" y="5285963"/>
            <a:ext cx="2765474" cy="369332"/>
          </a:xfrm>
          <a:prstGeom prst="rect">
            <a:avLst/>
          </a:prstGeom>
          <a:noFill/>
        </p:spPr>
        <p:txBody>
          <a:bodyPr wrap="square" rtlCol="0">
            <a:spAutoFit/>
          </a:bodyPr>
          <a:lstStyle/>
          <a:p>
            <a:r>
              <a:rPr lang="en-US" dirty="0"/>
              <a:t>Multiple correlation</a:t>
            </a:r>
          </a:p>
        </p:txBody>
      </p:sp>
      <p:cxnSp>
        <p:nvCxnSpPr>
          <p:cNvPr id="9" name="Straight Connector 8"/>
          <p:cNvCxnSpPr>
            <a:stCxn id="5" idx="2"/>
          </p:cNvCxnSpPr>
          <p:nvPr/>
        </p:nvCxnSpPr>
        <p:spPr>
          <a:xfrm>
            <a:off x="4152900" y="2873633"/>
            <a:ext cx="0" cy="402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3276600"/>
            <a:ext cx="533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371600" y="3276600"/>
            <a:ext cx="0" cy="413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152900" y="3276600"/>
            <a:ext cx="0" cy="408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705600" y="3319975"/>
            <a:ext cx="0" cy="413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76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rmAutofit fontScale="92500"/>
          </a:bodyPr>
          <a:lstStyle/>
          <a:p>
            <a:r>
              <a:rPr lang="en-US" b="1" dirty="0">
                <a:latin typeface="Baskerville Old Face" pitchFamily="18" charset="0"/>
              </a:rPr>
              <a:t>Positive correlation </a:t>
            </a:r>
          </a:p>
          <a:p>
            <a:pPr marL="114300" indent="0">
              <a:buNone/>
            </a:pPr>
            <a:r>
              <a:rPr lang="en-US" dirty="0">
                <a:latin typeface="Baskerville Old Face" pitchFamily="18" charset="0"/>
              </a:rPr>
              <a:t>If the variables are moving  and varying in the same direction. It is called positive correlation. I.e.. increase in  value of one variable lead to increase in other variable.</a:t>
            </a:r>
          </a:p>
          <a:p>
            <a:pPr marL="114300" indent="0">
              <a:buNone/>
            </a:pPr>
            <a:r>
              <a:rPr lang="en-US" dirty="0">
                <a:latin typeface="Baskerville Old Face" pitchFamily="18" charset="0"/>
              </a:rPr>
              <a:t>E.g.</a:t>
            </a:r>
          </a:p>
          <a:p>
            <a:pPr marL="114300" indent="0">
              <a:buNone/>
            </a:pPr>
            <a:r>
              <a:rPr lang="en-US" dirty="0">
                <a:latin typeface="Baskerville Old Face" pitchFamily="18" charset="0"/>
              </a:rPr>
              <a:t>P : 5 10 15 20 25 30</a:t>
            </a:r>
          </a:p>
          <a:p>
            <a:pPr marL="114300" indent="0">
              <a:buNone/>
            </a:pPr>
            <a:r>
              <a:rPr lang="en-US" dirty="0">
                <a:latin typeface="Baskerville Old Face" pitchFamily="18" charset="0"/>
              </a:rPr>
              <a:t>Q: 15 20 25 30 35 40</a:t>
            </a:r>
          </a:p>
          <a:p>
            <a:pPr marL="114300" indent="0">
              <a:buNone/>
            </a:pPr>
            <a:r>
              <a:rPr lang="en-US" b="1" dirty="0">
                <a:latin typeface="Baskerville Old Face" pitchFamily="18" charset="0"/>
              </a:rPr>
              <a:t>Negative correlation </a:t>
            </a:r>
          </a:p>
          <a:p>
            <a:pPr marL="114300" indent="0">
              <a:buNone/>
            </a:pPr>
            <a:r>
              <a:rPr lang="en-US" dirty="0">
                <a:latin typeface="Baskerville Old Face" pitchFamily="18" charset="0"/>
              </a:rPr>
              <a:t>Here the variables are moving in the opposite direction .</a:t>
            </a:r>
          </a:p>
          <a:p>
            <a:pPr marL="114300" indent="0">
              <a:buNone/>
            </a:pPr>
            <a:r>
              <a:rPr lang="en-US" dirty="0">
                <a:latin typeface="Baskerville Old Face" pitchFamily="18" charset="0"/>
              </a:rPr>
              <a:t>E.g.</a:t>
            </a:r>
          </a:p>
          <a:p>
            <a:pPr marL="114300" indent="0">
              <a:buNone/>
            </a:pPr>
            <a:r>
              <a:rPr lang="en-US" dirty="0">
                <a:latin typeface="Baskerville Old Face" pitchFamily="18" charset="0"/>
              </a:rPr>
              <a:t>X :  2 3 4 5 6 7</a:t>
            </a:r>
          </a:p>
          <a:p>
            <a:pPr marL="114300" indent="0">
              <a:buNone/>
            </a:pPr>
            <a:r>
              <a:rPr lang="en-US" dirty="0">
                <a:latin typeface="Baskerville Old Face" pitchFamily="18" charset="0"/>
              </a:rPr>
              <a:t>Y :   6 5 4 3 2 1 </a:t>
            </a:r>
          </a:p>
          <a:p>
            <a:pPr marL="114300" indent="0">
              <a:buNone/>
            </a:pPr>
            <a:r>
              <a:rPr lang="en-US" b="1" dirty="0">
                <a:latin typeface="Baskerville Old Face" pitchFamily="18" charset="0"/>
              </a:rPr>
              <a:t>Linear correlation and non linear correlation </a:t>
            </a:r>
          </a:p>
          <a:p>
            <a:pPr marL="114300" indent="0">
              <a:buNone/>
            </a:pPr>
            <a:r>
              <a:rPr lang="en-US" dirty="0">
                <a:latin typeface="Baskerville Old Face" pitchFamily="18" charset="0"/>
              </a:rPr>
              <a:t>The distinction between linear and non linear correlation is based upon the consistency of the ratio of changes between the variable understudy.</a:t>
            </a:r>
          </a:p>
          <a:p>
            <a:pPr marL="114300" indent="0">
              <a:buNone/>
            </a:pPr>
            <a:r>
              <a:rPr lang="en-US" dirty="0">
                <a:latin typeface="Baskerville Old Face" pitchFamily="18" charset="0"/>
              </a:rPr>
              <a:t>If the amount of change in one variable follows a constant change of other variable then the correlation is said to be linear </a:t>
            </a:r>
          </a:p>
        </p:txBody>
      </p:sp>
    </p:spTree>
    <p:extLst>
      <p:ext uri="{BB962C8B-B14F-4D97-AF65-F5344CB8AC3E}">
        <p14:creationId xmlns:p14="http://schemas.microsoft.com/office/powerpoint/2010/main" val="13436399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620000" cy="6019800"/>
          </a:xfrm>
        </p:spPr>
        <p:txBody>
          <a:bodyPr>
            <a:normAutofit/>
          </a:bodyPr>
          <a:lstStyle/>
          <a:p>
            <a:pPr marL="114300" indent="0" algn="just">
              <a:buNone/>
            </a:pPr>
            <a:r>
              <a:rPr lang="en-US" b="1" dirty="0">
                <a:latin typeface="Baskerville Old Face" pitchFamily="18" charset="0"/>
              </a:rPr>
              <a:t>Simple correlation</a:t>
            </a:r>
          </a:p>
          <a:p>
            <a:pPr marL="114300" indent="0" algn="just">
              <a:buNone/>
            </a:pPr>
            <a:r>
              <a:rPr lang="en-US" dirty="0">
                <a:latin typeface="Baskerville Old Face" pitchFamily="18" charset="0"/>
              </a:rPr>
              <a:t>An analysis were relationship exist between two variables ;one independent ad other dependent is known as simple correlation analysis. </a:t>
            </a:r>
          </a:p>
          <a:p>
            <a:pPr marL="114300" indent="0" algn="just">
              <a:buNone/>
            </a:pPr>
            <a:r>
              <a:rPr lang="en-US" dirty="0">
                <a:latin typeface="Baskerville Old Face" pitchFamily="18" charset="0"/>
              </a:rPr>
              <a:t>Simple correlation measures strength  and type of the relationship between two variables on the assumption that no other variable come into play as such and it is need not to be taken.</a:t>
            </a:r>
          </a:p>
          <a:p>
            <a:pPr marL="114300" indent="0" algn="just">
              <a:buNone/>
            </a:pPr>
            <a:r>
              <a:rPr lang="en-US" dirty="0">
                <a:latin typeface="Baskerville Old Face" pitchFamily="18" charset="0"/>
              </a:rPr>
              <a:t>It is also called as ‘</a:t>
            </a:r>
            <a:r>
              <a:rPr lang="en-US" b="1" dirty="0">
                <a:latin typeface="Baskerville Old Face" pitchFamily="18" charset="0"/>
              </a:rPr>
              <a:t>Zero order correlation</a:t>
            </a:r>
            <a:r>
              <a:rPr lang="en-US" dirty="0">
                <a:latin typeface="Baskerville Old Face" pitchFamily="18" charset="0"/>
              </a:rPr>
              <a:t>’ </a:t>
            </a:r>
          </a:p>
          <a:p>
            <a:pPr marL="114300" indent="0" algn="just">
              <a:buNone/>
            </a:pPr>
            <a:r>
              <a:rPr lang="en-US" dirty="0">
                <a:latin typeface="Baskerville Old Face" pitchFamily="18" charset="0"/>
              </a:rPr>
              <a:t>The statistical measure of simple correlation is known as ‘ Coefficient of Linear correlation’ with symbol ‘r’.</a:t>
            </a:r>
          </a:p>
          <a:p>
            <a:pPr marL="114300" indent="0" algn="just">
              <a:buNone/>
            </a:pPr>
            <a:r>
              <a:rPr lang="en-US" dirty="0">
                <a:latin typeface="Baskerville Old Face" pitchFamily="18" charset="0"/>
              </a:rPr>
              <a:t>It can be either positive or negative.</a:t>
            </a:r>
          </a:p>
          <a:p>
            <a:pPr marL="114300" indent="0" algn="just">
              <a:buNone/>
            </a:pPr>
            <a:r>
              <a:rPr lang="en-US" dirty="0">
                <a:latin typeface="Baskerville Old Face" pitchFamily="18" charset="0"/>
              </a:rPr>
              <a:t>Coefficient of simple determination with symbol r</a:t>
            </a:r>
            <a:r>
              <a:rPr lang="en-US" baseline="30000" dirty="0">
                <a:latin typeface="Baskerville Old Face" pitchFamily="18" charset="0"/>
              </a:rPr>
              <a:t>2  </a:t>
            </a:r>
            <a:r>
              <a:rPr lang="en-US" dirty="0">
                <a:latin typeface="Baskerville Old Face" pitchFamily="18" charset="0"/>
              </a:rPr>
              <a:t> gives the proportion of variation in the dependent variable (y) accounted for the repressor (x).</a:t>
            </a:r>
          </a:p>
          <a:p>
            <a:pPr marL="114300" indent="0" algn="just">
              <a:buNone/>
            </a:pPr>
            <a:r>
              <a:rPr lang="en-US" dirty="0">
                <a:latin typeface="Baskerville Old Face" pitchFamily="18" charset="0"/>
              </a:rPr>
              <a:t>For e.g. if the value of r</a:t>
            </a:r>
            <a:r>
              <a:rPr lang="en-US" baseline="30000" dirty="0">
                <a:latin typeface="Baskerville Old Face" pitchFamily="18" charset="0"/>
              </a:rPr>
              <a:t>2</a:t>
            </a:r>
            <a:r>
              <a:rPr lang="en-US" dirty="0">
                <a:latin typeface="Baskerville Old Face" pitchFamily="18" charset="0"/>
              </a:rPr>
              <a:t> = .81 , this means 81 % of the variation  in dependent variable has been explained by repressor.</a:t>
            </a:r>
          </a:p>
          <a:p>
            <a:pPr marL="114300" indent="0">
              <a:buNone/>
            </a:pPr>
            <a:endParaRPr lang="en-US" dirty="0"/>
          </a:p>
        </p:txBody>
      </p:sp>
    </p:spTree>
    <p:extLst>
      <p:ext uri="{BB962C8B-B14F-4D97-AF65-F5344CB8AC3E}">
        <p14:creationId xmlns:p14="http://schemas.microsoft.com/office/powerpoint/2010/main" val="13357861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normAutofit/>
          </a:bodyPr>
          <a:lstStyle/>
          <a:p>
            <a:r>
              <a:rPr lang="en-US" sz="2400" dirty="0">
                <a:latin typeface="Baskerville Old Face" pitchFamily="18" charset="0"/>
              </a:rPr>
              <a:t>Partial correlation </a:t>
            </a:r>
          </a:p>
          <a:p>
            <a:pPr marL="114300" indent="0">
              <a:buNone/>
            </a:pPr>
            <a:r>
              <a:rPr lang="en-US" sz="2400" dirty="0">
                <a:latin typeface="Baskerville Old Face" pitchFamily="18" charset="0"/>
              </a:rPr>
              <a:t>It represent the relationship between two variables after the effect of one or more other distracting variable , if any has been eliminated.</a:t>
            </a:r>
          </a:p>
          <a:p>
            <a:pPr marL="114300" indent="0">
              <a:buNone/>
            </a:pPr>
            <a:r>
              <a:rPr lang="en-US" sz="2400" dirty="0">
                <a:latin typeface="Baskerville Old Face" pitchFamily="18" charset="0"/>
              </a:rPr>
              <a:t>Determination of partial correlation is essential to understand the cause effect relationship between variables under observation. </a:t>
            </a:r>
          </a:p>
          <a:p>
            <a:pPr marL="114300" indent="0">
              <a:buNone/>
            </a:pPr>
            <a:r>
              <a:rPr lang="en-US" sz="2400" dirty="0">
                <a:latin typeface="Baskerville Old Face" pitchFamily="18" charset="0"/>
              </a:rPr>
              <a:t>For e.g. ,</a:t>
            </a:r>
          </a:p>
          <a:p>
            <a:pPr marL="114300" indent="0">
              <a:buNone/>
            </a:pPr>
            <a:r>
              <a:rPr lang="en-US" sz="2400" dirty="0">
                <a:latin typeface="Baskerville Old Face" pitchFamily="18" charset="0"/>
              </a:rPr>
              <a:t>In a study it was observed that the correlation between education and income was positive. But it might  be entirely due to a third variable say the persons economic status .  People with higher economic status earns more money. </a:t>
            </a:r>
          </a:p>
          <a:p>
            <a:pPr marL="114300" indent="0">
              <a:buNone/>
            </a:pPr>
            <a:r>
              <a:rPr lang="en-US" sz="2400" dirty="0">
                <a:latin typeface="Baskerville Old Face" pitchFamily="18" charset="0"/>
              </a:rPr>
              <a:t>Accordingly education and income may have high correlation .</a:t>
            </a:r>
          </a:p>
          <a:p>
            <a:endParaRPr lang="en-US" sz="2400" dirty="0">
              <a:latin typeface="Baskerville Old Face" pitchFamily="18" charset="0"/>
            </a:endParaRPr>
          </a:p>
        </p:txBody>
      </p:sp>
    </p:spTree>
    <p:extLst>
      <p:ext uri="{BB962C8B-B14F-4D97-AF65-F5344CB8AC3E}">
        <p14:creationId xmlns:p14="http://schemas.microsoft.com/office/powerpoint/2010/main" val="14294300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normAutofit/>
          </a:bodyPr>
          <a:lstStyle/>
          <a:p>
            <a:r>
              <a:rPr lang="en-US" sz="2800" b="1" dirty="0">
                <a:latin typeface="Baskerville Old Face" pitchFamily="18" charset="0"/>
              </a:rPr>
              <a:t>Multiple correlation </a:t>
            </a:r>
          </a:p>
          <a:p>
            <a:endParaRPr lang="en-US" sz="2400" dirty="0">
              <a:latin typeface="Baskerville Old Face" pitchFamily="18" charset="0"/>
            </a:endParaRPr>
          </a:p>
          <a:p>
            <a:pPr marL="114300" indent="0">
              <a:buNone/>
            </a:pPr>
            <a:r>
              <a:rPr lang="en-US" sz="2400" dirty="0">
                <a:latin typeface="Baskerville Old Face" pitchFamily="18" charset="0"/>
              </a:rPr>
              <a:t>Coefficient of multiple correlation determines  the  nature and extent of proximity in the relationship between one dependent variable and two or more independent variable.</a:t>
            </a:r>
          </a:p>
          <a:p>
            <a:pPr marL="114300" indent="0">
              <a:buNone/>
            </a:pPr>
            <a:r>
              <a:rPr lang="en-US" sz="2400" dirty="0">
                <a:latin typeface="Baskerville Old Face" pitchFamily="18" charset="0"/>
              </a:rPr>
              <a:t>The statistical measure of such a relationship is known as coefficient of multiple correlation, with a symbol R.</a:t>
            </a:r>
          </a:p>
          <a:p>
            <a:endParaRPr lang="en-US" sz="2400" dirty="0">
              <a:latin typeface="Baskerville Old Face" pitchFamily="18" charset="0"/>
            </a:endParaRPr>
          </a:p>
        </p:txBody>
      </p:sp>
    </p:spTree>
    <p:extLst>
      <p:ext uri="{BB962C8B-B14F-4D97-AF65-F5344CB8AC3E}">
        <p14:creationId xmlns:p14="http://schemas.microsoft.com/office/powerpoint/2010/main" val="11281741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STUDYING CORRELATION </a:t>
            </a:r>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latin typeface="Baskerville Old Face" pitchFamily="18" charset="0"/>
              </a:rPr>
              <a:t>a) Scatter diagram</a:t>
            </a:r>
          </a:p>
          <a:p>
            <a:pPr marL="114300" indent="0">
              <a:buNone/>
            </a:pPr>
            <a:r>
              <a:rPr lang="en-US" dirty="0">
                <a:latin typeface="Baskerville Old Face" pitchFamily="18" charset="0"/>
              </a:rPr>
              <a:t>b) Karl Pearson's coefficient of correlation</a:t>
            </a:r>
          </a:p>
          <a:p>
            <a:pPr marL="114300" indent="0">
              <a:buNone/>
            </a:pPr>
            <a:r>
              <a:rPr lang="en-US" dirty="0">
                <a:latin typeface="Baskerville Old Face" pitchFamily="18" charset="0"/>
              </a:rPr>
              <a:t>c) Spearman’s Rank correlation coefficient</a:t>
            </a:r>
          </a:p>
          <a:p>
            <a:pPr marL="114300" indent="0">
              <a:buNone/>
            </a:pPr>
            <a:r>
              <a:rPr lang="en-US" dirty="0">
                <a:latin typeface="Baskerville Old Face" pitchFamily="18" charset="0"/>
              </a:rPr>
              <a:t>d) Method of least squares</a:t>
            </a:r>
          </a:p>
          <a:p>
            <a:pPr marL="114300" indent="0">
              <a:buNone/>
            </a:pPr>
            <a:r>
              <a:rPr lang="en-US" b="1" dirty="0">
                <a:latin typeface="Baskerville Old Face" pitchFamily="18" charset="0"/>
              </a:rPr>
              <a:t>Karl Pearson's Coefficient of Correlation</a:t>
            </a:r>
          </a:p>
          <a:p>
            <a:pPr marL="114300" indent="0">
              <a:buNone/>
            </a:pPr>
            <a:r>
              <a:rPr lang="en-US" dirty="0">
                <a:latin typeface="Baskerville Old Face" pitchFamily="18" charset="0"/>
              </a:rPr>
              <a:t>  Pearson’s ‘r’ is the most common correlation coefficient.  Karl Pearson’s Coefficient of Correlation denoted by- ‘r’ The coefficient of correlation ‘r’ measure the degree of linear relationship between two variables say x &amp; y.</a:t>
            </a:r>
          </a:p>
          <a:p>
            <a:pPr marL="114300" indent="0">
              <a:buNone/>
            </a:pPr>
            <a:r>
              <a:rPr lang="en-US" dirty="0">
                <a:latin typeface="Baskerville Old Face" pitchFamily="18" charset="0"/>
              </a:rPr>
              <a:t>Karl Pearson's Coefficient of Correlation  </a:t>
            </a:r>
          </a:p>
          <a:p>
            <a:pPr marL="114300" indent="0">
              <a:buNone/>
            </a:pPr>
            <a:r>
              <a:rPr lang="en-US" dirty="0">
                <a:latin typeface="Baskerville Old Face" pitchFamily="18" charset="0"/>
              </a:rPr>
              <a:t>When deviation taken from actual mean: </a:t>
            </a:r>
          </a:p>
          <a:p>
            <a:pPr marL="114300" indent="0">
              <a:buNone/>
            </a:pPr>
            <a:r>
              <a:rPr lang="en-US" dirty="0">
                <a:latin typeface="Baskerville Old Face" pitchFamily="18" charset="0"/>
              </a:rPr>
              <a:t>r(x, y)= </a:t>
            </a:r>
            <a:r>
              <a:rPr lang="el-GR" dirty="0"/>
              <a:t>Σ</a:t>
            </a:r>
            <a:r>
              <a:rPr lang="en-US" dirty="0">
                <a:latin typeface="Baskerville Old Face" pitchFamily="18" charset="0"/>
              </a:rPr>
              <a:t>xy / √ </a:t>
            </a:r>
            <a:r>
              <a:rPr lang="el-GR" dirty="0"/>
              <a:t>Σ</a:t>
            </a:r>
            <a:r>
              <a:rPr lang="en-US" dirty="0">
                <a:latin typeface="Baskerville Old Face" pitchFamily="18" charset="0"/>
              </a:rPr>
              <a:t>x² </a:t>
            </a:r>
            <a:r>
              <a:rPr lang="el-GR" dirty="0"/>
              <a:t>Σ</a:t>
            </a:r>
            <a:r>
              <a:rPr lang="en-US" dirty="0">
                <a:latin typeface="Baskerville Old Face" pitchFamily="18" charset="0"/>
              </a:rPr>
              <a:t>y²  </a:t>
            </a:r>
          </a:p>
          <a:p>
            <a:pPr marL="114300" indent="0">
              <a:buNone/>
            </a:pPr>
            <a:r>
              <a:rPr lang="en-US" dirty="0">
                <a:latin typeface="Baskerville Old Face" pitchFamily="18" charset="0"/>
              </a:rPr>
              <a:t>When deviation taken from an assumed mean:</a:t>
            </a:r>
          </a:p>
          <a:p>
            <a:pPr marL="114300" indent="0">
              <a:buNone/>
            </a:pPr>
            <a:r>
              <a:rPr lang="en-US" dirty="0">
                <a:latin typeface="Baskerville Old Face" pitchFamily="18" charset="0"/>
              </a:rPr>
              <a:t> r = N </a:t>
            </a:r>
            <a:r>
              <a:rPr lang="el-GR" dirty="0"/>
              <a:t>Σ</a:t>
            </a:r>
            <a:r>
              <a:rPr lang="en-US" dirty="0">
                <a:latin typeface="Baskerville Old Face" pitchFamily="18" charset="0"/>
              </a:rPr>
              <a:t>dxdy - </a:t>
            </a:r>
            <a:r>
              <a:rPr lang="el-GR" dirty="0"/>
              <a:t>Σ</a:t>
            </a:r>
            <a:r>
              <a:rPr lang="en-US" dirty="0">
                <a:latin typeface="Baskerville Old Face" pitchFamily="18" charset="0"/>
              </a:rPr>
              <a:t>dx </a:t>
            </a:r>
            <a:r>
              <a:rPr lang="el-GR" dirty="0"/>
              <a:t>Σ</a:t>
            </a:r>
            <a:r>
              <a:rPr lang="en-US" dirty="0">
                <a:latin typeface="Baskerville Old Face" pitchFamily="18" charset="0"/>
              </a:rPr>
              <a:t>dy</a:t>
            </a:r>
          </a:p>
          <a:p>
            <a:pPr marL="114300" indent="0">
              <a:buNone/>
            </a:pPr>
            <a:r>
              <a:rPr lang="en-US" dirty="0">
                <a:latin typeface="Baskerville Old Face" pitchFamily="18" charset="0"/>
              </a:rPr>
              <a:t> √N </a:t>
            </a:r>
            <a:r>
              <a:rPr lang="el-GR" dirty="0"/>
              <a:t>Σ</a:t>
            </a:r>
            <a:r>
              <a:rPr lang="en-US" dirty="0">
                <a:latin typeface="Baskerville Old Face" pitchFamily="18" charset="0"/>
              </a:rPr>
              <a:t>dx²-( </a:t>
            </a:r>
            <a:r>
              <a:rPr lang="el-GR" dirty="0"/>
              <a:t>Σ</a:t>
            </a:r>
            <a:r>
              <a:rPr lang="en-US" dirty="0">
                <a:latin typeface="Baskerville Old Face" pitchFamily="18" charset="0"/>
              </a:rPr>
              <a:t>dx)² √N </a:t>
            </a:r>
            <a:r>
              <a:rPr lang="el-GR" dirty="0"/>
              <a:t>Σ</a:t>
            </a:r>
            <a:r>
              <a:rPr lang="en-US" dirty="0">
                <a:latin typeface="Baskerville Old Face" pitchFamily="18" charset="0"/>
              </a:rPr>
              <a:t>dy²-( </a:t>
            </a:r>
            <a:r>
              <a:rPr lang="el-GR" dirty="0"/>
              <a:t>Σ</a:t>
            </a:r>
            <a:r>
              <a:rPr lang="en-US" dirty="0">
                <a:latin typeface="Baskerville Old Face" pitchFamily="18" charset="0"/>
              </a:rPr>
              <a:t>dy)²</a:t>
            </a:r>
          </a:p>
        </p:txBody>
      </p:sp>
      <p:cxnSp>
        <p:nvCxnSpPr>
          <p:cNvPr id="7" name="Straight Connector 6"/>
          <p:cNvCxnSpPr/>
          <p:nvPr/>
        </p:nvCxnSpPr>
        <p:spPr>
          <a:xfrm>
            <a:off x="990600" y="5791200"/>
            <a:ext cx="22098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3866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a:latin typeface="Baskerville Old Face" pitchFamily="18" charset="0"/>
              </a:rPr>
              <a:t>Spearman’s Rank Coefficient of Correlation </a:t>
            </a:r>
          </a:p>
          <a:p>
            <a:pPr marL="114300" indent="0">
              <a:buNone/>
            </a:pPr>
            <a:r>
              <a:rPr lang="en-US" sz="2400" dirty="0">
                <a:latin typeface="Baskerville Old Face" pitchFamily="18" charset="0"/>
              </a:rPr>
              <a:t> When statistical series in which the variables under study are not capable of quantitative measurement but can be arranged in serial order, in such situation Pearson's correlation coefficient can not be used in such case Spearman Rank correlation can be used.</a:t>
            </a:r>
          </a:p>
          <a:p>
            <a:pPr marL="114300" indent="0">
              <a:buNone/>
            </a:pPr>
            <a:r>
              <a:rPr lang="en-US" sz="2400" dirty="0">
                <a:latin typeface="Baskerville Old Face" pitchFamily="18" charset="0"/>
              </a:rPr>
              <a:t>  R = 1- (6 ∑ D2 ) / N (N 2 – 1) </a:t>
            </a:r>
          </a:p>
          <a:p>
            <a:pPr marL="114300" indent="0">
              <a:buNone/>
            </a:pPr>
            <a:r>
              <a:rPr lang="en-US" sz="2400" dirty="0">
                <a:latin typeface="Baskerville Old Face" pitchFamily="18" charset="0"/>
              </a:rPr>
              <a:t>R = Rank correlation coefficient </a:t>
            </a:r>
          </a:p>
          <a:p>
            <a:pPr marL="114300" indent="0">
              <a:buNone/>
            </a:pPr>
            <a:r>
              <a:rPr lang="en-US" sz="2400" dirty="0">
                <a:latin typeface="Baskerville Old Face" pitchFamily="18" charset="0"/>
              </a:rPr>
              <a:t> D = Difference of rank between paired item in two series. </a:t>
            </a:r>
          </a:p>
          <a:p>
            <a:pPr marL="114300" indent="0">
              <a:buNone/>
            </a:pPr>
            <a:r>
              <a:rPr lang="en-US" sz="2400" dirty="0">
                <a:latin typeface="Baskerville Old Face" pitchFamily="18" charset="0"/>
              </a:rPr>
              <a:t>N = Total number of observation. </a:t>
            </a:r>
          </a:p>
        </p:txBody>
      </p:sp>
    </p:spTree>
    <p:extLst>
      <p:ext uri="{BB962C8B-B14F-4D97-AF65-F5344CB8AC3E}">
        <p14:creationId xmlns:p14="http://schemas.microsoft.com/office/powerpoint/2010/main" val="4037658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553432"/>
            <a:ext cx="8077200" cy="3009168"/>
          </a:xfrm>
          <a:prstGeom prst="rect">
            <a:avLst/>
          </a:prstGeom>
        </p:spPr>
      </p:pic>
      <p:sp>
        <p:nvSpPr>
          <p:cNvPr id="3" name="Content Placeholder 2"/>
          <p:cNvSpPr>
            <a:spLocks noGrp="1"/>
          </p:cNvSpPr>
          <p:nvPr>
            <p:ph idx="1"/>
          </p:nvPr>
        </p:nvSpPr>
        <p:spPr>
          <a:xfrm>
            <a:off x="457200" y="304800"/>
            <a:ext cx="7620000" cy="6096000"/>
          </a:xfrm>
        </p:spPr>
        <p:txBody>
          <a:bodyPr/>
          <a:lstStyle/>
          <a:p>
            <a:r>
              <a:rPr lang="en-US" b="1" dirty="0">
                <a:latin typeface="Baskerville Old Face" pitchFamily="18" charset="0"/>
              </a:rPr>
              <a:t>Scatter Diagram Method </a:t>
            </a:r>
          </a:p>
          <a:p>
            <a:pPr marL="114300" indent="0">
              <a:buNone/>
            </a:pPr>
            <a:r>
              <a:rPr lang="en-US" dirty="0">
                <a:latin typeface="Baskerville Old Face" pitchFamily="18" charset="0"/>
              </a:rPr>
              <a:t> Scatter Diagram is a graph of observed plotted points where each points represents the values of X &amp; Y as a coordinate. It portrays the relationship between these two variables graphically.</a:t>
            </a:r>
          </a:p>
        </p:txBody>
      </p:sp>
    </p:spTree>
    <p:extLst>
      <p:ext uri="{BB962C8B-B14F-4D97-AF65-F5344CB8AC3E}">
        <p14:creationId xmlns:p14="http://schemas.microsoft.com/office/powerpoint/2010/main" val="40970277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Baskerville Old Face" pitchFamily="18" charset="0"/>
              </a:rPr>
              <a:t>REGRESSION ANALYSIS </a:t>
            </a:r>
          </a:p>
        </p:txBody>
      </p:sp>
      <p:sp>
        <p:nvSpPr>
          <p:cNvPr id="3" name="Content Placeholder 2"/>
          <p:cNvSpPr>
            <a:spLocks noGrp="1"/>
          </p:cNvSpPr>
          <p:nvPr>
            <p:ph idx="1"/>
          </p:nvPr>
        </p:nvSpPr>
        <p:spPr/>
        <p:txBody>
          <a:bodyPr>
            <a:normAutofit/>
          </a:bodyPr>
          <a:lstStyle/>
          <a:p>
            <a:pPr marL="114300" indent="0" algn="just">
              <a:buNone/>
            </a:pPr>
            <a:r>
              <a:rPr lang="en-US" dirty="0">
                <a:latin typeface="Baskerville Old Face" pitchFamily="18" charset="0"/>
              </a:rPr>
              <a:t>In statistical modeling, regression</a:t>
            </a:r>
            <a:r>
              <a:rPr lang="en-US" b="1" dirty="0">
                <a:latin typeface="Baskerville Old Face" pitchFamily="18" charset="0"/>
              </a:rPr>
              <a:t> </a:t>
            </a:r>
            <a:r>
              <a:rPr lang="en-US" dirty="0">
                <a:latin typeface="Baskerville Old Face" pitchFamily="18" charset="0"/>
              </a:rPr>
              <a:t>analysis is a statistical process for estimating the relationships among variables.</a:t>
            </a:r>
          </a:p>
          <a:p>
            <a:pPr marL="114300" indent="0" algn="just">
              <a:buNone/>
            </a:pPr>
            <a:r>
              <a:rPr lang="en-US" dirty="0">
                <a:latin typeface="Baskerville Old Face" pitchFamily="18" charset="0"/>
              </a:rPr>
              <a:t>More specifically, regression analysis helps one understand how the typical value of the dependent variable (or 'criterion variable') changes when any one of the independent variables is varied, while the other independent variables are held fixed.</a:t>
            </a:r>
          </a:p>
          <a:p>
            <a:pPr marL="114300" indent="0" algn="just">
              <a:buNone/>
            </a:pPr>
            <a:r>
              <a:rPr lang="en-US" dirty="0">
                <a:latin typeface="Baskerville Old Face" pitchFamily="18" charset="0"/>
              </a:rPr>
              <a:t>Regression analysis is widely used for prediction and forecasting</a:t>
            </a:r>
          </a:p>
          <a:p>
            <a:pPr marL="114300" indent="0" algn="just">
              <a:buNone/>
            </a:pPr>
            <a:r>
              <a:rPr lang="en-US" dirty="0">
                <a:latin typeface="Baskerville Old Face" pitchFamily="18" charset="0"/>
              </a:rPr>
              <a:t> Regression line is the line which gives the best estimate of one variable from the value of any other given variable. </a:t>
            </a:r>
          </a:p>
          <a:p>
            <a:pPr marL="114300" indent="0" algn="just">
              <a:buNone/>
            </a:pPr>
            <a:r>
              <a:rPr lang="en-US" dirty="0">
                <a:latin typeface="Baskerville Old Face" pitchFamily="18" charset="0"/>
              </a:rPr>
              <a:t>The regression line gives the average relationship between the two variables in mathematical form</a:t>
            </a:r>
          </a:p>
          <a:p>
            <a:pPr marL="114300" indent="0" algn="just">
              <a:buNone/>
            </a:pPr>
            <a:r>
              <a:rPr lang="en-US" dirty="0">
                <a:latin typeface="Baskerville Old Face" pitchFamily="18" charset="0"/>
              </a:rPr>
              <a:t>Regression can be simple linear regression or multiple linear regression</a:t>
            </a:r>
          </a:p>
          <a:p>
            <a:endParaRPr lang="en-US" dirty="0"/>
          </a:p>
        </p:txBody>
      </p:sp>
    </p:spTree>
    <p:extLst>
      <p:ext uri="{BB962C8B-B14F-4D97-AF65-F5344CB8AC3E}">
        <p14:creationId xmlns:p14="http://schemas.microsoft.com/office/powerpoint/2010/main" val="4293494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1942</TotalTime>
  <Words>11742</Words>
  <Application>Microsoft Office PowerPoint</Application>
  <PresentationFormat>On-screen Show (4:3)</PresentationFormat>
  <Paragraphs>952</Paragraphs>
  <Slides>124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124</vt:i4>
      </vt:variant>
    </vt:vector>
  </HeadingPairs>
  <TitlesOfParts>
    <vt:vector size="132" baseType="lpstr">
      <vt:lpstr>Arial</vt:lpstr>
      <vt:lpstr>Baskerville Old Face</vt:lpstr>
      <vt:lpstr>Calibri</vt:lpstr>
      <vt:lpstr>Cambria</vt:lpstr>
      <vt:lpstr>Cambria Math</vt:lpstr>
      <vt:lpstr>High Tower Text</vt:lpstr>
      <vt:lpstr>Wingdings</vt:lpstr>
      <vt:lpstr>Adjacency</vt:lpstr>
      <vt:lpstr>RESEARCH METHODOLOGY &amp; STATISTICS </vt:lpstr>
      <vt:lpstr>PowerPoint Presentation</vt:lpstr>
      <vt:lpstr>PowerPoint Presentation</vt:lpstr>
      <vt:lpstr>RESEARCH PROCESS</vt:lpstr>
      <vt:lpstr>PowerPoint Presentation</vt:lpstr>
      <vt:lpstr>PowerPoint Presentation</vt:lpstr>
      <vt:lpstr>REVIEW OF LITERATURE</vt:lpstr>
      <vt:lpstr>NEED FOR REVIEW OF LITERATURE</vt:lpstr>
      <vt:lpstr>SOURCES </vt:lpstr>
      <vt:lpstr>TYPES OF HYPOTHESIS</vt:lpstr>
      <vt:lpstr>VARIABLES</vt:lpstr>
      <vt:lpstr>PowerPoint Presentation</vt:lpstr>
      <vt:lpstr>RESEARCH DESIGN</vt:lpstr>
      <vt:lpstr>CLASSIFICATION OF DESIGNS</vt:lpstr>
      <vt:lpstr>RESEARCH PLAN</vt:lpstr>
      <vt:lpstr>CONTENTS OF A RESEARCH PLAN</vt:lpstr>
      <vt:lpstr>SAMPLING </vt:lpstr>
      <vt:lpstr>SAMPLING PROCESS</vt:lpstr>
      <vt:lpstr>TECHNIQUES OF SAMPLING</vt:lpstr>
      <vt:lpstr>PowerPoint Presentation</vt:lpstr>
      <vt:lpstr>PowerPoint Presentation</vt:lpstr>
      <vt:lpstr>PowerPoint Presentation</vt:lpstr>
      <vt:lpstr>PILOT STUDY</vt:lpstr>
      <vt:lpstr>SAMPLE SIZE</vt:lpstr>
      <vt:lpstr>PowerPoint Presentation</vt:lpstr>
      <vt:lpstr>DATA COLLECTION </vt:lpstr>
      <vt:lpstr>METHOD OF COLLECTING DATA</vt:lpstr>
      <vt:lpstr>Observation </vt:lpstr>
      <vt:lpstr>PowerPoint Presentation</vt:lpstr>
      <vt:lpstr>INTERVIEW</vt:lpstr>
      <vt:lpstr>Types of interviews</vt:lpstr>
      <vt:lpstr>PowerPoint Presentation</vt:lpstr>
      <vt:lpstr>EXPERIMENTATION</vt:lpstr>
      <vt:lpstr>SURVEY METHOD</vt:lpstr>
      <vt:lpstr>PowerPoint Presentation</vt:lpstr>
      <vt:lpstr>PROJECTIVE TECHNIQUE</vt:lpstr>
      <vt:lpstr>CONTENT ANALYSIS</vt:lpstr>
      <vt:lpstr>TOOLS FOR DATA COLLECTION</vt:lpstr>
      <vt:lpstr>PowerPoint Presentation</vt:lpstr>
      <vt:lpstr>PowerPoint Presentation</vt:lpstr>
      <vt:lpstr>SCHEDULES </vt:lpstr>
      <vt:lpstr>CHECKING THE VALIDITY AND RELAIBILTY OF RESEARCH TOOL</vt:lpstr>
      <vt:lpstr>PowerPoint Presentation</vt:lpstr>
      <vt:lpstr>PowerPoint Presentation</vt:lpstr>
      <vt:lpstr>MEASUREMENT AND SCALING </vt:lpstr>
      <vt:lpstr>PowerPoint Presentation</vt:lpstr>
      <vt:lpstr>PowerPoint Presentation</vt:lpstr>
      <vt:lpstr>Other  scaling techniques</vt:lpstr>
      <vt:lpstr>PowerPoint Presentation</vt:lpstr>
      <vt:lpstr>PowerPoint Presentation</vt:lpstr>
      <vt:lpstr>Attitude scales </vt:lpstr>
      <vt:lpstr>Likert Scale</vt:lpstr>
      <vt:lpstr>PowerPoint Presentation</vt:lpstr>
      <vt:lpstr>PROCESSING THE DATA</vt:lpstr>
      <vt:lpstr>PowerPoint Presentation</vt:lpstr>
      <vt:lpstr>PowerPoint Presentation</vt:lpstr>
      <vt:lpstr>PowerPoint Presentation</vt:lpstr>
      <vt:lpstr>PowerPoint Presentation</vt:lpstr>
      <vt:lpstr>DATA ANALYSIS</vt:lpstr>
      <vt:lpstr>PowerPoint Presentation</vt:lpstr>
      <vt:lpstr>STATISTICS </vt:lpstr>
      <vt:lpstr>Probability distribution</vt:lpstr>
      <vt:lpstr>Discrete</vt:lpstr>
      <vt:lpstr>PowerPoint Presentation</vt:lpstr>
      <vt:lpstr>Continuous Distribution</vt:lpstr>
      <vt:lpstr>UNIVARIATE ANALYSIS</vt:lpstr>
      <vt:lpstr>Measures of central tendency </vt:lpstr>
      <vt:lpstr>PowerPoint Presentation</vt:lpstr>
      <vt:lpstr>PowerPoint Presentation</vt:lpstr>
      <vt:lpstr>MEASURES OF DISPERSION </vt:lpstr>
      <vt:lpstr>Two sets of data</vt:lpstr>
      <vt:lpstr>Parametric and Non Parametric measures </vt:lpstr>
      <vt:lpstr>Testing of Hypothesis</vt:lpstr>
      <vt:lpstr>PowerPoint Presentation</vt:lpstr>
      <vt:lpstr>Testing normality </vt:lpstr>
      <vt:lpstr>Parametric measures</vt:lpstr>
      <vt:lpstr>PowerPoint Presentation</vt:lpstr>
      <vt:lpstr>PowerPoint Presentation</vt:lpstr>
      <vt:lpstr>Non parametric </vt:lpstr>
      <vt:lpstr>PowerPoint Presentation</vt:lpstr>
      <vt:lpstr>Non Parametric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CORRELATIONAL ANALYSIS</vt:lpstr>
      <vt:lpstr>PowerPoint Presentation</vt:lpstr>
      <vt:lpstr>PowerPoint Presentation</vt:lpstr>
      <vt:lpstr>PowerPoint Presentation</vt:lpstr>
      <vt:lpstr>PowerPoint Presentation</vt:lpstr>
      <vt:lpstr>PowerPoint Presentation</vt:lpstr>
      <vt:lpstr>METHODS OF STUDYING CORRELATION </vt:lpstr>
      <vt:lpstr>PowerPoint Presentation</vt:lpstr>
      <vt:lpstr>PowerPoint Presentation</vt:lpstr>
      <vt:lpstr>REGRESSION ANALYSIS </vt:lpstr>
      <vt:lpstr>Simple linear regression</vt:lpstr>
      <vt:lpstr>PowerPoint Presentation</vt:lpstr>
      <vt:lpstr>PowerPoint Presentation</vt:lpstr>
      <vt:lpstr>Multiple linear regression model </vt:lpstr>
      <vt:lpstr>PowerPoint Presentation</vt:lpstr>
      <vt:lpstr>MULTICOLLINEARITY </vt:lpstr>
      <vt:lpstr>Heteroskedasticity</vt:lpstr>
      <vt:lpstr>PowerPoint Presentation</vt:lpstr>
      <vt:lpstr>FACTOR ANALYSIS</vt:lpstr>
      <vt:lpstr>PowerPoint Presentation</vt:lpstr>
      <vt:lpstr>PowerPoint Presentation</vt:lpstr>
      <vt:lpstr>CLUSTER ANALYSIS</vt:lpstr>
      <vt:lpstr>PowerPoint Presentation</vt:lpstr>
      <vt:lpstr>CONJOINT ANALYSIS </vt:lpstr>
      <vt:lpstr>PowerPoint Presentation</vt:lpstr>
      <vt:lpstr>DISCRIMINANT ANALYSIS </vt:lpstr>
      <vt:lpstr>PowerPoint Presentation</vt:lpstr>
      <vt:lpstr>DECOMPOSTION ANALYSIS</vt:lpstr>
      <vt:lpstr>REPORT WRITING </vt:lpstr>
      <vt:lpstr>Report writing stages</vt:lpstr>
      <vt:lpstr>Content of research report</vt:lpstr>
      <vt:lpstr>PowerPoint Presentation</vt:lpstr>
      <vt:lpstr>PowerPoint Presentation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izan</dc:creator>
  <cp:lastModifiedBy>Sushanth S Rao</cp:lastModifiedBy>
  <cp:revision>211</cp:revision>
  <dcterms:created xsi:type="dcterms:W3CDTF">2016-09-26T18:15:09Z</dcterms:created>
  <dcterms:modified xsi:type="dcterms:W3CDTF">2024-07-27T11:54:07Z</dcterms:modified>
</cp:coreProperties>
</file>