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9"/>
  </p:notesMasterIdLst>
  <p:handoutMasterIdLst>
    <p:handoutMasterId r:id="rId50"/>
  </p:handoutMasterIdLst>
  <p:sldIdLst>
    <p:sldId id="960" r:id="rId2"/>
    <p:sldId id="357" r:id="rId3"/>
    <p:sldId id="992" r:id="rId4"/>
    <p:sldId id="1041" r:id="rId5"/>
    <p:sldId id="998" r:id="rId6"/>
    <p:sldId id="1000" r:id="rId7"/>
    <p:sldId id="1001" r:id="rId8"/>
    <p:sldId id="1002" r:id="rId9"/>
    <p:sldId id="1003" r:id="rId10"/>
    <p:sldId id="1037" r:id="rId11"/>
    <p:sldId id="1038" r:id="rId12"/>
    <p:sldId id="1039" r:id="rId13"/>
    <p:sldId id="990" r:id="rId14"/>
    <p:sldId id="1040" r:id="rId15"/>
    <p:sldId id="1043" r:id="rId16"/>
    <p:sldId id="1044" r:id="rId17"/>
    <p:sldId id="1045" r:id="rId18"/>
    <p:sldId id="1046" r:id="rId19"/>
    <p:sldId id="1047" r:id="rId20"/>
    <p:sldId id="1048" r:id="rId21"/>
    <p:sldId id="1049" r:id="rId22"/>
    <p:sldId id="1050" r:id="rId23"/>
    <p:sldId id="1051" r:id="rId24"/>
    <p:sldId id="1052" r:id="rId25"/>
    <p:sldId id="1053" r:id="rId26"/>
    <p:sldId id="1054" r:id="rId27"/>
    <p:sldId id="1055" r:id="rId28"/>
    <p:sldId id="1056" r:id="rId29"/>
    <p:sldId id="1057" r:id="rId30"/>
    <p:sldId id="1058" r:id="rId31"/>
    <p:sldId id="1059" r:id="rId32"/>
    <p:sldId id="1060" r:id="rId33"/>
    <p:sldId id="1061" r:id="rId34"/>
    <p:sldId id="1062" r:id="rId35"/>
    <p:sldId id="1063" r:id="rId36"/>
    <p:sldId id="1064" r:id="rId37"/>
    <p:sldId id="1065" r:id="rId38"/>
    <p:sldId id="1066" r:id="rId39"/>
    <p:sldId id="1067" r:id="rId40"/>
    <p:sldId id="1068" r:id="rId41"/>
    <p:sldId id="1069" r:id="rId42"/>
    <p:sldId id="1070" r:id="rId43"/>
    <p:sldId id="1071" r:id="rId44"/>
    <p:sldId id="1072" r:id="rId45"/>
    <p:sldId id="1073" r:id="rId46"/>
    <p:sldId id="1074" r:id="rId47"/>
    <p:sldId id="68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4673" autoAdjust="0"/>
  </p:normalViewPr>
  <p:slideViewPr>
    <p:cSldViewPr snapToGrid="0">
      <p:cViewPr varScale="1">
        <p:scale>
          <a:sx n="59" d="100"/>
          <a:sy n="59" d="100"/>
        </p:scale>
        <p:origin x="948" y="52"/>
      </p:cViewPr>
      <p:guideLst>
        <p:guide orient="horz" pos="2160"/>
        <p:guide pos="3840"/>
      </p:guideLst>
    </p:cSldViewPr>
  </p:slideViewPr>
  <p:notesTextViewPr>
    <p:cViewPr>
      <p:scale>
        <a:sx n="1" d="1"/>
        <a:sy n="1" d="1"/>
      </p:scale>
      <p:origin x="0" y="0"/>
    </p:cViewPr>
  </p:notesTextViewPr>
  <p:sorterViewPr>
    <p:cViewPr>
      <p:scale>
        <a:sx n="66" d="100"/>
        <a:sy n="66" d="100"/>
      </p:scale>
      <p:origin x="0" y="51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03236D-2140-4BAB-A905-728757B58DBD}" type="datetimeFigureOut">
              <a:rPr lang="en-US" smtClean="0"/>
              <a:pPr/>
              <a:t>6/28/2024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A65A90-96B1-4750-8812-9D7E94CFAB66}" type="slidenum">
              <a:rPr lang="en-IN" smtClean="0"/>
              <a:pPr/>
              <a:t>‹#›</a:t>
            </a:fld>
            <a:endParaRPr lang="en-IN"/>
          </a:p>
        </p:txBody>
      </p:sp>
    </p:spTree>
    <p:extLst>
      <p:ext uri="{BB962C8B-B14F-4D97-AF65-F5344CB8AC3E}">
        <p14:creationId xmlns:p14="http://schemas.microsoft.com/office/powerpoint/2010/main" val="3368559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EFD13-6784-4109-8C35-645D8F8C8A4F}" type="datetimeFigureOut">
              <a:rPr lang="en-IN" smtClean="0"/>
              <a:pPr/>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F561E-CF75-424F-BF32-DCD04D2DB9F7}" type="slidenum">
              <a:rPr lang="en-IN" smtClean="0"/>
              <a:pPr/>
              <a:t>‹#›</a:t>
            </a:fld>
            <a:endParaRPr lang="en-IN"/>
          </a:p>
        </p:txBody>
      </p:sp>
    </p:spTree>
    <p:extLst>
      <p:ext uri="{BB962C8B-B14F-4D97-AF65-F5344CB8AC3E}">
        <p14:creationId xmlns:p14="http://schemas.microsoft.com/office/powerpoint/2010/main" val="210913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E6B182-A5CE-46E5-8899-5373144B6B91}" type="slidenum">
              <a:rPr lang="en-US" smtClean="0"/>
              <a:pPr/>
              <a:t>47</a:t>
            </a:fld>
            <a:endParaRPr lang="en-US"/>
          </a:p>
        </p:txBody>
      </p:sp>
    </p:spTree>
    <p:extLst>
      <p:ext uri="{BB962C8B-B14F-4D97-AF65-F5344CB8AC3E}">
        <p14:creationId xmlns:p14="http://schemas.microsoft.com/office/powerpoint/2010/main" val="2318318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28-06-2024</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
        <p:nvSpPr>
          <p:cNvPr id="8" name="object 5"/>
          <p:cNvSpPr>
            <a:spLocks noChangeArrowheads="1"/>
          </p:cNvSpPr>
          <p:nvPr userDrawn="1"/>
        </p:nvSpPr>
        <p:spPr bwMode="auto">
          <a:xfrm>
            <a:off x="109028" y="66040"/>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9" name="object 8"/>
          <p:cNvSpPr txBox="1"/>
          <p:nvPr userDrawn="1"/>
        </p:nvSpPr>
        <p:spPr>
          <a:xfrm>
            <a:off x="892810" y="952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 name="Title 10"/>
          <p:cNvSpPr txBox="1">
            <a:spLocks/>
          </p:cNvSpPr>
          <p:nvPr userDrawn="1"/>
        </p:nvSpPr>
        <p:spPr bwMode="auto">
          <a:xfrm>
            <a:off x="8512175" y="66040"/>
            <a:ext cx="3679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rtl="0" eaLnBrk="0" fontAlgn="base" hangingPunct="0">
              <a:spcBef>
                <a:spcPct val="0"/>
              </a:spcBef>
              <a:spcAft>
                <a:spcPct val="0"/>
              </a:spcAft>
              <a:defRPr>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r" eaLnBrk="1" hangingPunct="1">
              <a:defRPr/>
            </a:pPr>
            <a:r>
              <a:rPr lang="en-US" altLang="en-US" dirty="0">
                <a:latin typeface="Playfair Display" charset="0"/>
                <a:ea typeface="ＭＳ Ｐゴシック" pitchFamily="34" charset="-128"/>
              </a:rPr>
              <a:t>Go, change the world</a:t>
            </a:r>
          </a:p>
        </p:txBody>
      </p:sp>
    </p:spTree>
    <p:extLst>
      <p:ext uri="{BB962C8B-B14F-4D97-AF65-F5344CB8AC3E}">
        <p14:creationId xmlns:p14="http://schemas.microsoft.com/office/powerpoint/2010/main" val="202085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9287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49486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88321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23073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08714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9973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70553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279504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204157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352486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BDAC0-7154-4528-860D-A157512A0A36}" type="datetimeFigureOut">
              <a:rPr lang="en-IN" smtClean="0"/>
              <a:pPr/>
              <a:t>28-06-2024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77FEA-6F42-4641-9788-B5BDBAB90859}" type="slidenum">
              <a:rPr lang="en-IN" smtClean="0"/>
              <a:pPr/>
              <a:t>‹#›</a:t>
            </a:fld>
            <a:endParaRPr lang="en-IN"/>
          </a:p>
        </p:txBody>
      </p:sp>
    </p:spTree>
    <p:extLst>
      <p:ext uri="{BB962C8B-B14F-4D97-AF65-F5344CB8AC3E}">
        <p14:creationId xmlns:p14="http://schemas.microsoft.com/office/powerpoint/2010/main" val="412484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843948" y="2471196"/>
            <a:ext cx="8034572" cy="830997"/>
          </a:xfrm>
          <a:prstGeom prst="rect">
            <a:avLst/>
          </a:prstGeom>
          <a:noFill/>
        </p:spPr>
        <p:txBody>
          <a:bodyPr wrap="square" rtlCol="0">
            <a:spAutoFit/>
          </a:bodyPr>
          <a:lstStyle/>
          <a:p>
            <a:pPr algn="ctr"/>
            <a:r>
              <a:rPr lang="en-IN" sz="4800" dirty="0">
                <a:solidFill>
                  <a:srgbClr val="FF0000"/>
                </a:solidFill>
                <a:latin typeface="Times New Roman" panose="02020603050405020304" pitchFamily="18" charset="0"/>
                <a:cs typeface="Times New Roman" panose="02020603050405020304" pitchFamily="18" charset="0"/>
              </a:rPr>
              <a:t>Unit 1: Research Problem</a:t>
            </a:r>
            <a:endParaRPr lang="en-US" sz="4800"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4" name="object 6"/>
          <p:cNvSpPr txBox="1"/>
          <p:nvPr/>
        </p:nvSpPr>
        <p:spPr>
          <a:xfrm>
            <a:off x="1184388" y="61852"/>
            <a:ext cx="2186939" cy="567463"/>
          </a:xfrm>
          <a:prstGeom prst="rect">
            <a:avLst/>
          </a:prstGeom>
        </p:spPr>
        <p:txBody>
          <a:bodyPr wrap="square" lIns="0" tIns="13335" rIns="0" bIns="0">
            <a:spAutoFit/>
          </a:bodyPr>
          <a:lstStyle/>
          <a:p>
            <a:pPr marL="12700" eaLnBrk="1" hangingPunct="1">
              <a:spcBef>
                <a:spcPts val="105"/>
              </a:spcBef>
              <a:defRPr/>
            </a:pPr>
            <a:r>
              <a:rPr lang="en-IN" b="1" spc="-35" dirty="0">
                <a:solidFill>
                  <a:srgbClr val="FFFFFF"/>
                </a:solidFill>
                <a:latin typeface="Helvetica-Bold"/>
                <a:ea typeface="ＭＳ Ｐゴシック" charset="0"/>
                <a:cs typeface="Helvetica-Bold"/>
              </a:rPr>
              <a:t>RV College of Engineering</a:t>
            </a:r>
            <a:endParaRPr dirty="0">
              <a:latin typeface="Helvetica-Bold"/>
              <a:ea typeface="ＭＳ Ｐゴシック" charset="0"/>
              <a:cs typeface="Helvetica-Bold"/>
            </a:endParaRPr>
          </a:p>
        </p:txBody>
      </p:sp>
      <p:sp>
        <p:nvSpPr>
          <p:cNvPr id="15" name="object 4"/>
          <p:cNvSpPr>
            <a:spLocks noChangeArrowheads="1"/>
          </p:cNvSpPr>
          <p:nvPr/>
        </p:nvSpPr>
        <p:spPr bwMode="auto">
          <a:xfrm>
            <a:off x="0" y="-63038"/>
            <a:ext cx="923131" cy="81724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Tree>
    <p:extLst>
      <p:ext uri="{BB962C8B-B14F-4D97-AF65-F5344CB8AC3E}">
        <p14:creationId xmlns:p14="http://schemas.microsoft.com/office/powerpoint/2010/main" val="225040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729522" y="-58611"/>
            <a:ext cx="10732956" cy="1323439"/>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Problem Solving </a:t>
            </a:r>
          </a:p>
          <a:p>
            <a:pPr algn="ctr"/>
            <a:r>
              <a:rPr lang="en-IN" sz="4000" dirty="0">
                <a:latin typeface="Times New Roman" panose="02020603050405020304" pitchFamily="18" charset="0"/>
                <a:cs typeface="Times New Roman" panose="02020603050405020304" pitchFamily="18" charset="0"/>
              </a:rPr>
              <a:t>involves Three basic Functions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368A817-EEF5-8A14-FEAD-91D0B4E6109B}"/>
              </a:ext>
            </a:extLst>
          </p:cNvPr>
          <p:cNvSpPr txBox="1"/>
          <p:nvPr/>
        </p:nvSpPr>
        <p:spPr>
          <a:xfrm>
            <a:off x="1439056" y="1799861"/>
            <a:ext cx="9024078" cy="1569660"/>
          </a:xfrm>
          <a:prstGeom prst="rect">
            <a:avLst/>
          </a:prstGeom>
          <a:noFill/>
        </p:spPr>
        <p:txBody>
          <a:bodyPr wrap="square" rtlCol="0">
            <a:spAutoFit/>
          </a:bodyPr>
          <a:lstStyle/>
          <a:p>
            <a:pPr marL="514350" indent="-514350">
              <a:buAutoNum type="arabicPeriod"/>
            </a:pPr>
            <a:r>
              <a:rPr lang="en-IN" sz="3200" dirty="0">
                <a:latin typeface="Times New Roman" panose="02020603050405020304" pitchFamily="18" charset="0"/>
                <a:cs typeface="Times New Roman" panose="02020603050405020304" pitchFamily="18" charset="0"/>
              </a:rPr>
              <a:t>Seeking information (Data Collection)</a:t>
            </a:r>
          </a:p>
          <a:p>
            <a:pPr marL="514350" indent="-514350">
              <a:buAutoNum type="arabicPeriod"/>
            </a:pPr>
            <a:r>
              <a:rPr lang="en-IN" sz="3200" dirty="0">
                <a:latin typeface="Times New Roman" panose="02020603050405020304" pitchFamily="18" charset="0"/>
                <a:cs typeface="Times New Roman" panose="02020603050405020304" pitchFamily="18" charset="0"/>
              </a:rPr>
              <a:t>Generating New Knowledge </a:t>
            </a:r>
          </a:p>
          <a:p>
            <a:pPr marL="514350" indent="-514350">
              <a:buAutoNum type="arabicPeriod"/>
            </a:pPr>
            <a:r>
              <a:rPr lang="en-IN" sz="3200" dirty="0">
                <a:latin typeface="Times New Roman" panose="02020603050405020304" pitchFamily="18" charset="0"/>
                <a:cs typeface="Times New Roman" panose="02020603050405020304" pitchFamily="18" charset="0"/>
              </a:rPr>
              <a:t>Making Decisions </a:t>
            </a:r>
          </a:p>
        </p:txBody>
      </p:sp>
    </p:spTree>
    <p:extLst>
      <p:ext uri="{BB962C8B-B14F-4D97-AF65-F5344CB8AC3E}">
        <p14:creationId xmlns:p14="http://schemas.microsoft.com/office/powerpoint/2010/main" val="315154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353456" y="164892"/>
            <a:ext cx="771144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Problem Solving : Five steps Model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368A817-EEF5-8A14-FEAD-91D0B4E6109B}"/>
              </a:ext>
            </a:extLst>
          </p:cNvPr>
          <p:cNvSpPr txBox="1"/>
          <p:nvPr/>
        </p:nvSpPr>
        <p:spPr>
          <a:xfrm>
            <a:off x="689548" y="1041327"/>
            <a:ext cx="9024078" cy="5509200"/>
          </a:xfrm>
          <a:prstGeom prst="rect">
            <a:avLst/>
          </a:prstGeom>
          <a:noFill/>
        </p:spPr>
        <p:txBody>
          <a:bodyPr wrap="square" rtlCol="0">
            <a:spAutoFit/>
          </a:bodyPr>
          <a:lstStyle/>
          <a:p>
            <a:pPr marL="514350" indent="-514350">
              <a:buAutoNum type="arabicPeriod"/>
            </a:pPr>
            <a:r>
              <a:rPr lang="en-IN" sz="3200" dirty="0">
                <a:latin typeface="Times New Roman" panose="02020603050405020304" pitchFamily="18" charset="0"/>
                <a:cs typeface="Times New Roman" panose="02020603050405020304" pitchFamily="18" charset="0"/>
              </a:rPr>
              <a:t>Understand the problem</a:t>
            </a:r>
          </a:p>
          <a:p>
            <a:pPr marL="514350" indent="-514350">
              <a:buAutoNum type="arabicPeriod"/>
            </a:pPr>
            <a:r>
              <a:rPr lang="en-IN" sz="3200" dirty="0">
                <a:latin typeface="Times New Roman" panose="02020603050405020304" pitchFamily="18" charset="0"/>
                <a:cs typeface="Times New Roman" panose="02020603050405020304" pitchFamily="18" charset="0"/>
              </a:rPr>
              <a:t>Describe any Barrier (preventing the goal)</a:t>
            </a:r>
          </a:p>
          <a:p>
            <a:pPr marL="514350" indent="-514350">
              <a:buAutoNum type="arabicPeriod"/>
            </a:pPr>
            <a:r>
              <a:rPr lang="en-IN" sz="3200" dirty="0">
                <a:latin typeface="Times New Roman" panose="02020603050405020304" pitchFamily="18" charset="0"/>
                <a:cs typeface="Times New Roman" panose="02020603050405020304" pitchFamily="18" charset="0"/>
              </a:rPr>
              <a:t>Identify various Solutions </a:t>
            </a:r>
          </a:p>
          <a:p>
            <a:pPr marL="971550" lvl="1" indent="-5143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Create visual images </a:t>
            </a:r>
          </a:p>
          <a:p>
            <a:pPr marL="971550" lvl="1" indent="-5143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Guesstimate </a:t>
            </a:r>
          </a:p>
          <a:p>
            <a:pPr marL="971550" lvl="1" indent="-5143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Use manipulatives</a:t>
            </a:r>
          </a:p>
          <a:p>
            <a:pPr marL="971550" lvl="1" indent="-5143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Look for pattern </a:t>
            </a:r>
          </a:p>
          <a:p>
            <a:pPr marL="971550" lvl="1" indent="-5143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Create a systematic list  	</a:t>
            </a:r>
          </a:p>
          <a:p>
            <a:pPr marL="514350" indent="-514350">
              <a:buAutoNum type="arabicPeriod"/>
            </a:pPr>
            <a:r>
              <a:rPr lang="en-IN" sz="3200" dirty="0">
                <a:latin typeface="Times New Roman" panose="02020603050405020304" pitchFamily="18" charset="0"/>
                <a:cs typeface="Times New Roman" panose="02020603050405020304" pitchFamily="18" charset="0"/>
              </a:rPr>
              <a:t>Try out a solution</a:t>
            </a:r>
          </a:p>
          <a:p>
            <a:pPr marL="514350" indent="-514350">
              <a:buAutoNum type="arabicPeriod"/>
            </a:pPr>
            <a:r>
              <a:rPr lang="en-IN" sz="3200" dirty="0">
                <a:latin typeface="Times New Roman" panose="02020603050405020304" pitchFamily="18" charset="0"/>
                <a:cs typeface="Times New Roman" panose="02020603050405020304" pitchFamily="18" charset="0"/>
              </a:rPr>
              <a:t>Evaluate the results 	</a:t>
            </a:r>
          </a:p>
          <a:p>
            <a:pPr lvl="1"/>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604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353456" y="164892"/>
            <a:ext cx="771144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Advantage of Problem solving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368A817-EEF5-8A14-FEAD-91D0B4E6109B}"/>
              </a:ext>
            </a:extLst>
          </p:cNvPr>
          <p:cNvSpPr txBox="1"/>
          <p:nvPr/>
        </p:nvSpPr>
        <p:spPr>
          <a:xfrm>
            <a:off x="689548" y="1041327"/>
            <a:ext cx="11167672" cy="3046988"/>
          </a:xfrm>
          <a:prstGeom prst="rect">
            <a:avLst/>
          </a:prstGeom>
          <a:noFill/>
        </p:spPr>
        <p:txBody>
          <a:bodyPr wrap="square" rtlCol="0">
            <a:spAutoFit/>
          </a:bodyPr>
          <a:lstStyle/>
          <a:p>
            <a:pPr marL="514350" indent="-514350">
              <a:buAutoNum type="arabicPeriod"/>
            </a:pPr>
            <a:r>
              <a:rPr lang="en-IN" sz="3200" dirty="0">
                <a:latin typeface="Times New Roman" panose="02020603050405020304" pitchFamily="18" charset="0"/>
                <a:cs typeface="Times New Roman" panose="02020603050405020304" pitchFamily="18" charset="0"/>
              </a:rPr>
              <a:t>Development of Long-term knowledge Retention </a:t>
            </a:r>
          </a:p>
          <a:p>
            <a:pPr marL="514350" indent="-514350">
              <a:buAutoNum type="arabicPeriod"/>
            </a:pPr>
            <a:r>
              <a:rPr lang="en-IN" sz="3200" dirty="0">
                <a:latin typeface="Times New Roman" panose="02020603050405020304" pitchFamily="18" charset="0"/>
                <a:cs typeface="Times New Roman" panose="02020603050405020304" pitchFamily="18" charset="0"/>
              </a:rPr>
              <a:t>Continuous Engagement </a:t>
            </a:r>
          </a:p>
          <a:p>
            <a:pPr marL="514350" indent="-514350">
              <a:buAutoNum type="arabicPeriod"/>
            </a:pPr>
            <a:r>
              <a:rPr lang="en-IN" sz="3200" dirty="0">
                <a:latin typeface="Times New Roman" panose="02020603050405020304" pitchFamily="18" charset="0"/>
                <a:cs typeface="Times New Roman" panose="02020603050405020304" pitchFamily="18" charset="0"/>
              </a:rPr>
              <a:t>Promotes development 	of higher critical levels of thinking (application, synthesis, evolution) versus 	simple memorization </a:t>
            </a:r>
          </a:p>
          <a:p>
            <a:pPr marL="514350" indent="-514350">
              <a:buAutoNum type="arabicPeriod"/>
            </a:pPr>
            <a:r>
              <a:rPr lang="en-IN" sz="3200" dirty="0">
                <a:latin typeface="Times New Roman" panose="02020603050405020304" pitchFamily="18" charset="0"/>
                <a:cs typeface="Times New Roman" panose="02020603050405020304" pitchFamily="18" charset="0"/>
              </a:rPr>
              <a:t>Improvement of teamwork and Interpersonal Skills 	</a:t>
            </a:r>
          </a:p>
          <a:p>
            <a:pPr lvl="1"/>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09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368446" y="26706"/>
            <a:ext cx="6685613"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General Problem Solving</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869430" y="926275"/>
            <a:ext cx="10238282" cy="3323987"/>
          </a:xfrm>
          <a:prstGeom prst="rect">
            <a:avLst/>
          </a:prstGeom>
          <a:noFill/>
        </p:spPr>
        <p:txBody>
          <a:bodyPr wrap="square" rtlCol="0">
            <a:spAutoFit/>
          </a:bodyPr>
          <a:lstStyle/>
          <a:p>
            <a:pPr marL="514350" indent="-514350" algn="l">
              <a:buFont typeface="+mj-lt"/>
              <a:buAutoNum type="arabicParenR"/>
            </a:pPr>
            <a:r>
              <a:rPr lang="en-US" sz="3200" dirty="0"/>
              <a:t>Define the problem</a:t>
            </a:r>
          </a:p>
          <a:p>
            <a:pPr marL="514350" indent="-514350" algn="l">
              <a:buFont typeface="+mj-lt"/>
              <a:buAutoNum type="arabicParenR"/>
            </a:pPr>
            <a:r>
              <a:rPr lang="en-US" sz="3200" dirty="0"/>
              <a:t>List all the possible solutions</a:t>
            </a:r>
          </a:p>
          <a:p>
            <a:pPr marL="514350" indent="-514350" algn="l">
              <a:buFont typeface="+mj-lt"/>
              <a:buAutoNum type="arabicParenR"/>
            </a:pPr>
            <a:r>
              <a:rPr lang="en-US" sz="3200" dirty="0"/>
              <a:t>Evaluate the options</a:t>
            </a:r>
          </a:p>
          <a:p>
            <a:pPr marL="514350" indent="-514350" algn="l">
              <a:buFont typeface="+mj-lt"/>
              <a:buAutoNum type="arabicParenR"/>
            </a:pPr>
            <a:r>
              <a:rPr lang="en-US" sz="3200" dirty="0"/>
              <a:t>Select the best solution</a:t>
            </a:r>
          </a:p>
          <a:p>
            <a:pPr marL="514350" indent="-514350" algn="l">
              <a:buFont typeface="+mj-lt"/>
              <a:buAutoNum type="arabicParenR"/>
            </a:pPr>
            <a:r>
              <a:rPr lang="en-US" sz="3200" dirty="0"/>
              <a:t>Create an implementation plan</a:t>
            </a:r>
          </a:p>
          <a:p>
            <a:pPr marL="514350" indent="-514350" algn="l">
              <a:buFont typeface="+mj-lt"/>
              <a:buAutoNum type="arabicParenR"/>
            </a:pPr>
            <a:r>
              <a:rPr lang="en-US" sz="3200" dirty="0"/>
              <a:t>Communicate your solution</a:t>
            </a:r>
          </a:p>
          <a:p>
            <a:endParaRPr lang="en-IN" dirty="0"/>
          </a:p>
        </p:txBody>
      </p:sp>
    </p:spTree>
    <p:extLst>
      <p:ext uri="{BB962C8B-B14F-4D97-AF65-F5344CB8AC3E}">
        <p14:creationId xmlns:p14="http://schemas.microsoft.com/office/powerpoint/2010/main" val="337296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368446" y="26706"/>
            <a:ext cx="6685613"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General Problem Solving</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869430" y="926275"/>
            <a:ext cx="10238282" cy="3323987"/>
          </a:xfrm>
          <a:prstGeom prst="rect">
            <a:avLst/>
          </a:prstGeom>
          <a:noFill/>
        </p:spPr>
        <p:txBody>
          <a:bodyPr wrap="square" rtlCol="0">
            <a:spAutoFit/>
          </a:bodyPr>
          <a:lstStyle/>
          <a:p>
            <a:pPr marL="514350" indent="-514350" algn="l">
              <a:buFont typeface="+mj-lt"/>
              <a:buAutoNum type="arabicParenR"/>
            </a:pPr>
            <a:r>
              <a:rPr lang="en-US" sz="3200" dirty="0"/>
              <a:t>Define the problem</a:t>
            </a:r>
          </a:p>
          <a:p>
            <a:pPr marL="514350" indent="-514350" algn="l">
              <a:buFont typeface="+mj-lt"/>
              <a:buAutoNum type="arabicParenR"/>
            </a:pPr>
            <a:r>
              <a:rPr lang="en-US" sz="3200" dirty="0"/>
              <a:t>List all the possible solutions</a:t>
            </a:r>
          </a:p>
          <a:p>
            <a:pPr marL="514350" indent="-514350" algn="l">
              <a:buFont typeface="+mj-lt"/>
              <a:buAutoNum type="arabicParenR"/>
            </a:pPr>
            <a:r>
              <a:rPr lang="en-US" sz="3200" dirty="0"/>
              <a:t>Evaluate the options</a:t>
            </a:r>
          </a:p>
          <a:p>
            <a:pPr marL="514350" indent="-514350" algn="l">
              <a:buFont typeface="+mj-lt"/>
              <a:buAutoNum type="arabicParenR"/>
            </a:pPr>
            <a:r>
              <a:rPr lang="en-US" sz="3200" dirty="0"/>
              <a:t>Select the best solution</a:t>
            </a:r>
          </a:p>
          <a:p>
            <a:pPr marL="514350" indent="-514350" algn="l">
              <a:buFont typeface="+mj-lt"/>
              <a:buAutoNum type="arabicParenR"/>
            </a:pPr>
            <a:r>
              <a:rPr lang="en-US" sz="3200" dirty="0"/>
              <a:t>Create an implementation plan</a:t>
            </a:r>
          </a:p>
          <a:p>
            <a:pPr marL="514350" indent="-514350" algn="l">
              <a:buFont typeface="+mj-lt"/>
              <a:buAutoNum type="arabicParenR"/>
            </a:pPr>
            <a:r>
              <a:rPr lang="en-US" sz="3200" dirty="0"/>
              <a:t>Communicate your solution</a:t>
            </a:r>
          </a:p>
          <a:p>
            <a:endParaRPr lang="en-IN" dirty="0"/>
          </a:p>
        </p:txBody>
      </p:sp>
    </p:spTree>
    <p:extLst>
      <p:ext uri="{BB962C8B-B14F-4D97-AF65-F5344CB8AC3E}">
        <p14:creationId xmlns:p14="http://schemas.microsoft.com/office/powerpoint/2010/main" val="349038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368446" y="26706"/>
            <a:ext cx="7989757"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Logical Approach 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869430" y="926275"/>
            <a:ext cx="10613036" cy="1815882"/>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040C28"/>
                </a:solidFill>
                <a:effectLst/>
                <a:latin typeface="Google Sans"/>
              </a:rPr>
              <a:t>Logical reasoning, or logic, is used in order to work through a problem and find a solution</a:t>
            </a:r>
            <a:r>
              <a:rPr lang="en-US" sz="2800" b="0" i="0" dirty="0">
                <a:solidFill>
                  <a:srgbClr val="4D5156"/>
                </a:solidFill>
                <a:effectLst/>
                <a:latin typeface="Google Sans"/>
              </a:rPr>
              <a:t>. </a:t>
            </a:r>
          </a:p>
          <a:p>
            <a:pPr marL="457200" indent="-457200" algn="just">
              <a:buFont typeface="Wingdings" panose="05000000000000000000" pitchFamily="2" charset="2"/>
              <a:buChar char="ü"/>
            </a:pPr>
            <a:r>
              <a:rPr lang="en-US" sz="2800" b="0" i="0" dirty="0">
                <a:solidFill>
                  <a:srgbClr val="4D5156"/>
                </a:solidFill>
                <a:effectLst/>
                <a:latin typeface="Google Sans"/>
              </a:rPr>
              <a:t>If/then statements, and/or statements, and transitivity can all be used to assist in solving problems and reaching conclusions.</a:t>
            </a:r>
          </a:p>
        </p:txBody>
      </p:sp>
    </p:spTree>
    <p:extLst>
      <p:ext uri="{BB962C8B-B14F-4D97-AF65-F5344CB8AC3E}">
        <p14:creationId xmlns:p14="http://schemas.microsoft.com/office/powerpoint/2010/main" val="217926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368446" y="26706"/>
            <a:ext cx="7989757"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Logical Approach 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869430" y="926275"/>
            <a:ext cx="10852878" cy="5693866"/>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A logical approach to problem solving involves systematically analyzing a problem, breaking it down into manageable parts, and applying logical reasoning to find a solution. Here are some steps you can follow:</a:t>
            </a:r>
          </a:p>
          <a:p>
            <a:pPr marL="457200" indent="-457200" algn="l">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Define the problem: </a:t>
            </a:r>
            <a:r>
              <a:rPr lang="en-US" sz="2800" b="0" i="0" dirty="0">
                <a:solidFill>
                  <a:srgbClr val="374151"/>
                </a:solidFill>
                <a:effectLst/>
                <a:latin typeface="Times New Roman" panose="02020603050405020304" pitchFamily="18" charset="0"/>
                <a:cs typeface="Times New Roman" panose="02020603050405020304" pitchFamily="18" charset="0"/>
              </a:rPr>
              <a:t>Clearly understand and articulate the problem you need to solve. This involves identifying the desired outcome and any constraints or limitations.</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Gather information: </a:t>
            </a:r>
            <a:r>
              <a:rPr lang="en-US" sz="2800" b="0" i="0" dirty="0">
                <a:solidFill>
                  <a:srgbClr val="374151"/>
                </a:solidFill>
                <a:effectLst/>
                <a:latin typeface="Times New Roman" panose="02020603050405020304" pitchFamily="18" charset="0"/>
                <a:cs typeface="Times New Roman" panose="02020603050405020304" pitchFamily="18" charset="0"/>
              </a:rPr>
              <a:t>Collect all relevant information about the problem. This may involve conducting research, interviewing experts, or analyzing available data.</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Identify possible solutions: </a:t>
            </a:r>
            <a:r>
              <a:rPr lang="en-US" sz="2800" b="0" i="0" dirty="0">
                <a:solidFill>
                  <a:srgbClr val="374151"/>
                </a:solidFill>
                <a:effectLst/>
                <a:latin typeface="Times New Roman" panose="02020603050405020304" pitchFamily="18" charset="0"/>
                <a:cs typeface="Times New Roman" panose="02020603050405020304" pitchFamily="18" charset="0"/>
              </a:rPr>
              <a:t>Generate a list of potential solutions or strategies that could address the problem. Be open-minded and consider different approaches.</a:t>
            </a:r>
          </a:p>
          <a:p>
            <a:pPr algn="just"/>
            <a:endParaRPr lang="en-US" sz="2800" b="0" i="0" dirty="0">
              <a:solidFill>
                <a:srgbClr val="4D515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18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368446" y="26706"/>
            <a:ext cx="7989757"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Logical Approach 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926275"/>
            <a:ext cx="11737298"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Evaluate the options: </a:t>
            </a:r>
            <a:r>
              <a:rPr lang="en-US" sz="2800" b="0" i="0" dirty="0">
                <a:solidFill>
                  <a:srgbClr val="374151"/>
                </a:solidFill>
                <a:effectLst/>
                <a:latin typeface="Times New Roman" panose="02020603050405020304" pitchFamily="18" charset="0"/>
                <a:cs typeface="Times New Roman" panose="02020603050405020304" pitchFamily="18" charset="0"/>
              </a:rPr>
              <a:t>Assess the pros and cons of each solution. Consider factors such as feasibility, cost, resources required, and potential risks. Eliminate options that are impractical or unlikely to </a:t>
            </a:r>
            <a:r>
              <a:rPr lang="en-US" sz="2800" b="0" i="0" dirty="0">
                <a:solidFill>
                  <a:srgbClr val="FF0000"/>
                </a:solidFill>
                <a:effectLst/>
                <a:latin typeface="Times New Roman" panose="02020603050405020304" pitchFamily="18" charset="0"/>
                <a:cs typeface="Times New Roman" panose="02020603050405020304" pitchFamily="18" charset="0"/>
              </a:rPr>
              <a:t>succeed.</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Choose the best solution: </a:t>
            </a:r>
            <a:r>
              <a:rPr lang="en-US" sz="2800" b="0" i="0" dirty="0">
                <a:solidFill>
                  <a:srgbClr val="374151"/>
                </a:solidFill>
                <a:effectLst/>
                <a:latin typeface="Times New Roman" panose="02020603050405020304" pitchFamily="18" charset="0"/>
                <a:cs typeface="Times New Roman" panose="02020603050405020304" pitchFamily="18" charset="0"/>
              </a:rPr>
              <a:t>Select the solution that seems most effective and feasible based on your evaluation. It should align with the desired outcome and be practical to implement.</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Develop an action plan: </a:t>
            </a:r>
            <a:r>
              <a:rPr lang="en-US" sz="2800" b="0" i="0" dirty="0">
                <a:solidFill>
                  <a:srgbClr val="374151"/>
                </a:solidFill>
                <a:effectLst/>
                <a:latin typeface="Times New Roman" panose="02020603050405020304" pitchFamily="18" charset="0"/>
                <a:cs typeface="Times New Roman" panose="02020603050405020304" pitchFamily="18" charset="0"/>
              </a:rPr>
              <a:t>Break down the chosen solution into actionable steps. Determine the specific tasks, resources needed, and timeline for implementation. This plan should outline the necessary actions to reach the desired outcome.</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Implement the solution: </a:t>
            </a:r>
            <a:r>
              <a:rPr lang="en-US" sz="2800" b="0" i="0" dirty="0">
                <a:solidFill>
                  <a:srgbClr val="374151"/>
                </a:solidFill>
                <a:effectLst/>
                <a:latin typeface="Times New Roman" panose="02020603050405020304" pitchFamily="18" charset="0"/>
                <a:cs typeface="Times New Roman" panose="02020603050405020304" pitchFamily="18" charset="0"/>
              </a:rPr>
              <a:t>Execute the action plan and put the chosen solution into practice. Monitor progress and make adjustments as necessary.</a:t>
            </a:r>
          </a:p>
        </p:txBody>
      </p:sp>
    </p:spTree>
    <p:extLst>
      <p:ext uri="{BB962C8B-B14F-4D97-AF65-F5344CB8AC3E}">
        <p14:creationId xmlns:p14="http://schemas.microsoft.com/office/powerpoint/2010/main" val="2286258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368446" y="26706"/>
            <a:ext cx="7989757"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Logical Approach 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926275"/>
            <a:ext cx="11737298"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Evaluate the results: </a:t>
            </a:r>
            <a:r>
              <a:rPr lang="en-US" sz="2800" b="0" i="0" dirty="0">
                <a:solidFill>
                  <a:srgbClr val="374151"/>
                </a:solidFill>
                <a:effectLst/>
                <a:latin typeface="Times New Roman" panose="02020603050405020304" pitchFamily="18" charset="0"/>
                <a:cs typeface="Times New Roman" panose="02020603050405020304" pitchFamily="18" charset="0"/>
              </a:rPr>
              <a:t>Assess the effectiveness of the solution once it has been implemented. Did it solve the problem? Did it achieve the desired outcome? If not, identify any shortcomings and consider alternative approaches.\\</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Learn and improve: </a:t>
            </a:r>
            <a:r>
              <a:rPr lang="en-US" sz="2800" b="0" i="0" dirty="0">
                <a:solidFill>
                  <a:srgbClr val="374151"/>
                </a:solidFill>
                <a:effectLst/>
                <a:latin typeface="Times New Roman" panose="02020603050405020304" pitchFamily="18" charset="0"/>
                <a:cs typeface="Times New Roman" panose="02020603050405020304" pitchFamily="18" charset="0"/>
              </a:rPr>
              <a:t>Reflect on the problem-solving process and the lessons learned. Identify areas for improvement and apply these insights to future problem-solving endeavors.</a:t>
            </a:r>
          </a:p>
          <a:p>
            <a:pPr algn="just"/>
            <a:endParaRPr lang="en-US" sz="2800" b="0" i="0" dirty="0">
              <a:solidFill>
                <a:srgbClr val="374151"/>
              </a:solidFill>
              <a:effectLst/>
              <a:latin typeface="Times New Roman" panose="02020603050405020304" pitchFamily="18" charset="0"/>
              <a:cs typeface="Times New Roman" panose="02020603050405020304" pitchFamily="18" charset="0"/>
            </a:endParaRPr>
          </a:p>
          <a:p>
            <a:pPr algn="just"/>
            <a:r>
              <a:rPr lang="en-US" sz="2800" b="0" i="0" dirty="0">
                <a:solidFill>
                  <a:srgbClr val="374151"/>
                </a:solidFill>
                <a:effectLst/>
                <a:latin typeface="Times New Roman" panose="02020603050405020304" pitchFamily="18" charset="0"/>
                <a:cs typeface="Times New Roman" panose="02020603050405020304" pitchFamily="18" charset="0"/>
              </a:rPr>
              <a:t>Throughout the entire process, it's important to apply logical reasoning, critical thinking, and analytical skills. Break the problem down into smaller, more manageable components, and analyze each part systematically. Use evidence, data, and logical arguments to support your decision-making.</a:t>
            </a:r>
          </a:p>
          <a:p>
            <a:pPr algn="just"/>
            <a:endParaRPr lang="en-US" sz="2800" b="0" i="0" dirty="0">
              <a:solidFill>
                <a:srgbClr val="4D515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06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368446" y="26706"/>
            <a:ext cx="7989757"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Logical Approach 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926275"/>
            <a:ext cx="11737298"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Evaluate the results: </a:t>
            </a:r>
            <a:r>
              <a:rPr lang="en-US" sz="2800" b="0" i="0" dirty="0">
                <a:solidFill>
                  <a:srgbClr val="374151"/>
                </a:solidFill>
                <a:effectLst/>
                <a:latin typeface="Times New Roman" panose="02020603050405020304" pitchFamily="18" charset="0"/>
                <a:cs typeface="Times New Roman" panose="02020603050405020304" pitchFamily="18" charset="0"/>
              </a:rPr>
              <a:t>Assess the effectiveness of the solution once it has been implemented. Did it solve the problem? Did it achieve the desired outcome? If not, identify any shortcomings and consider alternative approaches.\\</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Learn and improve: </a:t>
            </a:r>
            <a:r>
              <a:rPr lang="en-US" sz="2800" b="0" i="0" dirty="0">
                <a:solidFill>
                  <a:srgbClr val="374151"/>
                </a:solidFill>
                <a:effectLst/>
                <a:latin typeface="Times New Roman" panose="02020603050405020304" pitchFamily="18" charset="0"/>
                <a:cs typeface="Times New Roman" panose="02020603050405020304" pitchFamily="18" charset="0"/>
              </a:rPr>
              <a:t>Reflect on the problem-solving process and the lessons learned. Identify areas for improvement and apply these insights to future problem-solving endeavors.</a:t>
            </a:r>
          </a:p>
          <a:p>
            <a:pPr algn="just"/>
            <a:endParaRPr lang="en-US" sz="2800" b="0" i="0" dirty="0">
              <a:solidFill>
                <a:srgbClr val="374151"/>
              </a:solidFill>
              <a:effectLst/>
              <a:latin typeface="Times New Roman" panose="02020603050405020304" pitchFamily="18" charset="0"/>
              <a:cs typeface="Times New Roman" panose="02020603050405020304" pitchFamily="18" charset="0"/>
            </a:endParaRPr>
          </a:p>
          <a:p>
            <a:pPr algn="just"/>
            <a:r>
              <a:rPr lang="en-US" sz="2800" b="0" i="0" dirty="0">
                <a:solidFill>
                  <a:srgbClr val="374151"/>
                </a:solidFill>
                <a:effectLst/>
                <a:latin typeface="Times New Roman" panose="02020603050405020304" pitchFamily="18" charset="0"/>
                <a:cs typeface="Times New Roman" panose="02020603050405020304" pitchFamily="18" charset="0"/>
              </a:rPr>
              <a:t>Throughout the entire process, it's important to apply logical reasoning, critical thinking, and analytical skills. Break the problem down into smaller, more manageable components, and analyze each part systematically. Use evidence, data, and logical arguments to support your decision-making.</a:t>
            </a:r>
          </a:p>
          <a:p>
            <a:pPr algn="just"/>
            <a:endParaRPr lang="en-US" sz="2800" b="0" i="0" dirty="0">
              <a:solidFill>
                <a:srgbClr val="4D515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8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423378" y="284273"/>
            <a:ext cx="48006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Presentation Agenda</a:t>
            </a:r>
            <a:endParaRPr lang="en-US" sz="4000" dirty="0">
              <a:latin typeface="Times New Roman" panose="02020603050405020304" pitchFamily="18" charset="0"/>
              <a:ea typeface="Segoe UI" pitchFamily="34" charset="0"/>
              <a:cs typeface="Times New Roman" panose="02020603050405020304" pitchFamily="18" charset="0"/>
            </a:endParaRPr>
          </a:p>
        </p:txBody>
      </p:sp>
      <p:sp>
        <p:nvSpPr>
          <p:cNvPr id="7" name="TextBox 6"/>
          <p:cNvSpPr txBox="1"/>
          <p:nvPr/>
        </p:nvSpPr>
        <p:spPr>
          <a:xfrm>
            <a:off x="359764" y="1443841"/>
            <a:ext cx="11832236" cy="3970318"/>
          </a:xfrm>
          <a:prstGeom prst="rect">
            <a:avLst/>
          </a:prstGeom>
          <a:noFill/>
        </p:spPr>
        <p:txBody>
          <a:bodyPr wrap="square" rtlCol="0">
            <a:spAutoFit/>
          </a:bodyPr>
          <a:lstStyle/>
          <a:p>
            <a:pPr marL="342900" indent="-342900">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Problem Solving</a:t>
            </a:r>
          </a:p>
          <a:p>
            <a:pPr marL="800100" lvl="1" indent="-342900">
              <a:buFont typeface="Wingdings" pitchFamily="2" charset="2"/>
              <a:buChar char="Ø"/>
            </a:pPr>
            <a:r>
              <a:rPr lang="en-US" sz="2800" dirty="0">
                <a:latin typeface="Times New Roman" panose="02020603050405020304" pitchFamily="18" charset="0"/>
                <a:cs typeface="Times New Roman" panose="02020603050405020304" pitchFamily="18" charset="0"/>
              </a:rPr>
              <a:t>General Problem Solving,</a:t>
            </a:r>
          </a:p>
          <a:p>
            <a:pPr marL="1257300" lvl="2" indent="-342900">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Logical Approach</a:t>
            </a:r>
            <a:r>
              <a:rPr lang="en-US" sz="2800" dirty="0">
                <a:latin typeface="Times New Roman" panose="02020603050405020304" pitchFamily="18" charset="0"/>
                <a:cs typeface="Times New Roman" panose="02020603050405020304" pitchFamily="18" charset="0"/>
              </a:rPr>
              <a:t>, </a:t>
            </a:r>
          </a:p>
          <a:p>
            <a:pPr marL="1714500" lvl="3" indent="-342900">
              <a:buFont typeface="Wingdings" pitchFamily="2" charset="2"/>
              <a:buChar char="Ø"/>
            </a:pPr>
            <a:r>
              <a:rPr lang="en-US" sz="2800" dirty="0">
                <a:latin typeface="Times New Roman" panose="02020603050405020304" pitchFamily="18" charset="0"/>
                <a:cs typeface="Times New Roman" panose="02020603050405020304" pitchFamily="18" charset="0"/>
              </a:rPr>
              <a:t>Soft System Approach, </a:t>
            </a:r>
          </a:p>
          <a:p>
            <a:pPr marL="2171700" lvl="4" indent="-342900">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Creative Approach</a:t>
            </a:r>
            <a:r>
              <a:rPr lang="en-US" sz="2800" dirty="0">
                <a:latin typeface="Times New Roman" panose="02020603050405020304" pitchFamily="18" charset="0"/>
                <a:cs typeface="Times New Roman" panose="02020603050405020304" pitchFamily="18" charset="0"/>
              </a:rPr>
              <a:t>, </a:t>
            </a:r>
          </a:p>
          <a:p>
            <a:pPr marL="1714500" lvl="3" indent="-342900">
              <a:buFont typeface="Wingdings" pitchFamily="2" charset="2"/>
              <a:buChar char="Ø"/>
            </a:pPr>
            <a:r>
              <a:rPr lang="en-US" sz="2800" dirty="0">
                <a:latin typeface="Times New Roman" panose="02020603050405020304" pitchFamily="18" charset="0"/>
                <a:cs typeface="Times New Roman" panose="02020603050405020304" pitchFamily="18" charset="0"/>
              </a:rPr>
              <a:t>Group Problem Solving Techniques for Idea Generation</a:t>
            </a:r>
          </a:p>
          <a:p>
            <a:pPr marL="1257300" lvl="2" indent="-342900">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Formulation of Research Problems &amp; Approaches to Research Problem</a:t>
            </a:r>
            <a:r>
              <a:rPr lang="en-US" sz="2800" dirty="0">
                <a:latin typeface="Times New Roman" panose="02020603050405020304" pitchFamily="18" charset="0"/>
                <a:cs typeface="Times New Roman" panose="02020603050405020304" pitchFamily="18" charset="0"/>
              </a:rPr>
              <a:t>, </a:t>
            </a:r>
          </a:p>
          <a:p>
            <a:pPr marL="800100" lvl="1" indent="-342900">
              <a:buFont typeface="Wingdings" pitchFamily="2" charset="2"/>
              <a:buChar char="Ø"/>
            </a:pPr>
            <a:r>
              <a:rPr lang="en-US" sz="2800" dirty="0">
                <a:latin typeface="Times New Roman" panose="02020603050405020304" pitchFamily="18" charset="0"/>
                <a:cs typeface="Times New Roman" panose="02020603050405020304" pitchFamily="18" charset="0"/>
              </a:rPr>
              <a:t>Exploration for Problem Identification, </a:t>
            </a:r>
          </a:p>
          <a:p>
            <a:pPr marL="342900" indent="-342900">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Hypothesis Generation and Formulation of the problem</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91436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248524" y="214172"/>
            <a:ext cx="8619344" cy="707886"/>
          </a:xfrm>
          <a:prstGeom prst="rect">
            <a:avLst/>
          </a:prstGeom>
          <a:noFill/>
        </p:spPr>
        <p:txBody>
          <a:bodyPr wrap="square" rtlCol="0">
            <a:spAutoFit/>
          </a:bodyPr>
          <a:lstStyle/>
          <a:p>
            <a:pPr algn="ctr"/>
            <a:r>
              <a:rPr lang="en-US" sz="4000" dirty="0"/>
              <a:t>Soft System Approach </a:t>
            </a:r>
            <a:r>
              <a:rPr lang="en-IN" sz="4000" dirty="0">
                <a:latin typeface="Times New Roman" panose="02020603050405020304" pitchFamily="18" charset="0"/>
                <a:cs typeface="Times New Roman" panose="02020603050405020304" pitchFamily="18" charset="0"/>
              </a:rPr>
              <a:t>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926275"/>
            <a:ext cx="11737298" cy="5262979"/>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The Soft Systems Methodology (SSM) is an approach to problem-solving that takes into account the complexity and human aspects of social systems. It was developed by Peter </a:t>
            </a:r>
            <a:r>
              <a:rPr lang="en-US" sz="2800" b="0" i="0" dirty="0" err="1">
                <a:solidFill>
                  <a:srgbClr val="374151"/>
                </a:solidFill>
                <a:effectLst/>
                <a:latin typeface="Times New Roman" panose="02020603050405020304" pitchFamily="18" charset="0"/>
                <a:cs typeface="Times New Roman" panose="02020603050405020304" pitchFamily="18" charset="0"/>
              </a:rPr>
              <a:t>Checkland</a:t>
            </a:r>
            <a:r>
              <a:rPr lang="en-US" sz="2800" b="0" i="0" dirty="0">
                <a:solidFill>
                  <a:srgbClr val="374151"/>
                </a:solidFill>
                <a:effectLst/>
                <a:latin typeface="Times New Roman" panose="02020603050405020304" pitchFamily="18" charset="0"/>
                <a:cs typeface="Times New Roman" panose="02020603050405020304" pitchFamily="18" charset="0"/>
              </a:rPr>
              <a:t> and is particularly useful for tackling ill-defined or "soft" problems that involve multiple perspectives and subjective interpretations. Here are the key steps of the Soft Systems Approach:</a:t>
            </a:r>
          </a:p>
          <a:p>
            <a:pPr algn="just"/>
            <a:endParaRPr lang="en-US" sz="2800" dirty="0">
              <a:solidFill>
                <a:srgbClr val="37415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Problem identification and formulation: </a:t>
            </a:r>
            <a:r>
              <a:rPr lang="en-US" sz="2800" b="0" i="0" dirty="0">
                <a:solidFill>
                  <a:srgbClr val="374151"/>
                </a:solidFill>
                <a:effectLst/>
                <a:latin typeface="Times New Roman" panose="02020603050405020304" pitchFamily="18" charset="0"/>
                <a:cs typeface="Times New Roman" panose="02020603050405020304" pitchFamily="18" charset="0"/>
              </a:rPr>
              <a:t>Clearly define the problem situation and identify the key stakeholders or individuals affected by the problem. Understand their perspectives, concerns, and objectives.</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Rich picture creation: </a:t>
            </a:r>
            <a:r>
              <a:rPr lang="en-US" sz="2800" b="0" i="0" dirty="0">
                <a:solidFill>
                  <a:srgbClr val="374151"/>
                </a:solidFill>
                <a:effectLst/>
                <a:latin typeface="Times New Roman" panose="02020603050405020304" pitchFamily="18" charset="0"/>
                <a:cs typeface="Times New Roman" panose="02020603050405020304" pitchFamily="18" charset="0"/>
              </a:rPr>
              <a:t>Develop a rich picture or holistic representation of the problem situation. This can be a visual diagram or a narrative description that captures the key elements, relationships, and dynamics of the system.</a:t>
            </a:r>
          </a:p>
        </p:txBody>
      </p:sp>
    </p:spTree>
    <p:extLst>
      <p:ext uri="{BB962C8B-B14F-4D97-AF65-F5344CB8AC3E}">
        <p14:creationId xmlns:p14="http://schemas.microsoft.com/office/powerpoint/2010/main" val="385176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248524" y="214172"/>
            <a:ext cx="8619344" cy="707886"/>
          </a:xfrm>
          <a:prstGeom prst="rect">
            <a:avLst/>
          </a:prstGeom>
          <a:noFill/>
        </p:spPr>
        <p:txBody>
          <a:bodyPr wrap="square" rtlCol="0">
            <a:spAutoFit/>
          </a:bodyPr>
          <a:lstStyle/>
          <a:p>
            <a:pPr algn="ctr"/>
            <a:r>
              <a:rPr lang="en-US" sz="4000" dirty="0"/>
              <a:t>Soft System Approach </a:t>
            </a:r>
            <a:r>
              <a:rPr lang="en-IN" sz="4000" dirty="0">
                <a:latin typeface="Times New Roman" panose="02020603050405020304" pitchFamily="18" charset="0"/>
                <a:cs typeface="Times New Roman" panose="02020603050405020304" pitchFamily="18" charset="0"/>
              </a:rPr>
              <a:t>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926275"/>
            <a:ext cx="11737298" cy="5693866"/>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Root definitions: </a:t>
            </a:r>
            <a:r>
              <a:rPr lang="en-US" sz="2800" b="0" i="0" dirty="0">
                <a:solidFill>
                  <a:srgbClr val="374151"/>
                </a:solidFill>
                <a:effectLst/>
                <a:latin typeface="Times New Roman" panose="02020603050405020304" pitchFamily="18" charset="0"/>
                <a:cs typeface="Times New Roman" panose="02020603050405020304" pitchFamily="18" charset="0"/>
              </a:rPr>
              <a:t>Create a set of root definitions that describe the problem situation from different stakeholder perspectives. These definitions should highlight the purpose, activities, and control mechanisms that are relevant to each stakeholder.</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Conceptual models: </a:t>
            </a:r>
            <a:r>
              <a:rPr lang="en-US" sz="2800" b="0" i="0" dirty="0">
                <a:solidFill>
                  <a:srgbClr val="374151"/>
                </a:solidFill>
                <a:effectLst/>
                <a:latin typeface="Times New Roman" panose="02020603050405020304" pitchFamily="18" charset="0"/>
                <a:cs typeface="Times New Roman" panose="02020603050405020304" pitchFamily="18" charset="0"/>
              </a:rPr>
              <a:t>Build conceptual models that represent the different viewpoints and interpretations of the problem situation. These models can be in the form of diagrams, flowcharts, or narratives. They help in understanding the interactions and relationships between the various components of the system.</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Comparison with the real world: </a:t>
            </a:r>
            <a:r>
              <a:rPr lang="en-US" sz="2800" b="0" i="0" dirty="0">
                <a:solidFill>
                  <a:srgbClr val="374151"/>
                </a:solidFill>
                <a:effectLst/>
                <a:latin typeface="Times New Roman" panose="02020603050405020304" pitchFamily="18" charset="0"/>
                <a:cs typeface="Times New Roman" panose="02020603050405020304" pitchFamily="18" charset="0"/>
              </a:rPr>
              <a:t>Compare the conceptual models with the real-world situation to identify gaps, discrepancies, or areas of improvement. This step involves discussions with stakeholders and gathering feedback to refine the models.</a:t>
            </a:r>
            <a:endParaRPr lang="en-US" sz="2800" b="0" i="0" dirty="0">
              <a:solidFill>
                <a:srgbClr val="4D515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915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248524" y="214172"/>
            <a:ext cx="8619344" cy="707886"/>
          </a:xfrm>
          <a:prstGeom prst="rect">
            <a:avLst/>
          </a:prstGeom>
          <a:noFill/>
        </p:spPr>
        <p:txBody>
          <a:bodyPr wrap="square" rtlCol="0">
            <a:spAutoFit/>
          </a:bodyPr>
          <a:lstStyle/>
          <a:p>
            <a:pPr algn="ctr"/>
            <a:r>
              <a:rPr lang="en-US" sz="4000" dirty="0"/>
              <a:t>Soft System Approach </a:t>
            </a:r>
            <a:r>
              <a:rPr lang="en-IN" sz="4000" dirty="0">
                <a:latin typeface="Times New Roman" panose="02020603050405020304" pitchFamily="18" charset="0"/>
                <a:cs typeface="Times New Roman" panose="02020603050405020304" pitchFamily="18" charset="0"/>
              </a:rPr>
              <a:t>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926275"/>
            <a:ext cx="11737298"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Feasible and desirable changes: </a:t>
            </a:r>
            <a:r>
              <a:rPr lang="en-US" sz="2800" b="0" i="0" dirty="0">
                <a:solidFill>
                  <a:srgbClr val="374151"/>
                </a:solidFill>
                <a:effectLst/>
                <a:latin typeface="Times New Roman" panose="02020603050405020304" pitchFamily="18" charset="0"/>
                <a:cs typeface="Times New Roman" panose="02020603050405020304" pitchFamily="18" charset="0"/>
              </a:rPr>
              <a:t>Explore possible changes or interventions that can address the identified problems. Consider the feasibility and desirability of these changes from different perspectives. This step involves brainstorming and generating innovative ideas.</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Action plan: </a:t>
            </a:r>
            <a:r>
              <a:rPr lang="en-US" sz="2800" b="0" i="0" dirty="0">
                <a:solidFill>
                  <a:srgbClr val="374151"/>
                </a:solidFill>
                <a:effectLst/>
                <a:latin typeface="Times New Roman" panose="02020603050405020304" pitchFamily="18" charset="0"/>
                <a:cs typeface="Times New Roman" panose="02020603050405020304" pitchFamily="18" charset="0"/>
              </a:rPr>
              <a:t>Develop an action plan that outlines the steps, resources, and timeline required to implement the proposed changes. Consider the potential impact on the system and its stakeholders. The plan should include mechanisms for monitoring and evaluation.</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Implementation and evaluation: </a:t>
            </a:r>
            <a:r>
              <a:rPr lang="en-US" sz="2800" b="0" i="0" dirty="0">
                <a:solidFill>
                  <a:srgbClr val="374151"/>
                </a:solidFill>
                <a:effectLst/>
                <a:latin typeface="Times New Roman" panose="02020603050405020304" pitchFamily="18" charset="0"/>
                <a:cs typeface="Times New Roman" panose="02020603050405020304" pitchFamily="18" charset="0"/>
              </a:rPr>
              <a:t>Implement the proposed changes and monitor their effects on the system. Assess the outcomes against the desired objectives and make adjustments as necessary. Collect feedback from stakeholders and learn from the implementation process.</a:t>
            </a:r>
          </a:p>
        </p:txBody>
      </p:sp>
    </p:spTree>
    <p:extLst>
      <p:ext uri="{BB962C8B-B14F-4D97-AF65-F5344CB8AC3E}">
        <p14:creationId xmlns:p14="http://schemas.microsoft.com/office/powerpoint/2010/main" val="470227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248524" y="214172"/>
            <a:ext cx="8619344" cy="707886"/>
          </a:xfrm>
          <a:prstGeom prst="rect">
            <a:avLst/>
          </a:prstGeom>
          <a:noFill/>
        </p:spPr>
        <p:txBody>
          <a:bodyPr wrap="square" rtlCol="0">
            <a:spAutoFit/>
          </a:bodyPr>
          <a:lstStyle/>
          <a:p>
            <a:pPr algn="ctr"/>
            <a:r>
              <a:rPr lang="en-US" sz="4000" dirty="0"/>
              <a:t>Soft System Approach </a:t>
            </a:r>
            <a:r>
              <a:rPr lang="en-IN" sz="4000" dirty="0">
                <a:latin typeface="Times New Roman" panose="02020603050405020304" pitchFamily="18" charset="0"/>
                <a:cs typeface="Times New Roman" panose="02020603050405020304" pitchFamily="18" charset="0"/>
              </a:rPr>
              <a:t>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926275"/>
            <a:ext cx="11737298"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Feasible and desirable changes: </a:t>
            </a:r>
            <a:r>
              <a:rPr lang="en-US" sz="2800" b="0" i="0" dirty="0">
                <a:solidFill>
                  <a:srgbClr val="374151"/>
                </a:solidFill>
                <a:effectLst/>
                <a:latin typeface="Times New Roman" panose="02020603050405020304" pitchFamily="18" charset="0"/>
                <a:cs typeface="Times New Roman" panose="02020603050405020304" pitchFamily="18" charset="0"/>
              </a:rPr>
              <a:t>Explore possible changes or interventions that can address the identified problems. Consider the feasibility and desirability of these changes from different perspectives. This step involves brainstorming and generating innovative ideas.</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Action plan: </a:t>
            </a:r>
            <a:r>
              <a:rPr lang="en-US" sz="2800" b="0" i="0" dirty="0">
                <a:solidFill>
                  <a:srgbClr val="374151"/>
                </a:solidFill>
                <a:effectLst/>
                <a:latin typeface="Times New Roman" panose="02020603050405020304" pitchFamily="18" charset="0"/>
                <a:cs typeface="Times New Roman" panose="02020603050405020304" pitchFamily="18" charset="0"/>
              </a:rPr>
              <a:t>Develop an action plan that outlines the steps, resources, and timeline required to implement the proposed changes. Consider the potential impact on the system and its stakeholders. The plan should include mechanisms for monitoring and evaluation.</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Implementation and evaluation: </a:t>
            </a:r>
            <a:r>
              <a:rPr lang="en-US" sz="2800" b="0" i="0" dirty="0">
                <a:solidFill>
                  <a:srgbClr val="374151"/>
                </a:solidFill>
                <a:effectLst/>
                <a:latin typeface="Times New Roman" panose="02020603050405020304" pitchFamily="18" charset="0"/>
                <a:cs typeface="Times New Roman" panose="02020603050405020304" pitchFamily="18" charset="0"/>
              </a:rPr>
              <a:t>Implement the proposed changes and monitor their effects on the system. Assess the outcomes against the desired objectives and make adjustments as necessary. Collect feedback from stakeholders and learn from the implementation process.</a:t>
            </a:r>
          </a:p>
        </p:txBody>
      </p:sp>
    </p:spTree>
    <p:extLst>
      <p:ext uri="{BB962C8B-B14F-4D97-AF65-F5344CB8AC3E}">
        <p14:creationId xmlns:p14="http://schemas.microsoft.com/office/powerpoint/2010/main" val="3363830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248524" y="214172"/>
            <a:ext cx="8619344" cy="707886"/>
          </a:xfrm>
          <a:prstGeom prst="rect">
            <a:avLst/>
          </a:prstGeom>
          <a:noFill/>
        </p:spPr>
        <p:txBody>
          <a:bodyPr wrap="square" rtlCol="0">
            <a:spAutoFit/>
          </a:bodyPr>
          <a:lstStyle/>
          <a:p>
            <a:pPr algn="ctr"/>
            <a:r>
              <a:rPr lang="en-US" sz="4000" dirty="0"/>
              <a:t>Creative Approach </a:t>
            </a:r>
            <a:r>
              <a:rPr lang="en-IN" sz="4000" dirty="0">
                <a:latin typeface="Times New Roman" panose="02020603050405020304" pitchFamily="18" charset="0"/>
                <a:cs typeface="Times New Roman" panose="02020603050405020304" pitchFamily="18" charset="0"/>
              </a:rPr>
              <a:t>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926275"/>
            <a:ext cx="11737298" cy="4832092"/>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A creative approach to problem solving involves thinking outside the box, generating innovative ideas, and exploring unconventional solutions. It encourages a fresh perspective and embraces the power of imagination. Here are some strategies to foster creativity in problem solving:</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Reframe the problem: </a:t>
            </a:r>
            <a:r>
              <a:rPr lang="en-US" sz="2800" b="0" i="0" dirty="0">
                <a:solidFill>
                  <a:srgbClr val="374151"/>
                </a:solidFill>
                <a:effectLst/>
                <a:latin typeface="Times New Roman" panose="02020603050405020304" pitchFamily="18" charset="0"/>
                <a:cs typeface="Times New Roman" panose="02020603050405020304" pitchFamily="18" charset="0"/>
              </a:rPr>
              <a:t>Look at the problem from different angles and challenge the initial assumptions. Ask yourself if there are alternative ways to define or reframe the problem that might lead to new insights and solutions.</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Brainstorming: </a:t>
            </a:r>
            <a:r>
              <a:rPr lang="en-US" sz="2800" b="0" i="0" dirty="0">
                <a:solidFill>
                  <a:srgbClr val="374151"/>
                </a:solidFill>
                <a:effectLst/>
                <a:latin typeface="Times New Roman" panose="02020603050405020304" pitchFamily="18" charset="0"/>
                <a:cs typeface="Times New Roman" panose="02020603050405020304" pitchFamily="18" charset="0"/>
              </a:rPr>
              <a:t>Engage in brainstorming sessions or idea generation exercises. Encourage the free flow of ideas without judgment or criticism. Quantity is key at this stage, as it allows for a broad range of ideas to be considered.</a:t>
            </a:r>
          </a:p>
        </p:txBody>
      </p:sp>
    </p:spTree>
    <p:extLst>
      <p:ext uri="{BB962C8B-B14F-4D97-AF65-F5344CB8AC3E}">
        <p14:creationId xmlns:p14="http://schemas.microsoft.com/office/powerpoint/2010/main" val="1052445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248524" y="214172"/>
            <a:ext cx="8619344" cy="707886"/>
          </a:xfrm>
          <a:prstGeom prst="rect">
            <a:avLst/>
          </a:prstGeom>
          <a:noFill/>
        </p:spPr>
        <p:txBody>
          <a:bodyPr wrap="square" rtlCol="0">
            <a:spAutoFit/>
          </a:bodyPr>
          <a:lstStyle/>
          <a:p>
            <a:pPr algn="ctr"/>
            <a:r>
              <a:rPr lang="en-US" sz="4000" dirty="0"/>
              <a:t>Creative Approach </a:t>
            </a:r>
            <a:r>
              <a:rPr lang="en-IN" sz="4000" dirty="0">
                <a:latin typeface="Times New Roman" panose="02020603050405020304" pitchFamily="18" charset="0"/>
                <a:cs typeface="Times New Roman" panose="02020603050405020304" pitchFamily="18" charset="0"/>
              </a:rPr>
              <a:t>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926275"/>
            <a:ext cx="11737298" cy="5693866"/>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Mind mapping: </a:t>
            </a:r>
            <a:r>
              <a:rPr lang="en-US" sz="2800" b="0" i="0" dirty="0">
                <a:solidFill>
                  <a:srgbClr val="374151"/>
                </a:solidFill>
                <a:effectLst/>
                <a:latin typeface="Times New Roman" panose="02020603050405020304" pitchFamily="18" charset="0"/>
                <a:cs typeface="Times New Roman" panose="02020603050405020304" pitchFamily="18" charset="0"/>
              </a:rPr>
              <a:t>Use mind maps or visual diagrams to explore connections, associations, and potential solutions. Start with a central problem statement or concept and branch out to generate ideas and explore different possibilities.</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Analogical thinking: </a:t>
            </a:r>
            <a:r>
              <a:rPr lang="en-US" sz="2800" b="0" i="0" dirty="0">
                <a:solidFill>
                  <a:srgbClr val="374151"/>
                </a:solidFill>
                <a:effectLst/>
                <a:latin typeface="Times New Roman" panose="02020603050405020304" pitchFamily="18" charset="0"/>
                <a:cs typeface="Times New Roman" panose="02020603050405020304" pitchFamily="18" charset="0"/>
              </a:rPr>
              <a:t>Look for analogies or parallels between the problem at hand and unrelated domains or situations. Draw inspiration from different fields and explore how solutions from other domains can be applied creatively to your problem.</a:t>
            </a:r>
          </a:p>
          <a:p>
            <a:pPr marL="457200" indent="-457200" algn="just">
              <a:buFont typeface="Wingdings" panose="05000000000000000000" pitchFamily="2" charset="2"/>
              <a:buChar char="ü"/>
            </a:pPr>
            <a:r>
              <a:rPr lang="en-US" sz="2800" i="0" dirty="0">
                <a:solidFill>
                  <a:srgbClr val="FF0000"/>
                </a:solidFill>
                <a:effectLst/>
                <a:latin typeface="Times New Roman" panose="02020603050405020304" pitchFamily="18" charset="0"/>
                <a:cs typeface="Times New Roman" panose="02020603050405020304" pitchFamily="18" charset="0"/>
              </a:rPr>
              <a:t>Reverse thinking: </a:t>
            </a:r>
            <a:r>
              <a:rPr lang="en-US" sz="2800" b="0" i="0" dirty="0">
                <a:solidFill>
                  <a:srgbClr val="374151"/>
                </a:solidFill>
                <a:effectLst/>
                <a:latin typeface="Times New Roman" panose="02020603050405020304" pitchFamily="18" charset="0"/>
                <a:cs typeface="Times New Roman" panose="02020603050405020304" pitchFamily="18" charset="0"/>
              </a:rPr>
              <a:t>Reverse the problem or challenge its assumptions. Ask yourself what the opposite or inverse of the problem is and consider how that perspective might lead to new solutions.</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Collaboration and diverse perspectives: </a:t>
            </a:r>
            <a:r>
              <a:rPr lang="en-US" sz="2800" b="0" i="0" dirty="0">
                <a:solidFill>
                  <a:srgbClr val="374151"/>
                </a:solidFill>
                <a:effectLst/>
                <a:latin typeface="Times New Roman" panose="02020603050405020304" pitchFamily="18" charset="0"/>
                <a:cs typeface="Times New Roman" panose="02020603050405020304" pitchFamily="18" charset="0"/>
              </a:rPr>
              <a:t>Seek input and collaborate with others who have different backgrounds, experiences, and expertise. Diversity in viewpoints can spark creativity and lead to innovative solutions.</a:t>
            </a:r>
          </a:p>
        </p:txBody>
      </p:sp>
    </p:spTree>
    <p:extLst>
      <p:ext uri="{BB962C8B-B14F-4D97-AF65-F5344CB8AC3E}">
        <p14:creationId xmlns:p14="http://schemas.microsoft.com/office/powerpoint/2010/main" val="874835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248524" y="214172"/>
            <a:ext cx="8619344" cy="707886"/>
          </a:xfrm>
          <a:prstGeom prst="rect">
            <a:avLst/>
          </a:prstGeom>
          <a:noFill/>
        </p:spPr>
        <p:txBody>
          <a:bodyPr wrap="square" rtlCol="0">
            <a:spAutoFit/>
          </a:bodyPr>
          <a:lstStyle/>
          <a:p>
            <a:pPr algn="ctr"/>
            <a:r>
              <a:rPr lang="en-US" sz="4000" dirty="0"/>
              <a:t>Creative Approach </a:t>
            </a:r>
            <a:r>
              <a:rPr lang="en-IN" sz="4000" dirty="0">
                <a:latin typeface="Times New Roman" panose="02020603050405020304" pitchFamily="18" charset="0"/>
                <a:cs typeface="Times New Roman" panose="02020603050405020304" pitchFamily="18" charset="0"/>
              </a:rPr>
              <a:t>to Solve 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6124754"/>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Prototype and experiment: </a:t>
            </a:r>
            <a:r>
              <a:rPr lang="en-US" sz="2800" b="0" i="0" dirty="0">
                <a:solidFill>
                  <a:srgbClr val="374151"/>
                </a:solidFill>
                <a:effectLst/>
                <a:latin typeface="Times New Roman" panose="02020603050405020304" pitchFamily="18" charset="0"/>
                <a:cs typeface="Times New Roman" panose="02020603050405020304" pitchFamily="18" charset="0"/>
              </a:rPr>
              <a:t>Create prototypes or mock-ups to test and visualize potential solutions. By experimenting and iterating, you can refine and improve your ideas while gaining valuable insights along the way.</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Embrace ambiguity and uncertainty: </a:t>
            </a:r>
            <a:r>
              <a:rPr lang="en-US" sz="2800" b="0" i="0" dirty="0">
                <a:solidFill>
                  <a:srgbClr val="374151"/>
                </a:solidFill>
                <a:effectLst/>
                <a:latin typeface="Times New Roman" panose="02020603050405020304" pitchFamily="18" charset="0"/>
                <a:cs typeface="Times New Roman" panose="02020603050405020304" pitchFamily="18" charset="0"/>
              </a:rPr>
              <a:t>Be comfortable with ambiguity and tolerate the inherent uncertainty in the creative problem-solving process. Sometimes breakthrough ideas emerge from exploring the unknown and taking risks.</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Learn from failure: </a:t>
            </a:r>
            <a:r>
              <a:rPr lang="en-US" sz="2800" b="0" i="0" dirty="0">
                <a:solidFill>
                  <a:srgbClr val="374151"/>
                </a:solidFill>
                <a:effectLst/>
                <a:latin typeface="Times New Roman" panose="02020603050405020304" pitchFamily="18" charset="0"/>
                <a:cs typeface="Times New Roman" panose="02020603050405020304" pitchFamily="18" charset="0"/>
              </a:rPr>
              <a:t>Embrace failure as a learning opportunity. Not all ideas will work, but failures can provide valuable lessons and insights that can guide you towards better solutions.</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Cultivate a creative mindset: </a:t>
            </a:r>
            <a:r>
              <a:rPr lang="en-US" sz="2800" b="0" i="0" dirty="0">
                <a:solidFill>
                  <a:srgbClr val="374151"/>
                </a:solidFill>
                <a:effectLst/>
                <a:latin typeface="Times New Roman" panose="02020603050405020304" pitchFamily="18" charset="0"/>
                <a:cs typeface="Times New Roman" panose="02020603050405020304" pitchFamily="18" charset="0"/>
              </a:rPr>
              <a:t>Foster curiosity, openness, and a willingness to explore unconventional ideas. Engage in activities that stimulate creativity, such as reading, art, music, or engaging in hobbies that spark your imagination.</a:t>
            </a:r>
          </a:p>
        </p:txBody>
      </p:sp>
    </p:spTree>
    <p:extLst>
      <p:ext uri="{BB962C8B-B14F-4D97-AF65-F5344CB8AC3E}">
        <p14:creationId xmlns:p14="http://schemas.microsoft.com/office/powerpoint/2010/main" val="3025887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dirty="0"/>
              <a:t>Group Problem Solving Techniques for Idea Generation</a:t>
            </a: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6124754"/>
          </a:xfrm>
          <a:prstGeom prst="rect">
            <a:avLst/>
          </a:prstGeom>
          <a:noFill/>
        </p:spPr>
        <p:txBody>
          <a:bodyPr wrap="square" rtlCol="0">
            <a:spAutoFit/>
          </a:bodyPr>
          <a:lstStyle/>
          <a:p>
            <a:pPr algn="just"/>
            <a:r>
              <a:rPr lang="en-US" sz="2800" b="0" i="0" dirty="0">
                <a:solidFill>
                  <a:srgbClr val="374151"/>
                </a:solidFill>
                <a:effectLst/>
                <a:latin typeface="Söhne"/>
              </a:rPr>
              <a:t>Group problem-solving techniques can be highly effective for idea generation as they harness the collective knowledge, perspectives, and creativity of multiple individuals. Here are some popular techniques for generating ideas in a group setting:</a:t>
            </a:r>
          </a:p>
          <a:p>
            <a:pPr marL="457200" indent="-457200" algn="just">
              <a:buFont typeface="Wingdings" panose="05000000000000000000" pitchFamily="2" charset="2"/>
              <a:buChar char="ü"/>
            </a:pPr>
            <a:r>
              <a:rPr lang="en-US" sz="2800" b="0" i="0" dirty="0">
                <a:solidFill>
                  <a:srgbClr val="FF0000"/>
                </a:solidFill>
                <a:effectLst/>
                <a:latin typeface="Söhne"/>
              </a:rPr>
              <a:t>Brainstorming: </a:t>
            </a:r>
            <a:r>
              <a:rPr lang="en-US" sz="2800" b="0" i="0" dirty="0">
                <a:solidFill>
                  <a:srgbClr val="374151"/>
                </a:solidFill>
                <a:effectLst/>
                <a:latin typeface="Söhne"/>
              </a:rPr>
              <a:t>One of the most well-known techniques, brainstorming encourages participants to freely and spontaneously generate ideas without judgment or criticism. Ideas are shared and recorded, and the focus is on quantity rather than quality during the initial phase. Later, the group can refine and evaluate the ideas generated.</a:t>
            </a:r>
          </a:p>
          <a:p>
            <a:pPr marL="457200" indent="-457200" algn="just">
              <a:buFont typeface="Wingdings" panose="05000000000000000000" pitchFamily="2" charset="2"/>
              <a:buChar char="ü"/>
            </a:pPr>
            <a:r>
              <a:rPr lang="en-US" sz="2800" b="0" i="0" dirty="0">
                <a:solidFill>
                  <a:srgbClr val="FF0000"/>
                </a:solidFill>
                <a:effectLst/>
                <a:latin typeface="Söhne"/>
              </a:rPr>
              <a:t>Round-robin brainstorming: </a:t>
            </a:r>
            <a:r>
              <a:rPr lang="en-US" sz="2800" b="0" i="0" dirty="0">
                <a:solidFill>
                  <a:srgbClr val="374151"/>
                </a:solidFill>
                <a:effectLst/>
                <a:latin typeface="Söhne"/>
              </a:rPr>
              <a:t>This technique ensures equal participation by giving each member of the group an opportunity to contribute one idea at a time, going around in a circle. This approach promotes active engagement from all participants and prevents dominant individuals from monopolizing the discussion.</a:t>
            </a:r>
          </a:p>
        </p:txBody>
      </p:sp>
    </p:spTree>
    <p:extLst>
      <p:ext uri="{BB962C8B-B14F-4D97-AF65-F5344CB8AC3E}">
        <p14:creationId xmlns:p14="http://schemas.microsoft.com/office/powerpoint/2010/main" val="3323880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dirty="0"/>
              <a:t>Group Problem Solving Techniques for Idea Generation</a:t>
            </a: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4401205"/>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Nominal group technique: </a:t>
            </a:r>
            <a:r>
              <a:rPr lang="en-US" sz="2800" b="0" i="0" dirty="0">
                <a:solidFill>
                  <a:srgbClr val="374151"/>
                </a:solidFill>
                <a:effectLst/>
                <a:latin typeface="Söhne"/>
              </a:rPr>
              <a:t>In this structured technique, participants individually generate ideas and write them down. Then, each person shares their ideas one at a time, without discussion or critique. All the ideas are recorded and later discussed as a group. This method allows for individual contributions while avoiding the influence of group dynamics.</a:t>
            </a:r>
          </a:p>
          <a:p>
            <a:pPr marL="457200" indent="-457200" algn="just">
              <a:buFont typeface="Wingdings" panose="05000000000000000000" pitchFamily="2" charset="2"/>
              <a:buChar char="ü"/>
            </a:pPr>
            <a:r>
              <a:rPr lang="en-US" sz="2800" b="0" i="0" dirty="0">
                <a:solidFill>
                  <a:srgbClr val="FF0000"/>
                </a:solidFill>
                <a:effectLst/>
                <a:latin typeface="Söhne"/>
              </a:rPr>
              <a:t>Mind mapping: </a:t>
            </a:r>
            <a:r>
              <a:rPr lang="en-US" sz="2800" b="0" i="0" dirty="0">
                <a:solidFill>
                  <a:srgbClr val="374151"/>
                </a:solidFill>
                <a:effectLst/>
                <a:latin typeface="Söhne"/>
              </a:rPr>
              <a:t>Mind mapping is a visual technique that involves creating a diagram or map to represent the relationships and connections between different ideas. Start with a central concept or problem statement and branch out with related ideas. This technique encourages participants to explore associations and expand their thinking.</a:t>
            </a:r>
          </a:p>
        </p:txBody>
      </p:sp>
    </p:spTree>
    <p:extLst>
      <p:ext uri="{BB962C8B-B14F-4D97-AF65-F5344CB8AC3E}">
        <p14:creationId xmlns:p14="http://schemas.microsoft.com/office/powerpoint/2010/main" val="248799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dirty="0"/>
              <a:t>Group Problem Solving Techniques for Idea Generation</a:t>
            </a: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4832092"/>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Fishbone diagram: </a:t>
            </a:r>
            <a:r>
              <a:rPr lang="en-US" sz="2800" b="0" i="0" dirty="0">
                <a:solidFill>
                  <a:srgbClr val="374151"/>
                </a:solidFill>
                <a:effectLst/>
                <a:latin typeface="Söhne"/>
              </a:rPr>
              <a:t>Also known as a cause-and-effect diagram or Ishikawa diagram, this technique helps identify the root causes of a problem. Draw a horizontal line with the problem at the end, then create branches off the line representing different categories (such as people, process, equipment, etc.). Participants collaboratively identify potential causes under each category, stimulating idea generation and identifying potential solutions.</a:t>
            </a:r>
          </a:p>
          <a:p>
            <a:pPr marL="457200" indent="-457200" algn="just">
              <a:buFont typeface="Wingdings" panose="05000000000000000000" pitchFamily="2" charset="2"/>
              <a:buChar char="ü"/>
            </a:pPr>
            <a:r>
              <a:rPr lang="en-US" sz="2800" b="0" i="0" dirty="0">
                <a:solidFill>
                  <a:srgbClr val="FF0000"/>
                </a:solidFill>
                <a:effectLst/>
                <a:latin typeface="Söhne"/>
              </a:rPr>
              <a:t>SCAMPER: </a:t>
            </a:r>
            <a:r>
              <a:rPr lang="en-US" sz="2800" b="0" i="0" dirty="0">
                <a:solidFill>
                  <a:srgbClr val="374151"/>
                </a:solidFill>
                <a:effectLst/>
                <a:latin typeface="Söhne"/>
              </a:rPr>
              <a:t>SCAMPER is an acronym that stands for Substitute, Combine, Adapt, Modify, Put to another use, Eliminate, and Reverse/Rearrange. This technique prompts participants to consider each of these actions as a means of generating new ideas or modifying existing ones. It encourages thinking beyond the usual constraints and stimulates creative thinking.</a:t>
            </a:r>
          </a:p>
        </p:txBody>
      </p:sp>
    </p:spTree>
    <p:extLst>
      <p:ext uri="{BB962C8B-B14F-4D97-AF65-F5344CB8AC3E}">
        <p14:creationId xmlns:p14="http://schemas.microsoft.com/office/powerpoint/2010/main" val="321059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4543061"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Problem Solving</a:t>
            </a:r>
            <a:endParaRPr lang="en-US" sz="4000" dirty="0">
              <a:latin typeface="Times New Roman" panose="02020603050405020304" pitchFamily="18" charset="0"/>
              <a:cs typeface="Times New Roman" panose="02020603050405020304" pitchFamily="18" charset="0"/>
            </a:endParaRPr>
          </a:p>
        </p:txBody>
      </p:sp>
      <p:pic>
        <p:nvPicPr>
          <p:cNvPr id="1026" name="Picture 2" descr="5-Step Problem-Solving Technique For An Innovative Solution ...">
            <a:extLst>
              <a:ext uri="{FF2B5EF4-FFF2-40B4-BE49-F238E27FC236}">
                <a16:creationId xmlns:a16="http://schemas.microsoft.com/office/drawing/2014/main" id="{D12C9D6C-2D67-7377-DF55-8173501AF4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83" t="8741" r="5186" b="8874"/>
          <a:stretch/>
        </p:blipFill>
        <p:spPr bwMode="auto">
          <a:xfrm>
            <a:off x="4918803" y="987830"/>
            <a:ext cx="7160771" cy="47069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32E3C90-A150-11A5-A08C-4D36604461B5}"/>
              </a:ext>
            </a:extLst>
          </p:cNvPr>
          <p:cNvSpPr txBox="1"/>
          <p:nvPr/>
        </p:nvSpPr>
        <p:spPr>
          <a:xfrm>
            <a:off x="112426" y="1459234"/>
            <a:ext cx="4759377" cy="310854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Problem solving is the act of defining </a:t>
            </a:r>
            <a:r>
              <a:rPr lang="en-US" sz="2800" dirty="0">
                <a:solidFill>
                  <a:srgbClr val="FF0000"/>
                </a:solidFill>
                <a:latin typeface="Times New Roman" panose="02020603050405020304" pitchFamily="18" charset="0"/>
                <a:cs typeface="Times New Roman" panose="02020603050405020304" pitchFamily="18" charset="0"/>
              </a:rPr>
              <a:t>a problem</a:t>
            </a:r>
            <a:r>
              <a:rPr lang="en-US" sz="2800" dirty="0">
                <a:latin typeface="Times New Roman" panose="02020603050405020304" pitchFamily="18" charset="0"/>
                <a:cs typeface="Times New Roman" panose="02020603050405020304" pitchFamily="18" charset="0"/>
              </a:rPr>
              <a:t>; determining the </a:t>
            </a:r>
            <a:r>
              <a:rPr lang="en-US" sz="2800" dirty="0">
                <a:solidFill>
                  <a:srgbClr val="FF0000"/>
                </a:solidFill>
                <a:latin typeface="Times New Roman" panose="02020603050405020304" pitchFamily="18" charset="0"/>
                <a:cs typeface="Times New Roman" panose="02020603050405020304" pitchFamily="18" charset="0"/>
              </a:rPr>
              <a:t>cause of the problem</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identifying, prioritizing</a:t>
            </a:r>
            <a:r>
              <a:rPr lang="en-US" sz="2800" dirty="0">
                <a:latin typeface="Times New Roman" panose="02020603050405020304" pitchFamily="18" charset="0"/>
                <a:cs typeface="Times New Roman" panose="02020603050405020304" pitchFamily="18" charset="0"/>
              </a:rPr>
              <a:t>, and selecting </a:t>
            </a:r>
            <a:r>
              <a:rPr lang="en-US" sz="2800" dirty="0">
                <a:solidFill>
                  <a:srgbClr val="FF0000"/>
                </a:solidFill>
                <a:latin typeface="Times New Roman" panose="02020603050405020304" pitchFamily="18" charset="0"/>
                <a:cs typeface="Times New Roman" panose="02020603050405020304" pitchFamily="18" charset="0"/>
              </a:rPr>
              <a:t>alternatives for a solution</a:t>
            </a:r>
            <a:r>
              <a:rPr lang="en-US" sz="2800" dirty="0">
                <a:latin typeface="Times New Roman" panose="02020603050405020304" pitchFamily="18" charset="0"/>
                <a:cs typeface="Times New Roman" panose="02020603050405020304" pitchFamily="18" charset="0"/>
              </a:rPr>
              <a:t>; and </a:t>
            </a:r>
            <a:r>
              <a:rPr lang="en-US" sz="2800" dirty="0">
                <a:solidFill>
                  <a:srgbClr val="FF0000"/>
                </a:solidFill>
                <a:latin typeface="Times New Roman" panose="02020603050405020304" pitchFamily="18" charset="0"/>
                <a:cs typeface="Times New Roman" panose="02020603050405020304" pitchFamily="18" charset="0"/>
              </a:rPr>
              <a:t>implementing a solution</a:t>
            </a:r>
            <a:r>
              <a:rPr lang="en-US" sz="2400" b="0" i="0" dirty="0">
                <a:solidFill>
                  <a:srgbClr val="FF0000"/>
                </a:solidFill>
                <a:effectLst/>
                <a:latin typeface="Times New Roman" panose="02020603050405020304" pitchFamily="18" charset="0"/>
                <a:cs typeface="Times New Roman" panose="02020603050405020304" pitchFamily="18" charset="0"/>
              </a:rPr>
              <a:t>. </a:t>
            </a: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870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dirty="0"/>
              <a:t>Group Problem Solving Techniques for Idea Generation</a:t>
            </a: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4832092"/>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Six Thinking Hats: </a:t>
            </a:r>
            <a:r>
              <a:rPr lang="en-US" sz="2800" b="0" i="0" dirty="0">
                <a:solidFill>
                  <a:srgbClr val="374151"/>
                </a:solidFill>
                <a:effectLst/>
                <a:latin typeface="Söhne"/>
              </a:rPr>
              <a:t>This technique, developed by Edward de Bono, involves assigning different "hats" to participants, each representing a different thinking style or perspective (e.g., logical, emotional, creative, critical, etc.). Each participant then embodies that perspective and contributes ideas accordingly. This method encourages diverse thinking and helps explore ideas from multiple angles.</a:t>
            </a:r>
          </a:p>
          <a:p>
            <a:pPr marL="457200" indent="-457200" algn="just">
              <a:buFont typeface="Wingdings" panose="05000000000000000000" pitchFamily="2" charset="2"/>
              <a:buChar char="ü"/>
            </a:pPr>
            <a:r>
              <a:rPr lang="en-US" sz="2800" b="0" i="0" dirty="0" err="1">
                <a:solidFill>
                  <a:srgbClr val="FF0000"/>
                </a:solidFill>
                <a:effectLst/>
                <a:latin typeface="Söhne"/>
              </a:rPr>
              <a:t>Rolestorming</a:t>
            </a:r>
            <a:r>
              <a:rPr lang="en-US" sz="2800" b="0" i="0" dirty="0">
                <a:solidFill>
                  <a:srgbClr val="FF0000"/>
                </a:solidFill>
                <a:effectLst/>
                <a:latin typeface="Söhne"/>
              </a:rPr>
              <a:t>: </a:t>
            </a:r>
            <a:r>
              <a:rPr lang="en-US" sz="2800" b="0" i="0" dirty="0" err="1">
                <a:solidFill>
                  <a:srgbClr val="374151"/>
                </a:solidFill>
                <a:effectLst/>
                <a:latin typeface="Söhne"/>
              </a:rPr>
              <a:t>Rolestorming</a:t>
            </a:r>
            <a:r>
              <a:rPr lang="en-US" sz="2800" b="0" i="0" dirty="0">
                <a:solidFill>
                  <a:srgbClr val="374151"/>
                </a:solidFill>
                <a:effectLst/>
                <a:latin typeface="Söhne"/>
              </a:rPr>
              <a:t> involves participants adopting different roles or personas and thinking from the perspective of those roles. For example, participants can imagine themselves as a customer, competitor, or famous personality. By adopting these different perspectives, new insights and ideas can emerge.</a:t>
            </a:r>
          </a:p>
        </p:txBody>
      </p:sp>
    </p:spTree>
    <p:extLst>
      <p:ext uri="{BB962C8B-B14F-4D97-AF65-F5344CB8AC3E}">
        <p14:creationId xmlns:p14="http://schemas.microsoft.com/office/powerpoint/2010/main" val="2125445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dirty="0">
                <a:solidFill>
                  <a:srgbClr val="FF0000"/>
                </a:solidFill>
              </a:rPr>
              <a:t>Formulation of Research Problems</a:t>
            </a:r>
            <a:endParaRPr lang="en-US" sz="3200" dirty="0"/>
          </a:p>
        </p:txBody>
      </p:sp>
      <p:sp>
        <p:nvSpPr>
          <p:cNvPr id="2" name="TextBox 1">
            <a:extLst>
              <a:ext uri="{FF2B5EF4-FFF2-40B4-BE49-F238E27FC236}">
                <a16:creationId xmlns:a16="http://schemas.microsoft.com/office/drawing/2014/main" id="{8AD4216A-BD76-E51C-7DF6-046FA2BD5AC6}"/>
              </a:ext>
            </a:extLst>
          </p:cNvPr>
          <p:cNvSpPr txBox="1"/>
          <p:nvPr/>
        </p:nvSpPr>
        <p:spPr>
          <a:xfrm>
            <a:off x="227351" y="798947"/>
            <a:ext cx="11737298" cy="4832092"/>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Formulating research problems is an essential step in the research process. It involves identifying an area of study, defining a specific research question, and establishing clear objectives for the research. Here is a general framework to help you formulate research problems effectively:</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Identify a broad research area: </a:t>
            </a:r>
            <a:r>
              <a:rPr lang="en-US" sz="2800" b="0" i="0" dirty="0">
                <a:solidFill>
                  <a:srgbClr val="374151"/>
                </a:solidFill>
                <a:effectLst/>
                <a:latin typeface="Times New Roman" panose="02020603050405020304" pitchFamily="18" charset="0"/>
                <a:cs typeface="Times New Roman" panose="02020603050405020304" pitchFamily="18" charset="0"/>
              </a:rPr>
              <a:t>Start by selecting a general field or topic that interests you and aligns with your expertise. It could be a subject area within the natural sciences, social sciences, humanities, or any other field.</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Conduct a literature review: </a:t>
            </a:r>
            <a:r>
              <a:rPr lang="en-US" sz="2800" b="0" i="0" dirty="0">
                <a:solidFill>
                  <a:srgbClr val="374151"/>
                </a:solidFill>
                <a:effectLst/>
                <a:latin typeface="Times New Roman" panose="02020603050405020304" pitchFamily="18" charset="0"/>
                <a:cs typeface="Times New Roman" panose="02020603050405020304" pitchFamily="18" charset="0"/>
              </a:rPr>
              <a:t>Before formulating a research problem, review existing literature to identify gaps, unresolved issues, or areas that require further investigation. This will help you build upon existing knowledge and ensure that your research contributes something new. feasible.</a:t>
            </a:r>
          </a:p>
        </p:txBody>
      </p:sp>
    </p:spTree>
    <p:extLst>
      <p:ext uri="{BB962C8B-B14F-4D97-AF65-F5344CB8AC3E}">
        <p14:creationId xmlns:p14="http://schemas.microsoft.com/office/powerpoint/2010/main" val="2248343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dirty="0">
                <a:solidFill>
                  <a:srgbClr val="FF0000"/>
                </a:solidFill>
              </a:rPr>
              <a:t>Formulation of Research Problems</a:t>
            </a:r>
            <a:endParaRPr lang="en-US" sz="3200" dirty="0"/>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5693866"/>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Define the research problem: </a:t>
            </a:r>
            <a:r>
              <a:rPr lang="en-US" sz="2800" b="0" i="0" dirty="0">
                <a:solidFill>
                  <a:srgbClr val="374151"/>
                </a:solidFill>
                <a:effectLst/>
                <a:latin typeface="Times New Roman" panose="02020603050405020304" pitchFamily="18" charset="0"/>
                <a:cs typeface="Times New Roman" panose="02020603050405020304" pitchFamily="18" charset="0"/>
              </a:rPr>
              <a:t>Based on the literature review, narrow down your focus and clearly define the research problem. The research problem should be concise, specific, and address a significant gap or issue in the field. It should be framed as a question or a statement that can be explored through research.</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Set research objectives: </a:t>
            </a:r>
            <a:r>
              <a:rPr lang="en-US" sz="2800" b="0" i="0" dirty="0">
                <a:solidFill>
                  <a:srgbClr val="374151"/>
                </a:solidFill>
                <a:effectLst/>
                <a:latin typeface="Times New Roman" panose="02020603050405020304" pitchFamily="18" charset="0"/>
                <a:cs typeface="Times New Roman" panose="02020603050405020304" pitchFamily="18" charset="0"/>
              </a:rPr>
              <a:t>Once you have defined the research problem, establish clear and measurable objectives that outline what you aim to achieve through your research. These objectives should be aligned with the research problem and guide your study's direction.</a:t>
            </a:r>
          </a:p>
          <a:p>
            <a:pPr marL="457200" indent="-457200" algn="just">
              <a:buFont typeface="Wingdings" panose="05000000000000000000" pitchFamily="2" charset="2"/>
              <a:buChar char="ü"/>
            </a:pPr>
            <a:r>
              <a:rPr lang="en-US" sz="2800" b="0" i="0" dirty="0">
                <a:solidFill>
                  <a:srgbClr val="FF0000"/>
                </a:solidFill>
                <a:effectLst/>
                <a:latin typeface="Times New Roman" panose="02020603050405020304" pitchFamily="18" charset="0"/>
                <a:cs typeface="Times New Roman" panose="02020603050405020304" pitchFamily="18" charset="0"/>
              </a:rPr>
              <a:t>Consider feasibility and resources: </a:t>
            </a:r>
            <a:r>
              <a:rPr lang="en-US" sz="2800" b="0" i="0" dirty="0">
                <a:solidFill>
                  <a:srgbClr val="374151"/>
                </a:solidFill>
                <a:effectLst/>
                <a:latin typeface="Times New Roman" panose="02020603050405020304" pitchFamily="18" charset="0"/>
                <a:cs typeface="Times New Roman" panose="02020603050405020304" pitchFamily="18" charset="0"/>
              </a:rPr>
              <a:t>Evaluate the feasibility of your research problem and objectives in terms of time, resources, and access to data or participants. Ensure that your research problem is realistic and can be effectively addressed within the available constraints.</a:t>
            </a:r>
          </a:p>
        </p:txBody>
      </p:sp>
    </p:spTree>
    <p:extLst>
      <p:ext uri="{BB962C8B-B14F-4D97-AF65-F5344CB8AC3E}">
        <p14:creationId xmlns:p14="http://schemas.microsoft.com/office/powerpoint/2010/main" val="2117789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dirty="0">
                <a:solidFill>
                  <a:srgbClr val="FF0000"/>
                </a:solidFill>
              </a:rPr>
              <a:t>Formulation of Research Problems</a:t>
            </a:r>
            <a:endParaRPr lang="en-US" sz="3200" dirty="0"/>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1384995"/>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1" i="0" dirty="0">
                <a:solidFill>
                  <a:srgbClr val="FF0000"/>
                </a:solidFill>
                <a:effectLst/>
                <a:latin typeface="Times New Roman" panose="02020603050405020304" pitchFamily="18" charset="0"/>
                <a:cs typeface="Times New Roman" panose="02020603050405020304" pitchFamily="18" charset="0"/>
              </a:rPr>
              <a:t>Refine and revise: </a:t>
            </a:r>
            <a:r>
              <a:rPr lang="en-US" sz="2800" b="0" i="0" dirty="0">
                <a:solidFill>
                  <a:srgbClr val="374151"/>
                </a:solidFill>
                <a:effectLst/>
                <a:latin typeface="Times New Roman" panose="02020603050405020304" pitchFamily="18" charset="0"/>
                <a:cs typeface="Times New Roman" panose="02020603050405020304" pitchFamily="18" charset="0"/>
              </a:rPr>
              <a:t>Refine your research problem and objectives through discussions with mentors, colleagues, or experts in the field. Seek feedback to ensure that your research problem is well-defined, relevant, and feasible.</a:t>
            </a:r>
          </a:p>
        </p:txBody>
      </p:sp>
    </p:spTree>
    <p:extLst>
      <p:ext uri="{BB962C8B-B14F-4D97-AF65-F5344CB8AC3E}">
        <p14:creationId xmlns:p14="http://schemas.microsoft.com/office/powerpoint/2010/main" val="2336106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dirty="0">
                <a:solidFill>
                  <a:srgbClr val="FF0000"/>
                </a:solidFill>
              </a:rPr>
              <a:t>Approaching a Research problem </a:t>
            </a:r>
            <a:endParaRPr lang="en-US" sz="3200" dirty="0"/>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6124754"/>
          </a:xfrm>
          <a:prstGeom prst="rect">
            <a:avLst/>
          </a:prstGeom>
          <a:noFill/>
        </p:spPr>
        <p:txBody>
          <a:bodyPr wrap="square" rtlCol="0">
            <a:spAutoFit/>
          </a:bodyPr>
          <a:lstStyle/>
          <a:p>
            <a:pPr algn="just"/>
            <a:r>
              <a:rPr lang="en-US" sz="2800" b="0" i="0" dirty="0">
                <a:solidFill>
                  <a:srgbClr val="374151"/>
                </a:solidFill>
                <a:effectLst/>
                <a:latin typeface="Söhne"/>
              </a:rPr>
              <a:t>When approaching a research problem, there are several key steps and approaches you can take to ensure a systematic and effective investigation. Here is a general outline of the approaches commonly used in research:</a:t>
            </a:r>
          </a:p>
          <a:p>
            <a:pPr marL="457200" indent="-457200" algn="just">
              <a:buFont typeface="Wingdings" panose="05000000000000000000" pitchFamily="2" charset="2"/>
              <a:buChar char="ü"/>
            </a:pPr>
            <a:r>
              <a:rPr lang="en-US" sz="2800" b="0" i="0" dirty="0">
                <a:solidFill>
                  <a:srgbClr val="FF0000"/>
                </a:solidFill>
                <a:effectLst/>
                <a:latin typeface="Söhne"/>
              </a:rPr>
              <a:t>Identify the research problem: </a:t>
            </a:r>
            <a:r>
              <a:rPr lang="en-US" sz="2800" b="0" i="0" dirty="0">
                <a:solidFill>
                  <a:srgbClr val="374151"/>
                </a:solidFill>
                <a:effectLst/>
                <a:latin typeface="Söhne"/>
              </a:rPr>
              <a:t>Clearly define the problem or question you want to investigate. This step involves understanding the context, background, and significance of the problem.</a:t>
            </a:r>
          </a:p>
          <a:p>
            <a:pPr marL="457200" indent="-457200" algn="just">
              <a:buFont typeface="Wingdings" panose="05000000000000000000" pitchFamily="2" charset="2"/>
              <a:buChar char="ü"/>
            </a:pPr>
            <a:r>
              <a:rPr lang="en-US" sz="2800" b="0" i="0" dirty="0">
                <a:solidFill>
                  <a:srgbClr val="FF0000"/>
                </a:solidFill>
                <a:effectLst/>
                <a:latin typeface="Söhne"/>
              </a:rPr>
              <a:t>Review existing literature: </a:t>
            </a:r>
            <a:r>
              <a:rPr lang="en-US" sz="2800" b="0" i="0" dirty="0">
                <a:solidFill>
                  <a:srgbClr val="374151"/>
                </a:solidFill>
                <a:effectLst/>
                <a:latin typeface="Söhne"/>
              </a:rPr>
              <a:t>Conduct a thorough review of existing literature and research related to your problem. This step helps you understand the current state of knowledge, identify gaps in the literature, and build upon existing theories or methodologies.</a:t>
            </a:r>
          </a:p>
          <a:p>
            <a:pPr marL="457200" indent="-457200" algn="just">
              <a:buFont typeface="Wingdings" panose="05000000000000000000" pitchFamily="2" charset="2"/>
              <a:buChar char="ü"/>
            </a:pPr>
            <a:r>
              <a:rPr lang="en-US" sz="2800" b="0" i="0" dirty="0">
                <a:solidFill>
                  <a:srgbClr val="FF0000"/>
                </a:solidFill>
                <a:effectLst/>
                <a:latin typeface="Söhne"/>
              </a:rPr>
              <a:t>Formulate research questions or hypotheses: </a:t>
            </a:r>
            <a:r>
              <a:rPr lang="en-US" sz="2800" b="0" i="0" dirty="0">
                <a:solidFill>
                  <a:srgbClr val="374151"/>
                </a:solidFill>
                <a:effectLst/>
                <a:latin typeface="Söhne"/>
              </a:rPr>
              <a:t>Based on your understanding of the problem and the literature review, develop specific research questions or hypotheses that you aim to address in your study. These questions should be clear, focused, and aligned with the research problem.</a:t>
            </a:r>
          </a:p>
        </p:txBody>
      </p:sp>
    </p:spTree>
    <p:extLst>
      <p:ext uri="{BB962C8B-B14F-4D97-AF65-F5344CB8AC3E}">
        <p14:creationId xmlns:p14="http://schemas.microsoft.com/office/powerpoint/2010/main" val="461931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dirty="0">
                <a:solidFill>
                  <a:srgbClr val="FF0000"/>
                </a:solidFill>
              </a:rPr>
              <a:t>Approaching a Research problem </a:t>
            </a:r>
            <a:endParaRPr lang="en-US" sz="3200" dirty="0"/>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5693866"/>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Choose a research design: </a:t>
            </a:r>
            <a:r>
              <a:rPr lang="en-US" sz="2800" b="0" i="0" dirty="0">
                <a:solidFill>
                  <a:srgbClr val="374151"/>
                </a:solidFill>
                <a:effectLst/>
                <a:latin typeface="Söhne"/>
              </a:rPr>
              <a:t>Select an appropriate research design that best suits your research problem and objectives. Common research designs include experimental, observational, qualitative, or quantitative approaches. Consider the nature of your research problem, available resources, and ethical considerations when choosing a design.</a:t>
            </a:r>
          </a:p>
          <a:p>
            <a:pPr marL="457200" indent="-457200" algn="just">
              <a:buFont typeface="Wingdings" panose="05000000000000000000" pitchFamily="2" charset="2"/>
              <a:buChar char="ü"/>
            </a:pPr>
            <a:r>
              <a:rPr lang="en-US" sz="2800" b="0" i="0" dirty="0">
                <a:solidFill>
                  <a:srgbClr val="FF0000"/>
                </a:solidFill>
                <a:effectLst/>
                <a:latin typeface="Söhne"/>
              </a:rPr>
              <a:t>Determine data collection methods: </a:t>
            </a:r>
            <a:r>
              <a:rPr lang="en-US" sz="2800" b="0" i="0" dirty="0">
                <a:solidFill>
                  <a:srgbClr val="374151"/>
                </a:solidFill>
                <a:effectLst/>
                <a:latin typeface="Söhne"/>
              </a:rPr>
              <a:t>Decide on the methods you will use to collect data that will help answer your research questions or test your hypotheses. This may involve surveys, interviews, observations, experiments, or analysis of existing data. Ensure your chosen methods are valid, reliable, and aligned with your research design.</a:t>
            </a:r>
          </a:p>
          <a:p>
            <a:pPr marL="457200" indent="-457200" algn="just">
              <a:buFont typeface="Wingdings" panose="05000000000000000000" pitchFamily="2" charset="2"/>
              <a:buChar char="ü"/>
            </a:pPr>
            <a:r>
              <a:rPr lang="en-US" sz="2800" b="0" i="0" dirty="0">
                <a:solidFill>
                  <a:srgbClr val="FF0000"/>
                </a:solidFill>
                <a:effectLst/>
                <a:latin typeface="Söhne"/>
              </a:rPr>
              <a:t>Collect and analyze data: </a:t>
            </a:r>
            <a:r>
              <a:rPr lang="en-US" sz="2800" b="0" i="0" dirty="0">
                <a:solidFill>
                  <a:srgbClr val="374151"/>
                </a:solidFill>
                <a:effectLst/>
                <a:latin typeface="Söhne"/>
              </a:rPr>
              <a:t>Collect the necessary data using your chosen methods. This step involves organizing, cleaning, and analyzing the collected data using appropriate statistical or qualitative analysis techniques. </a:t>
            </a:r>
          </a:p>
        </p:txBody>
      </p:sp>
    </p:spTree>
    <p:extLst>
      <p:ext uri="{BB962C8B-B14F-4D97-AF65-F5344CB8AC3E}">
        <p14:creationId xmlns:p14="http://schemas.microsoft.com/office/powerpoint/2010/main" val="881887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dirty="0">
                <a:solidFill>
                  <a:srgbClr val="FF0000"/>
                </a:solidFill>
              </a:rPr>
              <a:t>Approaching a Research problem </a:t>
            </a:r>
            <a:endParaRPr lang="en-US" sz="3200" dirty="0"/>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4832092"/>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Draw conclusions and implications: </a:t>
            </a:r>
            <a:r>
              <a:rPr lang="en-US" sz="2800" b="0" i="0" dirty="0">
                <a:solidFill>
                  <a:srgbClr val="374151"/>
                </a:solidFill>
                <a:effectLst/>
                <a:latin typeface="Söhne"/>
              </a:rPr>
              <a:t>Based on your data analysis, draw conclusions that address your research questions or support or refute your hypotheses. Discuss the implications of your findings, their significance, and their potential contribution to the field. Identify any limitations or areas for future research.</a:t>
            </a:r>
          </a:p>
          <a:p>
            <a:pPr marL="457200" indent="-457200" algn="just">
              <a:buFont typeface="Wingdings" panose="05000000000000000000" pitchFamily="2" charset="2"/>
              <a:buChar char="ü"/>
            </a:pPr>
            <a:r>
              <a:rPr lang="en-US" sz="2800" b="0" i="0" dirty="0">
                <a:solidFill>
                  <a:srgbClr val="FF0000"/>
                </a:solidFill>
                <a:effectLst/>
                <a:latin typeface="Söhne"/>
              </a:rPr>
              <a:t>Communicate your findings: </a:t>
            </a:r>
            <a:r>
              <a:rPr lang="en-US" sz="2800" b="0" i="0" dirty="0">
                <a:solidFill>
                  <a:srgbClr val="374151"/>
                </a:solidFill>
                <a:effectLst/>
                <a:latin typeface="Söhne"/>
              </a:rPr>
              <a:t>Present your research findings in a clear and coherent manner. This typically involves writing a research report or paper that includes an introduction, literature review, methodology, results, discussion, and conclusion. You may also present your findings at conferences, workshops, or seminars and consider publishing them in academic journals.</a:t>
            </a:r>
          </a:p>
        </p:txBody>
      </p:sp>
    </p:spTree>
    <p:extLst>
      <p:ext uri="{BB962C8B-B14F-4D97-AF65-F5344CB8AC3E}">
        <p14:creationId xmlns:p14="http://schemas.microsoft.com/office/powerpoint/2010/main" val="3777267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b="0" i="0" dirty="0">
                <a:solidFill>
                  <a:srgbClr val="FF0000"/>
                </a:solidFill>
                <a:effectLst/>
                <a:latin typeface="Söhne"/>
              </a:rPr>
              <a:t>Exploration for problem identification</a:t>
            </a:r>
            <a:endParaRPr lang="en-US" sz="3200" dirty="0">
              <a:solidFill>
                <a:srgbClr val="FF0000"/>
              </a:solidFill>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4832092"/>
          </a:xfrm>
          <a:prstGeom prst="rect">
            <a:avLst/>
          </a:prstGeom>
          <a:noFill/>
        </p:spPr>
        <p:txBody>
          <a:bodyPr wrap="square" rtlCol="0">
            <a:spAutoFit/>
          </a:bodyPr>
          <a:lstStyle/>
          <a:p>
            <a:pPr algn="just"/>
            <a:r>
              <a:rPr lang="en-US" sz="2800" b="0" i="0" dirty="0">
                <a:solidFill>
                  <a:srgbClr val="374151"/>
                </a:solidFill>
                <a:effectLst/>
                <a:latin typeface="Söhne"/>
              </a:rPr>
              <a:t>Exploration for problem identification involves the process of actively seeking and investigating potential problems or challenges in a given context or situation. It aims to identify areas that require attention or improvement. Here are some approaches and techniques for exploring and identifying problems:</a:t>
            </a:r>
          </a:p>
          <a:p>
            <a:pPr marL="457200" indent="-457200" algn="just">
              <a:buFont typeface="Wingdings" panose="05000000000000000000" pitchFamily="2" charset="2"/>
              <a:buChar char="ü"/>
            </a:pPr>
            <a:r>
              <a:rPr lang="en-US" sz="2800" b="0" i="0" dirty="0">
                <a:solidFill>
                  <a:srgbClr val="FF0000"/>
                </a:solidFill>
                <a:effectLst/>
                <a:latin typeface="Söhne"/>
              </a:rPr>
              <a:t>Observation: </a:t>
            </a:r>
            <a:r>
              <a:rPr lang="en-US" sz="2800" b="0" i="0" dirty="0">
                <a:solidFill>
                  <a:srgbClr val="374151"/>
                </a:solidFill>
                <a:effectLst/>
                <a:latin typeface="Söhne"/>
              </a:rPr>
              <a:t>Observe the processes, systems, or interactions in the context you are investigating. Look for any inefficiencies, bottlenecks, errors, or inconsistencies that might indicate underlying problems.</a:t>
            </a:r>
          </a:p>
          <a:p>
            <a:pPr marL="457200" indent="-457200" algn="just">
              <a:buFont typeface="Wingdings" panose="05000000000000000000" pitchFamily="2" charset="2"/>
              <a:buChar char="ü"/>
            </a:pPr>
            <a:r>
              <a:rPr lang="en-US" sz="2800" b="0" i="0" dirty="0">
                <a:solidFill>
                  <a:srgbClr val="FF0000"/>
                </a:solidFill>
                <a:effectLst/>
                <a:latin typeface="Söhne"/>
              </a:rPr>
              <a:t>Data analysis: </a:t>
            </a:r>
            <a:r>
              <a:rPr lang="en-US" sz="2800" b="0" i="0" dirty="0">
                <a:solidFill>
                  <a:srgbClr val="374151"/>
                </a:solidFill>
                <a:effectLst/>
                <a:latin typeface="Söhne"/>
              </a:rPr>
              <a:t>Analyze available data, such as performance metrics, customer feedback, or historical records, to identify patterns or anomalies that may indicate problems. Look for trends, outliers, or areas where targets or benchmarks are consistently missed.</a:t>
            </a:r>
          </a:p>
        </p:txBody>
      </p:sp>
    </p:spTree>
    <p:extLst>
      <p:ext uri="{BB962C8B-B14F-4D97-AF65-F5344CB8AC3E}">
        <p14:creationId xmlns:p14="http://schemas.microsoft.com/office/powerpoint/2010/main" val="3557355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b="0" i="0" dirty="0">
                <a:solidFill>
                  <a:srgbClr val="FF0000"/>
                </a:solidFill>
                <a:effectLst/>
                <a:latin typeface="Söhne"/>
              </a:rPr>
              <a:t>Exploration for problem identification</a:t>
            </a:r>
            <a:endParaRPr lang="en-US" sz="3200" dirty="0">
              <a:solidFill>
                <a:srgbClr val="FF0000"/>
              </a:solidFill>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Stakeholder engagement: </a:t>
            </a:r>
            <a:r>
              <a:rPr lang="en-US" sz="2800" b="0" i="0" dirty="0">
                <a:solidFill>
                  <a:srgbClr val="374151"/>
                </a:solidFill>
                <a:effectLst/>
                <a:latin typeface="Söhne"/>
              </a:rPr>
              <a:t>Engage with stakeholders who are directly or indirectly involved in the context under investigation. Conduct interviews, surveys, or focus groups to gather their perspectives and insights on existing challenges or areas for improvement.</a:t>
            </a:r>
          </a:p>
          <a:p>
            <a:pPr marL="457200" indent="-457200" algn="just">
              <a:buFont typeface="Wingdings" panose="05000000000000000000" pitchFamily="2" charset="2"/>
              <a:buChar char="ü"/>
            </a:pPr>
            <a:r>
              <a:rPr lang="en-US" sz="2800" b="0" i="0" dirty="0">
                <a:solidFill>
                  <a:srgbClr val="FF0000"/>
                </a:solidFill>
                <a:effectLst/>
                <a:latin typeface="Söhne"/>
              </a:rPr>
              <a:t>Root cause analysis: </a:t>
            </a:r>
            <a:r>
              <a:rPr lang="en-US" sz="2800" b="0" i="0" dirty="0">
                <a:solidFill>
                  <a:srgbClr val="374151"/>
                </a:solidFill>
                <a:effectLst/>
                <a:latin typeface="Söhne"/>
              </a:rPr>
              <a:t>When a problem or issue is identified, perform a root cause analysis to determine the underlying causes or factors contributing to the problem. Techniques like the "5 Whys" can help you dig deeper and uncover the root causes.</a:t>
            </a:r>
          </a:p>
          <a:p>
            <a:pPr marL="457200" indent="-457200" algn="just">
              <a:buFont typeface="Wingdings" panose="05000000000000000000" pitchFamily="2" charset="2"/>
              <a:buChar char="ü"/>
            </a:pPr>
            <a:r>
              <a:rPr lang="en-US" sz="2800" b="0" i="0" dirty="0">
                <a:solidFill>
                  <a:srgbClr val="FF0000"/>
                </a:solidFill>
                <a:effectLst/>
                <a:latin typeface="Söhne"/>
              </a:rPr>
              <a:t>Brainstorming: </a:t>
            </a:r>
            <a:r>
              <a:rPr lang="en-US" sz="2800" b="0" i="0" dirty="0">
                <a:solidFill>
                  <a:srgbClr val="374151"/>
                </a:solidFill>
                <a:effectLst/>
                <a:latin typeface="Söhne"/>
              </a:rPr>
              <a:t>Conduct brainstorming sessions with a diverse group of individuals to generate ideas and identify potential problems. Encourage open and creative thinking, allowing participants to freely express their thoughts and observations.</a:t>
            </a:r>
          </a:p>
        </p:txBody>
      </p:sp>
    </p:spTree>
    <p:extLst>
      <p:ext uri="{BB962C8B-B14F-4D97-AF65-F5344CB8AC3E}">
        <p14:creationId xmlns:p14="http://schemas.microsoft.com/office/powerpoint/2010/main" val="298890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b="0" i="0" dirty="0">
                <a:solidFill>
                  <a:srgbClr val="FF0000"/>
                </a:solidFill>
                <a:effectLst/>
                <a:latin typeface="Söhne"/>
              </a:rPr>
              <a:t>Exploration for problem identification</a:t>
            </a:r>
            <a:endParaRPr lang="en-US" sz="3200" dirty="0">
              <a:solidFill>
                <a:srgbClr val="FF0000"/>
              </a:solidFill>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Benchmarking: </a:t>
            </a:r>
            <a:r>
              <a:rPr lang="en-US" sz="2800" b="0" i="0" dirty="0">
                <a:solidFill>
                  <a:srgbClr val="374151"/>
                </a:solidFill>
                <a:effectLst/>
                <a:latin typeface="Söhne"/>
              </a:rPr>
              <a:t>Compare your current processes or performance with industry best practices or competitors' performance. Identify gaps or areas where your organization or system falls behind and use that as a starting point to identify potential problems.</a:t>
            </a:r>
          </a:p>
          <a:p>
            <a:pPr marL="457200" indent="-457200" algn="just">
              <a:buFont typeface="Wingdings" panose="05000000000000000000" pitchFamily="2" charset="2"/>
              <a:buChar char="ü"/>
            </a:pPr>
            <a:r>
              <a:rPr lang="en-US" sz="2800" b="0" i="0" dirty="0">
                <a:solidFill>
                  <a:srgbClr val="FF0000"/>
                </a:solidFill>
                <a:effectLst/>
                <a:latin typeface="Söhne"/>
              </a:rPr>
              <a:t>Process mapping: </a:t>
            </a:r>
            <a:r>
              <a:rPr lang="en-US" sz="2800" b="0" i="0" dirty="0">
                <a:solidFill>
                  <a:srgbClr val="374151"/>
                </a:solidFill>
                <a:effectLst/>
                <a:latin typeface="Söhne"/>
              </a:rPr>
              <a:t>Visualize the processes or workflows involved in the context you are investigating. Identify steps or activities that are redundant, time-consuming, or prone to errors. This can help uncover areas where improvements or problem-solving efforts are needed.</a:t>
            </a:r>
          </a:p>
          <a:p>
            <a:pPr marL="457200" indent="-457200" algn="just">
              <a:buFont typeface="Wingdings" panose="05000000000000000000" pitchFamily="2" charset="2"/>
              <a:buChar char="ü"/>
            </a:pPr>
            <a:r>
              <a:rPr lang="en-US" sz="2800" b="0" i="0" dirty="0">
                <a:solidFill>
                  <a:srgbClr val="FF0000"/>
                </a:solidFill>
                <a:effectLst/>
                <a:latin typeface="Söhne"/>
              </a:rPr>
              <a:t>Feedback mechanisms: </a:t>
            </a:r>
            <a:r>
              <a:rPr lang="en-US" sz="2800" b="0" i="0" dirty="0">
                <a:solidFill>
                  <a:srgbClr val="374151"/>
                </a:solidFill>
                <a:effectLst/>
                <a:latin typeface="Söhne"/>
              </a:rPr>
              <a:t>Implement feedback mechanisms, such as suggestion boxes, feedback forms, or regular check-ins with stakeholders, to actively collect feedback and suggestions for improvement. This can help you identify recurring issues or emerging problems.</a:t>
            </a:r>
          </a:p>
        </p:txBody>
      </p:sp>
    </p:spTree>
    <p:extLst>
      <p:ext uri="{BB962C8B-B14F-4D97-AF65-F5344CB8AC3E}">
        <p14:creationId xmlns:p14="http://schemas.microsoft.com/office/powerpoint/2010/main" val="116393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4543061"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Problem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32E3C90-A150-11A5-A08C-4D36604461B5}"/>
              </a:ext>
            </a:extLst>
          </p:cNvPr>
          <p:cNvSpPr txBox="1"/>
          <p:nvPr/>
        </p:nvSpPr>
        <p:spPr>
          <a:xfrm>
            <a:off x="354767" y="1041327"/>
            <a:ext cx="11482465" cy="5878532"/>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 perceived difference between what a situation is and what it should be</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Correcting a mistake at work, whether it was made by you or someone else</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Overcoming a delay at work through problem solving and communication</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Resolving an issue with a difficult or upset customer</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Overcoming issues related to a limited budget, and still delivering good work through the use of creative problem solving</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Overcoming a scheduling/staffing shortage in the department to still deliver excellent work</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Troubleshooting and resolving technical issues</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Handling and resolving a conflict with a coworker</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Solving any problems related to money, customer billing, accounting and bookkeeping, etc.</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Taking initiative when another team member overlooked or missed something important</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Taking initiative to meet with your superior to discuss a problem before it became potentially worse</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Solving a safety issue at work or reporting the issue to those who could solve it</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Using problem solving abilities to reduce/eliminate a company expense</a:t>
            </a:r>
          </a:p>
          <a:p>
            <a:pPr marL="1257300" lvl="2" indent="-342900">
              <a:buFont typeface="Wingdings" panose="05000000000000000000" pitchFamily="2" charset="2"/>
              <a:buChar char="ü"/>
            </a:pPr>
            <a:r>
              <a:rPr lang="en-US" sz="2000" b="0" i="0" dirty="0">
                <a:solidFill>
                  <a:srgbClr val="777777"/>
                </a:solidFill>
                <a:effectLst/>
                <a:latin typeface="Times New Roman" panose="02020603050405020304" pitchFamily="18" charset="0"/>
                <a:cs typeface="Times New Roman" panose="02020603050405020304" pitchFamily="18" charset="0"/>
              </a:rPr>
              <a:t>Finding a way to make the company more profitable through new service or product offerings, new pricing ideas, promotion and sale ideas, etc.</a:t>
            </a:r>
          </a:p>
          <a:p>
            <a:pPr marL="914400" lvl="1"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t>
            </a: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270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r>
              <a:rPr lang="en-US" sz="3200" b="0" i="0" dirty="0">
                <a:solidFill>
                  <a:srgbClr val="FF0000"/>
                </a:solidFill>
                <a:effectLst/>
                <a:latin typeface="Söhne"/>
              </a:rPr>
              <a:t>Exploration for problem identification</a:t>
            </a:r>
            <a:endParaRPr lang="en-US" sz="3200" dirty="0">
              <a:solidFill>
                <a:srgbClr val="FF0000"/>
              </a:solidFill>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239844" y="851325"/>
            <a:ext cx="11737298"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Benchmarking: </a:t>
            </a:r>
            <a:r>
              <a:rPr lang="en-US" sz="2800" dirty="0">
                <a:solidFill>
                  <a:srgbClr val="374151"/>
                </a:solidFill>
                <a:latin typeface="Söhne"/>
              </a:rPr>
              <a:t>Compare your current processes or performance with industry best practices or competitors</a:t>
            </a:r>
            <a:r>
              <a:rPr lang="en-US" sz="2800" b="0" i="0" dirty="0">
                <a:solidFill>
                  <a:srgbClr val="374151"/>
                </a:solidFill>
                <a:effectLst/>
                <a:latin typeface="Söhne"/>
              </a:rPr>
              <a:t>' performance. Identify gaps or areas where your organization or system falls behind and use that as a starting point to identify potential problems.</a:t>
            </a:r>
          </a:p>
          <a:p>
            <a:pPr marL="457200" indent="-457200" algn="just">
              <a:buFont typeface="Wingdings" panose="05000000000000000000" pitchFamily="2" charset="2"/>
              <a:buChar char="ü"/>
            </a:pPr>
            <a:r>
              <a:rPr lang="en-US" sz="2800" b="0" i="0" dirty="0">
                <a:solidFill>
                  <a:srgbClr val="FF0000"/>
                </a:solidFill>
                <a:effectLst/>
                <a:latin typeface="Söhne"/>
              </a:rPr>
              <a:t>Process mapping: </a:t>
            </a:r>
            <a:r>
              <a:rPr lang="en-US" sz="2800" b="0" i="0" dirty="0">
                <a:solidFill>
                  <a:srgbClr val="374151"/>
                </a:solidFill>
                <a:effectLst/>
                <a:latin typeface="Söhne"/>
              </a:rPr>
              <a:t>Visualize the processes or workflows involved in the context you are investigating. Identify steps or activities that are redundant, time-consuming, or prone to errors. This can help uncover areas where improvements or problem-solving efforts are needed.</a:t>
            </a:r>
          </a:p>
          <a:p>
            <a:pPr marL="457200" indent="-457200" algn="just">
              <a:buFont typeface="Wingdings" panose="05000000000000000000" pitchFamily="2" charset="2"/>
              <a:buChar char="ü"/>
            </a:pPr>
            <a:r>
              <a:rPr lang="en-US" sz="2800" b="0" i="0" dirty="0">
                <a:solidFill>
                  <a:srgbClr val="FF0000"/>
                </a:solidFill>
                <a:effectLst/>
                <a:latin typeface="Söhne"/>
              </a:rPr>
              <a:t>Feedback mechanisms: </a:t>
            </a:r>
            <a:r>
              <a:rPr lang="en-US" sz="2800" b="0" i="0" dirty="0">
                <a:solidFill>
                  <a:srgbClr val="374151"/>
                </a:solidFill>
                <a:effectLst/>
                <a:latin typeface="Söhne"/>
              </a:rPr>
              <a:t>Implement feedback mechanisms, such as suggestion boxes, feedback forms, or regular check-ins with stakeholders, to actively collect feedback and suggestions for improvement. This can help you identify recurring issues or emerging problems.</a:t>
            </a:r>
          </a:p>
        </p:txBody>
      </p:sp>
    </p:spTree>
    <p:extLst>
      <p:ext uri="{BB962C8B-B14F-4D97-AF65-F5344CB8AC3E}">
        <p14:creationId xmlns:p14="http://schemas.microsoft.com/office/powerpoint/2010/main" val="3562256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169234" y="214172"/>
            <a:ext cx="11137692" cy="584775"/>
          </a:xfrm>
          <a:prstGeom prst="rect">
            <a:avLst/>
          </a:prstGeom>
          <a:noFill/>
        </p:spPr>
        <p:txBody>
          <a:bodyPr wrap="square" rtlCol="0">
            <a:spAutoFit/>
          </a:bodyPr>
          <a:lstStyle/>
          <a:p>
            <a:pPr lvl="3" algn="ctr"/>
            <a:r>
              <a:rPr lang="en-US" sz="3200" b="0" i="0" dirty="0">
                <a:solidFill>
                  <a:srgbClr val="FF0000"/>
                </a:solidFill>
                <a:effectLst/>
                <a:latin typeface="Söhne"/>
              </a:rPr>
              <a:t>Hypothesis </a:t>
            </a:r>
            <a:endParaRPr lang="en-US" sz="3200" dirty="0">
              <a:solidFill>
                <a:srgbClr val="FF0000"/>
              </a:solidFill>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454702" y="917912"/>
            <a:ext cx="11387528" cy="5262979"/>
          </a:xfrm>
          <a:prstGeom prst="rect">
            <a:avLst/>
          </a:prstGeom>
          <a:noFill/>
        </p:spPr>
        <p:txBody>
          <a:bodyPr wrap="square" rtlCol="0">
            <a:spAutoFit/>
          </a:bodyPr>
          <a:lstStyle/>
          <a:p>
            <a:pPr algn="just">
              <a:buFont typeface="+mj-lt"/>
              <a:buAutoNum type="arabicPeriod"/>
            </a:pPr>
            <a:r>
              <a:rPr lang="en-US" sz="2800" dirty="0">
                <a:solidFill>
                  <a:srgbClr val="FF0000"/>
                </a:solidFill>
                <a:latin typeface="Söhne"/>
              </a:rPr>
              <a:t>Scientific Hypothesis:</a:t>
            </a:r>
          </a:p>
          <a:p>
            <a:pPr marL="742950" lvl="1" indent="-285750" algn="just">
              <a:buFont typeface="+mj-lt"/>
              <a:buAutoNum type="arabicPeriod"/>
            </a:pPr>
            <a:r>
              <a:rPr lang="en-US" sz="2800" dirty="0">
                <a:solidFill>
                  <a:srgbClr val="374151"/>
                </a:solidFill>
                <a:latin typeface="Söhne"/>
              </a:rPr>
              <a:t>Hypothesis: "Increasing the temperature of water will lead to faster evaporation."</a:t>
            </a:r>
          </a:p>
          <a:p>
            <a:pPr marL="742950" lvl="1" indent="-285750" algn="just">
              <a:buFont typeface="+mj-lt"/>
              <a:buAutoNum type="arabicPeriod"/>
            </a:pPr>
            <a:r>
              <a:rPr lang="en-US" sz="2800" dirty="0">
                <a:solidFill>
                  <a:srgbClr val="374151"/>
                </a:solidFill>
                <a:latin typeface="Söhne"/>
              </a:rPr>
              <a:t>Context: This hypothesis can be tested in a controlled experiment by heating different samples of water and measuring the rate of evaporation.</a:t>
            </a:r>
          </a:p>
          <a:p>
            <a:pPr algn="just">
              <a:buFont typeface="+mj-lt"/>
              <a:buAutoNum type="arabicPeriod"/>
            </a:pPr>
            <a:r>
              <a:rPr lang="en-US" sz="2800" dirty="0">
                <a:solidFill>
                  <a:srgbClr val="FF0000"/>
                </a:solidFill>
                <a:latin typeface="Söhne"/>
              </a:rPr>
              <a:t>Business Hypothesis:</a:t>
            </a:r>
          </a:p>
          <a:p>
            <a:pPr marL="742950" lvl="1" indent="-285750" algn="just">
              <a:buFont typeface="+mj-lt"/>
              <a:buAutoNum type="arabicPeriod"/>
            </a:pPr>
            <a:r>
              <a:rPr lang="en-US" sz="2800" dirty="0">
                <a:solidFill>
                  <a:srgbClr val="374151"/>
                </a:solidFill>
                <a:latin typeface="Söhne"/>
              </a:rPr>
              <a:t>Hypothesis: "Implementing a customer loyalty program will increase customer retention and repeat purchases."</a:t>
            </a:r>
          </a:p>
          <a:p>
            <a:pPr marL="742950" lvl="1" indent="-285750" algn="just">
              <a:buFont typeface="+mj-lt"/>
              <a:buAutoNum type="arabicPeriod"/>
            </a:pPr>
            <a:r>
              <a:rPr lang="en-US" sz="2800" dirty="0">
                <a:solidFill>
                  <a:srgbClr val="374151"/>
                </a:solidFill>
                <a:latin typeface="Söhne"/>
              </a:rPr>
              <a:t>Context: This hypothesis can be tested by comparing customer retention rates and purchase behavior before and after the implementation of the loyalty program.</a:t>
            </a:r>
          </a:p>
        </p:txBody>
      </p:sp>
    </p:spTree>
    <p:extLst>
      <p:ext uri="{BB962C8B-B14F-4D97-AF65-F5344CB8AC3E}">
        <p14:creationId xmlns:p14="http://schemas.microsoft.com/office/powerpoint/2010/main" val="2145867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1918742" y="76944"/>
            <a:ext cx="7711440" cy="584775"/>
          </a:xfrm>
          <a:prstGeom prst="rect">
            <a:avLst/>
          </a:prstGeom>
          <a:noFill/>
        </p:spPr>
        <p:txBody>
          <a:bodyPr wrap="square" rtlCol="0">
            <a:spAutoFit/>
          </a:bodyPr>
          <a:lstStyle/>
          <a:p>
            <a:pPr lvl="3" algn="ctr"/>
            <a:r>
              <a:rPr lang="en-US" sz="3200" b="0" i="0" dirty="0">
                <a:solidFill>
                  <a:srgbClr val="FF0000"/>
                </a:solidFill>
                <a:effectLst/>
                <a:latin typeface="Söhne"/>
              </a:rPr>
              <a:t>Hypothesis </a:t>
            </a:r>
            <a:endParaRPr lang="en-US" sz="3200" dirty="0">
              <a:solidFill>
                <a:srgbClr val="FF0000"/>
              </a:solidFill>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454702" y="917912"/>
            <a:ext cx="11387528" cy="5570756"/>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dirty="0">
                <a:solidFill>
                  <a:srgbClr val="FF0000"/>
                </a:solidFill>
                <a:latin typeface="Söhne"/>
              </a:rPr>
              <a:t>Social Hypothesis:</a:t>
            </a:r>
          </a:p>
          <a:p>
            <a:pPr marL="742950" lvl="1" indent="-285750" algn="just">
              <a:buFont typeface="+mj-lt"/>
              <a:buAutoNum type="arabicPeriod"/>
            </a:pPr>
            <a:r>
              <a:rPr lang="en-US" sz="2800" dirty="0">
                <a:solidFill>
                  <a:srgbClr val="374151"/>
                </a:solidFill>
                <a:latin typeface="Söhne"/>
              </a:rPr>
              <a:t>Hypothesis: "Exposure to violent video games is correlated with increased aggression in children."</a:t>
            </a:r>
          </a:p>
          <a:p>
            <a:pPr marL="742950" lvl="1" indent="-285750" algn="just">
              <a:buFont typeface="+mj-lt"/>
              <a:buAutoNum type="arabicPeriod"/>
            </a:pPr>
            <a:r>
              <a:rPr lang="en-US" sz="2800" dirty="0">
                <a:solidFill>
                  <a:srgbClr val="374151"/>
                </a:solidFill>
                <a:latin typeface="Söhne"/>
              </a:rPr>
              <a:t>Context: This hypothesis can be tested through studies that measure the levels of aggression in children who play violent video games compared to those who do not.</a:t>
            </a:r>
          </a:p>
          <a:p>
            <a:pPr marL="457200" indent="-457200" algn="just">
              <a:buFont typeface="Wingdings" panose="05000000000000000000" pitchFamily="2" charset="2"/>
              <a:buChar char="ü"/>
            </a:pPr>
            <a:r>
              <a:rPr lang="en-US" sz="2800" dirty="0">
                <a:solidFill>
                  <a:srgbClr val="FF0000"/>
                </a:solidFill>
                <a:latin typeface="Söhne"/>
              </a:rPr>
              <a:t>Educational Hypothesis:</a:t>
            </a:r>
          </a:p>
          <a:p>
            <a:pPr marL="742950" lvl="1" indent="-285750" algn="just">
              <a:buFont typeface="+mj-lt"/>
              <a:buAutoNum type="arabicPeriod"/>
            </a:pPr>
            <a:r>
              <a:rPr lang="en-US" sz="2800" dirty="0">
                <a:solidFill>
                  <a:srgbClr val="374151"/>
                </a:solidFill>
                <a:latin typeface="Söhne"/>
              </a:rPr>
              <a:t>Hypothesis: "Using multimedia resources during classroom lectures enhances student engagement and improves learning outcomes."</a:t>
            </a:r>
          </a:p>
          <a:p>
            <a:pPr marL="742950" lvl="1" indent="-285750" algn="just">
              <a:buFont typeface="+mj-lt"/>
              <a:buAutoNum type="arabicPeriod"/>
            </a:pPr>
            <a:r>
              <a:rPr lang="en-US" sz="2800" dirty="0">
                <a:solidFill>
                  <a:srgbClr val="374151"/>
                </a:solidFill>
                <a:latin typeface="Söhne"/>
              </a:rPr>
              <a:t>Context: This hypothesis can be tested by comparing the performance and engagement levels of students who receive multimedia-enhanced lectures versus those who receive traditional lectures.</a:t>
            </a:r>
          </a:p>
          <a:p>
            <a:pPr marL="457200" indent="-457200" algn="just">
              <a:buFont typeface="Wingdings" panose="05000000000000000000" pitchFamily="2" charset="2"/>
              <a:buChar char="ü"/>
            </a:pPr>
            <a:endParaRPr lang="en-US" sz="2000" b="0" i="0" dirty="0">
              <a:solidFill>
                <a:srgbClr val="374151"/>
              </a:solidFill>
              <a:effectLst/>
              <a:latin typeface="Söhne"/>
            </a:endParaRPr>
          </a:p>
        </p:txBody>
      </p:sp>
    </p:spTree>
    <p:extLst>
      <p:ext uri="{BB962C8B-B14F-4D97-AF65-F5344CB8AC3E}">
        <p14:creationId xmlns:p14="http://schemas.microsoft.com/office/powerpoint/2010/main" val="4194106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839449" y="306541"/>
            <a:ext cx="11002781" cy="584775"/>
          </a:xfrm>
          <a:prstGeom prst="rect">
            <a:avLst/>
          </a:prstGeom>
          <a:noFill/>
        </p:spPr>
        <p:txBody>
          <a:bodyPr wrap="square" rtlCol="0">
            <a:spAutoFit/>
          </a:bodyPr>
          <a:lstStyle/>
          <a:p>
            <a:pPr lvl="3" algn="ctr"/>
            <a:r>
              <a:rPr lang="en-US" sz="3200" dirty="0">
                <a:solidFill>
                  <a:srgbClr val="FF0000"/>
                </a:solidFill>
              </a:rPr>
              <a:t>Hypothesis Generation and Formulation of the problem</a:t>
            </a:r>
          </a:p>
        </p:txBody>
      </p:sp>
      <p:sp>
        <p:nvSpPr>
          <p:cNvPr id="2" name="TextBox 1">
            <a:extLst>
              <a:ext uri="{FF2B5EF4-FFF2-40B4-BE49-F238E27FC236}">
                <a16:creationId xmlns:a16="http://schemas.microsoft.com/office/drawing/2014/main" id="{8AD4216A-BD76-E51C-7DF6-046FA2BD5AC6}"/>
              </a:ext>
            </a:extLst>
          </p:cNvPr>
          <p:cNvSpPr txBox="1"/>
          <p:nvPr/>
        </p:nvSpPr>
        <p:spPr>
          <a:xfrm>
            <a:off x="454702" y="917912"/>
            <a:ext cx="11387528" cy="5262979"/>
          </a:xfrm>
          <a:prstGeom prst="rect">
            <a:avLst/>
          </a:prstGeom>
          <a:noFill/>
        </p:spPr>
        <p:txBody>
          <a:bodyPr wrap="square" rtlCol="0">
            <a:spAutoFit/>
          </a:bodyPr>
          <a:lstStyle/>
          <a:p>
            <a:pPr algn="just"/>
            <a:r>
              <a:rPr lang="en-US" sz="2800" b="0" i="0" dirty="0">
                <a:solidFill>
                  <a:srgbClr val="374151"/>
                </a:solidFill>
                <a:effectLst/>
                <a:latin typeface="Söhne"/>
              </a:rPr>
              <a:t>Hypothesis Generation and Formulation of the Problem is an essential step in the scientific research process. It involves identifying a research problem or question and formulating a testable hypothesis that can be investigated through empirical research. Here's a general outline of the process:</a:t>
            </a:r>
          </a:p>
          <a:p>
            <a:pPr marL="457200" indent="-457200" algn="just">
              <a:buFont typeface="Wingdings" panose="05000000000000000000" pitchFamily="2" charset="2"/>
              <a:buChar char="ü"/>
            </a:pPr>
            <a:r>
              <a:rPr lang="en-US" sz="2800" b="0" i="0" dirty="0">
                <a:solidFill>
                  <a:srgbClr val="FF0000"/>
                </a:solidFill>
                <a:effectLst/>
                <a:latin typeface="Söhne"/>
              </a:rPr>
              <a:t>Identify the research problem: </a:t>
            </a:r>
            <a:r>
              <a:rPr lang="en-US" sz="2800" b="0" i="0" dirty="0">
                <a:solidFill>
                  <a:srgbClr val="374151"/>
                </a:solidFill>
                <a:effectLst/>
                <a:latin typeface="Söhne"/>
              </a:rPr>
              <a:t>Begin by identifying an area of interest or a specific problem that you want to explore. This could be based on observations, gaps in existing knowledge, or practical issues that need to be addressed.</a:t>
            </a:r>
          </a:p>
          <a:p>
            <a:pPr marL="457200" indent="-457200" algn="just">
              <a:buFont typeface="Wingdings" panose="05000000000000000000" pitchFamily="2" charset="2"/>
              <a:buChar char="ü"/>
            </a:pPr>
            <a:r>
              <a:rPr lang="en-US" sz="2800" b="0" i="0" dirty="0">
                <a:solidFill>
                  <a:srgbClr val="FF0000"/>
                </a:solidFill>
                <a:effectLst/>
                <a:latin typeface="Söhne"/>
              </a:rPr>
              <a:t>Review existing literature: </a:t>
            </a:r>
            <a:r>
              <a:rPr lang="en-US" sz="2800" b="0" i="0" dirty="0">
                <a:solidFill>
                  <a:srgbClr val="374151"/>
                </a:solidFill>
                <a:effectLst/>
                <a:latin typeface="Söhne"/>
              </a:rPr>
              <a:t>Conduct a thorough review of relevant literature to gain an understanding of the current state of knowledge in the field. This will help you identify gaps, controversies, or unanswered questions that can form the basis of your research problem.</a:t>
            </a:r>
            <a:endParaRPr lang="en-US" sz="2000" b="0" i="0" dirty="0">
              <a:solidFill>
                <a:srgbClr val="374151"/>
              </a:solidFill>
              <a:effectLst/>
              <a:latin typeface="Söhne"/>
            </a:endParaRPr>
          </a:p>
        </p:txBody>
      </p:sp>
    </p:spTree>
    <p:extLst>
      <p:ext uri="{BB962C8B-B14F-4D97-AF65-F5344CB8AC3E}">
        <p14:creationId xmlns:p14="http://schemas.microsoft.com/office/powerpoint/2010/main" val="1396691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839449" y="306541"/>
            <a:ext cx="11002781" cy="584775"/>
          </a:xfrm>
          <a:prstGeom prst="rect">
            <a:avLst/>
          </a:prstGeom>
          <a:noFill/>
        </p:spPr>
        <p:txBody>
          <a:bodyPr wrap="square" rtlCol="0">
            <a:spAutoFit/>
          </a:bodyPr>
          <a:lstStyle/>
          <a:p>
            <a:pPr lvl="3" algn="ctr"/>
            <a:r>
              <a:rPr lang="en-US" sz="3200" dirty="0">
                <a:solidFill>
                  <a:srgbClr val="FF0000"/>
                </a:solidFill>
              </a:rPr>
              <a:t>Hypothesis Generation and Formulation of the problem</a:t>
            </a:r>
          </a:p>
        </p:txBody>
      </p:sp>
      <p:sp>
        <p:nvSpPr>
          <p:cNvPr id="2" name="TextBox 1">
            <a:extLst>
              <a:ext uri="{FF2B5EF4-FFF2-40B4-BE49-F238E27FC236}">
                <a16:creationId xmlns:a16="http://schemas.microsoft.com/office/drawing/2014/main" id="{8AD4216A-BD76-E51C-7DF6-046FA2BD5AC6}"/>
              </a:ext>
            </a:extLst>
          </p:cNvPr>
          <p:cNvSpPr txBox="1"/>
          <p:nvPr/>
        </p:nvSpPr>
        <p:spPr>
          <a:xfrm>
            <a:off x="454702" y="917912"/>
            <a:ext cx="11387528" cy="6124754"/>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Develop research questions: </a:t>
            </a:r>
            <a:r>
              <a:rPr lang="en-US" sz="2800" b="0" i="0" dirty="0">
                <a:solidFill>
                  <a:srgbClr val="374151"/>
                </a:solidFill>
                <a:effectLst/>
                <a:latin typeface="Söhne"/>
              </a:rPr>
              <a:t>Based on the identified problem, develop specific research questions that you aim to answer through your study. These questions should be focused, clear, and directly related to the problem at hand.</a:t>
            </a:r>
          </a:p>
          <a:p>
            <a:pPr marL="457200" indent="-457200" algn="just">
              <a:buFont typeface="Wingdings" panose="05000000000000000000" pitchFamily="2" charset="2"/>
              <a:buChar char="ü"/>
            </a:pPr>
            <a:r>
              <a:rPr lang="en-US" sz="2800" b="0" i="0" dirty="0">
                <a:solidFill>
                  <a:srgbClr val="FF0000"/>
                </a:solidFill>
                <a:effectLst/>
                <a:latin typeface="Söhne"/>
              </a:rPr>
              <a:t>Formulate a hypothesis: </a:t>
            </a:r>
            <a:r>
              <a:rPr lang="en-US" sz="2800" b="0" i="0" dirty="0">
                <a:solidFill>
                  <a:srgbClr val="374151"/>
                </a:solidFill>
                <a:effectLst/>
                <a:latin typeface="Söhne"/>
              </a:rPr>
              <a:t>A hypothesis is a tentative explanation or prediction about the relationship between variables. It should be based on existing knowledge and provide a clear direction for your research. A good hypothesis should be testable, specific, and capable of being supported or refuted by empirical evidence.</a:t>
            </a:r>
          </a:p>
          <a:p>
            <a:pPr marL="457200" indent="-457200" algn="just">
              <a:buFont typeface="Wingdings" panose="05000000000000000000" pitchFamily="2" charset="2"/>
              <a:buChar char="ü"/>
            </a:pPr>
            <a:r>
              <a:rPr lang="en-US" sz="2800" b="0" i="0" dirty="0">
                <a:solidFill>
                  <a:srgbClr val="FF0000"/>
                </a:solidFill>
                <a:effectLst/>
                <a:latin typeface="Söhne"/>
              </a:rPr>
              <a:t>Determine variables: </a:t>
            </a:r>
            <a:r>
              <a:rPr lang="en-US" sz="2800" b="0" i="0" dirty="0">
                <a:solidFill>
                  <a:srgbClr val="374151"/>
                </a:solidFill>
                <a:effectLst/>
                <a:latin typeface="Söhne"/>
              </a:rPr>
              <a:t>Identify the key variables involved in your research. These are the measurable factors or characteristics that you will manipulate, observe, or measure in your study. Clearly define your independent variable(s) (the variable(s) you manipulate) and your dependent variable(s) (the variable(s) you measure or observe).</a:t>
            </a:r>
            <a:endParaRPr lang="en-US" sz="2000" b="0" i="0" dirty="0">
              <a:solidFill>
                <a:srgbClr val="374151"/>
              </a:solidFill>
              <a:effectLst/>
              <a:latin typeface="Söhne"/>
            </a:endParaRPr>
          </a:p>
        </p:txBody>
      </p:sp>
    </p:spTree>
    <p:extLst>
      <p:ext uri="{BB962C8B-B14F-4D97-AF65-F5344CB8AC3E}">
        <p14:creationId xmlns:p14="http://schemas.microsoft.com/office/powerpoint/2010/main" val="3243089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839449" y="306541"/>
            <a:ext cx="11002781" cy="584775"/>
          </a:xfrm>
          <a:prstGeom prst="rect">
            <a:avLst/>
          </a:prstGeom>
          <a:noFill/>
        </p:spPr>
        <p:txBody>
          <a:bodyPr wrap="square" rtlCol="0">
            <a:spAutoFit/>
          </a:bodyPr>
          <a:lstStyle/>
          <a:p>
            <a:pPr lvl="3" algn="ctr"/>
            <a:r>
              <a:rPr lang="en-US" sz="3200" dirty="0">
                <a:solidFill>
                  <a:srgbClr val="FF0000"/>
                </a:solidFill>
              </a:rPr>
              <a:t>Hypothesis Generation and Formulation of the problem</a:t>
            </a:r>
          </a:p>
        </p:txBody>
      </p:sp>
      <p:sp>
        <p:nvSpPr>
          <p:cNvPr id="2" name="TextBox 1">
            <a:extLst>
              <a:ext uri="{FF2B5EF4-FFF2-40B4-BE49-F238E27FC236}">
                <a16:creationId xmlns:a16="http://schemas.microsoft.com/office/drawing/2014/main" id="{8AD4216A-BD76-E51C-7DF6-046FA2BD5AC6}"/>
              </a:ext>
            </a:extLst>
          </p:cNvPr>
          <p:cNvSpPr txBox="1"/>
          <p:nvPr/>
        </p:nvSpPr>
        <p:spPr>
          <a:xfrm>
            <a:off x="454702" y="917912"/>
            <a:ext cx="11387528" cy="5570756"/>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Define the population and sample: </a:t>
            </a:r>
            <a:r>
              <a:rPr lang="en-US" sz="2800" b="0" i="0" dirty="0">
                <a:solidFill>
                  <a:srgbClr val="374151"/>
                </a:solidFill>
                <a:effectLst/>
                <a:latin typeface="Söhne"/>
              </a:rPr>
              <a:t>Determine the population of interest, which refers to the larger group to which your findings will be generalized. From the population, select a sample that is representative and manageable for your study.</a:t>
            </a:r>
          </a:p>
          <a:p>
            <a:pPr marL="457200" indent="-457200" algn="just">
              <a:buFont typeface="Wingdings" panose="05000000000000000000" pitchFamily="2" charset="2"/>
              <a:buChar char="ü"/>
            </a:pPr>
            <a:r>
              <a:rPr lang="en-US" sz="2800" b="0" i="0" dirty="0">
                <a:solidFill>
                  <a:srgbClr val="FF0000"/>
                </a:solidFill>
                <a:effectLst/>
                <a:latin typeface="Söhne"/>
              </a:rPr>
              <a:t>Choose a research design: </a:t>
            </a:r>
            <a:r>
              <a:rPr lang="en-US" sz="2800" b="0" i="0" dirty="0">
                <a:solidFill>
                  <a:srgbClr val="374151"/>
                </a:solidFill>
                <a:effectLst/>
                <a:latin typeface="Söhne"/>
              </a:rPr>
              <a:t>Select an appropriate research design that aligns with your research questions and allows you to test your hypothesis effectively. Common research designs include experimental, quasi-experimental, correlational, or qualitative designs.</a:t>
            </a:r>
          </a:p>
          <a:p>
            <a:pPr marL="457200" indent="-457200" algn="just">
              <a:buFont typeface="Wingdings" panose="05000000000000000000" pitchFamily="2" charset="2"/>
              <a:buChar char="ü"/>
            </a:pPr>
            <a:r>
              <a:rPr lang="en-US" sz="2800" b="0" i="0" dirty="0">
                <a:solidFill>
                  <a:srgbClr val="FF0000"/>
                </a:solidFill>
                <a:effectLst/>
                <a:latin typeface="Söhne"/>
              </a:rPr>
              <a:t>Plan data collection and analysis: </a:t>
            </a:r>
            <a:r>
              <a:rPr lang="en-US" sz="2800" b="0" i="0" dirty="0">
                <a:solidFill>
                  <a:srgbClr val="374151"/>
                </a:solidFill>
                <a:effectLst/>
                <a:latin typeface="Söhne"/>
              </a:rPr>
              <a:t>Outline the methods and procedures you will use to collect and analyze data. Determine the instruments, tools, or techniques you will use to gather data, and specify the statistical or qualitative analysis methods you will employ to analyze your findings.</a:t>
            </a:r>
          </a:p>
          <a:p>
            <a:pPr algn="just"/>
            <a:endParaRPr lang="en-US" sz="2000" b="0" i="0" dirty="0">
              <a:solidFill>
                <a:srgbClr val="374151"/>
              </a:solidFill>
              <a:effectLst/>
              <a:latin typeface="Söhne"/>
            </a:endParaRPr>
          </a:p>
        </p:txBody>
      </p:sp>
    </p:spTree>
    <p:extLst>
      <p:ext uri="{BB962C8B-B14F-4D97-AF65-F5344CB8AC3E}">
        <p14:creationId xmlns:p14="http://schemas.microsoft.com/office/powerpoint/2010/main" val="3181171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839449" y="306541"/>
            <a:ext cx="11002781" cy="584775"/>
          </a:xfrm>
          <a:prstGeom prst="rect">
            <a:avLst/>
          </a:prstGeom>
          <a:noFill/>
        </p:spPr>
        <p:txBody>
          <a:bodyPr wrap="square" rtlCol="0">
            <a:spAutoFit/>
          </a:bodyPr>
          <a:lstStyle/>
          <a:p>
            <a:pPr lvl="3" algn="ctr"/>
            <a:r>
              <a:rPr lang="en-US" sz="3200" dirty="0">
                <a:solidFill>
                  <a:srgbClr val="FF0000"/>
                </a:solidFill>
              </a:rPr>
              <a:t>Hypothesis Generation and Formulation of the problem</a:t>
            </a:r>
          </a:p>
        </p:txBody>
      </p:sp>
      <p:sp>
        <p:nvSpPr>
          <p:cNvPr id="2" name="TextBox 1">
            <a:extLst>
              <a:ext uri="{FF2B5EF4-FFF2-40B4-BE49-F238E27FC236}">
                <a16:creationId xmlns:a16="http://schemas.microsoft.com/office/drawing/2014/main" id="{8AD4216A-BD76-E51C-7DF6-046FA2BD5AC6}"/>
              </a:ext>
            </a:extLst>
          </p:cNvPr>
          <p:cNvSpPr txBox="1"/>
          <p:nvPr/>
        </p:nvSpPr>
        <p:spPr>
          <a:xfrm>
            <a:off x="454702" y="917912"/>
            <a:ext cx="11387528" cy="2123658"/>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Refine and revise: </a:t>
            </a:r>
            <a:r>
              <a:rPr lang="en-US" sz="2800" b="0" i="0" dirty="0">
                <a:solidFill>
                  <a:srgbClr val="374151"/>
                </a:solidFill>
                <a:effectLst/>
                <a:latin typeface="Söhne"/>
              </a:rPr>
              <a:t>Review and refine your hypothesis and research design based on feedback from peers, mentors, or experts in the field. Ensure that your hypothesis is logically sound and that your research design is rigorous and feasible.</a:t>
            </a:r>
          </a:p>
          <a:p>
            <a:pPr marL="457200" indent="-457200" algn="just">
              <a:buFont typeface="Wingdings" panose="05000000000000000000" pitchFamily="2" charset="2"/>
              <a:buChar char="ü"/>
            </a:pPr>
            <a:endParaRPr lang="en-US" sz="2000" b="0" i="0" dirty="0">
              <a:solidFill>
                <a:srgbClr val="374151"/>
              </a:solidFill>
              <a:effectLst/>
              <a:latin typeface="Söhne"/>
            </a:endParaRPr>
          </a:p>
        </p:txBody>
      </p:sp>
    </p:spTree>
    <p:extLst>
      <p:ext uri="{BB962C8B-B14F-4D97-AF65-F5344CB8AC3E}">
        <p14:creationId xmlns:p14="http://schemas.microsoft.com/office/powerpoint/2010/main" val="381299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3003004"/>
            <a:ext cx="5533291" cy="584775"/>
          </a:xfrm>
          <a:prstGeom prst="rect">
            <a:avLst/>
          </a:prstGeom>
          <a:noFill/>
        </p:spPr>
        <p:txBody>
          <a:bodyPr wrap="square" rtlCol="0">
            <a:spAutoFit/>
          </a:bodyPr>
          <a:lstStyle/>
          <a:p>
            <a:r>
              <a:rPr lang="en-US" sz="3200" dirty="0">
                <a:solidFill>
                  <a:srgbClr val="C00000"/>
                </a:solidFill>
                <a:latin typeface="Brush Script MT" pitchFamily="66" charset="0"/>
              </a:rPr>
              <a:t>Thank You for Your Kind Attention  </a:t>
            </a:r>
            <a:endParaRPr lang="en-US" sz="3200" dirty="0">
              <a:solidFill>
                <a:srgbClr val="C00000"/>
              </a:solidFill>
              <a:latin typeface="Brush Script MT" pitchFamily="66"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174459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23475" y="111057"/>
            <a:ext cx="782486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Components of a Problem Definition </a:t>
            </a:r>
            <a:endParaRPr lang="en-US" sz="4000" dirty="0">
              <a:latin typeface="Times New Roman" panose="02020603050405020304" pitchFamily="18" charset="0"/>
              <a:ea typeface="Segoe UI" pitchFamily="34" charset="0"/>
              <a:cs typeface="Times New Roman" panose="02020603050405020304" pitchFamily="18" charset="0"/>
            </a:endParaRPr>
          </a:p>
        </p:txBody>
      </p:sp>
      <p:sp>
        <p:nvSpPr>
          <p:cNvPr id="4" name="Rectangle 3"/>
          <p:cNvSpPr/>
          <p:nvPr/>
        </p:nvSpPr>
        <p:spPr>
          <a:xfrm>
            <a:off x="518877" y="1137691"/>
            <a:ext cx="9119798" cy="3046988"/>
          </a:xfrm>
          <a:prstGeom prst="rect">
            <a:avLst/>
          </a:prstGeom>
        </p:spPr>
        <p:txBody>
          <a:bodyPr wrap="square">
            <a:spAutoFit/>
          </a:bodyPr>
          <a:lstStyle/>
          <a:p>
            <a:pPr marL="514350" indent="-514350">
              <a:buFont typeface="+mj-lt"/>
              <a:buAutoNum type="arabicPeriod"/>
            </a:pPr>
            <a:r>
              <a:rPr lang="en-IN" sz="3200" b="1" dirty="0">
                <a:latin typeface="Times New Roman" panose="02020603050405020304" pitchFamily="18" charset="0"/>
                <a:cs typeface="Times New Roman" panose="02020603050405020304" pitchFamily="18" charset="0"/>
              </a:rPr>
              <a:t>Relevance of the study.</a:t>
            </a:r>
          </a:p>
          <a:p>
            <a:pPr marL="514350" indent="-514350">
              <a:buFont typeface="+mj-lt"/>
              <a:buAutoNum type="arabicPeriod"/>
            </a:pPr>
            <a:r>
              <a:rPr lang="en-IN" sz="3200" b="1" dirty="0">
                <a:latin typeface="Times New Roman" panose="02020603050405020304" pitchFamily="18" charset="0"/>
                <a:cs typeface="Times New Roman" panose="02020603050405020304" pitchFamily="18" charset="0"/>
              </a:rPr>
              <a:t>Title of the study.</a:t>
            </a:r>
          </a:p>
          <a:p>
            <a:pPr marL="514350" indent="-514350">
              <a:buFont typeface="+mj-lt"/>
              <a:buAutoNum type="arabicPeriod"/>
            </a:pPr>
            <a:r>
              <a:rPr lang="en-IN" sz="3200" b="1" dirty="0">
                <a:latin typeface="Times New Roman" panose="02020603050405020304" pitchFamily="18" charset="0"/>
                <a:cs typeface="Times New Roman" panose="02020603050405020304" pitchFamily="18" charset="0"/>
              </a:rPr>
              <a:t>Operational definitions of the variables.</a:t>
            </a:r>
          </a:p>
          <a:p>
            <a:pPr marL="514350" indent="-514350">
              <a:buFont typeface="+mj-lt"/>
              <a:buAutoNum type="arabicPeriod"/>
            </a:pPr>
            <a:r>
              <a:rPr lang="en-IN" sz="3200" b="1" dirty="0">
                <a:latin typeface="Times New Roman" panose="02020603050405020304" pitchFamily="18" charset="0"/>
                <a:cs typeface="Times New Roman" panose="02020603050405020304" pitchFamily="18" charset="0"/>
              </a:rPr>
              <a:t>Objectives of the study.</a:t>
            </a:r>
          </a:p>
          <a:p>
            <a:pPr marL="514350" indent="-514350">
              <a:buFont typeface="+mj-lt"/>
              <a:buAutoNum type="arabicPeriod"/>
            </a:pPr>
            <a:r>
              <a:rPr lang="en-IN" sz="3200" b="1" dirty="0">
                <a:latin typeface="Times New Roman" panose="02020603050405020304" pitchFamily="18" charset="0"/>
                <a:cs typeface="Times New Roman" panose="02020603050405020304" pitchFamily="18" charset="0"/>
              </a:rPr>
              <a:t>Delimitations of the study.</a:t>
            </a:r>
          </a:p>
          <a:p>
            <a:pPr marL="514350" indent="-514350">
              <a:buFont typeface="+mj-lt"/>
              <a:buAutoNum type="arabicPeriod"/>
            </a:pPr>
            <a:r>
              <a:rPr lang="en-IN" sz="3200" b="1" dirty="0">
                <a:latin typeface="Times New Roman" panose="02020603050405020304" pitchFamily="18" charset="0"/>
                <a:cs typeface="Times New Roman" panose="02020603050405020304" pitchFamily="18" charset="0"/>
              </a:rPr>
              <a:t>Scope &amp; limitations of the study.</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73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5843" y="51733"/>
            <a:ext cx="649823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Sources of Research Problem</a:t>
            </a:r>
            <a:endParaRPr lang="en-US" sz="4000" dirty="0">
              <a:latin typeface="Times New Roman" panose="02020603050405020304" pitchFamily="18" charset="0"/>
              <a:ea typeface="Segoe UI" pitchFamily="34" charset="0"/>
              <a:cs typeface="Times New Roman" panose="02020603050405020304" pitchFamily="18" charset="0"/>
            </a:endParaRPr>
          </a:p>
        </p:txBody>
      </p:sp>
      <p:sp>
        <p:nvSpPr>
          <p:cNvPr id="4" name="Rectangle 3"/>
          <p:cNvSpPr/>
          <p:nvPr/>
        </p:nvSpPr>
        <p:spPr>
          <a:xfrm>
            <a:off x="650875" y="1047750"/>
            <a:ext cx="11039476" cy="5509200"/>
          </a:xfrm>
          <a:prstGeom prst="rect">
            <a:avLst/>
          </a:prstGeom>
        </p:spPr>
        <p:txBody>
          <a:bodyPr wrap="square">
            <a:spAutoFit/>
          </a:bodyPr>
          <a:lstStyle/>
          <a:p>
            <a:pPr marL="514350" indent="-514350">
              <a:buFont typeface="+mj-lt"/>
              <a:buAutoNum type="arabicPeriod"/>
            </a:pPr>
            <a:r>
              <a:rPr lang="en-IN" sz="3200" dirty="0"/>
              <a:t>Personal experience</a:t>
            </a:r>
          </a:p>
          <a:p>
            <a:pPr marL="514350" indent="-514350">
              <a:buFont typeface="+mj-lt"/>
              <a:buAutoNum type="arabicPeriod"/>
            </a:pPr>
            <a:r>
              <a:rPr lang="en-IN" sz="3200" dirty="0"/>
              <a:t>Practical experience</a:t>
            </a:r>
          </a:p>
          <a:p>
            <a:pPr marL="514350" indent="-514350">
              <a:buFont typeface="+mj-lt"/>
              <a:buAutoNum type="arabicPeriod"/>
            </a:pPr>
            <a:r>
              <a:rPr lang="en-IN" sz="3200" dirty="0"/>
              <a:t>Critical appraisal of literature</a:t>
            </a:r>
          </a:p>
          <a:p>
            <a:pPr marL="514350" indent="-514350">
              <a:buFont typeface="+mj-lt"/>
              <a:buAutoNum type="arabicPeriod"/>
            </a:pPr>
            <a:r>
              <a:rPr lang="en-IN" sz="3200" dirty="0"/>
              <a:t>Previous research</a:t>
            </a:r>
          </a:p>
          <a:p>
            <a:pPr marL="514350" indent="-514350">
              <a:buFont typeface="+mj-lt"/>
              <a:buAutoNum type="arabicPeriod"/>
            </a:pPr>
            <a:r>
              <a:rPr lang="en-IN" sz="3200" dirty="0"/>
              <a:t>Existing theories</a:t>
            </a:r>
          </a:p>
          <a:p>
            <a:pPr marL="514350" indent="-514350">
              <a:buFont typeface="+mj-lt"/>
              <a:buAutoNum type="arabicPeriod"/>
            </a:pPr>
            <a:r>
              <a:rPr lang="en-IN" sz="3200" dirty="0"/>
              <a:t>Social issues</a:t>
            </a:r>
          </a:p>
          <a:p>
            <a:pPr marL="514350" indent="-514350">
              <a:buFont typeface="+mj-lt"/>
              <a:buAutoNum type="arabicPeriod"/>
            </a:pPr>
            <a:r>
              <a:rPr lang="en-IN" sz="3200" dirty="0"/>
              <a:t>Brainstorming</a:t>
            </a:r>
          </a:p>
          <a:p>
            <a:pPr marL="514350" indent="-514350">
              <a:buFont typeface="+mj-lt"/>
              <a:buAutoNum type="arabicPeriod"/>
            </a:pPr>
            <a:r>
              <a:rPr lang="en-IN" sz="3200" dirty="0"/>
              <a:t>Intuition</a:t>
            </a:r>
          </a:p>
          <a:p>
            <a:pPr marL="514350" indent="-514350">
              <a:buFont typeface="+mj-lt"/>
              <a:buAutoNum type="arabicPeriod"/>
            </a:pPr>
            <a:r>
              <a:rPr lang="en-IN" sz="3200" dirty="0"/>
              <a:t>Folklores</a:t>
            </a:r>
          </a:p>
          <a:p>
            <a:pPr marL="514350" indent="-514350">
              <a:buFont typeface="+mj-lt"/>
              <a:buAutoNum type="arabicPeriod"/>
            </a:pPr>
            <a:r>
              <a:rPr lang="en-IN" sz="3200" dirty="0"/>
              <a:t>Exposure to field situation</a:t>
            </a:r>
          </a:p>
          <a:p>
            <a:pPr marL="514350" indent="-514350">
              <a:buFont typeface="+mj-lt"/>
              <a:buAutoNum type="arabicPeriod"/>
            </a:pPr>
            <a:r>
              <a:rPr lang="en-IN" sz="3200" dirty="0"/>
              <a:t>Consultation with experts</a:t>
            </a:r>
            <a:endParaRPr lang="en-US" sz="3200" dirty="0"/>
          </a:p>
        </p:txBody>
      </p:sp>
    </p:spTree>
    <p:extLst>
      <p:ext uri="{BB962C8B-B14F-4D97-AF65-F5344CB8AC3E}">
        <p14:creationId xmlns:p14="http://schemas.microsoft.com/office/powerpoint/2010/main" val="424513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52869" y="0"/>
            <a:ext cx="724064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Sources of Research Problem</a:t>
            </a:r>
          </a:p>
        </p:txBody>
      </p:sp>
      <p:sp>
        <p:nvSpPr>
          <p:cNvPr id="4" name="Rectangle 3"/>
          <p:cNvSpPr/>
          <p:nvPr/>
        </p:nvSpPr>
        <p:spPr>
          <a:xfrm>
            <a:off x="320675" y="707886"/>
            <a:ext cx="11550650" cy="6001643"/>
          </a:xfrm>
          <a:prstGeom prst="rect">
            <a:avLst/>
          </a:prstGeom>
        </p:spPr>
        <p:txBody>
          <a:bodyPr wrap="square">
            <a:spAutoFit/>
          </a:bodyPr>
          <a:lstStyle/>
          <a:p>
            <a:pPr marL="514350" indent="-514350" algn="just">
              <a:buFont typeface="+mj-lt"/>
              <a:buAutoNum type="arabicPeriod"/>
            </a:pPr>
            <a:r>
              <a:rPr lang="en-IN" sz="3200" b="1" dirty="0">
                <a:solidFill>
                  <a:srgbClr val="FF0000"/>
                </a:solidFill>
                <a:latin typeface="Times New Roman" panose="02020603050405020304" pitchFamily="18" charset="0"/>
                <a:cs typeface="Times New Roman" panose="02020603050405020304" pitchFamily="18" charset="0"/>
              </a:rPr>
              <a:t>Personal experience: </a:t>
            </a:r>
            <a:r>
              <a:rPr lang="en-IN" sz="3200" dirty="0">
                <a:latin typeface="Times New Roman" panose="02020603050405020304" pitchFamily="18" charset="0"/>
                <a:cs typeface="Times New Roman" panose="02020603050405020304" pitchFamily="18" charset="0"/>
              </a:rPr>
              <a:t>Day to day experience of the researcher serves as a good source of ideas to formulate research problem</a:t>
            </a:r>
            <a:r>
              <a:rPr lang="en-IN" sz="3200" b="1" dirty="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IN" sz="3200" b="1" dirty="0">
                <a:solidFill>
                  <a:srgbClr val="FF0000"/>
                </a:solidFill>
                <a:latin typeface="Times New Roman" panose="02020603050405020304" pitchFamily="18" charset="0"/>
                <a:cs typeface="Times New Roman" panose="02020603050405020304" pitchFamily="18" charset="0"/>
              </a:rPr>
              <a:t>Practical experience: </a:t>
            </a:r>
            <a:r>
              <a:rPr lang="en-IN" sz="3200" dirty="0">
                <a:latin typeface="Times New Roman" panose="02020603050405020304" pitchFamily="18" charset="0"/>
                <a:cs typeface="Times New Roman" panose="02020603050405020304" pitchFamily="18" charset="0"/>
              </a:rPr>
              <a:t>This serves as a source for identifying research problems</a:t>
            </a:r>
          </a:p>
          <a:p>
            <a:pPr marL="514350" indent="-514350" algn="just">
              <a:buFont typeface="+mj-lt"/>
              <a:buAutoNum type="arabicPeriod"/>
            </a:pPr>
            <a:r>
              <a:rPr lang="en-IN" sz="3200" b="1" dirty="0">
                <a:solidFill>
                  <a:srgbClr val="FF0000"/>
                </a:solidFill>
                <a:latin typeface="Times New Roman" panose="02020603050405020304" pitchFamily="18" charset="0"/>
                <a:cs typeface="Times New Roman" panose="02020603050405020304" pitchFamily="18" charset="0"/>
              </a:rPr>
              <a:t>Critical appraisal of literature</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When one looks at books, articles, summaries of clinical  issues relating to the subject of our interest, pertinent questions may arise (These may strike the reader’s mind by stimulating imagination and directly the additional research needed.)</a:t>
            </a:r>
          </a:p>
          <a:p>
            <a:pPr marL="514350" indent="-514350" algn="just">
              <a:buFont typeface="+mj-lt"/>
              <a:buAutoNum type="arabicPeriod"/>
            </a:pPr>
            <a:r>
              <a:rPr lang="en-IN" sz="3200" dirty="0">
                <a:solidFill>
                  <a:srgbClr val="FF0000"/>
                </a:solidFill>
                <a:latin typeface="Times New Roman" panose="02020603050405020304" pitchFamily="18" charset="0"/>
                <a:cs typeface="Times New Roman" panose="02020603050405020304" pitchFamily="18" charset="0"/>
              </a:rPr>
              <a:t>Previous research: </a:t>
            </a:r>
            <a:r>
              <a:rPr lang="en-IN" sz="3200" dirty="0">
                <a:latin typeface="Times New Roman" panose="02020603050405020304" pitchFamily="18" charset="0"/>
                <a:cs typeface="Times New Roman" panose="02020603050405020304" pitchFamily="18" charset="0"/>
              </a:rPr>
              <a:t>Usually at the end of the research problems are suggested based on the shortcoming of the previous research, these could be investigated.</a:t>
            </a:r>
          </a:p>
        </p:txBody>
      </p:sp>
    </p:spTree>
    <p:extLst>
      <p:ext uri="{BB962C8B-B14F-4D97-AF65-F5344CB8AC3E}">
        <p14:creationId xmlns:p14="http://schemas.microsoft.com/office/powerpoint/2010/main" val="353880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02573" y="0"/>
            <a:ext cx="6581073"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Sources of Research Problem</a:t>
            </a:r>
          </a:p>
        </p:txBody>
      </p:sp>
      <p:sp>
        <p:nvSpPr>
          <p:cNvPr id="4" name="Rectangle 3"/>
          <p:cNvSpPr/>
          <p:nvPr/>
        </p:nvSpPr>
        <p:spPr>
          <a:xfrm>
            <a:off x="140585" y="856357"/>
            <a:ext cx="11550650" cy="5509200"/>
          </a:xfrm>
          <a:prstGeom prst="rect">
            <a:avLst/>
          </a:prstGeom>
        </p:spPr>
        <p:txBody>
          <a:bodyPr wrap="square">
            <a:spAutoFit/>
          </a:bodyPr>
          <a:lstStyle/>
          <a:p>
            <a:pPr algn="just"/>
            <a:r>
              <a:rPr lang="en-IN" sz="3200" dirty="0">
                <a:solidFill>
                  <a:srgbClr val="FF0000"/>
                </a:solidFill>
                <a:latin typeface="Times New Roman" panose="02020603050405020304" pitchFamily="18" charset="0"/>
                <a:cs typeface="Times New Roman" panose="02020603050405020304" pitchFamily="18" charset="0"/>
              </a:rPr>
              <a:t>5. Existing theories: </a:t>
            </a:r>
            <a:r>
              <a:rPr lang="en-IN" sz="3200" dirty="0">
                <a:latin typeface="Times New Roman" panose="02020603050405020304" pitchFamily="18" charset="0"/>
                <a:cs typeface="Times New Roman" panose="02020603050405020304" pitchFamily="18" charset="0"/>
              </a:rPr>
              <a:t>Research is a process of theory development and theory testing. If an existing theory is used in developing a researchable problem, a specific statement from theory must be isolated.</a:t>
            </a:r>
          </a:p>
          <a:p>
            <a:pPr algn="just"/>
            <a:r>
              <a:rPr lang="en-IN" sz="3200" dirty="0">
                <a:solidFill>
                  <a:srgbClr val="FF0000"/>
                </a:solidFill>
                <a:latin typeface="Times New Roman" panose="02020603050405020304" pitchFamily="18" charset="0"/>
                <a:cs typeface="Times New Roman" panose="02020603050405020304" pitchFamily="18" charset="0"/>
              </a:rPr>
              <a:t>6.Social issues: </a:t>
            </a:r>
            <a:r>
              <a:rPr lang="en-IN" sz="3200" dirty="0">
                <a:latin typeface="Times New Roman" panose="02020603050405020304" pitchFamily="18" charset="0"/>
                <a:cs typeface="Times New Roman" panose="02020603050405020304" pitchFamily="18" charset="0"/>
              </a:rPr>
              <a:t>Sometimes issues of global contemporary or political issues of relevance are suggested. An idea for a research may stem from a familiarity with social concerns or controversial social issues.</a:t>
            </a:r>
            <a:endParaRPr lang="en-IN" sz="3200" dirty="0">
              <a:solidFill>
                <a:srgbClr val="FF0000"/>
              </a:solidFill>
              <a:latin typeface="Times New Roman" panose="02020603050405020304" pitchFamily="18" charset="0"/>
              <a:cs typeface="Times New Roman" panose="02020603050405020304" pitchFamily="18" charset="0"/>
            </a:endParaRPr>
          </a:p>
          <a:p>
            <a:pPr algn="just"/>
            <a:r>
              <a:rPr lang="en-IN" sz="3200" dirty="0">
                <a:solidFill>
                  <a:srgbClr val="FF0000"/>
                </a:solidFill>
                <a:latin typeface="Times New Roman" panose="02020603050405020304" pitchFamily="18" charset="0"/>
                <a:cs typeface="Times New Roman" panose="02020603050405020304" pitchFamily="18" charset="0"/>
              </a:rPr>
              <a:t>7.Brainstorming: </a:t>
            </a:r>
            <a:r>
              <a:rPr lang="en-IN" sz="3200" dirty="0">
                <a:latin typeface="Times New Roman" panose="02020603050405020304" pitchFamily="18" charset="0"/>
                <a:cs typeface="Times New Roman" panose="02020603050405020304" pitchFamily="18" charset="0"/>
              </a:rPr>
              <a:t>Brainstorming sessions are good techniques to find new research questions. Brainstorming refers to intensified discussions among interested people of the profession in order to find more ideas to formulate a good research problem.</a:t>
            </a:r>
          </a:p>
        </p:txBody>
      </p:sp>
    </p:spTree>
    <p:extLst>
      <p:ext uri="{BB962C8B-B14F-4D97-AF65-F5344CB8AC3E}">
        <p14:creationId xmlns:p14="http://schemas.microsoft.com/office/powerpoint/2010/main" val="228854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00400" y="0"/>
            <a:ext cx="6618157"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Sources of Research Problem</a:t>
            </a:r>
          </a:p>
        </p:txBody>
      </p:sp>
      <p:sp>
        <p:nvSpPr>
          <p:cNvPr id="2" name="Rectangle 1">
            <a:extLst>
              <a:ext uri="{FF2B5EF4-FFF2-40B4-BE49-F238E27FC236}">
                <a16:creationId xmlns:a16="http://schemas.microsoft.com/office/drawing/2014/main" id="{1E7B3366-B4E4-039E-1E94-5AE8754A7348}"/>
              </a:ext>
            </a:extLst>
          </p:cNvPr>
          <p:cNvSpPr/>
          <p:nvPr/>
        </p:nvSpPr>
        <p:spPr>
          <a:xfrm>
            <a:off x="155575" y="822898"/>
            <a:ext cx="11550650" cy="5509200"/>
          </a:xfrm>
          <a:prstGeom prst="rect">
            <a:avLst/>
          </a:prstGeom>
        </p:spPr>
        <p:txBody>
          <a:bodyPr wrap="square">
            <a:spAutoFit/>
          </a:bodyPr>
          <a:lstStyle/>
          <a:p>
            <a:pPr algn="just"/>
            <a:r>
              <a:rPr lang="en-IN" sz="3200" dirty="0">
                <a:solidFill>
                  <a:srgbClr val="FF0000"/>
                </a:solidFill>
                <a:latin typeface="Times New Roman" panose="02020603050405020304" pitchFamily="18" charset="0"/>
                <a:cs typeface="Times New Roman" panose="02020603050405020304" pitchFamily="18" charset="0"/>
              </a:rPr>
              <a:t>7. Intuition : </a:t>
            </a:r>
            <a:r>
              <a:rPr lang="en-IN" sz="3200" dirty="0">
                <a:latin typeface="Times New Roman" panose="02020603050405020304" pitchFamily="18" charset="0"/>
                <a:cs typeface="Times New Roman" panose="02020603050405020304" pitchFamily="18" charset="0"/>
              </a:rPr>
              <a:t>Intuitions' are considered good sources of knowledge to find new research problems. It is believed that reflective mind is a good source of ideas to good research problems.</a:t>
            </a:r>
            <a:endParaRPr lang="en-IN" sz="3200" dirty="0">
              <a:solidFill>
                <a:srgbClr val="FF0000"/>
              </a:solidFill>
              <a:latin typeface="Times New Roman" panose="02020603050405020304" pitchFamily="18" charset="0"/>
              <a:cs typeface="Times New Roman" panose="02020603050405020304" pitchFamily="18" charset="0"/>
            </a:endParaRPr>
          </a:p>
          <a:p>
            <a:pPr algn="just"/>
            <a:r>
              <a:rPr lang="en-IN" sz="3200" dirty="0">
                <a:solidFill>
                  <a:srgbClr val="FF0000"/>
                </a:solidFill>
                <a:latin typeface="Times New Roman" panose="02020603050405020304" pitchFamily="18" charset="0"/>
                <a:cs typeface="Times New Roman" panose="02020603050405020304" pitchFamily="18" charset="0"/>
              </a:rPr>
              <a:t>8. Folklores: </a:t>
            </a:r>
            <a:r>
              <a:rPr lang="en-IN" sz="3200" dirty="0">
                <a:latin typeface="Times New Roman" panose="02020603050405020304" pitchFamily="18" charset="0"/>
                <a:cs typeface="Times New Roman" panose="02020603050405020304" pitchFamily="18" charset="0"/>
              </a:rPr>
              <a:t>Common beliefs could be right or wrong. ( E.g., Studying just before examination decrease the score)</a:t>
            </a:r>
          </a:p>
          <a:p>
            <a:pPr algn="just"/>
            <a:r>
              <a:rPr lang="en-IN" sz="3200" dirty="0">
                <a:solidFill>
                  <a:srgbClr val="FF0000"/>
                </a:solidFill>
                <a:latin typeface="Times New Roman" panose="02020603050405020304" pitchFamily="18" charset="0"/>
                <a:cs typeface="Times New Roman" panose="02020603050405020304" pitchFamily="18" charset="0"/>
              </a:rPr>
              <a:t>9. Exposure to field situation</a:t>
            </a:r>
            <a:r>
              <a:rPr lang="en-IN" sz="3200" dirty="0">
                <a:latin typeface="Times New Roman" panose="02020603050405020304" pitchFamily="18" charset="0"/>
                <a:cs typeface="Times New Roman" panose="02020603050405020304" pitchFamily="18" charset="0"/>
              </a:rPr>
              <a:t>: During field exposure researchers get a variety of experiences which may provide plenty of ideas to formulate research problems.</a:t>
            </a:r>
          </a:p>
          <a:p>
            <a:pPr algn="just"/>
            <a:r>
              <a:rPr lang="en-IN" sz="3200" dirty="0">
                <a:solidFill>
                  <a:srgbClr val="FF0000"/>
                </a:solidFill>
                <a:latin typeface="Times New Roman" panose="02020603050405020304" pitchFamily="18" charset="0"/>
                <a:cs typeface="Times New Roman" panose="02020603050405020304" pitchFamily="18" charset="0"/>
              </a:rPr>
              <a:t>10. Consultation with experts : </a:t>
            </a:r>
            <a:r>
              <a:rPr lang="en-IN" sz="3200" dirty="0">
                <a:latin typeface="Times New Roman" panose="02020603050405020304" pitchFamily="18" charset="0"/>
                <a:cs typeface="Times New Roman" panose="02020603050405020304" pitchFamily="18" charset="0"/>
              </a:rPr>
              <a:t>Experts may help in finding a current problem of discipline to be solved which may serve as a basis for formulation of research problem.</a:t>
            </a:r>
            <a:endParaRPr lang="en-IN"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316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23519</TotalTime>
  <Words>4971</Words>
  <Application>Microsoft Office PowerPoint</Application>
  <PresentationFormat>Widescreen</PresentationFormat>
  <Paragraphs>272</Paragraphs>
  <Slides>47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Arial</vt:lpstr>
      <vt:lpstr>Brush Script MT</vt:lpstr>
      <vt:lpstr>Calibri</vt:lpstr>
      <vt:lpstr>Calibri Light</vt:lpstr>
      <vt:lpstr>Constantia</vt:lpstr>
      <vt:lpstr>Google Sans</vt:lpstr>
      <vt:lpstr>Helvetica-Bold</vt:lpstr>
      <vt:lpstr>Playfair Display</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Nagesh S</dc:creator>
  <cp:lastModifiedBy>Shanta Rangaswamy</cp:lastModifiedBy>
  <cp:revision>1020</cp:revision>
  <dcterms:created xsi:type="dcterms:W3CDTF">2015-08-26T15:09:38Z</dcterms:created>
  <dcterms:modified xsi:type="dcterms:W3CDTF">2024-06-28T00:14:53Z</dcterms:modified>
</cp:coreProperties>
</file>