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1"/>
  </p:notesMasterIdLst>
  <p:handoutMasterIdLst>
    <p:handoutMasterId r:id="rId52"/>
  </p:handoutMasterIdLst>
  <p:sldIdLst>
    <p:sldId id="960" r:id="rId2"/>
    <p:sldId id="357" r:id="rId3"/>
    <p:sldId id="992" r:id="rId4"/>
    <p:sldId id="1075" r:id="rId5"/>
    <p:sldId id="1076" r:id="rId6"/>
    <p:sldId id="1041" r:id="rId7"/>
    <p:sldId id="1082" r:id="rId8"/>
    <p:sldId id="1083" r:id="rId9"/>
    <p:sldId id="1084" r:id="rId10"/>
    <p:sldId id="1086" r:id="rId11"/>
    <p:sldId id="1085" r:id="rId12"/>
    <p:sldId id="1087" r:id="rId13"/>
    <p:sldId id="1088" r:id="rId14"/>
    <p:sldId id="1077" r:id="rId15"/>
    <p:sldId id="1078" r:id="rId16"/>
    <p:sldId id="1079" r:id="rId17"/>
    <p:sldId id="1080" r:id="rId18"/>
    <p:sldId id="1089" r:id="rId19"/>
    <p:sldId id="1091" r:id="rId20"/>
    <p:sldId id="1090" r:id="rId21"/>
    <p:sldId id="1093" r:id="rId22"/>
    <p:sldId id="1094" r:id="rId23"/>
    <p:sldId id="1095" r:id="rId24"/>
    <p:sldId id="1096" r:id="rId25"/>
    <p:sldId id="1097" r:id="rId26"/>
    <p:sldId id="1098" r:id="rId27"/>
    <p:sldId id="1099" r:id="rId28"/>
    <p:sldId id="1100" r:id="rId29"/>
    <p:sldId id="1101" r:id="rId30"/>
    <p:sldId id="1102" r:id="rId31"/>
    <p:sldId id="1103" r:id="rId32"/>
    <p:sldId id="1104" r:id="rId33"/>
    <p:sldId id="1105" r:id="rId34"/>
    <p:sldId id="1106" r:id="rId35"/>
    <p:sldId id="1107" r:id="rId36"/>
    <p:sldId id="1108" r:id="rId37"/>
    <p:sldId id="1109" r:id="rId38"/>
    <p:sldId id="1110" r:id="rId39"/>
    <p:sldId id="1111" r:id="rId40"/>
    <p:sldId id="1113" r:id="rId41"/>
    <p:sldId id="1114" r:id="rId42"/>
    <p:sldId id="1115" r:id="rId43"/>
    <p:sldId id="1116" r:id="rId44"/>
    <p:sldId id="1117" r:id="rId45"/>
    <p:sldId id="1118" r:id="rId46"/>
    <p:sldId id="1119" r:id="rId47"/>
    <p:sldId id="1120" r:id="rId48"/>
    <p:sldId id="1121" r:id="rId49"/>
    <p:sldId id="68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94673" autoAdjust="0"/>
  </p:normalViewPr>
  <p:slideViewPr>
    <p:cSldViewPr snapToGrid="0">
      <p:cViewPr varScale="1">
        <p:scale>
          <a:sx n="59" d="100"/>
          <a:sy n="59" d="100"/>
        </p:scale>
        <p:origin x="948" y="52"/>
      </p:cViewPr>
      <p:guideLst>
        <p:guide orient="horz" pos="2160"/>
        <p:guide pos="3840"/>
      </p:guideLst>
    </p:cSldViewPr>
  </p:slideViewPr>
  <p:notesTextViewPr>
    <p:cViewPr>
      <p:scale>
        <a:sx n="1" d="1"/>
        <a:sy n="1" d="1"/>
      </p:scale>
      <p:origin x="0" y="0"/>
    </p:cViewPr>
  </p:notesTextViewPr>
  <p:sorterViewPr>
    <p:cViewPr>
      <p:scale>
        <a:sx n="66" d="100"/>
        <a:sy n="66" d="100"/>
      </p:scale>
      <p:origin x="0" y="51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503236D-2140-4BAB-A905-728757B58DBD}" type="datetimeFigureOut">
              <a:rPr lang="en-US" smtClean="0"/>
              <a:pPr/>
              <a:t>6/28/2024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A65A90-96B1-4750-8812-9D7E94CFAB66}" type="slidenum">
              <a:rPr lang="en-IN" smtClean="0"/>
              <a:pPr/>
              <a:t>‹#›</a:t>
            </a:fld>
            <a:endParaRPr lang="en-IN"/>
          </a:p>
        </p:txBody>
      </p:sp>
    </p:spTree>
    <p:extLst>
      <p:ext uri="{BB962C8B-B14F-4D97-AF65-F5344CB8AC3E}">
        <p14:creationId xmlns:p14="http://schemas.microsoft.com/office/powerpoint/2010/main" val="3368559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5EFD13-6784-4109-8C35-645D8F8C8A4F}" type="datetimeFigureOut">
              <a:rPr lang="en-IN" smtClean="0"/>
              <a:pPr/>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F561E-CF75-424F-BF32-DCD04D2DB9F7}" type="slidenum">
              <a:rPr lang="en-IN" smtClean="0"/>
              <a:pPr/>
              <a:t>‹#›</a:t>
            </a:fld>
            <a:endParaRPr lang="en-IN"/>
          </a:p>
        </p:txBody>
      </p:sp>
    </p:spTree>
    <p:extLst>
      <p:ext uri="{BB962C8B-B14F-4D97-AF65-F5344CB8AC3E}">
        <p14:creationId xmlns:p14="http://schemas.microsoft.com/office/powerpoint/2010/main" val="210913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0E6B182-A5CE-46E5-8899-5373144B6B91}" type="slidenum">
              <a:rPr lang="en-US" smtClean="0"/>
              <a:pPr/>
              <a:t>49</a:t>
            </a:fld>
            <a:endParaRPr lang="en-US"/>
          </a:p>
        </p:txBody>
      </p:sp>
    </p:spTree>
    <p:extLst>
      <p:ext uri="{BB962C8B-B14F-4D97-AF65-F5344CB8AC3E}">
        <p14:creationId xmlns:p14="http://schemas.microsoft.com/office/powerpoint/2010/main" val="2318318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
        <p:nvSpPr>
          <p:cNvPr id="8" name="object 5"/>
          <p:cNvSpPr>
            <a:spLocks noChangeArrowheads="1"/>
          </p:cNvSpPr>
          <p:nvPr userDrawn="1"/>
        </p:nvSpPr>
        <p:spPr bwMode="auto">
          <a:xfrm>
            <a:off x="109028" y="66040"/>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
        <p:nvSpPr>
          <p:cNvPr id="9" name="object 8"/>
          <p:cNvSpPr txBox="1"/>
          <p:nvPr userDrawn="1"/>
        </p:nvSpPr>
        <p:spPr>
          <a:xfrm>
            <a:off x="892810" y="952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 name="Title 10"/>
          <p:cNvSpPr txBox="1">
            <a:spLocks/>
          </p:cNvSpPr>
          <p:nvPr userDrawn="1"/>
        </p:nvSpPr>
        <p:spPr bwMode="auto">
          <a:xfrm>
            <a:off x="8512175" y="66040"/>
            <a:ext cx="367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rtl="0" eaLnBrk="0" fontAlgn="base" hangingPunct="0">
              <a:spcBef>
                <a:spcPct val="0"/>
              </a:spcBef>
              <a:spcAft>
                <a:spcPct val="0"/>
              </a:spcAft>
              <a:defRPr>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2pPr>
            <a:lvl3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3pPr>
            <a:lvl4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4pPr>
            <a:lvl5pPr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r" eaLnBrk="1" hangingPunct="1">
              <a:defRPr/>
            </a:pPr>
            <a:r>
              <a:rPr lang="en-US" altLang="en-US" dirty="0">
                <a:latin typeface="Playfair Display" charset="0"/>
                <a:ea typeface="ＭＳ Ｐゴシック" pitchFamily="34" charset="-128"/>
              </a:rPr>
              <a:t>Go, change the world</a:t>
            </a:r>
          </a:p>
        </p:txBody>
      </p:sp>
    </p:spTree>
    <p:extLst>
      <p:ext uri="{BB962C8B-B14F-4D97-AF65-F5344CB8AC3E}">
        <p14:creationId xmlns:p14="http://schemas.microsoft.com/office/powerpoint/2010/main" val="202085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9287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4948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88321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3073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08714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9973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170553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79504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204157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FBDAC0-7154-4528-860D-A157512A0A36}" type="datetimeFigureOut">
              <a:rPr lang="en-IN" smtClean="0"/>
              <a:pPr/>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77FEA-6F42-4641-9788-B5BDBAB90859}" type="slidenum">
              <a:rPr lang="en-IN" smtClean="0"/>
              <a:pPr/>
              <a:t>‹#›</a:t>
            </a:fld>
            <a:endParaRPr lang="en-IN"/>
          </a:p>
        </p:txBody>
      </p:sp>
    </p:spTree>
    <p:extLst>
      <p:ext uri="{BB962C8B-B14F-4D97-AF65-F5344CB8AC3E}">
        <p14:creationId xmlns:p14="http://schemas.microsoft.com/office/powerpoint/2010/main" val="352486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BDAC0-7154-4528-860D-A157512A0A36}" type="datetimeFigureOut">
              <a:rPr lang="en-IN" smtClean="0"/>
              <a:pPr/>
              <a:t>28-06-2024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77FEA-6F42-4641-9788-B5BDBAB90859}" type="slidenum">
              <a:rPr lang="en-IN" smtClean="0"/>
              <a:pPr/>
              <a:t>‹#›</a:t>
            </a:fld>
            <a:endParaRPr lang="en-IN"/>
          </a:p>
        </p:txBody>
      </p:sp>
    </p:spTree>
    <p:extLst>
      <p:ext uri="{BB962C8B-B14F-4D97-AF65-F5344CB8AC3E}">
        <p14:creationId xmlns:p14="http://schemas.microsoft.com/office/powerpoint/2010/main" val="412484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10070" y="3555808"/>
            <a:ext cx="5038642" cy="646331"/>
          </a:xfrm>
          <a:prstGeom prst="rect">
            <a:avLst/>
          </a:prstGeom>
          <a:noFill/>
        </p:spPr>
        <p:txBody>
          <a:bodyPr wrap="square" rtlCol="0">
            <a:spAutoFit/>
          </a:bodyPr>
          <a:lstStyle/>
          <a:p>
            <a:pPr algn="ctr"/>
            <a:r>
              <a:rPr lang="en-US" sz="3600" dirty="0">
                <a:solidFill>
                  <a:srgbClr val="FF0000"/>
                </a:solidFill>
                <a:latin typeface="Times New Roman" pitchFamily="18" charset="0"/>
                <a:cs typeface="Times New Roman" pitchFamily="18" charset="0"/>
              </a:rPr>
              <a:t> </a:t>
            </a:r>
          </a:p>
        </p:txBody>
      </p:sp>
      <p:sp>
        <p:nvSpPr>
          <p:cNvPr id="17" name="TextBox 16"/>
          <p:cNvSpPr txBox="1"/>
          <p:nvPr/>
        </p:nvSpPr>
        <p:spPr>
          <a:xfrm>
            <a:off x="346841" y="2471196"/>
            <a:ext cx="11303875" cy="830997"/>
          </a:xfrm>
          <a:prstGeom prst="rect">
            <a:avLst/>
          </a:prstGeom>
          <a:noFill/>
        </p:spPr>
        <p:txBody>
          <a:bodyPr wrap="square" rtlCol="0">
            <a:spAutoFit/>
          </a:bodyPr>
          <a:lstStyle/>
          <a:p>
            <a:pPr algn="ctr"/>
            <a:r>
              <a:rPr lang="en-IN" sz="4800">
                <a:solidFill>
                  <a:srgbClr val="FF0000"/>
                </a:solidFill>
                <a:latin typeface="Times New Roman" panose="02020603050405020304" pitchFamily="18" charset="0"/>
                <a:cs typeface="Times New Roman" panose="02020603050405020304" pitchFamily="18" charset="0"/>
              </a:rPr>
              <a:t>Unit 2: </a:t>
            </a:r>
            <a:r>
              <a:rPr lang="en-IN" sz="4800" dirty="0">
                <a:solidFill>
                  <a:srgbClr val="FF0000"/>
                </a:solidFill>
                <a:latin typeface="Times New Roman" panose="02020603050405020304" pitchFamily="18" charset="0"/>
                <a:cs typeface="Times New Roman" panose="02020603050405020304" pitchFamily="18" charset="0"/>
              </a:rPr>
              <a:t>Research Design: Experiment Design </a:t>
            </a:r>
            <a:endParaRPr lang="en-US" sz="4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4" name="object 6"/>
          <p:cNvSpPr txBox="1"/>
          <p:nvPr/>
        </p:nvSpPr>
        <p:spPr>
          <a:xfrm>
            <a:off x="923131" y="61852"/>
            <a:ext cx="2186939" cy="567463"/>
          </a:xfrm>
          <a:prstGeom prst="rect">
            <a:avLst/>
          </a:prstGeom>
        </p:spPr>
        <p:txBody>
          <a:bodyPr wrap="square" lIns="0" tIns="13335" rIns="0" bIns="0">
            <a:spAutoFit/>
          </a:bodyPr>
          <a:lstStyle/>
          <a:p>
            <a:pPr marL="12700" eaLnBrk="1" hangingPunct="1">
              <a:spcBef>
                <a:spcPts val="105"/>
              </a:spcBef>
              <a:defRPr/>
            </a:pPr>
            <a:r>
              <a:rPr lang="en-IN" b="1" spc="-35" dirty="0">
                <a:solidFill>
                  <a:srgbClr val="FFFFFF"/>
                </a:solidFill>
                <a:latin typeface="Helvetica-Bold"/>
                <a:ea typeface="ＭＳ Ｐゴシック" charset="0"/>
                <a:cs typeface="Helvetica-Bold"/>
              </a:rPr>
              <a:t>RV College of Engineering</a:t>
            </a:r>
            <a:endParaRPr dirty="0">
              <a:latin typeface="Helvetica-Bold"/>
              <a:ea typeface="ＭＳ Ｐゴシック" charset="0"/>
              <a:cs typeface="Helvetica-Bold"/>
            </a:endParaRPr>
          </a:p>
        </p:txBody>
      </p:sp>
      <p:sp>
        <p:nvSpPr>
          <p:cNvPr id="15" name="object 4"/>
          <p:cNvSpPr>
            <a:spLocks noChangeArrowheads="1"/>
          </p:cNvSpPr>
          <p:nvPr/>
        </p:nvSpPr>
        <p:spPr bwMode="auto">
          <a:xfrm>
            <a:off x="0" y="-63038"/>
            <a:ext cx="923131" cy="81724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en-US"/>
          </a:p>
        </p:txBody>
      </p:sp>
    </p:spTree>
    <p:extLst>
      <p:ext uri="{BB962C8B-B14F-4D97-AF65-F5344CB8AC3E}">
        <p14:creationId xmlns:p14="http://schemas.microsoft.com/office/powerpoint/2010/main" val="225040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Laboratory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5693866"/>
          </a:xfrm>
          <a:prstGeom prst="rect">
            <a:avLst/>
          </a:prstGeom>
          <a:noFill/>
        </p:spPr>
        <p:txBody>
          <a:bodyPr wrap="square" rtlCol="0">
            <a:spAutoFit/>
          </a:bodyPr>
          <a:lstStyle/>
          <a:p>
            <a:pPr algn="just"/>
            <a:r>
              <a:rPr lang="en-US" sz="2800" b="0" i="0" dirty="0">
                <a:solidFill>
                  <a:srgbClr val="374151"/>
                </a:solidFill>
                <a:effectLst/>
                <a:latin typeface="Söhne"/>
              </a:rPr>
              <a:t>Laboratory experiments are controlled scientific investigations conducted in a controlled environment, typically a laboratory, to study and understand various phenomena. These experiments are designed to test hypotheses, establish cause-and-effect relationships, and gather empirical data. Laboratory experiments are commonly used in scientific disciplines such as physics, chemistry, biology, and psychology.</a:t>
            </a:r>
          </a:p>
          <a:p>
            <a:pPr marL="457200" indent="-457200" algn="just">
              <a:buFont typeface="Wingdings" panose="05000000000000000000" pitchFamily="2" charset="2"/>
              <a:buChar char="ü"/>
            </a:pPr>
            <a:r>
              <a:rPr lang="en-US" sz="2800" b="0" i="0" dirty="0">
                <a:solidFill>
                  <a:srgbClr val="FF0000"/>
                </a:solidFill>
                <a:effectLst/>
                <a:latin typeface="Söhne"/>
              </a:rPr>
              <a:t>Research question: </a:t>
            </a:r>
            <a:r>
              <a:rPr lang="en-US" sz="2800" b="0" i="0" dirty="0">
                <a:solidFill>
                  <a:srgbClr val="374151"/>
                </a:solidFill>
                <a:effectLst/>
                <a:latin typeface="Söhne"/>
              </a:rPr>
              <a:t>The experiment begins with a well-defined research question or hypothesis that the researcher intends to investigate.</a:t>
            </a:r>
          </a:p>
          <a:p>
            <a:pPr marL="457200" indent="-457200" algn="just">
              <a:buFont typeface="Wingdings" panose="05000000000000000000" pitchFamily="2" charset="2"/>
              <a:buChar char="ü"/>
            </a:pPr>
            <a:r>
              <a:rPr lang="en-US" sz="2800" b="0" i="0" dirty="0">
                <a:solidFill>
                  <a:srgbClr val="FF0000"/>
                </a:solidFill>
                <a:effectLst/>
                <a:latin typeface="Söhne"/>
              </a:rPr>
              <a:t>Experimental design: </a:t>
            </a:r>
            <a:r>
              <a:rPr lang="en-US" sz="2800" b="0" i="0" dirty="0">
                <a:solidFill>
                  <a:srgbClr val="374151"/>
                </a:solidFill>
                <a:effectLst/>
                <a:latin typeface="Söhne"/>
              </a:rPr>
              <a:t>The researcher designs the experiment by identifying the variables involved, determining the experimental setup, and planning the data collection process. The design must be carefully controlled to minimize potential biases and ensure reliable results.</a:t>
            </a:r>
          </a:p>
          <a:p>
            <a:pPr algn="just"/>
            <a:endParaRPr lang="en-IN" sz="2800" b="1" dirty="0"/>
          </a:p>
        </p:txBody>
      </p:sp>
    </p:spTree>
    <p:extLst>
      <p:ext uri="{BB962C8B-B14F-4D97-AF65-F5344CB8AC3E}">
        <p14:creationId xmlns:p14="http://schemas.microsoft.com/office/powerpoint/2010/main" val="330418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Laboratory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Independent and dependent variables: </a:t>
            </a:r>
            <a:r>
              <a:rPr lang="en-US" sz="2800" b="0" i="0" dirty="0">
                <a:solidFill>
                  <a:srgbClr val="374151"/>
                </a:solidFill>
                <a:effectLst/>
                <a:latin typeface="Söhne"/>
              </a:rPr>
              <a:t>The independent variable is the factor manipulated or controlled by the researcher, while the dependent variable is the outcome or response that is measured. Other variables, known as control variables, are kept constant to isolate the effects of the independent variable.</a:t>
            </a:r>
          </a:p>
          <a:p>
            <a:pPr marL="457200" indent="-457200" algn="just">
              <a:buFont typeface="Wingdings" panose="05000000000000000000" pitchFamily="2" charset="2"/>
              <a:buChar char="ü"/>
            </a:pPr>
            <a:r>
              <a:rPr lang="en-US" sz="2800" b="0" i="0" dirty="0">
                <a:solidFill>
                  <a:srgbClr val="FF0000"/>
                </a:solidFill>
                <a:effectLst/>
                <a:latin typeface="Söhne"/>
              </a:rPr>
              <a:t>Sample selection: </a:t>
            </a:r>
            <a:r>
              <a:rPr lang="en-US" sz="2800" b="0" i="0" dirty="0">
                <a:solidFill>
                  <a:srgbClr val="374151"/>
                </a:solidFill>
                <a:effectLst/>
                <a:latin typeface="Söhne"/>
              </a:rPr>
              <a:t>If applicable, the researcher selects a representative sample from the population under study. The sample should be randomly chosen or follow specific criteria to avoid bias.</a:t>
            </a:r>
          </a:p>
          <a:p>
            <a:pPr marL="457200" indent="-457200" algn="just">
              <a:buFont typeface="Wingdings" panose="05000000000000000000" pitchFamily="2" charset="2"/>
              <a:buChar char="ü"/>
            </a:pPr>
            <a:r>
              <a:rPr lang="en-US" sz="2800" b="0" i="0" dirty="0">
                <a:solidFill>
                  <a:srgbClr val="FF0000"/>
                </a:solidFill>
                <a:effectLst/>
                <a:latin typeface="Söhne"/>
              </a:rPr>
              <a:t>Data collection: </a:t>
            </a:r>
            <a:r>
              <a:rPr lang="en-US" sz="2800" b="0" i="0" dirty="0">
                <a:solidFill>
                  <a:srgbClr val="374151"/>
                </a:solidFill>
                <a:effectLst/>
                <a:latin typeface="Söhne"/>
              </a:rPr>
              <a:t>During the experiment, data is collected by making observations, taking measurements, or conducting tests. Instruments and equipment are used to gather quantitative or qualitative data, depending on the nature of the experiment.</a:t>
            </a:r>
          </a:p>
          <a:p>
            <a:pPr algn="just"/>
            <a:endParaRPr lang="en-IN" sz="2800" b="1" dirty="0"/>
          </a:p>
        </p:txBody>
      </p:sp>
    </p:spTree>
    <p:extLst>
      <p:ext uri="{BB962C8B-B14F-4D97-AF65-F5344CB8AC3E}">
        <p14:creationId xmlns:p14="http://schemas.microsoft.com/office/powerpoint/2010/main" val="303956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Laboratory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Experimental procedure: </a:t>
            </a:r>
            <a:r>
              <a:rPr lang="en-US" sz="2800" b="0" i="0" dirty="0">
                <a:solidFill>
                  <a:srgbClr val="374151"/>
                </a:solidFill>
                <a:effectLst/>
                <a:latin typeface="Söhne"/>
              </a:rPr>
              <a:t>The researcher follows a predefined procedure to implement the experimental design. This may involve performing specific tasks, manipulating variables, introducing stimuli, or administering treatments according to the research plan.</a:t>
            </a:r>
          </a:p>
          <a:p>
            <a:pPr marL="457200" indent="-457200" algn="just">
              <a:buFont typeface="Wingdings" panose="05000000000000000000" pitchFamily="2" charset="2"/>
              <a:buChar char="ü"/>
            </a:pPr>
            <a:r>
              <a:rPr lang="en-US" sz="2800" b="0" i="0" dirty="0">
                <a:solidFill>
                  <a:srgbClr val="FF0000"/>
                </a:solidFill>
                <a:effectLst/>
                <a:latin typeface="Söhne"/>
              </a:rPr>
              <a:t>Data analysis: </a:t>
            </a:r>
            <a:r>
              <a:rPr lang="en-US" sz="2800" b="0" i="0" dirty="0">
                <a:solidFill>
                  <a:srgbClr val="374151"/>
                </a:solidFill>
                <a:effectLst/>
                <a:latin typeface="Söhne"/>
              </a:rPr>
              <a:t>After data collection, the researcher analyzes the data using appropriate statistical or analytical methods. This analysis helps draw meaningful conclusions and identify patterns, trends, or relationships within the data.</a:t>
            </a:r>
          </a:p>
          <a:p>
            <a:pPr marL="457200" indent="-457200" algn="just">
              <a:buFont typeface="Wingdings" panose="05000000000000000000" pitchFamily="2" charset="2"/>
              <a:buChar char="ü"/>
            </a:pPr>
            <a:r>
              <a:rPr lang="en-US" sz="2800" b="0" i="0" dirty="0">
                <a:solidFill>
                  <a:srgbClr val="FF0000"/>
                </a:solidFill>
                <a:effectLst/>
                <a:latin typeface="Söhne"/>
              </a:rPr>
              <a:t>Results and conclusions: </a:t>
            </a:r>
            <a:r>
              <a:rPr lang="en-US" sz="2800" b="0" i="0" dirty="0">
                <a:solidFill>
                  <a:srgbClr val="374151"/>
                </a:solidFill>
                <a:effectLst/>
                <a:latin typeface="Söhne"/>
              </a:rPr>
              <a:t>The findings are interpreted and discussed in light of the research question or hypothesis. The researcher assesses the validity and significance of the results and draws conclusions based on the evidence obtained.</a:t>
            </a:r>
          </a:p>
          <a:p>
            <a:pPr algn="just"/>
            <a:endParaRPr lang="en-IN" sz="2800" b="1" dirty="0"/>
          </a:p>
        </p:txBody>
      </p:sp>
    </p:spTree>
    <p:extLst>
      <p:ext uri="{BB962C8B-B14F-4D97-AF65-F5344CB8AC3E}">
        <p14:creationId xmlns:p14="http://schemas.microsoft.com/office/powerpoint/2010/main" val="386241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Laboratory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4401205"/>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Documentation: </a:t>
            </a:r>
            <a:r>
              <a:rPr lang="en-US" sz="2800" b="0" i="0" dirty="0">
                <a:solidFill>
                  <a:srgbClr val="374151"/>
                </a:solidFill>
                <a:effectLst/>
                <a:latin typeface="Söhne"/>
              </a:rPr>
              <a:t>Throughout the experiment, detailed records are maintained, including procedures, observations, measurements, and any modifications made during the process. This documentation ensures transparency and reproducibility of the experiment.</a:t>
            </a:r>
          </a:p>
          <a:p>
            <a:pPr marL="457200" indent="-457200" algn="just">
              <a:buFont typeface="Wingdings" panose="05000000000000000000" pitchFamily="2" charset="2"/>
              <a:buChar char="ü"/>
            </a:pPr>
            <a:r>
              <a:rPr lang="en-US" sz="2800" b="0" i="0" dirty="0">
                <a:solidFill>
                  <a:srgbClr val="FF0000"/>
                </a:solidFill>
                <a:effectLst/>
                <a:latin typeface="Söhne"/>
              </a:rPr>
              <a:t>Peer review and publication: </a:t>
            </a:r>
            <a:r>
              <a:rPr lang="en-US" sz="2800" b="0" i="0" dirty="0">
                <a:solidFill>
                  <a:srgbClr val="374151"/>
                </a:solidFill>
                <a:effectLst/>
                <a:latin typeface="Söhne"/>
              </a:rPr>
              <a:t>If the experiment's results are significant, the researcher may submit them to scientific journals for peer review and potential publication. Peer review involves evaluation by independent experts in the field to ensure the experiment's quality and validity</a:t>
            </a:r>
          </a:p>
          <a:p>
            <a:pPr algn="just"/>
            <a:endParaRPr lang="en-IN" sz="2800" b="1" dirty="0"/>
          </a:p>
        </p:txBody>
      </p:sp>
    </p:spTree>
    <p:extLst>
      <p:ext uri="{BB962C8B-B14F-4D97-AF65-F5344CB8AC3E}">
        <p14:creationId xmlns:p14="http://schemas.microsoft.com/office/powerpoint/2010/main" val="137130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5693866"/>
          </a:xfrm>
          <a:prstGeom prst="rect">
            <a:avLst/>
          </a:prstGeom>
          <a:noFill/>
        </p:spPr>
        <p:txBody>
          <a:bodyPr wrap="square" rtlCol="0">
            <a:spAutoFit/>
          </a:bodyPr>
          <a:lstStyle/>
          <a:p>
            <a:pPr algn="just"/>
            <a:r>
              <a:rPr lang="en-US" sz="2800" b="0" i="0" dirty="0">
                <a:solidFill>
                  <a:srgbClr val="374151"/>
                </a:solidFill>
                <a:effectLst/>
                <a:latin typeface="Söhne"/>
              </a:rPr>
              <a:t>Experimental design refers to the process of planning and organizing an experiment to systematically investigate a research question or hypothesis. It involves making decisions about the key elements of the experiment, such as the selection and manipulation of variables, the assignment of participants to different conditions, and the procedures for data collection and analysis. Here are the key components of experimental design:</a:t>
            </a:r>
          </a:p>
          <a:p>
            <a:pPr algn="just"/>
            <a:endParaRPr lang="en-US" sz="2800" b="0" i="0" dirty="0">
              <a:solidFill>
                <a:srgbClr val="374151"/>
              </a:solidFill>
              <a:effectLst/>
              <a:latin typeface="Söhne"/>
            </a:endParaRPr>
          </a:p>
          <a:p>
            <a:pPr marL="457200" indent="-457200" algn="just">
              <a:buFont typeface="Wingdings" panose="05000000000000000000" pitchFamily="2" charset="2"/>
              <a:buChar char="ü"/>
            </a:pPr>
            <a:r>
              <a:rPr lang="en-US" sz="2800" b="0" i="0" dirty="0">
                <a:solidFill>
                  <a:srgbClr val="FF0000"/>
                </a:solidFill>
                <a:effectLst/>
                <a:latin typeface="Söhne"/>
              </a:rPr>
              <a:t>Research question or hypothesis: </a:t>
            </a:r>
            <a:r>
              <a:rPr lang="en-US" sz="2800" b="0" i="0" dirty="0">
                <a:solidFill>
                  <a:srgbClr val="374151"/>
                </a:solidFill>
                <a:effectLst/>
                <a:latin typeface="Söhne"/>
              </a:rPr>
              <a:t>Clearly define the research question or hypothesis that you want to investigate. This provides a clear focus for your experiment.</a:t>
            </a:r>
          </a:p>
          <a:p>
            <a:pPr marL="457200" indent="-457200" algn="just">
              <a:buFont typeface="Wingdings" panose="05000000000000000000" pitchFamily="2" charset="2"/>
              <a:buChar char="ü"/>
            </a:pPr>
            <a:r>
              <a:rPr lang="en-US" sz="2800" b="0" i="0" dirty="0">
                <a:solidFill>
                  <a:srgbClr val="FF0000"/>
                </a:solidFill>
                <a:effectLst/>
                <a:latin typeface="Söhne"/>
              </a:rPr>
              <a:t>Independent variable: </a:t>
            </a:r>
            <a:r>
              <a:rPr lang="en-US" sz="2800" b="0" i="0" dirty="0">
                <a:solidFill>
                  <a:srgbClr val="374151"/>
                </a:solidFill>
                <a:effectLst/>
                <a:latin typeface="Söhne"/>
              </a:rPr>
              <a:t>Identify the variable that you will manipulate or control in the experiment. This variable is hypothesized to have an effect on the dependent variable.</a:t>
            </a:r>
            <a:endParaRPr lang="en-IN" sz="2800" b="1" dirty="0"/>
          </a:p>
        </p:txBody>
      </p:sp>
    </p:spTree>
    <p:extLst>
      <p:ext uri="{BB962C8B-B14F-4D97-AF65-F5344CB8AC3E}">
        <p14:creationId xmlns:p14="http://schemas.microsoft.com/office/powerpoint/2010/main" val="2227412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Dependent variable: </a:t>
            </a:r>
            <a:r>
              <a:rPr lang="en-US" sz="2800" b="0" i="0" dirty="0">
                <a:solidFill>
                  <a:srgbClr val="374151"/>
                </a:solidFill>
                <a:effectLst/>
                <a:latin typeface="Söhne"/>
              </a:rPr>
              <a:t>Determine the variable that you will measure or observe to assess the effects of the independent variable. It represents the outcome or response variable that you are interested in studying.</a:t>
            </a:r>
          </a:p>
          <a:p>
            <a:pPr marL="457200" indent="-457200" algn="just">
              <a:buFont typeface="Wingdings" panose="05000000000000000000" pitchFamily="2" charset="2"/>
              <a:buChar char="ü"/>
            </a:pPr>
            <a:r>
              <a:rPr lang="en-US" sz="2800" b="0" i="0" dirty="0">
                <a:solidFill>
                  <a:srgbClr val="FF0000"/>
                </a:solidFill>
                <a:effectLst/>
                <a:latin typeface="Söhne"/>
              </a:rPr>
              <a:t>Control variables: </a:t>
            </a:r>
            <a:r>
              <a:rPr lang="en-US" sz="2800" b="0" i="0" dirty="0">
                <a:solidFill>
                  <a:srgbClr val="374151"/>
                </a:solidFill>
                <a:effectLst/>
                <a:latin typeface="Söhne"/>
              </a:rPr>
              <a:t>Identify other variables that could potentially influence the dependent variable and should be controlled or measured. This helps to ensure that any observed effects are due to the independent variable and not confounding factors.</a:t>
            </a:r>
          </a:p>
          <a:p>
            <a:pPr marL="457200" indent="-457200" algn="just">
              <a:buFont typeface="Wingdings" panose="05000000000000000000" pitchFamily="2" charset="2"/>
              <a:buChar char="ü"/>
            </a:pPr>
            <a:r>
              <a:rPr lang="en-US" sz="2800" b="0" i="0" dirty="0">
                <a:solidFill>
                  <a:srgbClr val="FF0000"/>
                </a:solidFill>
                <a:effectLst/>
                <a:latin typeface="Söhne"/>
              </a:rPr>
              <a:t>Experimental groups: </a:t>
            </a:r>
            <a:r>
              <a:rPr lang="en-US" sz="2800" b="0" i="0" dirty="0">
                <a:solidFill>
                  <a:srgbClr val="374151"/>
                </a:solidFill>
                <a:effectLst/>
                <a:latin typeface="Söhne"/>
              </a:rPr>
              <a:t>Decide how many experimental groups or conditions you will have in your experiment. Each group represents a different level or treatment of the independent variable.</a:t>
            </a:r>
          </a:p>
          <a:p>
            <a:pPr marL="457200" indent="-457200" algn="just">
              <a:buFont typeface="Wingdings" panose="05000000000000000000" pitchFamily="2" charset="2"/>
              <a:buChar char="ü"/>
            </a:pPr>
            <a:r>
              <a:rPr lang="en-US" sz="2800" b="0" i="0" dirty="0">
                <a:solidFill>
                  <a:srgbClr val="FF0000"/>
                </a:solidFill>
                <a:effectLst/>
                <a:latin typeface="Söhne"/>
              </a:rPr>
              <a:t>Randomization: </a:t>
            </a:r>
            <a:r>
              <a:rPr lang="en-US" sz="2800" b="0" i="0" dirty="0">
                <a:solidFill>
                  <a:srgbClr val="374151"/>
                </a:solidFill>
                <a:effectLst/>
                <a:latin typeface="Söhne"/>
              </a:rPr>
              <a:t>Randomly assign participants to different experimental groups. This helps to ensure that the groups are equivalent at the beginning of the experiment and minimizes the effects of individual differences.</a:t>
            </a:r>
            <a:endParaRPr lang="en-IN" sz="2800" b="1" dirty="0"/>
          </a:p>
        </p:txBody>
      </p:sp>
    </p:spTree>
    <p:extLst>
      <p:ext uri="{BB962C8B-B14F-4D97-AF65-F5344CB8AC3E}">
        <p14:creationId xmlns:p14="http://schemas.microsoft.com/office/powerpoint/2010/main" val="1543822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878977"/>
            <a:ext cx="11098924"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Control variables: </a:t>
            </a:r>
            <a:r>
              <a:rPr lang="en-US" sz="2800" b="0" i="0" dirty="0">
                <a:solidFill>
                  <a:srgbClr val="374151"/>
                </a:solidFill>
                <a:effectLst/>
                <a:latin typeface="Söhne"/>
              </a:rPr>
              <a:t>Identify other variables that could potentially influence the dependent variable and should be controlled or measured. This helps to ensure that any observed effects are due to the independent variable and not confounding factors.</a:t>
            </a:r>
          </a:p>
          <a:p>
            <a:pPr marL="457200" indent="-457200" algn="just">
              <a:buFont typeface="Wingdings" panose="05000000000000000000" pitchFamily="2" charset="2"/>
              <a:buChar char="ü"/>
            </a:pPr>
            <a:r>
              <a:rPr lang="en-US" sz="2800" b="0" i="0" dirty="0">
                <a:solidFill>
                  <a:srgbClr val="FF0000"/>
                </a:solidFill>
                <a:effectLst/>
                <a:latin typeface="Söhne"/>
              </a:rPr>
              <a:t>Experimental groups: </a:t>
            </a:r>
            <a:r>
              <a:rPr lang="en-US" sz="2800" b="0" i="0" dirty="0">
                <a:solidFill>
                  <a:srgbClr val="374151"/>
                </a:solidFill>
                <a:effectLst/>
                <a:latin typeface="Söhne"/>
              </a:rPr>
              <a:t>Decide how many experimental groups or conditions you will have in your experiment. Each group represents a different level or treatment of the independent variable.</a:t>
            </a:r>
          </a:p>
          <a:p>
            <a:pPr marL="457200" indent="-457200" algn="just">
              <a:buFont typeface="Wingdings" panose="05000000000000000000" pitchFamily="2" charset="2"/>
              <a:buChar char="ü"/>
            </a:pPr>
            <a:r>
              <a:rPr lang="en-US" sz="2800" b="0" i="0" dirty="0">
                <a:solidFill>
                  <a:srgbClr val="FF0000"/>
                </a:solidFill>
                <a:effectLst/>
                <a:latin typeface="Söhne"/>
              </a:rPr>
              <a:t>Randomization: </a:t>
            </a:r>
            <a:r>
              <a:rPr lang="en-US" sz="2800" b="0" i="0" dirty="0">
                <a:solidFill>
                  <a:srgbClr val="374151"/>
                </a:solidFill>
                <a:effectLst/>
                <a:latin typeface="Söhne"/>
              </a:rPr>
              <a:t>Randomly assign participants to different experimental groups. This helps to ensure that the groups are equivalent at the beginning of the experiment and minimizes the effects of individual differences.</a:t>
            </a:r>
          </a:p>
          <a:p>
            <a:pPr algn="just"/>
            <a:endParaRPr lang="en-IN" sz="2800" b="1" dirty="0"/>
          </a:p>
        </p:txBody>
      </p:sp>
    </p:spTree>
    <p:extLst>
      <p:ext uri="{BB962C8B-B14F-4D97-AF65-F5344CB8AC3E}">
        <p14:creationId xmlns:p14="http://schemas.microsoft.com/office/powerpoint/2010/main" val="82332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878977"/>
            <a:ext cx="11098924" cy="3970318"/>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Ethical considerations: </a:t>
            </a:r>
            <a:r>
              <a:rPr lang="en-US" sz="2800" b="0" i="0" dirty="0">
                <a:solidFill>
                  <a:srgbClr val="374151"/>
                </a:solidFill>
                <a:effectLst/>
                <a:latin typeface="Söhne"/>
              </a:rPr>
              <a:t>Consider any ethical issues related to your experiment, such as obtaining informed consent from participants, ensuring their privacy and confidentiality, and minimizing potential harm.</a:t>
            </a:r>
          </a:p>
          <a:p>
            <a:pPr marL="457200" indent="-457200" algn="just">
              <a:buFont typeface="Wingdings" panose="05000000000000000000" pitchFamily="2" charset="2"/>
              <a:buChar char="ü"/>
            </a:pPr>
            <a:r>
              <a:rPr lang="en-US" sz="2800" b="0" i="0" dirty="0">
                <a:solidFill>
                  <a:srgbClr val="FF0000"/>
                </a:solidFill>
                <a:effectLst/>
                <a:latin typeface="Söhne"/>
              </a:rPr>
              <a:t>Pilot testing: </a:t>
            </a:r>
            <a:r>
              <a:rPr lang="en-US" sz="2800" b="0" i="0" dirty="0">
                <a:solidFill>
                  <a:srgbClr val="374151"/>
                </a:solidFill>
                <a:effectLst/>
                <a:latin typeface="Söhne"/>
              </a:rPr>
              <a:t>Conduct a pilot study or pretest to evaluate the feasibility and effectiveness of your experimental design. This can help you identify and address any potential issues before conducting the full experiment.</a:t>
            </a:r>
          </a:p>
          <a:p>
            <a:pPr algn="just"/>
            <a:endParaRPr lang="en-IN" sz="2800" b="1" dirty="0"/>
          </a:p>
        </p:txBody>
      </p:sp>
    </p:spTree>
    <p:extLst>
      <p:ext uri="{BB962C8B-B14F-4D97-AF65-F5344CB8AC3E}">
        <p14:creationId xmlns:p14="http://schemas.microsoft.com/office/powerpoint/2010/main" val="184551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68580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Quasi-Experimental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683173" y="603109"/>
            <a:ext cx="11098924" cy="5693866"/>
          </a:xfrm>
          <a:prstGeom prst="rect">
            <a:avLst/>
          </a:prstGeom>
          <a:noFill/>
        </p:spPr>
        <p:txBody>
          <a:bodyPr wrap="square" rtlCol="0">
            <a:spAutoFit/>
          </a:bodyPr>
          <a:lstStyle/>
          <a:p>
            <a:pPr algn="just"/>
            <a:r>
              <a:rPr lang="en-US" sz="2800" b="0" i="0" dirty="0">
                <a:solidFill>
                  <a:srgbClr val="374151"/>
                </a:solidFill>
                <a:effectLst/>
                <a:latin typeface="Söhne"/>
              </a:rPr>
              <a:t>Quasi-experimental design is a research methodology used in social sciences and other fields where it is not feasible or ethical to conduct a randomized controlled trial (RCT). In a quasi-experimental design, the researcher does not have complete control over the assignment of participants to different groups, as in an RCT. Instead, they use existing groups or naturally occurring events to form the comparison groups.</a:t>
            </a:r>
          </a:p>
          <a:p>
            <a:pPr algn="l"/>
            <a:endParaRPr lang="en-US" sz="2800" b="0" i="0" dirty="0">
              <a:solidFill>
                <a:srgbClr val="374151"/>
              </a:solidFill>
              <a:effectLst/>
              <a:latin typeface="Söhne"/>
            </a:endParaRPr>
          </a:p>
          <a:p>
            <a:pPr algn="just"/>
            <a:r>
              <a:rPr lang="en-US" sz="2800" b="0" i="0" dirty="0">
                <a:solidFill>
                  <a:srgbClr val="374151"/>
                </a:solidFill>
                <a:effectLst/>
                <a:latin typeface="Söhne"/>
              </a:rPr>
              <a:t>Quasi-experimental designs are often used in situations where it is not possible to randomly assign participants to different conditions due to practical or ethical constraints. For example, it may not be ethical to randomly assign individuals to receive a certain type of treatment if there is a possibility of harm.</a:t>
            </a:r>
          </a:p>
          <a:p>
            <a:pPr algn="just"/>
            <a:endParaRPr lang="en-IN" sz="2800" b="1" dirty="0"/>
          </a:p>
        </p:txBody>
      </p:sp>
    </p:spTree>
    <p:extLst>
      <p:ext uri="{BB962C8B-B14F-4D97-AF65-F5344CB8AC3E}">
        <p14:creationId xmlns:p14="http://schemas.microsoft.com/office/powerpoint/2010/main" val="39171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68580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Quasi-Experimental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878977"/>
            <a:ext cx="11098924" cy="6124754"/>
          </a:xfrm>
          <a:prstGeom prst="rect">
            <a:avLst/>
          </a:prstGeom>
          <a:noFill/>
        </p:spPr>
        <p:txBody>
          <a:bodyPr wrap="square" rtlCol="0">
            <a:spAutoFit/>
          </a:bodyPr>
          <a:lstStyle/>
          <a:p>
            <a:pPr algn="just"/>
            <a:r>
              <a:rPr lang="en-US" sz="2800" b="0" i="0" dirty="0">
                <a:solidFill>
                  <a:srgbClr val="374151"/>
                </a:solidFill>
                <a:effectLst/>
                <a:latin typeface="Söhne"/>
              </a:rPr>
              <a:t>In a quasi-experimental design, researchers typically identify an intervention or treatment group and a comparison group. The intervention group receives the treatment or intervention being studied, while the comparison group does not. The two groups are then compared to determine whether the treatment had an effect.</a:t>
            </a:r>
          </a:p>
          <a:p>
            <a:pPr algn="l"/>
            <a:r>
              <a:rPr lang="en-US" sz="2800" b="0" i="0" dirty="0">
                <a:solidFill>
                  <a:srgbClr val="374151"/>
                </a:solidFill>
                <a:effectLst/>
                <a:latin typeface="Söhne"/>
              </a:rPr>
              <a:t>There are several types of quasi-experimental designs, including:</a:t>
            </a:r>
          </a:p>
          <a:p>
            <a:pPr marL="457200" indent="-457200" algn="just">
              <a:buFont typeface="Wingdings" panose="05000000000000000000" pitchFamily="2" charset="2"/>
              <a:buChar char="ü"/>
            </a:pPr>
            <a:r>
              <a:rPr lang="en-US" sz="2800" b="0" i="0" dirty="0">
                <a:solidFill>
                  <a:srgbClr val="FF0000"/>
                </a:solidFill>
                <a:effectLst/>
                <a:latin typeface="Söhne"/>
              </a:rPr>
              <a:t>Non-equivalent control group design: </a:t>
            </a:r>
            <a:r>
              <a:rPr lang="en-US" sz="2800" b="0" i="0" dirty="0">
                <a:solidFill>
                  <a:srgbClr val="374151"/>
                </a:solidFill>
                <a:effectLst/>
                <a:latin typeface="Söhne"/>
              </a:rPr>
              <a:t>This design involves selecting a comparison group that is similar to the intervention group but not formed through random assignment. The two groups are compared on the outcome of interest.</a:t>
            </a:r>
          </a:p>
          <a:p>
            <a:pPr marL="457200" indent="-457200" algn="just">
              <a:buFont typeface="Wingdings" panose="05000000000000000000" pitchFamily="2" charset="2"/>
              <a:buChar char="ü"/>
            </a:pPr>
            <a:r>
              <a:rPr lang="en-US" sz="2800" b="0" i="0" dirty="0">
                <a:solidFill>
                  <a:srgbClr val="FF0000"/>
                </a:solidFill>
                <a:effectLst/>
                <a:latin typeface="Söhne"/>
              </a:rPr>
              <a:t>Pretest-posttest design: </a:t>
            </a:r>
            <a:r>
              <a:rPr lang="en-US" sz="2800" b="0" i="0" dirty="0">
                <a:solidFill>
                  <a:srgbClr val="374151"/>
                </a:solidFill>
                <a:effectLst/>
                <a:latin typeface="Söhne"/>
              </a:rPr>
              <a:t>In this design, measurements are taken both before and after the intervention for both the treatment and comparison groups. Any differences in the post-intervention measurements can be attributed to the treatment.</a:t>
            </a:r>
            <a:endParaRPr lang="en-IN" sz="2800" b="1" dirty="0"/>
          </a:p>
        </p:txBody>
      </p:sp>
    </p:spTree>
    <p:extLst>
      <p:ext uri="{BB962C8B-B14F-4D97-AF65-F5344CB8AC3E}">
        <p14:creationId xmlns:p14="http://schemas.microsoft.com/office/powerpoint/2010/main" val="37613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423378" y="284273"/>
            <a:ext cx="480060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Presentation Agenda</a:t>
            </a:r>
            <a:endParaRPr lang="en-US" sz="4000" dirty="0">
              <a:latin typeface="Times New Roman" panose="02020603050405020304" pitchFamily="18" charset="0"/>
              <a:ea typeface="Segoe UI" pitchFamily="34" charset="0"/>
              <a:cs typeface="Times New Roman" panose="02020603050405020304" pitchFamily="18" charset="0"/>
            </a:endParaRPr>
          </a:p>
        </p:txBody>
      </p:sp>
      <p:sp>
        <p:nvSpPr>
          <p:cNvPr id="7" name="TextBox 6"/>
          <p:cNvSpPr txBox="1"/>
          <p:nvPr/>
        </p:nvSpPr>
        <p:spPr>
          <a:xfrm>
            <a:off x="204006" y="1164134"/>
            <a:ext cx="11987994" cy="5693866"/>
          </a:xfrm>
          <a:prstGeom prst="rect">
            <a:avLst/>
          </a:prstGeom>
          <a:noFill/>
        </p:spPr>
        <p:txBody>
          <a:bodyPr wrap="square" rtlCol="0">
            <a:spAutoFit/>
          </a:bodyPr>
          <a:lstStyle/>
          <a:p>
            <a:pPr marL="342900" indent="-342900">
              <a:buFont typeface="Wingdings" pitchFamily="2" charset="2"/>
              <a:buChar char="Ø"/>
            </a:pPr>
            <a:r>
              <a:rPr lang="en-IN" sz="2800" dirty="0"/>
              <a:t>Principles of Experiments </a:t>
            </a:r>
          </a:p>
          <a:p>
            <a:pPr marL="800100" lvl="1" indent="-342900">
              <a:buFont typeface="Wingdings" pitchFamily="2" charset="2"/>
              <a:buChar char="Ø"/>
            </a:pPr>
            <a:r>
              <a:rPr lang="en-IN" sz="2800" dirty="0">
                <a:solidFill>
                  <a:srgbClr val="FF0000"/>
                </a:solidFill>
              </a:rPr>
              <a:t>Laboratory Experiments</a:t>
            </a:r>
            <a:r>
              <a:rPr lang="en-US" sz="2800" dirty="0">
                <a:latin typeface="Times New Roman" panose="02020603050405020304" pitchFamily="18" charset="0"/>
                <a:cs typeface="Times New Roman" panose="02020603050405020304" pitchFamily="18" charset="0"/>
              </a:rPr>
              <a:t>,</a:t>
            </a:r>
          </a:p>
          <a:p>
            <a:pPr marL="1257300" lvl="2" indent="-342900">
              <a:buFont typeface="Wingdings" pitchFamily="2" charset="2"/>
              <a:buChar char="Ø"/>
            </a:pPr>
            <a:r>
              <a:rPr lang="en-IN" sz="2800" dirty="0"/>
              <a:t>Experimental Design</a:t>
            </a:r>
            <a:r>
              <a:rPr lang="en-US" sz="2800" dirty="0">
                <a:latin typeface="Times New Roman" panose="02020603050405020304" pitchFamily="18" charset="0"/>
                <a:cs typeface="Times New Roman" panose="02020603050405020304" pitchFamily="18" charset="0"/>
              </a:rPr>
              <a:t>, </a:t>
            </a:r>
          </a:p>
          <a:p>
            <a:pPr marL="1714500" lvl="3" indent="-342900">
              <a:buFont typeface="Wingdings" pitchFamily="2" charset="2"/>
              <a:buChar char="Ø"/>
            </a:pPr>
            <a:r>
              <a:rPr lang="en-IN" sz="2800" dirty="0">
                <a:solidFill>
                  <a:srgbClr val="FF0000"/>
                </a:solidFill>
              </a:rPr>
              <a:t>Quasi Experimental Design</a:t>
            </a:r>
            <a:r>
              <a:rPr lang="en-US" sz="2800" dirty="0">
                <a:latin typeface="Times New Roman" panose="02020603050405020304" pitchFamily="18" charset="0"/>
                <a:cs typeface="Times New Roman" panose="02020603050405020304" pitchFamily="18" charset="0"/>
              </a:rPr>
              <a:t>,</a:t>
            </a:r>
          </a:p>
          <a:p>
            <a:pPr marL="2171700" lvl="4" indent="-342900">
              <a:buFont typeface="Wingdings" pitchFamily="2" charset="2"/>
              <a:buChar char="Ø"/>
            </a:pPr>
            <a:r>
              <a:rPr lang="en-US" sz="2800" dirty="0">
                <a:latin typeface="Times New Roman" panose="02020603050405020304" pitchFamily="18" charset="0"/>
                <a:cs typeface="Times New Roman" panose="02020603050405020304" pitchFamily="18" charset="0"/>
              </a:rPr>
              <a:t>Action, </a:t>
            </a:r>
          </a:p>
          <a:p>
            <a:pPr marL="2628900" lvl="5"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Research </a:t>
            </a:r>
          </a:p>
          <a:p>
            <a:pPr marL="3086100" lvl="6" indent="-342900">
              <a:buFont typeface="Wingdings" pitchFamily="2" charset="2"/>
              <a:buChar char="Ø"/>
            </a:pPr>
            <a:r>
              <a:rPr lang="en-US" sz="2800" dirty="0">
                <a:latin typeface="Times New Roman" panose="02020603050405020304" pitchFamily="18" charset="0"/>
                <a:cs typeface="Times New Roman" panose="02020603050405020304" pitchFamily="18" charset="0"/>
              </a:rPr>
              <a:t>Validity and Reliability of experiment and quasi experiments</a:t>
            </a:r>
          </a:p>
          <a:p>
            <a:pPr marL="2628900" lvl="5"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Ex Post Factor Research- Exploratory research </a:t>
            </a:r>
          </a:p>
          <a:p>
            <a:pPr marL="2171700" lvl="4" indent="-342900">
              <a:buFont typeface="Wingdings" pitchFamily="2" charset="2"/>
              <a:buChar char="Ø"/>
            </a:pPr>
            <a:r>
              <a:rPr lang="en-US" sz="2800" dirty="0">
                <a:latin typeface="Times New Roman" panose="02020603050405020304" pitchFamily="18" charset="0"/>
                <a:cs typeface="Times New Roman" panose="02020603050405020304" pitchFamily="18" charset="0"/>
              </a:rPr>
              <a:t>Historical Research </a:t>
            </a:r>
          </a:p>
          <a:p>
            <a:pPr marL="1714500" lvl="3"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Descriptive Research </a:t>
            </a:r>
          </a:p>
          <a:p>
            <a:pPr marL="1257300" lvl="2" indent="-342900">
              <a:buFont typeface="Wingdings" pitchFamily="2" charset="2"/>
              <a:buChar char="Ø"/>
            </a:pPr>
            <a:r>
              <a:rPr lang="en-US" sz="2800" dirty="0">
                <a:latin typeface="Times New Roman" panose="02020603050405020304" pitchFamily="18" charset="0"/>
                <a:cs typeface="Times New Roman" panose="02020603050405020304" pitchFamily="18" charset="0"/>
              </a:rPr>
              <a:t>Field studies </a:t>
            </a:r>
          </a:p>
          <a:p>
            <a:pPr marL="800100" lvl="1" indent="-342900">
              <a:buFont typeface="Wingdings"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Survey Research </a:t>
            </a:r>
          </a:p>
          <a:p>
            <a:pPr marL="342900" indent="-342900">
              <a:buFont typeface="Wingdings" pitchFamily="2" charset="2"/>
              <a:buChar char="Ø"/>
            </a:pPr>
            <a:r>
              <a:rPr lang="en-US" sz="2800" dirty="0">
                <a:latin typeface="Times New Roman" panose="02020603050405020304" pitchFamily="18" charset="0"/>
                <a:cs typeface="Times New Roman" panose="02020603050405020304" pitchFamily="18" charset="0"/>
              </a:rPr>
              <a:t>Qualitative Research  Methods   </a:t>
            </a:r>
          </a:p>
        </p:txBody>
      </p:sp>
    </p:spTree>
    <p:extLst>
      <p:ext uri="{BB962C8B-B14F-4D97-AF65-F5344CB8AC3E}">
        <p14:creationId xmlns:p14="http://schemas.microsoft.com/office/powerpoint/2010/main" val="319143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68580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Quasi-Experimental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46538" y="719760"/>
            <a:ext cx="11098924"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Time series design: </a:t>
            </a:r>
            <a:r>
              <a:rPr lang="en-US" sz="2800" b="0" i="0" dirty="0">
                <a:solidFill>
                  <a:srgbClr val="374151"/>
                </a:solidFill>
                <a:effectLst/>
                <a:latin typeface="Söhne"/>
              </a:rPr>
              <a:t>This design involves measuring the outcome of interest multiple times before and after the intervention. It allows for the assessment of trends and changes over time.</a:t>
            </a:r>
          </a:p>
          <a:p>
            <a:pPr algn="l"/>
            <a:endParaRPr lang="en-US" sz="2800" b="0" i="0" dirty="0">
              <a:solidFill>
                <a:srgbClr val="374151"/>
              </a:solidFill>
              <a:effectLst/>
              <a:latin typeface="Söhne"/>
            </a:endParaRPr>
          </a:p>
          <a:p>
            <a:pPr algn="just"/>
            <a:r>
              <a:rPr lang="en-US" sz="2800" b="0" i="0" dirty="0">
                <a:solidFill>
                  <a:srgbClr val="374151"/>
                </a:solidFill>
                <a:effectLst/>
                <a:latin typeface="Söhne"/>
              </a:rPr>
              <a:t>Quasi-experimental designs have some limitations compared to true experimental designs. Since participants are not randomly assigned, there may be pre-existing differences between the groups that could influence the results. </a:t>
            </a:r>
          </a:p>
          <a:p>
            <a:pPr algn="just"/>
            <a:r>
              <a:rPr lang="en-US" sz="2800" b="0" i="0" dirty="0">
                <a:solidFill>
                  <a:srgbClr val="374151"/>
                </a:solidFill>
                <a:effectLst/>
                <a:latin typeface="Söhne"/>
              </a:rPr>
              <a:t>Despite their limitations, quasi-experimental designs are valuable when conducting research in real-world settings, where random assignment is not feasible. They can provide valuable insights into the effectiveness of interventions and treatments when it is not possible or ethical to use more rigorous experimental designs</a:t>
            </a:r>
          </a:p>
          <a:p>
            <a:pPr algn="just"/>
            <a:endParaRPr lang="en-IN" sz="2800" b="1" dirty="0"/>
          </a:p>
        </p:txBody>
      </p:sp>
    </p:spTree>
    <p:extLst>
      <p:ext uri="{BB962C8B-B14F-4D97-AF65-F5344CB8AC3E}">
        <p14:creationId xmlns:p14="http://schemas.microsoft.com/office/powerpoint/2010/main" val="330131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685800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Quasi-Experimental Design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46538" y="719760"/>
            <a:ext cx="11098924"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Time series design: </a:t>
            </a:r>
            <a:r>
              <a:rPr lang="en-US" sz="2800" b="0" i="0" dirty="0">
                <a:solidFill>
                  <a:srgbClr val="374151"/>
                </a:solidFill>
                <a:effectLst/>
                <a:latin typeface="Söhne"/>
              </a:rPr>
              <a:t>This design involves measuring the outcome of interest multiple times before and after the intervention. It allows for the assessment of trends and changes over time.</a:t>
            </a:r>
          </a:p>
          <a:p>
            <a:pPr algn="l"/>
            <a:endParaRPr lang="en-US" sz="2800" b="0" i="0" dirty="0">
              <a:solidFill>
                <a:srgbClr val="374151"/>
              </a:solidFill>
              <a:effectLst/>
              <a:latin typeface="Söhne"/>
            </a:endParaRPr>
          </a:p>
          <a:p>
            <a:pPr algn="just"/>
            <a:r>
              <a:rPr lang="en-US" sz="2800" b="0" i="0" dirty="0">
                <a:solidFill>
                  <a:srgbClr val="374151"/>
                </a:solidFill>
                <a:effectLst/>
                <a:latin typeface="Söhne"/>
              </a:rPr>
              <a:t>Quasi-experimental designs have some limitations compared to true experimental designs. Since participants are not randomly assigned, there may be pre-existing differences between the groups that could influence the results. </a:t>
            </a:r>
          </a:p>
          <a:p>
            <a:pPr algn="just"/>
            <a:r>
              <a:rPr lang="en-US" sz="2800" b="0" i="0" dirty="0">
                <a:solidFill>
                  <a:srgbClr val="374151"/>
                </a:solidFill>
                <a:effectLst/>
                <a:latin typeface="Söhne"/>
              </a:rPr>
              <a:t>Despite their limitations, quasi-experimental designs are valuable when conducting research in real-world settings, where random assignment is not feasible. They can provide valuable insights into the effectiveness of interventions and treatments when it is not possible or ethical to use more rigorous experimental designs</a:t>
            </a:r>
          </a:p>
          <a:p>
            <a:pPr algn="just"/>
            <a:endParaRPr lang="en-IN" sz="2800" b="1" dirty="0"/>
          </a:p>
        </p:txBody>
      </p:sp>
    </p:spTree>
    <p:extLst>
      <p:ext uri="{BB962C8B-B14F-4D97-AF65-F5344CB8AC3E}">
        <p14:creationId xmlns:p14="http://schemas.microsoft.com/office/powerpoint/2010/main" val="298517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759898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in Research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46538" y="719760"/>
            <a:ext cx="11098924" cy="5262979"/>
          </a:xfrm>
          <a:prstGeom prst="rect">
            <a:avLst/>
          </a:prstGeom>
          <a:noFill/>
        </p:spPr>
        <p:txBody>
          <a:bodyPr wrap="square" rtlCol="0">
            <a:spAutoFit/>
          </a:bodyPr>
          <a:lstStyle/>
          <a:p>
            <a:pPr algn="just"/>
            <a:r>
              <a:rPr lang="en-US" sz="2800" b="0" i="0" dirty="0">
                <a:solidFill>
                  <a:srgbClr val="374151"/>
                </a:solidFill>
                <a:effectLst/>
                <a:latin typeface="Söhne"/>
              </a:rPr>
              <a:t>Experimental design is a critical aspect of research that involves planning, conducting, and analyzing experiments to investigate specific hypotheses or research questions. It is commonly used in scientific and social science research to establish cause-and-effect relationships between variables.</a:t>
            </a:r>
          </a:p>
          <a:p>
            <a:pPr algn="just"/>
            <a:endParaRPr lang="en-US" sz="2800" dirty="0">
              <a:solidFill>
                <a:srgbClr val="374151"/>
              </a:solidFill>
              <a:latin typeface="Söhne"/>
            </a:endParaRPr>
          </a:p>
          <a:p>
            <a:pPr algn="just"/>
            <a:r>
              <a:rPr lang="en-US" sz="2800" b="1" i="0" dirty="0">
                <a:effectLst/>
                <a:latin typeface="Söhne"/>
              </a:rPr>
              <a:t>Research Question or Hypothesis:</a:t>
            </a:r>
            <a:r>
              <a:rPr lang="en-US" sz="2800" b="0" i="0" dirty="0">
                <a:solidFill>
                  <a:srgbClr val="374151"/>
                </a:solidFill>
                <a:effectLst/>
                <a:latin typeface="Söhne"/>
              </a:rPr>
              <a:t> Clearly define the problem research wants to investigate or the hypothesis he wants to test. Which should be  specific, measurable, and relevant to the field of study</a:t>
            </a:r>
          </a:p>
          <a:p>
            <a:pPr algn="just"/>
            <a:endParaRPr lang="en-US" sz="2800" dirty="0">
              <a:solidFill>
                <a:srgbClr val="374151"/>
              </a:solidFill>
              <a:latin typeface="Söhne"/>
            </a:endParaRPr>
          </a:p>
          <a:p>
            <a:pPr algn="just"/>
            <a:r>
              <a:rPr lang="en-US" sz="2800" b="1" i="0" dirty="0">
                <a:effectLst/>
                <a:latin typeface="Söhne"/>
              </a:rPr>
              <a:t>Variables:</a:t>
            </a:r>
            <a:r>
              <a:rPr lang="en-US" sz="2800" b="0" i="0" dirty="0">
                <a:solidFill>
                  <a:srgbClr val="374151"/>
                </a:solidFill>
                <a:effectLst/>
                <a:latin typeface="Söhne"/>
              </a:rPr>
              <a:t> Identify the independent variable(s), which are manipulated by the researcher, and the dependent variable(s), which are the outcomes being measured.</a:t>
            </a:r>
            <a:endParaRPr lang="en-IN" sz="2800" b="1" dirty="0"/>
          </a:p>
        </p:txBody>
      </p:sp>
    </p:spTree>
    <p:extLst>
      <p:ext uri="{BB962C8B-B14F-4D97-AF65-F5344CB8AC3E}">
        <p14:creationId xmlns:p14="http://schemas.microsoft.com/office/powerpoint/2010/main" val="2970830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759898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in Research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46538" y="719760"/>
            <a:ext cx="11098924" cy="6124754"/>
          </a:xfrm>
          <a:prstGeom prst="rect">
            <a:avLst/>
          </a:prstGeom>
          <a:noFill/>
        </p:spPr>
        <p:txBody>
          <a:bodyPr wrap="square" rtlCol="0">
            <a:spAutoFit/>
          </a:bodyPr>
          <a:lstStyle/>
          <a:p>
            <a:pPr algn="just"/>
            <a:r>
              <a:rPr lang="en-US" sz="2800" b="1" i="0" dirty="0">
                <a:effectLst/>
                <a:latin typeface="Söhne"/>
              </a:rPr>
              <a:t>Control Group: </a:t>
            </a:r>
            <a:r>
              <a:rPr lang="en-US" sz="2800" b="0" i="0" dirty="0">
                <a:solidFill>
                  <a:srgbClr val="374151"/>
                </a:solidFill>
                <a:effectLst/>
                <a:latin typeface="Söhne"/>
              </a:rPr>
              <a:t>a control group is essential for comparison. It is a group that does not receive the experimental treatment or intervention, providing a baseline against which to measure the effects of the independent variable.</a:t>
            </a:r>
          </a:p>
          <a:p>
            <a:pPr algn="just"/>
            <a:r>
              <a:rPr lang="en-US" sz="2800" b="1" i="0" dirty="0">
                <a:effectLst/>
                <a:latin typeface="Söhne"/>
              </a:rPr>
              <a:t>Randomization:</a:t>
            </a:r>
            <a:r>
              <a:rPr lang="en-US" sz="2800" b="0" i="0" dirty="0">
                <a:solidFill>
                  <a:srgbClr val="374151"/>
                </a:solidFill>
                <a:effectLst/>
                <a:latin typeface="Söhne"/>
              </a:rPr>
              <a:t> Random assignment of participants to different groups (experimental and control) helps ensure that the groups are similar at the beginning of the experiment, minimizing the influence of confounding variables.</a:t>
            </a:r>
          </a:p>
          <a:p>
            <a:pPr algn="just"/>
            <a:r>
              <a:rPr lang="en-US" sz="2800" b="1" i="0" dirty="0">
                <a:effectLst/>
                <a:latin typeface="Söhne"/>
              </a:rPr>
              <a:t>Sample Size:</a:t>
            </a:r>
            <a:r>
              <a:rPr lang="en-US" sz="2800" b="0" i="0" dirty="0">
                <a:solidFill>
                  <a:srgbClr val="374151"/>
                </a:solidFill>
                <a:effectLst/>
                <a:latin typeface="Söhne"/>
              </a:rPr>
              <a:t> Determine an appropriate sample size that is statistically significant and has enough power to detect the effects of the independent variable on the dependent variable</a:t>
            </a:r>
          </a:p>
          <a:p>
            <a:pPr algn="just"/>
            <a:r>
              <a:rPr lang="en-US" sz="2800" b="1" i="0" dirty="0">
                <a:effectLst/>
                <a:latin typeface="Söhne"/>
              </a:rPr>
              <a:t>Experimental Procedure:</a:t>
            </a:r>
            <a:r>
              <a:rPr lang="en-US" sz="2800" b="0" i="0" dirty="0">
                <a:solidFill>
                  <a:srgbClr val="374151"/>
                </a:solidFill>
                <a:effectLst/>
                <a:latin typeface="Söhne"/>
              </a:rPr>
              <a:t> Clearly outline the steps and conditions of the experiment, including how the independent variable(s) will be manipulated and how data will be collected.</a:t>
            </a:r>
            <a:endParaRPr lang="en-IN" sz="2800" b="1" dirty="0"/>
          </a:p>
        </p:txBody>
      </p:sp>
    </p:spTree>
    <p:extLst>
      <p:ext uri="{BB962C8B-B14F-4D97-AF65-F5344CB8AC3E}">
        <p14:creationId xmlns:p14="http://schemas.microsoft.com/office/powerpoint/2010/main" val="3286248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06717" y="11874"/>
            <a:ext cx="7598980"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Experimental Design in Research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46538" y="719760"/>
            <a:ext cx="11098924" cy="6124754"/>
          </a:xfrm>
          <a:prstGeom prst="rect">
            <a:avLst/>
          </a:prstGeom>
          <a:noFill/>
        </p:spPr>
        <p:txBody>
          <a:bodyPr wrap="square" rtlCol="0">
            <a:spAutoFit/>
          </a:bodyPr>
          <a:lstStyle/>
          <a:p>
            <a:pPr algn="just"/>
            <a:r>
              <a:rPr lang="en-US" sz="2800" b="1" i="0" dirty="0">
                <a:effectLst/>
                <a:latin typeface="Söhne"/>
              </a:rPr>
              <a:t>Data Collection:</a:t>
            </a:r>
            <a:r>
              <a:rPr lang="en-US" sz="2800" b="0" i="0" dirty="0">
                <a:solidFill>
                  <a:srgbClr val="374151"/>
                </a:solidFill>
                <a:effectLst/>
                <a:latin typeface="Söhne"/>
              </a:rPr>
              <a:t> Decide on the data collection methods, such as surveys, observations, or physiological measurements. Ensure that the data collected are valid and reliable.</a:t>
            </a:r>
          </a:p>
          <a:p>
            <a:pPr algn="just"/>
            <a:r>
              <a:rPr lang="en-US" sz="2800" b="1" i="0" dirty="0">
                <a:effectLst/>
                <a:latin typeface="Söhne"/>
              </a:rPr>
              <a:t>Blinding:</a:t>
            </a:r>
            <a:r>
              <a:rPr lang="en-US" sz="2800" b="0" i="0" dirty="0">
                <a:solidFill>
                  <a:srgbClr val="374151"/>
                </a:solidFill>
                <a:effectLst/>
                <a:latin typeface="Söhne"/>
              </a:rPr>
              <a:t> Implement blinding or masking techniques to reduce bias. Single-blind experiments involve participants being unaware of the group they belong to, while double-blind experiments extend this to include researchers not knowing which participants are in which group.</a:t>
            </a:r>
            <a:endParaRPr lang="en-US" sz="2800" dirty="0">
              <a:solidFill>
                <a:srgbClr val="374151"/>
              </a:solidFill>
              <a:latin typeface="Söhne"/>
            </a:endParaRPr>
          </a:p>
          <a:p>
            <a:pPr algn="just"/>
            <a:r>
              <a:rPr lang="en-US" sz="2800" b="1" i="0" dirty="0">
                <a:effectLst/>
                <a:latin typeface="Söhne"/>
              </a:rPr>
              <a:t>Statistical Analysis:</a:t>
            </a:r>
            <a:r>
              <a:rPr lang="en-US" sz="2800" b="0" i="0" dirty="0">
                <a:solidFill>
                  <a:srgbClr val="374151"/>
                </a:solidFill>
                <a:effectLst/>
                <a:latin typeface="Söhne"/>
              </a:rPr>
              <a:t> Plan the statistical tests that will be used to analyze the data and test the research hypothesis. This ensures that the results are appropriately evaluated and interpreted.</a:t>
            </a:r>
          </a:p>
          <a:p>
            <a:pPr algn="just"/>
            <a:r>
              <a:rPr lang="en-US" sz="2800" b="1" i="0" dirty="0">
                <a:effectLst/>
                <a:latin typeface="Söhne"/>
              </a:rPr>
              <a:t>Ethical Considerations:</a:t>
            </a:r>
            <a:r>
              <a:rPr lang="en-US" sz="2800" b="0" i="0" dirty="0">
                <a:solidFill>
                  <a:srgbClr val="374151"/>
                </a:solidFill>
                <a:effectLst/>
                <a:latin typeface="Söhne"/>
              </a:rPr>
              <a:t> Ensure that the experiment follows ethical guidelines and safeguards the rights and well-being of the participants.</a:t>
            </a:r>
            <a:endParaRPr lang="en-US" sz="2800" dirty="0">
              <a:solidFill>
                <a:srgbClr val="374151"/>
              </a:solidFill>
              <a:latin typeface="Söhne"/>
            </a:endParaRPr>
          </a:p>
          <a:p>
            <a:pPr algn="just"/>
            <a:r>
              <a:rPr lang="en-US" sz="2800" b="1" i="0" dirty="0">
                <a:effectLst/>
                <a:latin typeface="Söhne"/>
              </a:rPr>
              <a:t>Replication:</a:t>
            </a:r>
            <a:r>
              <a:rPr lang="en-US" sz="2800" b="0" i="0" dirty="0">
                <a:solidFill>
                  <a:srgbClr val="374151"/>
                </a:solidFill>
                <a:effectLst/>
                <a:latin typeface="Söhne"/>
              </a:rPr>
              <a:t> Whenever possible, aim for experimental replication to validate the findings and ensure their reliability.</a:t>
            </a:r>
            <a:endParaRPr lang="en-IN" sz="2800" b="1" dirty="0"/>
          </a:p>
        </p:txBody>
      </p:sp>
    </p:spTree>
    <p:extLst>
      <p:ext uri="{BB962C8B-B14F-4D97-AF65-F5344CB8AC3E}">
        <p14:creationId xmlns:p14="http://schemas.microsoft.com/office/powerpoint/2010/main" val="3665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1323439"/>
          </a:xfrm>
          <a:prstGeom prst="rect">
            <a:avLst/>
          </a:prstGeom>
          <a:noFill/>
        </p:spPr>
        <p:txBody>
          <a:bodyPr wrap="square" rtlCol="0">
            <a:spAutoFit/>
          </a:bodyPr>
          <a:lstStyle/>
          <a:p>
            <a:pPr marL="0" lvl="6" algn="ctr"/>
            <a:r>
              <a:rPr lang="en-US" sz="4000" dirty="0">
                <a:latin typeface="Times New Roman" panose="02020603050405020304" pitchFamily="18" charset="0"/>
                <a:cs typeface="Times New Roman" panose="02020603050405020304" pitchFamily="18" charset="0"/>
              </a:rPr>
              <a:t>Validity and Reliability of experiment and quasi experiments</a:t>
            </a:r>
          </a:p>
        </p:txBody>
      </p:sp>
      <p:sp>
        <p:nvSpPr>
          <p:cNvPr id="3" name="TextBox 2">
            <a:extLst>
              <a:ext uri="{FF2B5EF4-FFF2-40B4-BE49-F238E27FC236}">
                <a16:creationId xmlns:a16="http://schemas.microsoft.com/office/drawing/2014/main" id="{194CD7F5-2C20-33D4-C1EE-5AAF15F0021A}"/>
              </a:ext>
            </a:extLst>
          </p:cNvPr>
          <p:cNvSpPr txBox="1"/>
          <p:nvPr/>
        </p:nvSpPr>
        <p:spPr>
          <a:xfrm>
            <a:off x="325821" y="1264828"/>
            <a:ext cx="11098924" cy="5262979"/>
          </a:xfrm>
          <a:prstGeom prst="rect">
            <a:avLst/>
          </a:prstGeom>
          <a:noFill/>
        </p:spPr>
        <p:txBody>
          <a:bodyPr wrap="square" rtlCol="0">
            <a:spAutoFit/>
          </a:bodyPr>
          <a:lstStyle/>
          <a:p>
            <a:pPr algn="just"/>
            <a:r>
              <a:rPr lang="en-US" sz="2800" b="0" i="0" dirty="0">
                <a:solidFill>
                  <a:srgbClr val="374151"/>
                </a:solidFill>
                <a:effectLst/>
                <a:latin typeface="Söhne"/>
              </a:rPr>
              <a:t>Validity and reliability are essential concepts in research that pertain to the accuracy and consistency of the results obtained from an experiment or quasi-experiment. Both are crucial for drawing meaningful and trustworthy conclusions from research findings.</a:t>
            </a:r>
          </a:p>
          <a:p>
            <a:pPr algn="just"/>
            <a:r>
              <a:rPr lang="en-IN" sz="2800" b="1" i="0" dirty="0">
                <a:effectLst/>
                <a:latin typeface="Söhne"/>
              </a:rPr>
              <a:t>Validity</a:t>
            </a:r>
            <a:r>
              <a:rPr lang="en-US" sz="2800" dirty="0">
                <a:solidFill>
                  <a:srgbClr val="374151"/>
                </a:solidFill>
                <a:latin typeface="Söhne"/>
              </a:rPr>
              <a:t>: </a:t>
            </a:r>
          </a:p>
          <a:p>
            <a:pPr algn="just"/>
            <a:r>
              <a:rPr lang="en-US" sz="2800" b="1" i="0" dirty="0">
                <a:effectLst/>
                <a:latin typeface="Söhne"/>
              </a:rPr>
              <a:t>Internal Validity:</a:t>
            </a:r>
            <a:r>
              <a:rPr lang="en-US" sz="2800" b="0" i="0" dirty="0">
                <a:solidFill>
                  <a:srgbClr val="374151"/>
                </a:solidFill>
                <a:effectLst/>
                <a:latin typeface="Söhne"/>
              </a:rPr>
              <a:t> Refers to the extent to which an experiment accurately measures the causal relationship between the independent variable(s) and the dependent variable(s), without interference from confounding variables. </a:t>
            </a:r>
          </a:p>
          <a:p>
            <a:pPr algn="just"/>
            <a:r>
              <a:rPr lang="en-US" sz="2800" b="1" i="0" dirty="0">
                <a:effectLst/>
                <a:latin typeface="Söhne"/>
              </a:rPr>
              <a:t>External Validity:</a:t>
            </a:r>
            <a:r>
              <a:rPr lang="en-US" sz="2800" b="0" i="0" dirty="0">
                <a:solidFill>
                  <a:srgbClr val="374151"/>
                </a:solidFill>
                <a:effectLst/>
                <a:latin typeface="Söhne"/>
              </a:rPr>
              <a:t> Concerns the generalizability of the study's findings beyond the specific experimental context. It examines whether the results can be extended to other populations, settings, or conditions</a:t>
            </a:r>
            <a:endParaRPr lang="en-IN" sz="2800" b="1" dirty="0"/>
          </a:p>
        </p:txBody>
      </p:sp>
    </p:spTree>
    <p:extLst>
      <p:ext uri="{BB962C8B-B14F-4D97-AF65-F5344CB8AC3E}">
        <p14:creationId xmlns:p14="http://schemas.microsoft.com/office/powerpoint/2010/main" val="607151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1323439"/>
          </a:xfrm>
          <a:prstGeom prst="rect">
            <a:avLst/>
          </a:prstGeom>
          <a:noFill/>
        </p:spPr>
        <p:txBody>
          <a:bodyPr wrap="square" rtlCol="0">
            <a:spAutoFit/>
          </a:bodyPr>
          <a:lstStyle/>
          <a:p>
            <a:pPr marL="0" lvl="6" algn="ctr"/>
            <a:r>
              <a:rPr lang="en-US" sz="4000" dirty="0">
                <a:latin typeface="Times New Roman" panose="02020603050405020304" pitchFamily="18" charset="0"/>
                <a:cs typeface="Times New Roman" panose="02020603050405020304" pitchFamily="18" charset="0"/>
              </a:rPr>
              <a:t>Validity and Reliability of experiment and quasi experiments</a:t>
            </a:r>
          </a:p>
        </p:txBody>
      </p:sp>
      <p:sp>
        <p:nvSpPr>
          <p:cNvPr id="3" name="TextBox 2">
            <a:extLst>
              <a:ext uri="{FF2B5EF4-FFF2-40B4-BE49-F238E27FC236}">
                <a16:creationId xmlns:a16="http://schemas.microsoft.com/office/drawing/2014/main" id="{194CD7F5-2C20-33D4-C1EE-5AAF15F0021A}"/>
              </a:ext>
            </a:extLst>
          </p:cNvPr>
          <p:cNvSpPr txBox="1"/>
          <p:nvPr/>
        </p:nvSpPr>
        <p:spPr>
          <a:xfrm>
            <a:off x="325821" y="1264828"/>
            <a:ext cx="11098924" cy="3108543"/>
          </a:xfrm>
          <a:prstGeom prst="rect">
            <a:avLst/>
          </a:prstGeom>
          <a:noFill/>
        </p:spPr>
        <p:txBody>
          <a:bodyPr wrap="square" rtlCol="0">
            <a:spAutoFit/>
          </a:bodyPr>
          <a:lstStyle/>
          <a:p>
            <a:pPr algn="just"/>
            <a:r>
              <a:rPr lang="en-IN" sz="2800" b="1" i="0" dirty="0">
                <a:effectLst/>
                <a:latin typeface="Söhne"/>
              </a:rPr>
              <a:t>Reliability</a:t>
            </a:r>
          </a:p>
          <a:p>
            <a:pPr algn="just"/>
            <a:r>
              <a:rPr lang="en-US" sz="2800" b="1" i="0" dirty="0">
                <a:effectLst/>
                <a:latin typeface="Söhne"/>
              </a:rPr>
              <a:t>Consistency:</a:t>
            </a:r>
            <a:r>
              <a:rPr lang="en-US" sz="2800" b="0" i="0" dirty="0">
                <a:solidFill>
                  <a:srgbClr val="374151"/>
                </a:solidFill>
                <a:effectLst/>
                <a:latin typeface="Söhne"/>
              </a:rPr>
              <a:t> Reliability refers to the consistency or stability of the measurements or results obtained from an experiment or quasi-experiment.</a:t>
            </a:r>
            <a:endParaRPr lang="en-IN" sz="2800" b="1" dirty="0">
              <a:solidFill>
                <a:srgbClr val="374151"/>
              </a:solidFill>
              <a:latin typeface="Söhne"/>
            </a:endParaRPr>
          </a:p>
          <a:p>
            <a:pPr algn="just"/>
            <a:r>
              <a:rPr lang="en-US" sz="2800" b="1" i="0" dirty="0">
                <a:effectLst/>
                <a:latin typeface="Söhne"/>
              </a:rPr>
              <a:t>Measurement Reliability:</a:t>
            </a:r>
            <a:r>
              <a:rPr lang="en-US" sz="2800" b="0" i="0" dirty="0">
                <a:solidFill>
                  <a:srgbClr val="374151"/>
                </a:solidFill>
                <a:effectLst/>
                <a:latin typeface="Söhne"/>
              </a:rPr>
              <a:t> Involves the extent to which the instruments or measures used in the study consistently produce the same results over time and across different observers or raters</a:t>
            </a:r>
            <a:endParaRPr lang="en-IN" sz="2800" b="1" dirty="0"/>
          </a:p>
        </p:txBody>
      </p:sp>
    </p:spTree>
    <p:extLst>
      <p:ext uri="{BB962C8B-B14F-4D97-AF65-F5344CB8AC3E}">
        <p14:creationId xmlns:p14="http://schemas.microsoft.com/office/powerpoint/2010/main" val="3025702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1323439"/>
          </a:xfrm>
          <a:prstGeom prst="rect">
            <a:avLst/>
          </a:prstGeom>
          <a:noFill/>
        </p:spPr>
        <p:txBody>
          <a:bodyPr wrap="square" rtlCol="0">
            <a:spAutoFit/>
          </a:bodyPr>
          <a:lstStyle/>
          <a:p>
            <a:pPr marL="0" lvl="5" algn="ctr"/>
            <a:r>
              <a:rPr lang="en-US" sz="4000" dirty="0">
                <a:latin typeface="Times New Roman" panose="02020603050405020304" pitchFamily="18" charset="0"/>
                <a:cs typeface="Times New Roman" panose="02020603050405020304" pitchFamily="18" charset="0"/>
              </a:rPr>
              <a:t>Ex Post Factor Research- Exploratory research </a:t>
            </a:r>
          </a:p>
        </p:txBody>
      </p:sp>
      <p:graphicFrame>
        <p:nvGraphicFramePr>
          <p:cNvPr id="2" name="Table 4">
            <a:extLst>
              <a:ext uri="{FF2B5EF4-FFF2-40B4-BE49-F238E27FC236}">
                <a16:creationId xmlns:a16="http://schemas.microsoft.com/office/drawing/2014/main" id="{01D96147-931B-A644-112F-977A0A14A49B}"/>
              </a:ext>
            </a:extLst>
          </p:cNvPr>
          <p:cNvGraphicFramePr>
            <a:graphicFrameLocks noGrp="1"/>
          </p:cNvGraphicFramePr>
          <p:nvPr>
            <p:extLst>
              <p:ext uri="{D42A27DB-BD31-4B8C-83A1-F6EECF244321}">
                <p14:modId xmlns:p14="http://schemas.microsoft.com/office/powerpoint/2010/main" val="4107988187"/>
              </p:ext>
            </p:extLst>
          </p:nvPr>
        </p:nvGraphicFramePr>
        <p:xfrm>
          <a:off x="641131" y="1232543"/>
          <a:ext cx="10909738" cy="4942840"/>
        </p:xfrm>
        <a:graphic>
          <a:graphicData uri="http://schemas.openxmlformats.org/drawingml/2006/table">
            <a:tbl>
              <a:tblPr firstRow="1" bandRow="1">
                <a:tableStyleId>{5C22544A-7EE6-4342-B048-85BDC9FD1C3A}</a:tableStyleId>
              </a:tblPr>
              <a:tblGrid>
                <a:gridCol w="5454869">
                  <a:extLst>
                    <a:ext uri="{9D8B030D-6E8A-4147-A177-3AD203B41FA5}">
                      <a16:colId xmlns:a16="http://schemas.microsoft.com/office/drawing/2014/main" val="2604246137"/>
                    </a:ext>
                  </a:extLst>
                </a:gridCol>
                <a:gridCol w="5454869">
                  <a:extLst>
                    <a:ext uri="{9D8B030D-6E8A-4147-A177-3AD203B41FA5}">
                      <a16:colId xmlns:a16="http://schemas.microsoft.com/office/drawing/2014/main" val="3906720205"/>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Ex Post Factor Rese</a:t>
                      </a:r>
                      <a:endParaRPr lang="en-IN" dirty="0"/>
                    </a:p>
                  </a:txBody>
                  <a:tcPr/>
                </a:tc>
                <a:tc>
                  <a:txBody>
                    <a:bodyPr/>
                    <a:lstStyle/>
                    <a:p>
                      <a:pPr algn="ctr"/>
                      <a:r>
                        <a:rPr lang="en-US" sz="1800" dirty="0">
                          <a:latin typeface="Times New Roman" panose="02020603050405020304" pitchFamily="18" charset="0"/>
                          <a:cs typeface="Times New Roman" panose="02020603050405020304" pitchFamily="18" charset="0"/>
                        </a:rPr>
                        <a:t>Exploratory research </a:t>
                      </a:r>
                      <a:endParaRPr lang="en-IN" dirty="0"/>
                    </a:p>
                  </a:txBody>
                  <a:tcPr/>
                </a:tc>
                <a:extLst>
                  <a:ext uri="{0D108BD9-81ED-4DB2-BD59-A6C34878D82A}">
                    <a16:rowId xmlns:a16="http://schemas.microsoft.com/office/drawing/2014/main" val="497430325"/>
                  </a:ext>
                </a:extLst>
              </a:tr>
              <a:tr h="370840">
                <a:tc>
                  <a:txBody>
                    <a:bodyPr/>
                    <a:lstStyle/>
                    <a:p>
                      <a:pPr algn="just"/>
                      <a:r>
                        <a:rPr lang="en-US" sz="2400" b="0" i="0" kern="1200" dirty="0">
                          <a:solidFill>
                            <a:schemeClr val="dk1"/>
                          </a:solidFill>
                          <a:effectLst/>
                          <a:latin typeface="+mn-lt"/>
                          <a:ea typeface="+mn-ea"/>
                          <a:cs typeface="+mn-cs"/>
                        </a:rPr>
                        <a:t>Ex post facto research, also known as retrospective research or causal-comparative research, is a type of non-experimental research design in which the researcher examines the relationship between an independent variable and a dependent variable after they have occurred naturally. </a:t>
                      </a:r>
                      <a:endParaRPr lang="en-IN" sz="2400" dirty="0"/>
                    </a:p>
                  </a:txBody>
                  <a:tcPr/>
                </a:tc>
                <a:tc>
                  <a:txBody>
                    <a:bodyPr/>
                    <a:lstStyle/>
                    <a:p>
                      <a:pPr algn="just"/>
                      <a:r>
                        <a:rPr lang="en-US" sz="2400" b="0" i="0" kern="1200" dirty="0">
                          <a:solidFill>
                            <a:schemeClr val="dk1"/>
                          </a:solidFill>
                          <a:effectLst/>
                          <a:latin typeface="+mn-lt"/>
                          <a:ea typeface="+mn-ea"/>
                          <a:cs typeface="+mn-cs"/>
                        </a:rPr>
                        <a:t>Exploratory research, on the other hand, is a type of research design that aims to explore a topic, gain insights, and generate initial ideas or hypotheses. It is typically conducted when the topic is relatively unexplored or not well understood</a:t>
                      </a:r>
                      <a:endParaRPr lang="en-IN" sz="2400" b="0" i="0" kern="1200" dirty="0">
                        <a:solidFill>
                          <a:schemeClr val="dk1"/>
                        </a:solidFill>
                        <a:effectLst/>
                        <a:latin typeface="+mn-lt"/>
                        <a:ea typeface="+mn-ea"/>
                        <a:cs typeface="+mn-cs"/>
                      </a:endParaRPr>
                    </a:p>
                  </a:txBody>
                  <a:tcPr/>
                </a:tc>
                <a:extLst>
                  <a:ext uri="{0D108BD9-81ED-4DB2-BD59-A6C34878D82A}">
                    <a16:rowId xmlns:a16="http://schemas.microsoft.com/office/drawing/2014/main" val="3567326379"/>
                  </a:ext>
                </a:extLst>
              </a:tr>
              <a:tr h="370840">
                <a:tc>
                  <a:txBody>
                    <a:bodyPr/>
                    <a:lstStyle/>
                    <a:p>
                      <a:pPr algn="just"/>
                      <a:r>
                        <a:rPr lang="en-US" sz="2400" b="0" i="0" kern="1200" dirty="0">
                          <a:solidFill>
                            <a:schemeClr val="dk1"/>
                          </a:solidFill>
                          <a:effectLst/>
                          <a:latin typeface="+mn-lt"/>
                          <a:ea typeface="+mn-ea"/>
                          <a:cs typeface="+mn-cs"/>
                        </a:rPr>
                        <a:t>The researcher does not have control over the independent variable but instead looks at its effects on the dependent variable in the past</a:t>
                      </a:r>
                      <a:endParaRPr lang="en-IN" sz="2400" b="0" i="0" kern="1200" dirty="0">
                        <a:solidFill>
                          <a:schemeClr val="dk1"/>
                        </a:solidFill>
                        <a:effectLst/>
                        <a:latin typeface="+mn-lt"/>
                        <a:ea typeface="+mn-ea"/>
                        <a:cs typeface="+mn-cs"/>
                      </a:endParaRPr>
                    </a:p>
                  </a:txBody>
                  <a:tcPr/>
                </a:tc>
                <a:tc>
                  <a:txBody>
                    <a:bodyPr/>
                    <a:lstStyle/>
                    <a:p>
                      <a:r>
                        <a:rPr lang="en-US" sz="2400" b="0" i="0" kern="1200" dirty="0">
                          <a:solidFill>
                            <a:schemeClr val="dk1"/>
                          </a:solidFill>
                          <a:effectLst/>
                          <a:latin typeface="+mn-lt"/>
                          <a:ea typeface="+mn-ea"/>
                          <a:cs typeface="+mn-cs"/>
                        </a:rPr>
                        <a:t>Exploratory research is often used as a preliminary step before undertaking more structured and definitive research</a:t>
                      </a:r>
                      <a:endParaRPr lang="en-IN" sz="2400" b="0" i="0" kern="1200" dirty="0">
                        <a:solidFill>
                          <a:schemeClr val="dk1"/>
                        </a:solidFill>
                        <a:effectLst/>
                        <a:latin typeface="+mn-lt"/>
                        <a:ea typeface="+mn-ea"/>
                        <a:cs typeface="+mn-cs"/>
                      </a:endParaRPr>
                    </a:p>
                  </a:txBody>
                  <a:tcPr/>
                </a:tc>
                <a:extLst>
                  <a:ext uri="{0D108BD9-81ED-4DB2-BD59-A6C34878D82A}">
                    <a16:rowId xmlns:a16="http://schemas.microsoft.com/office/drawing/2014/main" val="1998724520"/>
                  </a:ext>
                </a:extLst>
              </a:tr>
            </a:tbl>
          </a:graphicData>
        </a:graphic>
      </p:graphicFrame>
    </p:spTree>
    <p:extLst>
      <p:ext uri="{BB962C8B-B14F-4D97-AF65-F5344CB8AC3E}">
        <p14:creationId xmlns:p14="http://schemas.microsoft.com/office/powerpoint/2010/main" val="2685241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marL="0" lvl="5" algn="ctr"/>
            <a:r>
              <a:rPr lang="en-US" sz="4000" dirty="0">
                <a:latin typeface="Times New Roman" panose="02020603050405020304" pitchFamily="18" charset="0"/>
                <a:cs typeface="Times New Roman" panose="02020603050405020304" pitchFamily="18" charset="0"/>
              </a:rPr>
              <a:t>Historical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4031873"/>
          </a:xfrm>
          <a:prstGeom prst="rect">
            <a:avLst/>
          </a:prstGeom>
          <a:noFill/>
        </p:spPr>
        <p:txBody>
          <a:bodyPr wrap="square" rtlCol="0">
            <a:spAutoFit/>
          </a:bodyPr>
          <a:lstStyle/>
          <a:p>
            <a:pPr marL="457200" indent="-457200" algn="just">
              <a:buFont typeface="Wingdings" panose="05000000000000000000" pitchFamily="2" charset="2"/>
              <a:buChar char="ü"/>
            </a:pPr>
            <a:r>
              <a:rPr lang="en-US" sz="3200" b="0" i="0" dirty="0">
                <a:solidFill>
                  <a:srgbClr val="374151"/>
                </a:solidFill>
                <a:effectLst/>
                <a:latin typeface="Times New Roman" panose="02020603050405020304" pitchFamily="18" charset="0"/>
                <a:cs typeface="Times New Roman" panose="02020603050405020304" pitchFamily="18" charset="0"/>
              </a:rPr>
              <a:t>Historical research is a type of research methodology that involves the systematic study and analysis of past events, behaviors, actions, and conditions to gain a deeper understanding of historical developments and their impact on the present.</a:t>
            </a:r>
          </a:p>
          <a:p>
            <a:pPr marL="457200" indent="-457200" algn="just">
              <a:buFont typeface="Wingdings" panose="05000000000000000000" pitchFamily="2" charset="2"/>
              <a:buChar char="ü"/>
            </a:pPr>
            <a:r>
              <a:rPr lang="en-US" sz="3200" b="0" i="0" dirty="0">
                <a:solidFill>
                  <a:srgbClr val="374151"/>
                </a:solidFill>
                <a:effectLst/>
                <a:latin typeface="Söhne"/>
              </a:rPr>
              <a:t>This research approach relies on the examination of historical documents, artifacts, records, and other sources of information to reconstruct and interpret the past accurately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228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marL="0" lvl="5" algn="ctr"/>
            <a:r>
              <a:rPr lang="en-US" sz="4000" dirty="0">
                <a:latin typeface="Times New Roman" panose="02020603050405020304" pitchFamily="18" charset="0"/>
                <a:cs typeface="Times New Roman" panose="02020603050405020304" pitchFamily="18" charset="0"/>
              </a:rPr>
              <a:t>Historical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509200"/>
          </a:xfrm>
          <a:prstGeom prst="rect">
            <a:avLst/>
          </a:prstGeom>
          <a:noFill/>
        </p:spPr>
        <p:txBody>
          <a:bodyPr wrap="square" rtlCol="0">
            <a:spAutoFit/>
          </a:bodyPr>
          <a:lstStyle/>
          <a:p>
            <a:pPr algn="just"/>
            <a:r>
              <a:rPr lang="en-US" sz="3200" dirty="0">
                <a:solidFill>
                  <a:srgbClr val="374151"/>
                </a:solidFill>
                <a:latin typeface="Times New Roman" panose="02020603050405020304" pitchFamily="18" charset="0"/>
                <a:cs typeface="Times New Roman" panose="02020603050405020304" pitchFamily="18" charset="0"/>
              </a:rPr>
              <a:t>Key Characteristics of historical research </a:t>
            </a:r>
          </a:p>
          <a:p>
            <a:pPr algn="just"/>
            <a:r>
              <a:rPr lang="en-US" sz="3200" b="1" i="0" dirty="0">
                <a:solidFill>
                  <a:srgbClr val="374151"/>
                </a:solidFill>
                <a:effectLst/>
                <a:latin typeface="Söhne"/>
              </a:rPr>
              <a:t>Primary Sources: </a:t>
            </a:r>
            <a:r>
              <a:rPr lang="en-US" sz="3200" b="0" i="0" dirty="0">
                <a:solidFill>
                  <a:srgbClr val="374151"/>
                </a:solidFill>
                <a:effectLst/>
                <a:latin typeface="Söhne"/>
              </a:rPr>
              <a:t>Historical research relies heavily on primary sources, which are original documents or artifacts created during the period under investigation. Examples of primary sources include letters, diaries, government records, photographs, newspapers, oral histories, and physical artifacts.</a:t>
            </a:r>
          </a:p>
          <a:p>
            <a:pPr algn="just"/>
            <a:r>
              <a:rPr lang="en-US" sz="3200" b="1" i="0" dirty="0">
                <a:solidFill>
                  <a:srgbClr val="374151"/>
                </a:solidFill>
                <a:effectLst/>
                <a:latin typeface="Söhne"/>
              </a:rPr>
              <a:t>Secondary Sources: </a:t>
            </a:r>
            <a:r>
              <a:rPr lang="en-US" sz="3200" b="0" i="0" dirty="0">
                <a:solidFill>
                  <a:srgbClr val="374151"/>
                </a:solidFill>
                <a:effectLst/>
                <a:latin typeface="Söhne"/>
              </a:rPr>
              <a:t>In addition to primary sources, historical researchers also use secondary sources, which are works that analyze and interpret primary sources. Secondary sources include books, articles, documentaries, and scholarly writings that discuss historical events and context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661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Research Design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2E3C90-A150-11A5-A08C-4D36604461B5}"/>
              </a:ext>
            </a:extLst>
          </p:cNvPr>
          <p:cNvSpPr txBox="1"/>
          <p:nvPr/>
        </p:nvSpPr>
        <p:spPr>
          <a:xfrm>
            <a:off x="313544" y="872778"/>
            <a:ext cx="11564912" cy="5693866"/>
          </a:xfrm>
          <a:prstGeom prst="rect">
            <a:avLst/>
          </a:prstGeom>
          <a:noFill/>
        </p:spPr>
        <p:txBody>
          <a:bodyPr wrap="square" rtlCol="0">
            <a:spAutoFit/>
          </a:bodyPr>
          <a:lstStyle/>
          <a:p>
            <a:pPr algn="just"/>
            <a:r>
              <a:rPr lang="en-US" sz="2800" b="0" i="0" dirty="0">
                <a:solidFill>
                  <a:srgbClr val="374151"/>
                </a:solidFill>
                <a:effectLst/>
                <a:latin typeface="Söhne"/>
              </a:rPr>
              <a:t>Research design refers to the overall plan or strategy that a researcher develops to answer research questions or investigate a particular phenomenon. It outlines the structure, methodology, and procedures that will be used to collect and analyze data. A well-designed research study is crucial for obtaining reliable and valid results.</a:t>
            </a:r>
          </a:p>
          <a:p>
            <a:pPr algn="l"/>
            <a:r>
              <a:rPr lang="en-US" sz="2800" b="0" i="0" dirty="0">
                <a:solidFill>
                  <a:srgbClr val="374151"/>
                </a:solidFill>
                <a:effectLst/>
                <a:latin typeface="Söhne"/>
              </a:rPr>
              <a:t>Here are some key components of a research design:</a:t>
            </a:r>
          </a:p>
          <a:p>
            <a:pPr marL="457200" indent="-457200" algn="just">
              <a:buFont typeface="Wingdings" panose="05000000000000000000" pitchFamily="2" charset="2"/>
              <a:buChar char="ü"/>
            </a:pPr>
            <a:r>
              <a:rPr lang="en-US" sz="2800" b="0" i="0" dirty="0">
                <a:solidFill>
                  <a:srgbClr val="FF0000"/>
                </a:solidFill>
                <a:effectLst/>
                <a:latin typeface="Söhne"/>
              </a:rPr>
              <a:t>Research Questions or Objectives</a:t>
            </a:r>
            <a:r>
              <a:rPr lang="en-US" sz="2800" b="0" i="0" dirty="0">
                <a:solidFill>
                  <a:srgbClr val="374151"/>
                </a:solidFill>
                <a:effectLst/>
                <a:latin typeface="Söhne"/>
              </a:rPr>
              <a:t>: Clearly define the research questions or objectives that the study aims to address. These questions guide the entire research process.</a:t>
            </a:r>
          </a:p>
          <a:p>
            <a:pPr marL="457200" indent="-457200" algn="just">
              <a:buFont typeface="Wingdings" panose="05000000000000000000" pitchFamily="2" charset="2"/>
              <a:buChar char="ü"/>
            </a:pPr>
            <a:r>
              <a:rPr lang="en-US" sz="2800" b="0" i="0" dirty="0">
                <a:solidFill>
                  <a:srgbClr val="FF0000"/>
                </a:solidFill>
                <a:effectLst/>
                <a:latin typeface="Söhne"/>
              </a:rPr>
              <a:t>Research Approach: </a:t>
            </a:r>
            <a:r>
              <a:rPr lang="en-US" sz="2800" b="0" i="0" dirty="0">
                <a:solidFill>
                  <a:srgbClr val="374151"/>
                </a:solidFill>
                <a:effectLst/>
                <a:latin typeface="Söhne"/>
              </a:rPr>
              <a:t>Decide on the overall approach or strategy for conducting the research. This could be quantitative, qualitative, or a mixed-methods approach, depending on the nature of the research questions and available resources.</a:t>
            </a:r>
          </a:p>
        </p:txBody>
      </p:sp>
    </p:spTree>
    <p:extLst>
      <p:ext uri="{BB962C8B-B14F-4D97-AF65-F5344CB8AC3E}">
        <p14:creationId xmlns:p14="http://schemas.microsoft.com/office/powerpoint/2010/main" val="301787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marL="0" lvl="5" algn="ctr"/>
            <a:r>
              <a:rPr lang="en-US" sz="4000" dirty="0">
                <a:latin typeface="Times New Roman" panose="02020603050405020304" pitchFamily="18" charset="0"/>
                <a:cs typeface="Times New Roman" panose="02020603050405020304" pitchFamily="18" charset="0"/>
              </a:rPr>
              <a:t>Historical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3539430"/>
          </a:xfrm>
          <a:prstGeom prst="rect">
            <a:avLst/>
          </a:prstGeom>
          <a:noFill/>
        </p:spPr>
        <p:txBody>
          <a:bodyPr wrap="square" rtlCol="0">
            <a:spAutoFit/>
          </a:bodyPr>
          <a:lstStyle/>
          <a:p>
            <a:pPr algn="just"/>
            <a:r>
              <a:rPr lang="en-US" sz="2800" b="1" i="0" dirty="0">
                <a:solidFill>
                  <a:srgbClr val="374151"/>
                </a:solidFill>
                <a:effectLst/>
                <a:latin typeface="Söhne"/>
              </a:rPr>
              <a:t>Objectivity and Interpretation: </a:t>
            </a:r>
            <a:r>
              <a:rPr lang="en-US" sz="2800" b="0" i="0" dirty="0">
                <a:solidFill>
                  <a:srgbClr val="374151"/>
                </a:solidFill>
                <a:effectLst/>
                <a:latin typeface="Söhne"/>
              </a:rPr>
              <a:t>Historical research aims to be objective, but interpretation is an essential aspect of the process. Researchers must critically analyze and interpret the available evidence to construct a coherent and reliable historical narrative.</a:t>
            </a:r>
          </a:p>
          <a:p>
            <a:pPr algn="just"/>
            <a:r>
              <a:rPr lang="en-US" sz="2800" b="1" i="0" dirty="0">
                <a:solidFill>
                  <a:srgbClr val="374151"/>
                </a:solidFill>
                <a:effectLst/>
                <a:latin typeface="Söhne"/>
              </a:rPr>
              <a:t>Contextualization: </a:t>
            </a:r>
            <a:r>
              <a:rPr lang="en-US" sz="2800" b="0" i="0" dirty="0">
                <a:solidFill>
                  <a:srgbClr val="374151"/>
                </a:solidFill>
                <a:effectLst/>
                <a:latin typeface="Söhne"/>
              </a:rPr>
              <a:t>Understanding the historical context is crucial in historical research. Events and actions must be examined within the broader social, cultural, political, and economic contexts of the time to grasp their significance and implications </a:t>
            </a:r>
            <a:r>
              <a:rPr lang="en-US" sz="2800" b="0" i="0">
                <a:solidFill>
                  <a:srgbClr val="374151"/>
                </a:solidFill>
                <a:effectLst/>
                <a:latin typeface="Söhne"/>
              </a:rPr>
              <a:t>accurately.</a:t>
            </a:r>
            <a:endParaRPr lang="en-US" sz="2800" b="0" i="0" dirty="0">
              <a:solidFill>
                <a:srgbClr val="374151"/>
              </a:solidFill>
              <a:effectLst/>
              <a:latin typeface="Söhne"/>
            </a:endParaRPr>
          </a:p>
        </p:txBody>
      </p:sp>
    </p:spTree>
    <p:extLst>
      <p:ext uri="{BB962C8B-B14F-4D97-AF65-F5344CB8AC3E}">
        <p14:creationId xmlns:p14="http://schemas.microsoft.com/office/powerpoint/2010/main" val="144679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marL="0" lvl="5" algn="ctr"/>
            <a:r>
              <a:rPr lang="en-US" sz="4000" dirty="0">
                <a:latin typeface="Times New Roman" panose="02020603050405020304" pitchFamily="18" charset="0"/>
                <a:cs typeface="Times New Roman" panose="02020603050405020304" pitchFamily="18" charset="0"/>
              </a:rPr>
              <a:t>Historical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693866"/>
          </a:xfrm>
          <a:prstGeom prst="rect">
            <a:avLst/>
          </a:prstGeom>
          <a:noFill/>
        </p:spPr>
        <p:txBody>
          <a:bodyPr wrap="square" rtlCol="0">
            <a:spAutoFit/>
          </a:bodyPr>
          <a:lstStyle/>
          <a:p>
            <a:pPr algn="just"/>
            <a:r>
              <a:rPr lang="en-US" sz="2800" b="1" i="0" dirty="0">
                <a:solidFill>
                  <a:srgbClr val="374151"/>
                </a:solidFill>
                <a:effectLst/>
                <a:latin typeface="Söhne"/>
              </a:rPr>
              <a:t>Importance of Sources Evaluation: </a:t>
            </a:r>
            <a:r>
              <a:rPr lang="en-US" sz="2800" b="0" i="0" dirty="0">
                <a:solidFill>
                  <a:srgbClr val="374151"/>
                </a:solidFill>
                <a:effectLst/>
                <a:latin typeface="Söhne"/>
              </a:rPr>
              <a:t>Historians must assess the reliability and credibility of the sources they use. Evaluating the authenticity and biases of the materials is essential to ensure the accuracy of the research.</a:t>
            </a:r>
          </a:p>
          <a:p>
            <a:pPr algn="just"/>
            <a:r>
              <a:rPr lang="en-US" sz="2800" b="1" i="0" dirty="0">
                <a:solidFill>
                  <a:srgbClr val="374151"/>
                </a:solidFill>
                <a:effectLst/>
                <a:latin typeface="Söhne"/>
              </a:rPr>
              <a:t>Contribution to Knowledge: </a:t>
            </a:r>
            <a:r>
              <a:rPr lang="en-US" sz="2800" b="0" i="0" dirty="0">
                <a:solidFill>
                  <a:srgbClr val="374151"/>
                </a:solidFill>
                <a:effectLst/>
                <a:latin typeface="Söhne"/>
              </a:rPr>
              <a:t>Historical research contributes to our understanding of the past, enriching our knowledge of human history, societal changes, and cultural evolution.</a:t>
            </a:r>
          </a:p>
          <a:p>
            <a:pPr algn="just"/>
            <a:r>
              <a:rPr lang="en-US" sz="2800" b="1" dirty="0">
                <a:solidFill>
                  <a:srgbClr val="374151"/>
                </a:solidFill>
                <a:latin typeface="Söhne"/>
                <a:cs typeface="Times New Roman" panose="02020603050405020304" pitchFamily="18" charset="0"/>
              </a:rPr>
              <a:t>Applications </a:t>
            </a:r>
          </a:p>
          <a:p>
            <a:pPr algn="just"/>
            <a:r>
              <a:rPr lang="en-US" sz="2800" b="0" i="0" dirty="0">
                <a:solidFill>
                  <a:srgbClr val="374151"/>
                </a:solidFill>
                <a:effectLst/>
                <a:latin typeface="Söhne"/>
              </a:rPr>
              <a:t>Historical research is conducted across various disciplines, including history, anthropology, archaeology, sociology, and political science, among others.</a:t>
            </a:r>
          </a:p>
          <a:p>
            <a:pPr algn="just"/>
            <a:endParaRPr lang="en-US" sz="2800" dirty="0">
              <a:solidFill>
                <a:srgbClr val="374151"/>
              </a:solidFill>
              <a:latin typeface="Söhne"/>
            </a:endParaRPr>
          </a:p>
          <a:p>
            <a:pPr algn="just"/>
            <a:r>
              <a:rPr lang="en-US" sz="2800" b="0" i="0" dirty="0">
                <a:solidFill>
                  <a:srgbClr val="374151"/>
                </a:solidFill>
                <a:effectLst/>
                <a:latin typeface="Söhne"/>
              </a:rPr>
              <a:t>It plays a crucial role in informing current decision-making processes, preserving cultural heritage, and providing insights into patterns and trends that can inform future developments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75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Descriptive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374151"/>
                </a:solidFill>
                <a:effectLst/>
                <a:latin typeface="Söhne"/>
              </a:rPr>
              <a:t>Descriptive research is a type of research methodology that aims to describe and present an accurate representation of a phenomenon, situation, or group without manipulating or intervening in the subject of study.</a:t>
            </a:r>
          </a:p>
          <a:p>
            <a:pPr marL="457200" indent="-457200" algn="just">
              <a:buFont typeface="Wingdings" panose="05000000000000000000" pitchFamily="2" charset="2"/>
              <a:buChar char="ü"/>
            </a:pPr>
            <a:r>
              <a:rPr lang="en-US" sz="2800" b="0" i="0" dirty="0">
                <a:solidFill>
                  <a:srgbClr val="374151"/>
                </a:solidFill>
                <a:effectLst/>
                <a:latin typeface="Söhne"/>
              </a:rPr>
              <a:t>The primary goal of descriptive research is to provide a detailed account of the characteristics, behaviors, and attributes of the subjects under investigation. </a:t>
            </a:r>
          </a:p>
          <a:p>
            <a:pPr algn="just"/>
            <a:endParaRPr lang="en-US" sz="2800" dirty="0">
              <a:solidFill>
                <a:srgbClr val="374151"/>
              </a:solidFill>
              <a:latin typeface="Söhne"/>
              <a:cs typeface="Times New Roman" panose="02020603050405020304" pitchFamily="18" charset="0"/>
            </a:endParaRPr>
          </a:p>
          <a:p>
            <a:pPr algn="just"/>
            <a:r>
              <a:rPr lang="en-US" sz="2800" b="1" i="0" dirty="0">
                <a:solidFill>
                  <a:srgbClr val="374151"/>
                </a:solidFill>
                <a:effectLst/>
                <a:latin typeface="Söhne"/>
              </a:rPr>
              <a:t>Key characteristics of descriptive research</a:t>
            </a:r>
          </a:p>
          <a:p>
            <a:pPr marL="457200" indent="-457200" algn="just">
              <a:buFont typeface="Wingdings" panose="05000000000000000000" pitchFamily="2" charset="2"/>
              <a:buChar char="ü"/>
            </a:pPr>
            <a:r>
              <a:rPr lang="en-US" sz="2800" b="1" i="0" dirty="0">
                <a:solidFill>
                  <a:srgbClr val="374151"/>
                </a:solidFill>
                <a:effectLst/>
                <a:latin typeface="Söhne"/>
              </a:rPr>
              <a:t>Observational Nature: </a:t>
            </a:r>
            <a:r>
              <a:rPr lang="en-US" sz="2800" b="0" i="0" dirty="0">
                <a:solidFill>
                  <a:srgbClr val="374151"/>
                </a:solidFill>
                <a:effectLst/>
                <a:latin typeface="Söhne"/>
              </a:rPr>
              <a:t>Descriptive research involves observing and documenting the subject of study in its natural setting. The researcher does not attempt to control or influence the variables being studied but rather observes and records the data as they naturally occur.</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830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Descriptive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374151"/>
                </a:solidFill>
                <a:effectLst/>
                <a:latin typeface="Söhne"/>
              </a:rPr>
              <a:t>Quantitative and Qualitative Data</a:t>
            </a:r>
            <a:r>
              <a:rPr lang="en-US" sz="2800" b="0" i="0" dirty="0">
                <a:solidFill>
                  <a:srgbClr val="374151"/>
                </a:solidFill>
                <a:effectLst/>
                <a:latin typeface="Söhne"/>
              </a:rPr>
              <a:t>: Descriptive research can utilize both quantitative and qualitative data collection methods. Quantitative data provides numerical information and is often gathered through surveys, questionnaires, and structured observations. Qualitative data, on the other hand, involves non-numeric information and is typically obtained through interviews, focus groups, or open-ended observations.</a:t>
            </a:r>
          </a:p>
          <a:p>
            <a:pPr marL="457200" indent="-457200" algn="just">
              <a:buFont typeface="Wingdings" panose="05000000000000000000" pitchFamily="2" charset="2"/>
              <a:buChar char="ü"/>
            </a:pPr>
            <a:r>
              <a:rPr lang="en-US" sz="2800" b="1" i="0" dirty="0">
                <a:solidFill>
                  <a:srgbClr val="374151"/>
                </a:solidFill>
                <a:effectLst/>
                <a:latin typeface="Söhne"/>
              </a:rPr>
              <a:t>Cross-sectional Design: </a:t>
            </a:r>
            <a:r>
              <a:rPr lang="en-US" sz="2800" b="0" i="0" dirty="0">
                <a:solidFill>
                  <a:srgbClr val="374151"/>
                </a:solidFill>
                <a:effectLst/>
                <a:latin typeface="Söhne"/>
              </a:rPr>
              <a:t>Descriptive research often employs a cross-sectional design, which means data is collected from a sample at a specific point in time. This snapshot approach allows researchers to capture a comprehensive view of the phenomenon or group under study at that particular moment.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00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Descriptive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374151"/>
                </a:solidFill>
                <a:effectLst/>
                <a:latin typeface="Söhne"/>
              </a:rPr>
              <a:t>Sample Selection: </a:t>
            </a:r>
            <a:r>
              <a:rPr lang="en-US" sz="2800" b="0" i="0" dirty="0">
                <a:solidFill>
                  <a:srgbClr val="374151"/>
                </a:solidFill>
                <a:effectLst/>
                <a:latin typeface="Söhne"/>
              </a:rPr>
              <a:t>Researchers use various sampling techniques to select a representative sample from the larger population of interest. The sample should accurately reflect the characteristics of the population to ensure the findings can be generalized.</a:t>
            </a:r>
          </a:p>
          <a:p>
            <a:pPr marL="457200" indent="-457200" algn="just">
              <a:buFont typeface="Wingdings" panose="05000000000000000000" pitchFamily="2" charset="2"/>
              <a:buChar char="ü"/>
            </a:pPr>
            <a:r>
              <a:rPr lang="en-US" sz="2800" b="1" i="0" dirty="0">
                <a:solidFill>
                  <a:srgbClr val="374151"/>
                </a:solidFill>
                <a:effectLst/>
                <a:latin typeface="Söhne"/>
              </a:rPr>
              <a:t>Data Analysis: </a:t>
            </a:r>
            <a:r>
              <a:rPr lang="en-US" sz="2800" b="0" i="0" dirty="0">
                <a:solidFill>
                  <a:srgbClr val="374151"/>
                </a:solidFill>
                <a:effectLst/>
                <a:latin typeface="Söhne"/>
              </a:rPr>
              <a:t>Descriptive research involves analyzing the collected data to summarize and present the key characteristics and patterns observed. Statistical measures such as mean, median, mode, percentages, and frequency distributions are commonly used to describe the data.</a:t>
            </a:r>
          </a:p>
          <a:p>
            <a:pPr marL="457200" indent="-457200" algn="just">
              <a:buFont typeface="Wingdings" panose="05000000000000000000" pitchFamily="2" charset="2"/>
              <a:buChar char="ü"/>
            </a:pPr>
            <a:r>
              <a:rPr lang="en-US" sz="2800" b="1" i="0" dirty="0">
                <a:solidFill>
                  <a:srgbClr val="374151"/>
                </a:solidFill>
                <a:effectLst/>
                <a:latin typeface="Söhne"/>
              </a:rPr>
              <a:t>No Manipulation of Variables</a:t>
            </a:r>
            <a:r>
              <a:rPr lang="en-US" sz="2800" b="0" i="0" dirty="0">
                <a:solidFill>
                  <a:srgbClr val="374151"/>
                </a:solidFill>
                <a:effectLst/>
                <a:latin typeface="Söhne"/>
              </a:rPr>
              <a:t>: Unlike experimental research, where variables are manipulated to establish cause-and-effect relationships, descriptive research does not involve any intervention or manipulation of variables. It simply aims to observe and describe what is already present.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495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Descriptive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4401205"/>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Examples </a:t>
            </a:r>
          </a:p>
          <a:p>
            <a:pPr marL="457200" indent="-457200" algn="l">
              <a:buFont typeface="Wingdings" panose="05000000000000000000" pitchFamily="2" charset="2"/>
              <a:buChar char="Ø"/>
            </a:pPr>
            <a:r>
              <a:rPr lang="en-US" sz="2800" b="0" i="0" dirty="0">
                <a:solidFill>
                  <a:srgbClr val="374151"/>
                </a:solidFill>
                <a:effectLst/>
                <a:latin typeface="Söhne"/>
              </a:rPr>
              <a:t>Conducting a survey to gather demographic information and preferences of customers for a particular product or service.</a:t>
            </a:r>
          </a:p>
          <a:p>
            <a:pPr marL="457200" indent="-457200" algn="l">
              <a:buFont typeface="Wingdings" panose="05000000000000000000" pitchFamily="2" charset="2"/>
              <a:buChar char="Ø"/>
            </a:pPr>
            <a:r>
              <a:rPr lang="en-US" sz="2800" b="0" i="0" dirty="0">
                <a:solidFill>
                  <a:srgbClr val="374151"/>
                </a:solidFill>
                <a:effectLst/>
                <a:latin typeface="Söhne"/>
              </a:rPr>
              <a:t>Observing and recording the behavior of children during playtime to understand their social interactions.</a:t>
            </a:r>
          </a:p>
          <a:p>
            <a:pPr marL="457200" indent="-457200" algn="l">
              <a:buFont typeface="Wingdings" panose="05000000000000000000" pitchFamily="2" charset="2"/>
              <a:buChar char="Ø"/>
            </a:pPr>
            <a:r>
              <a:rPr lang="en-US" sz="2800" b="0" i="0" dirty="0">
                <a:solidFill>
                  <a:srgbClr val="374151"/>
                </a:solidFill>
                <a:effectLst/>
                <a:latin typeface="Söhne"/>
              </a:rPr>
              <a:t>Analyzing census data to describe the population's distribution by age, gender, ethnicity, and income in a specific region.</a:t>
            </a:r>
          </a:p>
          <a:p>
            <a:pPr marL="457200" indent="-457200" algn="l">
              <a:buFont typeface="Wingdings" panose="05000000000000000000" pitchFamily="2" charset="2"/>
              <a:buChar char="Ø"/>
            </a:pPr>
            <a:r>
              <a:rPr lang="en-US" sz="2800" b="0" i="0" dirty="0">
                <a:solidFill>
                  <a:srgbClr val="374151"/>
                </a:solidFill>
                <a:effectLst/>
                <a:latin typeface="Söhne"/>
              </a:rPr>
              <a:t>Examining historical records and documents to describe the cultural practices of a past civilization.</a:t>
            </a: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44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Field Study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374151"/>
                </a:solidFill>
                <a:effectLst/>
                <a:latin typeface="Söhne"/>
              </a:rPr>
              <a:t>A field study is a type of research method that involves collecting data and conducting observations, experiments, or surveys in a natural, real-world setting rather than in a controlled laboratory environment.</a:t>
            </a:r>
          </a:p>
          <a:p>
            <a:pPr marL="457200" indent="-457200" algn="just">
              <a:buFont typeface="Wingdings" panose="05000000000000000000" pitchFamily="2" charset="2"/>
              <a:buChar char="ü"/>
            </a:pPr>
            <a:r>
              <a:rPr lang="en-US" sz="2800" b="0" i="0" dirty="0">
                <a:solidFill>
                  <a:srgbClr val="374151"/>
                </a:solidFill>
                <a:effectLst/>
                <a:latin typeface="Söhne"/>
              </a:rPr>
              <a:t>In a field study, researchers directly interact with the subjects or phenomena they are studying in their natural context to gain a deeper understanding of real-life behaviors, interactions, and experiences.</a:t>
            </a:r>
          </a:p>
          <a:p>
            <a:pPr algn="just"/>
            <a:r>
              <a:rPr lang="en-US" sz="2800" b="1" i="0" dirty="0">
                <a:solidFill>
                  <a:srgbClr val="374151"/>
                </a:solidFill>
                <a:effectLst/>
                <a:latin typeface="Söhne"/>
              </a:rPr>
              <a:t>Key features of a field study</a:t>
            </a:r>
          </a:p>
          <a:p>
            <a:pPr marL="457200" indent="-457200" algn="just">
              <a:buFont typeface="Wingdings" panose="05000000000000000000" pitchFamily="2" charset="2"/>
              <a:buChar char="Ø"/>
            </a:pPr>
            <a:r>
              <a:rPr lang="en-US" sz="2800" b="0" i="0" dirty="0">
                <a:solidFill>
                  <a:srgbClr val="374151"/>
                </a:solidFill>
                <a:effectLst/>
                <a:latin typeface="Söhne"/>
              </a:rPr>
              <a:t>Natural Setting: Field studies take place in the natural environment where the subject of interest naturally occurs or operates. This setting can be a community, workplace, school, organization, or any other real-world context</a:t>
            </a:r>
            <a:endParaRPr lang="en-US" sz="2800" b="1" dirty="0">
              <a:solidFill>
                <a:srgbClr val="374151"/>
              </a:solidFill>
              <a:latin typeface="Söhne"/>
            </a:endParaRP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308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Field Study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5693866"/>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374151"/>
                </a:solidFill>
                <a:effectLst/>
                <a:latin typeface="Söhne"/>
              </a:rPr>
              <a:t>Data Collection: </a:t>
            </a:r>
            <a:r>
              <a:rPr lang="en-US" sz="2800" b="0" i="0" dirty="0">
                <a:solidFill>
                  <a:srgbClr val="374151"/>
                </a:solidFill>
                <a:effectLst/>
                <a:latin typeface="Söhne"/>
              </a:rPr>
              <a:t>Researchers use various methods to collect data, such as participant observation, interviews, surveys, focus groups, or experimental interventions. The data collected is often a mix of qualitative and quantitative information</a:t>
            </a:r>
          </a:p>
          <a:p>
            <a:pPr marL="457200" indent="-457200" algn="just">
              <a:buFont typeface="Wingdings" panose="05000000000000000000" pitchFamily="2" charset="2"/>
              <a:buChar char="ü"/>
            </a:pPr>
            <a:r>
              <a:rPr lang="en-US" sz="2800" b="1" i="0" dirty="0">
                <a:solidFill>
                  <a:srgbClr val="374151"/>
                </a:solidFill>
                <a:effectLst/>
                <a:latin typeface="Söhne"/>
              </a:rPr>
              <a:t>Contextual Understanding: </a:t>
            </a:r>
            <a:r>
              <a:rPr lang="en-US" sz="2800" b="0" i="0" dirty="0">
                <a:solidFill>
                  <a:srgbClr val="374151"/>
                </a:solidFill>
                <a:effectLst/>
                <a:latin typeface="Söhne"/>
              </a:rPr>
              <a:t>Field studies emphasize gaining a contextual understanding of the subject under investigation. By observing and interacting with individuals or groups in their real-life setting, researchers can capture the complexity and nuances of behaviors and experiences.</a:t>
            </a:r>
          </a:p>
          <a:p>
            <a:pPr marL="457200" indent="-457200" algn="just">
              <a:buFont typeface="Wingdings" panose="05000000000000000000" pitchFamily="2" charset="2"/>
              <a:buChar char="ü"/>
            </a:pPr>
            <a:r>
              <a:rPr lang="en-US" sz="2800" b="0" i="0" dirty="0">
                <a:solidFill>
                  <a:srgbClr val="374151"/>
                </a:solidFill>
                <a:effectLst/>
                <a:latin typeface="Söhne"/>
              </a:rPr>
              <a:t>Limited Control: Unlike laboratory experiments, where variables can be tightly controlled, field studies involve less control over the environment and the variables being studied. This is because researchers are working with real-world conditions that may be influenced by multiple factors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407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Field Study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3970318"/>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374151"/>
                </a:solidFill>
                <a:effectLst/>
                <a:latin typeface="Söhne"/>
              </a:rPr>
              <a:t>Flexibility: </a:t>
            </a:r>
            <a:r>
              <a:rPr lang="en-US" sz="2800" b="0" i="0" dirty="0">
                <a:solidFill>
                  <a:srgbClr val="374151"/>
                </a:solidFill>
                <a:effectLst/>
                <a:latin typeface="Söhne"/>
              </a:rPr>
              <a:t>Field studies often require adaptability and flexibility in research methods and data collection techniques. Researchers may need to adjust their approach based on unexpected situations or emerging insights.</a:t>
            </a:r>
          </a:p>
          <a:p>
            <a:pPr marL="457200" indent="-457200" algn="just">
              <a:buFont typeface="Wingdings" panose="05000000000000000000" pitchFamily="2" charset="2"/>
              <a:buChar char="ü"/>
            </a:pPr>
            <a:r>
              <a:rPr lang="en-US" sz="2800" b="1" i="0" dirty="0">
                <a:solidFill>
                  <a:srgbClr val="374151"/>
                </a:solidFill>
                <a:effectLst/>
                <a:latin typeface="Söhne"/>
              </a:rPr>
              <a:t>Longitudinal Studies: </a:t>
            </a:r>
            <a:r>
              <a:rPr lang="en-US" sz="2800" b="0" i="0" dirty="0">
                <a:solidFill>
                  <a:srgbClr val="374151"/>
                </a:solidFill>
                <a:effectLst/>
                <a:latin typeface="Söhne"/>
              </a:rPr>
              <a:t>Some field studies are longitudinal, meaning they are conducted over an extended period to observe changes and developments over time. This allows researchers to study trends and patterns that may not be apparent in short-term studies.</a:t>
            </a: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821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3"/>
            <a:r>
              <a:rPr lang="en-US" sz="4000" dirty="0">
                <a:latin typeface="Times New Roman" panose="02020603050405020304" pitchFamily="18" charset="0"/>
                <a:cs typeface="Times New Roman" panose="02020603050405020304" pitchFamily="18" charset="0"/>
              </a:rPr>
              <a:t>Field Study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4832092"/>
          </a:xfrm>
          <a:prstGeom prst="rect">
            <a:avLst/>
          </a:prstGeom>
          <a:noFill/>
        </p:spPr>
        <p:txBody>
          <a:bodyPr wrap="square" rtlCol="0">
            <a:spAutoFit/>
          </a:bodyPr>
          <a:lstStyle/>
          <a:p>
            <a:pPr algn="just"/>
            <a:r>
              <a:rPr lang="en-US" sz="2800" b="1" i="0" dirty="0">
                <a:solidFill>
                  <a:srgbClr val="374151"/>
                </a:solidFill>
                <a:effectLst/>
                <a:latin typeface="Söhne"/>
              </a:rPr>
              <a:t>Examples </a:t>
            </a:r>
            <a:endParaRPr lang="en-US" sz="2800" b="0" i="0" dirty="0">
              <a:solidFill>
                <a:srgbClr val="374151"/>
              </a:solidFill>
              <a:effectLst/>
              <a:latin typeface="Söhne"/>
            </a:endParaRPr>
          </a:p>
          <a:p>
            <a:pPr marL="457200" indent="-457200" algn="l">
              <a:buFont typeface="Wingdings" panose="05000000000000000000" pitchFamily="2" charset="2"/>
              <a:buChar char="ü"/>
            </a:pPr>
            <a:r>
              <a:rPr lang="en-US" sz="2800" b="0" i="0" dirty="0">
                <a:solidFill>
                  <a:srgbClr val="374151"/>
                </a:solidFill>
                <a:effectLst/>
                <a:latin typeface="Söhne"/>
              </a:rPr>
              <a:t>A researcher spends time in a rural village to observe and understand the daily routines, social interactions, and cultural practices of the community.</a:t>
            </a:r>
          </a:p>
          <a:p>
            <a:pPr marL="457200" indent="-457200" algn="l">
              <a:buFont typeface="Wingdings" panose="05000000000000000000" pitchFamily="2" charset="2"/>
              <a:buChar char="ü"/>
            </a:pPr>
            <a:r>
              <a:rPr lang="en-US" sz="2800" b="0" i="0" dirty="0">
                <a:solidFill>
                  <a:srgbClr val="374151"/>
                </a:solidFill>
                <a:effectLst/>
                <a:latin typeface="Söhne"/>
              </a:rPr>
              <a:t>An anthropologist lives with a remote tribe to study their traditional knowledge, rituals, and belief systems.</a:t>
            </a:r>
          </a:p>
          <a:p>
            <a:pPr marL="457200" indent="-457200" algn="l">
              <a:buFont typeface="Wingdings" panose="05000000000000000000" pitchFamily="2" charset="2"/>
              <a:buChar char="ü"/>
            </a:pPr>
            <a:r>
              <a:rPr lang="en-US" sz="2800" b="0" i="0" dirty="0">
                <a:solidFill>
                  <a:srgbClr val="374151"/>
                </a:solidFill>
                <a:effectLst/>
                <a:latin typeface="Söhne"/>
              </a:rPr>
              <a:t>A psychologist conducts a study in a workplace to investigate the factors that influence employee motivation and job satisfaction.</a:t>
            </a:r>
          </a:p>
          <a:p>
            <a:pPr marL="457200" indent="-457200" algn="l">
              <a:buFont typeface="Wingdings" panose="05000000000000000000" pitchFamily="2" charset="2"/>
              <a:buChar char="ü"/>
            </a:pPr>
            <a:r>
              <a:rPr lang="en-US" sz="2800" b="0" i="0" dirty="0">
                <a:solidFill>
                  <a:srgbClr val="374151"/>
                </a:solidFill>
                <a:effectLst/>
                <a:latin typeface="Söhne"/>
              </a:rPr>
              <a:t>An ecologist observes animal behavior in their natural habitat to understand their feeding habits and social structures.</a:t>
            </a: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923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Research Design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2E3C90-A150-11A5-A08C-4D36604461B5}"/>
              </a:ext>
            </a:extLst>
          </p:cNvPr>
          <p:cNvSpPr txBox="1"/>
          <p:nvPr/>
        </p:nvSpPr>
        <p:spPr>
          <a:xfrm>
            <a:off x="313544" y="872778"/>
            <a:ext cx="11564912"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Study Population and Sampling: </a:t>
            </a:r>
            <a:r>
              <a:rPr lang="en-US" sz="2800" b="0" i="0" dirty="0">
                <a:solidFill>
                  <a:srgbClr val="374151"/>
                </a:solidFill>
                <a:effectLst/>
                <a:latin typeface="Söhne"/>
              </a:rPr>
              <a:t>Determine the target population or group of individuals to be studied. Define the sampling method and size, which involves selecting a representative subset from the population to gather data.</a:t>
            </a:r>
          </a:p>
          <a:p>
            <a:pPr marL="457200" indent="-457200" algn="just">
              <a:buFont typeface="Wingdings" panose="05000000000000000000" pitchFamily="2" charset="2"/>
              <a:buChar char="ü"/>
            </a:pPr>
            <a:r>
              <a:rPr lang="en-US" sz="2800" b="0" i="0" dirty="0">
                <a:solidFill>
                  <a:srgbClr val="FF0000"/>
                </a:solidFill>
                <a:effectLst/>
                <a:latin typeface="Söhne"/>
              </a:rPr>
              <a:t>Data Collection Methods: </a:t>
            </a:r>
            <a:r>
              <a:rPr lang="en-US" sz="2800" b="0" i="0" dirty="0">
                <a:solidFill>
                  <a:srgbClr val="374151"/>
                </a:solidFill>
                <a:effectLst/>
                <a:latin typeface="Söhne"/>
              </a:rPr>
              <a:t>Identify the specific techniques and instruments to collect data. This could include surveys, interviews, observations, experiments, or existing data sources. Consider the reliability and validity of these methods in relation to the research objectives.</a:t>
            </a:r>
          </a:p>
          <a:p>
            <a:pPr marL="457200" indent="-457200" algn="just">
              <a:buFont typeface="Wingdings" panose="05000000000000000000" pitchFamily="2" charset="2"/>
              <a:buChar char="ü"/>
            </a:pPr>
            <a:r>
              <a:rPr lang="en-US" sz="2800" b="0" i="0" dirty="0">
                <a:solidFill>
                  <a:srgbClr val="FF0000"/>
                </a:solidFill>
                <a:effectLst/>
                <a:latin typeface="Söhne"/>
              </a:rPr>
              <a:t>Data Analysis: </a:t>
            </a:r>
            <a:r>
              <a:rPr lang="en-US" sz="2800" b="0" i="0" dirty="0">
                <a:solidFill>
                  <a:srgbClr val="374151"/>
                </a:solidFill>
                <a:effectLst/>
                <a:latin typeface="Söhne"/>
              </a:rPr>
              <a:t>Determine how the collected data will be analyzed to address the research questions. Select appropriate statistical or qualitative analysis techniques and software tools, if necessary.</a:t>
            </a:r>
          </a:p>
          <a:p>
            <a:pPr marL="457200" indent="-457200" algn="just">
              <a:buFont typeface="Wingdings" panose="05000000000000000000" pitchFamily="2" charset="2"/>
              <a:buChar char="ü"/>
            </a:pPr>
            <a:r>
              <a:rPr lang="en-US" sz="2800" b="0" i="0" dirty="0">
                <a:solidFill>
                  <a:srgbClr val="FF0000"/>
                </a:solidFill>
                <a:effectLst/>
                <a:latin typeface="Söhne"/>
              </a:rPr>
              <a:t>Ethical Considerations: </a:t>
            </a:r>
            <a:r>
              <a:rPr lang="en-US" sz="2800" b="0" i="0" dirty="0">
                <a:solidFill>
                  <a:srgbClr val="374151"/>
                </a:solidFill>
                <a:effectLst/>
                <a:latin typeface="Söhne"/>
              </a:rPr>
              <a:t>Ensure that the research design adheres to ethical guidelines and protects the rights and well-being of participants. Obtain any necessary approvals from relevant research ethics boards.</a:t>
            </a:r>
          </a:p>
        </p:txBody>
      </p:sp>
    </p:spTree>
    <p:extLst>
      <p:ext uri="{BB962C8B-B14F-4D97-AF65-F5344CB8AC3E}">
        <p14:creationId xmlns:p14="http://schemas.microsoft.com/office/powerpoint/2010/main" val="2854070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Survey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1087821"/>
            <a:ext cx="11140966" cy="3539430"/>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374151"/>
                </a:solidFill>
                <a:effectLst/>
                <a:latin typeface="Söhne"/>
              </a:rPr>
              <a:t>Survey research is a quantitative research method that involves collecting data from a sample of individuals or groups through the use of structured questionnaires or surveys. </a:t>
            </a:r>
          </a:p>
          <a:p>
            <a:pPr marL="457200" indent="-457200" algn="just">
              <a:buFont typeface="Wingdings" panose="05000000000000000000" pitchFamily="2" charset="2"/>
              <a:buChar char="ü"/>
            </a:pPr>
            <a:r>
              <a:rPr lang="en-US" sz="2800" b="0" i="0" dirty="0">
                <a:solidFill>
                  <a:srgbClr val="374151"/>
                </a:solidFill>
                <a:effectLst/>
                <a:latin typeface="Söhne"/>
              </a:rPr>
              <a:t>The primary purpose of survey research is to gather information and insights about attitudes, opinions, behaviors, and characteristics of a target population. </a:t>
            </a:r>
          </a:p>
          <a:p>
            <a:pPr marL="457200" indent="-457200" algn="just">
              <a:buFont typeface="Wingdings" panose="05000000000000000000" pitchFamily="2" charset="2"/>
              <a:buChar char="ü"/>
            </a:pPr>
            <a:r>
              <a:rPr lang="en-US" sz="2800" b="0" i="0" dirty="0">
                <a:solidFill>
                  <a:srgbClr val="374151"/>
                </a:solidFill>
                <a:effectLst/>
                <a:latin typeface="Söhne"/>
              </a:rPr>
              <a:t>Surveys are widely used in social sciences, market research, public opinion polling, and various other fields to obtain data on a large scale.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1601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75034" y="83971"/>
            <a:ext cx="7711440" cy="707886"/>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Survey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6124754"/>
          </a:xfrm>
          <a:prstGeom prst="rect">
            <a:avLst/>
          </a:prstGeom>
          <a:noFill/>
        </p:spPr>
        <p:txBody>
          <a:bodyPr wrap="square" rtlCol="0">
            <a:spAutoFit/>
          </a:bodyPr>
          <a:lstStyle/>
          <a:p>
            <a:pPr algn="just"/>
            <a:r>
              <a:rPr lang="en-US" sz="2800" b="0" i="0" dirty="0">
                <a:solidFill>
                  <a:srgbClr val="374151"/>
                </a:solidFill>
                <a:effectLst/>
                <a:latin typeface="Söhne"/>
              </a:rPr>
              <a:t>Key features of survey research</a:t>
            </a:r>
          </a:p>
          <a:p>
            <a:pPr marL="457200" indent="-457200" algn="just">
              <a:buFont typeface="Wingdings" panose="05000000000000000000" pitchFamily="2" charset="2"/>
              <a:buChar char="ü"/>
            </a:pPr>
            <a:r>
              <a:rPr lang="en-US" sz="2800" b="1" i="0" dirty="0">
                <a:solidFill>
                  <a:srgbClr val="374151"/>
                </a:solidFill>
                <a:effectLst/>
                <a:latin typeface="Söhne"/>
              </a:rPr>
              <a:t>Structured Questionnaires: </a:t>
            </a:r>
            <a:r>
              <a:rPr lang="en-US" sz="2800" b="0" i="0" dirty="0">
                <a:solidFill>
                  <a:srgbClr val="374151"/>
                </a:solidFill>
                <a:effectLst/>
                <a:latin typeface="Söhne"/>
              </a:rPr>
              <a:t>Surveys use structured questionnaires with predefined questions and response options. The questions can be in various formats, such as multiple-choice, Likert scales, open-ended, or rank-order questions.</a:t>
            </a:r>
          </a:p>
          <a:p>
            <a:pPr marL="457200" indent="-457200" algn="just">
              <a:buFont typeface="Wingdings" panose="05000000000000000000" pitchFamily="2" charset="2"/>
              <a:buChar char="ü"/>
            </a:pPr>
            <a:r>
              <a:rPr lang="en-US" sz="2800" b="1" i="0" dirty="0">
                <a:solidFill>
                  <a:srgbClr val="374151"/>
                </a:solidFill>
                <a:effectLst/>
                <a:latin typeface="Söhne"/>
              </a:rPr>
              <a:t>Representative Sample: </a:t>
            </a:r>
            <a:r>
              <a:rPr lang="en-US" sz="2800" b="0" i="0" dirty="0">
                <a:solidFill>
                  <a:srgbClr val="374151"/>
                </a:solidFill>
                <a:effectLst/>
                <a:latin typeface="Söhne"/>
              </a:rPr>
              <a:t>To generalize survey findings to the larger population, researchers aim to select a representative sample that accurately reflects the characteristics of the target population. Various sampling techniques, such as random sampling or stratified sampling, are used to achieve this.</a:t>
            </a:r>
          </a:p>
          <a:p>
            <a:pPr marL="457200" indent="-457200" algn="just">
              <a:buFont typeface="Wingdings" panose="05000000000000000000" pitchFamily="2" charset="2"/>
              <a:buChar char="ü"/>
            </a:pPr>
            <a:r>
              <a:rPr lang="en-US" sz="2800" b="1" i="0" dirty="0">
                <a:solidFill>
                  <a:srgbClr val="374151"/>
                </a:solidFill>
                <a:effectLst/>
                <a:latin typeface="Söhne"/>
              </a:rPr>
              <a:t>Quantitative Data: </a:t>
            </a:r>
            <a:r>
              <a:rPr lang="en-US" sz="2800" b="0" i="0" dirty="0">
                <a:solidFill>
                  <a:srgbClr val="374151"/>
                </a:solidFill>
                <a:effectLst/>
                <a:latin typeface="Söhne"/>
              </a:rPr>
              <a:t>Survey research primarily generates quantitative data, which is numerical and can be analyzed using statistical techniques. This allows researchers to identify patterns, relationships, and trends within the data.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100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Survey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6124754"/>
          </a:xfrm>
          <a:prstGeom prst="rect">
            <a:avLst/>
          </a:prstGeom>
          <a:noFill/>
        </p:spPr>
        <p:txBody>
          <a:bodyPr wrap="square" rtlCol="0">
            <a:spAutoFit/>
          </a:bodyPr>
          <a:lstStyle/>
          <a:p>
            <a:pPr algn="just"/>
            <a:r>
              <a:rPr lang="en-US" sz="2800" b="0" i="0" dirty="0">
                <a:solidFill>
                  <a:srgbClr val="374151"/>
                </a:solidFill>
                <a:effectLst/>
                <a:latin typeface="Söhne"/>
              </a:rPr>
              <a:t>Key features of survey research</a:t>
            </a:r>
          </a:p>
          <a:p>
            <a:pPr marL="457200" indent="-457200" algn="just">
              <a:buFont typeface="Wingdings" panose="05000000000000000000" pitchFamily="2" charset="2"/>
              <a:buChar char="ü"/>
            </a:pPr>
            <a:r>
              <a:rPr lang="en-US" sz="2800" b="1" i="0" dirty="0">
                <a:solidFill>
                  <a:srgbClr val="374151"/>
                </a:solidFill>
                <a:effectLst/>
                <a:latin typeface="Söhne"/>
              </a:rPr>
              <a:t>Self-Reported Data: </a:t>
            </a:r>
            <a:r>
              <a:rPr lang="en-US" sz="2800" b="0" i="0" dirty="0">
                <a:solidFill>
                  <a:srgbClr val="374151"/>
                </a:solidFill>
                <a:effectLst/>
                <a:latin typeface="Söhne"/>
              </a:rPr>
              <a:t>Participants in survey research provide self-reported data by answering the survey questions themselves. This aspect of self-reporting should be considered while analyzing the results, as respondents may provide biased or socially desirable responses.</a:t>
            </a:r>
          </a:p>
          <a:p>
            <a:pPr marL="457200" indent="-457200" algn="just">
              <a:buFont typeface="Wingdings" panose="05000000000000000000" pitchFamily="2" charset="2"/>
              <a:buChar char="ü"/>
            </a:pPr>
            <a:r>
              <a:rPr lang="en-US" sz="2800" b="1" i="0" dirty="0">
                <a:solidFill>
                  <a:srgbClr val="374151"/>
                </a:solidFill>
                <a:effectLst/>
                <a:latin typeface="Söhne"/>
              </a:rPr>
              <a:t>Large-Scale Data Collection: </a:t>
            </a:r>
            <a:r>
              <a:rPr lang="en-US" sz="2800" b="0" i="0" dirty="0">
                <a:solidFill>
                  <a:srgbClr val="374151"/>
                </a:solidFill>
                <a:effectLst/>
                <a:latin typeface="Söhne"/>
              </a:rPr>
              <a:t>Surveys are suitable for collecting data from a large number of participants efficiently and cost-effectively. Online surveys have become increasingly popular due to their accessibility and ease of data collection.</a:t>
            </a:r>
          </a:p>
          <a:p>
            <a:pPr marL="457200" indent="-457200" algn="just">
              <a:buFont typeface="Wingdings" panose="05000000000000000000" pitchFamily="2" charset="2"/>
              <a:buChar char="ü"/>
            </a:pPr>
            <a:r>
              <a:rPr lang="en-US" sz="2800" b="1" i="0" dirty="0">
                <a:solidFill>
                  <a:srgbClr val="374151"/>
                </a:solidFill>
                <a:effectLst/>
                <a:latin typeface="Söhne"/>
              </a:rPr>
              <a:t>Cross-Sectional or Longitudinal Designs: </a:t>
            </a:r>
            <a:r>
              <a:rPr lang="en-US" sz="2800" b="0" i="0" dirty="0">
                <a:solidFill>
                  <a:srgbClr val="374151"/>
                </a:solidFill>
                <a:effectLst/>
                <a:latin typeface="Söhne"/>
              </a:rPr>
              <a:t>Surveys can be cross-sectional, where data is collected at a specific point in time, or longitudinal, where data is collected from the same participants over multiple time points to observe changes and trends over time.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72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pPr lvl="1"/>
            <a:r>
              <a:rPr lang="en-US" sz="4000" dirty="0">
                <a:latin typeface="Times New Roman" panose="02020603050405020304" pitchFamily="18" charset="0"/>
                <a:cs typeface="Times New Roman" panose="02020603050405020304" pitchFamily="18" charset="0"/>
              </a:rPr>
              <a:t>Survey Research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1" i="0" dirty="0">
                <a:solidFill>
                  <a:srgbClr val="374151"/>
                </a:solidFill>
                <a:effectLst/>
                <a:latin typeface="Söhne"/>
              </a:rPr>
              <a:t>Objective and Standardized: </a:t>
            </a:r>
            <a:r>
              <a:rPr lang="en-US" sz="2800" b="0" i="0" dirty="0">
                <a:solidFill>
                  <a:srgbClr val="374151"/>
                </a:solidFill>
                <a:effectLst/>
                <a:latin typeface="Söhne"/>
              </a:rPr>
              <a:t>Survey research strives to be objective and standardized to ensure consistency in data collection and interpretation. Clear instructions and standardized response options minimize ambiguity and bias</a:t>
            </a:r>
          </a:p>
          <a:p>
            <a:pPr algn="just"/>
            <a:r>
              <a:rPr lang="en-IN" sz="2800" b="0" i="0" dirty="0">
                <a:solidFill>
                  <a:srgbClr val="374151"/>
                </a:solidFill>
                <a:effectLst/>
                <a:latin typeface="Söhne"/>
              </a:rPr>
              <a:t>Examples of survey research:</a:t>
            </a:r>
            <a:endParaRPr lang="en-US" sz="2800" dirty="0">
              <a:solidFill>
                <a:srgbClr val="374151"/>
              </a:solidFill>
              <a:latin typeface="Söhne"/>
            </a:endParaRPr>
          </a:p>
          <a:p>
            <a:pPr marL="457200" indent="-457200" algn="l">
              <a:buFont typeface="Wingdings" panose="05000000000000000000" pitchFamily="2" charset="2"/>
              <a:buChar char="ü"/>
            </a:pPr>
            <a:r>
              <a:rPr lang="en-US" sz="2800" b="0" i="0" dirty="0">
                <a:solidFill>
                  <a:srgbClr val="374151"/>
                </a:solidFill>
                <a:effectLst/>
                <a:latin typeface="Söhne"/>
              </a:rPr>
              <a:t>A political pollster conducts a survey to gauge public opinion on various candidates and political issues before an election.</a:t>
            </a:r>
          </a:p>
          <a:p>
            <a:pPr marL="457200" indent="-457200" algn="l">
              <a:buFont typeface="Wingdings" panose="05000000000000000000" pitchFamily="2" charset="2"/>
              <a:buChar char="ü"/>
            </a:pPr>
            <a:r>
              <a:rPr lang="en-US" sz="2800" b="0" i="0" dirty="0">
                <a:solidFill>
                  <a:srgbClr val="374151"/>
                </a:solidFill>
                <a:effectLst/>
                <a:latin typeface="Söhne"/>
              </a:rPr>
              <a:t>A market researcher sends out a survey to understand consumer preferences and buying habits for a new product.</a:t>
            </a:r>
          </a:p>
          <a:p>
            <a:pPr marL="457200" indent="-457200" algn="l">
              <a:buFont typeface="Wingdings" panose="05000000000000000000" pitchFamily="2" charset="2"/>
              <a:buChar char="ü"/>
            </a:pPr>
            <a:r>
              <a:rPr lang="en-US" sz="2800" b="0" i="0" dirty="0">
                <a:solidFill>
                  <a:srgbClr val="374151"/>
                </a:solidFill>
                <a:effectLst/>
                <a:latin typeface="Söhne"/>
              </a:rPr>
              <a:t>A social scientist administers a survey to assess students' perceptions of the school environment and their satisfaction with the educational experience.</a:t>
            </a:r>
          </a:p>
          <a:p>
            <a:pPr marL="457200" indent="-457200" algn="l">
              <a:buFont typeface="Wingdings" panose="05000000000000000000" pitchFamily="2" charset="2"/>
              <a:buChar char="ü"/>
            </a:pPr>
            <a:r>
              <a:rPr lang="en-US" sz="2800" b="0" i="0" dirty="0">
                <a:solidFill>
                  <a:srgbClr val="374151"/>
                </a:solidFill>
                <a:effectLst/>
                <a:latin typeface="Söhne"/>
              </a:rPr>
              <a:t>A healthcare organization conducts a patient satisfaction survey to gather feedback on the quality of care and services provided.</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515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Qualitative Research  Methods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3970318"/>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374151"/>
                </a:solidFill>
                <a:effectLst/>
                <a:latin typeface="Söhne"/>
              </a:rPr>
              <a:t>Qualitative research methods are research approaches used to gather in-depth, non-numerical data that aims to explore and understand the meanings, experiences, perspectives, and behaviors of individuals or groups. </a:t>
            </a:r>
          </a:p>
          <a:p>
            <a:pPr marL="457200" indent="-457200" algn="just">
              <a:buFont typeface="Wingdings" panose="05000000000000000000" pitchFamily="2" charset="2"/>
              <a:buChar char="ü"/>
            </a:pPr>
            <a:r>
              <a:rPr lang="en-US" sz="2800" b="0" i="0" dirty="0">
                <a:solidFill>
                  <a:srgbClr val="374151"/>
                </a:solidFill>
                <a:effectLst/>
                <a:latin typeface="Söhne"/>
              </a:rPr>
              <a:t>Unlike quantitative research, which focuses on numerical data and statistical analysis, qualitative research emphasizes context, interpretation, and the richness of the data gathered. Qualitative methods are widely used in various social sciences, humanities, and other fields to gain insights into complex and subjective phenomena.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7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Qualitative Research  Methods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6124754"/>
          </a:xfrm>
          <a:prstGeom prst="rect">
            <a:avLst/>
          </a:prstGeom>
          <a:noFill/>
        </p:spPr>
        <p:txBody>
          <a:bodyPr wrap="square" rtlCol="0">
            <a:spAutoFit/>
          </a:bodyPr>
          <a:lstStyle/>
          <a:p>
            <a:pPr algn="just"/>
            <a:r>
              <a:rPr lang="en-US" sz="2800" b="0" i="0" dirty="0">
                <a:solidFill>
                  <a:srgbClr val="374151"/>
                </a:solidFill>
                <a:effectLst/>
                <a:latin typeface="Söhne"/>
              </a:rPr>
              <a:t>Key features of survey research</a:t>
            </a:r>
          </a:p>
          <a:p>
            <a:pPr marL="457200" indent="-457200" algn="just">
              <a:buFont typeface="Wingdings" panose="05000000000000000000" pitchFamily="2" charset="2"/>
              <a:buChar char="ü"/>
            </a:pPr>
            <a:r>
              <a:rPr lang="en-US" sz="2800" b="1" i="0" dirty="0">
                <a:solidFill>
                  <a:srgbClr val="374151"/>
                </a:solidFill>
                <a:effectLst/>
                <a:latin typeface="Söhne"/>
              </a:rPr>
              <a:t>Structured Questionnaires: </a:t>
            </a:r>
            <a:r>
              <a:rPr lang="en-US" sz="2800" b="0" i="0" dirty="0">
                <a:solidFill>
                  <a:srgbClr val="374151"/>
                </a:solidFill>
                <a:effectLst/>
                <a:latin typeface="Söhne"/>
              </a:rPr>
              <a:t>Surveys use structured questionnaires with predefined questions and response options. The questions can be in various formats, such as multiple-choice, Likert scales, open-ended, or rank-order questions.</a:t>
            </a:r>
          </a:p>
          <a:p>
            <a:pPr marL="457200" indent="-457200" algn="just">
              <a:buFont typeface="Wingdings" panose="05000000000000000000" pitchFamily="2" charset="2"/>
              <a:buChar char="ü"/>
            </a:pPr>
            <a:r>
              <a:rPr lang="en-US" sz="2800" b="1" i="0" dirty="0">
                <a:solidFill>
                  <a:srgbClr val="374151"/>
                </a:solidFill>
                <a:effectLst/>
                <a:latin typeface="Söhne"/>
              </a:rPr>
              <a:t>Representative Sample: </a:t>
            </a:r>
            <a:r>
              <a:rPr lang="en-US" sz="2800" b="0" i="0" dirty="0">
                <a:solidFill>
                  <a:srgbClr val="374151"/>
                </a:solidFill>
                <a:effectLst/>
                <a:latin typeface="Söhne"/>
              </a:rPr>
              <a:t>To generalize survey findings to the larger population, researchers aim to select a representative sample that accurately reflects the characteristics of the target population. Various sampling techniques, such as random sampling or stratified sampling, are used to achieve this.</a:t>
            </a:r>
          </a:p>
          <a:p>
            <a:pPr marL="457200" indent="-457200" algn="just">
              <a:buFont typeface="Wingdings" panose="05000000000000000000" pitchFamily="2" charset="2"/>
              <a:buChar char="ü"/>
            </a:pPr>
            <a:r>
              <a:rPr lang="en-US" sz="2800" b="1" i="0" dirty="0">
                <a:solidFill>
                  <a:srgbClr val="374151"/>
                </a:solidFill>
                <a:effectLst/>
                <a:latin typeface="Söhne"/>
              </a:rPr>
              <a:t>Quantitative Data: </a:t>
            </a:r>
            <a:r>
              <a:rPr lang="en-US" sz="2800" b="0" i="0" dirty="0">
                <a:solidFill>
                  <a:srgbClr val="374151"/>
                </a:solidFill>
                <a:effectLst/>
                <a:latin typeface="Söhne"/>
              </a:rPr>
              <a:t>Survey research primarily generates quantitative data, which is numerical and can be analyzed using statistical techniques. This allows researchers to identify patterns, relationships, and trends within the data.</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221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Qualitative Research  Methods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6124754"/>
          </a:xfrm>
          <a:prstGeom prst="rect">
            <a:avLst/>
          </a:prstGeom>
          <a:noFill/>
        </p:spPr>
        <p:txBody>
          <a:bodyPr wrap="square" rtlCol="0">
            <a:spAutoFit/>
          </a:bodyPr>
          <a:lstStyle/>
          <a:p>
            <a:pPr algn="just"/>
            <a:r>
              <a:rPr lang="en-US" sz="2800" b="0" i="0" dirty="0">
                <a:solidFill>
                  <a:srgbClr val="374151"/>
                </a:solidFill>
                <a:effectLst/>
                <a:latin typeface="Söhne"/>
              </a:rPr>
              <a:t>Key features of survey research</a:t>
            </a:r>
          </a:p>
          <a:p>
            <a:pPr marL="457200" indent="-457200" algn="just">
              <a:buFont typeface="Wingdings" panose="05000000000000000000" pitchFamily="2" charset="2"/>
              <a:buChar char="ü"/>
            </a:pPr>
            <a:r>
              <a:rPr lang="en-US" sz="2800" b="1" i="0" dirty="0">
                <a:solidFill>
                  <a:srgbClr val="374151"/>
                </a:solidFill>
                <a:effectLst/>
                <a:latin typeface="Söhne"/>
              </a:rPr>
              <a:t>Self-Reported Data: </a:t>
            </a:r>
            <a:r>
              <a:rPr lang="en-US" sz="2800" b="0" i="0" dirty="0">
                <a:solidFill>
                  <a:srgbClr val="374151"/>
                </a:solidFill>
                <a:effectLst/>
                <a:latin typeface="Söhne"/>
              </a:rPr>
              <a:t>Participants in survey research provide self-reported data by answering the survey questions themselves. This aspect of self-reporting should be considered while analyzing the results, as respondents may provide biased or socially desirable responses.</a:t>
            </a:r>
          </a:p>
          <a:p>
            <a:pPr marL="457200" indent="-457200" algn="just">
              <a:buFont typeface="Wingdings" panose="05000000000000000000" pitchFamily="2" charset="2"/>
              <a:buChar char="ü"/>
            </a:pPr>
            <a:r>
              <a:rPr lang="en-US" sz="2800" b="1" i="0" dirty="0">
                <a:solidFill>
                  <a:srgbClr val="374151"/>
                </a:solidFill>
                <a:effectLst/>
                <a:latin typeface="Söhne"/>
              </a:rPr>
              <a:t>Large-Scale Data Collection: </a:t>
            </a:r>
            <a:r>
              <a:rPr lang="en-US" sz="2800" b="0" i="0" dirty="0">
                <a:solidFill>
                  <a:srgbClr val="374151"/>
                </a:solidFill>
                <a:effectLst/>
                <a:latin typeface="Söhne"/>
              </a:rPr>
              <a:t>Surveys are suitable for collecting data from a large number of participants efficiently and cost-effectively. Online surveys have become increasingly popular due to their accessibility and ease of data collection.</a:t>
            </a:r>
          </a:p>
          <a:p>
            <a:pPr marL="457200" indent="-457200" algn="just">
              <a:buFont typeface="Wingdings" panose="05000000000000000000" pitchFamily="2" charset="2"/>
              <a:buChar char="ü"/>
            </a:pPr>
            <a:r>
              <a:rPr lang="en-US" sz="2800" b="1" i="0" dirty="0">
                <a:solidFill>
                  <a:srgbClr val="374151"/>
                </a:solidFill>
                <a:effectLst/>
                <a:latin typeface="Söhne"/>
              </a:rPr>
              <a:t>Cross-Sectional or Longitudinal Designs: </a:t>
            </a:r>
            <a:r>
              <a:rPr lang="en-US" sz="2800" b="0" i="0" dirty="0">
                <a:solidFill>
                  <a:srgbClr val="374151"/>
                </a:solidFill>
                <a:effectLst/>
                <a:latin typeface="Söhne"/>
              </a:rPr>
              <a:t>Surveys can be cross-sectional, where data is collected at a specific point in time, or longitudinal, where data is collected from the same participants over multiple time points to observe changes and trends over time.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678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Qualitative Research  Methods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3539430"/>
          </a:xfrm>
          <a:prstGeom prst="rect">
            <a:avLst/>
          </a:prstGeom>
          <a:noFill/>
        </p:spPr>
        <p:txBody>
          <a:bodyPr wrap="square" rtlCol="0">
            <a:spAutoFit/>
          </a:bodyPr>
          <a:lstStyle/>
          <a:p>
            <a:pPr algn="just"/>
            <a:r>
              <a:rPr lang="en-US" sz="2800" b="0" i="0" dirty="0">
                <a:solidFill>
                  <a:srgbClr val="374151"/>
                </a:solidFill>
                <a:effectLst/>
                <a:latin typeface="Söhne"/>
              </a:rPr>
              <a:t>Key features of survey research</a:t>
            </a:r>
          </a:p>
          <a:p>
            <a:pPr marL="457200" indent="-457200" algn="just">
              <a:buFont typeface="Wingdings" panose="05000000000000000000" pitchFamily="2" charset="2"/>
              <a:buChar char="ü"/>
            </a:pPr>
            <a:r>
              <a:rPr lang="en-US" sz="2800" b="0" i="0" dirty="0">
                <a:solidFill>
                  <a:srgbClr val="374151"/>
                </a:solidFill>
                <a:effectLst/>
                <a:latin typeface="Söhne"/>
              </a:rPr>
              <a:t>Objective and Standardized: Survey research strives to be objective and standardized to ensure consistency in data collection and interpretation. Clear instructions and standardized response options minimize ambiguity and bias</a:t>
            </a:r>
          </a:p>
          <a:p>
            <a:pPr marL="457200" indent="-457200" algn="just">
              <a:buFont typeface="Wingdings" panose="05000000000000000000" pitchFamily="2" charset="2"/>
              <a:buChar char="ü"/>
            </a:pPr>
            <a:endParaRPr lang="en-US" sz="2800" dirty="0">
              <a:solidFill>
                <a:srgbClr val="374151"/>
              </a:solidFill>
              <a:latin typeface="Söhne"/>
            </a:endParaRPr>
          </a:p>
          <a:p>
            <a:pPr algn="just"/>
            <a:endParaRPr lang="en-US" sz="2800" b="0" i="0" dirty="0">
              <a:solidFill>
                <a:srgbClr val="374151"/>
              </a:solidFill>
              <a:effectLst/>
              <a:latin typeface="Söhne"/>
            </a:endParaRP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541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2590800" y="-58611"/>
            <a:ext cx="7711440"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Qualitative Research  Methods   </a:t>
            </a:r>
          </a:p>
        </p:txBody>
      </p:sp>
      <p:sp>
        <p:nvSpPr>
          <p:cNvPr id="3" name="TextBox 2">
            <a:extLst>
              <a:ext uri="{FF2B5EF4-FFF2-40B4-BE49-F238E27FC236}">
                <a16:creationId xmlns:a16="http://schemas.microsoft.com/office/drawing/2014/main" id="{CDED28F8-01D1-97B8-2827-6CF3355B8912}"/>
              </a:ext>
            </a:extLst>
          </p:cNvPr>
          <p:cNvSpPr txBox="1"/>
          <p:nvPr/>
        </p:nvSpPr>
        <p:spPr>
          <a:xfrm>
            <a:off x="525517" y="649275"/>
            <a:ext cx="11140966" cy="5262979"/>
          </a:xfrm>
          <a:prstGeom prst="rect">
            <a:avLst/>
          </a:prstGeom>
          <a:noFill/>
        </p:spPr>
        <p:txBody>
          <a:bodyPr wrap="square" rtlCol="0">
            <a:spAutoFit/>
          </a:bodyPr>
          <a:lstStyle/>
          <a:p>
            <a:pPr algn="just"/>
            <a:r>
              <a:rPr lang="en-US" sz="2800" b="0" i="0" dirty="0">
                <a:solidFill>
                  <a:srgbClr val="374151"/>
                </a:solidFill>
                <a:effectLst/>
                <a:latin typeface="Söhne"/>
              </a:rPr>
              <a:t>Examples </a:t>
            </a:r>
          </a:p>
          <a:p>
            <a:pPr marL="457200" indent="-457200" algn="just">
              <a:buFont typeface="Wingdings" panose="05000000000000000000" pitchFamily="2" charset="2"/>
              <a:buChar char="ü"/>
            </a:pPr>
            <a:r>
              <a:rPr lang="en-US" sz="2800" b="0" i="0" dirty="0">
                <a:solidFill>
                  <a:srgbClr val="374151"/>
                </a:solidFill>
                <a:effectLst/>
                <a:latin typeface="Söhne"/>
              </a:rPr>
              <a:t>A political pollster conducts a survey to gauge public opinion on various candidates and political issues before an election.</a:t>
            </a:r>
          </a:p>
          <a:p>
            <a:pPr marL="457200" indent="-457200" algn="just">
              <a:buFont typeface="Wingdings" panose="05000000000000000000" pitchFamily="2" charset="2"/>
              <a:buChar char="ü"/>
            </a:pPr>
            <a:r>
              <a:rPr lang="en-US" sz="2800" b="0" i="0" dirty="0">
                <a:solidFill>
                  <a:srgbClr val="374151"/>
                </a:solidFill>
                <a:effectLst/>
                <a:latin typeface="Söhne"/>
              </a:rPr>
              <a:t>A market researcher sends out a survey to understand consumer preferences and buying habits for a new product.</a:t>
            </a:r>
          </a:p>
          <a:p>
            <a:pPr marL="457200" indent="-457200" algn="just">
              <a:buFont typeface="Wingdings" panose="05000000000000000000" pitchFamily="2" charset="2"/>
              <a:buChar char="ü"/>
            </a:pPr>
            <a:r>
              <a:rPr lang="en-US" sz="2800" b="0" i="0" dirty="0">
                <a:solidFill>
                  <a:srgbClr val="374151"/>
                </a:solidFill>
                <a:effectLst/>
                <a:latin typeface="Söhne"/>
              </a:rPr>
              <a:t>A social scientist administers a survey to assess students' perceptions of the school environment and their satisfaction with the educational experience.</a:t>
            </a:r>
          </a:p>
          <a:p>
            <a:pPr marL="457200" indent="-457200" algn="just">
              <a:buFont typeface="Wingdings" panose="05000000000000000000" pitchFamily="2" charset="2"/>
              <a:buChar char="ü"/>
            </a:pPr>
            <a:r>
              <a:rPr lang="en-US" sz="2800" b="0" i="0" dirty="0">
                <a:solidFill>
                  <a:srgbClr val="374151"/>
                </a:solidFill>
                <a:effectLst/>
                <a:latin typeface="Söhne"/>
              </a:rPr>
              <a:t>A healthcare organization conducts a patient satisfaction survey to gather feedback on the quality of care and services provided.</a:t>
            </a:r>
          </a:p>
          <a:p>
            <a:pPr algn="just"/>
            <a:endParaRPr lang="en-US" sz="2800" b="0" i="0" dirty="0">
              <a:solidFill>
                <a:srgbClr val="374151"/>
              </a:solidFill>
              <a:effectLst/>
              <a:latin typeface="Söhne"/>
            </a:endParaRPr>
          </a:p>
          <a:p>
            <a:pPr algn="just"/>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382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3003004"/>
            <a:ext cx="5533291" cy="584775"/>
          </a:xfrm>
          <a:prstGeom prst="rect">
            <a:avLst/>
          </a:prstGeom>
          <a:noFill/>
        </p:spPr>
        <p:txBody>
          <a:bodyPr wrap="square" rtlCol="0">
            <a:spAutoFit/>
          </a:bodyPr>
          <a:lstStyle/>
          <a:p>
            <a:r>
              <a:rPr lang="en-US" sz="3200" dirty="0">
                <a:solidFill>
                  <a:srgbClr val="C00000"/>
                </a:solidFill>
                <a:latin typeface="Brush Script MT" pitchFamily="66" charset="0"/>
              </a:rPr>
              <a:t>Thank You for Your Kind Attention  </a:t>
            </a:r>
            <a:endParaRPr lang="en-US" sz="3200" dirty="0">
              <a:solidFill>
                <a:srgbClr val="C00000"/>
              </a:solidFill>
              <a:latin typeface="Brush Script MT" pitchFamily="66"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174459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4543061"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Research Design </a:t>
            </a:r>
            <a:endParaRPr lang="en-US"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2E3C90-A150-11A5-A08C-4D36604461B5}"/>
              </a:ext>
            </a:extLst>
          </p:cNvPr>
          <p:cNvSpPr txBox="1"/>
          <p:nvPr/>
        </p:nvSpPr>
        <p:spPr>
          <a:xfrm>
            <a:off x="313544" y="872778"/>
            <a:ext cx="11564912" cy="6124754"/>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Timeline and Resources: </a:t>
            </a:r>
            <a:r>
              <a:rPr lang="en-US" sz="2800" b="0" i="0" dirty="0">
                <a:solidFill>
                  <a:srgbClr val="374151"/>
                </a:solidFill>
                <a:effectLst/>
                <a:latin typeface="Söhne"/>
              </a:rPr>
              <a:t>Develop a timeline that outlines the various stages of the research, including data collection, analysis, and report writing. Identify the resources, such as funding, personnel, and equipment, required to conduct the study.</a:t>
            </a:r>
          </a:p>
          <a:p>
            <a:pPr marL="457200" indent="-457200" algn="just">
              <a:buFont typeface="Wingdings" panose="05000000000000000000" pitchFamily="2" charset="2"/>
              <a:buChar char="ü"/>
            </a:pPr>
            <a:r>
              <a:rPr lang="en-US" sz="2800" b="0" i="0" dirty="0">
                <a:solidFill>
                  <a:srgbClr val="FF0000"/>
                </a:solidFill>
                <a:effectLst/>
                <a:latin typeface="Söhne"/>
              </a:rPr>
              <a:t>Limitations and Delimitations: </a:t>
            </a:r>
            <a:r>
              <a:rPr lang="en-US" sz="2800" b="0" i="0" dirty="0">
                <a:solidFill>
                  <a:srgbClr val="374151"/>
                </a:solidFill>
                <a:effectLst/>
                <a:latin typeface="Söhne"/>
              </a:rPr>
              <a:t>Acknowledge and discuss the limitations or potential weaknesses of the research design. Clearly define the boundaries or delimitations of the study, specifying what will be included and excluded.</a:t>
            </a:r>
          </a:p>
          <a:p>
            <a:pPr marL="457200" indent="-457200" algn="just">
              <a:buFont typeface="Wingdings" panose="05000000000000000000" pitchFamily="2" charset="2"/>
              <a:buChar char="ü"/>
            </a:pPr>
            <a:r>
              <a:rPr lang="en-US" sz="2800" b="0" i="0" dirty="0">
                <a:solidFill>
                  <a:srgbClr val="FF0000"/>
                </a:solidFill>
                <a:effectLst/>
                <a:latin typeface="Söhne"/>
              </a:rPr>
              <a:t>Validity and Reliability: </a:t>
            </a:r>
            <a:r>
              <a:rPr lang="en-US" sz="2800" b="0" i="0" dirty="0">
                <a:solidFill>
                  <a:srgbClr val="374151"/>
                </a:solidFill>
                <a:effectLst/>
                <a:latin typeface="Söhne"/>
              </a:rPr>
              <a:t>Address the validity (accuracy and truthfulness) and reliability (consistency and replicability) of the research design. Consider potential sources of bias and implement strategies to minimize them.</a:t>
            </a:r>
          </a:p>
          <a:p>
            <a:pPr marL="457200" indent="-457200" algn="just">
              <a:buFont typeface="Wingdings" panose="05000000000000000000" pitchFamily="2" charset="2"/>
              <a:buChar char="ü"/>
            </a:pPr>
            <a:r>
              <a:rPr lang="en-US" sz="2800" b="0" i="0" dirty="0">
                <a:solidFill>
                  <a:srgbClr val="FF0000"/>
                </a:solidFill>
                <a:effectLst/>
                <a:latin typeface="Söhne"/>
              </a:rPr>
              <a:t>Reporting and Dissemination: </a:t>
            </a:r>
            <a:r>
              <a:rPr lang="en-US" sz="2800" b="0" i="0" dirty="0">
                <a:solidFill>
                  <a:srgbClr val="374151"/>
                </a:solidFill>
                <a:effectLst/>
                <a:latin typeface="Söhne"/>
              </a:rPr>
              <a:t>Plan how the research findings will be reported and shared with the relevant audience. Determine the format of the final report, such as a scientific paper, thesis, or presentation, and consider avenues for dissemination, such as conferences or publications.</a:t>
            </a:r>
          </a:p>
        </p:txBody>
      </p:sp>
    </p:spTree>
    <p:extLst>
      <p:ext uri="{BB962C8B-B14F-4D97-AF65-F5344CB8AC3E}">
        <p14:creationId xmlns:p14="http://schemas.microsoft.com/office/powerpoint/2010/main" val="404197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Principles of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6124754"/>
          </a:xfrm>
          <a:prstGeom prst="rect">
            <a:avLst/>
          </a:prstGeom>
          <a:noFill/>
        </p:spPr>
        <p:txBody>
          <a:bodyPr wrap="square" rtlCol="0">
            <a:spAutoFit/>
          </a:bodyPr>
          <a:lstStyle/>
          <a:p>
            <a:pPr algn="just"/>
            <a:r>
              <a:rPr lang="en-US" sz="2800" b="0" i="0" dirty="0">
                <a:solidFill>
                  <a:srgbClr val="374151"/>
                </a:solidFill>
                <a:effectLst/>
                <a:latin typeface="Söhne"/>
              </a:rPr>
              <a:t>The principles of experiments refer to the fundamental concepts and guidelines that guide the design, execution, and interpretation of scientific experiments. These principles are aimed at ensuring that experiments are conducted in a rigorous and reliable manner, producing valid and meaningful results. Here are some key principles of experiments:</a:t>
            </a:r>
          </a:p>
          <a:p>
            <a:pPr marL="457200" indent="-457200" algn="just">
              <a:buFont typeface="Wingdings" panose="05000000000000000000" pitchFamily="2" charset="2"/>
              <a:buChar char="ü"/>
            </a:pPr>
            <a:r>
              <a:rPr lang="en-US" sz="2800" b="0" i="0" dirty="0">
                <a:solidFill>
                  <a:srgbClr val="FF0000"/>
                </a:solidFill>
                <a:effectLst/>
                <a:latin typeface="Söhne"/>
              </a:rPr>
              <a:t>Randomization: </a:t>
            </a:r>
            <a:r>
              <a:rPr lang="en-US" sz="2800" b="0" i="0" dirty="0">
                <a:solidFill>
                  <a:srgbClr val="374151"/>
                </a:solidFill>
                <a:effectLst/>
                <a:latin typeface="Söhne"/>
              </a:rPr>
              <a:t>Random assignment of participants or subjects to different experimental conditions helps minimize bias and ensures that any observed effects are more likely due to the experimental manipulation rather than pre-existing differences between groups.</a:t>
            </a:r>
          </a:p>
          <a:p>
            <a:pPr marL="457200" indent="-457200" algn="just">
              <a:buFont typeface="Wingdings" panose="05000000000000000000" pitchFamily="2" charset="2"/>
              <a:buChar char="ü"/>
            </a:pPr>
            <a:r>
              <a:rPr lang="en-US" sz="2800" b="0" i="0" dirty="0">
                <a:solidFill>
                  <a:srgbClr val="FF0000"/>
                </a:solidFill>
                <a:effectLst/>
                <a:latin typeface="Söhne"/>
              </a:rPr>
              <a:t>Control: </a:t>
            </a:r>
            <a:r>
              <a:rPr lang="en-US" sz="2800" b="0" i="0" dirty="0">
                <a:solidFill>
                  <a:srgbClr val="374151"/>
                </a:solidFill>
                <a:effectLst/>
                <a:latin typeface="Söhne"/>
              </a:rPr>
              <a:t>The experimental design should include appropriate control groups or conditions that allow comparison and assessment of the effects of the independent variable(s). Control conditions help establish a baseline against which the experimental condition(s) can be evaluated.</a:t>
            </a:r>
            <a:endParaRPr lang="en-IN" sz="2800" b="1" dirty="0"/>
          </a:p>
        </p:txBody>
      </p:sp>
    </p:spTree>
    <p:extLst>
      <p:ext uri="{BB962C8B-B14F-4D97-AF65-F5344CB8AC3E}">
        <p14:creationId xmlns:p14="http://schemas.microsoft.com/office/powerpoint/2010/main" val="320127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Principles of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5262979"/>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Replication: </a:t>
            </a:r>
            <a:r>
              <a:rPr lang="en-US" sz="2800" b="0" i="0" dirty="0">
                <a:solidFill>
                  <a:srgbClr val="374151"/>
                </a:solidFill>
                <a:effectLst/>
                <a:latin typeface="Söhne"/>
              </a:rPr>
              <a:t>Conducting multiple replications of an experiment improves the reliability of the findings and helps determine the consistency and generalizability of the results. Replication involves conducting the same experiment with different participants or under different conditions to ensure that the observed effects are not specific to a particular sample or context.</a:t>
            </a:r>
          </a:p>
          <a:p>
            <a:pPr marL="457200" indent="-457200" algn="just">
              <a:buFont typeface="Wingdings" panose="05000000000000000000" pitchFamily="2" charset="2"/>
              <a:buChar char="ü"/>
            </a:pPr>
            <a:r>
              <a:rPr lang="en-US" sz="2800" b="0" i="0" dirty="0">
                <a:solidFill>
                  <a:srgbClr val="FF0000"/>
                </a:solidFill>
                <a:effectLst/>
                <a:latin typeface="Söhne"/>
              </a:rPr>
              <a:t>Independent and Dependent Variables: </a:t>
            </a:r>
            <a:r>
              <a:rPr lang="en-US" sz="2800" b="0" i="0" dirty="0">
                <a:solidFill>
                  <a:srgbClr val="374151"/>
                </a:solidFill>
                <a:effectLst/>
                <a:latin typeface="Söhne"/>
              </a:rPr>
              <a:t>Experiments involve manipulating an independent variable(s) and measuring the effects on a dependent variable(s). The independent variable is controlled or manipulated by the experimenter, while the dependent variable is the outcome or response that is measured or observed.</a:t>
            </a:r>
          </a:p>
          <a:p>
            <a:pPr algn="just"/>
            <a:endParaRPr lang="en-IN" sz="2800" b="1" dirty="0"/>
          </a:p>
        </p:txBody>
      </p:sp>
    </p:spTree>
    <p:extLst>
      <p:ext uri="{BB962C8B-B14F-4D97-AF65-F5344CB8AC3E}">
        <p14:creationId xmlns:p14="http://schemas.microsoft.com/office/powerpoint/2010/main" val="118586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Principles of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4832092"/>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Validity: </a:t>
            </a:r>
            <a:r>
              <a:rPr lang="en-US" sz="2800" b="0" i="0" dirty="0">
                <a:solidFill>
                  <a:srgbClr val="374151"/>
                </a:solidFill>
                <a:effectLst/>
                <a:latin typeface="Söhne"/>
              </a:rPr>
              <a:t>Experimenters should strive to ensure the internal and external validity of their experiments. Internal validity refers to the degree to which the observed effects can be attributed to the independent variable(s) rather than confounding factors. External validity refers to the extent to which the findings can be generalized to other populations, settings, or conditions.</a:t>
            </a:r>
          </a:p>
          <a:p>
            <a:pPr marL="457200" indent="-457200" algn="just">
              <a:buFont typeface="Wingdings" panose="05000000000000000000" pitchFamily="2" charset="2"/>
              <a:buChar char="ü"/>
            </a:pPr>
            <a:r>
              <a:rPr lang="en-US" sz="2800" b="0" i="0" dirty="0">
                <a:solidFill>
                  <a:srgbClr val="FF0000"/>
                </a:solidFill>
                <a:effectLst/>
                <a:latin typeface="Söhne"/>
              </a:rPr>
              <a:t>Measurement and Operationalization: </a:t>
            </a:r>
            <a:r>
              <a:rPr lang="en-US" sz="2800" b="0" i="0" dirty="0">
                <a:solidFill>
                  <a:srgbClr val="374151"/>
                </a:solidFill>
                <a:effectLst/>
                <a:latin typeface="Söhne"/>
              </a:rPr>
              <a:t>Precise and reliable measurement of variables is essential in experiments. Variables should be operationally defined, meaning that the procedures for measuring or manipulating them are clearly described and standardized to ensure consistency across participants and conditions.</a:t>
            </a:r>
            <a:endParaRPr lang="en-IN" sz="2800" b="1" dirty="0"/>
          </a:p>
        </p:txBody>
      </p:sp>
    </p:spTree>
    <p:extLst>
      <p:ext uri="{BB962C8B-B14F-4D97-AF65-F5344CB8AC3E}">
        <p14:creationId xmlns:p14="http://schemas.microsoft.com/office/powerpoint/2010/main" val="18487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0560" y="279944"/>
            <a:ext cx="7711440" cy="646331"/>
          </a:xfrm>
          <a:prstGeom prst="rect">
            <a:avLst/>
          </a:prstGeom>
          <a:noFill/>
        </p:spPr>
        <p:txBody>
          <a:bodyPr wrap="square" rtlCol="0">
            <a:spAutoFit/>
          </a:bodyPr>
          <a:lstStyle/>
          <a:p>
            <a:pPr algn="ctr"/>
            <a:r>
              <a:rPr lang="en-US" sz="3600" dirty="0">
                <a:solidFill>
                  <a:schemeClr val="bg1"/>
                </a:solidFill>
                <a:latin typeface="Constantia" pitchFamily="18" charset="0"/>
              </a:rPr>
              <a:t>Mechanical  Engineering Department    </a:t>
            </a:r>
            <a:endParaRPr lang="en-US" sz="3600" dirty="0">
              <a:solidFill>
                <a:schemeClr val="bg1"/>
              </a:solidFill>
              <a:latin typeface="Constantia" pitchFamily="18" charset="0"/>
              <a:ea typeface="Segoe UI" pitchFamily="34" charset="0"/>
              <a:cs typeface="Segoe UI Light" panose="020B0502040204020203" pitchFamily="34" charset="0"/>
            </a:endParaRPr>
          </a:p>
        </p:txBody>
      </p:sp>
      <p:sp>
        <p:nvSpPr>
          <p:cNvPr id="8" name="TextBox 7"/>
          <p:cNvSpPr txBox="1"/>
          <p:nvPr/>
        </p:nvSpPr>
        <p:spPr>
          <a:xfrm>
            <a:off x="4138274" y="164892"/>
            <a:ext cx="5998954"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Principles of Experiment </a:t>
            </a:r>
            <a:endParaRPr lang="en-US"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4CD7F5-2C20-33D4-C1EE-5AAF15F0021A}"/>
              </a:ext>
            </a:extLst>
          </p:cNvPr>
          <p:cNvSpPr txBox="1"/>
          <p:nvPr/>
        </p:nvSpPr>
        <p:spPr>
          <a:xfrm>
            <a:off x="599090" y="926275"/>
            <a:ext cx="11098924" cy="3970318"/>
          </a:xfrm>
          <a:prstGeom prst="rect">
            <a:avLst/>
          </a:prstGeom>
          <a:noFill/>
        </p:spPr>
        <p:txBody>
          <a:bodyPr wrap="square" rtlCol="0">
            <a:spAutoFit/>
          </a:bodyPr>
          <a:lstStyle/>
          <a:p>
            <a:pPr marL="457200" indent="-457200" algn="just">
              <a:buFont typeface="Wingdings" panose="05000000000000000000" pitchFamily="2" charset="2"/>
              <a:buChar char="ü"/>
            </a:pPr>
            <a:r>
              <a:rPr lang="en-US" sz="2800" b="0" i="0" dirty="0">
                <a:solidFill>
                  <a:srgbClr val="FF0000"/>
                </a:solidFill>
                <a:effectLst/>
                <a:latin typeface="Söhne"/>
              </a:rPr>
              <a:t>Ethical Considerations: </a:t>
            </a:r>
            <a:r>
              <a:rPr lang="en-US" sz="2800" b="0" i="0" dirty="0">
                <a:solidFill>
                  <a:srgbClr val="374151"/>
                </a:solidFill>
                <a:effectLst/>
                <a:latin typeface="Söhne"/>
              </a:rPr>
              <a:t>Experiments should be conducted with ethical principles in mind, including informed consent from participants, protection of participants' rights and well-being, and adherence to ethical guidelines set by relevant institutions or regulatory bodies.</a:t>
            </a:r>
          </a:p>
          <a:p>
            <a:pPr marL="457200" indent="-457200" algn="just">
              <a:buFont typeface="Wingdings" panose="05000000000000000000" pitchFamily="2" charset="2"/>
              <a:buChar char="ü"/>
            </a:pPr>
            <a:r>
              <a:rPr lang="en-US" sz="2800" b="0" i="0" dirty="0">
                <a:solidFill>
                  <a:srgbClr val="FF0000"/>
                </a:solidFill>
                <a:effectLst/>
                <a:latin typeface="Söhne"/>
              </a:rPr>
              <a:t>Statistical Analysis: </a:t>
            </a:r>
            <a:r>
              <a:rPr lang="en-US" sz="2800" b="0" i="0" dirty="0">
                <a:solidFill>
                  <a:srgbClr val="374151"/>
                </a:solidFill>
                <a:effectLst/>
                <a:latin typeface="Söhne"/>
              </a:rPr>
              <a:t>Appropriate statistical methods should be applied to analyze the data collected in experiments. Statistical analysis helps determine the significance of observed effects, assess the strength of relationships, and draw appropriate conclusions from the data</a:t>
            </a:r>
          </a:p>
          <a:p>
            <a:pPr algn="just"/>
            <a:endParaRPr lang="en-IN" sz="2800" b="1" dirty="0"/>
          </a:p>
        </p:txBody>
      </p:sp>
    </p:spTree>
    <p:extLst>
      <p:ext uri="{BB962C8B-B14F-4D97-AF65-F5344CB8AC3E}">
        <p14:creationId xmlns:p14="http://schemas.microsoft.com/office/powerpoint/2010/main" val="1227525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43878</TotalTime>
  <Words>5275</Words>
  <Application>Microsoft Office PowerPoint</Application>
  <PresentationFormat>Widescreen</PresentationFormat>
  <Paragraphs>275</Paragraphs>
  <Slides>49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Arial</vt:lpstr>
      <vt:lpstr>Brush Script MT</vt:lpstr>
      <vt:lpstr>Calibri</vt:lpstr>
      <vt:lpstr>Calibri Light</vt:lpstr>
      <vt:lpstr>Constantia</vt:lpstr>
      <vt:lpstr>Helvetica-Bold</vt:lpstr>
      <vt:lpstr>Playfair Display</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Nagesh S</dc:creator>
  <cp:lastModifiedBy>Shanta Rangaswamy</cp:lastModifiedBy>
  <cp:revision>1027</cp:revision>
  <dcterms:created xsi:type="dcterms:W3CDTF">2015-08-26T15:09:38Z</dcterms:created>
  <dcterms:modified xsi:type="dcterms:W3CDTF">2024-06-28T00:15:13Z</dcterms:modified>
</cp:coreProperties>
</file>