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5" r:id="rId5"/>
    <p:sldId id="342" r:id="rId6"/>
    <p:sldId id="359" r:id="rId7"/>
    <p:sldId id="457" r:id="rId8"/>
    <p:sldId id="388" r:id="rId9"/>
    <p:sldId id="447" r:id="rId10"/>
    <p:sldId id="446" r:id="rId11"/>
    <p:sldId id="448" r:id="rId12"/>
    <p:sldId id="449" r:id="rId13"/>
    <p:sldId id="451" r:id="rId14"/>
    <p:sldId id="452" r:id="rId15"/>
    <p:sldId id="450" r:id="rId16"/>
    <p:sldId id="453" r:id="rId17"/>
    <p:sldId id="454" r:id="rId18"/>
    <p:sldId id="455" r:id="rId19"/>
    <p:sldId id="456" r:id="rId20"/>
    <p:sldId id="3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32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7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07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00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7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04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529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41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4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294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780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8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62" y="1216798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7"/>
            <a:ext cx="10515601" cy="782882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Documentation/atomic_t.t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4F01BE7B-D7D7-4D4F-ACBB-A61E5113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2" y="231684"/>
            <a:ext cx="1741217" cy="175934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761970">
              <a:spcBef>
                <a:spcPct val="0"/>
              </a:spcBef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E312819-B303-4382-AAF4-E89EF3A2CC52}"/>
              </a:ext>
            </a:extLst>
          </p:cNvPr>
          <p:cNvSpPr txBox="1"/>
          <p:nvPr/>
        </p:nvSpPr>
        <p:spPr>
          <a:xfrm>
            <a:off x="2648927" y="425303"/>
            <a:ext cx="3810000" cy="117448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3200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5398"/>
            <a:ext cx="12192000" cy="187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Race </a:t>
            </a:r>
          </a:p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Conditon Prevention</a:t>
            </a:r>
            <a:endParaRPr lang="en-US" altLang="en-US" sz="2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099B54E-FA81-43E7-A081-6FA6AB700DBA}"/>
              </a:ext>
            </a:extLst>
          </p:cNvPr>
          <p:cNvSpPr txBox="1"/>
          <p:nvPr/>
        </p:nvSpPr>
        <p:spPr>
          <a:xfrm>
            <a:off x="8602293" y="274798"/>
            <a:ext cx="3405187" cy="474489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699" defTabSz="761970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solidFill>
                <a:prstClr val="black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14"/>
    </mc:Choice>
    <mc:Fallback xmlns="">
      <p:transition advTm="14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70604" y="1887795"/>
            <a:ext cx="10695486" cy="445401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The BKL was implemented as a crude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spin lock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It ensured that only one processor could be in kernel mode at any time</a:t>
            </a:r>
          </a:p>
          <a:p>
            <a:pPr>
              <a:buFontTx/>
              <a:buChar char="-"/>
            </a:pPr>
            <a:endParaRPr lang="en-US" sz="28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The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kernel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became more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flexible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M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ultiple Spin 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L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ocks for different kernel data structures were introduced, reducing reliance on a single global lock 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The BKL was still present but used less frequently</a:t>
            </a: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 BIG KERNEL LOCK (BKL)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472C4-6FBA-9F5D-006F-320D6DC9D449}"/>
              </a:ext>
            </a:extLst>
          </p:cNvPr>
          <p:cNvSpPr/>
          <p:nvPr/>
        </p:nvSpPr>
        <p:spPr>
          <a:xfrm>
            <a:off x="1045002" y="1465665"/>
            <a:ext cx="2112143" cy="4221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Linux 2.0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DFB84-6246-EBF2-6973-89479B2964BA}"/>
              </a:ext>
            </a:extLst>
          </p:cNvPr>
          <p:cNvSpPr/>
          <p:nvPr/>
        </p:nvSpPr>
        <p:spPr>
          <a:xfrm>
            <a:off x="1045001" y="3287918"/>
            <a:ext cx="2112143" cy="4221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Linux 2.4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2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83011" y="2229314"/>
            <a:ext cx="11090787" cy="3529130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T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he BKL is implemented using a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semaphore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named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(Semaphore is a 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highlight>
                  <a:srgbClr val="131516"/>
                </a:highlight>
                <a:latin typeface="Oracle Sans"/>
              </a:rPr>
              <a:t>synchronization primitive 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that is better than a spin lock as it allows </a:t>
            </a:r>
            <a:r>
              <a:rPr lang="en-US" sz="2800" b="1" u="sng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preemption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and improved system responsiveness)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Semaphore operation “</a:t>
            </a:r>
            <a:r>
              <a:rPr lang="en-US" sz="2800" dirty="0">
                <a:solidFill>
                  <a:schemeClr val="accent5"/>
                </a:solidFill>
                <a:highlight>
                  <a:srgbClr val="131516"/>
                </a:highlight>
                <a:latin typeface="Oracle Sans"/>
              </a:rPr>
              <a:t>up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” and “</a:t>
            </a:r>
            <a:r>
              <a:rPr lang="en-US" sz="2800" dirty="0">
                <a:solidFill>
                  <a:schemeClr val="accent5"/>
                </a:solidFill>
                <a:highlight>
                  <a:srgbClr val="131516"/>
                </a:highlight>
                <a:latin typeface="Oracle Sans"/>
              </a:rPr>
              <a:t>down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” are used acquire and release BKL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is not a simple semaphore. Each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highlight>
                  <a:srgbClr val="131516"/>
                </a:highlight>
                <a:latin typeface="Oracle Sans"/>
              </a:rPr>
              <a:t>process descriptor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includes a                        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                   field that allows a process to acquire the BKL multiple times </a:t>
            </a:r>
          </a:p>
          <a:p>
            <a:pPr marL="0" indent="0"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 BIG KERNEL LOCK (BKL)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472C4-6FBA-9F5D-006F-320D6DC9D449}"/>
              </a:ext>
            </a:extLst>
          </p:cNvPr>
          <p:cNvSpPr/>
          <p:nvPr/>
        </p:nvSpPr>
        <p:spPr>
          <a:xfrm>
            <a:off x="946232" y="1691807"/>
            <a:ext cx="2112143" cy="4221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Linux 2.6.11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1B2A35-5216-8F1B-F96E-DFDC2C885376}"/>
              </a:ext>
            </a:extLst>
          </p:cNvPr>
          <p:cNvSpPr/>
          <p:nvPr/>
        </p:nvSpPr>
        <p:spPr>
          <a:xfrm flipH="1">
            <a:off x="8278311" y="2299821"/>
            <a:ext cx="1616077" cy="3995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kernel_sem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CAB26-3418-E067-8582-6942C78F85CE}"/>
              </a:ext>
            </a:extLst>
          </p:cNvPr>
          <p:cNvSpPr/>
          <p:nvPr/>
        </p:nvSpPr>
        <p:spPr>
          <a:xfrm>
            <a:off x="3186194" y="1651319"/>
            <a:ext cx="3888064" cy="50310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Semaphore based BKL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387F04-498B-B947-F8E6-A6F8E30BDEF9}"/>
              </a:ext>
            </a:extLst>
          </p:cNvPr>
          <p:cNvSpPr/>
          <p:nvPr/>
        </p:nvSpPr>
        <p:spPr>
          <a:xfrm>
            <a:off x="850334" y="5276243"/>
            <a:ext cx="1617116" cy="385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lock_depth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418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99768" y="1350288"/>
            <a:ext cx="10972800" cy="5315983"/>
          </a:xfrm>
        </p:spPr>
        <p:txBody>
          <a:bodyPr/>
          <a:lstStyle/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New Process A has </a:t>
            </a: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lock_depth 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= </a:t>
            </a: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-1         </a:t>
            </a:r>
            <a:r>
              <a:rPr lang="en-US" sz="2800" dirty="0">
                <a:solidFill>
                  <a:schemeClr val="accent3"/>
                </a:solidFill>
                <a:highlight>
                  <a:srgbClr val="131516"/>
                </a:highlight>
                <a:latin typeface="Oracle Sans"/>
              </a:rPr>
              <a:t>       </a:t>
            </a: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dirty="0">
                <a:highlight>
                  <a:srgbClr val="131516"/>
                </a:highlight>
                <a:latin typeface="Oracle Sans"/>
              </a:rPr>
              <a:t>Process     decrement (0)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b="0" i="0" dirty="0">
                <a:solidFill>
                  <a:srgbClr val="00B050"/>
                </a:solidFill>
                <a:effectLst/>
                <a:highlight>
                  <a:srgbClr val="131516"/>
                </a:highlight>
                <a:latin typeface="Oracle Sans"/>
              </a:rPr>
              <a:t>depth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= </a:t>
            </a:r>
            <a:r>
              <a:rPr lang="en-US" sz="2800" b="0" i="0" dirty="0">
                <a:solidFill>
                  <a:srgbClr val="00B050"/>
                </a:solidFill>
                <a:effectLst/>
                <a:highlight>
                  <a:srgbClr val="131516"/>
                </a:highlight>
                <a:latin typeface="Oracle Sans"/>
              </a:rPr>
              <a:t>0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 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acquired </a:t>
            </a:r>
            <a:r>
              <a:rPr lang="en-US" sz="2800" b="0" i="0" dirty="0">
                <a:solidFill>
                  <a:schemeClr val="accent3"/>
                </a:solidFill>
                <a:effectLst/>
                <a:highlight>
                  <a:srgbClr val="131516"/>
                </a:highlight>
                <a:latin typeface="Oracle Sans"/>
              </a:rPr>
              <a:t>SEMAPHORE            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Process     decrement (-1)</a:t>
            </a:r>
            <a:endParaRPr lang="en-US" sz="2800" b="0" i="0" dirty="0">
              <a:solidFill>
                <a:schemeClr val="accent3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lock_depth 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= </a:t>
            </a: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0                                                     </a:t>
            </a:r>
            <a:r>
              <a:rPr lang="en-US" sz="2800" dirty="0">
                <a:highlight>
                  <a:srgbClr val="131516"/>
                </a:highlight>
                <a:latin typeface="Oracle Sans"/>
              </a:rPr>
              <a:t>lock_depth = -1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New Process B within Process                       RELEASE the </a:t>
            </a:r>
            <a:r>
              <a:rPr lang="en-US" sz="2800" dirty="0">
                <a:solidFill>
                  <a:schemeClr val="accent3"/>
                </a:solidFill>
                <a:highlight>
                  <a:srgbClr val="131516"/>
                </a:highlight>
                <a:latin typeface="Oracle Sans"/>
              </a:rPr>
              <a:t>Semaphore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00B050"/>
                </a:solidFill>
                <a:highlight>
                  <a:srgbClr val="131516"/>
                </a:highlight>
                <a:latin typeface="Oracle Sans"/>
              </a:rPr>
              <a:t>depth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= lock_depth + 1 = 0 + 1 = </a:t>
            </a:r>
            <a:r>
              <a:rPr lang="en-US" sz="2800" dirty="0">
                <a:solidFill>
                  <a:srgbClr val="00B050"/>
                </a:solidFill>
                <a:highlight>
                  <a:srgbClr val="131516"/>
                </a:highlight>
                <a:latin typeface="Oracle Sans"/>
              </a:rPr>
              <a:t>1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Doesn’t need to acquire semaphore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lock_depth 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= </a:t>
            </a:r>
            <a:r>
              <a:rPr lang="en-US" sz="28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1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 BIG KERNEL LOCK (BKL)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9F43B7-1A23-6D73-1F07-55F334AE7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49" y="1870582"/>
            <a:ext cx="4304573" cy="13543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E3EF591-65C1-5E3B-8DA4-F857776ABF5A}"/>
              </a:ext>
            </a:extLst>
          </p:cNvPr>
          <p:cNvSpPr/>
          <p:nvPr/>
        </p:nvSpPr>
        <p:spPr>
          <a:xfrm>
            <a:off x="978250" y="1350288"/>
            <a:ext cx="1833776" cy="385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lock_kernel ()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C686C-4439-1475-7C07-240A4F87F1D2}"/>
              </a:ext>
            </a:extLst>
          </p:cNvPr>
          <p:cNvSpPr/>
          <p:nvPr/>
        </p:nvSpPr>
        <p:spPr>
          <a:xfrm flipH="1">
            <a:off x="2703869" y="3326577"/>
            <a:ext cx="5702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3"/>
                  </a:solidFill>
                  <a:prstDash val="solid"/>
                </a:ln>
                <a:solidFill>
                  <a:schemeClr val="accent6"/>
                </a:solidFill>
                <a:highlight>
                  <a:srgbClr val="131516"/>
                </a:highlight>
                <a:latin typeface="Oracle Sans"/>
              </a:rPr>
              <a:t>A</a:t>
            </a:r>
            <a:endParaRPr lang="en-IN" sz="2400" b="1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F3864C-B45C-E583-DCAF-2CFAB980948C}"/>
              </a:ext>
            </a:extLst>
          </p:cNvPr>
          <p:cNvSpPr/>
          <p:nvPr/>
        </p:nvSpPr>
        <p:spPr>
          <a:xfrm flipH="1">
            <a:off x="2664540" y="3885653"/>
            <a:ext cx="64892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3"/>
                  </a:solidFill>
                  <a:prstDash val="solid"/>
                </a:ln>
                <a:solidFill>
                  <a:schemeClr val="accent6"/>
                </a:solidFill>
                <a:highlight>
                  <a:srgbClr val="131516"/>
                </a:highlight>
                <a:latin typeface="Oracle Sans"/>
              </a:rPr>
              <a:t>A</a:t>
            </a:r>
            <a:endParaRPr lang="en-IN" sz="2400" b="1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051C5C-FCE6-1458-86F4-0D45C6ED0D15}"/>
              </a:ext>
            </a:extLst>
          </p:cNvPr>
          <p:cNvSpPr/>
          <p:nvPr/>
        </p:nvSpPr>
        <p:spPr>
          <a:xfrm flipH="1">
            <a:off x="5442154" y="4894822"/>
            <a:ext cx="5702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3"/>
                  </a:solidFill>
                  <a:prstDash val="solid"/>
                </a:ln>
                <a:solidFill>
                  <a:schemeClr val="accent6"/>
                </a:solidFill>
                <a:highlight>
                  <a:srgbClr val="131516"/>
                </a:highlight>
                <a:latin typeface="Oracle Sans"/>
              </a:rPr>
              <a:t>A</a:t>
            </a:r>
            <a:endParaRPr lang="en-IN" sz="2400" b="1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E65EAD-B4A0-7352-270A-F4B6904C9DC1}"/>
              </a:ext>
            </a:extLst>
          </p:cNvPr>
          <p:cNvSpPr/>
          <p:nvPr/>
        </p:nvSpPr>
        <p:spPr>
          <a:xfrm flipH="1">
            <a:off x="2989004" y="4894822"/>
            <a:ext cx="5702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31516"/>
                </a:highlight>
                <a:latin typeface="Oracle Sans"/>
              </a:rPr>
              <a:t>B</a:t>
            </a:r>
            <a:endParaRPr lang="en-IN" sz="2400" b="1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3527439-65F1-4876-104A-53624F207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695" y="1969575"/>
            <a:ext cx="3912193" cy="8346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8FD8B1-2639-9B07-ECB7-FAA0A8A22E73}"/>
              </a:ext>
            </a:extLst>
          </p:cNvPr>
          <p:cNvSpPr/>
          <p:nvPr/>
        </p:nvSpPr>
        <p:spPr>
          <a:xfrm>
            <a:off x="7372695" y="1418239"/>
            <a:ext cx="2183800" cy="385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unlock_kernel ()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94DC04-8D64-8C30-EDBD-8405C96D6827}"/>
              </a:ext>
            </a:extLst>
          </p:cNvPr>
          <p:cNvSpPr/>
          <p:nvPr/>
        </p:nvSpPr>
        <p:spPr>
          <a:xfrm flipH="1">
            <a:off x="8377093" y="3315782"/>
            <a:ext cx="570270" cy="4724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131516"/>
                </a:highlight>
                <a:latin typeface="Oracle Sans"/>
              </a:rPr>
              <a:t>B</a:t>
            </a:r>
            <a:endParaRPr lang="en-IN" sz="2400" b="1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6DCB5C-AFB8-C157-4BB5-64BB99E9CFB6}"/>
              </a:ext>
            </a:extLst>
          </p:cNvPr>
          <p:cNvSpPr/>
          <p:nvPr/>
        </p:nvSpPr>
        <p:spPr>
          <a:xfrm flipH="1">
            <a:off x="8424287" y="3869140"/>
            <a:ext cx="57027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3"/>
                  </a:solidFill>
                  <a:prstDash val="solid"/>
                </a:ln>
                <a:solidFill>
                  <a:schemeClr val="accent6"/>
                </a:solidFill>
                <a:highlight>
                  <a:srgbClr val="131516"/>
                </a:highlight>
                <a:latin typeface="Oracle Sans"/>
              </a:rPr>
              <a:t>A</a:t>
            </a:r>
            <a:endParaRPr lang="en-IN" sz="2400" b="1" dirty="0">
              <a:ln w="22225">
                <a:solidFill>
                  <a:schemeClr val="accent3"/>
                </a:solidFill>
                <a:prstDash val="solid"/>
              </a:ln>
              <a:solidFill>
                <a:schemeClr val="accent6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D5AE7D6-E52D-F591-C6A1-55019E9C3983}"/>
              </a:ext>
            </a:extLst>
          </p:cNvPr>
          <p:cNvSpPr/>
          <p:nvPr/>
        </p:nvSpPr>
        <p:spPr>
          <a:xfrm flipH="1">
            <a:off x="7616248" y="531203"/>
            <a:ext cx="1616077" cy="3995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kernel_sem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1F163F-3AD3-159B-E83B-F1AF8BA2E2A9}"/>
              </a:ext>
            </a:extLst>
          </p:cNvPr>
          <p:cNvSpPr txBox="1"/>
          <p:nvPr/>
        </p:nvSpPr>
        <p:spPr>
          <a:xfrm>
            <a:off x="7722795" y="191729"/>
            <a:ext cx="140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3"/>
                </a:solidFill>
              </a:rPr>
              <a:t>Semaphore</a:t>
            </a:r>
          </a:p>
        </p:txBody>
      </p:sp>
    </p:spTree>
    <p:extLst>
      <p:ext uri="{BB962C8B-B14F-4D97-AF65-F5344CB8AC3E}">
        <p14:creationId xmlns:p14="http://schemas.microsoft.com/office/powerpoint/2010/main" val="128498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99768" y="1350288"/>
            <a:ext cx="10972800" cy="5315983"/>
          </a:xfrm>
        </p:spPr>
        <p:txBody>
          <a:bodyPr/>
          <a:lstStyle/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                                                                                 depth = lock_depth + 1 = 0   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                                                                                 SEMAPHORE acquired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                                                                                depth = lock_depth + 1  = 1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PREEMPTION (When higher priority interrupt/process arrives)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dirty="0">
              <a:solidFill>
                <a:schemeClr val="accent1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Eg: File Write Operation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3EF591-65C1-5E3B-8DA4-F857776ABF5A}"/>
              </a:ext>
            </a:extLst>
          </p:cNvPr>
          <p:cNvSpPr/>
          <p:nvPr/>
        </p:nvSpPr>
        <p:spPr>
          <a:xfrm>
            <a:off x="7505353" y="1569520"/>
            <a:ext cx="1833776" cy="385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lock_kernel ()</a:t>
            </a: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3D1C9-579A-6986-B48E-29894B577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05" y="1350288"/>
            <a:ext cx="6375734" cy="3821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4C1356-30A0-AA1D-DDE9-5AE5EA7D4677}"/>
              </a:ext>
            </a:extLst>
          </p:cNvPr>
          <p:cNvSpPr/>
          <p:nvPr/>
        </p:nvSpPr>
        <p:spPr>
          <a:xfrm>
            <a:off x="7505353" y="3823293"/>
            <a:ext cx="1833776" cy="3858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lock_kernel ()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A31E66-EA25-AC5D-E100-6AFED9E9EEB7}"/>
              </a:ext>
            </a:extLst>
          </p:cNvPr>
          <p:cNvSpPr/>
          <p:nvPr/>
        </p:nvSpPr>
        <p:spPr>
          <a:xfrm flipH="1">
            <a:off x="7505351" y="549699"/>
            <a:ext cx="3751691" cy="44261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kernel_sem &lt;=&gt; file_write = 0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82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70605" y="1350288"/>
            <a:ext cx="10569713" cy="5335647"/>
          </a:xfrm>
        </p:spPr>
        <p:txBody>
          <a:bodyPr/>
          <a:lstStyle/>
          <a:p>
            <a:pPr marL="0" indent="0">
              <a:buNone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Memory Descriptor                         Kernel DS with process’ memory info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                                       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If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NO free memory   </a:t>
            </a:r>
            <a:b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</a:b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      (Suspended)</a:t>
            </a: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Memory descriptor r/w semaphore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0D4A890-BFF7-EE92-BE0B-7A652A208A3D}"/>
              </a:ext>
            </a:extLst>
          </p:cNvPr>
          <p:cNvSpPr/>
          <p:nvPr/>
        </p:nvSpPr>
        <p:spPr>
          <a:xfrm>
            <a:off x="2201897" y="2710280"/>
            <a:ext cx="5080428" cy="51364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              mmap_sem                              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9DB3BE9-8AAC-D58B-E510-E053E4837D10}"/>
              </a:ext>
            </a:extLst>
          </p:cNvPr>
          <p:cNvSpPr/>
          <p:nvPr/>
        </p:nvSpPr>
        <p:spPr>
          <a:xfrm>
            <a:off x="2245307" y="2072142"/>
            <a:ext cx="5037018" cy="51364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Code, Data, Stack, </a:t>
            </a:r>
            <a:r>
              <a:rPr lang="en-US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Bahnschrift SemiCondensed" panose="020B0502040204020203" pitchFamily="34" charset="0"/>
              </a:rPr>
              <a:t>Heap</a:t>
            </a:r>
            <a:r>
              <a:rPr lang="en-US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, Shared Library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D8730-EEED-23A3-69BE-CDB1A2C71714}"/>
              </a:ext>
            </a:extLst>
          </p:cNvPr>
          <p:cNvSpPr/>
          <p:nvPr/>
        </p:nvSpPr>
        <p:spPr>
          <a:xfrm>
            <a:off x="1278845" y="3757861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1: Writer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0F20D-2B1C-58E6-2CF1-60E4152727A7}"/>
              </a:ext>
            </a:extLst>
          </p:cNvPr>
          <p:cNvSpPr/>
          <p:nvPr/>
        </p:nvSpPr>
        <p:spPr>
          <a:xfrm>
            <a:off x="6197150" y="3744062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2: Reader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472C4-6FBA-9F5D-006F-320D6DC9D449}"/>
              </a:ext>
            </a:extLst>
          </p:cNvPr>
          <p:cNvSpPr/>
          <p:nvPr/>
        </p:nvSpPr>
        <p:spPr>
          <a:xfrm>
            <a:off x="1140542" y="4510030"/>
            <a:ext cx="2248209" cy="10746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d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o_mmap()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a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llocates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(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vm_area_struct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248981-14C1-950D-F316-67DD0BDA7330}"/>
              </a:ext>
            </a:extLst>
          </p:cNvPr>
          <p:cNvCxnSpPr>
            <a:cxnSpLocks/>
          </p:cNvCxnSpPr>
          <p:nvPr/>
        </p:nvCxnSpPr>
        <p:spPr>
          <a:xfrm flipH="1">
            <a:off x="8332672" y="4531505"/>
            <a:ext cx="1572089" cy="15828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5B619B-97DF-D25B-9E2A-A2EDABFDA9D3}"/>
              </a:ext>
            </a:extLst>
          </p:cNvPr>
          <p:cNvCxnSpPr>
            <a:cxnSpLocks/>
          </p:cNvCxnSpPr>
          <p:nvPr/>
        </p:nvCxnSpPr>
        <p:spPr>
          <a:xfrm>
            <a:off x="7262660" y="5744176"/>
            <a:ext cx="0" cy="370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41A80A-CC88-7E5D-81C7-74BEA8635C16}"/>
              </a:ext>
            </a:extLst>
          </p:cNvPr>
          <p:cNvSpPr/>
          <p:nvPr/>
        </p:nvSpPr>
        <p:spPr>
          <a:xfrm flipH="1">
            <a:off x="3713726" y="1471906"/>
            <a:ext cx="1724398" cy="39959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mem_struct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C28342-4156-E207-3BA9-45170C4ECD15}"/>
              </a:ext>
            </a:extLst>
          </p:cNvPr>
          <p:cNvSpPr/>
          <p:nvPr/>
        </p:nvSpPr>
        <p:spPr>
          <a:xfrm>
            <a:off x="8464719" y="2341968"/>
            <a:ext cx="2210210" cy="67719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Shared among </a:t>
            </a:r>
          </a:p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THREADS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AFC75-EBAA-B59D-ED2E-89E45802BE1F}"/>
              </a:ext>
            </a:extLst>
          </p:cNvPr>
          <p:cNvSpPr/>
          <p:nvPr/>
        </p:nvSpPr>
        <p:spPr>
          <a:xfrm>
            <a:off x="4794198" y="2759774"/>
            <a:ext cx="1832884" cy="4221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semaphore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3AFDA5-8647-EA09-B5D5-DE53F76E309F}"/>
              </a:ext>
            </a:extLst>
          </p:cNvPr>
          <p:cNvSpPr/>
          <p:nvPr/>
        </p:nvSpPr>
        <p:spPr>
          <a:xfrm>
            <a:off x="7675606" y="2124800"/>
            <a:ext cx="482264" cy="105710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69171-BC85-75FD-2470-13F2FB9CB6AF}"/>
              </a:ext>
            </a:extLst>
          </p:cNvPr>
          <p:cNvSpPr/>
          <p:nvPr/>
        </p:nvSpPr>
        <p:spPr>
          <a:xfrm>
            <a:off x="8950909" y="3757416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ABA502-1AE5-A7B0-4C8B-263ADE1E8AF2}"/>
              </a:ext>
            </a:extLst>
          </p:cNvPr>
          <p:cNvCxnSpPr>
            <a:cxnSpLocks/>
          </p:cNvCxnSpPr>
          <p:nvPr/>
        </p:nvCxnSpPr>
        <p:spPr>
          <a:xfrm>
            <a:off x="757084" y="3638188"/>
            <a:ext cx="10483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DC4D04-12F4-DA67-1D3C-D160BFF077FB}"/>
              </a:ext>
            </a:extLst>
          </p:cNvPr>
          <p:cNvSpPr/>
          <p:nvPr/>
        </p:nvSpPr>
        <p:spPr>
          <a:xfrm>
            <a:off x="6194913" y="4510030"/>
            <a:ext cx="2112143" cy="10746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tries to read inconsistent mem_struct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9A31FF-FD2A-3555-7B5D-0B1BDECB4DAC}"/>
              </a:ext>
            </a:extLst>
          </p:cNvPr>
          <p:cNvSpPr/>
          <p:nvPr/>
        </p:nvSpPr>
        <p:spPr>
          <a:xfrm flipH="1">
            <a:off x="3727746" y="4531505"/>
            <a:ext cx="1710376" cy="11224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mem_struct</a:t>
            </a:r>
            <a:b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</a:br>
            <a:endParaRPr lang="en-IN" sz="2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Condensed" panose="020B0502040204020203" pitchFamily="34" charset="0"/>
            </a:endParaRPr>
          </a:p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Inconsistent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4A68CA-F593-938B-0B07-6DC60A12BBA5}"/>
              </a:ext>
            </a:extLst>
          </p:cNvPr>
          <p:cNvCxnSpPr>
            <a:cxnSpLocks/>
          </p:cNvCxnSpPr>
          <p:nvPr/>
        </p:nvCxnSpPr>
        <p:spPr>
          <a:xfrm>
            <a:off x="4532672" y="4968466"/>
            <a:ext cx="0" cy="281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3D4FBE-2E2A-2AE7-67E5-644AA1349489}"/>
              </a:ext>
            </a:extLst>
          </p:cNvPr>
          <p:cNvSpPr/>
          <p:nvPr/>
        </p:nvSpPr>
        <p:spPr>
          <a:xfrm flipH="1">
            <a:off x="6231978" y="6226198"/>
            <a:ext cx="2100694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Data corruption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FF8997-B83E-EA80-B703-B9D34B5B7B1A}"/>
              </a:ext>
            </a:extLst>
          </p:cNvPr>
          <p:cNvCxnSpPr>
            <a:cxnSpLocks/>
          </p:cNvCxnSpPr>
          <p:nvPr/>
        </p:nvCxnSpPr>
        <p:spPr>
          <a:xfrm flipV="1">
            <a:off x="3301429" y="4813510"/>
            <a:ext cx="651588" cy="5584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32B684-9A8E-05F8-4EF2-7EB941767802}"/>
              </a:ext>
            </a:extLst>
          </p:cNvPr>
          <p:cNvCxnSpPr>
            <a:cxnSpLocks/>
          </p:cNvCxnSpPr>
          <p:nvPr/>
        </p:nvCxnSpPr>
        <p:spPr>
          <a:xfrm>
            <a:off x="5733327" y="3638188"/>
            <a:ext cx="0" cy="332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FF35B9-8D0E-B60C-AC92-4F36EB0591EF}"/>
              </a:ext>
            </a:extLst>
          </p:cNvPr>
          <p:cNvCxnSpPr>
            <a:cxnSpLocks/>
          </p:cNvCxnSpPr>
          <p:nvPr/>
        </p:nvCxnSpPr>
        <p:spPr>
          <a:xfrm>
            <a:off x="8776411" y="3638188"/>
            <a:ext cx="0" cy="3219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44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70605" y="1350288"/>
            <a:ext cx="10569713" cy="5335647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If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NO free memory   </a:t>
            </a:r>
            <a:b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</a:b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      (Suspended)</a:t>
            </a: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7816" y="6277731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Memory descriptor r/w semaphore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D8730-EEED-23A3-69BE-CDB1A2C71714}"/>
              </a:ext>
            </a:extLst>
          </p:cNvPr>
          <p:cNvSpPr/>
          <p:nvPr/>
        </p:nvSpPr>
        <p:spPr>
          <a:xfrm>
            <a:off x="1145559" y="1632949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1: Writer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0F20D-2B1C-58E6-2CF1-60E4152727A7}"/>
              </a:ext>
            </a:extLst>
          </p:cNvPr>
          <p:cNvSpPr/>
          <p:nvPr/>
        </p:nvSpPr>
        <p:spPr>
          <a:xfrm>
            <a:off x="5458544" y="1653248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2: Reader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472C4-6FBA-9F5D-006F-320D6DC9D449}"/>
              </a:ext>
            </a:extLst>
          </p:cNvPr>
          <p:cNvSpPr/>
          <p:nvPr/>
        </p:nvSpPr>
        <p:spPr>
          <a:xfrm>
            <a:off x="1139127" y="2958967"/>
            <a:ext cx="2112143" cy="10746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d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o_mmap()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a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llocates vm_area_struct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248981-14C1-950D-F316-67DD0BDA7330}"/>
              </a:ext>
            </a:extLst>
          </p:cNvPr>
          <p:cNvCxnSpPr>
            <a:cxnSpLocks/>
          </p:cNvCxnSpPr>
          <p:nvPr/>
        </p:nvCxnSpPr>
        <p:spPr>
          <a:xfrm flipV="1">
            <a:off x="3605328" y="4346016"/>
            <a:ext cx="1705241" cy="16096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7F69171-BC85-75FD-2470-13F2FB9CB6AF}"/>
              </a:ext>
            </a:extLst>
          </p:cNvPr>
          <p:cNvSpPr/>
          <p:nvPr/>
        </p:nvSpPr>
        <p:spPr>
          <a:xfrm>
            <a:off x="9041116" y="1712562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3:</a:t>
            </a:r>
          </a:p>
          <a:p>
            <a:pPr algn="ctr"/>
            <a:r>
              <a:rPr lang="en-IN" b="1" dirty="0">
                <a:solidFill>
                  <a:schemeClr val="tx1"/>
                </a:solidFill>
              </a:rPr>
              <a:t>Writer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ABA502-1AE5-A7B0-4C8B-263ADE1E8AF2}"/>
              </a:ext>
            </a:extLst>
          </p:cNvPr>
          <p:cNvCxnSpPr>
            <a:cxnSpLocks/>
          </p:cNvCxnSpPr>
          <p:nvPr/>
        </p:nvCxnSpPr>
        <p:spPr>
          <a:xfrm>
            <a:off x="304800" y="1350288"/>
            <a:ext cx="11444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DC4D04-12F4-DA67-1D3C-D160BFF077FB}"/>
              </a:ext>
            </a:extLst>
          </p:cNvPr>
          <p:cNvSpPr/>
          <p:nvPr/>
        </p:nvSpPr>
        <p:spPr>
          <a:xfrm>
            <a:off x="5129805" y="4793219"/>
            <a:ext cx="2848357" cy="73561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down_read(mmap_sem)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“acquired”</a:t>
            </a:r>
            <a:endParaRPr lang="en-US" b="1" kern="1200" spc="0" baseline="0" dirty="0">
              <a:solidFill>
                <a:schemeClr val="bg1"/>
              </a:solidFill>
              <a:effectLst/>
              <a:latin typeface="Arial Nova" panose="020B0504020202020204" pitchFamily="34" charset="0"/>
              <a:ea typeface="+mn-ea"/>
              <a:cs typeface="Biome" panose="020B05030302040208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4A68CA-F593-938B-0B07-6DC60A12BBA5}"/>
              </a:ext>
            </a:extLst>
          </p:cNvPr>
          <p:cNvCxnSpPr>
            <a:cxnSpLocks/>
          </p:cNvCxnSpPr>
          <p:nvPr/>
        </p:nvCxnSpPr>
        <p:spPr>
          <a:xfrm>
            <a:off x="6513497" y="3157242"/>
            <a:ext cx="0" cy="281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43D4FBE-2E2A-2AE7-67E5-644AA1349489}"/>
              </a:ext>
            </a:extLst>
          </p:cNvPr>
          <p:cNvSpPr/>
          <p:nvPr/>
        </p:nvSpPr>
        <p:spPr>
          <a:xfrm flipH="1">
            <a:off x="5450155" y="3484342"/>
            <a:ext cx="2100694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BLOCKED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59F8C4-55EF-34C0-D61F-A0AF19766A10}"/>
              </a:ext>
            </a:extLst>
          </p:cNvPr>
          <p:cNvSpPr/>
          <p:nvPr/>
        </p:nvSpPr>
        <p:spPr>
          <a:xfrm flipH="1">
            <a:off x="891832" y="2376180"/>
            <a:ext cx="2686942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down_</a:t>
            </a:r>
            <a:r>
              <a:rPr lang="en-IN" sz="2000" b="1" dirty="0" err="1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write</a:t>
            </a:r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(mmap_sem)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5B903-406F-4C83-26D1-8FFB8E97A4A3}"/>
              </a:ext>
            </a:extLst>
          </p:cNvPr>
          <p:cNvSpPr/>
          <p:nvPr/>
        </p:nvSpPr>
        <p:spPr>
          <a:xfrm flipH="1">
            <a:off x="5291220" y="2502623"/>
            <a:ext cx="2686942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down_</a:t>
            </a:r>
            <a:r>
              <a:rPr lang="en-IN" sz="2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read</a:t>
            </a:r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(mmap_sem)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75C31-3985-385E-2C93-58885F943034}"/>
              </a:ext>
            </a:extLst>
          </p:cNvPr>
          <p:cNvSpPr/>
          <p:nvPr/>
        </p:nvSpPr>
        <p:spPr>
          <a:xfrm>
            <a:off x="1081895" y="5161028"/>
            <a:ext cx="2112143" cy="615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Memory FREED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CE9BD5-0F2D-AABE-9872-D797553F2D84}"/>
              </a:ext>
            </a:extLst>
          </p:cNvPr>
          <p:cNvSpPr/>
          <p:nvPr/>
        </p:nvSpPr>
        <p:spPr>
          <a:xfrm flipH="1">
            <a:off x="794495" y="5955696"/>
            <a:ext cx="2686942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up_</a:t>
            </a:r>
            <a:r>
              <a:rPr lang="en-IN" sz="2000" b="1" dirty="0" err="1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write</a:t>
            </a:r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(mmap_sem)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319215-17A0-8265-855B-FE7772E86979}"/>
              </a:ext>
            </a:extLst>
          </p:cNvPr>
          <p:cNvSpPr/>
          <p:nvPr/>
        </p:nvSpPr>
        <p:spPr>
          <a:xfrm flipH="1">
            <a:off x="5467756" y="4103419"/>
            <a:ext cx="2100694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UNBLOCKED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E73EE7-75D7-A6D4-D848-6EB24F214809}"/>
              </a:ext>
            </a:extLst>
          </p:cNvPr>
          <p:cNvSpPr/>
          <p:nvPr/>
        </p:nvSpPr>
        <p:spPr>
          <a:xfrm flipH="1">
            <a:off x="5244329" y="5771828"/>
            <a:ext cx="2686942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up_</a:t>
            </a:r>
            <a:r>
              <a:rPr lang="en-IN" sz="2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read</a:t>
            </a:r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(mmap_sem)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751357F-39A1-C18F-5F66-72780C463740}"/>
              </a:ext>
            </a:extLst>
          </p:cNvPr>
          <p:cNvSpPr/>
          <p:nvPr/>
        </p:nvSpPr>
        <p:spPr>
          <a:xfrm flipH="1">
            <a:off x="8834453" y="2519243"/>
            <a:ext cx="2686942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down_</a:t>
            </a:r>
            <a:r>
              <a:rPr lang="en-IN" sz="2000" b="1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write</a:t>
            </a:r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(mmap_sem)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7D1E7D2-43DA-B75B-A0FF-3EC14AF26A3D}"/>
              </a:ext>
            </a:extLst>
          </p:cNvPr>
          <p:cNvSpPr/>
          <p:nvPr/>
        </p:nvSpPr>
        <p:spPr>
          <a:xfrm flipH="1">
            <a:off x="9085512" y="3186903"/>
            <a:ext cx="2100694" cy="5045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BLOCKED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DBDE886-FF71-B6EA-F92A-CB74E554E1D2}"/>
              </a:ext>
            </a:extLst>
          </p:cNvPr>
          <p:cNvCxnSpPr>
            <a:cxnSpLocks/>
          </p:cNvCxnSpPr>
          <p:nvPr/>
        </p:nvCxnSpPr>
        <p:spPr>
          <a:xfrm flipV="1">
            <a:off x="8229478" y="3484342"/>
            <a:ext cx="1149914" cy="1246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1033179-DA9B-D3E2-1F22-8C24589F5EAD}"/>
              </a:ext>
            </a:extLst>
          </p:cNvPr>
          <p:cNvSpPr/>
          <p:nvPr/>
        </p:nvSpPr>
        <p:spPr>
          <a:xfrm>
            <a:off x="9105425" y="4549052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Thread 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65D66E-A43A-55C4-CF4C-7253474B585B}"/>
              </a:ext>
            </a:extLst>
          </p:cNvPr>
          <p:cNvSpPr/>
          <p:nvPr/>
        </p:nvSpPr>
        <p:spPr>
          <a:xfrm>
            <a:off x="8989843" y="5309829"/>
            <a:ext cx="2407662" cy="8981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Execute and Exit if it doesn’t read/write</a:t>
            </a:r>
            <a:endParaRPr lang="en-US" b="1" kern="1200" spc="0" baseline="0" dirty="0">
              <a:solidFill>
                <a:schemeClr val="bg1"/>
              </a:solidFill>
              <a:effectLst/>
              <a:latin typeface="Arial Nova" panose="020B0504020202020204" pitchFamily="34" charset="0"/>
              <a:ea typeface="+mn-ea"/>
              <a:cs typeface="Biome" panose="020B05030302040208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D90E344-533D-A7AE-6CCF-5336C066613D}"/>
              </a:ext>
            </a:extLst>
          </p:cNvPr>
          <p:cNvCxnSpPr>
            <a:cxnSpLocks/>
          </p:cNvCxnSpPr>
          <p:nvPr/>
        </p:nvCxnSpPr>
        <p:spPr>
          <a:xfrm>
            <a:off x="4332230" y="1350288"/>
            <a:ext cx="0" cy="550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4CD339-F30C-122D-9EF0-D0232AB9E583}"/>
              </a:ext>
            </a:extLst>
          </p:cNvPr>
          <p:cNvCxnSpPr>
            <a:cxnSpLocks/>
          </p:cNvCxnSpPr>
          <p:nvPr/>
        </p:nvCxnSpPr>
        <p:spPr>
          <a:xfrm>
            <a:off x="8663340" y="1349563"/>
            <a:ext cx="0" cy="550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6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383011" y="2229313"/>
            <a:ext cx="11090787" cy="460867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Process A (Listing the Files)                                                          leads to Race Condition</a:t>
            </a:r>
            <a:b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Process B (Adding/Removing files in that directory)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i_sem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(</a:t>
            </a:r>
            <a:r>
              <a:rPr lang="en-US" sz="2400" b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semaphore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) prevents multiple processes from concurrently modifying/accessing the inode in a conflicting manner</a:t>
            </a:r>
            <a:endParaRPr lang="en-US" sz="24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Potential for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131516"/>
                </a:highlight>
                <a:latin typeface="Oracle Sans"/>
              </a:rPr>
              <a:t>Deadlock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When a </a:t>
            </a:r>
            <a:r>
              <a:rPr lang="en-US" sz="2400" dirty="0">
                <a:solidFill>
                  <a:schemeClr val="tx2"/>
                </a:solidFill>
                <a:highlight>
                  <a:srgbClr val="131516"/>
                </a:highlight>
                <a:latin typeface="Oracle Sans"/>
              </a:rPr>
              <a:t>process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wants </a:t>
            </a:r>
            <a:r>
              <a:rPr lang="en-US" sz="2400" dirty="0">
                <a:solidFill>
                  <a:srgbClr val="FF0000"/>
                </a:solidFill>
                <a:highlight>
                  <a:srgbClr val="131516"/>
                </a:highlight>
                <a:latin typeface="Oracle Sans"/>
              </a:rPr>
              <a:t>2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or MORE </a:t>
            </a:r>
            <a:r>
              <a:rPr lang="en-US" sz="2400" dirty="0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semaphores</a:t>
            </a:r>
            <a:b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rename() in Linux: Semaphore for Source inode and Destination inode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Solution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All Processes acquire semaphore in the </a:t>
            </a:r>
            <a:r>
              <a:rPr lang="en-US" sz="2400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same, predefined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INODE SEMAPHORE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472C4-6FBA-9F5D-006F-320D6DC9D449}"/>
              </a:ext>
            </a:extLst>
          </p:cNvPr>
          <p:cNvSpPr/>
          <p:nvPr/>
        </p:nvSpPr>
        <p:spPr>
          <a:xfrm>
            <a:off x="3138825" y="1423061"/>
            <a:ext cx="7843807" cy="4221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(Index Node) Data Structure that contains metadata about file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ECAB26-3418-E067-8582-6942C78F85CE}"/>
              </a:ext>
            </a:extLst>
          </p:cNvPr>
          <p:cNvSpPr/>
          <p:nvPr/>
        </p:nvSpPr>
        <p:spPr>
          <a:xfrm>
            <a:off x="850334" y="1405928"/>
            <a:ext cx="1991189" cy="503105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err="1">
                <a:solidFill>
                  <a:schemeClr val="tx1"/>
                </a:solidFill>
              </a:rPr>
              <a:t>inode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30C8220D-D793-D96B-9A9D-2AC130E9B66B}"/>
              </a:ext>
            </a:extLst>
          </p:cNvPr>
          <p:cNvSpPr/>
          <p:nvPr/>
        </p:nvSpPr>
        <p:spPr>
          <a:xfrm>
            <a:off x="3138825" y="1923846"/>
            <a:ext cx="3418074" cy="1114322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File Type</a:t>
            </a:r>
          </a:p>
          <a:p>
            <a:pPr algn="ctr"/>
            <a:r>
              <a:rPr lang="en-US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Permissions</a:t>
            </a:r>
          </a:p>
          <a:p>
            <a:pPr algn="ctr"/>
            <a:r>
              <a:rPr lang="en-US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Pointer to ACTUAL Data</a:t>
            </a:r>
          </a:p>
          <a:p>
            <a:pPr algn="ctr"/>
            <a:r>
              <a:rPr lang="en-US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i_sem</a:t>
            </a:r>
            <a:endParaRPr lang="en-IN" b="1" dirty="0">
              <a:ln w="38100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4EA4286-66FF-3DAE-9B02-B275DE6FF3BA}"/>
              </a:ext>
            </a:extLst>
          </p:cNvPr>
          <p:cNvSpPr/>
          <p:nvPr/>
        </p:nvSpPr>
        <p:spPr>
          <a:xfrm>
            <a:off x="7306655" y="3065967"/>
            <a:ext cx="482264" cy="726066"/>
          </a:xfrm>
          <a:prstGeom prst="rightBrace">
            <a:avLst>
              <a:gd name="adj1" fmla="val 8333"/>
              <a:gd name="adj2" fmla="val 296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8577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48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Race condition Prevention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70628"/>
            <a:ext cx="12191997" cy="2577772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 cmpd="sng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17CFC-E444-0904-1C24-09107A096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60" y="3841492"/>
            <a:ext cx="1133633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53"/>
    </mc:Choice>
    <mc:Fallback xmlns="">
      <p:transition advTm="65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652" y="1649336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612" y="2910348"/>
            <a:ext cx="4481052" cy="3763272"/>
          </a:xfrm>
        </p:spPr>
        <p:txBody>
          <a:bodyPr anchor="t"/>
          <a:lstStyle/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Recap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Introduction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Reference Counters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Big Kernel Locks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Memory Descriptor RW Locks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Inode Semaphores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308"/>
    </mc:Choice>
    <mc:Fallback xmlns="">
      <p:transition advTm="603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1746536"/>
            <a:ext cx="10388670" cy="430030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We have seen synchronization primitives to avoid race condition</a:t>
            </a:r>
            <a:endParaRPr lang="en-US" sz="2800" b="0" i="0" dirty="0">
              <a:effectLst/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  <a:p>
            <a:pPr>
              <a:buFontTx/>
              <a:buChar char="-"/>
            </a:pPr>
            <a:endParaRPr lang="en-US" sz="2800" b="1" dirty="0">
              <a:solidFill>
                <a:srgbClr val="FFFFFF"/>
              </a:solidFill>
              <a:latin typeface="Red Hat Text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  <a:p>
            <a:pPr>
              <a:buFontTx/>
              <a:buChar char="-"/>
            </a:pPr>
            <a:r>
              <a:rPr lang="en-US" sz="2800" i="0" dirty="0">
                <a:solidFill>
                  <a:srgbClr val="FFFFFF"/>
                </a:solidFill>
                <a:effectLst/>
                <a:latin typeface="Red Hat Text"/>
              </a:rPr>
              <a:t>Here, we will see synchronization and race condition avoidance with respect to kernel control paths</a:t>
            </a:r>
          </a:p>
          <a:p>
            <a:pPr>
              <a:buFontTx/>
              <a:buChar char="-"/>
            </a:pPr>
            <a:endParaRPr lang="en-US" sz="2800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10" y="29595"/>
            <a:ext cx="10515601" cy="111765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RECAP</a:t>
            </a:r>
            <a:endParaRPr lang="en-US" sz="24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8438D1B-AEBA-147B-F872-81339049B876}"/>
              </a:ext>
            </a:extLst>
          </p:cNvPr>
          <p:cNvSpPr/>
          <p:nvPr/>
        </p:nvSpPr>
        <p:spPr>
          <a:xfrm>
            <a:off x="1219201" y="2493548"/>
            <a:ext cx="2910346" cy="51364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Mutexes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2F4B02C-D197-B0CD-FE03-4E479A0080A3}"/>
              </a:ext>
            </a:extLst>
          </p:cNvPr>
          <p:cNvSpPr/>
          <p:nvPr/>
        </p:nvSpPr>
        <p:spPr>
          <a:xfrm>
            <a:off x="1219200" y="3240560"/>
            <a:ext cx="2910347" cy="51364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Condition Variables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54FB485-CE2A-34BF-0200-E41AC05A4F34}"/>
              </a:ext>
            </a:extLst>
          </p:cNvPr>
          <p:cNvSpPr/>
          <p:nvPr/>
        </p:nvSpPr>
        <p:spPr>
          <a:xfrm>
            <a:off x="1219201" y="3987572"/>
            <a:ext cx="2910346" cy="51364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Monitors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9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19861" y="1892480"/>
            <a:ext cx="10388670" cy="4165955"/>
          </a:xfrm>
        </p:spPr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rgbClr val="FFFFFF"/>
              </a:solidFill>
              <a:latin typeface="Red Hat Text"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10" y="3964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INTRODUCTION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99B7F1F-3D2B-BC29-891D-DEA9A24F248D}"/>
              </a:ext>
            </a:extLst>
          </p:cNvPr>
          <p:cNvSpPr/>
          <p:nvPr/>
        </p:nvSpPr>
        <p:spPr>
          <a:xfrm>
            <a:off x="859962" y="1944827"/>
            <a:ext cx="3087329" cy="884903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KERNEL</a:t>
            </a:r>
            <a:endParaRPr lang="en-IN" sz="40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AE6CBF-48D5-6CAA-2CB6-8EDB0E230A77}"/>
              </a:ext>
            </a:extLst>
          </p:cNvPr>
          <p:cNvSpPr/>
          <p:nvPr/>
        </p:nvSpPr>
        <p:spPr>
          <a:xfrm>
            <a:off x="4303045" y="1934995"/>
            <a:ext cx="4962425" cy="88490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Server that answers 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requests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491B3C-30F2-A7D1-BC7A-5C09919D896B}"/>
              </a:ext>
            </a:extLst>
          </p:cNvPr>
          <p:cNvSpPr/>
          <p:nvPr/>
        </p:nvSpPr>
        <p:spPr>
          <a:xfrm>
            <a:off x="2633702" y="3592911"/>
            <a:ext cx="3889641" cy="816077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Barlow" pitchFamily="34" charset="0"/>
              </a:rPr>
              <a:t>Process running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Barlow" pitchFamily="34" charset="0"/>
              </a:rPr>
              <a:t>on CPU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B82D06-A4F8-4FE1-DF68-311AD81CB3D0}"/>
              </a:ext>
            </a:extLst>
          </p:cNvPr>
          <p:cNvSpPr/>
          <p:nvPr/>
        </p:nvSpPr>
        <p:spPr>
          <a:xfrm>
            <a:off x="6856577" y="3514253"/>
            <a:ext cx="4046957" cy="884903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solidFill>
                  <a:schemeClr val="tx1"/>
                </a:solidFill>
              </a:rPr>
              <a:t>Interrupt request from external 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EC253-0389-B3B8-B882-211DD6A08373}"/>
              </a:ext>
            </a:extLst>
          </p:cNvPr>
          <p:cNvCxnSpPr>
            <a:cxnSpLocks/>
          </p:cNvCxnSpPr>
          <p:nvPr/>
        </p:nvCxnSpPr>
        <p:spPr>
          <a:xfrm flipH="1">
            <a:off x="5348120" y="2739878"/>
            <a:ext cx="654114" cy="57144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6CDA0A-1009-6B19-5B93-7E97FE9B26E3}"/>
              </a:ext>
            </a:extLst>
          </p:cNvPr>
          <p:cNvCxnSpPr>
            <a:cxnSpLocks/>
          </p:cNvCxnSpPr>
          <p:nvPr/>
        </p:nvCxnSpPr>
        <p:spPr>
          <a:xfrm>
            <a:off x="7515866" y="2705638"/>
            <a:ext cx="639632" cy="61816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5A50DB-CF1D-140E-8F69-5AC8F5E28911}"/>
              </a:ext>
            </a:extLst>
          </p:cNvPr>
          <p:cNvSpPr/>
          <p:nvPr/>
        </p:nvSpPr>
        <p:spPr>
          <a:xfrm>
            <a:off x="3592353" y="4771319"/>
            <a:ext cx="6659303" cy="7318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P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arts of the kernel are not run </a:t>
            </a:r>
            <a:r>
              <a:rPr lang="en-US" sz="2400" b="1" kern="1200" spc="0" baseline="0" dirty="0">
                <a:solidFill>
                  <a:srgbClr val="FF0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serially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, </a:t>
            </a:r>
          </a:p>
          <a:p>
            <a:pPr algn="ctr"/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but in an </a:t>
            </a:r>
            <a:r>
              <a:rPr lang="en-US" sz="2400" b="1" kern="1200" spc="0" baseline="0" dirty="0">
                <a:solidFill>
                  <a:srgbClr val="00B05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interleaved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way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FDA417-C9BC-AEA1-37DD-3FD3376F32BF}"/>
              </a:ext>
            </a:extLst>
          </p:cNvPr>
          <p:cNvSpPr/>
          <p:nvPr/>
        </p:nvSpPr>
        <p:spPr>
          <a:xfrm>
            <a:off x="3592353" y="5710963"/>
            <a:ext cx="6659303" cy="5508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Thus, they can give rise to RACE CONDITIONS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4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 marL="0" indent="0">
              <a:buNone/>
            </a:pPr>
            <a:endParaRPr lang="en-US" sz="2800" b="1" dirty="0">
              <a:solidFill>
                <a:srgbClr val="FFFFFF"/>
              </a:solidFill>
              <a:latin typeface="Red Hat Text"/>
            </a:endParaRPr>
          </a:p>
          <a:p>
            <a:pPr marL="0" indent="0">
              <a:buNone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10" y="31724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INTRODUCTION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FDA417-C9BC-AEA1-37DD-3FD3376F32BF}"/>
              </a:ext>
            </a:extLst>
          </p:cNvPr>
          <p:cNvSpPr/>
          <p:nvPr/>
        </p:nvSpPr>
        <p:spPr>
          <a:xfrm>
            <a:off x="2541929" y="2377043"/>
            <a:ext cx="7108141" cy="8160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Thus, they can give rise to </a:t>
            </a:r>
            <a:r>
              <a:rPr lang="en-US" sz="2000" b="1" dirty="0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RACE CONDITIONS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A693CA-2A3A-AB50-0A1F-FC99111FC5B8}"/>
              </a:ext>
            </a:extLst>
          </p:cNvPr>
          <p:cNvSpPr/>
          <p:nvPr/>
        </p:nvSpPr>
        <p:spPr>
          <a:xfrm>
            <a:off x="3481601" y="4361337"/>
            <a:ext cx="5228795" cy="148321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>
                <a:solidFill>
                  <a:schemeClr val="tx1"/>
                </a:solidFill>
                <a:latin typeface="Barlow" pitchFamily="34" charset="0"/>
              </a:rPr>
              <a:t>They need to be controlled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arlow" pitchFamily="34" charset="0"/>
              </a:rPr>
              <a:t>through proper </a:t>
            </a:r>
          </a:p>
          <a:p>
            <a:pPr algn="ctr"/>
            <a:r>
              <a:rPr lang="en-US" sz="2400" b="1" dirty="0">
                <a:solidFill>
                  <a:schemeClr val="accent6"/>
                </a:solidFill>
                <a:latin typeface="Barlow" pitchFamily="34" charset="0"/>
              </a:rPr>
              <a:t>SYNCHRONIZATION</a:t>
            </a:r>
            <a:r>
              <a:rPr lang="en-US" sz="2400" b="1" dirty="0">
                <a:solidFill>
                  <a:schemeClr val="tx1"/>
                </a:solidFill>
                <a:latin typeface="Barlow" pitchFamily="34" charset="0"/>
              </a:rPr>
              <a:t> techniques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620CB8-903A-B836-44CD-A5E40B61374A}"/>
              </a:ext>
            </a:extLst>
          </p:cNvPr>
          <p:cNvCxnSpPr>
            <a:cxnSpLocks/>
          </p:cNvCxnSpPr>
          <p:nvPr/>
        </p:nvCxnSpPr>
        <p:spPr>
          <a:xfrm>
            <a:off x="6038575" y="3245911"/>
            <a:ext cx="0" cy="101291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849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1746536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It is a mechanism used to keep track of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how many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references there are to a particular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resource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Resources: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Memory Page    Blocks of virtual memory managed by the OS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Modules:            Code that can be dynamically loaded into the kernel    </a:t>
            </a:r>
            <a:b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</a:b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                            (device driver, file system driver)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Files:                    Regular files that has some data</a:t>
            </a:r>
            <a:endParaRPr lang="en-US" sz="28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0" i="0" dirty="0">
              <a:effectLst/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10" y="29595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Reference Counter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8438D1B-AEBA-147B-F872-81339049B876}"/>
              </a:ext>
            </a:extLst>
          </p:cNvPr>
          <p:cNvSpPr/>
          <p:nvPr/>
        </p:nvSpPr>
        <p:spPr>
          <a:xfrm>
            <a:off x="1120878" y="3601799"/>
            <a:ext cx="2192594" cy="51364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Memory Pages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2F4B02C-D197-B0CD-FE03-4E479A0080A3}"/>
              </a:ext>
            </a:extLst>
          </p:cNvPr>
          <p:cNvSpPr/>
          <p:nvPr/>
        </p:nvSpPr>
        <p:spPr>
          <a:xfrm>
            <a:off x="1120878" y="4267839"/>
            <a:ext cx="2192594" cy="51364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Modules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54FB485-CE2A-34BF-0200-E41AC05A4F34}"/>
              </a:ext>
            </a:extLst>
          </p:cNvPr>
          <p:cNvSpPr/>
          <p:nvPr/>
        </p:nvSpPr>
        <p:spPr>
          <a:xfrm>
            <a:off x="1120878" y="5380761"/>
            <a:ext cx="2192594" cy="51364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Files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58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1449312"/>
            <a:ext cx="10388670" cy="495253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They ensure the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resource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is not </a:t>
            </a:r>
            <a:r>
              <a:rPr lang="en-US" sz="2800" b="0" i="0" dirty="0">
                <a:solidFill>
                  <a:schemeClr val="accent2"/>
                </a:solidFill>
                <a:effectLst/>
                <a:highlight>
                  <a:srgbClr val="131516"/>
                </a:highlight>
                <a:latin typeface="Oracle Sans"/>
              </a:rPr>
              <a:t>prematurely freed 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while still in </a:t>
            </a:r>
            <a:r>
              <a:rPr lang="en-US" sz="2800" b="0" i="0" dirty="0">
                <a:solidFill>
                  <a:schemeClr val="accent2"/>
                </a:solidFill>
                <a:effectLst/>
                <a:highlight>
                  <a:srgbClr val="131516"/>
                </a:highlight>
                <a:latin typeface="Oracle Sans"/>
              </a:rPr>
              <a:t>use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The reference counter is implemented using an atomic data type, specifically  atomic_t  in Linux </a:t>
            </a:r>
            <a:r>
              <a:rPr lang="en-US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(</a:t>
            </a:r>
            <a:r>
              <a:rPr lang="en-US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  <a:hlinkClick r:id="rId3"/>
              </a:rPr>
              <a:t>https://www.kernel.org/doc/Documentation/atomic_t.txt</a:t>
            </a:r>
            <a:r>
              <a:rPr lang="en-US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)</a:t>
            </a:r>
            <a:endParaRPr lang="en-US" sz="28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0" i="0" dirty="0">
              <a:effectLst/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Process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starts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using the resource, the </a:t>
            </a:r>
            <a:r>
              <a:rPr lang="en-US" sz="2800" b="0" i="0" dirty="0">
                <a:solidFill>
                  <a:schemeClr val="accent5"/>
                </a:solidFill>
                <a:effectLst/>
                <a:highlight>
                  <a:srgbClr val="131516"/>
                </a:highlight>
                <a:latin typeface="Oracle Sans"/>
              </a:rPr>
              <a:t>counter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is incremented</a:t>
            </a:r>
          </a:p>
          <a:p>
            <a:pPr>
              <a:buFontTx/>
              <a:buChar char="-"/>
            </a:pPr>
            <a:r>
              <a:rPr lang="en-US" sz="2800" dirty="0">
                <a:highlight>
                  <a:srgbClr val="131516"/>
                </a:highlight>
                <a:latin typeface="Oracle Sans"/>
              </a:rPr>
              <a:t>P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rocess is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done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using the resource, the </a:t>
            </a:r>
            <a:r>
              <a:rPr lang="en-US" sz="2800" b="0" i="0" dirty="0">
                <a:solidFill>
                  <a:schemeClr val="accent5"/>
                </a:solidFill>
                <a:effectLst/>
                <a:highlight>
                  <a:srgbClr val="131516"/>
                </a:highlight>
                <a:latin typeface="Oracle Sans"/>
              </a:rPr>
              <a:t>counter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is decremented</a:t>
            </a:r>
          </a:p>
          <a:p>
            <a:pPr>
              <a:buFontTx/>
              <a:buChar char="-"/>
            </a:pP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If the </a:t>
            </a:r>
            <a:r>
              <a:rPr lang="en-US" sz="2800" b="0" i="0" dirty="0">
                <a:solidFill>
                  <a:schemeClr val="accent5"/>
                </a:solidFill>
                <a:effectLst/>
                <a:highlight>
                  <a:srgbClr val="131516"/>
                </a:highlight>
                <a:latin typeface="Oracle Sans"/>
              </a:rPr>
              <a:t>counter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reaches zero, it means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no process</a:t>
            </a:r>
            <a:r>
              <a:rPr lang="en-US" sz="2800" b="0" i="0" dirty="0">
                <a:effectLst/>
                <a:highlight>
                  <a:srgbClr val="131516"/>
                </a:highlight>
                <a:latin typeface="Oracle Sans"/>
              </a:rPr>
              <a:t> is using the resource, and it can be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safely released</a:t>
            </a: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310" y="40433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Reference Counter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756941-E27D-A91D-AB92-03BA09E718FB}"/>
              </a:ext>
            </a:extLst>
          </p:cNvPr>
          <p:cNvSpPr/>
          <p:nvPr/>
        </p:nvSpPr>
        <p:spPr>
          <a:xfrm flipH="1">
            <a:off x="2808624" y="2750304"/>
            <a:ext cx="1350419" cy="37693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atomic_t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ECA9EB4-1425-E279-DE5B-571A82751A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30" b="13943"/>
          <a:stretch/>
        </p:blipFill>
        <p:spPr>
          <a:xfrm>
            <a:off x="3772202" y="3414301"/>
            <a:ext cx="4020111" cy="5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70606" y="1490898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It is a mechanism to 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It is a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global lock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that prevents </a:t>
            </a: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131516"/>
                </a:highlight>
                <a:latin typeface="Oracle Sans"/>
              </a:rPr>
              <a:t>multiple processors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from running </a:t>
            </a:r>
            <a:r>
              <a:rPr lang="en-US" sz="28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131516"/>
                </a:highlight>
                <a:latin typeface="Oracle Sans"/>
              </a:rPr>
              <a:t>kernel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code simultaneously, thereby 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131516"/>
                </a:highlight>
                <a:latin typeface="Oracle Sans"/>
              </a:rPr>
              <a:t>avoiding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race conditions</a:t>
            </a:r>
          </a:p>
          <a:p>
            <a:pPr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buFontTx/>
              <a:buChar char="-"/>
            </a:pPr>
            <a:endParaRPr lang="en-US" sz="2800" b="1" i="0" dirty="0">
              <a:solidFill>
                <a:srgbClr val="FFFFFF"/>
              </a:solidFill>
              <a:effectLst/>
              <a:latin typeface="Red Hat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605" y="20011"/>
            <a:ext cx="10515601" cy="1330277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 BIG KERNEL LOCK (BKL)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0D4A890-BFF7-EE92-BE0B-7A652A208A3D}"/>
              </a:ext>
            </a:extLst>
          </p:cNvPr>
          <p:cNvSpPr/>
          <p:nvPr/>
        </p:nvSpPr>
        <p:spPr>
          <a:xfrm>
            <a:off x="4277031" y="1512179"/>
            <a:ext cx="5437240" cy="51364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Condensed" panose="020B0502040204020203" pitchFamily="34" charset="0"/>
            </a:endParaRPr>
          </a:p>
          <a:p>
            <a:pPr algn="ctr"/>
            <a:r>
              <a:rPr lang="en-US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manage access to shared resources and</a:t>
            </a:r>
          </a:p>
          <a:p>
            <a:pPr algn="ctr"/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9DB3BE9-8AAC-D58B-E510-E053E4837D10}"/>
              </a:ext>
            </a:extLst>
          </p:cNvPr>
          <p:cNvSpPr/>
          <p:nvPr/>
        </p:nvSpPr>
        <p:spPr>
          <a:xfrm>
            <a:off x="4277031" y="2310491"/>
            <a:ext cx="5437240" cy="513640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ensure mutual exclusion within the kernel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D8730-EEED-23A3-69BE-CDB1A2C71714}"/>
              </a:ext>
            </a:extLst>
          </p:cNvPr>
          <p:cNvSpPr/>
          <p:nvPr/>
        </p:nvSpPr>
        <p:spPr>
          <a:xfrm>
            <a:off x="1755238" y="4719484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Processor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60F20D-2B1C-58E6-2CF1-60E4152727A7}"/>
              </a:ext>
            </a:extLst>
          </p:cNvPr>
          <p:cNvSpPr/>
          <p:nvPr/>
        </p:nvSpPr>
        <p:spPr>
          <a:xfrm>
            <a:off x="6407257" y="4729032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Processor 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A827F4-85C3-3097-1197-79202E9FDC48}"/>
              </a:ext>
            </a:extLst>
          </p:cNvPr>
          <p:cNvSpPr/>
          <p:nvPr/>
        </p:nvSpPr>
        <p:spPr>
          <a:xfrm>
            <a:off x="4046568" y="4729032"/>
            <a:ext cx="2109906" cy="616789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Processor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2472C4-6FBA-9F5D-006F-320D6DC9D449}"/>
              </a:ext>
            </a:extLst>
          </p:cNvPr>
          <p:cNvSpPr/>
          <p:nvPr/>
        </p:nvSpPr>
        <p:spPr>
          <a:xfrm>
            <a:off x="4044331" y="6009131"/>
            <a:ext cx="2112143" cy="55082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kern="1200" spc="0" baseline="0" dirty="0">
                <a:solidFill>
                  <a:schemeClr val="tx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Kernel MODE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6416CB-BA88-1D6F-DA85-4E0FF7E943BE}"/>
              </a:ext>
            </a:extLst>
          </p:cNvPr>
          <p:cNvCxnSpPr>
            <a:cxnSpLocks/>
          </p:cNvCxnSpPr>
          <p:nvPr/>
        </p:nvCxnSpPr>
        <p:spPr>
          <a:xfrm>
            <a:off x="3519948" y="5427058"/>
            <a:ext cx="387557" cy="5144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248981-14C1-950D-F316-67DD0BDA7330}"/>
              </a:ext>
            </a:extLst>
          </p:cNvPr>
          <p:cNvCxnSpPr>
            <a:cxnSpLocks/>
          </p:cNvCxnSpPr>
          <p:nvPr/>
        </p:nvCxnSpPr>
        <p:spPr>
          <a:xfrm>
            <a:off x="5100402" y="5427058"/>
            <a:ext cx="17615" cy="5144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5B619B-97DF-D25B-9E2A-A2EDABFDA9D3}"/>
              </a:ext>
            </a:extLst>
          </p:cNvPr>
          <p:cNvCxnSpPr>
            <a:cxnSpLocks/>
          </p:cNvCxnSpPr>
          <p:nvPr/>
        </p:nvCxnSpPr>
        <p:spPr>
          <a:xfrm flipH="1">
            <a:off x="6233652" y="5354370"/>
            <a:ext cx="479767" cy="587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412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976</Words>
  <Application>Microsoft Office PowerPoint</Application>
  <PresentationFormat>Widescreen</PresentationFormat>
  <Paragraphs>210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Arial Nova</vt:lpstr>
      <vt:lpstr>Avenir Next LT Pro</vt:lpstr>
      <vt:lpstr>Bahnschrift SemiCondensed</vt:lpstr>
      <vt:lpstr>Barlow</vt:lpstr>
      <vt:lpstr>Biome</vt:lpstr>
      <vt:lpstr>Calibri</vt:lpstr>
      <vt:lpstr>Helvetica-Bold</vt:lpstr>
      <vt:lpstr>Oracle Sans</vt:lpstr>
      <vt:lpstr>Playfair Display</vt:lpstr>
      <vt:lpstr>Red Hat Text</vt:lpstr>
      <vt:lpstr>Times New Roman</vt:lpstr>
      <vt:lpstr>Custom</vt:lpstr>
      <vt:lpstr>PowerPoint Presentation</vt:lpstr>
      <vt:lpstr>Race condition Prevention</vt:lpstr>
      <vt:lpstr>INDEX</vt:lpstr>
      <vt:lpstr>RECAP</vt:lpstr>
      <vt:lpstr>INTRODUCTION </vt:lpstr>
      <vt:lpstr>INTRODUCTION </vt:lpstr>
      <vt:lpstr>Reference Counter </vt:lpstr>
      <vt:lpstr>Reference Counter </vt:lpstr>
      <vt:lpstr> BIG KERNEL LOCK (BKL) </vt:lpstr>
      <vt:lpstr> BIG KERNEL LOCK (BKL) </vt:lpstr>
      <vt:lpstr> BIG KERNEL LOCK (BKL) </vt:lpstr>
      <vt:lpstr> BIG KERNEL LOCK (BKL) </vt:lpstr>
      <vt:lpstr>Eg: File Write Operation </vt:lpstr>
      <vt:lpstr>Memory descriptor r/w semaphore </vt:lpstr>
      <vt:lpstr>Memory descriptor r/w semaphore </vt:lpstr>
      <vt:lpstr>INODE SEMAPHORE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896</cp:revision>
  <dcterms:created xsi:type="dcterms:W3CDTF">2024-01-05T14:58:10Z</dcterms:created>
  <dcterms:modified xsi:type="dcterms:W3CDTF">2024-10-10T09:44:36Z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