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EFD13-6784-4109-8C35-645D8F8C8A4F}" type="datetimeFigureOut">
              <a:rPr lang="en-IN" smtClean="0"/>
              <a:pPr/>
              <a:t>12-09-2023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F561E-CF75-424F-BF32-DCD04D2DB9F7}" type="slidenum">
              <a:rPr lang="en-IN" smtClean="0"/>
              <a:pPr/>
              <a:t>‹#›</a:t>
            </a:fld>
            <a:endParaRPr lang="en-IN"/>
          </a:p>
        </p:txBody>
      </p:sp>
    </p:spTree>
    <p:extLst>
      <p:ext uri="{BB962C8B-B14F-4D97-AF65-F5344CB8AC3E}">
        <p14:creationId xmlns:p14="http://schemas.microsoft.com/office/powerpoint/2010/main" val="210913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E6B182-A5CE-46E5-8899-5373144B6B91}" type="slidenum">
              <a:rPr lang="en-US" smtClean="0"/>
              <a:pPr/>
              <a:t>12</a:t>
            </a:fld>
            <a:endParaRPr lang="en-US"/>
          </a:p>
        </p:txBody>
      </p:sp>
    </p:spTree>
    <p:extLst>
      <p:ext uri="{BB962C8B-B14F-4D97-AF65-F5344CB8AC3E}">
        <p14:creationId xmlns:p14="http://schemas.microsoft.com/office/powerpoint/2010/main" val="2318318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12-09-2023</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
        <p:nvSpPr>
          <p:cNvPr id="8" name="object 5"/>
          <p:cNvSpPr>
            <a:spLocks noChangeArrowheads="1"/>
          </p:cNvSpPr>
          <p:nvPr userDrawn="1"/>
        </p:nvSpPr>
        <p:spPr bwMode="auto">
          <a:xfrm>
            <a:off x="109028" y="66040"/>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9" name="object 8"/>
          <p:cNvSpPr txBox="1"/>
          <p:nvPr userDrawn="1"/>
        </p:nvSpPr>
        <p:spPr>
          <a:xfrm>
            <a:off x="892810" y="952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Title 10"/>
          <p:cNvSpPr txBox="1">
            <a:spLocks/>
          </p:cNvSpPr>
          <p:nvPr userDrawn="1"/>
        </p:nvSpPr>
        <p:spPr bwMode="auto">
          <a:xfrm>
            <a:off x="8512175" y="66040"/>
            <a:ext cx="367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rtl="0" eaLnBrk="0" fontAlgn="base" hangingPunct="0">
              <a:spcBef>
                <a:spcPct val="0"/>
              </a:spcBef>
              <a:spcAft>
                <a:spcPct val="0"/>
              </a:spcAft>
              <a:defRPr>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eaLnBrk="1" hangingPunct="1">
              <a:defRPr/>
            </a:pPr>
            <a:r>
              <a:rPr lang="en-US" altLang="en-US" dirty="0">
                <a:latin typeface="Playfair Display" charset="0"/>
                <a:ea typeface="ＭＳ Ｐゴシック" pitchFamily="34" charset="-128"/>
              </a:rPr>
              <a:t>Go, change the world</a:t>
            </a:r>
          </a:p>
        </p:txBody>
      </p:sp>
    </p:spTree>
    <p:extLst>
      <p:ext uri="{BB962C8B-B14F-4D97-AF65-F5344CB8AC3E}">
        <p14:creationId xmlns:p14="http://schemas.microsoft.com/office/powerpoint/2010/main" val="202085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9287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4948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88321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3073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08714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9973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70553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79504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04157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BDAC0-7154-4528-860D-A157512A0A36}" type="datetimeFigureOut">
              <a:rPr lang="en-IN" smtClean="0"/>
              <a:pPr/>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35248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BDAC0-7154-4528-860D-A157512A0A36}" type="datetimeFigureOut">
              <a:rPr lang="en-IN" smtClean="0"/>
              <a:pPr/>
              <a:t>12-09-2023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77FEA-6F42-4641-9788-B5BDBAB90859}" type="slidenum">
              <a:rPr lang="en-IN" smtClean="0"/>
              <a:pPr/>
              <a:t>‹#›</a:t>
            </a:fld>
            <a:endParaRPr lang="en-IN"/>
          </a:p>
        </p:txBody>
      </p:sp>
    </p:spTree>
    <p:extLst>
      <p:ext uri="{BB962C8B-B14F-4D97-AF65-F5344CB8AC3E}">
        <p14:creationId xmlns:p14="http://schemas.microsoft.com/office/powerpoint/2010/main" val="412484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961892" y="2196087"/>
            <a:ext cx="8034572" cy="2123658"/>
          </a:xfrm>
          <a:prstGeom prst="rect">
            <a:avLst/>
          </a:prstGeom>
          <a:noFill/>
        </p:spPr>
        <p:txBody>
          <a:bodyPr wrap="square" rtlCol="0">
            <a:spAutoFit/>
          </a:body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Advances in Operating System</a:t>
            </a:r>
          </a:p>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Unit 3:</a:t>
            </a:r>
          </a:p>
          <a:p>
            <a:pPr algn="ctr"/>
            <a:r>
              <a:rPr lang="en-IN" sz="4400" dirty="0">
                <a:solidFill>
                  <a:schemeClr val="accent5">
                    <a:lumMod val="75000"/>
                  </a:schemeClr>
                </a:solidFill>
                <a:latin typeface="Times New Roman" panose="02020603050405020304" pitchFamily="18" charset="0"/>
                <a:ea typeface="Segoe UI" pitchFamily="34" charset="0"/>
                <a:cs typeface="Times New Roman" panose="02020603050405020304" pitchFamily="18" charset="0"/>
              </a:rPr>
              <a:t>Process Descriptor</a:t>
            </a:r>
            <a:endParaRPr lang="en-US" sz="4400" dirty="0">
              <a:solidFill>
                <a:schemeClr val="accent5">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3" name="object 3"/>
          <p:cNvSpPr>
            <a:spLocks/>
          </p:cNvSpPr>
          <p:nvPr/>
        </p:nvSpPr>
        <p:spPr bwMode="auto">
          <a:xfrm>
            <a:off x="1" y="0"/>
            <a:ext cx="4099560" cy="2134235"/>
          </a:xfrm>
          <a:custGeom>
            <a:avLst/>
            <a:gdLst>
              <a:gd name="T0" fmla="*/ 59944928 w 7436484"/>
              <a:gd name="T1" fmla="*/ 0 h 5134610"/>
              <a:gd name="T2" fmla="*/ 0 w 7436484"/>
              <a:gd name="T3" fmla="*/ 0 h 5134610"/>
              <a:gd name="T4" fmla="*/ 0 w 7436484"/>
              <a:gd name="T5" fmla="*/ 41531511 h 5134610"/>
              <a:gd name="T6" fmla="*/ 59944928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 name="object 6"/>
          <p:cNvSpPr txBox="1"/>
          <p:nvPr/>
        </p:nvSpPr>
        <p:spPr>
          <a:xfrm>
            <a:off x="923131" y="61852"/>
            <a:ext cx="2186939" cy="567463"/>
          </a:xfrm>
          <a:prstGeom prst="rect">
            <a:avLst/>
          </a:prstGeom>
        </p:spPr>
        <p:txBody>
          <a:bodyPr wrap="square" lIns="0" tIns="13335" rIns="0" bIns="0">
            <a:spAutoFit/>
          </a:bodyPr>
          <a:lstStyle/>
          <a:p>
            <a:pPr marL="12700" eaLnBrk="1" hangingPunct="1">
              <a:spcBef>
                <a:spcPts val="105"/>
              </a:spcBef>
              <a:defRPr/>
            </a:pPr>
            <a:r>
              <a:rPr lang="en-IN" b="1" spc="-35" dirty="0">
                <a:solidFill>
                  <a:srgbClr val="FFFFFF"/>
                </a:solidFill>
                <a:latin typeface="Helvetica-Bold"/>
                <a:ea typeface="ＭＳ Ｐゴシック" charset="0"/>
                <a:cs typeface="Helvetica-Bold"/>
              </a:rPr>
              <a:t>RV College of Engineering</a:t>
            </a:r>
            <a:endParaRPr dirty="0">
              <a:latin typeface="Helvetica-Bold"/>
              <a:ea typeface="ＭＳ Ｐゴシック" charset="0"/>
              <a:cs typeface="Helvetica-Bold"/>
            </a:endParaRPr>
          </a:p>
        </p:txBody>
      </p:sp>
      <p:sp>
        <p:nvSpPr>
          <p:cNvPr id="15" name="object 4"/>
          <p:cNvSpPr>
            <a:spLocks noChangeArrowheads="1"/>
          </p:cNvSpPr>
          <p:nvPr/>
        </p:nvSpPr>
        <p:spPr bwMode="auto">
          <a:xfrm>
            <a:off x="0" y="-63038"/>
            <a:ext cx="923131" cy="81724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2" name="TextBox 1">
            <a:extLst>
              <a:ext uri="{FF2B5EF4-FFF2-40B4-BE49-F238E27FC236}">
                <a16:creationId xmlns:a16="http://schemas.microsoft.com/office/drawing/2014/main" id="{59C68739-7A8E-23BD-77C8-7D28021D1F13}"/>
              </a:ext>
            </a:extLst>
          </p:cNvPr>
          <p:cNvSpPr txBox="1"/>
          <p:nvPr/>
        </p:nvSpPr>
        <p:spPr>
          <a:xfrm>
            <a:off x="7979508" y="5390242"/>
            <a:ext cx="3688861"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Aishwarya B</a:t>
            </a:r>
          </a:p>
          <a:p>
            <a:r>
              <a:rPr lang="en-IN" sz="2400" dirty="0">
                <a:latin typeface="Times New Roman" panose="02020603050405020304" pitchFamily="18" charset="0"/>
                <a:cs typeface="Times New Roman" panose="02020603050405020304" pitchFamily="18" charset="0"/>
              </a:rPr>
              <a:t>Department of CSE</a:t>
            </a:r>
          </a:p>
          <a:p>
            <a:r>
              <a:rPr lang="en-IN" sz="2400" dirty="0">
                <a:latin typeface="Times New Roman" panose="02020603050405020304" pitchFamily="18" charset="0"/>
                <a:ea typeface="Segoe UI" pitchFamily="34" charset="0"/>
                <a:cs typeface="Times New Roman" panose="02020603050405020304" pitchFamily="18" charset="0"/>
              </a:rPr>
              <a:t>RV College Of Engineering</a:t>
            </a:r>
            <a:endParaRPr lang="en-US" sz="2400" dirty="0">
              <a:latin typeface="Times New Roman" panose="02020603050405020304" pitchFamily="18" charset="0"/>
              <a:ea typeface="Segoe UI" pitchFamily="34" charset="0"/>
              <a:cs typeface="Times New Roman" panose="02020603050405020304" pitchFamily="18" charset="0"/>
            </a:endParaRPr>
          </a:p>
        </p:txBody>
      </p:sp>
    </p:spTree>
    <p:extLst>
      <p:ext uri="{BB962C8B-B14F-4D97-AF65-F5344CB8AC3E}">
        <p14:creationId xmlns:p14="http://schemas.microsoft.com/office/powerpoint/2010/main" val="225040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35703" y="188924"/>
            <a:ext cx="6071937" cy="739754"/>
          </a:xfrm>
          <a:prstGeom prst="rect">
            <a:avLst/>
          </a:prstGeom>
          <a:noFill/>
        </p:spPr>
        <p:txBody>
          <a:bodyPr wrap="square" rtlCol="0">
            <a:spAutoFit/>
          </a:bodyPr>
          <a:lstStyle/>
          <a:p>
            <a:pPr>
              <a:lnSpc>
                <a:spcPct val="150000"/>
              </a:lnSpc>
            </a:pPr>
            <a:r>
              <a:rPr lang="en-IN" sz="3200" b="1" i="0" u="none" strike="noStrike" baseline="0" dirty="0">
                <a:latin typeface="Helvetica-Bold"/>
              </a:rPr>
              <a:t>How Processes Are Organized</a:t>
            </a:r>
            <a:endParaRPr lang="en-IN" sz="5400" b="1" i="0" u="none" strike="noStrike" baseline="0" dirty="0">
              <a:latin typeface="Helvetica-Bold"/>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705849" y="1282986"/>
            <a:ext cx="10531643"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Times-Roman"/>
              </a:rPr>
              <a:t>Handling wait queues </a:t>
            </a:r>
            <a:r>
              <a:rPr lang="en-IN" b="1" dirty="0">
                <a:latin typeface="Times-Roman"/>
              </a:rPr>
              <a:t>:</a:t>
            </a:r>
          </a:p>
          <a:p>
            <a:pPr marL="285750" indent="-285750" algn="just">
              <a:buFont typeface="Wingdings" panose="05000000000000000000" pitchFamily="2" charset="2"/>
              <a:buChar char="Ø"/>
            </a:pPr>
            <a:endParaRPr lang="en-IN" b="1" dirty="0">
              <a:latin typeface="Times-Roman"/>
            </a:endParaRPr>
          </a:p>
          <a:p>
            <a:pPr marL="285750" indent="-285750" algn="just">
              <a:buFont typeface="Wingdings" panose="05000000000000000000" pitchFamily="2" charset="2"/>
              <a:buChar char="§"/>
            </a:pPr>
            <a:r>
              <a:rPr lang="en-IN" sz="1800" b="0" i="0" u="none" strike="noStrike" baseline="0" dirty="0" err="1">
                <a:latin typeface="Courier"/>
              </a:rPr>
              <a:t>interruptible_sleep_on</a:t>
            </a:r>
            <a:r>
              <a:rPr lang="en-IN" sz="1800" b="0" i="0" u="none" strike="noStrike" baseline="0" dirty="0">
                <a:latin typeface="Courier"/>
              </a:rPr>
              <a:t>( )</a:t>
            </a:r>
            <a:endParaRPr lang="en-IN" dirty="0">
              <a:latin typeface="Times-Roman"/>
            </a:endParaRPr>
          </a:p>
          <a:p>
            <a:pPr marL="285750" indent="-285750" algn="just">
              <a:buFont typeface="Wingdings" panose="05000000000000000000" pitchFamily="2" charset="2"/>
              <a:buChar char="§"/>
            </a:pPr>
            <a:r>
              <a:rPr lang="en-US" sz="1800" b="0" i="0" u="none" strike="noStrike" baseline="0" dirty="0" err="1">
                <a:latin typeface="Courier"/>
              </a:rPr>
              <a:t>sleep_on_timeout</a:t>
            </a:r>
            <a:r>
              <a:rPr lang="en-US" sz="1800" b="0" i="0" u="none" strike="noStrike" baseline="0" dirty="0">
                <a:latin typeface="Courier"/>
              </a:rPr>
              <a:t>( )</a:t>
            </a:r>
          </a:p>
          <a:p>
            <a:pPr marL="285750" indent="-285750" algn="just">
              <a:buFont typeface="Wingdings" panose="05000000000000000000" pitchFamily="2" charset="2"/>
              <a:buChar char="§"/>
            </a:pPr>
            <a:r>
              <a:rPr lang="en-US" sz="1800" b="0" i="0" u="none" strike="noStrike" baseline="0" dirty="0" err="1">
                <a:latin typeface="Courier"/>
              </a:rPr>
              <a:t>interruptible_sleep_on_timeout</a:t>
            </a:r>
            <a:r>
              <a:rPr lang="en-US" sz="1800" b="0" i="0" u="none" strike="noStrike" baseline="0" dirty="0">
                <a:latin typeface="Courier"/>
              </a:rPr>
              <a:t>( )</a:t>
            </a:r>
          </a:p>
          <a:p>
            <a:pPr marL="285750" indent="-285750" algn="just">
              <a:buFont typeface="Wingdings" panose="05000000000000000000" pitchFamily="2" charset="2"/>
              <a:buChar char="§"/>
            </a:pPr>
            <a:r>
              <a:rPr lang="en-US" sz="1800" b="0" i="0" u="none" strike="noStrike" baseline="0" dirty="0" err="1">
                <a:latin typeface="Courier"/>
              </a:rPr>
              <a:t>wait_event</a:t>
            </a:r>
            <a:r>
              <a:rPr lang="en-US" sz="1800" b="0" i="0" u="none" strike="noStrike" baseline="0" dirty="0">
                <a:latin typeface="Courier"/>
              </a:rPr>
              <a:t> </a:t>
            </a:r>
            <a:r>
              <a:rPr lang="en-US" sz="1800" b="0" i="0" u="none" strike="noStrike" baseline="0" dirty="0">
                <a:latin typeface="Times-Roman"/>
              </a:rPr>
              <a:t>and </a:t>
            </a:r>
            <a:r>
              <a:rPr lang="en-US" sz="1800" b="0" i="0" u="none" strike="noStrike" baseline="0" dirty="0" err="1">
                <a:latin typeface="Courier"/>
              </a:rPr>
              <a:t>wait_event_interruptible</a:t>
            </a:r>
            <a:r>
              <a:rPr lang="en-US" sz="1800" b="0" i="0" u="none" strike="noStrike" baseline="0" dirty="0">
                <a:latin typeface="Courier"/>
              </a:rPr>
              <a:t> </a:t>
            </a:r>
            <a:r>
              <a:rPr lang="en-US" sz="1800" b="0" i="0" u="none" strike="noStrike" baseline="0" dirty="0">
                <a:latin typeface="Times-Roman"/>
              </a:rPr>
              <a:t>macros put the calling process to sleep on a wait queue until a given condition is verified.</a:t>
            </a:r>
          </a:p>
          <a:p>
            <a:pPr algn="l"/>
            <a:endParaRPr lang="en-IN" sz="1800" b="0" i="0" u="none" strike="noStrike" baseline="0" dirty="0">
              <a:latin typeface="Courier"/>
            </a:endParaRPr>
          </a:p>
          <a:p>
            <a:pPr algn="l"/>
            <a:r>
              <a:rPr lang="en-IN" sz="1800" b="0" i="0" u="none" strike="noStrike" baseline="0" dirty="0">
                <a:latin typeface="Courier"/>
              </a:rPr>
              <a:t>DEFINE_WAIT(_ _wait);</a:t>
            </a:r>
          </a:p>
          <a:p>
            <a:pPr algn="l"/>
            <a:r>
              <a:rPr lang="en-IN" sz="1800" b="0" i="0" u="none" strike="noStrike" baseline="0" dirty="0">
                <a:latin typeface="Courier"/>
              </a:rPr>
              <a:t>for (;;) {</a:t>
            </a:r>
          </a:p>
          <a:p>
            <a:pPr algn="l"/>
            <a:r>
              <a:rPr lang="en-US" sz="1800" b="0" i="0" u="none" strike="noStrike" baseline="0" dirty="0">
                <a:latin typeface="Courier"/>
              </a:rPr>
              <a:t>	</a:t>
            </a:r>
            <a:r>
              <a:rPr lang="en-US" sz="1800" b="0" i="0" u="none" strike="noStrike" baseline="0" dirty="0" err="1">
                <a:latin typeface="Courier"/>
              </a:rPr>
              <a:t>prepare_to_wait</a:t>
            </a:r>
            <a:r>
              <a:rPr lang="en-US" sz="1800" b="0" i="0" u="none" strike="noStrike" baseline="0" dirty="0">
                <a:latin typeface="Courier"/>
              </a:rPr>
              <a:t>(&amp;</a:t>
            </a:r>
            <a:r>
              <a:rPr lang="en-US" sz="1800" b="0" i="0" u="none" strike="noStrike" baseline="0" dirty="0" err="1">
                <a:latin typeface="Courier"/>
              </a:rPr>
              <a:t>wq</a:t>
            </a:r>
            <a:r>
              <a:rPr lang="en-US" sz="1800" b="0" i="0" u="none" strike="noStrike" baseline="0" dirty="0">
                <a:latin typeface="Courier"/>
              </a:rPr>
              <a:t>, &amp;_ _wait, TASK_UNINTERRUPTIBLE);</a:t>
            </a:r>
          </a:p>
          <a:p>
            <a:pPr algn="l"/>
            <a:r>
              <a:rPr lang="en-IN" sz="1800" b="0" i="0" u="none" strike="noStrike" baseline="0" dirty="0">
                <a:latin typeface="Courier"/>
              </a:rPr>
              <a:t>	if (condition)</a:t>
            </a:r>
          </a:p>
          <a:p>
            <a:pPr algn="l"/>
            <a:r>
              <a:rPr lang="en-IN" sz="1800" b="0" i="0" u="none" strike="noStrike" baseline="0" dirty="0">
                <a:latin typeface="Courier"/>
              </a:rPr>
              <a:t>	break;</a:t>
            </a:r>
          </a:p>
          <a:p>
            <a:pPr algn="l"/>
            <a:r>
              <a:rPr lang="en-IN" sz="1800" b="0" i="0" u="none" strike="noStrike" baseline="0" dirty="0">
                <a:latin typeface="Courier"/>
              </a:rPr>
              <a:t>	schedule( );</a:t>
            </a:r>
          </a:p>
          <a:p>
            <a:pPr algn="l"/>
            <a:r>
              <a:rPr lang="en-IN" sz="1800" b="0" i="0" u="none" strike="noStrike" baseline="0" dirty="0">
                <a:latin typeface="Courier"/>
              </a:rPr>
              <a:t>}</a:t>
            </a:r>
          </a:p>
          <a:p>
            <a:pPr algn="l"/>
            <a:r>
              <a:rPr lang="en-IN" sz="1800" b="0" i="0" u="none" strike="noStrike" baseline="0" dirty="0" err="1">
                <a:latin typeface="Courier"/>
              </a:rPr>
              <a:t>finish_wait</a:t>
            </a:r>
            <a:r>
              <a:rPr lang="en-IN" sz="1800" b="0" i="0" u="none" strike="noStrike" baseline="0" dirty="0">
                <a:latin typeface="Courier"/>
              </a:rPr>
              <a:t>(&amp;</a:t>
            </a:r>
            <a:r>
              <a:rPr lang="en-IN" sz="1800" b="0" i="0" u="none" strike="noStrike" baseline="0" dirty="0" err="1">
                <a:latin typeface="Courier"/>
              </a:rPr>
              <a:t>wq</a:t>
            </a:r>
            <a:r>
              <a:rPr lang="en-IN" sz="1800" b="0" i="0" u="none" strike="noStrike" baseline="0" dirty="0">
                <a:latin typeface="Courier"/>
              </a:rPr>
              <a:t>, &amp;_ _wait);</a:t>
            </a:r>
            <a:endParaRPr lang="en-US" sz="2000" dirty="0">
              <a:latin typeface="Courier"/>
            </a:endParaRPr>
          </a:p>
          <a:p>
            <a:pPr marL="285750" indent="-285750" algn="just">
              <a:buFont typeface="Wingdings" panose="05000000000000000000" pitchFamily="2" charset="2"/>
              <a:buChar char="§"/>
            </a:pPr>
            <a:endParaRPr lang="en-IN" sz="1800" b="0" i="0" u="none" strike="noStrike" baseline="0" dirty="0">
              <a:latin typeface="Times-Roman"/>
            </a:endParaRPr>
          </a:p>
        </p:txBody>
      </p:sp>
    </p:spTree>
    <p:extLst>
      <p:ext uri="{BB962C8B-B14F-4D97-AF65-F5344CB8AC3E}">
        <p14:creationId xmlns:p14="http://schemas.microsoft.com/office/powerpoint/2010/main" val="327069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21857" y="262458"/>
            <a:ext cx="6071937" cy="739754"/>
          </a:xfrm>
          <a:prstGeom prst="rect">
            <a:avLst/>
          </a:prstGeom>
          <a:noFill/>
        </p:spPr>
        <p:txBody>
          <a:bodyPr wrap="square" rtlCol="0">
            <a:spAutoFit/>
          </a:bodyPr>
          <a:lstStyle/>
          <a:p>
            <a:pPr>
              <a:lnSpc>
                <a:spcPct val="150000"/>
              </a:lnSpc>
            </a:pPr>
            <a:r>
              <a:rPr lang="en-IN" sz="3200" b="1" i="0" u="none" strike="noStrike" baseline="0" dirty="0">
                <a:latin typeface="Helvetica-Bold"/>
              </a:rPr>
              <a:t>Process Resource Limits</a:t>
            </a:r>
            <a:endParaRPr lang="en-IN" sz="8000" b="1" i="0" u="none" strike="noStrike" baseline="0" dirty="0">
              <a:latin typeface="Helvetica-Bold"/>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705849" y="1282986"/>
            <a:ext cx="10531643" cy="5078313"/>
          </a:xfrm>
          <a:prstGeom prst="rect">
            <a:avLst/>
          </a:prstGeom>
          <a:noFill/>
        </p:spPr>
        <p:txBody>
          <a:bodyPr wrap="square" rtlCol="0">
            <a:spAutoFit/>
          </a:bodyPr>
          <a:lstStyle/>
          <a:p>
            <a:pPr marL="285750" indent="-285750" algn="l">
              <a:buFont typeface="Wingdings" panose="05000000000000000000" pitchFamily="2" charset="2"/>
              <a:buChar char="Ø"/>
            </a:pPr>
            <a:r>
              <a:rPr lang="en-US" sz="1800" b="0" i="0" u="none" strike="noStrike" baseline="0" dirty="0">
                <a:latin typeface="Times-Roman"/>
              </a:rPr>
              <a:t>Each process has an associated set of resource limits , which specify the amount of system resources it can use. These limits keep a user from overwhelming the system (its CPU, disk space, and so on). Linux recognizes the following resource limits.</a:t>
            </a:r>
          </a:p>
          <a:p>
            <a:pPr marL="285750" indent="-285750" algn="l">
              <a:buFont typeface="Wingdings" panose="05000000000000000000" pitchFamily="2" charset="2"/>
              <a:buChar char="Ø"/>
            </a:pPr>
            <a:r>
              <a:rPr lang="en-US" sz="1800" b="0" i="0" u="none" strike="noStrike" baseline="0" dirty="0">
                <a:latin typeface="Times-Roman"/>
              </a:rPr>
              <a:t>The resource limits for the current process are stored in the </a:t>
            </a:r>
            <a:r>
              <a:rPr lang="en-US" sz="1800" b="0" i="0" u="none" strike="noStrike" baseline="0" dirty="0">
                <a:latin typeface="Courier"/>
              </a:rPr>
              <a:t>current-&gt;signal-&gt;</a:t>
            </a:r>
            <a:r>
              <a:rPr lang="en-US" sz="1800" b="0" i="0" u="none" strike="noStrike" baseline="0" dirty="0" err="1">
                <a:latin typeface="Courier"/>
              </a:rPr>
              <a:t>rlim</a:t>
            </a:r>
            <a:r>
              <a:rPr lang="en-US" sz="1800" b="0" i="0" u="none" strike="noStrike" baseline="0" dirty="0">
                <a:latin typeface="Courier"/>
              </a:rPr>
              <a:t> </a:t>
            </a:r>
            <a:r>
              <a:rPr lang="en-US" sz="1800" b="0" i="0" u="none" strike="noStrike" baseline="0" dirty="0">
                <a:latin typeface="Times-Roman"/>
              </a:rPr>
              <a:t>field</a:t>
            </a:r>
            <a:r>
              <a:rPr lang="en-US" dirty="0">
                <a:latin typeface="Times-Roman"/>
              </a:rPr>
              <a:t>.</a:t>
            </a:r>
          </a:p>
          <a:p>
            <a:pPr algn="l"/>
            <a:r>
              <a:rPr lang="en-IN" sz="1800" b="0" i="0" u="none" strike="noStrike" baseline="0" dirty="0">
                <a:latin typeface="Courier"/>
              </a:rPr>
              <a:t>struct </a:t>
            </a:r>
            <a:r>
              <a:rPr lang="en-IN" sz="1800" b="0" i="0" u="none" strike="noStrike" baseline="0" dirty="0" err="1">
                <a:latin typeface="Courier"/>
              </a:rPr>
              <a:t>rlimit</a:t>
            </a:r>
            <a:r>
              <a:rPr lang="en-IN" sz="1800" b="0" i="0" u="none" strike="noStrike" baseline="0" dirty="0">
                <a:latin typeface="Courier"/>
              </a:rPr>
              <a:t> {</a:t>
            </a:r>
          </a:p>
          <a:p>
            <a:pPr algn="l"/>
            <a:r>
              <a:rPr lang="en-IN" sz="1800" b="0" i="0" u="none" strike="noStrike" baseline="0" dirty="0">
                <a:latin typeface="Courier"/>
              </a:rPr>
              <a:t>unsigned long </a:t>
            </a:r>
            <a:r>
              <a:rPr lang="en-IN" sz="1800" b="0" i="0" u="none" strike="noStrike" baseline="0" dirty="0" err="1">
                <a:latin typeface="Courier"/>
              </a:rPr>
              <a:t>rlim_cur</a:t>
            </a:r>
            <a:r>
              <a:rPr lang="en-IN" sz="1800" b="0" i="0" u="none" strike="noStrike" baseline="0" dirty="0">
                <a:latin typeface="Courier"/>
              </a:rPr>
              <a:t>;</a:t>
            </a:r>
          </a:p>
          <a:p>
            <a:pPr algn="l"/>
            <a:r>
              <a:rPr lang="en-IN" sz="1800" b="0" i="0" u="none" strike="noStrike" baseline="0" dirty="0">
                <a:latin typeface="Courier"/>
              </a:rPr>
              <a:t>unsigned long </a:t>
            </a:r>
            <a:r>
              <a:rPr lang="en-IN" sz="1800" b="0" i="0" u="none" strike="noStrike" baseline="0" dirty="0" err="1">
                <a:latin typeface="Courier"/>
              </a:rPr>
              <a:t>rlim_max</a:t>
            </a:r>
            <a:r>
              <a:rPr lang="en-IN" sz="1800" b="0" i="0" u="none" strike="noStrike" baseline="0" dirty="0">
                <a:latin typeface="Courier"/>
              </a:rPr>
              <a:t>;</a:t>
            </a:r>
          </a:p>
          <a:p>
            <a:pPr algn="l"/>
            <a:r>
              <a:rPr lang="en-IN" sz="1800" b="0" i="0" u="none" strike="noStrike" baseline="0" dirty="0">
                <a:latin typeface="Courier"/>
              </a:rPr>
              <a:t>};</a:t>
            </a:r>
          </a:p>
          <a:p>
            <a:pPr algn="l"/>
            <a:r>
              <a:rPr lang="en-IN" sz="1800" b="0" i="0" u="none" strike="noStrike" baseline="0" dirty="0">
                <a:latin typeface="Courier"/>
              </a:rPr>
              <a:t>RLIMIT_AS</a:t>
            </a:r>
            <a:r>
              <a:rPr lang="en-IN" dirty="0">
                <a:latin typeface="Courier"/>
              </a:rPr>
              <a:t> - </a:t>
            </a:r>
            <a:r>
              <a:rPr lang="en-US" sz="1800" b="0" i="0" u="none" strike="noStrike" baseline="0" dirty="0">
                <a:latin typeface="Times-Roman"/>
              </a:rPr>
              <a:t>maximum size of process address space, in bytes</a:t>
            </a:r>
            <a:endParaRPr lang="en-IN" sz="1800" b="0" i="0" u="none" strike="noStrike" baseline="0" dirty="0">
              <a:latin typeface="Courier"/>
            </a:endParaRPr>
          </a:p>
          <a:p>
            <a:pPr algn="l"/>
            <a:r>
              <a:rPr lang="en-IN" sz="1800" b="0" i="0" u="none" strike="noStrike" baseline="0" dirty="0">
                <a:latin typeface="Courier"/>
              </a:rPr>
              <a:t>RLIMIT_CPU - </a:t>
            </a:r>
            <a:r>
              <a:rPr lang="en-US" sz="1800" b="0" i="0" u="none" strike="noStrike" baseline="0" dirty="0">
                <a:latin typeface="Times-Roman"/>
              </a:rPr>
              <a:t>The maximum CPU time for the process, in seconds</a:t>
            </a:r>
            <a:endParaRPr lang="en-IN" dirty="0">
              <a:latin typeface="Times-Roman"/>
            </a:endParaRPr>
          </a:p>
          <a:p>
            <a:pPr algn="l"/>
            <a:r>
              <a:rPr lang="en-IN" sz="1800" b="0" i="0" u="none" strike="noStrike" baseline="0" dirty="0">
                <a:latin typeface="Courier"/>
              </a:rPr>
              <a:t>RLIMIT_DATA - </a:t>
            </a:r>
            <a:r>
              <a:rPr lang="en-US" sz="1800" b="0" i="0" u="none" strike="noStrike" baseline="0" dirty="0">
                <a:latin typeface="Times-Roman"/>
              </a:rPr>
              <a:t>The maximum heap size, in bytes</a:t>
            </a:r>
            <a:endParaRPr lang="en-IN" sz="1800" b="0" i="0" u="none" strike="noStrike" baseline="0" dirty="0">
              <a:latin typeface="Times-Roman"/>
            </a:endParaRPr>
          </a:p>
          <a:p>
            <a:pPr algn="l"/>
            <a:r>
              <a:rPr lang="en-IN" sz="1800" b="0" i="0" u="none" strike="noStrike" baseline="0" dirty="0">
                <a:latin typeface="Courier"/>
              </a:rPr>
              <a:t>RLIMIT_CORE - </a:t>
            </a:r>
            <a:r>
              <a:rPr lang="en-US" sz="1800" b="0" i="0" u="none" strike="noStrike" baseline="0" dirty="0">
                <a:latin typeface="Times-Roman"/>
              </a:rPr>
              <a:t>The maximum core dump file size, in bytes</a:t>
            </a:r>
            <a:endParaRPr lang="en-IN" dirty="0">
              <a:latin typeface="Times-Roman"/>
            </a:endParaRPr>
          </a:p>
          <a:p>
            <a:pPr algn="l"/>
            <a:r>
              <a:rPr lang="en-IN" sz="1800" b="0" i="0" u="none" strike="noStrike" baseline="0" dirty="0">
                <a:latin typeface="Courier"/>
              </a:rPr>
              <a:t>RLIMIT_FSIZE - </a:t>
            </a:r>
            <a:r>
              <a:rPr lang="en-US" sz="1800" b="0" i="0" u="none" strike="noStrike" baseline="0" dirty="0">
                <a:latin typeface="Times-Roman"/>
              </a:rPr>
              <a:t>The maximum file size allowed, in bytes</a:t>
            </a:r>
            <a:endParaRPr lang="en-IN" sz="1800" b="0" i="0" u="none" strike="noStrike" baseline="0" dirty="0">
              <a:latin typeface="Times-Roman"/>
            </a:endParaRPr>
          </a:p>
          <a:p>
            <a:pPr algn="l"/>
            <a:r>
              <a:rPr lang="en-IN" sz="1800" b="0" i="0" u="none" strike="noStrike" baseline="0" dirty="0">
                <a:latin typeface="Times-Roman"/>
              </a:rPr>
              <a:t>RLIMIT_LOCKS - </a:t>
            </a:r>
            <a:r>
              <a:rPr lang="en-US" sz="1800" b="0" i="0" u="none" strike="noStrike" baseline="0" dirty="0">
                <a:latin typeface="Times-Roman"/>
              </a:rPr>
              <a:t>Maximum number of file locks</a:t>
            </a:r>
            <a:endParaRPr lang="en-IN" dirty="0">
              <a:latin typeface="Courier"/>
            </a:endParaRPr>
          </a:p>
          <a:p>
            <a:pPr algn="l"/>
            <a:r>
              <a:rPr lang="en-IN" sz="1800" b="0" i="0" u="none" strike="noStrike" baseline="0" dirty="0">
                <a:latin typeface="Courier"/>
              </a:rPr>
              <a:t>RLIMIT_NPROC - </a:t>
            </a:r>
            <a:r>
              <a:rPr lang="en-US" sz="1800" b="0" i="0" u="none" strike="noStrike" baseline="0" dirty="0">
                <a:latin typeface="Times-Roman"/>
              </a:rPr>
              <a:t>The maximum number of processes that the user can own</a:t>
            </a:r>
          </a:p>
          <a:p>
            <a:pPr algn="l"/>
            <a:r>
              <a:rPr lang="en-IN" sz="1800" b="0" i="0" u="none" strike="noStrike" baseline="0" dirty="0">
                <a:latin typeface="Times-Roman"/>
              </a:rPr>
              <a:t>RLIMIT_SIGPENDING</a:t>
            </a:r>
            <a:r>
              <a:rPr lang="en-US" dirty="0">
                <a:latin typeface="Times-Roman"/>
              </a:rPr>
              <a:t> – </a:t>
            </a:r>
            <a:r>
              <a:rPr lang="en-US" sz="1800" b="0" i="0" u="none" strike="noStrike" baseline="0" dirty="0">
                <a:solidFill>
                  <a:srgbClr val="000000"/>
                </a:solidFill>
                <a:latin typeface="Times-Roman"/>
              </a:rPr>
              <a:t>The maximum number of pending signals for the process </a:t>
            </a:r>
          </a:p>
          <a:p>
            <a:pPr algn="l"/>
            <a:r>
              <a:rPr lang="en-IN" sz="1800" b="0" i="0" u="none" strike="noStrike" baseline="0" dirty="0">
                <a:solidFill>
                  <a:srgbClr val="000000"/>
                </a:solidFill>
                <a:latin typeface="Courier"/>
              </a:rPr>
              <a:t>RLIMIT_STACK - </a:t>
            </a:r>
            <a:r>
              <a:rPr lang="en-US" sz="1800" b="0" i="0" u="none" strike="noStrike" baseline="0" dirty="0">
                <a:solidFill>
                  <a:srgbClr val="000000"/>
                </a:solidFill>
                <a:latin typeface="Times-Roman"/>
              </a:rPr>
              <a:t>The maximum stack size, in bytes</a:t>
            </a:r>
            <a:endParaRPr lang="en-US" dirty="0">
              <a:latin typeface="Times-Roman"/>
            </a:endParaRPr>
          </a:p>
          <a:p>
            <a:pPr algn="l"/>
            <a:r>
              <a:rPr lang="en-IN" sz="1800" b="0" i="0" u="none" strike="noStrike" baseline="0" dirty="0">
                <a:latin typeface="Courier"/>
              </a:rPr>
              <a:t>RLIMIT_RSS - </a:t>
            </a:r>
            <a:r>
              <a:rPr lang="en-US" sz="1800" b="0" i="0" u="none" strike="noStrike" baseline="0" dirty="0">
                <a:latin typeface="Times-Roman"/>
              </a:rPr>
              <a:t>The maximum number of page frames owned by the process</a:t>
            </a:r>
            <a:endParaRPr lang="en-IN" dirty="0">
              <a:latin typeface="Courier"/>
            </a:endParaRPr>
          </a:p>
        </p:txBody>
      </p:sp>
    </p:spTree>
    <p:extLst>
      <p:ext uri="{BB962C8B-B14F-4D97-AF65-F5344CB8AC3E}">
        <p14:creationId xmlns:p14="http://schemas.microsoft.com/office/powerpoint/2010/main" val="241256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8400" y="3003004"/>
            <a:ext cx="3907691" cy="584775"/>
          </a:xfrm>
          <a:prstGeom prst="rect">
            <a:avLst/>
          </a:prstGeom>
          <a:noFill/>
        </p:spPr>
        <p:txBody>
          <a:bodyPr wrap="square" rtlCol="0">
            <a:spAutoFit/>
          </a:bodyPr>
          <a:lstStyle/>
          <a:p>
            <a:r>
              <a:rPr lang="en-US" sz="3200" dirty="0"/>
              <a:t>Thank You</a:t>
            </a:r>
            <a:endParaRPr lang="en-US" sz="3200" dirty="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74459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813400" y="2719717"/>
            <a:ext cx="8034572" cy="1420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i="0" u="none" strike="noStrike" baseline="0" dirty="0">
                <a:latin typeface="Helvetica-Bold"/>
              </a:rPr>
              <a:t>Relationships Among Processes</a:t>
            </a:r>
          </a:p>
          <a:p>
            <a:pPr marL="285750" indent="-285750">
              <a:lnSpc>
                <a:spcPct val="150000"/>
              </a:lnSpc>
              <a:buFont typeface="Arial" panose="020B0604020202020204" pitchFamily="34" charset="0"/>
              <a:buChar char="•"/>
            </a:pPr>
            <a:r>
              <a:rPr lang="en-IN" sz="2000" b="1" i="0" u="none" strike="noStrike" baseline="0" dirty="0">
                <a:latin typeface="Helvetica-Bold"/>
              </a:rPr>
              <a:t>How Processes Are Organized</a:t>
            </a:r>
            <a:endParaRPr lang="en-IN" sz="2000" b="1" dirty="0">
              <a:latin typeface="Helvetica-Bold"/>
            </a:endParaRPr>
          </a:p>
          <a:p>
            <a:pPr marL="285750" indent="-285750">
              <a:lnSpc>
                <a:spcPct val="150000"/>
              </a:lnSpc>
              <a:buFont typeface="Arial" panose="020B0604020202020204" pitchFamily="34" charset="0"/>
              <a:buChar char="•"/>
            </a:pPr>
            <a:r>
              <a:rPr lang="en-IN" sz="2000" b="1" i="0" u="none" strike="noStrike" baseline="0" dirty="0">
                <a:latin typeface="Helvetica-Bold"/>
              </a:rPr>
              <a:t>Process Resource Limits</a:t>
            </a:r>
          </a:p>
        </p:txBody>
      </p:sp>
      <p:sp>
        <p:nvSpPr>
          <p:cNvPr id="13" name="object 3"/>
          <p:cNvSpPr>
            <a:spLocks/>
          </p:cNvSpPr>
          <p:nvPr/>
        </p:nvSpPr>
        <p:spPr bwMode="auto">
          <a:xfrm>
            <a:off x="1" y="0"/>
            <a:ext cx="4099560" cy="2134235"/>
          </a:xfrm>
          <a:custGeom>
            <a:avLst/>
            <a:gdLst>
              <a:gd name="T0" fmla="*/ 59944928 w 7436484"/>
              <a:gd name="T1" fmla="*/ 0 h 5134610"/>
              <a:gd name="T2" fmla="*/ 0 w 7436484"/>
              <a:gd name="T3" fmla="*/ 0 h 5134610"/>
              <a:gd name="T4" fmla="*/ 0 w 7436484"/>
              <a:gd name="T5" fmla="*/ 41531511 h 5134610"/>
              <a:gd name="T6" fmla="*/ 59944928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 name="object 6"/>
          <p:cNvSpPr txBox="1"/>
          <p:nvPr/>
        </p:nvSpPr>
        <p:spPr>
          <a:xfrm>
            <a:off x="923131" y="61852"/>
            <a:ext cx="2186939" cy="567463"/>
          </a:xfrm>
          <a:prstGeom prst="rect">
            <a:avLst/>
          </a:prstGeom>
        </p:spPr>
        <p:txBody>
          <a:bodyPr wrap="square" lIns="0" tIns="13335" rIns="0" bIns="0">
            <a:spAutoFit/>
          </a:bodyPr>
          <a:lstStyle/>
          <a:p>
            <a:pPr marL="12700" eaLnBrk="1" hangingPunct="1">
              <a:spcBef>
                <a:spcPts val="105"/>
              </a:spcBef>
              <a:defRPr/>
            </a:pPr>
            <a:r>
              <a:rPr lang="en-IN" b="1" spc="-35" dirty="0">
                <a:solidFill>
                  <a:srgbClr val="FFFFFF"/>
                </a:solidFill>
                <a:latin typeface="Helvetica-Bold"/>
                <a:ea typeface="ＭＳ Ｐゴシック" charset="0"/>
                <a:cs typeface="Helvetica-Bold"/>
              </a:rPr>
              <a:t>RV College of Engineering</a:t>
            </a:r>
            <a:endParaRPr dirty="0">
              <a:latin typeface="Helvetica-Bold"/>
              <a:ea typeface="ＭＳ Ｐゴシック" charset="0"/>
              <a:cs typeface="Helvetica-Bold"/>
            </a:endParaRPr>
          </a:p>
        </p:txBody>
      </p:sp>
      <p:sp>
        <p:nvSpPr>
          <p:cNvPr id="15" name="object 4"/>
          <p:cNvSpPr>
            <a:spLocks noChangeArrowheads="1"/>
          </p:cNvSpPr>
          <p:nvPr/>
        </p:nvSpPr>
        <p:spPr bwMode="auto">
          <a:xfrm>
            <a:off x="0" y="-63038"/>
            <a:ext cx="923131" cy="81724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Tree>
    <p:extLst>
      <p:ext uri="{BB962C8B-B14F-4D97-AF65-F5344CB8AC3E}">
        <p14:creationId xmlns:p14="http://schemas.microsoft.com/office/powerpoint/2010/main" val="358070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6840" y="334538"/>
            <a:ext cx="8707560" cy="820674"/>
          </a:xfrm>
          <a:prstGeom prst="rect">
            <a:avLst/>
          </a:prstGeom>
          <a:noFill/>
        </p:spPr>
        <p:txBody>
          <a:bodyPr wrap="square" rtlCol="0">
            <a:spAutoFit/>
          </a:bodyPr>
          <a:lstStyle/>
          <a:p>
            <a:pPr>
              <a:lnSpc>
                <a:spcPct val="150000"/>
              </a:lnSpc>
            </a:pPr>
            <a:r>
              <a:rPr lang="en-IN" sz="3600" b="1" i="0" u="none" strike="noStrike" baseline="0" dirty="0">
                <a:latin typeface="Helvetica-Bold"/>
              </a:rPr>
              <a:t>Relationships Among Processes</a:t>
            </a:r>
          </a:p>
        </p:txBody>
      </p:sp>
      <p:sp>
        <p:nvSpPr>
          <p:cNvPr id="2" name="TextBox 1">
            <a:extLst>
              <a:ext uri="{FF2B5EF4-FFF2-40B4-BE49-F238E27FC236}">
                <a16:creationId xmlns:a16="http://schemas.microsoft.com/office/drawing/2014/main" id="{8AD4216A-BD76-E51C-7DF6-046FA2BD5AC6}"/>
              </a:ext>
            </a:extLst>
          </p:cNvPr>
          <p:cNvSpPr txBox="1"/>
          <p:nvPr/>
        </p:nvSpPr>
        <p:spPr>
          <a:xfrm>
            <a:off x="830179" y="1559051"/>
            <a:ext cx="5570621" cy="4524315"/>
          </a:xfrm>
          <a:prstGeom prst="rect">
            <a:avLst/>
          </a:prstGeom>
          <a:noFill/>
        </p:spPr>
        <p:txBody>
          <a:bodyPr wrap="square" rtlCol="0">
            <a:spAutoFit/>
          </a:bodyPr>
          <a:lstStyle/>
          <a:p>
            <a:pPr marL="285750" indent="-285750" algn="l">
              <a:buFont typeface="Wingdings" panose="05000000000000000000" pitchFamily="2" charset="2"/>
              <a:buChar char="Ø"/>
            </a:pPr>
            <a:r>
              <a:rPr lang="en-US" sz="1800" b="0" i="0" u="none" strike="noStrike" baseline="0" dirty="0">
                <a:latin typeface="Times-Roman"/>
              </a:rPr>
              <a:t>When a process creates multiple children , these children have sibling relationships. Several fields must be introduced in a process descriptor to represent </a:t>
            </a:r>
            <a:r>
              <a:rPr lang="en-IN" sz="1800" b="0" i="0" u="none" strike="noStrike" baseline="0" dirty="0">
                <a:latin typeface="Times-Roman"/>
              </a:rPr>
              <a:t>these relationships.</a:t>
            </a:r>
          </a:p>
          <a:p>
            <a:pPr marL="285750" indent="-285750" algn="l">
              <a:buFont typeface="Wingdings" panose="05000000000000000000" pitchFamily="2" charset="2"/>
              <a:buChar char="Ø"/>
            </a:pPr>
            <a:endParaRPr lang="en-IN" sz="1800" b="0" i="0" u="none" strike="noStrike" baseline="0" dirty="0">
              <a:latin typeface="Times-Roman"/>
            </a:endParaRPr>
          </a:p>
          <a:p>
            <a:pPr marL="285750" indent="-285750" algn="l">
              <a:buFont typeface="Wingdings" panose="05000000000000000000" pitchFamily="2" charset="2"/>
              <a:buChar char="Ø"/>
            </a:pPr>
            <a:r>
              <a:rPr lang="en-IN" b="1" dirty="0">
                <a:latin typeface="Helvetica-Bold"/>
              </a:rPr>
              <a:t>P</a:t>
            </a:r>
            <a:r>
              <a:rPr lang="en-IN" sz="1800" b="1" i="0" u="none" strike="noStrike" baseline="0" dirty="0">
                <a:latin typeface="Helvetica-Bold"/>
              </a:rPr>
              <a:t>arenthood relationships</a:t>
            </a:r>
            <a:endParaRPr lang="en-IN" sz="2000" dirty="0">
              <a:solidFill>
                <a:srgbClr val="444444"/>
              </a:solidFill>
            </a:endParaRPr>
          </a:p>
          <a:p>
            <a:pPr marL="285750" indent="-285750" algn="l">
              <a:buFont typeface="Wingdings" panose="05000000000000000000" pitchFamily="2" charset="2"/>
              <a:buChar char="§"/>
            </a:pPr>
            <a:r>
              <a:rPr lang="en-IN" sz="1800" b="0" i="0" u="none" strike="noStrike" baseline="0" dirty="0" err="1">
                <a:latin typeface="Courier"/>
              </a:rPr>
              <a:t>real_parent</a:t>
            </a:r>
            <a:r>
              <a:rPr lang="en-IN" sz="1800" b="0" i="0" u="none" strike="noStrike" baseline="0" dirty="0">
                <a:latin typeface="Courier"/>
              </a:rPr>
              <a:t> : </a:t>
            </a:r>
            <a:r>
              <a:rPr lang="en-US" sz="1800" b="0" i="0" u="none" strike="noStrike" baseline="0" dirty="0">
                <a:latin typeface="Times-Roman"/>
              </a:rPr>
              <a:t>Points to the process descriptor of the process that created P or to the descriptor of process 1 (</a:t>
            </a:r>
            <a:r>
              <a:rPr lang="en-US" sz="1800" b="0" i="0" u="none" strike="noStrike" baseline="0" dirty="0" err="1">
                <a:latin typeface="Times-Roman"/>
              </a:rPr>
              <a:t>init</a:t>
            </a:r>
            <a:r>
              <a:rPr lang="en-US" sz="1800" b="0" i="0" u="none" strike="noStrike" baseline="0" dirty="0">
                <a:latin typeface="Times-Roman"/>
              </a:rPr>
              <a:t>) if the parent </a:t>
            </a:r>
            <a:r>
              <a:rPr lang="en-IN" sz="1800" b="0" i="0" u="none" strike="noStrike" baseline="0" dirty="0">
                <a:latin typeface="Times-Roman"/>
              </a:rPr>
              <a:t>process no longer exists.</a:t>
            </a:r>
          </a:p>
          <a:p>
            <a:pPr marL="285750" indent="-285750" algn="l">
              <a:buFont typeface="Wingdings" panose="05000000000000000000" pitchFamily="2" charset="2"/>
              <a:buChar char="§"/>
            </a:pPr>
            <a:r>
              <a:rPr lang="en-IN" sz="1800" b="0" i="0" u="none" strike="noStrike" baseline="0" dirty="0">
                <a:latin typeface="Courier"/>
              </a:rPr>
              <a:t>Parent</a:t>
            </a:r>
            <a:r>
              <a:rPr lang="en-IN" dirty="0">
                <a:latin typeface="Times-Roman"/>
              </a:rPr>
              <a:t> : </a:t>
            </a:r>
            <a:r>
              <a:rPr lang="en-US" sz="1800" b="0" i="0" u="none" strike="noStrike" baseline="0" dirty="0">
                <a:latin typeface="Times-Roman"/>
              </a:rPr>
              <a:t>Points to the current parent of P ; its value usually coincides with that of </a:t>
            </a:r>
            <a:r>
              <a:rPr lang="en-US" sz="1800" b="0" i="0" u="none" strike="noStrike" baseline="0" dirty="0" err="1">
                <a:latin typeface="Courier"/>
              </a:rPr>
              <a:t>real_parent</a:t>
            </a:r>
            <a:r>
              <a:rPr lang="en-US" sz="1800" b="0" i="0" u="none" strike="noStrike" baseline="0" dirty="0">
                <a:latin typeface="Times-Roman"/>
              </a:rPr>
              <a:t>.</a:t>
            </a:r>
          </a:p>
          <a:p>
            <a:pPr marL="285750" indent="-285750" algn="l">
              <a:buFont typeface="Wingdings" panose="05000000000000000000" pitchFamily="2" charset="2"/>
              <a:buChar char="§"/>
            </a:pPr>
            <a:r>
              <a:rPr lang="en-IN" sz="1800" b="0" i="0" u="none" strike="noStrike" baseline="0" dirty="0">
                <a:latin typeface="Courier"/>
              </a:rPr>
              <a:t>Children</a:t>
            </a:r>
            <a:r>
              <a:rPr lang="en-IN" dirty="0">
                <a:latin typeface="Courier"/>
              </a:rPr>
              <a:t> : </a:t>
            </a:r>
            <a:r>
              <a:rPr lang="en-US" sz="1800" b="0" i="0" u="none" strike="noStrike" baseline="0" dirty="0">
                <a:latin typeface="Times-Roman"/>
              </a:rPr>
              <a:t>The head of the list containing all children created by P.</a:t>
            </a:r>
          </a:p>
          <a:p>
            <a:pPr marL="285750" indent="-285750" algn="l">
              <a:buFont typeface="Wingdings" panose="05000000000000000000" pitchFamily="2" charset="2"/>
              <a:buChar char="§"/>
            </a:pPr>
            <a:r>
              <a:rPr lang="en-IN" sz="1800" b="0" i="0" u="none" strike="noStrike" baseline="0" dirty="0">
                <a:latin typeface="Courier"/>
              </a:rPr>
              <a:t>Sibling</a:t>
            </a:r>
            <a:r>
              <a:rPr lang="en-IN" dirty="0">
                <a:latin typeface="Courier"/>
              </a:rPr>
              <a:t> : </a:t>
            </a:r>
            <a:r>
              <a:rPr lang="en-US" sz="1800" b="0" i="0" u="none" strike="noStrike" baseline="0" dirty="0">
                <a:latin typeface="Times-Roman"/>
              </a:rPr>
              <a:t>The pointers to the next and previous elements in the list of the sibling processes, those that have the same </a:t>
            </a:r>
            <a:r>
              <a:rPr lang="en-IN" sz="1800" b="0" i="0" u="none" strike="noStrike" baseline="0" dirty="0">
                <a:latin typeface="Times-Roman"/>
              </a:rPr>
              <a:t>parent as P.</a:t>
            </a:r>
          </a:p>
        </p:txBody>
      </p:sp>
      <p:pic>
        <p:nvPicPr>
          <p:cNvPr id="3" name="Picture 2">
            <a:extLst>
              <a:ext uri="{FF2B5EF4-FFF2-40B4-BE49-F238E27FC236}">
                <a16:creationId xmlns:a16="http://schemas.microsoft.com/office/drawing/2014/main" id="{A0AA135E-AB19-BAE2-9FF8-ABF8EA6C5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872" y="1282442"/>
            <a:ext cx="5287113" cy="5077534"/>
          </a:xfrm>
          <a:prstGeom prst="rect">
            <a:avLst/>
          </a:prstGeom>
        </p:spPr>
      </p:pic>
    </p:spTree>
    <p:extLst>
      <p:ext uri="{BB962C8B-B14F-4D97-AF65-F5344CB8AC3E}">
        <p14:creationId xmlns:p14="http://schemas.microsoft.com/office/powerpoint/2010/main" val="21682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6840" y="334538"/>
            <a:ext cx="8707560" cy="820674"/>
          </a:xfrm>
          <a:prstGeom prst="rect">
            <a:avLst/>
          </a:prstGeom>
          <a:noFill/>
        </p:spPr>
        <p:txBody>
          <a:bodyPr wrap="square" rtlCol="0">
            <a:spAutoFit/>
          </a:bodyPr>
          <a:lstStyle/>
          <a:p>
            <a:pPr>
              <a:lnSpc>
                <a:spcPct val="150000"/>
              </a:lnSpc>
            </a:pPr>
            <a:r>
              <a:rPr lang="en-IN" sz="3600" b="1" i="0" u="none" strike="noStrike" baseline="0" dirty="0">
                <a:latin typeface="Helvetica-Bold"/>
              </a:rPr>
              <a:t>Relationships Among Processes</a:t>
            </a:r>
          </a:p>
        </p:txBody>
      </p:sp>
      <p:sp>
        <p:nvSpPr>
          <p:cNvPr id="2" name="TextBox 1">
            <a:extLst>
              <a:ext uri="{FF2B5EF4-FFF2-40B4-BE49-F238E27FC236}">
                <a16:creationId xmlns:a16="http://schemas.microsoft.com/office/drawing/2014/main" id="{8AD4216A-BD76-E51C-7DF6-046FA2BD5AC6}"/>
              </a:ext>
            </a:extLst>
          </p:cNvPr>
          <p:cNvSpPr txBox="1"/>
          <p:nvPr/>
        </p:nvSpPr>
        <p:spPr>
          <a:xfrm>
            <a:off x="830178" y="1369588"/>
            <a:ext cx="10531643" cy="2585323"/>
          </a:xfrm>
          <a:prstGeom prst="rect">
            <a:avLst/>
          </a:prstGeom>
          <a:noFill/>
        </p:spPr>
        <p:txBody>
          <a:bodyPr wrap="square" rtlCol="0">
            <a:spAutoFit/>
          </a:bodyPr>
          <a:lstStyle/>
          <a:p>
            <a:pPr algn="l"/>
            <a:endParaRPr lang="en-IN" dirty="0">
              <a:latin typeface="Times-Roman"/>
            </a:endParaRPr>
          </a:p>
          <a:p>
            <a:pPr marL="285750" indent="-285750" algn="l">
              <a:buFont typeface="Wingdings" panose="05000000000000000000" pitchFamily="2" charset="2"/>
              <a:buChar char="Ø"/>
            </a:pPr>
            <a:r>
              <a:rPr lang="en-IN" b="1" dirty="0">
                <a:latin typeface="Helvetica-Bold"/>
              </a:rPr>
              <a:t>N</a:t>
            </a:r>
            <a:r>
              <a:rPr lang="en-IN" sz="1800" b="1" i="0" u="none" strike="noStrike" baseline="0" dirty="0">
                <a:latin typeface="Helvetica-Bold"/>
              </a:rPr>
              <a:t>on-parenthood relationships</a:t>
            </a:r>
          </a:p>
          <a:p>
            <a:pPr marL="285750" indent="-285750" algn="l">
              <a:buFont typeface="Wingdings" panose="05000000000000000000" pitchFamily="2" charset="2"/>
              <a:buChar char="§"/>
            </a:pPr>
            <a:r>
              <a:rPr lang="en-IN" sz="1800" b="0" i="0" u="none" strike="noStrike" baseline="0" dirty="0" err="1">
                <a:latin typeface="Courier"/>
              </a:rPr>
              <a:t>group_leader</a:t>
            </a:r>
            <a:r>
              <a:rPr lang="en-IN" dirty="0">
                <a:latin typeface="Courier"/>
              </a:rPr>
              <a:t> : </a:t>
            </a:r>
            <a:r>
              <a:rPr lang="en-US" sz="1800" b="0" i="0" u="none" strike="noStrike" baseline="0" dirty="0">
                <a:latin typeface="Times-Roman"/>
              </a:rPr>
              <a:t>Process descriptor pointer of the group leader of P</a:t>
            </a:r>
          </a:p>
          <a:p>
            <a:pPr marL="285750" indent="-285750" algn="l">
              <a:buFont typeface="Wingdings" panose="05000000000000000000" pitchFamily="2" charset="2"/>
              <a:buChar char="§"/>
            </a:pPr>
            <a:r>
              <a:rPr lang="en-IN" sz="1800" b="0" i="0" u="none" strike="noStrike" baseline="0" dirty="0">
                <a:latin typeface="Courier"/>
              </a:rPr>
              <a:t>signal-&gt;</a:t>
            </a:r>
            <a:r>
              <a:rPr lang="en-IN" sz="1800" b="0" i="0" u="none" strike="noStrike" baseline="0" dirty="0" err="1">
                <a:latin typeface="Courier"/>
              </a:rPr>
              <a:t>pgrp</a:t>
            </a:r>
            <a:r>
              <a:rPr lang="en-IN" dirty="0">
                <a:latin typeface="Courier"/>
              </a:rPr>
              <a:t> : </a:t>
            </a:r>
            <a:r>
              <a:rPr lang="en-US" sz="1800" b="0" i="0" u="none" strike="noStrike" baseline="0" dirty="0">
                <a:latin typeface="Times-Roman"/>
              </a:rPr>
              <a:t>PID of the group leader of P</a:t>
            </a:r>
          </a:p>
          <a:p>
            <a:pPr marL="285750" indent="-285750" algn="l">
              <a:buFont typeface="Wingdings" panose="05000000000000000000" pitchFamily="2" charset="2"/>
              <a:buChar char="§"/>
            </a:pPr>
            <a:r>
              <a:rPr lang="en-IN" sz="1800" b="0" i="0" u="none" strike="noStrike" baseline="0" dirty="0" err="1">
                <a:latin typeface="Times-Roman"/>
              </a:rPr>
              <a:t>Tgid</a:t>
            </a:r>
            <a:r>
              <a:rPr lang="en-IN" dirty="0">
                <a:latin typeface="Times-Roman"/>
              </a:rPr>
              <a:t> : </a:t>
            </a:r>
            <a:r>
              <a:rPr lang="en-US" sz="1800" b="0" i="0" u="none" strike="noStrike" baseline="0" dirty="0">
                <a:latin typeface="Times-Roman"/>
              </a:rPr>
              <a:t>PID of the thread group leader of P</a:t>
            </a:r>
          </a:p>
          <a:p>
            <a:pPr marL="285750" indent="-285750" algn="l">
              <a:buFont typeface="Wingdings" panose="05000000000000000000" pitchFamily="2" charset="2"/>
              <a:buChar char="§"/>
            </a:pPr>
            <a:r>
              <a:rPr lang="en-IN" sz="1800" b="0" i="0" u="none" strike="noStrike" baseline="0" dirty="0">
                <a:latin typeface="Times-Roman"/>
              </a:rPr>
              <a:t>signal-&gt;session : </a:t>
            </a:r>
            <a:r>
              <a:rPr lang="en-US" sz="1800" b="0" i="0" u="none" strike="noStrike" baseline="0" dirty="0">
                <a:latin typeface="Times-Roman"/>
              </a:rPr>
              <a:t>PID of the login session leader of P</a:t>
            </a:r>
          </a:p>
          <a:p>
            <a:pPr marL="285750" indent="-285750" algn="l">
              <a:buFont typeface="Wingdings" panose="05000000000000000000" pitchFamily="2" charset="2"/>
              <a:buChar char="§"/>
            </a:pPr>
            <a:r>
              <a:rPr lang="en-IN" sz="1800" b="0" i="0" u="none" strike="noStrike" baseline="0" dirty="0" err="1">
                <a:latin typeface="Times-Roman"/>
              </a:rPr>
              <a:t>ptrace_children</a:t>
            </a:r>
            <a:r>
              <a:rPr lang="en-IN" dirty="0">
                <a:latin typeface="Times-Roman"/>
              </a:rPr>
              <a:t> : </a:t>
            </a:r>
            <a:r>
              <a:rPr lang="en-US" sz="1800" b="0" i="0" u="none" strike="noStrike" baseline="0" dirty="0">
                <a:latin typeface="Times-Roman"/>
              </a:rPr>
              <a:t>The head of a list containing all children of P being traced by a debugger</a:t>
            </a:r>
          </a:p>
          <a:p>
            <a:pPr marL="285750" indent="-285750" algn="l">
              <a:buFont typeface="Wingdings" panose="05000000000000000000" pitchFamily="2" charset="2"/>
              <a:buChar char="§"/>
            </a:pPr>
            <a:r>
              <a:rPr lang="en-IN" sz="1800" b="0" i="0" u="none" strike="noStrike" baseline="0" dirty="0" err="1">
                <a:latin typeface="Times-Roman"/>
              </a:rPr>
              <a:t>ptrace_list</a:t>
            </a:r>
            <a:r>
              <a:rPr lang="en-IN" dirty="0">
                <a:latin typeface="Times-Roman"/>
              </a:rPr>
              <a:t> :</a:t>
            </a:r>
            <a:r>
              <a:rPr lang="en-US" sz="1800" b="0" i="0" u="none" strike="noStrike" baseline="0" dirty="0">
                <a:latin typeface="Times-Roman"/>
              </a:rPr>
              <a:t>The pointers to the next and previous elements in the real parent's list of traced processes (used when P is </a:t>
            </a:r>
            <a:r>
              <a:rPr lang="en-IN" sz="1800" b="0" i="0" u="none" strike="noStrike" baseline="0" dirty="0">
                <a:latin typeface="Times-Roman"/>
              </a:rPr>
              <a:t>being traced)</a:t>
            </a:r>
          </a:p>
        </p:txBody>
      </p:sp>
    </p:spTree>
    <p:extLst>
      <p:ext uri="{BB962C8B-B14F-4D97-AF65-F5344CB8AC3E}">
        <p14:creationId xmlns:p14="http://schemas.microsoft.com/office/powerpoint/2010/main" val="19752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6840" y="334538"/>
            <a:ext cx="8707560" cy="820674"/>
          </a:xfrm>
          <a:prstGeom prst="rect">
            <a:avLst/>
          </a:prstGeom>
          <a:noFill/>
        </p:spPr>
        <p:txBody>
          <a:bodyPr wrap="square" rtlCol="0">
            <a:spAutoFit/>
          </a:bodyPr>
          <a:lstStyle/>
          <a:p>
            <a:pPr>
              <a:lnSpc>
                <a:spcPct val="150000"/>
              </a:lnSpc>
            </a:pPr>
            <a:r>
              <a:rPr lang="en-IN" sz="3600" b="1" i="0" u="none" strike="noStrike" baseline="0" dirty="0">
                <a:latin typeface="Helvetica-Bold"/>
              </a:rPr>
              <a:t>Relationships Among Processes</a:t>
            </a:r>
          </a:p>
        </p:txBody>
      </p:sp>
      <p:sp>
        <p:nvSpPr>
          <p:cNvPr id="2" name="TextBox 1">
            <a:extLst>
              <a:ext uri="{FF2B5EF4-FFF2-40B4-BE49-F238E27FC236}">
                <a16:creationId xmlns:a16="http://schemas.microsoft.com/office/drawing/2014/main" id="{8AD4216A-BD76-E51C-7DF6-046FA2BD5AC6}"/>
              </a:ext>
            </a:extLst>
          </p:cNvPr>
          <p:cNvSpPr txBox="1"/>
          <p:nvPr/>
        </p:nvSpPr>
        <p:spPr>
          <a:xfrm>
            <a:off x="830178" y="1369588"/>
            <a:ext cx="10531643"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u="none" strike="noStrike" baseline="0" dirty="0">
                <a:latin typeface="Times-Roman"/>
              </a:rPr>
              <a:t>In several circumstances, the kernel must be able to derive the process descriptor pointer corresponding to a </a:t>
            </a:r>
            <a:r>
              <a:rPr lang="en-IN" sz="1800" b="0" i="0" u="none" strike="noStrike" baseline="0" dirty="0">
                <a:latin typeface="Times-Roman"/>
              </a:rPr>
              <a:t>PID.</a:t>
            </a:r>
            <a:endParaRPr lang="en-IN" dirty="0">
              <a:latin typeface="Times-Roman"/>
            </a:endParaRPr>
          </a:p>
          <a:p>
            <a:pPr marL="285750" indent="-285750" algn="just">
              <a:buFont typeface="Wingdings" panose="05000000000000000000" pitchFamily="2" charset="2"/>
              <a:buChar char="Ø"/>
            </a:pPr>
            <a:r>
              <a:rPr lang="en-US" sz="1800" b="0" i="0" u="none" strike="noStrike" baseline="0" dirty="0">
                <a:solidFill>
                  <a:srgbClr val="000000"/>
                </a:solidFill>
                <a:latin typeface="Times-Roman"/>
              </a:rPr>
              <a:t>Scanning the process list sequentially and checking the </a:t>
            </a:r>
            <a:r>
              <a:rPr lang="en-US" sz="1800" b="0" i="0" u="none" strike="noStrike" baseline="0" dirty="0" err="1">
                <a:solidFill>
                  <a:srgbClr val="000000"/>
                </a:solidFill>
                <a:latin typeface="Courier"/>
              </a:rPr>
              <a:t>pid</a:t>
            </a:r>
            <a:r>
              <a:rPr lang="en-US" sz="1800" b="0" i="0" u="none" strike="noStrike" baseline="0" dirty="0">
                <a:solidFill>
                  <a:srgbClr val="000000"/>
                </a:solidFill>
                <a:latin typeface="Courier"/>
              </a:rPr>
              <a:t> </a:t>
            </a:r>
            <a:r>
              <a:rPr lang="en-US" sz="1800" b="0" i="0" u="none" strike="noStrike" baseline="0" dirty="0">
                <a:solidFill>
                  <a:srgbClr val="000000"/>
                </a:solidFill>
                <a:latin typeface="Times-Roman"/>
              </a:rPr>
              <a:t>fields of the process descriptors is feasible but rather inefficient. To speed up the search, four hash tables have been introduced. Why multiple hash tables?</a:t>
            </a:r>
          </a:p>
          <a:p>
            <a:pPr marL="285750" indent="-285750" algn="just">
              <a:buFont typeface="Wingdings" panose="05000000000000000000" pitchFamily="2" charset="2"/>
              <a:buChar char="Ø"/>
            </a:pPr>
            <a:r>
              <a:rPr lang="en-US" sz="1800" b="0" i="0" u="none" strike="noStrike" baseline="0" dirty="0">
                <a:solidFill>
                  <a:srgbClr val="000000"/>
                </a:solidFill>
                <a:latin typeface="Times-Roman"/>
              </a:rPr>
              <a:t>Simply because the process descriptor includes fields that represent different types of PID and</a:t>
            </a:r>
            <a:r>
              <a:rPr lang="en-US" dirty="0">
                <a:solidFill>
                  <a:srgbClr val="000000"/>
                </a:solidFill>
                <a:latin typeface="Times-Roman"/>
              </a:rPr>
              <a:t> </a:t>
            </a:r>
            <a:r>
              <a:rPr lang="en-US" sz="1800" b="0" i="0" u="none" strike="noStrike" baseline="0" dirty="0">
                <a:solidFill>
                  <a:srgbClr val="000000"/>
                </a:solidFill>
                <a:latin typeface="Times-Roman"/>
              </a:rPr>
              <a:t>each type of PID requires its own hash table.</a:t>
            </a:r>
          </a:p>
          <a:p>
            <a:pPr marL="285750" indent="-285750" algn="just">
              <a:buFont typeface="Wingdings" panose="05000000000000000000" pitchFamily="2" charset="2"/>
              <a:buChar char="Ø"/>
            </a:pPr>
            <a:endParaRPr lang="en-US" sz="1800" b="0" i="0" u="none" strike="noStrike" baseline="0" dirty="0">
              <a:solidFill>
                <a:srgbClr val="000000"/>
              </a:solidFill>
              <a:latin typeface="Times-Roman"/>
            </a:endParaRPr>
          </a:p>
          <a:p>
            <a:pPr marL="285750" indent="-285750" algn="just">
              <a:buFont typeface="Wingdings" panose="05000000000000000000" pitchFamily="2" charset="2"/>
              <a:buChar char="Ø"/>
            </a:pPr>
            <a:r>
              <a:rPr lang="en-IN" sz="1800" b="0" i="0" u="none" strike="noStrike" baseline="0" dirty="0">
                <a:latin typeface="Times-Roman"/>
              </a:rPr>
              <a:t>Hash table type -- Field name -- Description</a:t>
            </a:r>
          </a:p>
          <a:p>
            <a:pPr marL="285750" indent="-285750" algn="just">
              <a:buFont typeface="Wingdings" panose="05000000000000000000" pitchFamily="2" charset="2"/>
              <a:buChar char="§"/>
            </a:pPr>
            <a:r>
              <a:rPr lang="en-IN" sz="1800" b="0" i="0" u="none" strike="noStrike" baseline="0" dirty="0">
                <a:latin typeface="Courier"/>
              </a:rPr>
              <a:t>PIDTYPE_PID -- </a:t>
            </a:r>
            <a:r>
              <a:rPr lang="en-IN" sz="1800" b="0" i="0" u="none" strike="noStrike" baseline="0" dirty="0" err="1">
                <a:latin typeface="Courier"/>
              </a:rPr>
              <a:t>pid</a:t>
            </a:r>
            <a:r>
              <a:rPr lang="en-IN" dirty="0">
                <a:latin typeface="Courier"/>
              </a:rPr>
              <a:t> -- </a:t>
            </a:r>
            <a:r>
              <a:rPr lang="en-IN" sz="1800" b="0" i="0" u="none" strike="noStrike" baseline="0" dirty="0">
                <a:latin typeface="Times-Roman"/>
              </a:rPr>
              <a:t>PID of the process</a:t>
            </a:r>
          </a:p>
          <a:p>
            <a:pPr marL="285750" indent="-285750" algn="just">
              <a:buFont typeface="Wingdings" panose="05000000000000000000" pitchFamily="2" charset="2"/>
              <a:buChar char="§"/>
            </a:pPr>
            <a:r>
              <a:rPr lang="en-IN" sz="1800" b="0" i="0" u="none" strike="noStrike" baseline="0" dirty="0">
                <a:latin typeface="Courier"/>
              </a:rPr>
              <a:t>PIDTYPE_PGID – </a:t>
            </a:r>
            <a:r>
              <a:rPr lang="en-IN" sz="1800" b="0" i="0" u="none" strike="noStrike" baseline="0" dirty="0" err="1">
                <a:latin typeface="Courier"/>
              </a:rPr>
              <a:t>pgrp</a:t>
            </a:r>
            <a:r>
              <a:rPr lang="en-IN" dirty="0">
                <a:latin typeface="Courier"/>
              </a:rPr>
              <a:t> -- </a:t>
            </a:r>
            <a:r>
              <a:rPr lang="en-US" sz="1800" b="0" i="0" u="none" strike="noStrike" baseline="0" dirty="0">
                <a:latin typeface="Times-Roman"/>
              </a:rPr>
              <a:t>PID of the group leader process</a:t>
            </a:r>
          </a:p>
          <a:p>
            <a:pPr marL="285750" indent="-285750" algn="just">
              <a:buFont typeface="Wingdings" panose="05000000000000000000" pitchFamily="2" charset="2"/>
              <a:buChar char="§"/>
            </a:pPr>
            <a:r>
              <a:rPr lang="en-IN" sz="1800" b="0" i="0" u="none" strike="noStrike" baseline="0" dirty="0">
                <a:latin typeface="Courier"/>
              </a:rPr>
              <a:t>PIDTYPE_TGID – </a:t>
            </a:r>
            <a:r>
              <a:rPr lang="en-IN" sz="1800" b="0" i="0" u="none" strike="noStrike" baseline="0" dirty="0" err="1">
                <a:latin typeface="Courier"/>
              </a:rPr>
              <a:t>tgid</a:t>
            </a:r>
            <a:r>
              <a:rPr lang="en-IN" dirty="0">
                <a:latin typeface="Courier"/>
              </a:rPr>
              <a:t> -- </a:t>
            </a:r>
            <a:r>
              <a:rPr lang="en-US" sz="1800" b="0" i="0" u="none" strike="noStrike" baseline="0" dirty="0">
                <a:latin typeface="Times-Roman"/>
              </a:rPr>
              <a:t>PID of thread group leader process</a:t>
            </a:r>
          </a:p>
          <a:p>
            <a:pPr marL="285750" indent="-285750" algn="just">
              <a:buFont typeface="Wingdings" panose="05000000000000000000" pitchFamily="2" charset="2"/>
              <a:buChar char="§"/>
            </a:pPr>
            <a:r>
              <a:rPr lang="en-IN" sz="1800" b="0" i="0" u="none" strike="noStrike" baseline="0" dirty="0">
                <a:latin typeface="Courier"/>
              </a:rPr>
              <a:t>PIDTYPE_SID – session</a:t>
            </a:r>
            <a:r>
              <a:rPr lang="en-IN" dirty="0">
                <a:latin typeface="Courier"/>
              </a:rPr>
              <a:t> -- </a:t>
            </a:r>
            <a:r>
              <a:rPr lang="en-US" sz="1800" b="0" i="0" u="none" strike="noStrike" baseline="0" dirty="0">
                <a:latin typeface="Times-Roman"/>
              </a:rPr>
              <a:t>PID of the session leader process</a:t>
            </a:r>
          </a:p>
          <a:p>
            <a:pPr marL="285750" indent="-285750" algn="just">
              <a:buFont typeface="Wingdings" panose="05000000000000000000" pitchFamily="2" charset="2"/>
              <a:buChar char="§"/>
            </a:pPr>
            <a:endParaRPr lang="en-US" sz="1800" b="0" i="0" u="none" strike="noStrike" baseline="0" dirty="0">
              <a:latin typeface="Times-Roman"/>
            </a:endParaRPr>
          </a:p>
          <a:p>
            <a:pPr marL="285750" indent="-285750" algn="just">
              <a:buFont typeface="Wingdings" panose="05000000000000000000" pitchFamily="2" charset="2"/>
              <a:buChar char="Ø"/>
            </a:pPr>
            <a:r>
              <a:rPr lang="en-US" sz="1800" b="0" i="0" u="none" strike="noStrike" baseline="0" dirty="0">
                <a:latin typeface="Times-Roman"/>
              </a:rPr>
              <a:t>The four hash tables are dynamically allocated during the kernel initialization phase, and their addresses are stored in the </a:t>
            </a:r>
            <a:r>
              <a:rPr lang="en-US" sz="1800" b="0" i="0" u="none" strike="noStrike" baseline="0" dirty="0" err="1">
                <a:latin typeface="Courier"/>
              </a:rPr>
              <a:t>pid_hash</a:t>
            </a:r>
            <a:r>
              <a:rPr lang="en-US" sz="1800" b="0" i="0" u="none" strike="noStrike" baseline="0" dirty="0">
                <a:latin typeface="Courier"/>
              </a:rPr>
              <a:t> </a:t>
            </a:r>
            <a:r>
              <a:rPr lang="en-US" sz="1800" b="0" i="0" u="none" strike="noStrike" baseline="0" dirty="0">
                <a:latin typeface="Times-Roman"/>
              </a:rPr>
              <a:t>array. The size of a single hash table depends on the amount of available RAM.</a:t>
            </a:r>
            <a:endParaRPr lang="en-IN" sz="1800" b="0" i="0" u="none" strike="noStrike" baseline="0" dirty="0">
              <a:latin typeface="Times-Roman"/>
            </a:endParaRPr>
          </a:p>
          <a:p>
            <a:pPr marL="285750" indent="-285750" algn="just">
              <a:buFont typeface="Wingdings" panose="05000000000000000000" pitchFamily="2" charset="2"/>
              <a:buChar char="Ø"/>
            </a:pPr>
            <a:r>
              <a:rPr lang="en-US" dirty="0">
                <a:latin typeface="Times-Roman"/>
              </a:rPr>
              <a:t>H</a:t>
            </a:r>
            <a:r>
              <a:rPr lang="en-US" sz="1800" b="0" i="0" u="none" strike="noStrike" baseline="0" dirty="0">
                <a:latin typeface="Times-Roman"/>
              </a:rPr>
              <a:t>ash function does not always ensure a one-to-one correspondence between PIDs and table indexes. Two different PIDs that hash into the same table index are </a:t>
            </a:r>
            <a:r>
              <a:rPr lang="en-IN" sz="1800" b="0" i="0" u="none" strike="noStrike" baseline="0" dirty="0">
                <a:latin typeface="Times-Roman"/>
              </a:rPr>
              <a:t>said to be colliding.</a:t>
            </a:r>
          </a:p>
          <a:p>
            <a:pPr marL="285750" indent="-285750" algn="just">
              <a:buFont typeface="Wingdings" panose="05000000000000000000" pitchFamily="2" charset="2"/>
              <a:buChar char="Ø"/>
            </a:pPr>
            <a:r>
              <a:rPr lang="en-US" sz="1800" b="0" i="0" u="none" strike="noStrike" baseline="0" dirty="0">
                <a:latin typeface="Times-Roman"/>
              </a:rPr>
              <a:t>Linux uses chaining to handle colliding PIDs; each table entry is the head of a doubly linked list of colliding </a:t>
            </a:r>
            <a:r>
              <a:rPr lang="en-IN" sz="1800" b="0" i="0" u="none" strike="noStrike" baseline="0" dirty="0">
                <a:latin typeface="Times-Roman"/>
              </a:rPr>
              <a:t>process descriptors.</a:t>
            </a:r>
            <a:endParaRPr lang="en-US" sz="1800" b="0" i="0" u="none" strike="noStrike" baseline="0" dirty="0">
              <a:latin typeface="Times-Roman"/>
            </a:endParaRPr>
          </a:p>
        </p:txBody>
      </p:sp>
    </p:spTree>
    <p:extLst>
      <p:ext uri="{BB962C8B-B14F-4D97-AF65-F5344CB8AC3E}">
        <p14:creationId xmlns:p14="http://schemas.microsoft.com/office/powerpoint/2010/main" val="257989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6840" y="334538"/>
            <a:ext cx="8707560" cy="820674"/>
          </a:xfrm>
          <a:prstGeom prst="rect">
            <a:avLst/>
          </a:prstGeom>
          <a:noFill/>
        </p:spPr>
        <p:txBody>
          <a:bodyPr wrap="square" rtlCol="0">
            <a:spAutoFit/>
          </a:bodyPr>
          <a:lstStyle/>
          <a:p>
            <a:pPr>
              <a:lnSpc>
                <a:spcPct val="150000"/>
              </a:lnSpc>
            </a:pPr>
            <a:r>
              <a:rPr lang="en-IN" sz="3600" b="1" i="0" u="none" strike="noStrike" baseline="0" dirty="0">
                <a:latin typeface="Helvetica-Bold"/>
              </a:rPr>
              <a:t>Relationships Among Processes</a:t>
            </a:r>
          </a:p>
        </p:txBody>
      </p:sp>
      <p:sp>
        <p:nvSpPr>
          <p:cNvPr id="2" name="TextBox 1">
            <a:extLst>
              <a:ext uri="{FF2B5EF4-FFF2-40B4-BE49-F238E27FC236}">
                <a16:creationId xmlns:a16="http://schemas.microsoft.com/office/drawing/2014/main" id="{8AD4216A-BD76-E51C-7DF6-046FA2BD5AC6}"/>
              </a:ext>
            </a:extLst>
          </p:cNvPr>
          <p:cNvSpPr txBox="1"/>
          <p:nvPr/>
        </p:nvSpPr>
        <p:spPr>
          <a:xfrm>
            <a:off x="830178" y="1369588"/>
            <a:ext cx="5031977" cy="4247317"/>
          </a:xfrm>
          <a:prstGeom prst="rect">
            <a:avLst/>
          </a:prstGeom>
          <a:noFill/>
        </p:spPr>
        <p:txBody>
          <a:bodyPr wrap="square" rtlCol="0">
            <a:spAutoFit/>
          </a:bodyPr>
          <a:lstStyle/>
          <a:p>
            <a:pPr algn="just"/>
            <a:endParaRPr lang="en-US" sz="1800" b="0" i="0" u="none" strike="noStrike" baseline="0" dirty="0">
              <a:latin typeface="Times-Roman"/>
            </a:endParaRPr>
          </a:p>
          <a:p>
            <a:pPr marL="285750" indent="-285750" algn="just">
              <a:buFont typeface="Wingdings" panose="05000000000000000000" pitchFamily="2" charset="2"/>
              <a:buChar char="Ø"/>
            </a:pPr>
            <a:r>
              <a:rPr lang="en-US" sz="1800" b="0" i="0" u="none" strike="noStrike" baseline="0" dirty="0">
                <a:latin typeface="Times-Roman"/>
              </a:rPr>
              <a:t>The hash tables are dynamically allocated during the kernel initialization phase, and their addresses are stored in the </a:t>
            </a:r>
            <a:r>
              <a:rPr lang="en-US" sz="1800" b="0" i="0" u="none" strike="noStrike" baseline="0" dirty="0" err="1">
                <a:latin typeface="Courier"/>
              </a:rPr>
              <a:t>pid_hash</a:t>
            </a:r>
            <a:r>
              <a:rPr lang="en-US" sz="1800" b="0" i="0" u="none" strike="noStrike" baseline="0" dirty="0">
                <a:latin typeface="Courier"/>
              </a:rPr>
              <a:t> </a:t>
            </a:r>
            <a:r>
              <a:rPr lang="en-US" sz="1800" b="0" i="0" u="none" strike="noStrike" baseline="0" dirty="0">
                <a:latin typeface="Times-Roman"/>
              </a:rPr>
              <a:t>array. The size of a single hash table depends on the amount of available RAM.</a:t>
            </a:r>
          </a:p>
          <a:p>
            <a:pPr marL="285750" indent="-285750" algn="just">
              <a:buFont typeface="Wingdings" panose="05000000000000000000" pitchFamily="2" charset="2"/>
              <a:buChar char="Ø"/>
            </a:pPr>
            <a:endParaRPr lang="en-IN" sz="1800" b="0" i="0" u="none" strike="noStrike" baseline="0" dirty="0">
              <a:latin typeface="Times-Roman"/>
            </a:endParaRPr>
          </a:p>
          <a:p>
            <a:pPr marL="285750" indent="-285750" algn="just">
              <a:buFont typeface="Wingdings" panose="05000000000000000000" pitchFamily="2" charset="2"/>
              <a:buChar char="Ø"/>
            </a:pPr>
            <a:r>
              <a:rPr lang="en-US" dirty="0">
                <a:latin typeface="Times-Roman"/>
              </a:rPr>
              <a:t>H</a:t>
            </a:r>
            <a:r>
              <a:rPr lang="en-US" sz="1800" b="0" i="0" u="none" strike="noStrike" baseline="0" dirty="0">
                <a:latin typeface="Times-Roman"/>
              </a:rPr>
              <a:t>ash function does not always ensure a one-to-one correspondence between PIDs and table indexes. Two different PIDs that hash into the same table index are </a:t>
            </a:r>
            <a:r>
              <a:rPr lang="en-IN" sz="1800" b="0" i="0" u="none" strike="noStrike" baseline="0" dirty="0">
                <a:latin typeface="Times-Roman"/>
              </a:rPr>
              <a:t>said to be colliding.</a:t>
            </a:r>
          </a:p>
          <a:p>
            <a:pPr marL="285750" indent="-285750" algn="just">
              <a:buFont typeface="Wingdings" panose="05000000000000000000" pitchFamily="2" charset="2"/>
              <a:buChar char="Ø"/>
            </a:pPr>
            <a:endParaRPr lang="en-IN" sz="1800" b="0" i="0" u="none" strike="noStrike" baseline="0" dirty="0">
              <a:latin typeface="Times-Roman"/>
            </a:endParaRPr>
          </a:p>
          <a:p>
            <a:pPr marL="285750" indent="-285750" algn="just">
              <a:buFont typeface="Wingdings" panose="05000000000000000000" pitchFamily="2" charset="2"/>
              <a:buChar char="Ø"/>
            </a:pPr>
            <a:r>
              <a:rPr lang="en-US" sz="1800" b="0" i="0" u="none" strike="noStrike" baseline="0" dirty="0">
                <a:latin typeface="Times-Roman"/>
              </a:rPr>
              <a:t>Linux uses chaining to handle colliding PIDs; each table entry is the head of a doubly linked list of colliding </a:t>
            </a:r>
            <a:r>
              <a:rPr lang="en-IN" sz="1800" b="0" i="0" u="none" strike="noStrike" baseline="0" dirty="0">
                <a:latin typeface="Times-Roman"/>
              </a:rPr>
              <a:t>process descriptors.</a:t>
            </a:r>
            <a:endParaRPr lang="en-US" sz="1800" b="0" i="0" u="none" strike="noStrike" baseline="0" dirty="0">
              <a:latin typeface="Times-Roman"/>
            </a:endParaRPr>
          </a:p>
        </p:txBody>
      </p:sp>
      <p:pic>
        <p:nvPicPr>
          <p:cNvPr id="3" name="Picture 2">
            <a:extLst>
              <a:ext uri="{FF2B5EF4-FFF2-40B4-BE49-F238E27FC236}">
                <a16:creationId xmlns:a16="http://schemas.microsoft.com/office/drawing/2014/main" id="{C8D6DF20-1732-3972-1388-17FAEE315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84482"/>
            <a:ext cx="5642810" cy="3302511"/>
          </a:xfrm>
          <a:prstGeom prst="rect">
            <a:avLst/>
          </a:prstGeom>
        </p:spPr>
      </p:pic>
    </p:spTree>
    <p:extLst>
      <p:ext uri="{BB962C8B-B14F-4D97-AF65-F5344CB8AC3E}">
        <p14:creationId xmlns:p14="http://schemas.microsoft.com/office/powerpoint/2010/main" val="338510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6840" y="334538"/>
            <a:ext cx="8707560" cy="820674"/>
          </a:xfrm>
          <a:prstGeom prst="rect">
            <a:avLst/>
          </a:prstGeom>
          <a:noFill/>
        </p:spPr>
        <p:txBody>
          <a:bodyPr wrap="square" rtlCol="0">
            <a:spAutoFit/>
          </a:bodyPr>
          <a:lstStyle/>
          <a:p>
            <a:pPr>
              <a:lnSpc>
                <a:spcPct val="150000"/>
              </a:lnSpc>
            </a:pPr>
            <a:r>
              <a:rPr lang="en-IN" sz="3600" b="1" i="0" u="none" strike="noStrike" baseline="0" dirty="0">
                <a:latin typeface="Helvetica-Bold"/>
              </a:rPr>
              <a:t>Relationships Among Processes</a:t>
            </a:r>
          </a:p>
        </p:txBody>
      </p:sp>
      <p:sp>
        <p:nvSpPr>
          <p:cNvPr id="2" name="TextBox 1">
            <a:extLst>
              <a:ext uri="{FF2B5EF4-FFF2-40B4-BE49-F238E27FC236}">
                <a16:creationId xmlns:a16="http://schemas.microsoft.com/office/drawing/2014/main" id="{8AD4216A-BD76-E51C-7DF6-046FA2BD5AC6}"/>
              </a:ext>
            </a:extLst>
          </p:cNvPr>
          <p:cNvSpPr txBox="1"/>
          <p:nvPr/>
        </p:nvSpPr>
        <p:spPr>
          <a:xfrm>
            <a:off x="598994" y="1417714"/>
            <a:ext cx="5497006"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u="none" strike="noStrike" baseline="0" dirty="0">
                <a:latin typeface="Times-Roman"/>
              </a:rPr>
              <a:t>As an example, suppose that the kernel must retrieve all processes belonging to a given thread group, that is, all processes whose </a:t>
            </a:r>
            <a:r>
              <a:rPr lang="en-US" sz="1800" b="0" i="0" u="none" strike="noStrike" baseline="0" dirty="0" err="1">
                <a:latin typeface="Courier"/>
              </a:rPr>
              <a:t>tgid</a:t>
            </a:r>
            <a:r>
              <a:rPr lang="en-US" sz="1800" b="0" i="0" u="none" strike="noStrike" baseline="0" dirty="0">
                <a:latin typeface="Courier"/>
              </a:rPr>
              <a:t> </a:t>
            </a:r>
            <a:r>
              <a:rPr lang="en-US" sz="1800" b="0" i="0" u="none" strike="noStrike" baseline="0" dirty="0">
                <a:latin typeface="Times-Roman"/>
              </a:rPr>
              <a:t>field is equal to a given number.</a:t>
            </a:r>
          </a:p>
          <a:p>
            <a:pPr marL="285750" indent="-285750" algn="just">
              <a:buFont typeface="Wingdings" panose="05000000000000000000" pitchFamily="2" charset="2"/>
              <a:buChar char="Ø"/>
            </a:pPr>
            <a:r>
              <a:rPr lang="en-US" sz="1800" b="0" i="0" u="none" strike="noStrike" baseline="0" dirty="0">
                <a:latin typeface="Times-Roman"/>
              </a:rPr>
              <a:t>Looking in the hash table for the given thread group number returns just one process descriptor, that is, the descriptor of the thread group leader. To quickly retrieve the other processes in the group, the kernel must maintain a list of processes for each thread group.</a:t>
            </a:r>
          </a:p>
          <a:p>
            <a:pPr marL="285750" indent="-285750" algn="just">
              <a:buFont typeface="Wingdings" panose="05000000000000000000" pitchFamily="2" charset="2"/>
              <a:buChar char="Ø"/>
            </a:pPr>
            <a:r>
              <a:rPr lang="en-US" sz="1800" b="0" i="0" u="none" strike="noStrike" baseline="0" dirty="0">
                <a:latin typeface="Times-Roman"/>
              </a:rPr>
              <a:t>The PID hash tables' data structure</a:t>
            </a:r>
            <a:r>
              <a:rPr lang="en-US" dirty="0">
                <a:latin typeface="Times-Roman"/>
              </a:rPr>
              <a:t> </a:t>
            </a:r>
            <a:r>
              <a:rPr lang="en-US" sz="1800" b="0" i="0" u="none" strike="noStrike" baseline="0" dirty="0">
                <a:latin typeface="Times-Roman"/>
              </a:rPr>
              <a:t>is an array of four </a:t>
            </a:r>
            <a:r>
              <a:rPr lang="en-US" sz="1800" b="0" i="0" u="none" strike="noStrike" baseline="0" dirty="0" err="1">
                <a:latin typeface="Courier"/>
              </a:rPr>
              <a:t>pid</a:t>
            </a:r>
            <a:r>
              <a:rPr lang="en-US" dirty="0">
                <a:latin typeface="Times-Roman"/>
              </a:rPr>
              <a:t> </a:t>
            </a:r>
            <a:r>
              <a:rPr lang="en-US" sz="1800" b="0" i="0" u="none" strike="noStrike" baseline="0" dirty="0">
                <a:latin typeface="Times-Roman"/>
              </a:rPr>
              <a:t>structures embedded in the </a:t>
            </a:r>
            <a:r>
              <a:rPr lang="en-US" sz="1800" b="0" i="0" u="none" strike="noStrike" baseline="0" dirty="0" err="1">
                <a:latin typeface="Courier"/>
              </a:rPr>
              <a:t>pids</a:t>
            </a:r>
            <a:r>
              <a:rPr lang="en-US" sz="1800" b="0" i="0" u="none" strike="noStrike" baseline="0" dirty="0">
                <a:latin typeface="Courier"/>
              </a:rPr>
              <a:t> </a:t>
            </a:r>
            <a:r>
              <a:rPr lang="en-US" sz="1800" b="0" i="0" u="none" strike="noStrike" baseline="0" dirty="0">
                <a:latin typeface="Times-Roman"/>
              </a:rPr>
              <a:t>field of the process descriptor</a:t>
            </a:r>
            <a:r>
              <a:rPr lang="en-US" dirty="0">
                <a:latin typeface="Times-Roman"/>
              </a:rPr>
              <a:t>.</a:t>
            </a:r>
          </a:p>
          <a:p>
            <a:pPr marL="285750" indent="-285750" algn="just">
              <a:buFont typeface="Wingdings" panose="05000000000000000000" pitchFamily="2" charset="2"/>
              <a:buChar char="Ø"/>
            </a:pPr>
            <a:r>
              <a:rPr lang="en-IN" sz="1800" b="0" i="0" u="none" strike="noStrike" baseline="0" dirty="0">
                <a:latin typeface="Times-Roman"/>
              </a:rPr>
              <a:t>Type – Name – Description – PID number</a:t>
            </a:r>
          </a:p>
        </p:txBody>
      </p:sp>
      <p:pic>
        <p:nvPicPr>
          <p:cNvPr id="4" name="Picture 3">
            <a:extLst>
              <a:ext uri="{FF2B5EF4-FFF2-40B4-BE49-F238E27FC236}">
                <a16:creationId xmlns:a16="http://schemas.microsoft.com/office/drawing/2014/main" id="{58C65327-5699-0267-B76F-C350FCF01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803" y="1301757"/>
            <a:ext cx="5497005" cy="5067354"/>
          </a:xfrm>
          <a:prstGeom prst="rect">
            <a:avLst/>
          </a:prstGeom>
        </p:spPr>
      </p:pic>
    </p:spTree>
    <p:extLst>
      <p:ext uri="{BB962C8B-B14F-4D97-AF65-F5344CB8AC3E}">
        <p14:creationId xmlns:p14="http://schemas.microsoft.com/office/powerpoint/2010/main" val="299953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35705" y="376493"/>
            <a:ext cx="6071937" cy="739754"/>
          </a:xfrm>
          <a:prstGeom prst="rect">
            <a:avLst/>
          </a:prstGeom>
          <a:noFill/>
        </p:spPr>
        <p:txBody>
          <a:bodyPr wrap="square" rtlCol="0">
            <a:spAutoFit/>
          </a:bodyPr>
          <a:lstStyle/>
          <a:p>
            <a:pPr>
              <a:lnSpc>
                <a:spcPct val="150000"/>
              </a:lnSpc>
            </a:pPr>
            <a:r>
              <a:rPr lang="en-IN" sz="3200" b="1" i="0" u="none" strike="noStrike" baseline="0" dirty="0">
                <a:latin typeface="Helvetica-Bold"/>
              </a:rPr>
              <a:t>How Processes Are Organized</a:t>
            </a:r>
            <a:endParaRPr lang="en-IN" sz="5400" b="1" i="0" u="none" strike="noStrike" baseline="0" dirty="0">
              <a:latin typeface="Helvetica-Bold"/>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705851" y="1267988"/>
            <a:ext cx="10531643"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u="none" strike="noStrike" baseline="0" dirty="0">
                <a:latin typeface="Times-Roman"/>
              </a:rPr>
              <a:t>Processes in a </a:t>
            </a:r>
            <a:r>
              <a:rPr lang="en-US" sz="1800" b="0" i="0" u="none" strike="noStrike" baseline="0" dirty="0">
                <a:latin typeface="Courier"/>
              </a:rPr>
              <a:t>TASK_STOPPED</a:t>
            </a:r>
            <a:r>
              <a:rPr lang="en-US" sz="1800" b="0" i="0" u="none" strike="noStrike" baseline="0" dirty="0">
                <a:latin typeface="Times-Roman"/>
              </a:rPr>
              <a:t>, </a:t>
            </a:r>
            <a:r>
              <a:rPr lang="en-US" sz="1800" b="0" i="0" u="none" strike="noStrike" baseline="0" dirty="0">
                <a:latin typeface="Courier"/>
              </a:rPr>
              <a:t>EXIT_ZOMBIE</a:t>
            </a:r>
            <a:r>
              <a:rPr lang="en-US" sz="1800" b="0" i="0" u="none" strike="noStrike" baseline="0" dirty="0">
                <a:latin typeface="Times-Roman"/>
              </a:rPr>
              <a:t>, or </a:t>
            </a:r>
            <a:r>
              <a:rPr lang="en-US" sz="1800" b="0" i="0" u="none" strike="noStrike" baseline="0" dirty="0">
                <a:latin typeface="Courier"/>
              </a:rPr>
              <a:t>EXIT_DEAD </a:t>
            </a:r>
            <a:r>
              <a:rPr lang="en-US" sz="1800" b="0" i="0" u="none" strike="noStrike" baseline="0" dirty="0">
                <a:latin typeface="Times-Roman"/>
              </a:rPr>
              <a:t>state are not linked in specific lists. There is no need to group processes in any of these three states, because stopped, zombie, and dead processes are accessed only via PID or via linked lists of the child processes for a particular </a:t>
            </a:r>
            <a:r>
              <a:rPr lang="en-IN" sz="1800" b="0" i="0" u="none" strike="noStrike" baseline="0" dirty="0">
                <a:latin typeface="Times-Roman"/>
              </a:rPr>
              <a:t>parent.</a:t>
            </a:r>
            <a:endParaRPr lang="en-IN" sz="1800" b="0" i="0" u="none" strike="noStrike" baseline="0" dirty="0">
              <a:latin typeface="Symbol" panose="05050102010706020507" pitchFamily="18" charset="2"/>
            </a:endParaRPr>
          </a:p>
          <a:p>
            <a:pPr marL="285750" indent="-285750" algn="just">
              <a:buFont typeface="Wingdings" panose="05000000000000000000" pitchFamily="2" charset="2"/>
              <a:buChar char="Ø"/>
            </a:pPr>
            <a:r>
              <a:rPr lang="en-US" sz="1800" b="0" i="0" u="none" strike="noStrike" baseline="0" dirty="0">
                <a:latin typeface="Times-Roman"/>
              </a:rPr>
              <a:t>Processes in a </a:t>
            </a:r>
            <a:r>
              <a:rPr lang="en-US" sz="1800" b="0" i="0" u="none" strike="noStrike" baseline="0" dirty="0">
                <a:latin typeface="Courier"/>
              </a:rPr>
              <a:t>TASK_INTERRUPTIBLE </a:t>
            </a:r>
            <a:r>
              <a:rPr lang="en-US" sz="1800" b="0" i="0" u="none" strike="noStrike" baseline="0" dirty="0">
                <a:latin typeface="Times-Roman"/>
              </a:rPr>
              <a:t>or </a:t>
            </a:r>
            <a:r>
              <a:rPr lang="en-US" sz="1800" b="0" i="0" u="none" strike="noStrike" baseline="0" dirty="0">
                <a:latin typeface="Courier"/>
              </a:rPr>
              <a:t>TASK_UNINTERRUPTIBLE </a:t>
            </a:r>
            <a:r>
              <a:rPr lang="en-US" sz="1800" b="0" i="0" u="none" strike="noStrike" baseline="0" dirty="0">
                <a:latin typeface="Times-Roman"/>
              </a:rPr>
              <a:t>state are subdivided into many classes, each of which corresponds to a specific event. In this case, the process state does not provide enough information to retrieve the process quickly, so it is necessary to introduce additional lists of processes. These are called wait queues.</a:t>
            </a:r>
          </a:p>
          <a:p>
            <a:pPr marL="285750" indent="-285750" algn="just">
              <a:buFont typeface="Wingdings" panose="05000000000000000000" pitchFamily="2" charset="2"/>
              <a:buChar char="Ø"/>
            </a:pPr>
            <a:r>
              <a:rPr lang="en-US" sz="1800" b="1" i="0" u="none" strike="noStrike" baseline="0" dirty="0">
                <a:latin typeface="Times-Roman"/>
              </a:rPr>
              <a:t>Wait queues </a:t>
            </a:r>
            <a:r>
              <a:rPr lang="en-US" sz="1800" b="0" i="0" u="none" strike="noStrike" baseline="0" dirty="0">
                <a:latin typeface="Times-Roman"/>
              </a:rPr>
              <a:t>implement conditional waits on events: a process wishing to wait for a specific event places itself in the proper wait queue and relinquishes control. Therefore, a wait queue represents a set of sleeping processes, which are woken up by the kernel when some condition becomes true.</a:t>
            </a:r>
          </a:p>
          <a:p>
            <a:pPr marL="285750" indent="-285750" algn="just">
              <a:buFont typeface="Wingdings" panose="05000000000000000000" pitchFamily="2" charset="2"/>
              <a:buChar char="Ø"/>
            </a:pPr>
            <a:r>
              <a:rPr lang="en-US" sz="1800" b="0" i="0" u="none" strike="noStrike" baseline="0" dirty="0">
                <a:latin typeface="Times-Roman"/>
              </a:rPr>
              <a:t>Wait queues are implemented as doubly linked lists whose elements include pointers to process descriptors. Each wait queue is identified by a wait queue head. Synchronization is achieved by the </a:t>
            </a:r>
            <a:r>
              <a:rPr lang="en-US" sz="1800" b="0" i="0" u="none" strike="noStrike" baseline="0" dirty="0">
                <a:latin typeface="Courier"/>
              </a:rPr>
              <a:t>lock </a:t>
            </a:r>
            <a:r>
              <a:rPr lang="en-US" sz="1800" b="0" i="0" u="none" strike="noStrike" baseline="0" dirty="0">
                <a:latin typeface="Times-Roman"/>
              </a:rPr>
              <a:t>spin lock in the wait queue head.</a:t>
            </a:r>
          </a:p>
          <a:p>
            <a:pPr marL="285750" indent="-285750" algn="just">
              <a:buFont typeface="Wingdings" panose="05000000000000000000" pitchFamily="2" charset="2"/>
              <a:buChar char="Ø"/>
            </a:pPr>
            <a:r>
              <a:rPr lang="en-US" sz="1800" b="0" i="0" u="none" strike="noStrike" baseline="0" dirty="0">
                <a:latin typeface="Times-Roman"/>
              </a:rPr>
              <a:t>Each element in the wait queue list represents a sleeping process, which is waiting for some event to occur; its descriptor address is stored in the </a:t>
            </a:r>
            <a:r>
              <a:rPr lang="en-US" sz="1800" b="0" i="0" u="none" strike="noStrike" baseline="0" dirty="0">
                <a:latin typeface="Courier"/>
              </a:rPr>
              <a:t>task </a:t>
            </a:r>
            <a:r>
              <a:rPr lang="en-US" sz="1800" b="0" i="0" u="none" strike="noStrike" baseline="0" dirty="0">
                <a:latin typeface="Times-Roman"/>
              </a:rPr>
              <a:t>field. The </a:t>
            </a:r>
            <a:r>
              <a:rPr lang="en-US" sz="1800" b="0" i="0" u="none" strike="noStrike" baseline="0" dirty="0" err="1">
                <a:latin typeface="Courier"/>
              </a:rPr>
              <a:t>task_list</a:t>
            </a:r>
            <a:r>
              <a:rPr lang="en-US" sz="1800" b="0" i="0" u="none" strike="noStrike" baseline="0" dirty="0">
                <a:latin typeface="Courier"/>
              </a:rPr>
              <a:t> </a:t>
            </a:r>
            <a:r>
              <a:rPr lang="en-US" sz="1800" b="0" i="0" u="none" strike="noStrike" baseline="0" dirty="0">
                <a:latin typeface="Times-Roman"/>
              </a:rPr>
              <a:t>field contains the pointers that link this element to the list of processes waiting for the same event.</a:t>
            </a:r>
          </a:p>
          <a:p>
            <a:pPr marL="285750" indent="-285750" algn="just">
              <a:buFont typeface="Wingdings" panose="05000000000000000000" pitchFamily="2" charset="2"/>
              <a:buChar char="Ø"/>
            </a:pPr>
            <a:r>
              <a:rPr lang="en-US" dirty="0">
                <a:latin typeface="Times-Roman"/>
              </a:rPr>
              <a:t>T</a:t>
            </a:r>
            <a:r>
              <a:rPr lang="en-US" sz="1800" b="0" i="0" u="none" strike="noStrike" baseline="0" dirty="0">
                <a:latin typeface="Times-Roman"/>
              </a:rPr>
              <a:t>here are two kinds of sleeping processes: exclusive processes (denoted by the value 1 in the </a:t>
            </a:r>
            <a:r>
              <a:rPr lang="en-US" sz="1800" b="0" i="0" u="none" strike="noStrike" baseline="0" dirty="0">
                <a:latin typeface="Courier"/>
              </a:rPr>
              <a:t>flags </a:t>
            </a:r>
            <a:r>
              <a:rPr lang="en-US" sz="1800" b="0" i="0" u="none" strike="noStrike" baseline="0" dirty="0">
                <a:latin typeface="Times-Roman"/>
              </a:rPr>
              <a:t>field of the corresponding wait queue element) are selectively woken up by the kernel, while nonexclusive processes (denoted by the value 0 in the </a:t>
            </a:r>
            <a:r>
              <a:rPr lang="en-US" sz="1800" b="0" i="0" u="none" strike="noStrike" baseline="0" dirty="0">
                <a:latin typeface="Courier"/>
              </a:rPr>
              <a:t>flags </a:t>
            </a:r>
            <a:r>
              <a:rPr lang="en-US" sz="1800" b="0" i="0" u="none" strike="noStrike" baseline="0" dirty="0">
                <a:latin typeface="Times-Roman"/>
              </a:rPr>
              <a:t>field) are always woken up by the kernel when the event </a:t>
            </a:r>
            <a:r>
              <a:rPr lang="en-IN" sz="1800" b="0" i="0" u="none" strike="noStrike" baseline="0" dirty="0">
                <a:latin typeface="Times-Roman"/>
              </a:rPr>
              <a:t>occurs.</a:t>
            </a:r>
            <a:endParaRPr lang="en-US" sz="1800" b="0" i="0" u="none" strike="noStrike" baseline="0" dirty="0">
              <a:latin typeface="Times-Roman"/>
            </a:endParaRPr>
          </a:p>
        </p:txBody>
      </p:sp>
    </p:spTree>
    <p:extLst>
      <p:ext uri="{BB962C8B-B14F-4D97-AF65-F5344CB8AC3E}">
        <p14:creationId xmlns:p14="http://schemas.microsoft.com/office/powerpoint/2010/main" val="17824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35703" y="188924"/>
            <a:ext cx="6071937" cy="739754"/>
          </a:xfrm>
          <a:prstGeom prst="rect">
            <a:avLst/>
          </a:prstGeom>
          <a:noFill/>
        </p:spPr>
        <p:txBody>
          <a:bodyPr wrap="square" rtlCol="0">
            <a:spAutoFit/>
          </a:bodyPr>
          <a:lstStyle/>
          <a:p>
            <a:pPr>
              <a:lnSpc>
                <a:spcPct val="150000"/>
              </a:lnSpc>
            </a:pPr>
            <a:r>
              <a:rPr lang="en-IN" sz="3200" b="1" i="0" u="none" strike="noStrike" baseline="0" dirty="0">
                <a:latin typeface="Helvetica-Bold"/>
              </a:rPr>
              <a:t>How Processes Are Organized</a:t>
            </a:r>
            <a:endParaRPr lang="en-IN" sz="5400" b="1" i="0" u="none" strike="noStrike" baseline="0" dirty="0">
              <a:latin typeface="Helvetica-Bold"/>
            </a:endParaRPr>
          </a:p>
        </p:txBody>
      </p:sp>
      <p:sp>
        <p:nvSpPr>
          <p:cNvPr id="2" name="TextBox 1">
            <a:extLst>
              <a:ext uri="{FF2B5EF4-FFF2-40B4-BE49-F238E27FC236}">
                <a16:creationId xmlns:a16="http://schemas.microsoft.com/office/drawing/2014/main" id="{8AD4216A-BD76-E51C-7DF6-046FA2BD5AC6}"/>
              </a:ext>
            </a:extLst>
          </p:cNvPr>
          <p:cNvSpPr txBox="1"/>
          <p:nvPr/>
        </p:nvSpPr>
        <p:spPr>
          <a:xfrm>
            <a:off x="705849" y="928678"/>
            <a:ext cx="10531643" cy="5970865"/>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Times-Roman"/>
              </a:rPr>
              <a:t>Handling wait queues </a:t>
            </a:r>
            <a:r>
              <a:rPr lang="en-IN" b="1" dirty="0">
                <a:latin typeface="Times-Roman"/>
              </a:rPr>
              <a:t>:</a:t>
            </a:r>
          </a:p>
          <a:p>
            <a:pPr marL="285750" indent="-285750" algn="just">
              <a:buFont typeface="Wingdings" panose="05000000000000000000" pitchFamily="2" charset="2"/>
              <a:buChar char="§"/>
            </a:pPr>
            <a:r>
              <a:rPr lang="en-US" sz="1800" b="0" i="0" u="none" strike="noStrike" baseline="0" dirty="0">
                <a:latin typeface="Courier"/>
              </a:rPr>
              <a:t>DECLARE_WAIT_QUEUE_HEAD(name)</a:t>
            </a:r>
            <a:endParaRPr lang="en-IN" sz="1800" b="0" i="0" u="none" strike="noStrike" baseline="0" dirty="0">
              <a:latin typeface="Times-Roman"/>
            </a:endParaRPr>
          </a:p>
          <a:p>
            <a:pPr marL="285750" indent="-285750" algn="just">
              <a:buFont typeface="Wingdings" panose="05000000000000000000" pitchFamily="2" charset="2"/>
              <a:buChar char="§"/>
            </a:pPr>
            <a:r>
              <a:rPr lang="en-IN" sz="1800" b="0" i="0" u="none" strike="noStrike" baseline="0" dirty="0" err="1">
                <a:latin typeface="Courier"/>
              </a:rPr>
              <a:t>init_waitqueue_head</a:t>
            </a:r>
            <a:r>
              <a:rPr lang="en-IN" sz="1800" b="0" i="0" u="none" strike="noStrike" baseline="0" dirty="0">
                <a:latin typeface="Courier"/>
              </a:rPr>
              <a:t>( )</a:t>
            </a:r>
            <a:endParaRPr lang="en-IN" dirty="0">
              <a:latin typeface="Times-Roman"/>
            </a:endParaRPr>
          </a:p>
          <a:p>
            <a:pPr marL="285750" indent="-285750" algn="just">
              <a:buFont typeface="Wingdings" panose="05000000000000000000" pitchFamily="2" charset="2"/>
              <a:buChar char="§"/>
            </a:pPr>
            <a:r>
              <a:rPr lang="en-IN" sz="1800" b="0" i="0" u="none" strike="noStrike" baseline="0" dirty="0" err="1">
                <a:latin typeface="Courier"/>
              </a:rPr>
              <a:t>init_waitqueue_entry</a:t>
            </a:r>
            <a:r>
              <a:rPr lang="en-IN" sz="1800" b="0" i="0" u="none" strike="noStrike" baseline="0" dirty="0">
                <a:latin typeface="Courier"/>
              </a:rPr>
              <a:t>(</a:t>
            </a:r>
            <a:r>
              <a:rPr lang="en-IN" sz="1800" b="0" i="0" u="none" strike="noStrike" baseline="0" dirty="0" err="1">
                <a:latin typeface="Courier"/>
              </a:rPr>
              <a:t>q,p</a:t>
            </a:r>
            <a:r>
              <a:rPr lang="en-IN" sz="1800" b="0" i="0" u="none" strike="noStrike" baseline="0" dirty="0">
                <a:latin typeface="Courier"/>
              </a:rPr>
              <a:t> )</a:t>
            </a:r>
            <a:r>
              <a:rPr lang="en-IN" dirty="0">
                <a:latin typeface="Times-Roman"/>
              </a:rPr>
              <a:t>{</a:t>
            </a:r>
          </a:p>
          <a:p>
            <a:pPr algn="l"/>
            <a:r>
              <a:rPr lang="en-IN" sz="1800" b="0" i="0" u="none" strike="noStrike" baseline="0" dirty="0">
                <a:latin typeface="Courier"/>
              </a:rPr>
              <a:t>	q-&gt;flags = 0;</a:t>
            </a:r>
          </a:p>
          <a:p>
            <a:pPr algn="l"/>
            <a:r>
              <a:rPr lang="en-IN" sz="1800" b="0" i="0" u="none" strike="noStrike" baseline="0" dirty="0">
                <a:latin typeface="Courier"/>
              </a:rPr>
              <a:t>	q-&gt;task = p;</a:t>
            </a:r>
          </a:p>
          <a:p>
            <a:pPr algn="l"/>
            <a:r>
              <a:rPr lang="en-US" sz="1800" b="0" i="0" u="none" strike="noStrike" baseline="0" dirty="0">
                <a:latin typeface="Courier"/>
              </a:rPr>
              <a:t>	q-&gt;</a:t>
            </a:r>
            <a:r>
              <a:rPr lang="en-US" sz="1800" b="0" i="0" u="none" strike="noStrike" baseline="0" dirty="0" err="1">
                <a:latin typeface="Courier"/>
              </a:rPr>
              <a:t>func</a:t>
            </a:r>
            <a:r>
              <a:rPr lang="en-US" sz="1800" b="0" i="0" u="none" strike="noStrike" baseline="0" dirty="0">
                <a:latin typeface="Courier"/>
              </a:rPr>
              <a:t> = </a:t>
            </a:r>
            <a:r>
              <a:rPr lang="en-US" sz="1800" b="0" i="0" u="none" strike="noStrike" baseline="0" dirty="0" err="1">
                <a:latin typeface="Courier"/>
              </a:rPr>
              <a:t>default_wake_function</a:t>
            </a:r>
            <a:r>
              <a:rPr lang="en-US" sz="1800" b="0" i="0" u="none" strike="noStrike" baseline="0" dirty="0">
                <a:latin typeface="Courier"/>
              </a:rPr>
              <a:t>;</a:t>
            </a:r>
            <a:r>
              <a:rPr lang="en-US" sz="2000" b="0" i="0" u="none" strike="noStrike" baseline="0" dirty="0">
                <a:latin typeface="Courier"/>
              </a:rPr>
              <a:t>}</a:t>
            </a:r>
          </a:p>
          <a:p>
            <a:pPr marL="285750" indent="-285750" algn="l">
              <a:buFont typeface="Wingdings" panose="05000000000000000000" pitchFamily="2" charset="2"/>
              <a:buChar char="§"/>
            </a:pPr>
            <a:r>
              <a:rPr lang="en-IN" sz="1800" b="0" i="0" u="none" strike="noStrike" baseline="0" dirty="0">
                <a:latin typeface="Courier"/>
              </a:rPr>
              <a:t>DEFINE_WAIT</a:t>
            </a:r>
            <a:r>
              <a:rPr lang="en-US" sz="2000" dirty="0">
                <a:latin typeface="Courier"/>
              </a:rPr>
              <a:t>()</a:t>
            </a:r>
          </a:p>
          <a:p>
            <a:pPr marL="285750" indent="-285750" algn="l">
              <a:buFont typeface="Wingdings" panose="05000000000000000000" pitchFamily="2" charset="2"/>
              <a:buChar char="§"/>
            </a:pPr>
            <a:r>
              <a:rPr lang="en-IN" sz="1800" b="0" i="0" u="none" strike="noStrike" baseline="0" dirty="0" err="1">
                <a:latin typeface="Courier"/>
              </a:rPr>
              <a:t>add_wait_queue</a:t>
            </a:r>
            <a:r>
              <a:rPr lang="en-IN" sz="1800" b="0" i="0" u="none" strike="noStrike" baseline="0" dirty="0">
                <a:latin typeface="Courier"/>
              </a:rPr>
              <a:t>( )</a:t>
            </a:r>
            <a:endParaRPr lang="en-US" sz="2000" b="0" i="0" u="none" strike="noStrike" baseline="0" dirty="0">
              <a:latin typeface="Courier"/>
            </a:endParaRPr>
          </a:p>
          <a:p>
            <a:pPr marL="285750" indent="-285750" algn="l">
              <a:buFont typeface="Wingdings" panose="05000000000000000000" pitchFamily="2" charset="2"/>
              <a:buChar char="§"/>
            </a:pPr>
            <a:r>
              <a:rPr lang="en-IN" sz="1800" b="0" i="0" u="none" strike="noStrike" baseline="0" dirty="0" err="1">
                <a:latin typeface="Courier"/>
              </a:rPr>
              <a:t>add_wait_queue_exclusive</a:t>
            </a:r>
            <a:r>
              <a:rPr lang="en-IN" sz="1800" b="0" i="0" u="none" strike="noStrike" baseline="0" dirty="0">
                <a:latin typeface="Courier"/>
              </a:rPr>
              <a:t>( )</a:t>
            </a:r>
            <a:endParaRPr lang="en-US" sz="2000" dirty="0">
              <a:latin typeface="Courier"/>
            </a:endParaRPr>
          </a:p>
          <a:p>
            <a:pPr marL="285750" indent="-285750" algn="l">
              <a:buFont typeface="Wingdings" panose="05000000000000000000" pitchFamily="2" charset="2"/>
              <a:buChar char="§"/>
            </a:pPr>
            <a:r>
              <a:rPr lang="en-US" sz="1800" b="0" i="0" u="none" strike="noStrike" baseline="0" dirty="0" err="1">
                <a:latin typeface="Courier"/>
              </a:rPr>
              <a:t>remove_wait_queue</a:t>
            </a:r>
            <a:r>
              <a:rPr lang="en-US" sz="1800" b="0" i="0" u="none" strike="noStrike" baseline="0" dirty="0">
                <a:latin typeface="Courier"/>
              </a:rPr>
              <a:t>( )</a:t>
            </a:r>
            <a:endParaRPr lang="en-US" dirty="0">
              <a:latin typeface="Times-Roman"/>
            </a:endParaRPr>
          </a:p>
          <a:p>
            <a:pPr marL="285750" indent="-285750" algn="l">
              <a:buFont typeface="Wingdings" panose="05000000000000000000" pitchFamily="2" charset="2"/>
              <a:buChar char="§"/>
            </a:pPr>
            <a:r>
              <a:rPr lang="en-IN" sz="1800" b="0" i="0" u="none" strike="noStrike" baseline="0" dirty="0" err="1">
                <a:latin typeface="Courier"/>
              </a:rPr>
              <a:t>waitqueue_active</a:t>
            </a:r>
            <a:r>
              <a:rPr lang="en-IN" sz="1800" b="0" i="0" u="none" strike="noStrike" baseline="0" dirty="0">
                <a:latin typeface="Courier"/>
              </a:rPr>
              <a:t>( )</a:t>
            </a:r>
          </a:p>
          <a:p>
            <a:pPr marL="285750" indent="-285750" algn="l">
              <a:buFont typeface="Wingdings" panose="05000000000000000000" pitchFamily="2" charset="2"/>
              <a:buChar char="§"/>
            </a:pPr>
            <a:endParaRPr lang="en-IN" dirty="0">
              <a:latin typeface="Courier"/>
            </a:endParaRPr>
          </a:p>
          <a:p>
            <a:pPr marL="285750" indent="-285750" algn="l">
              <a:buFont typeface="Wingdings" panose="05000000000000000000" pitchFamily="2" charset="2"/>
              <a:buChar char="§"/>
            </a:pPr>
            <a:r>
              <a:rPr lang="en-IN" sz="1800" b="0" i="0" u="none" strike="noStrike" baseline="0" dirty="0" err="1">
                <a:latin typeface="Courier"/>
              </a:rPr>
              <a:t>sleep_on</a:t>
            </a:r>
            <a:r>
              <a:rPr lang="en-IN" sz="1800" b="0" i="0" u="none" strike="noStrike" baseline="0" dirty="0">
                <a:latin typeface="Courier"/>
              </a:rPr>
              <a:t>( )- </a:t>
            </a:r>
          </a:p>
          <a:p>
            <a:pPr algn="l"/>
            <a:r>
              <a:rPr lang="en-US" sz="1800" b="0" i="0" u="none" strike="noStrike" baseline="0" dirty="0">
                <a:latin typeface="Courier"/>
              </a:rPr>
              <a:t>void </a:t>
            </a:r>
            <a:r>
              <a:rPr lang="en-US" sz="1800" b="0" i="0" u="none" strike="noStrike" baseline="0" dirty="0" err="1">
                <a:latin typeface="Courier"/>
              </a:rPr>
              <a:t>sleep_on</a:t>
            </a:r>
            <a:r>
              <a:rPr lang="en-US" sz="1800" b="0" i="0" u="none" strike="noStrike" baseline="0" dirty="0">
                <a:latin typeface="Courier"/>
              </a:rPr>
              <a:t>(</a:t>
            </a:r>
            <a:r>
              <a:rPr lang="en-US" sz="1800" b="0" i="0" u="none" strike="noStrike" baseline="0" dirty="0" err="1">
                <a:latin typeface="Courier"/>
              </a:rPr>
              <a:t>wait_queue_head_t</a:t>
            </a:r>
            <a:r>
              <a:rPr lang="en-US" sz="1800" b="0" i="0" u="none" strike="noStrike" baseline="0" dirty="0">
                <a:latin typeface="Courier"/>
              </a:rPr>
              <a:t> *</a:t>
            </a:r>
            <a:r>
              <a:rPr lang="en-US" sz="1800" b="0" i="0" u="none" strike="noStrike" baseline="0" dirty="0" err="1">
                <a:latin typeface="Courier"/>
              </a:rPr>
              <a:t>wq</a:t>
            </a:r>
            <a:r>
              <a:rPr lang="en-US" sz="1800" b="0" i="0" u="none" strike="noStrike" baseline="0" dirty="0">
                <a:latin typeface="Courier"/>
              </a:rPr>
              <a:t>)</a:t>
            </a:r>
            <a:r>
              <a:rPr lang="en-IN" sz="1800" b="0" i="0" u="none" strike="noStrike" baseline="0" dirty="0">
                <a:latin typeface="Courier"/>
              </a:rPr>
              <a:t>{</a:t>
            </a:r>
          </a:p>
          <a:p>
            <a:pPr algn="l"/>
            <a:r>
              <a:rPr lang="en-IN" sz="1800" b="0" i="0" u="none" strike="noStrike" baseline="0" dirty="0">
                <a:latin typeface="Courier"/>
              </a:rPr>
              <a:t>	</a:t>
            </a:r>
            <a:r>
              <a:rPr lang="en-IN" sz="1800" b="0" i="0" u="none" strike="noStrike" baseline="0" dirty="0" err="1">
                <a:latin typeface="Courier"/>
              </a:rPr>
              <a:t>wait_queue_t</a:t>
            </a:r>
            <a:r>
              <a:rPr lang="en-IN" sz="1800" b="0" i="0" u="none" strike="noStrike" baseline="0" dirty="0">
                <a:latin typeface="Courier"/>
              </a:rPr>
              <a:t> wait;</a:t>
            </a:r>
          </a:p>
          <a:p>
            <a:pPr algn="l"/>
            <a:r>
              <a:rPr lang="en-IN" sz="1800" b="0" i="0" u="none" strike="noStrike" baseline="0" dirty="0">
                <a:latin typeface="Courier"/>
              </a:rPr>
              <a:t>	</a:t>
            </a:r>
            <a:r>
              <a:rPr lang="en-IN" sz="1800" b="0" i="0" u="none" strike="noStrike" baseline="0" dirty="0" err="1">
                <a:latin typeface="Courier"/>
              </a:rPr>
              <a:t>init_waitqueue_entry</a:t>
            </a:r>
            <a:r>
              <a:rPr lang="en-IN" sz="1800" b="0" i="0" u="none" strike="noStrike" baseline="0" dirty="0">
                <a:latin typeface="Courier"/>
              </a:rPr>
              <a:t>(&amp;wait, current);</a:t>
            </a:r>
          </a:p>
          <a:p>
            <a:pPr algn="l"/>
            <a:r>
              <a:rPr lang="en-IN" sz="1800" b="0" i="0" u="none" strike="noStrike" baseline="0" dirty="0">
                <a:latin typeface="Courier"/>
              </a:rPr>
              <a:t>	current-&gt;state = TASK_UNINTERRUPTIBLE;</a:t>
            </a:r>
          </a:p>
          <a:p>
            <a:pPr algn="l"/>
            <a:r>
              <a:rPr lang="en-US" sz="1800" b="0" i="0" u="none" strike="noStrike" baseline="0" dirty="0">
                <a:latin typeface="Courier"/>
              </a:rPr>
              <a:t>	</a:t>
            </a:r>
            <a:r>
              <a:rPr lang="en-US" sz="1800" b="0" i="0" u="none" strike="noStrike" baseline="0" dirty="0" err="1">
                <a:latin typeface="Courier"/>
              </a:rPr>
              <a:t>add_wait_queue</a:t>
            </a:r>
            <a:r>
              <a:rPr lang="en-US" sz="1800" b="0" i="0" u="none" strike="noStrike" baseline="0" dirty="0">
                <a:latin typeface="Courier"/>
              </a:rPr>
              <a:t>(</a:t>
            </a:r>
            <a:r>
              <a:rPr lang="en-US" sz="1800" b="0" i="0" u="none" strike="noStrike" baseline="0" dirty="0" err="1">
                <a:latin typeface="Courier"/>
              </a:rPr>
              <a:t>wq</a:t>
            </a:r>
            <a:r>
              <a:rPr lang="en-US" sz="1800" b="0" i="0" u="none" strike="noStrike" baseline="0" dirty="0">
                <a:latin typeface="Courier"/>
              </a:rPr>
              <a:t>,&amp;wait); /* </a:t>
            </a:r>
            <a:r>
              <a:rPr lang="en-US" sz="1800" b="0" i="0" u="none" strike="noStrike" baseline="0" dirty="0" err="1">
                <a:latin typeface="Courier"/>
              </a:rPr>
              <a:t>wq</a:t>
            </a:r>
            <a:r>
              <a:rPr lang="en-US" sz="1800" b="0" i="0" u="none" strike="noStrike" baseline="0" dirty="0">
                <a:latin typeface="Courier"/>
              </a:rPr>
              <a:t> points to the wait queue head */</a:t>
            </a:r>
          </a:p>
          <a:p>
            <a:pPr algn="l"/>
            <a:r>
              <a:rPr lang="en-IN" sz="1800" b="0" i="0" u="none" strike="noStrike" baseline="0" dirty="0">
                <a:latin typeface="Courier"/>
              </a:rPr>
              <a:t>	schedule( );</a:t>
            </a:r>
          </a:p>
          <a:p>
            <a:pPr algn="l"/>
            <a:r>
              <a:rPr lang="en-IN" sz="1800" b="0" i="0" u="none" strike="noStrike" baseline="0" dirty="0">
                <a:latin typeface="Courier"/>
              </a:rPr>
              <a:t>	</a:t>
            </a:r>
            <a:r>
              <a:rPr lang="en-IN" sz="1800" b="0" i="0" u="none" strike="noStrike" baseline="0" dirty="0" err="1">
                <a:latin typeface="Courier"/>
              </a:rPr>
              <a:t>remove_wait_queue</a:t>
            </a:r>
            <a:r>
              <a:rPr lang="en-IN" sz="1800" b="0" i="0" u="none" strike="noStrike" baseline="0" dirty="0">
                <a:latin typeface="Courier"/>
              </a:rPr>
              <a:t>(</a:t>
            </a:r>
            <a:r>
              <a:rPr lang="en-IN" sz="1800" b="0" i="0" u="none" strike="noStrike" baseline="0" dirty="0" err="1">
                <a:latin typeface="Courier"/>
              </a:rPr>
              <a:t>wq</a:t>
            </a:r>
            <a:r>
              <a:rPr lang="en-IN" sz="1800" b="0" i="0" u="none" strike="noStrike" baseline="0" dirty="0">
                <a:latin typeface="Courier"/>
              </a:rPr>
              <a:t>, &amp;wait);}</a:t>
            </a:r>
            <a:endParaRPr lang="en-IN" sz="1800" b="0" i="0" u="none" strike="noStrike" baseline="0" dirty="0">
              <a:latin typeface="Times-Roman"/>
            </a:endParaRPr>
          </a:p>
        </p:txBody>
      </p:sp>
    </p:spTree>
    <p:extLst>
      <p:ext uri="{BB962C8B-B14F-4D97-AF65-F5344CB8AC3E}">
        <p14:creationId xmlns:p14="http://schemas.microsoft.com/office/powerpoint/2010/main" val="335990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