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3" r:id="rId6"/>
    <p:sldId id="264" r:id="rId7"/>
    <p:sldId id="261" r:id="rId8"/>
    <p:sldId id="265" r:id="rId9"/>
    <p:sldId id="266" r:id="rId10"/>
  </p:sldIdLst>
  <p:sldSz cx="20104100" cy="11309350"/>
  <p:notesSz cx="20104100" cy="1130935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Helvetica Neue" charset="0"/>
      <p:bold r:id="rId16"/>
      <p:boldItalic r:id="rId17"/>
    </p:embeddedFont>
    <p:embeddedFont>
      <p:font typeface="Playfair Display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XGACgrbMNerWQqx7sbtf1GgTI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902B4-F849-4538-9F14-8FB2E146B330}">
  <a:tblStyle styleId="{59D902B4-F849-4538-9F14-8FB2E146B3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4566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7783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899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7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11296650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0" y="11274425"/>
            <a:ext cx="20075526" cy="0"/>
          </a:xfrm>
          <a:custGeom>
            <a:avLst/>
            <a:gdLst/>
            <a:ahLst/>
            <a:cxnLst/>
            <a:rect l="l" t="t" r="r" b="b"/>
            <a:pathLst>
              <a:path w="20076160" h="120000" extrusionOk="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7"/>
          <p:cNvSpPr/>
          <p:nvPr/>
        </p:nvSpPr>
        <p:spPr>
          <a:xfrm>
            <a:off x="2857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00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7"/>
          <p:cNvSpPr/>
          <p:nvPr/>
        </p:nvSpPr>
        <p:spPr>
          <a:xfrm>
            <a:off x="0" y="23813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75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20075525" y="11261725"/>
            <a:ext cx="28575" cy="23813"/>
          </a:xfrm>
          <a:custGeom>
            <a:avLst/>
            <a:gdLst/>
            <a:ahLst/>
            <a:cxnLst/>
            <a:rect l="l" t="t" r="r" b="b"/>
            <a:pathLst>
              <a:path w="28575" h="22859" extrusionOk="0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7"/>
          <p:cNvSpPr/>
          <p:nvPr/>
        </p:nvSpPr>
        <p:spPr>
          <a:xfrm>
            <a:off x="2007552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5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-6350" y="15875"/>
            <a:ext cx="9377363" cy="6477000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71488" y="415925"/>
            <a:ext cx="1846262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603875" y="1336675"/>
            <a:ext cx="146050" cy="1476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0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marL="12700" marR="0" lvl="0" indent="0" algn="l" rtl="0">
              <a:lnSpc>
                <a:spcPct val="11047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425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6117888" y="407988"/>
            <a:ext cx="340518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3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791450" y="3582988"/>
            <a:ext cx="8424863" cy="830956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Advances </a:t>
            </a:r>
            <a:r>
              <a:rPr lang="en-US" sz="4800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in Operating System</a:t>
            </a:r>
            <a:r>
              <a:rPr lang="en-IN" sz="4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6064937" y="5125136"/>
            <a:ext cx="12877800" cy="2308284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Unit 4</a:t>
            </a:r>
            <a:endParaRPr sz="4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I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4800" b="1" dirty="0" smtClean="0"/>
              <a:t>Processes in </a:t>
            </a:r>
            <a:r>
              <a:rPr lang="en-US" sz="4800" b="1" dirty="0" smtClean="0"/>
              <a:t>Linux</a:t>
            </a:r>
          </a:p>
          <a:p>
            <a:pPr lvl="0" algn="ctr"/>
            <a:r>
              <a:rPr lang="en-US" sz="4800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4800" b="1" u="sng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DESTROYING PROCESSES</a:t>
            </a:r>
            <a:endParaRPr sz="4800" u="sng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7791450" y="2257425"/>
            <a:ext cx="8326438" cy="101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6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Code:22MCE22TL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68827" y="10109021"/>
            <a:ext cx="453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Manika Kesharwani </a:t>
            </a:r>
          </a:p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1RV22SCS06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-1" y="24714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72277" y="38387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186249" y="1779373"/>
            <a:ext cx="647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957" y="2940908"/>
            <a:ext cx="16879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algn="just">
              <a:buFont typeface="Wingdings" pitchFamily="2" charset="2"/>
              <a:buChar char="Ø"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Processes terminate the execution of the code they were supposed to run.</a:t>
            </a:r>
          </a:p>
          <a:p>
            <a:pPr marL="542925" indent="-542925" algn="just">
              <a:buFont typeface="Wingdings" pitchFamily="2" charset="2"/>
              <a:buChar char="Ø"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The kernel must be notified so that it can release the resources owned by the process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Process to terminate is to invoke the exit( ) library function</a:t>
            </a:r>
          </a:p>
          <a:p>
            <a:pPr algn="just">
              <a:buFont typeface="Wingdings" pitchFamily="2" charset="2"/>
              <a:buChar char="Ø"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The kernel may force a whole thread group to die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-1" y="0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2850" y="8731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186249" y="1779373"/>
            <a:ext cx="647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Termination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8670" y="2990335"/>
            <a:ext cx="17324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>
              <a:buFont typeface="Wingdings" pitchFamily="2" charset="2"/>
              <a:buChar char="Ø"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In Linux 2.6 there are two system calls that terminate a User Mode application:</a:t>
            </a:r>
          </a:p>
          <a:p>
            <a:pPr marL="1087438" indent="-469900">
              <a:buFont typeface="Courier New" pitchFamily="49" charset="0"/>
              <a:buChar char="o"/>
            </a:pPr>
            <a:r>
              <a:rPr lang="en-IN" sz="4800" dirty="0" err="1" smtClean="0">
                <a:latin typeface="Times New Roman" pitchFamily="18" charset="0"/>
                <a:cs typeface="Times New Roman" pitchFamily="18" charset="0"/>
              </a:rPr>
              <a:t>exit_group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() system call: The main kernel function that implements this system call is called </a:t>
            </a:r>
            <a:r>
              <a:rPr lang="en-IN" sz="4800" dirty="0" err="1" smtClean="0">
                <a:latin typeface="Times New Roman" pitchFamily="18" charset="0"/>
                <a:cs typeface="Times New Roman" pitchFamily="18" charset="0"/>
              </a:rPr>
              <a:t>do_group_exit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087438" indent="-371475">
              <a:buFont typeface="Courier New" pitchFamily="49" charset="0"/>
              <a:buChar char="o"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dirty="0" smtClean="0"/>
              <a:t>_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exit() system call: The main kernel function that implements this system call is called </a:t>
            </a:r>
            <a:r>
              <a:rPr lang="en-IN" sz="4800" dirty="0" err="1" smtClean="0">
                <a:latin typeface="Times New Roman" pitchFamily="18" charset="0"/>
                <a:cs typeface="Times New Roman" pitchFamily="18" charset="0"/>
              </a:rPr>
              <a:t>do_exit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-1" y="0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2850" y="8731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186248" y="1779373"/>
            <a:ext cx="1037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Termination (contd.)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8670" y="2990335"/>
            <a:ext cx="173241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do_group_exit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 ) function: Kills all the processes belonging to the thread group of current after receiving parameter.</a:t>
            </a:r>
          </a:p>
          <a:p>
            <a:pPr marL="542925" indent="-542925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Checking SIGNAL_GROUP_EXIT flag. If not zero,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do_exit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Else setting SIGNAL_GROUP_EXIT flag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zap_other_threads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do_exit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24713" y="24714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2850" y="8731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186248" y="1779373"/>
            <a:ext cx="1037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Termination (contd.)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102" y="2916194"/>
            <a:ext cx="173241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538" indent="-617538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do_exit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 ) function: Removes most references to the terminating process from kernel data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structures.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Receives process termination code as parameter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Setting PF_EXITING flag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Calling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del_timer_sync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Detaching data structures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Decreasing usage counters</a:t>
            </a:r>
          </a:p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Setting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exit_code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-1" y="0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2850" y="8731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186248" y="1779373"/>
            <a:ext cx="1037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Termination (contd.)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103" y="2916194"/>
            <a:ext cx="1791729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exit_notify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</a:p>
          <a:p>
            <a:pPr marL="1162050" lvl="2">
              <a:buFont typeface="Arial" pitchFamily="34" charset="0"/>
              <a:buChar char="•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Updating parenthood relationships </a:t>
            </a:r>
          </a:p>
          <a:p>
            <a:pPr marL="1162050" lvl="2">
              <a:buFont typeface="Arial" pitchFamily="34" charset="0"/>
              <a:buChar char="•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Checking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exit_signal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field and if process is last in thread group</a:t>
            </a:r>
          </a:p>
          <a:p>
            <a:pPr marL="1162050" lvl="2">
              <a:buFont typeface="Arial" pitchFamily="34" charset="0"/>
              <a:buChar char="•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Checking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exit_signal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field and if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group has other processes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1531938" lvl="2" indent="-369888">
              <a:buFont typeface="Arial" pitchFamily="34" charset="0"/>
              <a:buChar char="•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exit_state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field to EXIT_DEAD and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release_task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if process is not being traced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1162050" lvl="2">
              <a:buFont typeface="Arial" pitchFamily="34" charset="0"/>
              <a:buChar char="•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Setting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exit_state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field to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EXIT_ZOMBIE if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exit_signal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not equal to 1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1162050" lvl="2">
              <a:buFont typeface="Arial" pitchFamily="34" charset="0"/>
              <a:buChar char="•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Setting PF_DEAD flag</a:t>
            </a:r>
          </a:p>
          <a:p>
            <a:pPr marL="815975" lvl="2" indent="446088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schedule() function</a:t>
            </a:r>
          </a:p>
          <a:p>
            <a:pPr marL="1162050" lvl="2"/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1162050" lvl="2"/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-1" y="0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2850" y="8731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60390" y="1754659"/>
            <a:ext cx="17546594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Removal</a:t>
            </a:r>
          </a:p>
          <a:p>
            <a:endParaRPr lang="en-IN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Steps in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release_task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function:</a:t>
            </a:r>
          </a:p>
          <a:p>
            <a:pPr marL="1162050" lvl="1" indent="-544513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Decreasing number of processes belonging to user owner of terminated  process</a:t>
            </a:r>
          </a:p>
          <a:p>
            <a:pPr marL="1162050" lvl="1" indent="-544513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process from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ptrace_children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list and assigning to parent if being traced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617538" lvl="1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_ _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exit_signal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exit_itimers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17538" lvl="1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_ _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exit_sighand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617538" lvl="1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Invoking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_ _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unhash_process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162050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nr_threads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- -</a:t>
            </a:r>
          </a:p>
          <a:p>
            <a:pPr marL="1162050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detach_pid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162050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detach_pid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again if process is thread group leader</a:t>
            </a:r>
          </a:p>
          <a:p>
            <a:pPr marL="1162050" lvl="1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Using REMOVE_LINK macro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-1" y="0"/>
            <a:ext cx="20104101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982913" y="712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788" y="725488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1156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2850" y="87313"/>
            <a:ext cx="9047163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Destroying Processes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60390" y="1754659"/>
            <a:ext cx="175465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Removal (contd.)</a:t>
            </a:r>
          </a:p>
          <a:p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lvl="1" indent="98425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Sending signal to notify </a:t>
            </a:r>
            <a:r>
              <a:rPr lang="en-IN" sz="4400" smtClean="0">
                <a:latin typeface="Times New Roman" pitchFamily="18" charset="0"/>
                <a:cs typeface="Times New Roman" pitchFamily="18" charset="0"/>
              </a:rPr>
              <a:t>process death to parent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1162050" lvl="1" indent="-446088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sched_exit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</a:p>
          <a:p>
            <a:pPr marL="1162050" lvl="1" indent="-446088">
              <a:buFont typeface="Wingdings" pitchFamily="2" charset="2"/>
              <a:buChar char="Ø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Invoking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put_task_struct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(): if counter=0, dropping remaining reference</a:t>
            </a:r>
          </a:p>
          <a:p>
            <a:pPr marL="1803400" lvl="1" indent="-542925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Decreasing usage counter (_ _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count_field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) and releasing data structure if usage counter=0</a:t>
            </a:r>
          </a:p>
          <a:p>
            <a:pPr marL="1803400" lvl="1" indent="-542925">
              <a:buFont typeface="Courier New" pitchFamily="49" charset="0"/>
              <a:buChar char="o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Releasing process descriptor and memory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8854" y="3734913"/>
            <a:ext cx="142558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YOU!!</a:t>
            </a:r>
            <a:endParaRPr lang="en-US" sz="1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512</Words>
  <Application>Microsoft Office PowerPoint</Application>
  <PresentationFormat>Custom</PresentationFormat>
  <Paragraphs>91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 Neue</vt:lpstr>
      <vt:lpstr>Playfair Display</vt:lpstr>
      <vt:lpstr>Times New Roman</vt:lpstr>
      <vt:lpstr>Wingdings</vt:lpstr>
      <vt:lpstr>Courier New</vt:lpstr>
      <vt:lpstr>Office Theme</vt:lpstr>
      <vt:lpstr>Slide 1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Srobona Das</dc:creator>
  <cp:lastModifiedBy>essarvk</cp:lastModifiedBy>
  <cp:revision>78</cp:revision>
  <dcterms:created xsi:type="dcterms:W3CDTF">2019-11-25T06:56:12Z</dcterms:created>
  <dcterms:modified xsi:type="dcterms:W3CDTF">2023-09-21T16:22:38Z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