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1" r:id="rId3"/>
    <p:sldId id="307" r:id="rId4"/>
    <p:sldId id="263" r:id="rId5"/>
    <p:sldId id="282" r:id="rId6"/>
    <p:sldId id="313" r:id="rId7"/>
    <p:sldId id="308" r:id="rId8"/>
    <p:sldId id="309" r:id="rId9"/>
    <p:sldId id="311" r:id="rId10"/>
    <p:sldId id="310" r:id="rId11"/>
    <p:sldId id="312" r:id="rId12"/>
  </p:sldIdLst>
  <p:sldSz cx="20104100" cy="11309350"/>
  <p:notesSz cx="20104100" cy="11309350"/>
  <p:embeddedFontLst>
    <p:embeddedFont>
      <p:font typeface="Calibri" panose="020F0502020204030204" pitchFamily="34" charset="0"/>
      <p:regular r:id="rId14"/>
      <p:bold r:id="rId15"/>
      <p:italic r:id="rId16"/>
      <p:boldItalic r:id="rId17"/>
    </p:embeddedFont>
    <p:embeddedFont>
      <p:font typeface="Helvetica Neue" panose="020B0604020202020204" charset="0"/>
      <p:bold r:id="rId18"/>
      <p:boldItalic r:id="rId19"/>
    </p:embeddedFont>
    <p:embeddedFont>
      <p:font typeface="Playfair Display"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XGACgrbMNerWQqx7sbtf1GgTI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8DD9B-EFED-4526-82F6-B42155AA7113}" v="8" dt="2023-09-23T17:06:01.044"/>
  </p1510:revLst>
</p1510:revInfo>
</file>

<file path=ppt/tableStyles.xml><?xml version="1.0" encoding="utf-8"?>
<a:tblStyleLst xmlns:a="http://schemas.openxmlformats.org/drawingml/2006/main" def="{59D902B4-F849-4538-9F14-8FB2E146B330}">
  <a:tblStyle styleId="{59D902B4-F849-4538-9F14-8FB2E146B33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82" autoAdjust="0"/>
  </p:normalViewPr>
  <p:slideViewPr>
    <p:cSldViewPr snapToGrid="0">
      <p:cViewPr varScale="1">
        <p:scale>
          <a:sx n="47" d="100"/>
          <a:sy n="47" d="100"/>
        </p:scale>
        <p:origin x="874"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a H" userId="72f6dc6410a3fa18" providerId="LiveId" clId="{DD38DD9B-EFED-4526-82F6-B42155AA7113}"/>
    <pc:docChg chg="undo redo custSel addSld modSld">
      <pc:chgData name="Bhavana H" userId="72f6dc6410a3fa18" providerId="LiveId" clId="{DD38DD9B-EFED-4526-82F6-B42155AA7113}" dt="2023-09-23T17:14:46.147" v="301" actId="20577"/>
      <pc:docMkLst>
        <pc:docMk/>
      </pc:docMkLst>
      <pc:sldChg chg="modSp mod">
        <pc:chgData name="Bhavana H" userId="72f6dc6410a3fa18" providerId="LiveId" clId="{DD38DD9B-EFED-4526-82F6-B42155AA7113}" dt="2023-09-23T17:14:20.069" v="300" actId="14100"/>
        <pc:sldMkLst>
          <pc:docMk/>
          <pc:sldMk cId="4082680613" sldId="282"/>
        </pc:sldMkLst>
        <pc:spChg chg="mod">
          <ac:chgData name="Bhavana H" userId="72f6dc6410a3fa18" providerId="LiveId" clId="{DD38DD9B-EFED-4526-82F6-B42155AA7113}" dt="2023-09-23T17:14:20.069" v="300" actId="14100"/>
          <ac:spMkLst>
            <pc:docMk/>
            <pc:sldMk cId="4082680613" sldId="282"/>
            <ac:spMk id="3" creationId="{00000000-0000-0000-0000-000000000000}"/>
          </ac:spMkLst>
        </pc:spChg>
      </pc:sldChg>
      <pc:sldChg chg="addSp delSp modSp mod">
        <pc:chgData name="Bhavana H" userId="72f6dc6410a3fa18" providerId="LiveId" clId="{DD38DD9B-EFED-4526-82F6-B42155AA7113}" dt="2023-09-23T17:06:44.042" v="144" actId="20577"/>
        <pc:sldMkLst>
          <pc:docMk/>
          <pc:sldMk cId="3071838479" sldId="310"/>
        </pc:sldMkLst>
        <pc:spChg chg="add del">
          <ac:chgData name="Bhavana H" userId="72f6dc6410a3fa18" providerId="LiveId" clId="{DD38DD9B-EFED-4526-82F6-B42155AA7113}" dt="2023-09-23T17:04:15.616" v="113"/>
          <ac:spMkLst>
            <pc:docMk/>
            <pc:sldMk cId="3071838479" sldId="310"/>
            <ac:spMk id="2" creationId="{F0BA9BE6-9180-0C24-9811-160E8787F278}"/>
          </ac:spMkLst>
        </pc:spChg>
        <pc:spChg chg="mod">
          <ac:chgData name="Bhavana H" userId="72f6dc6410a3fa18" providerId="LiveId" clId="{DD38DD9B-EFED-4526-82F6-B42155AA7113}" dt="2023-09-23T17:06:44.042" v="144" actId="20577"/>
          <ac:spMkLst>
            <pc:docMk/>
            <pc:sldMk cId="3071838479" sldId="310"/>
            <ac:spMk id="3" creationId="{00000000-0000-0000-0000-000000000000}"/>
          </ac:spMkLst>
        </pc:spChg>
        <pc:spChg chg="add del">
          <ac:chgData name="Bhavana H" userId="72f6dc6410a3fa18" providerId="LiveId" clId="{DD38DD9B-EFED-4526-82F6-B42155AA7113}" dt="2023-09-23T17:04:18.699" v="115"/>
          <ac:spMkLst>
            <pc:docMk/>
            <pc:sldMk cId="3071838479" sldId="310"/>
            <ac:spMk id="5" creationId="{9A811A51-B6C4-5D22-E0AA-F41E5CD8BB4B}"/>
          </ac:spMkLst>
        </pc:spChg>
        <pc:spChg chg="add del">
          <ac:chgData name="Bhavana H" userId="72f6dc6410a3fa18" providerId="LiveId" clId="{DD38DD9B-EFED-4526-82F6-B42155AA7113}" dt="2023-09-23T17:04:22.937" v="117"/>
          <ac:spMkLst>
            <pc:docMk/>
            <pc:sldMk cId="3071838479" sldId="310"/>
            <ac:spMk id="6" creationId="{1ACB73E1-4212-1532-40A0-AFC45E072892}"/>
          </ac:spMkLst>
        </pc:spChg>
        <pc:spChg chg="add del">
          <ac:chgData name="Bhavana H" userId="72f6dc6410a3fa18" providerId="LiveId" clId="{DD38DD9B-EFED-4526-82F6-B42155AA7113}" dt="2023-09-23T17:06:01.044" v="134"/>
          <ac:spMkLst>
            <pc:docMk/>
            <pc:sldMk cId="3071838479" sldId="310"/>
            <ac:spMk id="7" creationId="{D678E12C-5BA2-0409-8305-5704B44A2AA8}"/>
          </ac:spMkLst>
        </pc:spChg>
      </pc:sldChg>
      <pc:sldChg chg="modSp new mod">
        <pc:chgData name="Bhavana H" userId="72f6dc6410a3fa18" providerId="LiveId" clId="{DD38DD9B-EFED-4526-82F6-B42155AA7113}" dt="2023-09-23T17:14:46.147" v="301" actId="20577"/>
        <pc:sldMkLst>
          <pc:docMk/>
          <pc:sldMk cId="1248887167" sldId="313"/>
        </pc:sldMkLst>
        <pc:spChg chg="mod">
          <ac:chgData name="Bhavana H" userId="72f6dc6410a3fa18" providerId="LiveId" clId="{DD38DD9B-EFED-4526-82F6-B42155AA7113}" dt="2023-09-23T17:13:47.724" v="291" actId="108"/>
          <ac:spMkLst>
            <pc:docMk/>
            <pc:sldMk cId="1248887167" sldId="313"/>
            <ac:spMk id="2" creationId="{BB08C617-FA49-FE53-6CD2-35FF359DA8C0}"/>
          </ac:spMkLst>
        </pc:spChg>
        <pc:spChg chg="mod">
          <ac:chgData name="Bhavana H" userId="72f6dc6410a3fa18" providerId="LiveId" clId="{DD38DD9B-EFED-4526-82F6-B42155AA7113}" dt="2023-09-23T17:14:46.147" v="301" actId="20577"/>
          <ac:spMkLst>
            <pc:docMk/>
            <pc:sldMk cId="1248887167" sldId="313"/>
            <ac:spMk id="3" creationId="{9E244C2A-5800-C203-84DB-5AF5D70373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51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51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372100"/>
            <a:ext cx="16084549" cy="5089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2613"/>
            <a:ext cx="8712200" cy="5651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2613"/>
            <a:ext cx="8712200" cy="5651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74566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1: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83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6: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60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6: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53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8: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14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8"/>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8"/>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581025" y="407988"/>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9"/>
          <p:cNvSpPr txBox="1">
            <a:spLocks noGrp="1"/>
          </p:cNvSpPr>
          <p:nvPr>
            <p:ph type="body" idx="1"/>
          </p:nvPr>
        </p:nvSpPr>
        <p:spPr>
          <a:xfrm>
            <a:off x="2746375" y="2613025"/>
            <a:ext cx="14611350" cy="2271713"/>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b="0" i="0">
                <a:solidFill>
                  <a:schemeClr val="dk1"/>
                </a:solidFill>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9"/>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31"/>
        <p:cNvGrpSpPr/>
        <p:nvPr/>
      </p:nvGrpSpPr>
      <p:grpSpPr>
        <a:xfrm>
          <a:off x="0" y="0"/>
          <a:ext cx="0" cy="0"/>
          <a:chOff x="0" y="0"/>
          <a:chExt cx="0" cy="0"/>
        </a:xfrm>
      </p:grpSpPr>
      <p:sp>
        <p:nvSpPr>
          <p:cNvPr id="32" name="Google Shape;32;p30"/>
          <p:cNvSpPr txBox="1">
            <a:spLocks noGrp="1"/>
          </p:cNvSpPr>
          <p:nvPr>
            <p:ph type="ctrTitle"/>
          </p:nvPr>
        </p:nvSpPr>
        <p:spPr>
          <a:xfrm>
            <a:off x="1507807" y="3505898"/>
            <a:ext cx="17088487" cy="2374963"/>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0"/>
          <p:cNvSpPr txBox="1">
            <a:spLocks noGrp="1"/>
          </p:cNvSpPr>
          <p:nvPr>
            <p:ph type="subTitle" idx="1"/>
          </p:nvPr>
        </p:nvSpPr>
        <p:spPr>
          <a:xfrm>
            <a:off x="3015615" y="6333236"/>
            <a:ext cx="14072870" cy="2827337"/>
          </a:xfrm>
          <a:prstGeom prst="rect">
            <a:avLst/>
          </a:prstGeom>
          <a:noFill/>
          <a:ln>
            <a:noFill/>
          </a:ln>
        </p:spPr>
        <p:txBody>
          <a:bodyPr spcFirstLastPara="1" wrap="square" lIns="0" tIns="0" rIns="0" bIns="0" anchor="t" anchorCtr="0">
            <a:spAutoFit/>
          </a:bodyPr>
          <a:lstStyle>
            <a:lvl1pPr lvl="0" algn="l">
              <a:spcBef>
                <a:spcPts val="360"/>
              </a:spcBef>
              <a:spcAft>
                <a:spcPts val="0"/>
              </a:spcAft>
              <a:buSzPts val="1400"/>
              <a:buNone/>
              <a:defRPr/>
            </a:lvl1pPr>
            <a:lvl2pPr lvl="1" algn="l">
              <a:spcBef>
                <a:spcPts val="360"/>
              </a:spcBef>
              <a:spcAft>
                <a:spcPts val="0"/>
              </a:spcAft>
              <a:buSzPts val="1400"/>
              <a:buNone/>
              <a:defRPr/>
            </a:lvl2pPr>
            <a:lvl3pPr lvl="2" algn="l">
              <a:spcBef>
                <a:spcPts val="360"/>
              </a:spcBef>
              <a:spcAft>
                <a:spcPts val="0"/>
              </a:spcAft>
              <a:buSzPts val="1400"/>
              <a:buNone/>
              <a:defRPr/>
            </a:lvl3pPr>
            <a:lvl4pPr lvl="3" algn="l">
              <a:spcBef>
                <a:spcPts val="360"/>
              </a:spcBef>
              <a:spcAft>
                <a:spcPts val="0"/>
              </a:spcAft>
              <a:buSzPts val="1400"/>
              <a:buNone/>
              <a:defRPr/>
            </a:lvl4pPr>
            <a:lvl5pPr lvl="4" algn="l">
              <a:spcBef>
                <a:spcPts val="36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0"/>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0"/>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7"/>
        <p:cNvGrpSpPr/>
        <p:nvPr/>
      </p:nvGrpSpPr>
      <p:grpSpPr>
        <a:xfrm>
          <a:off x="0" y="0"/>
          <a:ext cx="0" cy="0"/>
          <a:chOff x="0" y="0"/>
          <a:chExt cx="0" cy="0"/>
        </a:xfrm>
      </p:grpSpPr>
      <p:sp>
        <p:nvSpPr>
          <p:cNvPr id="38" name="Google Shape;38;p31"/>
          <p:cNvSpPr txBox="1">
            <a:spLocks noGrp="1"/>
          </p:cNvSpPr>
          <p:nvPr>
            <p:ph type="title"/>
          </p:nvPr>
        </p:nvSpPr>
        <p:spPr>
          <a:xfrm>
            <a:off x="581025" y="407988"/>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31"/>
          <p:cNvSpPr txBox="1">
            <a:spLocks noGrp="1"/>
          </p:cNvSpPr>
          <p:nvPr>
            <p:ph type="body" idx="1"/>
          </p:nvPr>
        </p:nvSpPr>
        <p:spPr>
          <a:xfrm>
            <a:off x="1005205" y="2601150"/>
            <a:ext cx="8745284" cy="7464171"/>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31"/>
          <p:cNvSpPr txBox="1">
            <a:spLocks noGrp="1"/>
          </p:cNvSpPr>
          <p:nvPr>
            <p:ph type="body" idx="2"/>
          </p:nvPr>
        </p:nvSpPr>
        <p:spPr>
          <a:xfrm>
            <a:off x="10353611" y="2601150"/>
            <a:ext cx="8745284" cy="7464171"/>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31"/>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1"/>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4"/>
        <p:cNvGrpSpPr/>
        <p:nvPr/>
      </p:nvGrpSpPr>
      <p:grpSpPr>
        <a:xfrm>
          <a:off x="0" y="0"/>
          <a:ext cx="0" cy="0"/>
          <a:chOff x="0" y="0"/>
          <a:chExt cx="0" cy="0"/>
        </a:xfrm>
      </p:grpSpPr>
      <p:sp>
        <p:nvSpPr>
          <p:cNvPr id="45" name="Google Shape;45;p32"/>
          <p:cNvSpPr txBox="1">
            <a:spLocks noGrp="1"/>
          </p:cNvSpPr>
          <p:nvPr>
            <p:ph type="title"/>
          </p:nvPr>
        </p:nvSpPr>
        <p:spPr>
          <a:xfrm>
            <a:off x="581025" y="407988"/>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32"/>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27"/>
          <p:cNvSpPr/>
          <p:nvPr/>
        </p:nvSpPr>
        <p:spPr>
          <a:xfrm>
            <a:off x="0" y="11274425"/>
            <a:ext cx="20075526"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27"/>
          <p:cNvSpPr/>
          <p:nvPr/>
        </p:nvSpPr>
        <p:spPr>
          <a:xfrm>
            <a:off x="28575" y="47625"/>
            <a:ext cx="0" cy="1121410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27"/>
          <p:cNvSpPr/>
          <p:nvPr/>
        </p:nvSpPr>
        <p:spPr>
          <a:xfrm>
            <a:off x="0" y="23813"/>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27"/>
          <p:cNvSpPr/>
          <p:nvPr/>
        </p:nvSpPr>
        <p:spPr>
          <a:xfrm>
            <a:off x="20075525" y="11261725"/>
            <a:ext cx="28575" cy="23813"/>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27"/>
          <p:cNvSpPr/>
          <p:nvPr/>
        </p:nvSpPr>
        <p:spPr>
          <a:xfrm>
            <a:off x="20075525" y="47625"/>
            <a:ext cx="0" cy="1121410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27"/>
          <p:cNvSpPr txBox="1">
            <a:spLocks noGrp="1"/>
          </p:cNvSpPr>
          <p:nvPr>
            <p:ph type="title"/>
          </p:nvPr>
        </p:nvSpPr>
        <p:spPr>
          <a:xfrm>
            <a:off x="581025" y="407988"/>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27"/>
          <p:cNvSpPr txBox="1">
            <a:spLocks noGrp="1"/>
          </p:cNvSpPr>
          <p:nvPr>
            <p:ph type="body" idx="1"/>
          </p:nvPr>
        </p:nvSpPr>
        <p:spPr>
          <a:xfrm>
            <a:off x="2746375" y="2613025"/>
            <a:ext cx="14611350" cy="2271713"/>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27"/>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7"/>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7"/>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rtl="0">
              <a:spcBef>
                <a:spcPts val="0"/>
              </a:spcBef>
              <a:spcAft>
                <a:spcPts val="0"/>
              </a:spcAft>
              <a:buNone/>
              <a:defRPr sz="1800" b="0" u="none">
                <a:solidFill>
                  <a:srgbClr val="898989"/>
                </a:solidFill>
                <a:latin typeface="Calibri"/>
                <a:ea typeface="Calibri"/>
                <a:cs typeface="Calibri"/>
                <a:sym typeface="Calibri"/>
              </a:defRPr>
            </a:lvl1pPr>
            <a:lvl2pPr marL="0" marR="0" lvl="1" indent="0" algn="r" rtl="0">
              <a:spcBef>
                <a:spcPts val="0"/>
              </a:spcBef>
              <a:spcAft>
                <a:spcPts val="0"/>
              </a:spcAft>
              <a:buNone/>
              <a:defRPr sz="1800" b="0" u="none">
                <a:solidFill>
                  <a:srgbClr val="898989"/>
                </a:solidFill>
                <a:latin typeface="Calibri"/>
                <a:ea typeface="Calibri"/>
                <a:cs typeface="Calibri"/>
                <a:sym typeface="Calibri"/>
              </a:defRPr>
            </a:lvl2pPr>
            <a:lvl3pPr marL="0" marR="0" lvl="2" indent="0" algn="r" rtl="0">
              <a:spcBef>
                <a:spcPts val="0"/>
              </a:spcBef>
              <a:spcAft>
                <a:spcPts val="0"/>
              </a:spcAft>
              <a:buNone/>
              <a:defRPr sz="1800" b="0" u="none">
                <a:solidFill>
                  <a:srgbClr val="898989"/>
                </a:solidFill>
                <a:latin typeface="Calibri"/>
                <a:ea typeface="Calibri"/>
                <a:cs typeface="Calibri"/>
                <a:sym typeface="Calibri"/>
              </a:defRPr>
            </a:lvl3pPr>
            <a:lvl4pPr marL="0" marR="0" lvl="3" indent="0" algn="r" rtl="0">
              <a:spcBef>
                <a:spcPts val="0"/>
              </a:spcBef>
              <a:spcAft>
                <a:spcPts val="0"/>
              </a:spcAft>
              <a:buNone/>
              <a:defRPr sz="1800" b="0" u="none">
                <a:solidFill>
                  <a:srgbClr val="898989"/>
                </a:solidFill>
                <a:latin typeface="Calibri"/>
                <a:ea typeface="Calibri"/>
                <a:cs typeface="Calibri"/>
                <a:sym typeface="Calibri"/>
              </a:defRPr>
            </a:lvl4pPr>
            <a:lvl5pPr marL="0" marR="0" lvl="4" indent="0" algn="r" rtl="0">
              <a:spcBef>
                <a:spcPts val="0"/>
              </a:spcBef>
              <a:spcAft>
                <a:spcPts val="0"/>
              </a:spcAft>
              <a:buNone/>
              <a:defRPr sz="1800" b="0" u="none">
                <a:solidFill>
                  <a:srgbClr val="898989"/>
                </a:solidFill>
                <a:latin typeface="Calibri"/>
                <a:ea typeface="Calibri"/>
                <a:cs typeface="Calibri"/>
                <a:sym typeface="Calibri"/>
              </a:defRPr>
            </a:lvl5pPr>
            <a:lvl6pPr marL="0" marR="0" lvl="5" indent="0" algn="r" rtl="0">
              <a:spcBef>
                <a:spcPts val="0"/>
              </a:spcBef>
              <a:spcAft>
                <a:spcPts val="0"/>
              </a:spcAft>
              <a:buNone/>
              <a:defRPr sz="1800" b="0" u="none">
                <a:solidFill>
                  <a:srgbClr val="898989"/>
                </a:solidFill>
                <a:latin typeface="Calibri"/>
                <a:ea typeface="Calibri"/>
                <a:cs typeface="Calibri"/>
                <a:sym typeface="Calibri"/>
              </a:defRPr>
            </a:lvl6pPr>
            <a:lvl7pPr marL="0" marR="0" lvl="6" indent="0" algn="r" rtl="0">
              <a:spcBef>
                <a:spcPts val="0"/>
              </a:spcBef>
              <a:spcAft>
                <a:spcPts val="0"/>
              </a:spcAft>
              <a:buNone/>
              <a:defRPr sz="1800" b="0" u="none">
                <a:solidFill>
                  <a:srgbClr val="898989"/>
                </a:solidFill>
                <a:latin typeface="Calibri"/>
                <a:ea typeface="Calibri"/>
                <a:cs typeface="Calibri"/>
                <a:sym typeface="Calibri"/>
              </a:defRPr>
            </a:lvl7pPr>
            <a:lvl8pPr marL="0" marR="0" lvl="7" indent="0" algn="r" rtl="0">
              <a:spcBef>
                <a:spcPts val="0"/>
              </a:spcBef>
              <a:spcAft>
                <a:spcPts val="0"/>
              </a:spcAft>
              <a:buNone/>
              <a:defRPr sz="1800" b="0" u="none">
                <a:solidFill>
                  <a:srgbClr val="898989"/>
                </a:solidFill>
                <a:latin typeface="Calibri"/>
                <a:ea typeface="Calibri"/>
                <a:cs typeface="Calibri"/>
                <a:sym typeface="Calibri"/>
              </a:defRPr>
            </a:lvl8pPr>
            <a:lvl9pPr marL="0" marR="0" lvl="8" indent="0" algn="r" rtl="0">
              <a:spcBef>
                <a:spcPts val="0"/>
              </a:spcBef>
              <a:spcAft>
                <a:spcPts val="0"/>
              </a:spcAft>
              <a:buNone/>
              <a:defRPr sz="1800" b="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sp>
        <p:nvSpPr>
          <p:cNvPr id="53" name="Google Shape;53;p1"/>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err="1">
                <a:solidFill>
                  <a:srgbClr val="FFFFFF"/>
                </a:solidFill>
                <a:latin typeface="Calibri"/>
                <a:ea typeface="Calibri"/>
                <a:cs typeface="Calibri"/>
                <a:sym typeface="Calibri"/>
              </a:rPr>
              <a:t>bybjjBh</a:t>
            </a:r>
            <a:endParaRPr sz="1800" dirty="0">
              <a:solidFill>
                <a:srgbClr val="FFFFFF"/>
              </a:solidFill>
              <a:latin typeface="Calibri"/>
              <a:ea typeface="Calibri"/>
              <a:cs typeface="Calibri"/>
              <a:sym typeface="Calibri"/>
            </a:endParaRPr>
          </a:p>
        </p:txBody>
      </p:sp>
      <p:sp>
        <p:nvSpPr>
          <p:cNvPr id="54" name="Google Shape;54;p1"/>
          <p:cNvSpPr/>
          <p:nvPr/>
        </p:nvSpPr>
        <p:spPr>
          <a:xfrm>
            <a:off x="-6350" y="15875"/>
            <a:ext cx="9377363" cy="6477000"/>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471488" y="415925"/>
            <a:ext cx="1846262" cy="184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
          <p:cNvSpPr/>
          <p:nvPr/>
        </p:nvSpPr>
        <p:spPr>
          <a:xfrm>
            <a:off x="5603875" y="1336675"/>
            <a:ext cx="146050" cy="14763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0470"/>
              </a:lnSpc>
              <a:spcBef>
                <a:spcPts val="0"/>
              </a:spcBef>
              <a:spcAft>
                <a:spcPts val="0"/>
              </a:spcAft>
              <a:buNone/>
            </a:pPr>
            <a:r>
              <a:rPr lang="en-IN" sz="4250" b="1">
                <a:solidFill>
                  <a:srgbClr val="FFFFFF"/>
                </a:solidFill>
                <a:latin typeface="Helvetica Neue"/>
                <a:ea typeface="Helvetica Neue"/>
                <a:cs typeface="Helvetica Neue"/>
                <a:sym typeface="Helvetica Neue"/>
              </a:rPr>
              <a:t>RV College of </a:t>
            </a:r>
            <a:endParaRPr/>
          </a:p>
          <a:p>
            <a:pPr marL="12700" marR="0" lvl="0" indent="0" algn="l" rtl="0">
              <a:lnSpc>
                <a:spcPct val="110470"/>
              </a:lnSpc>
              <a:spcBef>
                <a:spcPts val="105"/>
              </a:spcBef>
              <a:spcAft>
                <a:spcPts val="0"/>
              </a:spcAft>
              <a:buNone/>
            </a:pPr>
            <a:r>
              <a:rPr lang="en-IN" sz="4250" b="1">
                <a:solidFill>
                  <a:srgbClr val="FFFFFF"/>
                </a:solidFill>
                <a:latin typeface="Helvetica Neue"/>
                <a:ea typeface="Helvetica Neue"/>
                <a:cs typeface="Helvetica Neue"/>
                <a:sym typeface="Helvetica Neue"/>
              </a:rPr>
              <a:t>Engineering</a:t>
            </a:r>
            <a:endParaRPr sz="4250" b="1">
              <a:solidFill>
                <a:schemeClr val="dk1"/>
              </a:solidFill>
              <a:latin typeface="Helvetica Neue"/>
              <a:ea typeface="Helvetica Neue"/>
              <a:cs typeface="Helvetica Neue"/>
              <a:sym typeface="Helvetica Neue"/>
            </a:endParaRPr>
          </a:p>
        </p:txBody>
      </p:sp>
      <p:sp>
        <p:nvSpPr>
          <p:cNvPr id="58" name="Google Shape;58;p1"/>
          <p:cNvSpPr txBox="1"/>
          <p:nvPr/>
        </p:nvSpPr>
        <p:spPr>
          <a:xfrm>
            <a:off x="16117888" y="407988"/>
            <a:ext cx="3405187" cy="48418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3000" i="1">
                <a:solidFill>
                  <a:srgbClr val="422C75"/>
                </a:solidFill>
                <a:latin typeface="Playfair Display"/>
                <a:ea typeface="Playfair Display"/>
                <a:cs typeface="Playfair Display"/>
                <a:sym typeface="Playfair Display"/>
              </a:rPr>
              <a:t>Go, change the world</a:t>
            </a:r>
            <a:endParaRPr sz="3000">
              <a:solidFill>
                <a:schemeClr val="dk1"/>
              </a:solidFill>
              <a:latin typeface="Playfair Display"/>
              <a:ea typeface="Playfair Display"/>
              <a:cs typeface="Playfair Display"/>
              <a:sym typeface="Playfair Display"/>
            </a:endParaRPr>
          </a:p>
        </p:txBody>
      </p:sp>
      <p:sp>
        <p:nvSpPr>
          <p:cNvPr id="59" name="Google Shape;59;p1"/>
          <p:cNvSpPr/>
          <p:nvPr/>
        </p:nvSpPr>
        <p:spPr>
          <a:xfrm>
            <a:off x="7791450" y="3582988"/>
            <a:ext cx="8424863" cy="830956"/>
          </a:xfrm>
          <a:prstGeom prst="rect">
            <a:avLst/>
          </a:prstGeom>
          <a:solidFill>
            <a:srgbClr val="EAF1DD"/>
          </a:solidFill>
          <a:ln>
            <a:noFill/>
          </a:ln>
        </p:spPr>
        <p:txBody>
          <a:bodyPr spcFirstLastPara="1" wrap="square" lIns="91425" tIns="45700" rIns="91425" bIns="45700" anchor="t" anchorCtr="0">
            <a:spAutoFit/>
          </a:bodyPr>
          <a:lstStyle/>
          <a:p>
            <a:pPr lvl="0" algn="ctr"/>
            <a:r>
              <a:rPr lang="en-US" sz="4800" b="1" dirty="0">
                <a:solidFill>
                  <a:srgbClr val="002060"/>
                </a:solidFill>
                <a:latin typeface="Calibri"/>
                <a:ea typeface="Calibri"/>
                <a:cs typeface="Calibri"/>
              </a:rPr>
              <a:t>Advances in Operating System</a:t>
            </a:r>
            <a:r>
              <a:rPr lang="en-IN" sz="4800" b="1" dirty="0">
                <a:solidFill>
                  <a:srgbClr val="002060"/>
                </a:solidFill>
                <a:latin typeface="Calibri"/>
                <a:ea typeface="Calibri"/>
                <a:cs typeface="Calibri"/>
                <a:sym typeface="Calibri"/>
              </a:rPr>
              <a:t> </a:t>
            </a:r>
            <a:endParaRPr sz="4800" b="1" dirty="0">
              <a:solidFill>
                <a:srgbClr val="002060"/>
              </a:solidFill>
              <a:latin typeface="Calibri"/>
              <a:ea typeface="Calibri"/>
              <a:cs typeface="Calibri"/>
              <a:sym typeface="Calibri"/>
            </a:endParaRPr>
          </a:p>
        </p:txBody>
      </p:sp>
      <p:sp>
        <p:nvSpPr>
          <p:cNvPr id="60" name="Google Shape;60;p1"/>
          <p:cNvSpPr/>
          <p:nvPr/>
        </p:nvSpPr>
        <p:spPr>
          <a:xfrm>
            <a:off x="6089650" y="5149850"/>
            <a:ext cx="12877800" cy="830956"/>
          </a:xfrm>
          <a:prstGeom prst="rect">
            <a:avLst/>
          </a:prstGeom>
          <a:solidFill>
            <a:srgbClr val="FBD4B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b="1" dirty="0">
                <a:solidFill>
                  <a:srgbClr val="002060"/>
                </a:solidFill>
                <a:latin typeface="Calibri"/>
                <a:ea typeface="Calibri"/>
                <a:cs typeface="Calibri"/>
                <a:sym typeface="Calibri"/>
              </a:rPr>
              <a:t>Process Switching</a:t>
            </a:r>
            <a:endParaRPr sz="4800" b="1" dirty="0">
              <a:solidFill>
                <a:srgbClr val="002060"/>
              </a:solidFill>
              <a:latin typeface="Calibri"/>
              <a:ea typeface="Calibri"/>
              <a:cs typeface="Calibri"/>
              <a:sym typeface="Calibri"/>
            </a:endParaRPr>
          </a:p>
        </p:txBody>
      </p:sp>
      <p:sp>
        <p:nvSpPr>
          <p:cNvPr id="61" name="Google Shape;61;p1"/>
          <p:cNvSpPr/>
          <p:nvPr/>
        </p:nvSpPr>
        <p:spPr>
          <a:xfrm>
            <a:off x="7791450" y="2257425"/>
            <a:ext cx="8326438" cy="1016000"/>
          </a:xfrm>
          <a:prstGeom prst="rect">
            <a:avLst/>
          </a:prstGeom>
          <a:solidFill>
            <a:srgbClr val="B7CCE4"/>
          </a:solidFill>
          <a:ln>
            <a:noFill/>
          </a:ln>
        </p:spPr>
        <p:txBody>
          <a:bodyPr spcFirstLastPara="1" wrap="square" lIns="91425" tIns="45700" rIns="91425" bIns="45700" anchor="t" anchorCtr="0">
            <a:spAutoFit/>
          </a:bodyPr>
          <a:lstStyle/>
          <a:p>
            <a:pPr lvl="0" algn="ctr"/>
            <a:r>
              <a:rPr lang="en-IN" sz="6000" b="1" dirty="0">
                <a:solidFill>
                  <a:srgbClr val="C00000"/>
                </a:solidFill>
                <a:latin typeface="Calibri"/>
                <a:ea typeface="Calibri"/>
                <a:cs typeface="Calibri"/>
                <a:sym typeface="Calibri"/>
              </a:rPr>
              <a:t>Course Code:22MCE22TL</a:t>
            </a:r>
            <a:endParaRPr sz="60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7ED1813C-4C3D-911F-6B3E-8E24FC4B1F79}"/>
              </a:ext>
            </a:extLst>
          </p:cNvPr>
          <p:cNvSpPr txBox="1"/>
          <p:nvPr/>
        </p:nvSpPr>
        <p:spPr>
          <a:xfrm>
            <a:off x="17014372" y="9443811"/>
            <a:ext cx="4369707" cy="1384995"/>
          </a:xfrm>
          <a:prstGeom prst="rect">
            <a:avLst/>
          </a:prstGeom>
          <a:noFill/>
        </p:spPr>
        <p:txBody>
          <a:bodyPr wrap="square" rtlCol="0">
            <a:spAutoFit/>
          </a:bodyPr>
          <a:lstStyle/>
          <a:p>
            <a:endParaRPr lang="en-US" dirty="0"/>
          </a:p>
          <a:p>
            <a:r>
              <a:rPr lang="en-US" sz="2800" dirty="0"/>
              <a:t>Bhavana H</a:t>
            </a:r>
          </a:p>
          <a:p>
            <a:r>
              <a:rPr lang="en-US" sz="2800" dirty="0"/>
              <a:t>1RV22SCS03</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041" y="789413"/>
            <a:ext cx="19442785" cy="11167416"/>
          </a:xfrm>
        </p:spPr>
        <p:txBody>
          <a:bodyPr/>
          <a:lstStyle/>
          <a:p>
            <a:pPr marL="685800" indent="-457200">
              <a:lnSpc>
                <a:spcPct val="107000"/>
              </a:lnSpc>
              <a:spcAft>
                <a:spcPts val="800"/>
              </a:spcAft>
              <a:buFont typeface="Arial" panose="020B0604020202020204" pitchFamily="34" charset="0"/>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Function for Restoring FPU State: When a process is later resumed, the CPU checks if it's trying to use the FPU. If it is, the CPU raises an exception.</a:t>
            </a:r>
          </a:p>
          <a:p>
            <a:pPr marL="685800" indent="-457200">
              <a:lnSpc>
                <a:spcPct val="107000"/>
              </a:lnSpc>
              <a:spcAft>
                <a:spcPts val="800"/>
              </a:spcAft>
              <a:buFont typeface="Arial" panose="020B0604020202020204" pitchFamily="34" charset="0"/>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Math State Restore Function: When the exception occurs, a function called </a:t>
            </a:r>
            <a:r>
              <a:rPr lang="en-IN" sz="3200" kern="100" dirty="0" err="1">
                <a:effectLst/>
                <a:latin typeface="Calibri" panose="020F0502020204030204" pitchFamily="34" charset="0"/>
                <a:ea typeface="Calibri" panose="020F0502020204030204" pitchFamily="34" charset="0"/>
                <a:cs typeface="Times New Roman" panose="02020603050405020304" pitchFamily="18" charset="0"/>
              </a:rPr>
              <a:t>math_state_restore</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is called. Here's what it does:</a:t>
            </a:r>
          </a:p>
          <a:p>
            <a:pPr marL="685800" indent="-457200">
              <a:lnSpc>
                <a:spcPct val="107000"/>
              </a:lnSpc>
              <a:spcAft>
                <a:spcPts val="800"/>
              </a:spcAft>
              <a:buFont typeface="Arial" panose="020B0604020202020204" pitchFamily="34" charset="0"/>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Clear TS Flag: It starts by clearing the TS flag in CR0 using </a:t>
            </a:r>
            <a:r>
              <a:rPr lang="en-IN" sz="3200" kern="100" dirty="0" err="1">
                <a:effectLst/>
                <a:latin typeface="Calibri" panose="020F0502020204030204" pitchFamily="34" charset="0"/>
                <a:ea typeface="Calibri" panose="020F0502020204030204" pitchFamily="34" charset="0"/>
                <a:cs typeface="Times New Roman" panose="02020603050405020304" pitchFamily="18" charset="0"/>
              </a:rPr>
              <a:t>clts</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Clearing the TS flag allows the processor to use the FPU without generating a task switch exception.</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kern="100" dirty="0">
                <a:latin typeface="Calibri" panose="020F0502020204030204" pitchFamily="34" charset="0"/>
                <a:ea typeface="Calibri" panose="020F0502020204030204" pitchFamily="34" charset="0"/>
                <a:cs typeface="Times New Roman" panose="02020603050405020304" pitchFamily="18" charset="0"/>
              </a:rPr>
              <a:t>I</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 ensures that the FPU is available for use.</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457200">
              <a:lnSpc>
                <a:spcPct val="107000"/>
              </a:lnSpc>
              <a:spcAft>
                <a:spcPts val="800"/>
              </a:spcAft>
              <a:buFont typeface="Arial" panose="020B0604020202020204" pitchFamily="34" charset="0"/>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(current-&gt;</a:t>
            </a:r>
            <a:r>
              <a:rPr lang="en-IN" sz="3200" kern="100" dirty="0" err="1">
                <a:effectLst/>
                <a:latin typeface="Calibri" panose="020F0502020204030204" pitchFamily="34" charset="0"/>
                <a:ea typeface="Calibri" panose="020F0502020204030204" pitchFamily="34" charset="0"/>
                <a:cs typeface="Times New Roman" panose="02020603050405020304" pitchFamily="18" charset="0"/>
              </a:rPr>
              <a:t>used_math</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kern="100" dirty="0">
                <a:latin typeface="Calibri" panose="020F0502020204030204" pitchFamily="34" charset="0"/>
                <a:ea typeface="Calibri" panose="020F0502020204030204" pitchFamily="34" charset="0"/>
                <a:cs typeface="Times New Roman" panose="02020603050405020304" pitchFamily="18" charset="0"/>
              </a:rPr>
              <a:t>T</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o track whether the FPU has been used by the current process or thread. if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used_math</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field is non-zero (meaning the FPU has been used), this inline assembly instruction uses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frstor</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instruction to restore the state of the FPU from memory. It restores the FPU registers and their contents to the state saved in current-&gt;tss.i387.</a:t>
            </a:r>
          </a:p>
          <a:p>
            <a:pPr marL="685800" indent="-457200">
              <a:lnSpc>
                <a:spcPct val="107000"/>
              </a:lnSpc>
              <a:spcAft>
                <a:spcPts val="800"/>
              </a:spcAft>
              <a:buFont typeface="Arial" panose="020B0604020202020204" pitchFamily="34" charset="0"/>
              <a:buChar char="•"/>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If the FPU hasn't been used yet initializes the FPU by executing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fninit</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instruction. It sets the FPU to its default state.</a:t>
            </a:r>
          </a:p>
          <a:p>
            <a:pPr marL="685800" indent="-457200">
              <a:lnSpc>
                <a:spcPct val="107000"/>
              </a:lnSpc>
              <a:spcAft>
                <a:spcPts val="800"/>
              </a:spcAft>
              <a:buFont typeface="Arial" panose="020B0604020202020204" pitchFamily="34" charset="0"/>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Set PF_USEDFPU Flag: Finally, it sets the "PF_USEDFPU" flag to indicate that the FPU is being used by the current process.</a:t>
            </a:r>
          </a:p>
          <a:p>
            <a:pPr>
              <a:lnSpc>
                <a:spcPct val="107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This code is responsible for saving and restoring the state of the FPU when switching between processes. It makes sure that each process has a clean FPU state when it starts and that the FPU state is properly saved and restored when needed. This ensures that FPU instructions work correctly for each process, even if they share the same hardware.</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3600" dirty="0">
              <a:solidFill>
                <a:schemeClr val="tx1"/>
              </a:solidFill>
              <a:sym typeface="Arial"/>
            </a:endParaRPr>
          </a:p>
        </p:txBody>
      </p:sp>
      <p:sp>
        <p:nvSpPr>
          <p:cNvPr id="4" name="Google Shape;212;p11"/>
          <p:cNvSpPr txBox="1"/>
          <p:nvPr/>
        </p:nvSpPr>
        <p:spPr>
          <a:xfrm>
            <a:off x="5022850" y="87313"/>
            <a:ext cx="9047163" cy="702100"/>
          </a:xfrm>
          <a:prstGeom prst="rect">
            <a:avLst/>
          </a:prstGeom>
          <a:noFill/>
          <a:ln>
            <a:noFill/>
          </a:ln>
        </p:spPr>
        <p:txBody>
          <a:bodyPr spcFirstLastPara="1" wrap="square" lIns="0" tIns="12050" rIns="0" bIns="0" anchor="t" anchorCtr="0">
            <a:spAutoFit/>
          </a:bodyPr>
          <a:lstStyle/>
          <a:p>
            <a:pPr marL="12700" lvl="0" algn="ctr">
              <a:spcBef>
                <a:spcPts val="100"/>
              </a:spcBef>
            </a:pPr>
            <a:r>
              <a:rPr lang="en-US" sz="4400" b="1" dirty="0">
                <a:solidFill>
                  <a:srgbClr val="FF0000"/>
                </a:solidFill>
                <a:latin typeface="Playfair Display"/>
                <a:ea typeface="Playfair Display"/>
                <a:cs typeface="Playfair Display"/>
                <a:sym typeface="Playfair Display"/>
              </a:rPr>
              <a:t>Saving the Floating Point Registers </a:t>
            </a:r>
            <a:endParaRPr sz="4400" b="1" dirty="0">
              <a:solidFill>
                <a:srgbClr val="FF0000"/>
              </a:solidFill>
              <a:latin typeface="Playfair Display"/>
              <a:ea typeface="Playfair Display"/>
              <a:cs typeface="Playfair Display"/>
              <a:sym typeface="Playfair Display"/>
            </a:endParaRPr>
          </a:p>
        </p:txBody>
      </p:sp>
    </p:spTree>
    <p:extLst>
      <p:ext uri="{BB962C8B-B14F-4D97-AF65-F5344CB8AC3E}">
        <p14:creationId xmlns:p14="http://schemas.microsoft.com/office/powerpoint/2010/main" val="307183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863B-07D5-807D-499B-6C4C7C36501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DEC8460-F04D-5530-9141-6E631E1683DC}"/>
              </a:ext>
            </a:extLst>
          </p:cNvPr>
          <p:cNvSpPr>
            <a:spLocks noGrp="1"/>
          </p:cNvSpPr>
          <p:nvPr>
            <p:ph type="body" idx="1"/>
          </p:nvPr>
        </p:nvSpPr>
        <p:spPr>
          <a:xfrm>
            <a:off x="2746375" y="2613025"/>
            <a:ext cx="14611350" cy="882293"/>
          </a:xfrm>
        </p:spPr>
        <p:txBody>
          <a:bodyPr/>
          <a:lstStyle/>
          <a:p>
            <a:pPr algn="ctr"/>
            <a:r>
              <a:rPr lang="en-IN" sz="5400" dirty="0">
                <a:solidFill>
                  <a:srgbClr val="FF0000"/>
                </a:solidFill>
              </a:rPr>
              <a:t>THANK YOU</a:t>
            </a:r>
          </a:p>
        </p:txBody>
      </p:sp>
    </p:spTree>
    <p:extLst>
      <p:ext uri="{BB962C8B-B14F-4D97-AF65-F5344CB8AC3E}">
        <p14:creationId xmlns:p14="http://schemas.microsoft.com/office/powerpoint/2010/main" val="44308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129" name="Google Shape;129;p6"/>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6"/>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6"/>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6"/>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6"/>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134" name="Google Shape;134;p6"/>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35" name="Google Shape;135;p6"/>
          <p:cNvSpPr/>
          <p:nvPr/>
        </p:nvSpPr>
        <p:spPr>
          <a:xfrm>
            <a:off x="273050" y="1327151"/>
            <a:ext cx="19394299" cy="7294264"/>
          </a:xfrm>
          <a:prstGeom prst="rect">
            <a:avLst/>
          </a:prstGeom>
          <a:noFill/>
          <a:ln>
            <a:noFill/>
          </a:ln>
        </p:spPr>
        <p:txBody>
          <a:bodyPr spcFirstLastPara="1" wrap="square" lIns="91425" tIns="45700" rIns="91425" bIns="45700" anchor="t" anchorCtr="0">
            <a:spAutoFit/>
          </a:bodyPr>
          <a:lstStyle/>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The </a:t>
            </a:r>
            <a:r>
              <a:rPr lang="en-US" sz="3600" dirty="0" err="1">
                <a:latin typeface="Calibri" panose="020F0502020204030204" pitchFamily="34" charset="0"/>
                <a:ea typeface="Calibri" panose="020F0502020204030204" pitchFamily="34" charset="0"/>
                <a:cs typeface="Calibri" panose="020F0502020204030204" pitchFamily="34" charset="0"/>
              </a:rPr>
              <a:t>switch_to</a:t>
            </a:r>
            <a:r>
              <a:rPr lang="en-US" sz="3600" dirty="0">
                <a:latin typeface="Calibri" panose="020F0502020204030204" pitchFamily="34" charset="0"/>
                <a:ea typeface="Calibri" panose="020F0502020204030204" pitchFamily="34" charset="0"/>
                <a:cs typeface="Calibri" panose="020F0502020204030204" pitchFamily="34" charset="0"/>
              </a:rPr>
              <a:t> macro performs a process switch. The "</a:t>
            </a:r>
            <a:r>
              <a:rPr lang="en-US" sz="3600" dirty="0" err="1">
                <a:latin typeface="Calibri" panose="020F0502020204030204" pitchFamily="34" charset="0"/>
                <a:ea typeface="Calibri" panose="020F0502020204030204" pitchFamily="34" charset="0"/>
                <a:cs typeface="Calibri" panose="020F0502020204030204" pitchFamily="34" charset="0"/>
              </a:rPr>
              <a:t>switch_to</a:t>
            </a:r>
            <a:r>
              <a:rPr lang="en-US" sz="3600" dirty="0">
                <a:latin typeface="Calibri" panose="020F0502020204030204" pitchFamily="34" charset="0"/>
                <a:ea typeface="Calibri" panose="020F0502020204030204" pitchFamily="34" charset="0"/>
                <a:cs typeface="Calibri" panose="020F0502020204030204" pitchFamily="34" charset="0"/>
              </a:rPr>
              <a:t>" macro has three parameters: </a:t>
            </a:r>
            <a:r>
              <a:rPr lang="en-US" sz="3600" dirty="0" err="1">
                <a:latin typeface="Calibri" panose="020F0502020204030204" pitchFamily="34" charset="0"/>
                <a:ea typeface="Calibri" panose="020F0502020204030204" pitchFamily="34" charset="0"/>
                <a:cs typeface="Calibri" panose="020F0502020204030204" pitchFamily="34" charset="0"/>
              </a:rPr>
              <a:t>prev</a:t>
            </a:r>
            <a:r>
              <a:rPr lang="en-US" sz="3600" dirty="0">
                <a:latin typeface="Calibri" panose="020F0502020204030204" pitchFamily="34" charset="0"/>
                <a:ea typeface="Calibri" panose="020F0502020204030204" pitchFamily="34" charset="0"/>
                <a:cs typeface="Calibri" panose="020F0502020204030204" pitchFamily="34" charset="0"/>
              </a:rPr>
              <a:t>, next and last.</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The macro is invoked by the schedule( ) function to schedule a new process on the CPU.</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Initially, the kernel is running Process A. In the schedule() function, the kernel knows where Process A's information is .</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When the kernel decides to switch from Process A to Process B, it uses the "</a:t>
            </a:r>
            <a:r>
              <a:rPr lang="en-US" sz="3600" dirty="0" err="1">
                <a:latin typeface="Calibri" panose="020F0502020204030204" pitchFamily="34" charset="0"/>
                <a:ea typeface="Calibri" panose="020F0502020204030204" pitchFamily="34" charset="0"/>
                <a:cs typeface="Calibri" panose="020F0502020204030204" pitchFamily="34" charset="0"/>
              </a:rPr>
              <a:t>switch_to</a:t>
            </a:r>
            <a:r>
              <a:rPr lang="en-US" sz="3600" dirty="0">
                <a:latin typeface="Calibri" panose="020F0502020204030204" pitchFamily="34" charset="0"/>
                <a:ea typeface="Calibri" panose="020F0502020204030204" pitchFamily="34" charset="0"/>
                <a:cs typeface="Calibri" panose="020F0502020204030204" pitchFamily="34" charset="0"/>
              </a:rPr>
              <a:t>" macro. </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dirty="0" err="1">
                <a:latin typeface="Calibri" panose="020F0502020204030204" pitchFamily="34" charset="0"/>
                <a:ea typeface="Calibri" panose="020F0502020204030204" pitchFamily="34" charset="0"/>
                <a:cs typeface="Calibri" panose="020F0502020204030204" pitchFamily="34" charset="0"/>
              </a:rPr>
              <a:t>prev</a:t>
            </a:r>
            <a:r>
              <a:rPr lang="en-US" sz="3600" dirty="0">
                <a:latin typeface="Calibri" panose="020F0502020204030204" pitchFamily="34" charset="0"/>
                <a:ea typeface="Calibri" panose="020F0502020204030204" pitchFamily="34" charset="0"/>
                <a:cs typeface="Calibri" panose="020F0502020204030204" pitchFamily="34" charset="0"/>
              </a:rPr>
              <a:t> points to Process A's descriptor</a:t>
            </a:r>
          </a:p>
          <a:p>
            <a:pPr algn="just"/>
            <a:r>
              <a:rPr lang="en-US" sz="3600" dirty="0">
                <a:latin typeface="Calibri" panose="020F0502020204030204" pitchFamily="34" charset="0"/>
                <a:ea typeface="Calibri" panose="020F0502020204030204" pitchFamily="34" charset="0"/>
                <a:cs typeface="Calibri" panose="020F0502020204030204" pitchFamily="34" charset="0"/>
              </a:rPr>
              <a:t>      next points to Process B's descriptor</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To switch from Process C to Process A, the kernel uses another special operation (the same </a:t>
            </a:r>
            <a:r>
              <a:rPr lang="en-US" sz="3600" dirty="0" err="1">
                <a:latin typeface="Calibri" panose="020F0502020204030204" pitchFamily="34" charset="0"/>
                <a:ea typeface="Calibri" panose="020F0502020204030204" pitchFamily="34" charset="0"/>
                <a:cs typeface="Calibri" panose="020F0502020204030204" pitchFamily="34" charset="0"/>
              </a:rPr>
              <a:t>switch_to</a:t>
            </a:r>
            <a:r>
              <a:rPr lang="en-US" sz="3600" dirty="0">
                <a:latin typeface="Calibri" panose="020F0502020204030204" pitchFamily="34" charset="0"/>
                <a:ea typeface="Calibri" panose="020F0502020204030204" pitchFamily="34" charset="0"/>
                <a:cs typeface="Calibri" panose="020F0502020204030204" pitchFamily="34" charset="0"/>
              </a:rPr>
              <a:t> macro) with:</a:t>
            </a:r>
          </a:p>
          <a:p>
            <a:pPr algn="just"/>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dirty="0" err="1">
                <a:latin typeface="Calibri" panose="020F0502020204030204" pitchFamily="34" charset="0"/>
                <a:ea typeface="Calibri" panose="020F0502020204030204" pitchFamily="34" charset="0"/>
                <a:cs typeface="Calibri" panose="020F0502020204030204" pitchFamily="34" charset="0"/>
              </a:rPr>
              <a:t>prev</a:t>
            </a:r>
            <a:r>
              <a:rPr lang="en-US" sz="3600" dirty="0">
                <a:latin typeface="Calibri" panose="020F0502020204030204" pitchFamily="34" charset="0"/>
                <a:ea typeface="Calibri" panose="020F0502020204030204" pitchFamily="34" charset="0"/>
                <a:cs typeface="Calibri" panose="020F0502020204030204" pitchFamily="34" charset="0"/>
              </a:rPr>
              <a:t> pointing to Process C's descriptor</a:t>
            </a:r>
          </a:p>
          <a:p>
            <a:pPr algn="just"/>
            <a:r>
              <a:rPr lang="en-US" sz="3600" dirty="0">
                <a:latin typeface="Calibri" panose="020F0502020204030204" pitchFamily="34" charset="0"/>
                <a:ea typeface="Calibri" panose="020F0502020204030204" pitchFamily="34" charset="0"/>
                <a:cs typeface="Calibri" panose="020F0502020204030204" pitchFamily="34" charset="0"/>
              </a:rPr>
              <a:t>     next pointing to Process A's descriptor</a:t>
            </a:r>
          </a:p>
          <a:p>
            <a:pPr algn="just"/>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136" name="Google Shape;136;p6"/>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lvl="0" algn="ctr"/>
            <a:r>
              <a:rPr lang="en-US" sz="4400" b="1" dirty="0" err="1">
                <a:solidFill>
                  <a:srgbClr val="FF0000"/>
                </a:solidFill>
                <a:latin typeface="Playfair Display"/>
                <a:sym typeface="Playfair Display"/>
              </a:rPr>
              <a:t>Switch_to</a:t>
            </a:r>
            <a:r>
              <a:rPr lang="en-US" sz="4400" b="1" dirty="0">
                <a:solidFill>
                  <a:srgbClr val="FF0000"/>
                </a:solidFill>
                <a:latin typeface="Playfair Display"/>
                <a:sym typeface="Playfair Display"/>
              </a:rPr>
              <a:t> macro</a:t>
            </a: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129" name="Google Shape;129;p6"/>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6"/>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6"/>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6"/>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6"/>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134" name="Google Shape;134;p6"/>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35" name="Google Shape;135;p6"/>
          <p:cNvSpPr/>
          <p:nvPr/>
        </p:nvSpPr>
        <p:spPr>
          <a:xfrm>
            <a:off x="273050" y="1327151"/>
            <a:ext cx="19394299" cy="8956258"/>
          </a:xfrm>
          <a:prstGeom prst="rect">
            <a:avLst/>
          </a:prstGeom>
          <a:noFill/>
          <a:ln>
            <a:noFill/>
          </a:ln>
        </p:spPr>
        <p:txBody>
          <a:bodyPr spcFirstLastPara="1" wrap="square" lIns="91425" tIns="45700" rIns="91425" bIns="45700" anchor="t" anchorCtr="0">
            <a:spAutoFit/>
          </a:bodyPr>
          <a:lstStyle/>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The </a:t>
            </a:r>
            <a:r>
              <a:rPr lang="en-US" sz="3600" dirty="0" err="1">
                <a:latin typeface="Calibri" panose="020F0502020204030204" pitchFamily="34" charset="0"/>
                <a:ea typeface="Calibri" panose="020F0502020204030204" pitchFamily="34" charset="0"/>
                <a:cs typeface="Calibri" panose="020F0502020204030204" pitchFamily="34" charset="0"/>
              </a:rPr>
              <a:t>switch_to</a:t>
            </a:r>
            <a:r>
              <a:rPr lang="en-US" sz="3600" dirty="0">
                <a:latin typeface="Calibri" panose="020F0502020204030204" pitchFamily="34" charset="0"/>
                <a:ea typeface="Calibri" panose="020F0502020204030204" pitchFamily="34" charset="0"/>
                <a:cs typeface="Calibri" panose="020F0502020204030204" pitchFamily="34" charset="0"/>
              </a:rPr>
              <a:t> macro typically does on an 80x86 microprocessor</a:t>
            </a:r>
          </a:p>
          <a:p>
            <a:pPr algn="just"/>
            <a:r>
              <a:rPr lang="en-US" sz="3600" dirty="0">
                <a:latin typeface="Calibri" panose="020F0502020204030204" pitchFamily="34" charset="0"/>
                <a:ea typeface="Calibri" panose="020F0502020204030204" pitchFamily="34" charset="0"/>
                <a:cs typeface="Calibri" panose="020F0502020204030204" pitchFamily="34" charset="0"/>
              </a:rPr>
              <a:t>     by using standard assembly language:</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    Saves the values of </a:t>
            </a:r>
            <a:r>
              <a:rPr lang="en-US" sz="3600" dirty="0" err="1">
                <a:latin typeface="Calibri" panose="020F0502020204030204" pitchFamily="34" charset="0"/>
                <a:ea typeface="Calibri" panose="020F0502020204030204" pitchFamily="34" charset="0"/>
                <a:cs typeface="Calibri" panose="020F0502020204030204" pitchFamily="34" charset="0"/>
              </a:rPr>
              <a:t>prev</a:t>
            </a:r>
            <a:r>
              <a:rPr lang="en-US" sz="3600" dirty="0">
                <a:latin typeface="Calibri" panose="020F0502020204030204" pitchFamily="34" charset="0"/>
                <a:ea typeface="Calibri" panose="020F0502020204030204" pitchFamily="34" charset="0"/>
                <a:cs typeface="Calibri" panose="020F0502020204030204" pitchFamily="34" charset="0"/>
              </a:rPr>
              <a:t> and next in the </a:t>
            </a:r>
            <a:r>
              <a:rPr lang="en-US" sz="3600" dirty="0" err="1">
                <a:latin typeface="Calibri" panose="020F0502020204030204" pitchFamily="34" charset="0"/>
                <a:ea typeface="Calibri" panose="020F0502020204030204" pitchFamily="34" charset="0"/>
                <a:cs typeface="Calibri" panose="020F0502020204030204" pitchFamily="34" charset="0"/>
              </a:rPr>
              <a:t>eax</a:t>
            </a:r>
            <a:r>
              <a:rPr lang="en-US" sz="3600" dirty="0">
                <a:latin typeface="Calibri" panose="020F0502020204030204" pitchFamily="34" charset="0"/>
                <a:ea typeface="Calibri" panose="020F0502020204030204" pitchFamily="34" charset="0"/>
                <a:cs typeface="Calibri" panose="020F0502020204030204" pitchFamily="34" charset="0"/>
              </a:rPr>
              <a:t> and </a:t>
            </a:r>
            <a:r>
              <a:rPr lang="en-US" sz="3600" dirty="0" err="1">
                <a:latin typeface="Calibri" panose="020F0502020204030204" pitchFamily="34" charset="0"/>
                <a:ea typeface="Calibri" panose="020F0502020204030204" pitchFamily="34" charset="0"/>
                <a:cs typeface="Calibri" panose="020F0502020204030204" pitchFamily="34" charset="0"/>
              </a:rPr>
              <a:t>edx</a:t>
            </a:r>
            <a:r>
              <a:rPr lang="en-US" sz="3600" dirty="0">
                <a:latin typeface="Calibri" panose="020F0502020204030204" pitchFamily="34" charset="0"/>
                <a:ea typeface="Calibri" panose="020F0502020204030204" pitchFamily="34" charset="0"/>
                <a:cs typeface="Calibri" panose="020F0502020204030204" pitchFamily="34" charset="0"/>
              </a:rPr>
              <a:t> registers, respectively:</a:t>
            </a:r>
          </a:p>
          <a:p>
            <a:pPr algn="just"/>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movl</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prev</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eax</a:t>
            </a:r>
            <a:endPar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movl</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next,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edx</a:t>
            </a:r>
            <a:endPar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    Saving Flags and EBP: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pushfl</a:t>
            </a:r>
            <a:r>
              <a:rPr lang="en-US" sz="3600" dirty="0">
                <a:latin typeface="Calibri" panose="020F0502020204030204" pitchFamily="34" charset="0"/>
                <a:ea typeface="Calibri" panose="020F0502020204030204" pitchFamily="34" charset="0"/>
                <a:cs typeface="Calibri" panose="020F0502020204030204" pitchFamily="34" charset="0"/>
              </a:rPr>
              <a:t> (to save flags) and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pushl</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ebp</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a:latin typeface="Calibri" panose="020F0502020204030204" pitchFamily="34" charset="0"/>
                <a:ea typeface="Calibri" panose="020F0502020204030204" pitchFamily="34" charset="0"/>
                <a:cs typeface="Calibri" panose="020F0502020204030204" pitchFamily="34" charset="0"/>
              </a:rPr>
              <a:t>(to save EBP register).</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    Updating Stack Pointer for Previous Process: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movl</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esp</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484(%</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eax</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    Loading Stack Pointer for Next Process: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movl</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480(%</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edx</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esp</a:t>
            </a:r>
            <a:endPar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    Pushing Next Process's Instruction </a:t>
            </a: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Pointer</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pushl</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480(%</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edx</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US" sz="3600" dirty="0">
                <a:latin typeface="Calibri" panose="020F0502020204030204" pitchFamily="34" charset="0"/>
                <a:ea typeface="Calibri" panose="020F0502020204030204" pitchFamily="34" charset="0"/>
                <a:cs typeface="Calibri" panose="020F0502020204030204" pitchFamily="34" charset="0"/>
              </a:rPr>
              <a:t>This prepares the processor  to start executing the code of the "next" process.</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   Jumping to "__</a:t>
            </a:r>
            <a:r>
              <a:rPr lang="en-US" sz="3600" dirty="0" err="1">
                <a:latin typeface="Calibri" panose="020F0502020204030204" pitchFamily="34" charset="0"/>
                <a:ea typeface="Calibri" panose="020F0502020204030204" pitchFamily="34" charset="0"/>
                <a:cs typeface="Calibri" panose="020F0502020204030204" pitchFamily="34" charset="0"/>
              </a:rPr>
              <a:t>switch_to</a:t>
            </a:r>
            <a:r>
              <a:rPr lang="en-US" sz="3600" dirty="0">
                <a:latin typeface="Calibri" panose="020F0502020204030204" pitchFamily="34" charset="0"/>
                <a:ea typeface="Calibri" panose="020F0502020204030204" pitchFamily="34" charset="0"/>
                <a:cs typeface="Calibri" panose="020F0502020204030204" pitchFamily="34" charset="0"/>
              </a:rPr>
              <a:t>" Function: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jmp</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__</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switch_to</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p>
          <a:p>
            <a:pPr algn="just"/>
            <a:r>
              <a:rPr lang="en-US" sz="3600" dirty="0">
                <a:latin typeface="Calibri" panose="020F0502020204030204" pitchFamily="34" charset="0"/>
                <a:ea typeface="Calibri" panose="020F0502020204030204" pitchFamily="34" charset="0"/>
                <a:cs typeface="Calibri" panose="020F0502020204030204" pitchFamily="34" charset="0"/>
              </a:rPr>
              <a:t>        It essentially hands control over to the "next" process.</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   Returning to the Original Process: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popl</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ebp</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a:latin typeface="Calibri" panose="020F0502020204030204" pitchFamily="34" charset="0"/>
                <a:ea typeface="Calibri" panose="020F0502020204030204" pitchFamily="34" charset="0"/>
                <a:cs typeface="Calibri" panose="020F0502020204030204" pitchFamily="34" charset="0"/>
              </a:rPr>
              <a:t>(to restore EBP) and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popfl</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a:latin typeface="Calibri" panose="020F0502020204030204" pitchFamily="34" charset="0"/>
                <a:ea typeface="Calibri" panose="020F0502020204030204" pitchFamily="34" charset="0"/>
                <a:cs typeface="Calibri" panose="020F0502020204030204" pitchFamily="34" charset="0"/>
              </a:rPr>
              <a:t>(to restore flags)</a:t>
            </a:r>
          </a:p>
          <a:p>
            <a:pPr marL="571500" indent="-5715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movl</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600" dirty="0" err="1">
                <a:solidFill>
                  <a:srgbClr val="FF0000"/>
                </a:solidFill>
                <a:latin typeface="Calibri" panose="020F0502020204030204" pitchFamily="34" charset="0"/>
                <a:ea typeface="Calibri" panose="020F0502020204030204" pitchFamily="34" charset="0"/>
                <a:cs typeface="Calibri" panose="020F0502020204030204" pitchFamily="34" charset="0"/>
              </a:rPr>
              <a:t>eax</a:t>
            </a:r>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 last</a:t>
            </a:r>
          </a:p>
          <a:p>
            <a:pPr algn="just"/>
            <a:endParaRPr lang="en-US" sz="3600" dirty="0">
              <a:solidFill>
                <a:srgbClr val="FF0000"/>
              </a:solidFill>
            </a:endParaRPr>
          </a:p>
          <a:p>
            <a:pPr marL="571500" indent="-571500" algn="just">
              <a:buFont typeface="Arial" panose="020B0604020202020204" pitchFamily="34" charset="0"/>
              <a:buChar char="•"/>
            </a:pPr>
            <a:endParaRPr lang="en-US" sz="3600" dirty="0"/>
          </a:p>
        </p:txBody>
      </p:sp>
      <p:sp>
        <p:nvSpPr>
          <p:cNvPr id="136" name="Google Shape;136;p6"/>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lvl="0" algn="ctr"/>
            <a:r>
              <a:rPr lang="en-US" sz="4400" b="1" dirty="0" err="1">
                <a:solidFill>
                  <a:srgbClr val="FF0000"/>
                </a:solidFill>
                <a:latin typeface="Playfair Display"/>
                <a:sym typeface="Playfair Display"/>
              </a:rPr>
              <a:t>Switch_to</a:t>
            </a:r>
            <a:r>
              <a:rPr lang="en-US" sz="4400" b="1" dirty="0">
                <a:solidFill>
                  <a:srgbClr val="FF0000"/>
                </a:solidFill>
                <a:latin typeface="Playfair Display"/>
                <a:sym typeface="Playfair Display"/>
              </a:rPr>
              <a:t> macro</a:t>
            </a:r>
            <a:endParaRPr lang="en-US" sz="4400" dirty="0"/>
          </a:p>
        </p:txBody>
      </p:sp>
    </p:spTree>
    <p:extLst>
      <p:ext uri="{BB962C8B-B14F-4D97-AF65-F5344CB8AC3E}">
        <p14:creationId xmlns:p14="http://schemas.microsoft.com/office/powerpoint/2010/main" val="278796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161" name="Google Shape;161;p8"/>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8"/>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8"/>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8"/>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166" name="Google Shape;166;p8"/>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67" name="Google Shape;167;p8"/>
          <p:cNvSpPr/>
          <p:nvPr/>
        </p:nvSpPr>
        <p:spPr>
          <a:xfrm>
            <a:off x="374648" y="1290539"/>
            <a:ext cx="19447683" cy="9339311"/>
          </a:xfrm>
          <a:prstGeom prst="rect">
            <a:avLst/>
          </a:prstGeom>
          <a:noFill/>
          <a:ln>
            <a:noFill/>
          </a:ln>
        </p:spPr>
        <p:txBody>
          <a:bodyPr spcFirstLastPara="1" wrap="square" lIns="91425" tIns="45700" rIns="91425" bIns="45700" anchor="t" anchorCtr="0">
            <a:spAutoFit/>
          </a:bodyPr>
          <a:lstStyle/>
          <a:p>
            <a:pPr marL="342900" indent="-342900">
              <a:lnSpc>
                <a:spcPct val="107000"/>
              </a:lnSpc>
              <a:spcAft>
                <a:spcPts val="800"/>
              </a:spcAft>
              <a:buFont typeface="Arial" panose="020B0604020202020204" pitchFamily="34" charset="0"/>
              <a:buChar char="•"/>
            </a:pPr>
            <a:r>
              <a:rPr lang="en-IN" sz="2400" b="1" kern="100" dirty="0">
                <a:effectLst/>
                <a:latin typeface="Calibri" panose="020F0502020204030204" pitchFamily="34" charset="0"/>
                <a:ea typeface="Calibri" panose="020F0502020204030204" pitchFamily="34" charset="0"/>
                <a:cs typeface="Calibri" panose="020F0502020204030204" pitchFamily="34" charset="0"/>
              </a:rPr>
              <a:t>Switching to a New Task:</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When we want to switch from one task (let's say, Task A) to another (Task B), we call the "__</a:t>
            </a:r>
            <a:r>
              <a:rPr lang="en-IN" sz="2400" kern="100" dirty="0" err="1">
                <a:effectLst/>
                <a:latin typeface="Calibri" panose="020F0502020204030204" pitchFamily="34" charset="0"/>
                <a:ea typeface="Calibri" panose="020F0502020204030204" pitchFamily="34" charset="0"/>
                <a:cs typeface="Calibri" panose="020F0502020204030204" pitchFamily="34" charset="0"/>
              </a:rPr>
              <a:t>switch_to</a:t>
            </a:r>
            <a:r>
              <a:rPr lang="en-IN" sz="2400" kern="100" dirty="0">
                <a:effectLst/>
                <a:latin typeface="Calibri" panose="020F0502020204030204" pitchFamily="34" charset="0"/>
                <a:ea typeface="Calibri" panose="020F0502020204030204" pitchFamily="34" charset="0"/>
                <a:cs typeface="Calibri" panose="020F0502020204030204" pitchFamily="34" charset="0"/>
              </a:rPr>
              <a:t>()" function.</a:t>
            </a:r>
          </a:p>
          <a:p>
            <a:pPr marL="342900" indent="-342900">
              <a:lnSpc>
                <a:spcPct val="107000"/>
              </a:lnSpc>
              <a:spcAft>
                <a:spcPts val="800"/>
              </a:spcAft>
              <a:buFont typeface="Arial" panose="020B0604020202020204" pitchFamily="34" charset="0"/>
              <a:buChar char="•"/>
            </a:pPr>
            <a:r>
              <a:rPr lang="en-IN" sz="2400" b="1" kern="100" dirty="0">
                <a:effectLst/>
                <a:latin typeface="Calibri" panose="020F0502020204030204" pitchFamily="34" charset="0"/>
                <a:ea typeface="Calibri" panose="020F0502020204030204" pitchFamily="34" charset="0"/>
                <a:cs typeface="Calibri" panose="020F0502020204030204" pitchFamily="34" charset="0"/>
              </a:rPr>
              <a:t>Saving Registers:</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"__</a:t>
            </a:r>
            <a:r>
              <a:rPr lang="en-IN" sz="2400" kern="100" dirty="0" err="1">
                <a:effectLst/>
                <a:latin typeface="Calibri" panose="020F0502020204030204" pitchFamily="34" charset="0"/>
                <a:ea typeface="Calibri" panose="020F0502020204030204" pitchFamily="34" charset="0"/>
                <a:cs typeface="Calibri" panose="020F0502020204030204" pitchFamily="34" charset="0"/>
              </a:rPr>
              <a:t>switch_to</a:t>
            </a:r>
            <a:r>
              <a:rPr lang="en-IN" sz="2400" kern="100" dirty="0">
                <a:effectLst/>
                <a:latin typeface="Calibri" panose="020F0502020204030204" pitchFamily="34" charset="0"/>
                <a:ea typeface="Calibri" panose="020F0502020204030204" pitchFamily="34" charset="0"/>
                <a:cs typeface="Calibri" panose="020F0502020204030204" pitchFamily="34" charset="0"/>
              </a:rPr>
              <a:t>()" starts by saving the registers (like EAX, EBX, etc.) of the current task (Task A). It's like taking a snapshot of everything the task is currently holding.</a:t>
            </a:r>
          </a:p>
          <a:p>
            <a:pPr marL="342900" indent="-342900">
              <a:lnSpc>
                <a:spcPct val="107000"/>
              </a:lnSpc>
              <a:spcAft>
                <a:spcPts val="800"/>
              </a:spcAft>
              <a:buFont typeface="Arial" panose="020B0604020202020204" pitchFamily="34" charset="0"/>
              <a:buChar char="•"/>
            </a:pPr>
            <a:r>
              <a:rPr lang="en-IN" sz="2400" b="1" kern="100" dirty="0">
                <a:effectLst/>
                <a:latin typeface="Calibri" panose="020F0502020204030204" pitchFamily="34" charset="0"/>
                <a:ea typeface="Calibri" panose="020F0502020204030204" pitchFamily="34" charset="0"/>
                <a:cs typeface="Calibri" panose="020F0502020204030204" pitchFamily="34" charset="0"/>
              </a:rPr>
              <a:t>Updating the Task:</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Now, it updates the task to be switched to (Task B). It loads Task B's register values so that when we switch to it, it's like Task B is starting with all the right information.</a:t>
            </a:r>
          </a:p>
          <a:p>
            <a:pPr marL="342900" indent="-342900">
              <a:lnSpc>
                <a:spcPct val="107000"/>
              </a:lnSpc>
              <a:spcAft>
                <a:spcPts val="800"/>
              </a:spcAft>
              <a:buFont typeface="Arial" panose="020B0604020202020204" pitchFamily="34" charset="0"/>
              <a:buChar char="•"/>
            </a:pPr>
            <a:r>
              <a:rPr lang="en-IN" sz="2400" b="1" kern="100" dirty="0">
                <a:effectLst/>
                <a:latin typeface="Calibri" panose="020F0502020204030204" pitchFamily="34" charset="0"/>
                <a:ea typeface="Calibri" panose="020F0502020204030204" pitchFamily="34" charset="0"/>
                <a:cs typeface="Calibri" panose="020F0502020204030204" pitchFamily="34" charset="0"/>
              </a:rPr>
              <a:t>Restoring Registers:</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When we switch back to Task A later, "__</a:t>
            </a:r>
            <a:r>
              <a:rPr lang="en-IN" sz="2400" kern="100" dirty="0" err="1">
                <a:effectLst/>
                <a:latin typeface="Calibri" panose="020F0502020204030204" pitchFamily="34" charset="0"/>
                <a:ea typeface="Calibri" panose="020F0502020204030204" pitchFamily="34" charset="0"/>
                <a:cs typeface="Calibri" panose="020F0502020204030204" pitchFamily="34" charset="0"/>
              </a:rPr>
              <a:t>switch_to</a:t>
            </a:r>
            <a:r>
              <a:rPr lang="en-IN" sz="2400" kern="100" dirty="0">
                <a:effectLst/>
                <a:latin typeface="Calibri" panose="020F0502020204030204" pitchFamily="34" charset="0"/>
                <a:ea typeface="Calibri" panose="020F0502020204030204" pitchFamily="34" charset="0"/>
                <a:cs typeface="Calibri" panose="020F0502020204030204" pitchFamily="34" charset="0"/>
              </a:rPr>
              <a:t>()" restores the saved register values, so Task A can continue where it left off.</a:t>
            </a:r>
          </a:p>
          <a:p>
            <a:pPr marL="342900" indent="-342900">
              <a:lnSpc>
                <a:spcPct val="107000"/>
              </a:lnSpc>
              <a:spcAft>
                <a:spcPts val="800"/>
              </a:spcAft>
              <a:buFont typeface="Arial" panose="020B0604020202020204" pitchFamily="34" charset="0"/>
              <a:buChar char="•"/>
            </a:pPr>
            <a:r>
              <a:rPr lang="en-IN" sz="2400" b="1" kern="100" dirty="0">
                <a:effectLst/>
                <a:latin typeface="Calibri" panose="020F0502020204030204" pitchFamily="34" charset="0"/>
                <a:ea typeface="Calibri" panose="020F0502020204030204" pitchFamily="34" charset="0"/>
                <a:cs typeface="Calibri" panose="020F0502020204030204" pitchFamily="34" charset="0"/>
              </a:rPr>
              <a:t>Control Transfer:</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It also takes care of transferring control to the new task (Task B). This means the CPU starts executing Task B's instructions.</a:t>
            </a:r>
          </a:p>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Calibri" panose="020F0502020204030204" pitchFamily="34" charset="0"/>
              </a:rPr>
              <a:t>Returning to the Original Task:</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Later, when we switch back to Task A, "__</a:t>
            </a:r>
            <a:r>
              <a:rPr lang="en-IN" sz="2400" kern="100" dirty="0" err="1">
                <a:effectLst/>
                <a:latin typeface="Calibri" panose="020F0502020204030204" pitchFamily="34" charset="0"/>
                <a:ea typeface="Calibri" panose="020F0502020204030204" pitchFamily="34" charset="0"/>
                <a:cs typeface="Calibri" panose="020F0502020204030204" pitchFamily="34" charset="0"/>
              </a:rPr>
              <a:t>switch_to</a:t>
            </a:r>
            <a:r>
              <a:rPr lang="en-IN" sz="2400" kern="100" dirty="0">
                <a:effectLst/>
                <a:latin typeface="Calibri" panose="020F0502020204030204" pitchFamily="34" charset="0"/>
                <a:ea typeface="Calibri" panose="020F0502020204030204" pitchFamily="34" charset="0"/>
                <a:cs typeface="Calibri" panose="020F0502020204030204" pitchFamily="34" charset="0"/>
              </a:rPr>
              <a:t>()" makes sure it's in the same state as before, so Task A can continue without any surprises.</a:t>
            </a:r>
          </a:p>
          <a:p>
            <a:pPr marL="342900" indent="-342900">
              <a:lnSpc>
                <a:spcPct val="107000"/>
              </a:lnSpc>
              <a:spcAft>
                <a:spcPts val="800"/>
              </a:spcAft>
              <a:buFont typeface="Arial" panose="020B0604020202020204" pitchFamily="34" charset="0"/>
              <a:buChar char="•"/>
            </a:pPr>
            <a:r>
              <a:rPr lang="en-IN" sz="2400" b="1" kern="100" dirty="0">
                <a:effectLst/>
                <a:latin typeface="Calibri" panose="020F0502020204030204" pitchFamily="34" charset="0"/>
                <a:ea typeface="Calibri" panose="020F0502020204030204" pitchFamily="34" charset="0"/>
                <a:cs typeface="Calibri" panose="020F0502020204030204" pitchFamily="34" charset="0"/>
              </a:rPr>
              <a:t>Completion:</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"__</a:t>
            </a:r>
            <a:r>
              <a:rPr lang="en-IN" sz="2400" kern="100" dirty="0" err="1">
                <a:effectLst/>
                <a:latin typeface="Calibri" panose="020F0502020204030204" pitchFamily="34" charset="0"/>
                <a:ea typeface="Calibri" panose="020F0502020204030204" pitchFamily="34" charset="0"/>
                <a:cs typeface="Calibri" panose="020F0502020204030204" pitchFamily="34" charset="0"/>
              </a:rPr>
              <a:t>switch_to</a:t>
            </a:r>
            <a:r>
              <a:rPr lang="en-IN" sz="2400" kern="100" dirty="0">
                <a:effectLst/>
                <a:latin typeface="Calibri" panose="020F0502020204030204" pitchFamily="34" charset="0"/>
                <a:ea typeface="Calibri" panose="020F0502020204030204" pitchFamily="34" charset="0"/>
                <a:cs typeface="Calibri" panose="020F0502020204030204" pitchFamily="34" charset="0"/>
              </a:rPr>
              <a:t>()" does some final tidying up, making sure everything is ready for the next task switch.</a:t>
            </a:r>
          </a:p>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Calibri" panose="020F0502020204030204" pitchFamily="34" charset="0"/>
              </a:rPr>
              <a:t>Ending the Function:</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Finally, it ends its job, and the operating system continues running the chosen task.</a:t>
            </a:r>
          </a:p>
          <a:p>
            <a:pPr lvl="0" algn="just"/>
            <a:endParaRPr lang="en-US" sz="3200" b="1" dirty="0">
              <a:solidFill>
                <a:schemeClr val="dk2"/>
              </a:solidFill>
              <a:latin typeface="Calibri"/>
              <a:ea typeface="Calibri"/>
              <a:cs typeface="Calibri"/>
            </a:endParaRPr>
          </a:p>
        </p:txBody>
      </p:sp>
      <p:sp>
        <p:nvSpPr>
          <p:cNvPr id="168" name="Google Shape;168;p8"/>
          <p:cNvSpPr txBox="1"/>
          <p:nvPr/>
        </p:nvSpPr>
        <p:spPr>
          <a:xfrm>
            <a:off x="5022850" y="87313"/>
            <a:ext cx="9047163" cy="689276"/>
          </a:xfrm>
          <a:prstGeom prst="rect">
            <a:avLst/>
          </a:prstGeom>
          <a:noFill/>
          <a:ln>
            <a:noFill/>
          </a:ln>
        </p:spPr>
        <p:txBody>
          <a:bodyPr spcFirstLastPara="1" wrap="square" lIns="0" tIns="12050" rIns="0" bIns="0" anchor="t" anchorCtr="0">
            <a:spAutoFit/>
          </a:bodyPr>
          <a:lstStyle/>
          <a:p>
            <a:pPr lvl="0" algn="ctr"/>
            <a:r>
              <a:rPr lang="en-US" sz="4400" b="1" dirty="0">
                <a:solidFill>
                  <a:srgbClr val="FF0000"/>
                </a:solidFill>
                <a:latin typeface="Calibri"/>
                <a:ea typeface="Calibri"/>
                <a:cs typeface="Calibri"/>
              </a:rPr>
              <a:t>__</a:t>
            </a:r>
            <a:r>
              <a:rPr lang="en-US" sz="4400" b="1" dirty="0" err="1">
                <a:solidFill>
                  <a:srgbClr val="FF0000"/>
                </a:solidFill>
                <a:latin typeface="Calibri"/>
                <a:ea typeface="Calibri"/>
                <a:cs typeface="Calibri"/>
              </a:rPr>
              <a:t>switch_to</a:t>
            </a:r>
            <a:r>
              <a:rPr lang="en-US" sz="4400" b="1" dirty="0">
                <a:solidFill>
                  <a:srgbClr val="FF0000"/>
                </a:solidFill>
                <a:latin typeface="Calibri"/>
                <a:ea typeface="Calibri"/>
                <a:cs typeface="Calibri"/>
              </a:rPr>
              <a:t>() 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041" y="789412"/>
            <a:ext cx="19442785" cy="7146273"/>
          </a:xfrm>
        </p:spPr>
        <p:txBody>
          <a:bodyPr/>
          <a:lstStyle/>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Starting with the Intel 80486 processor, a part of the CPU is dedicated to performing complex math operations, called the Floating-Point Unit (FPU). </a:t>
            </a:r>
          </a:p>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Intel introduced a set of MMX instructions to speed up multimedia applications. These instructions also use the same floating-point registers as the FPU, but you can't mix regular floating-point instructions with MMX instructions.</a:t>
            </a:r>
          </a:p>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The advantage of this choice is that the operating system (like Linux) doesn't need to handle MMX instructions differently. It can use the same method for saving and restoring the CPU state. </a:t>
            </a:r>
          </a:p>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MMX instructions speed up multimedia applications, because they introduce a single-instruction multiple-data (SIMD) pipeline inside the processor. The Pentium III model extends that SIMD capability, it introduces the SSE extensions (Streaming SIMD Extensions), which adds facilities for handling floating-point values contained in eight 128-bit registers called the XMM registers.</a:t>
            </a:r>
          </a:p>
        </p:txBody>
      </p:sp>
      <p:sp>
        <p:nvSpPr>
          <p:cNvPr id="4" name="Google Shape;212;p11"/>
          <p:cNvSpPr txBox="1"/>
          <p:nvPr/>
        </p:nvSpPr>
        <p:spPr>
          <a:xfrm>
            <a:off x="5022850" y="87313"/>
            <a:ext cx="9047163" cy="702100"/>
          </a:xfrm>
          <a:prstGeom prst="rect">
            <a:avLst/>
          </a:prstGeom>
          <a:noFill/>
          <a:ln>
            <a:noFill/>
          </a:ln>
        </p:spPr>
        <p:txBody>
          <a:bodyPr spcFirstLastPara="1" wrap="square" lIns="0" tIns="12050" rIns="0" bIns="0" anchor="t" anchorCtr="0">
            <a:spAutoFit/>
          </a:bodyPr>
          <a:lstStyle/>
          <a:p>
            <a:pPr marL="12700" lvl="0" algn="ctr">
              <a:spcBef>
                <a:spcPts val="100"/>
              </a:spcBef>
            </a:pPr>
            <a:r>
              <a:rPr lang="en-US" sz="4400" b="1" dirty="0">
                <a:solidFill>
                  <a:srgbClr val="FF0000"/>
                </a:solidFill>
                <a:latin typeface="Playfair Display"/>
                <a:ea typeface="Playfair Display"/>
                <a:cs typeface="Playfair Display"/>
                <a:sym typeface="Playfair Display"/>
              </a:rPr>
              <a:t>Saving the Floating Point Registers </a:t>
            </a:r>
            <a:endParaRPr sz="4400" b="1" dirty="0">
              <a:solidFill>
                <a:srgbClr val="FF0000"/>
              </a:solidFill>
              <a:latin typeface="Playfair Display"/>
              <a:ea typeface="Playfair Display"/>
              <a:cs typeface="Playfair Display"/>
              <a:sym typeface="Playfair Display"/>
            </a:endParaRPr>
          </a:p>
        </p:txBody>
      </p:sp>
    </p:spTree>
    <p:extLst>
      <p:ext uri="{BB962C8B-B14F-4D97-AF65-F5344CB8AC3E}">
        <p14:creationId xmlns:p14="http://schemas.microsoft.com/office/powerpoint/2010/main" val="408268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C617-FA49-FE53-6CD2-35FF359DA8C0}"/>
              </a:ext>
            </a:extLst>
          </p:cNvPr>
          <p:cNvSpPr>
            <a:spLocks noGrp="1"/>
          </p:cNvSpPr>
          <p:nvPr>
            <p:ph type="title"/>
          </p:nvPr>
        </p:nvSpPr>
        <p:spPr>
          <a:xfrm>
            <a:off x="581025" y="407988"/>
            <a:ext cx="18942050" cy="677108"/>
          </a:xfrm>
        </p:spPr>
        <p:txBody>
          <a:bodyPr/>
          <a:lstStyle/>
          <a:p>
            <a:r>
              <a:rPr lang="en-IN" sz="4400" b="1" i="0" dirty="0">
                <a:solidFill>
                  <a:srgbClr val="FF0000"/>
                </a:solidFill>
                <a:sym typeface="Arial"/>
              </a:rPr>
              <a:t>SAVING FLOATING POINT REGISTERS</a:t>
            </a:r>
          </a:p>
        </p:txBody>
      </p:sp>
      <p:sp>
        <p:nvSpPr>
          <p:cNvPr id="3" name="Text Placeholder 2">
            <a:extLst>
              <a:ext uri="{FF2B5EF4-FFF2-40B4-BE49-F238E27FC236}">
                <a16:creationId xmlns:a16="http://schemas.microsoft.com/office/drawing/2014/main" id="{9E244C2A-5800-C203-84DB-5AF5D7037344}"/>
              </a:ext>
            </a:extLst>
          </p:cNvPr>
          <p:cNvSpPr>
            <a:spLocks noGrp="1"/>
          </p:cNvSpPr>
          <p:nvPr>
            <p:ph type="body" idx="1"/>
          </p:nvPr>
        </p:nvSpPr>
        <p:spPr>
          <a:xfrm>
            <a:off x="1077686" y="1828800"/>
            <a:ext cx="17324614" cy="7612340"/>
          </a:xfrm>
        </p:spPr>
        <p:txBody>
          <a:bodyPr/>
          <a:lstStyle/>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The 80x86 microprocessors do not automatically save the FPU, MMX, and XMM registers in the TSS.</a:t>
            </a:r>
          </a:p>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However, they include some hardware support that enables kernels to save these registers only when needed.</a:t>
            </a:r>
          </a:p>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The hardware support consists of a TS (Task-Switching) flag in the cr0 </a:t>
            </a:r>
          </a:p>
          <a:p>
            <a:pPr marL="228600" indent="0" algn="just"/>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register, which obeys the following rules:</a:t>
            </a:r>
          </a:p>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Every time a hardware context switch is performed, the TS flag is set.</a:t>
            </a:r>
          </a:p>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Every time an ESCAPE, MMX, SSE, or SSE2 instruction is executed when the TS flag is set, the control unit raises a "Device not available </a:t>
            </a:r>
            <a:r>
              <a:rPr lang="en-US" sz="3600">
                <a:solidFill>
                  <a:schemeClr val="tx1"/>
                </a:solidFill>
                <a:latin typeface="Calibri" panose="020F0502020204030204" pitchFamily="34" charset="0"/>
                <a:ea typeface="Calibri" panose="020F0502020204030204" pitchFamily="34" charset="0"/>
                <a:cs typeface="Calibri" panose="020F0502020204030204" pitchFamily="34" charset="0"/>
              </a:rPr>
              <a:t>" exception.</a:t>
            </a:r>
            <a:endPar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800100" indent="-571500" algn="just">
              <a:buFont typeface="Arial" panose="020B0604020202020204" pitchFamily="34" charset="0"/>
              <a:buChar char="•"/>
            </a:pPr>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To manage this selective saving and restoring of floating-point , MMX, and XMM registers, there are data structures. They are stored in a part of the TSS called tss.i387. This structure keeps track of the FPU state for each process.</a:t>
            </a:r>
          </a:p>
          <a:p>
            <a:pPr marL="800100" indent="-571500" algn="just">
              <a:buFont typeface="Arial" panose="020B0604020202020204" pitchFamily="34" charset="0"/>
              <a:buChar char="•"/>
            </a:pPr>
            <a:endParaRPr lang="en-IN" sz="3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888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041" y="789413"/>
            <a:ext cx="19442785" cy="9028113"/>
          </a:xfrm>
        </p:spPr>
        <p:txBody>
          <a:bodyPr/>
          <a:lstStyle/>
          <a:p>
            <a:pPr algn="just"/>
            <a:r>
              <a:rPr lang="en-US" sz="3600" dirty="0">
                <a:solidFill>
                  <a:schemeClr val="tx1"/>
                </a:solidFill>
                <a:sym typeface="Arial"/>
              </a:rPr>
              <a:t>The process descriptor (information about a process) includes two additional flags:</a:t>
            </a:r>
          </a:p>
          <a:p>
            <a:pPr algn="just"/>
            <a:endParaRPr lang="en-US" sz="3600" dirty="0">
              <a:solidFill>
                <a:schemeClr val="tx1"/>
              </a:solidFill>
              <a:sym typeface="Arial"/>
            </a:endParaRPr>
          </a:p>
          <a:p>
            <a:pPr algn="just"/>
            <a:r>
              <a:rPr lang="en-US" sz="3600" dirty="0">
                <a:solidFill>
                  <a:schemeClr val="tx1"/>
                </a:solidFill>
                <a:sym typeface="Arial"/>
              </a:rPr>
              <a:t>PF_USEDFPU: This flag tells whether the process used the FPU registers the last time it ran on the CPU.</a:t>
            </a:r>
          </a:p>
          <a:p>
            <a:pPr algn="just"/>
            <a:r>
              <a:rPr lang="en-US" sz="3600" dirty="0" err="1">
                <a:solidFill>
                  <a:schemeClr val="tx1"/>
                </a:solidFill>
                <a:sym typeface="Arial"/>
              </a:rPr>
              <a:t>used_math</a:t>
            </a:r>
            <a:r>
              <a:rPr lang="en-US" sz="3600" dirty="0">
                <a:solidFill>
                  <a:schemeClr val="tx1"/>
                </a:solidFill>
                <a:sym typeface="Arial"/>
              </a:rPr>
              <a:t>: This flag specifies whether the contents of the tss.i387 subfield are significant. It's cleared in two cases: when a process starts a new program or when it starts executing a signal handler.</a:t>
            </a:r>
          </a:p>
          <a:p>
            <a:pPr algn="just"/>
            <a:endParaRPr lang="en-US" sz="3600" dirty="0">
              <a:solidFill>
                <a:schemeClr val="tx1"/>
              </a:solidFill>
              <a:sym typeface="Arial"/>
            </a:endParaRPr>
          </a:p>
          <a:p>
            <a:pPr algn="just"/>
            <a:r>
              <a:rPr lang="en-US" sz="3600" dirty="0"/>
              <a:t>if (</a:t>
            </a:r>
            <a:r>
              <a:rPr lang="en-US" sz="3600" dirty="0" err="1"/>
              <a:t>prev</a:t>
            </a:r>
            <a:r>
              <a:rPr lang="en-US" sz="3600" dirty="0"/>
              <a:t>-&gt;flags &amp; PF_USEDFPU) { </a:t>
            </a:r>
          </a:p>
          <a:p>
            <a:pPr algn="just"/>
            <a:r>
              <a:rPr lang="en-US" sz="3600" dirty="0"/>
              <a:t> /* save the floating point registers */ </a:t>
            </a:r>
          </a:p>
          <a:p>
            <a:pPr algn="just"/>
            <a:r>
              <a:rPr lang="en-US" sz="3600" dirty="0" err="1"/>
              <a:t>asm</a:t>
            </a:r>
            <a:r>
              <a:rPr lang="en-US" sz="3600" dirty="0"/>
              <a:t>("</a:t>
            </a:r>
            <a:r>
              <a:rPr lang="en-US" sz="3600" dirty="0" err="1"/>
              <a:t>fnsave</a:t>
            </a:r>
            <a:r>
              <a:rPr lang="en-US" sz="3600" dirty="0"/>
              <a:t> %0" : "=m" (</a:t>
            </a:r>
            <a:r>
              <a:rPr lang="en-US" sz="3600" dirty="0" err="1"/>
              <a:t>prev</a:t>
            </a:r>
            <a:r>
              <a:rPr lang="en-US" sz="3600" dirty="0"/>
              <a:t>-&gt;tss.i387));</a:t>
            </a:r>
          </a:p>
          <a:p>
            <a:pPr algn="just"/>
            <a:r>
              <a:rPr lang="en-US" sz="3600" dirty="0"/>
              <a:t> /* wait until all data has been transferred */ </a:t>
            </a:r>
          </a:p>
          <a:p>
            <a:pPr algn="just"/>
            <a:r>
              <a:rPr lang="en-US" sz="3600" dirty="0" err="1"/>
              <a:t>asm</a:t>
            </a:r>
            <a:r>
              <a:rPr lang="en-US" sz="3600" dirty="0"/>
              <a:t>("</a:t>
            </a:r>
            <a:r>
              <a:rPr lang="en-US" sz="3600" dirty="0" err="1"/>
              <a:t>fwait</a:t>
            </a:r>
            <a:r>
              <a:rPr lang="en-US" sz="3600" dirty="0"/>
              <a:t>");</a:t>
            </a:r>
          </a:p>
          <a:p>
            <a:pPr algn="just"/>
            <a:r>
              <a:rPr lang="en-US" sz="3600" dirty="0" err="1"/>
              <a:t>prev</a:t>
            </a:r>
            <a:r>
              <a:rPr lang="en-US" sz="3600" dirty="0"/>
              <a:t>-&gt;flags &amp;= ~PF_USEDFPU; </a:t>
            </a:r>
          </a:p>
          <a:p>
            <a:pPr algn="just"/>
            <a:r>
              <a:rPr lang="en-US" sz="3600" dirty="0"/>
              <a:t>/* set the TS flag of cr0 to 1 */</a:t>
            </a:r>
          </a:p>
          <a:p>
            <a:pPr algn="just"/>
            <a:r>
              <a:rPr lang="en-US" sz="3600" dirty="0"/>
              <a:t> </a:t>
            </a:r>
            <a:r>
              <a:rPr lang="en-US" sz="3600" dirty="0" err="1"/>
              <a:t>stts</a:t>
            </a:r>
            <a:r>
              <a:rPr lang="en-US" sz="3600" dirty="0"/>
              <a:t>( );</a:t>
            </a:r>
          </a:p>
          <a:p>
            <a:pPr algn="just"/>
            <a:r>
              <a:rPr lang="en-US" sz="3600" dirty="0">
                <a:solidFill>
                  <a:schemeClr val="tx1"/>
                </a:solidFill>
                <a:sym typeface="Arial"/>
              </a:rPr>
              <a:t>}</a:t>
            </a:r>
          </a:p>
        </p:txBody>
      </p:sp>
      <p:sp>
        <p:nvSpPr>
          <p:cNvPr id="4" name="Google Shape;212;p11"/>
          <p:cNvSpPr txBox="1"/>
          <p:nvPr/>
        </p:nvSpPr>
        <p:spPr>
          <a:xfrm>
            <a:off x="5022850" y="87313"/>
            <a:ext cx="9047163" cy="702100"/>
          </a:xfrm>
          <a:prstGeom prst="rect">
            <a:avLst/>
          </a:prstGeom>
          <a:noFill/>
          <a:ln>
            <a:noFill/>
          </a:ln>
        </p:spPr>
        <p:txBody>
          <a:bodyPr spcFirstLastPara="1" wrap="square" lIns="0" tIns="12050" rIns="0" bIns="0" anchor="t" anchorCtr="0">
            <a:spAutoFit/>
          </a:bodyPr>
          <a:lstStyle/>
          <a:p>
            <a:pPr marL="12700" lvl="0" algn="ctr">
              <a:spcBef>
                <a:spcPts val="100"/>
              </a:spcBef>
            </a:pPr>
            <a:r>
              <a:rPr lang="en-US" sz="4400" b="1" dirty="0">
                <a:solidFill>
                  <a:srgbClr val="FF0000"/>
                </a:solidFill>
                <a:latin typeface="Playfair Display"/>
                <a:ea typeface="Playfair Display"/>
                <a:cs typeface="Playfair Display"/>
                <a:sym typeface="Playfair Display"/>
              </a:rPr>
              <a:t>Saving the Floating Point Registers </a:t>
            </a:r>
            <a:endParaRPr sz="4400" b="1" dirty="0">
              <a:solidFill>
                <a:srgbClr val="FF0000"/>
              </a:solidFill>
              <a:latin typeface="Playfair Display"/>
              <a:ea typeface="Playfair Display"/>
              <a:cs typeface="Playfair Display"/>
              <a:sym typeface="Playfair Display"/>
            </a:endParaRPr>
          </a:p>
        </p:txBody>
      </p:sp>
    </p:spTree>
    <p:extLst>
      <p:ext uri="{BB962C8B-B14F-4D97-AF65-F5344CB8AC3E}">
        <p14:creationId xmlns:p14="http://schemas.microsoft.com/office/powerpoint/2010/main" val="324578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041" y="789413"/>
            <a:ext cx="19442785" cy="12309588"/>
          </a:xfrm>
        </p:spPr>
        <p:txBody>
          <a:bodyPr/>
          <a:lstStyle/>
          <a:p>
            <a:pPr marL="685800" indent="-457200">
              <a:lnSpc>
                <a:spcPct val="107000"/>
              </a:lnSpc>
              <a:spcAft>
                <a:spcPts val="800"/>
              </a:spcAft>
              <a:buFont typeface="Arial" panose="020B0604020202020204" pitchFamily="34" charset="0"/>
              <a:buChar char="•"/>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Checking Previous Process's FPU Usage: The code starts by checking if the previous process (referred to as </a:t>
            </a:r>
            <a:r>
              <a:rPr lang="en-IN" sz="3600" kern="100" dirty="0" err="1">
                <a:effectLst/>
                <a:latin typeface="Calibri" panose="020F0502020204030204" pitchFamily="34" charset="0"/>
                <a:ea typeface="Calibri" panose="020F0502020204030204" pitchFamily="34" charset="0"/>
                <a:cs typeface="Times New Roman" panose="02020603050405020304" pitchFamily="18" charset="0"/>
              </a:rPr>
              <a:t>prev</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used the Floating Point Unit (FPU) by looking at its flags.</a:t>
            </a:r>
          </a:p>
          <a:p>
            <a:pPr marL="685800" indent="-457200">
              <a:lnSpc>
                <a:spcPct val="107000"/>
              </a:lnSpc>
              <a:spcAft>
                <a:spcPts val="800"/>
              </a:spcAft>
              <a:buFont typeface="Arial" panose="020B0604020202020204" pitchFamily="34" charset="0"/>
              <a:buChar char="•"/>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Saving FPU Registers if Used: If the previous process did use the FPU, it saves the FPU registers into a memory location (</a:t>
            </a:r>
            <a:r>
              <a:rPr lang="en-IN" sz="3600" kern="100" dirty="0" err="1">
                <a:effectLst/>
                <a:latin typeface="Calibri" panose="020F0502020204030204" pitchFamily="34" charset="0"/>
                <a:ea typeface="Calibri" panose="020F0502020204030204" pitchFamily="34" charset="0"/>
                <a:cs typeface="Times New Roman" panose="02020603050405020304" pitchFamily="18" charset="0"/>
              </a:rPr>
              <a:t>prev</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-&gt;tss.i387) using the </a:t>
            </a:r>
            <a:r>
              <a:rPr lang="en-IN" sz="3600" kern="100" dirty="0" err="1">
                <a:effectLst/>
                <a:latin typeface="Calibri" panose="020F0502020204030204" pitchFamily="34" charset="0"/>
                <a:ea typeface="Calibri" panose="020F0502020204030204" pitchFamily="34" charset="0"/>
                <a:cs typeface="Times New Roman" panose="02020603050405020304" pitchFamily="18" charset="0"/>
              </a:rPr>
              <a:t>fnsave</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instruction. This is done to preserve the state of the FPU for the process.</a:t>
            </a:r>
          </a:p>
          <a:p>
            <a:pPr marL="685800" indent="-457200">
              <a:lnSpc>
                <a:spcPct val="107000"/>
              </a:lnSpc>
              <a:spcAft>
                <a:spcPts val="800"/>
              </a:spcAft>
              <a:buFont typeface="Arial" panose="020B0604020202020204" pitchFamily="34" charset="0"/>
              <a:buChar char="•"/>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Wait for Data Transfer: After saving the FPU registers, there's an </a:t>
            </a:r>
            <a:r>
              <a:rPr lang="en-IN" sz="3600" kern="100" dirty="0" err="1">
                <a:effectLst/>
                <a:latin typeface="Calibri" panose="020F0502020204030204" pitchFamily="34" charset="0"/>
                <a:ea typeface="Calibri" panose="020F0502020204030204" pitchFamily="34" charset="0"/>
                <a:cs typeface="Times New Roman" panose="02020603050405020304" pitchFamily="18" charset="0"/>
              </a:rPr>
              <a:t>fwait</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instruction. This instruction waits until all the data has been safely transferred.</a:t>
            </a:r>
          </a:p>
          <a:p>
            <a:pPr marL="685800" indent="-457200">
              <a:lnSpc>
                <a:spcPct val="107000"/>
              </a:lnSpc>
              <a:spcAft>
                <a:spcPts val="800"/>
              </a:spcAft>
              <a:buFont typeface="Arial" panose="020B0604020202020204" pitchFamily="34" charset="0"/>
              <a:buChar char="•"/>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Clear PF_USEDFPU Flag: It clears the "PF_USEDFPU" flag, indicating that the FPU is not currently in use by the process.</a:t>
            </a:r>
          </a:p>
          <a:p>
            <a:pPr marL="685800" indent="-457200">
              <a:lnSpc>
                <a:spcPct val="107000"/>
              </a:lnSpc>
              <a:spcAft>
                <a:spcPts val="800"/>
              </a:spcAft>
              <a:buFont typeface="Arial" panose="020B0604020202020204" pitchFamily="34" charset="0"/>
              <a:buChar char="•"/>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Set TS Flag in Control Register CR0: It sets a flag called the Task-Switching (TS) flag in a control register called CR0. This flag is part of the processor's control, and setting it indicates that the FPU state should be saved when the process is switched out.</a:t>
            </a:r>
          </a:p>
          <a:p>
            <a:pPr marL="685800" indent="-457200">
              <a:lnSpc>
                <a:spcPct val="107000"/>
              </a:lnSpc>
              <a:spcAft>
                <a:spcPts val="800"/>
              </a:spcAft>
              <a:buFont typeface="Arial" panose="020B0604020202020204" pitchFamily="34" charset="0"/>
              <a:buChar char="•"/>
            </a:pPr>
            <a:r>
              <a:rPr lang="en-US" sz="3600" dirty="0"/>
              <a:t>The </a:t>
            </a:r>
            <a:r>
              <a:rPr lang="en-US" sz="3600" dirty="0" err="1"/>
              <a:t>stts</a:t>
            </a:r>
            <a:r>
              <a:rPr lang="en-US" sz="3600" dirty="0"/>
              <a:t>( ) macro sets the TS flag of cr0</a:t>
            </a:r>
            <a:r>
              <a:rPr lang="en-IN" sz="3600" kern="100" dirty="0">
                <a:latin typeface="Calibri" panose="020F0502020204030204" pitchFamily="34" charset="0"/>
                <a:ea typeface="Calibri" panose="020F0502020204030204" pitchFamily="34" charset="0"/>
                <a:cs typeface="Times New Roman" panose="02020603050405020304" pitchFamily="18" charset="0"/>
              </a:rPr>
              <a:t>.</a:t>
            </a:r>
          </a:p>
          <a:p>
            <a:pPr marL="685800" indent="-457200">
              <a:lnSpc>
                <a:spcPct val="107000"/>
              </a:lnSpc>
              <a:spcAft>
                <a:spcPts val="800"/>
              </a:spcAft>
              <a:buFont typeface="Arial" panose="020B0604020202020204" pitchFamily="34" charset="0"/>
              <a:buChar char="•"/>
            </a:pPr>
            <a:r>
              <a:rPr lang="en-US" sz="2400"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movl</a:t>
            </a: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%cr0, %</a:t>
            </a:r>
            <a:r>
              <a:rPr lang="en-US" sz="2400"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eax</a:t>
            </a: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 Load the value of CR0 into EAX</a:t>
            </a:r>
          </a:p>
          <a:p>
            <a:pPr marL="685800" indent="-457200">
              <a:lnSpc>
                <a:spcPct val="107000"/>
              </a:lnSpc>
              <a:spcAft>
                <a:spcPts val="800"/>
              </a:spcAft>
              <a:buFont typeface="Arial" panose="020B0604020202020204" pitchFamily="34" charset="0"/>
              <a:buChar char="•"/>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orb $8, %al       ; Set the TS bit (bit 3) in AL</a:t>
            </a:r>
          </a:p>
          <a:p>
            <a:pPr marL="685800" indent="-457200">
              <a:lnSpc>
                <a:spcPct val="107000"/>
              </a:lnSpc>
              <a:spcAft>
                <a:spcPts val="800"/>
              </a:spcAft>
              <a:buFont typeface="Arial" panose="020B0604020202020204" pitchFamily="34" charset="0"/>
              <a:buChar char="•"/>
            </a:pPr>
            <a:r>
              <a:rPr lang="en-US" sz="2400"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movl</a:t>
            </a: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eax</a:t>
            </a: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%cr0   ; Store the modified value back into CR0</a:t>
            </a:r>
          </a:p>
          <a:p>
            <a:pPr marL="685800" indent="-457200">
              <a:lnSpc>
                <a:spcPct val="107000"/>
              </a:lnSpc>
              <a:spcAft>
                <a:spcPts val="800"/>
              </a:spcAft>
              <a:buFont typeface="Arial" panose="020B0604020202020204" pitchFamily="34" charset="0"/>
              <a:buChar char="•"/>
            </a:pP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endParaRPr lang="en-US" sz="3600" dirty="0">
              <a:solidFill>
                <a:schemeClr val="tx1"/>
              </a:solidFill>
              <a:sym typeface="Arial"/>
            </a:endParaRPr>
          </a:p>
        </p:txBody>
      </p:sp>
      <p:sp>
        <p:nvSpPr>
          <p:cNvPr id="4" name="Google Shape;212;p11"/>
          <p:cNvSpPr txBox="1"/>
          <p:nvPr/>
        </p:nvSpPr>
        <p:spPr>
          <a:xfrm>
            <a:off x="5022850" y="87313"/>
            <a:ext cx="9047163" cy="702100"/>
          </a:xfrm>
          <a:prstGeom prst="rect">
            <a:avLst/>
          </a:prstGeom>
          <a:noFill/>
          <a:ln>
            <a:noFill/>
          </a:ln>
        </p:spPr>
        <p:txBody>
          <a:bodyPr spcFirstLastPara="1" wrap="square" lIns="0" tIns="12050" rIns="0" bIns="0" anchor="t" anchorCtr="0">
            <a:spAutoFit/>
          </a:bodyPr>
          <a:lstStyle/>
          <a:p>
            <a:pPr marL="12700" lvl="0" algn="ctr">
              <a:spcBef>
                <a:spcPts val="100"/>
              </a:spcBef>
            </a:pPr>
            <a:r>
              <a:rPr lang="en-US" sz="4400" b="1" dirty="0">
                <a:solidFill>
                  <a:srgbClr val="FF0000"/>
                </a:solidFill>
                <a:latin typeface="Playfair Display"/>
                <a:ea typeface="Playfair Display"/>
                <a:cs typeface="Playfair Display"/>
                <a:sym typeface="Playfair Display"/>
              </a:rPr>
              <a:t>Saving the Floating Point Registers </a:t>
            </a:r>
            <a:endParaRPr sz="4400" b="1" dirty="0">
              <a:solidFill>
                <a:srgbClr val="FF0000"/>
              </a:solidFill>
              <a:latin typeface="Playfair Display"/>
              <a:ea typeface="Playfair Display"/>
              <a:cs typeface="Playfair Display"/>
              <a:sym typeface="Playfair Display"/>
            </a:endParaRPr>
          </a:p>
        </p:txBody>
      </p:sp>
    </p:spTree>
    <p:extLst>
      <p:ext uri="{BB962C8B-B14F-4D97-AF65-F5344CB8AC3E}">
        <p14:creationId xmlns:p14="http://schemas.microsoft.com/office/powerpoint/2010/main" val="149797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041" y="789413"/>
            <a:ext cx="19442785" cy="8752909"/>
          </a:xfrm>
        </p:spPr>
        <p:txBody>
          <a:bodyPr/>
          <a:lstStyle/>
          <a:p>
            <a:pPr marL="228600" indent="0">
              <a:lnSpc>
                <a:spcPct val="107000"/>
              </a:lnSpc>
              <a:spcAft>
                <a:spcPts val="800"/>
              </a:spcAft>
            </a:pPr>
            <a:r>
              <a:rPr lang="en-IN" sz="3600" dirty="0"/>
              <a:t>void </a:t>
            </a:r>
            <a:r>
              <a:rPr lang="en-IN" sz="3600" dirty="0" err="1"/>
              <a:t>math_state_restore</a:t>
            </a:r>
            <a:r>
              <a:rPr lang="en-IN" sz="3600" dirty="0"/>
              <a:t>(void) { </a:t>
            </a:r>
          </a:p>
          <a:p>
            <a:pPr marL="228600" indent="0">
              <a:lnSpc>
                <a:spcPct val="107000"/>
              </a:lnSpc>
              <a:spcAft>
                <a:spcPts val="800"/>
              </a:spcAft>
            </a:pPr>
            <a:r>
              <a:rPr lang="en-IN" sz="3600" dirty="0" err="1"/>
              <a:t>asm</a:t>
            </a:r>
            <a:r>
              <a:rPr lang="en-IN" sz="3600" dirty="0"/>
              <a:t>("</a:t>
            </a:r>
            <a:r>
              <a:rPr lang="en-IN" sz="3600" dirty="0" err="1"/>
              <a:t>clts</a:t>
            </a:r>
            <a:r>
              <a:rPr lang="en-IN" sz="3600" dirty="0"/>
              <a:t>"); /* clear the TS flag of cr0 */ </a:t>
            </a:r>
          </a:p>
          <a:p>
            <a:pPr marL="228600" indent="0">
              <a:lnSpc>
                <a:spcPct val="107000"/>
              </a:lnSpc>
              <a:spcAft>
                <a:spcPts val="800"/>
              </a:spcAft>
            </a:pPr>
            <a:r>
              <a:rPr lang="en-IN" sz="3600" dirty="0"/>
              <a:t>if (current-&gt;</a:t>
            </a:r>
            <a:r>
              <a:rPr lang="en-IN" sz="3600" dirty="0" err="1"/>
              <a:t>used_math</a:t>
            </a:r>
            <a:r>
              <a:rPr lang="en-IN" sz="3600" dirty="0"/>
              <a:t>) /* load the floating point registers */ </a:t>
            </a:r>
          </a:p>
          <a:p>
            <a:pPr marL="228600" indent="0">
              <a:lnSpc>
                <a:spcPct val="107000"/>
              </a:lnSpc>
              <a:spcAft>
                <a:spcPts val="800"/>
              </a:spcAft>
            </a:pPr>
            <a:r>
              <a:rPr lang="en-IN" sz="3600" dirty="0" err="1"/>
              <a:t>asm</a:t>
            </a:r>
            <a:r>
              <a:rPr lang="en-IN" sz="3600" dirty="0"/>
              <a:t>("</a:t>
            </a:r>
            <a:r>
              <a:rPr lang="en-IN" sz="3600" dirty="0" err="1"/>
              <a:t>frstor</a:t>
            </a:r>
            <a:r>
              <a:rPr lang="en-IN" sz="3600" dirty="0"/>
              <a:t> %0": :"m" (current-&gt;tss.i387)); </a:t>
            </a:r>
          </a:p>
          <a:p>
            <a:pPr marL="228600" indent="0">
              <a:lnSpc>
                <a:spcPct val="107000"/>
              </a:lnSpc>
              <a:spcAft>
                <a:spcPts val="800"/>
              </a:spcAft>
            </a:pPr>
            <a:r>
              <a:rPr lang="en-IN" sz="3600" dirty="0"/>
              <a:t>else { </a:t>
            </a:r>
          </a:p>
          <a:p>
            <a:pPr marL="228600" indent="0">
              <a:lnSpc>
                <a:spcPct val="107000"/>
              </a:lnSpc>
              <a:spcAft>
                <a:spcPts val="800"/>
              </a:spcAft>
            </a:pPr>
            <a:r>
              <a:rPr lang="en-IN" sz="3600" dirty="0"/>
              <a:t>/* initialize the floating point unit */ </a:t>
            </a:r>
          </a:p>
          <a:p>
            <a:pPr marL="228600" indent="0">
              <a:lnSpc>
                <a:spcPct val="107000"/>
              </a:lnSpc>
              <a:spcAft>
                <a:spcPts val="800"/>
              </a:spcAft>
            </a:pPr>
            <a:r>
              <a:rPr lang="en-IN" sz="3600" dirty="0" err="1"/>
              <a:t>asm</a:t>
            </a:r>
            <a:r>
              <a:rPr lang="en-IN" sz="3600" dirty="0"/>
              <a:t>("</a:t>
            </a:r>
            <a:r>
              <a:rPr lang="en-IN" sz="3600" dirty="0" err="1"/>
              <a:t>fninit</a:t>
            </a:r>
            <a:r>
              <a:rPr lang="en-IN" sz="3600" dirty="0"/>
              <a:t>"); </a:t>
            </a:r>
          </a:p>
          <a:p>
            <a:pPr marL="228600" indent="0">
              <a:lnSpc>
                <a:spcPct val="107000"/>
              </a:lnSpc>
              <a:spcAft>
                <a:spcPts val="800"/>
              </a:spcAft>
            </a:pPr>
            <a:r>
              <a:rPr lang="en-IN" sz="3600" dirty="0"/>
              <a:t>current-&gt;</a:t>
            </a:r>
            <a:r>
              <a:rPr lang="en-IN" sz="3600" dirty="0" err="1"/>
              <a:t>used_math</a:t>
            </a:r>
            <a:r>
              <a:rPr lang="en-IN" sz="3600" dirty="0"/>
              <a:t> = 1;</a:t>
            </a:r>
          </a:p>
          <a:p>
            <a:pPr marL="228600" indent="0">
              <a:lnSpc>
                <a:spcPct val="107000"/>
              </a:lnSpc>
              <a:spcAft>
                <a:spcPts val="800"/>
              </a:spcAft>
            </a:pPr>
            <a:r>
              <a:rPr lang="en-IN" sz="3600" dirty="0"/>
              <a:t> } current-&gt;flags |= PF_USEDFPU; </a:t>
            </a:r>
          </a:p>
          <a:p>
            <a:pPr marL="228600" indent="0">
              <a:lnSpc>
                <a:spcPct val="107000"/>
              </a:lnSpc>
              <a:spcAft>
                <a:spcPts val="800"/>
              </a:spcAft>
            </a:pPr>
            <a:r>
              <a:rPr lang="en-IN" sz="3600" dirty="0"/>
              <a: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endParaRPr lang="en-US" sz="3600" dirty="0">
              <a:solidFill>
                <a:schemeClr val="tx1"/>
              </a:solidFill>
              <a:sym typeface="Arial"/>
            </a:endParaRPr>
          </a:p>
        </p:txBody>
      </p:sp>
      <p:sp>
        <p:nvSpPr>
          <p:cNvPr id="4" name="Google Shape;212;p11"/>
          <p:cNvSpPr txBox="1"/>
          <p:nvPr/>
        </p:nvSpPr>
        <p:spPr>
          <a:xfrm>
            <a:off x="5022850" y="87313"/>
            <a:ext cx="9047163" cy="702100"/>
          </a:xfrm>
          <a:prstGeom prst="rect">
            <a:avLst/>
          </a:prstGeom>
          <a:noFill/>
          <a:ln>
            <a:noFill/>
          </a:ln>
        </p:spPr>
        <p:txBody>
          <a:bodyPr spcFirstLastPara="1" wrap="square" lIns="0" tIns="12050" rIns="0" bIns="0" anchor="t" anchorCtr="0">
            <a:spAutoFit/>
          </a:bodyPr>
          <a:lstStyle/>
          <a:p>
            <a:pPr marL="12700" lvl="0" algn="ctr">
              <a:spcBef>
                <a:spcPts val="100"/>
              </a:spcBef>
            </a:pPr>
            <a:r>
              <a:rPr lang="en-US" sz="4400" b="1" dirty="0">
                <a:solidFill>
                  <a:srgbClr val="FF0000"/>
                </a:solidFill>
                <a:latin typeface="Playfair Display"/>
                <a:ea typeface="Playfair Display"/>
                <a:cs typeface="Playfair Display"/>
                <a:sym typeface="Playfair Display"/>
              </a:rPr>
              <a:t>Saving the Floating Point Registers </a:t>
            </a:r>
            <a:endParaRPr sz="4400" b="1" dirty="0">
              <a:solidFill>
                <a:srgbClr val="FF0000"/>
              </a:solidFill>
              <a:latin typeface="Playfair Display"/>
              <a:ea typeface="Playfair Display"/>
              <a:cs typeface="Playfair Display"/>
              <a:sym typeface="Playfair Display"/>
            </a:endParaRPr>
          </a:p>
        </p:txBody>
      </p:sp>
    </p:spTree>
    <p:extLst>
      <p:ext uri="{BB962C8B-B14F-4D97-AF65-F5344CB8AC3E}">
        <p14:creationId xmlns:p14="http://schemas.microsoft.com/office/powerpoint/2010/main" val="27636963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3013</TotalTime>
  <Words>1810</Words>
  <Application>Microsoft Office PowerPoint</Application>
  <PresentationFormat>Custom</PresentationFormat>
  <Paragraphs>121</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Playfair Display</vt:lpstr>
      <vt:lpstr>Arial</vt:lpstr>
      <vt:lpstr>Calibri</vt:lpstr>
      <vt:lpstr>Helvetica Neue</vt:lpstr>
      <vt:lpstr>Office Theme</vt:lpstr>
      <vt:lpstr>PowerPoint Presentation</vt:lpstr>
      <vt:lpstr>Go, change the world</vt:lpstr>
      <vt:lpstr>Go, change the world</vt:lpstr>
      <vt:lpstr>Go, change the world</vt:lpstr>
      <vt:lpstr>PowerPoint Presentation</vt:lpstr>
      <vt:lpstr>SAVING FLOATING POINT REGISTERS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Bhavana H</cp:lastModifiedBy>
  <cp:revision>112</cp:revision>
  <dcterms:created xsi:type="dcterms:W3CDTF">2019-11-25T06:56:12Z</dcterms:created>
  <dcterms:modified xsi:type="dcterms:W3CDTF">2023-09-23T17:14:52Z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