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1" r:id="rId3"/>
    <p:sldId id="264" r:id="rId4"/>
    <p:sldId id="265" r:id="rId5"/>
    <p:sldId id="266" r:id="rId6"/>
    <p:sldId id="267" r:id="rId7"/>
    <p:sldId id="268" r:id="rId8"/>
    <p:sldId id="269" r:id="rId9"/>
    <p:sldId id="270" r:id="rId10"/>
    <p:sldId id="271" r:id="rId11"/>
    <p:sldId id="272" r:id="rId12"/>
    <p:sldId id="273" r:id="rId13"/>
    <p:sldId id="274" r:id="rId14"/>
    <p:sldId id="26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CA25B-EAA8-C2DC-10B9-6C81F2935A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458CAA1-E6D3-A271-83B6-AFD65A3615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E6814F2-20B3-17EB-2B42-064311712246}"/>
              </a:ext>
            </a:extLst>
          </p:cNvPr>
          <p:cNvSpPr>
            <a:spLocks noGrp="1"/>
          </p:cNvSpPr>
          <p:nvPr>
            <p:ph type="dt" sz="half" idx="10"/>
          </p:nvPr>
        </p:nvSpPr>
        <p:spPr/>
        <p:txBody>
          <a:bodyPr/>
          <a:lstStyle/>
          <a:p>
            <a:fld id="{843178DC-926C-4659-B3BF-179430FBA04D}" type="datetimeFigureOut">
              <a:rPr lang="en-IN" smtClean="0"/>
              <a:t>22-09-2023</a:t>
            </a:fld>
            <a:endParaRPr lang="en-IN"/>
          </a:p>
        </p:txBody>
      </p:sp>
      <p:sp>
        <p:nvSpPr>
          <p:cNvPr id="5" name="Footer Placeholder 4">
            <a:extLst>
              <a:ext uri="{FF2B5EF4-FFF2-40B4-BE49-F238E27FC236}">
                <a16:creationId xmlns:a16="http://schemas.microsoft.com/office/drawing/2014/main" id="{C79A1DEB-EEDE-14F7-F34A-5DAFCDE817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1CDBF8-DA39-2A97-8C08-BBCEDD127BA5}"/>
              </a:ext>
            </a:extLst>
          </p:cNvPr>
          <p:cNvSpPr>
            <a:spLocks noGrp="1"/>
          </p:cNvSpPr>
          <p:nvPr>
            <p:ph type="sldNum" sz="quarter" idx="12"/>
          </p:nvPr>
        </p:nvSpPr>
        <p:spPr/>
        <p:txBody>
          <a:bodyPr/>
          <a:lstStyle/>
          <a:p>
            <a:fld id="{7DAD2F1A-781D-4304-A212-F1868D005E9D}" type="slidenum">
              <a:rPr lang="en-IN" smtClean="0"/>
              <a:t>‹#›</a:t>
            </a:fld>
            <a:endParaRPr lang="en-IN"/>
          </a:p>
        </p:txBody>
      </p:sp>
    </p:spTree>
    <p:extLst>
      <p:ext uri="{BB962C8B-B14F-4D97-AF65-F5344CB8AC3E}">
        <p14:creationId xmlns:p14="http://schemas.microsoft.com/office/powerpoint/2010/main" val="3662283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24F5-70C4-8473-9876-E3C012BD7BC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0EE4DF6-762E-4243-22D3-89B523FE15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92BA5D-F8D1-ED3D-6143-E2FDE9803BAB}"/>
              </a:ext>
            </a:extLst>
          </p:cNvPr>
          <p:cNvSpPr>
            <a:spLocks noGrp="1"/>
          </p:cNvSpPr>
          <p:nvPr>
            <p:ph type="dt" sz="half" idx="10"/>
          </p:nvPr>
        </p:nvSpPr>
        <p:spPr/>
        <p:txBody>
          <a:bodyPr/>
          <a:lstStyle/>
          <a:p>
            <a:fld id="{843178DC-926C-4659-B3BF-179430FBA04D}" type="datetimeFigureOut">
              <a:rPr lang="en-IN" smtClean="0"/>
              <a:t>22-09-2023</a:t>
            </a:fld>
            <a:endParaRPr lang="en-IN"/>
          </a:p>
        </p:txBody>
      </p:sp>
      <p:sp>
        <p:nvSpPr>
          <p:cNvPr id="5" name="Footer Placeholder 4">
            <a:extLst>
              <a:ext uri="{FF2B5EF4-FFF2-40B4-BE49-F238E27FC236}">
                <a16:creationId xmlns:a16="http://schemas.microsoft.com/office/drawing/2014/main" id="{7B412CBF-D974-F09B-F275-857220430A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4A7FBC-C0D7-7F0E-B207-3F32C83D21A2}"/>
              </a:ext>
            </a:extLst>
          </p:cNvPr>
          <p:cNvSpPr>
            <a:spLocks noGrp="1"/>
          </p:cNvSpPr>
          <p:nvPr>
            <p:ph type="sldNum" sz="quarter" idx="12"/>
          </p:nvPr>
        </p:nvSpPr>
        <p:spPr/>
        <p:txBody>
          <a:bodyPr/>
          <a:lstStyle/>
          <a:p>
            <a:fld id="{7DAD2F1A-781D-4304-A212-F1868D005E9D}" type="slidenum">
              <a:rPr lang="en-IN" smtClean="0"/>
              <a:t>‹#›</a:t>
            </a:fld>
            <a:endParaRPr lang="en-IN"/>
          </a:p>
        </p:txBody>
      </p:sp>
    </p:spTree>
    <p:extLst>
      <p:ext uri="{BB962C8B-B14F-4D97-AF65-F5344CB8AC3E}">
        <p14:creationId xmlns:p14="http://schemas.microsoft.com/office/powerpoint/2010/main" val="2051006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F3E702-C837-FCA0-FFDF-A380DF572F7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9904EAA-6654-67F6-D011-75288671FD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BE8DDE-A228-679D-7E20-72205641FE1E}"/>
              </a:ext>
            </a:extLst>
          </p:cNvPr>
          <p:cNvSpPr>
            <a:spLocks noGrp="1"/>
          </p:cNvSpPr>
          <p:nvPr>
            <p:ph type="dt" sz="half" idx="10"/>
          </p:nvPr>
        </p:nvSpPr>
        <p:spPr/>
        <p:txBody>
          <a:bodyPr/>
          <a:lstStyle/>
          <a:p>
            <a:fld id="{843178DC-926C-4659-B3BF-179430FBA04D}" type="datetimeFigureOut">
              <a:rPr lang="en-IN" smtClean="0"/>
              <a:t>22-09-2023</a:t>
            </a:fld>
            <a:endParaRPr lang="en-IN"/>
          </a:p>
        </p:txBody>
      </p:sp>
      <p:sp>
        <p:nvSpPr>
          <p:cNvPr id="5" name="Footer Placeholder 4">
            <a:extLst>
              <a:ext uri="{FF2B5EF4-FFF2-40B4-BE49-F238E27FC236}">
                <a16:creationId xmlns:a16="http://schemas.microsoft.com/office/drawing/2014/main" id="{D03C0BA6-D7D6-D3D1-95E0-3C4B612F15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328D7A-0FE2-2610-05E5-923338C49592}"/>
              </a:ext>
            </a:extLst>
          </p:cNvPr>
          <p:cNvSpPr>
            <a:spLocks noGrp="1"/>
          </p:cNvSpPr>
          <p:nvPr>
            <p:ph type="sldNum" sz="quarter" idx="12"/>
          </p:nvPr>
        </p:nvSpPr>
        <p:spPr/>
        <p:txBody>
          <a:bodyPr/>
          <a:lstStyle/>
          <a:p>
            <a:fld id="{7DAD2F1A-781D-4304-A212-F1868D005E9D}" type="slidenum">
              <a:rPr lang="en-IN" smtClean="0"/>
              <a:t>‹#›</a:t>
            </a:fld>
            <a:endParaRPr lang="en-IN"/>
          </a:p>
        </p:txBody>
      </p:sp>
    </p:spTree>
    <p:extLst>
      <p:ext uri="{BB962C8B-B14F-4D97-AF65-F5344CB8AC3E}">
        <p14:creationId xmlns:p14="http://schemas.microsoft.com/office/powerpoint/2010/main" val="866147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1274F-F0CF-C745-887E-A6CA7B3D91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880377C-0A54-403B-848D-F9A10636C5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A4E435-44A9-9386-D012-2D57DCB1651D}"/>
              </a:ext>
            </a:extLst>
          </p:cNvPr>
          <p:cNvSpPr>
            <a:spLocks noGrp="1"/>
          </p:cNvSpPr>
          <p:nvPr>
            <p:ph type="dt" sz="half" idx="10"/>
          </p:nvPr>
        </p:nvSpPr>
        <p:spPr/>
        <p:txBody>
          <a:bodyPr/>
          <a:lstStyle/>
          <a:p>
            <a:fld id="{843178DC-926C-4659-B3BF-179430FBA04D}" type="datetimeFigureOut">
              <a:rPr lang="en-IN" smtClean="0"/>
              <a:t>22-09-2023</a:t>
            </a:fld>
            <a:endParaRPr lang="en-IN"/>
          </a:p>
        </p:txBody>
      </p:sp>
      <p:sp>
        <p:nvSpPr>
          <p:cNvPr id="5" name="Footer Placeholder 4">
            <a:extLst>
              <a:ext uri="{FF2B5EF4-FFF2-40B4-BE49-F238E27FC236}">
                <a16:creationId xmlns:a16="http://schemas.microsoft.com/office/drawing/2014/main" id="{39E06F73-2AAF-5079-490C-DA46E5F01B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CADD1B-FA90-5682-BAAB-6170F4BBB4D5}"/>
              </a:ext>
            </a:extLst>
          </p:cNvPr>
          <p:cNvSpPr>
            <a:spLocks noGrp="1"/>
          </p:cNvSpPr>
          <p:nvPr>
            <p:ph type="sldNum" sz="quarter" idx="12"/>
          </p:nvPr>
        </p:nvSpPr>
        <p:spPr/>
        <p:txBody>
          <a:bodyPr/>
          <a:lstStyle/>
          <a:p>
            <a:fld id="{7DAD2F1A-781D-4304-A212-F1868D005E9D}" type="slidenum">
              <a:rPr lang="en-IN" smtClean="0"/>
              <a:t>‹#›</a:t>
            </a:fld>
            <a:endParaRPr lang="en-IN"/>
          </a:p>
        </p:txBody>
      </p:sp>
    </p:spTree>
    <p:extLst>
      <p:ext uri="{BB962C8B-B14F-4D97-AF65-F5344CB8AC3E}">
        <p14:creationId xmlns:p14="http://schemas.microsoft.com/office/powerpoint/2010/main" val="162160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FB248-7A2C-83C5-4AE8-30BFD81B56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A258C69-50DE-DC06-FC78-E2AAB3B3F6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3FFD7A-AF59-13C9-0422-29216C9E5422}"/>
              </a:ext>
            </a:extLst>
          </p:cNvPr>
          <p:cNvSpPr>
            <a:spLocks noGrp="1"/>
          </p:cNvSpPr>
          <p:nvPr>
            <p:ph type="dt" sz="half" idx="10"/>
          </p:nvPr>
        </p:nvSpPr>
        <p:spPr/>
        <p:txBody>
          <a:bodyPr/>
          <a:lstStyle/>
          <a:p>
            <a:fld id="{843178DC-926C-4659-B3BF-179430FBA04D}" type="datetimeFigureOut">
              <a:rPr lang="en-IN" smtClean="0"/>
              <a:t>22-09-2023</a:t>
            </a:fld>
            <a:endParaRPr lang="en-IN"/>
          </a:p>
        </p:txBody>
      </p:sp>
      <p:sp>
        <p:nvSpPr>
          <p:cNvPr id="5" name="Footer Placeholder 4">
            <a:extLst>
              <a:ext uri="{FF2B5EF4-FFF2-40B4-BE49-F238E27FC236}">
                <a16:creationId xmlns:a16="http://schemas.microsoft.com/office/drawing/2014/main" id="{65A4E975-A4D1-A9BE-F898-20BDD1DAB0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F6E3EA-5C1D-E327-D96E-487356F8B02D}"/>
              </a:ext>
            </a:extLst>
          </p:cNvPr>
          <p:cNvSpPr>
            <a:spLocks noGrp="1"/>
          </p:cNvSpPr>
          <p:nvPr>
            <p:ph type="sldNum" sz="quarter" idx="12"/>
          </p:nvPr>
        </p:nvSpPr>
        <p:spPr/>
        <p:txBody>
          <a:bodyPr/>
          <a:lstStyle/>
          <a:p>
            <a:fld id="{7DAD2F1A-781D-4304-A212-F1868D005E9D}" type="slidenum">
              <a:rPr lang="en-IN" smtClean="0"/>
              <a:t>‹#›</a:t>
            </a:fld>
            <a:endParaRPr lang="en-IN"/>
          </a:p>
        </p:txBody>
      </p:sp>
    </p:spTree>
    <p:extLst>
      <p:ext uri="{BB962C8B-B14F-4D97-AF65-F5344CB8AC3E}">
        <p14:creationId xmlns:p14="http://schemas.microsoft.com/office/powerpoint/2010/main" val="2446454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C0740-063C-8E16-BA63-06932A2F5EE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72F6483-BA79-09AC-8D77-48ECCA91B6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AC84D21-D43F-A4DD-ABD5-FC709B9790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D2D3634-D5CE-9ECE-5D22-A64962DF8BA3}"/>
              </a:ext>
            </a:extLst>
          </p:cNvPr>
          <p:cNvSpPr>
            <a:spLocks noGrp="1"/>
          </p:cNvSpPr>
          <p:nvPr>
            <p:ph type="dt" sz="half" idx="10"/>
          </p:nvPr>
        </p:nvSpPr>
        <p:spPr/>
        <p:txBody>
          <a:bodyPr/>
          <a:lstStyle/>
          <a:p>
            <a:fld id="{843178DC-926C-4659-B3BF-179430FBA04D}" type="datetimeFigureOut">
              <a:rPr lang="en-IN" smtClean="0"/>
              <a:t>22-09-2023</a:t>
            </a:fld>
            <a:endParaRPr lang="en-IN"/>
          </a:p>
        </p:txBody>
      </p:sp>
      <p:sp>
        <p:nvSpPr>
          <p:cNvPr id="6" name="Footer Placeholder 5">
            <a:extLst>
              <a:ext uri="{FF2B5EF4-FFF2-40B4-BE49-F238E27FC236}">
                <a16:creationId xmlns:a16="http://schemas.microsoft.com/office/drawing/2014/main" id="{4B50D4D6-7BDB-0556-E0AB-2E586CAA0C4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3F43945-ACA2-8418-5522-3BFEAA4AA10F}"/>
              </a:ext>
            </a:extLst>
          </p:cNvPr>
          <p:cNvSpPr>
            <a:spLocks noGrp="1"/>
          </p:cNvSpPr>
          <p:nvPr>
            <p:ph type="sldNum" sz="quarter" idx="12"/>
          </p:nvPr>
        </p:nvSpPr>
        <p:spPr/>
        <p:txBody>
          <a:bodyPr/>
          <a:lstStyle/>
          <a:p>
            <a:fld id="{7DAD2F1A-781D-4304-A212-F1868D005E9D}" type="slidenum">
              <a:rPr lang="en-IN" smtClean="0"/>
              <a:t>‹#›</a:t>
            </a:fld>
            <a:endParaRPr lang="en-IN"/>
          </a:p>
        </p:txBody>
      </p:sp>
    </p:spTree>
    <p:extLst>
      <p:ext uri="{BB962C8B-B14F-4D97-AF65-F5344CB8AC3E}">
        <p14:creationId xmlns:p14="http://schemas.microsoft.com/office/powerpoint/2010/main" val="1747339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A0B1F-87C9-14AD-B972-C334087CA2B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C82AC90-7A5C-91CE-6600-77929382B9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C2CB11-5B2A-27DE-F2D3-C175291702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DA0B531-08DA-7552-CEDA-792840C80D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EAB746-6A91-1A6F-B7AA-780CA6DE8A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EAA204F-F515-70B6-EEC4-5F38ECD4FEFD}"/>
              </a:ext>
            </a:extLst>
          </p:cNvPr>
          <p:cNvSpPr>
            <a:spLocks noGrp="1"/>
          </p:cNvSpPr>
          <p:nvPr>
            <p:ph type="dt" sz="half" idx="10"/>
          </p:nvPr>
        </p:nvSpPr>
        <p:spPr/>
        <p:txBody>
          <a:bodyPr/>
          <a:lstStyle/>
          <a:p>
            <a:fld id="{843178DC-926C-4659-B3BF-179430FBA04D}" type="datetimeFigureOut">
              <a:rPr lang="en-IN" smtClean="0"/>
              <a:t>22-09-2023</a:t>
            </a:fld>
            <a:endParaRPr lang="en-IN"/>
          </a:p>
        </p:txBody>
      </p:sp>
      <p:sp>
        <p:nvSpPr>
          <p:cNvPr id="8" name="Footer Placeholder 7">
            <a:extLst>
              <a:ext uri="{FF2B5EF4-FFF2-40B4-BE49-F238E27FC236}">
                <a16:creationId xmlns:a16="http://schemas.microsoft.com/office/drawing/2014/main" id="{6EA0DC7E-4FB7-D692-EA58-CD185E7512E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2DC2136-CF92-063B-ED6E-7814454E6DD7}"/>
              </a:ext>
            </a:extLst>
          </p:cNvPr>
          <p:cNvSpPr>
            <a:spLocks noGrp="1"/>
          </p:cNvSpPr>
          <p:nvPr>
            <p:ph type="sldNum" sz="quarter" idx="12"/>
          </p:nvPr>
        </p:nvSpPr>
        <p:spPr/>
        <p:txBody>
          <a:bodyPr/>
          <a:lstStyle/>
          <a:p>
            <a:fld id="{7DAD2F1A-781D-4304-A212-F1868D005E9D}" type="slidenum">
              <a:rPr lang="en-IN" smtClean="0"/>
              <a:t>‹#›</a:t>
            </a:fld>
            <a:endParaRPr lang="en-IN"/>
          </a:p>
        </p:txBody>
      </p:sp>
    </p:spTree>
    <p:extLst>
      <p:ext uri="{BB962C8B-B14F-4D97-AF65-F5344CB8AC3E}">
        <p14:creationId xmlns:p14="http://schemas.microsoft.com/office/powerpoint/2010/main" val="3899134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BEFCB-9866-3895-8BAF-847A236E7BD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A9AEC85-0051-FB91-7C29-2EC7BD5A4344}"/>
              </a:ext>
            </a:extLst>
          </p:cNvPr>
          <p:cNvSpPr>
            <a:spLocks noGrp="1"/>
          </p:cNvSpPr>
          <p:nvPr>
            <p:ph type="dt" sz="half" idx="10"/>
          </p:nvPr>
        </p:nvSpPr>
        <p:spPr/>
        <p:txBody>
          <a:bodyPr/>
          <a:lstStyle/>
          <a:p>
            <a:fld id="{843178DC-926C-4659-B3BF-179430FBA04D}" type="datetimeFigureOut">
              <a:rPr lang="en-IN" smtClean="0"/>
              <a:t>22-09-2023</a:t>
            </a:fld>
            <a:endParaRPr lang="en-IN"/>
          </a:p>
        </p:txBody>
      </p:sp>
      <p:sp>
        <p:nvSpPr>
          <p:cNvPr id="4" name="Footer Placeholder 3">
            <a:extLst>
              <a:ext uri="{FF2B5EF4-FFF2-40B4-BE49-F238E27FC236}">
                <a16:creationId xmlns:a16="http://schemas.microsoft.com/office/drawing/2014/main" id="{386B5D0A-2E3F-757A-412B-470F49837A6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F541646-DFA1-DC57-A441-408FF45E8FD9}"/>
              </a:ext>
            </a:extLst>
          </p:cNvPr>
          <p:cNvSpPr>
            <a:spLocks noGrp="1"/>
          </p:cNvSpPr>
          <p:nvPr>
            <p:ph type="sldNum" sz="quarter" idx="12"/>
          </p:nvPr>
        </p:nvSpPr>
        <p:spPr/>
        <p:txBody>
          <a:bodyPr/>
          <a:lstStyle/>
          <a:p>
            <a:fld id="{7DAD2F1A-781D-4304-A212-F1868D005E9D}" type="slidenum">
              <a:rPr lang="en-IN" smtClean="0"/>
              <a:t>‹#›</a:t>
            </a:fld>
            <a:endParaRPr lang="en-IN"/>
          </a:p>
        </p:txBody>
      </p:sp>
    </p:spTree>
    <p:extLst>
      <p:ext uri="{BB962C8B-B14F-4D97-AF65-F5344CB8AC3E}">
        <p14:creationId xmlns:p14="http://schemas.microsoft.com/office/powerpoint/2010/main" val="2336977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8F77C8-090D-4275-E787-1E2556A987AE}"/>
              </a:ext>
            </a:extLst>
          </p:cNvPr>
          <p:cNvSpPr>
            <a:spLocks noGrp="1"/>
          </p:cNvSpPr>
          <p:nvPr>
            <p:ph type="dt" sz="half" idx="10"/>
          </p:nvPr>
        </p:nvSpPr>
        <p:spPr/>
        <p:txBody>
          <a:bodyPr/>
          <a:lstStyle/>
          <a:p>
            <a:fld id="{843178DC-926C-4659-B3BF-179430FBA04D}" type="datetimeFigureOut">
              <a:rPr lang="en-IN" smtClean="0"/>
              <a:t>22-09-2023</a:t>
            </a:fld>
            <a:endParaRPr lang="en-IN"/>
          </a:p>
        </p:txBody>
      </p:sp>
      <p:sp>
        <p:nvSpPr>
          <p:cNvPr id="3" name="Footer Placeholder 2">
            <a:extLst>
              <a:ext uri="{FF2B5EF4-FFF2-40B4-BE49-F238E27FC236}">
                <a16:creationId xmlns:a16="http://schemas.microsoft.com/office/drawing/2014/main" id="{E58BADE6-4036-A524-2E47-7E874C12F50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A196524-2E53-EDC2-7A23-B83409507FAC}"/>
              </a:ext>
            </a:extLst>
          </p:cNvPr>
          <p:cNvSpPr>
            <a:spLocks noGrp="1"/>
          </p:cNvSpPr>
          <p:nvPr>
            <p:ph type="sldNum" sz="quarter" idx="12"/>
          </p:nvPr>
        </p:nvSpPr>
        <p:spPr/>
        <p:txBody>
          <a:bodyPr/>
          <a:lstStyle/>
          <a:p>
            <a:fld id="{7DAD2F1A-781D-4304-A212-F1868D005E9D}" type="slidenum">
              <a:rPr lang="en-IN" smtClean="0"/>
              <a:t>‹#›</a:t>
            </a:fld>
            <a:endParaRPr lang="en-IN"/>
          </a:p>
        </p:txBody>
      </p:sp>
    </p:spTree>
    <p:extLst>
      <p:ext uri="{BB962C8B-B14F-4D97-AF65-F5344CB8AC3E}">
        <p14:creationId xmlns:p14="http://schemas.microsoft.com/office/powerpoint/2010/main" val="119663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00711-7430-A2DA-9026-F2856EBA4F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CD5D5DB-D97E-E094-2979-DA3E682737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39EE728-6D6D-FC07-DA5E-ECC1807148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38E8B5-CC3F-DD89-61A4-CC469B96458F}"/>
              </a:ext>
            </a:extLst>
          </p:cNvPr>
          <p:cNvSpPr>
            <a:spLocks noGrp="1"/>
          </p:cNvSpPr>
          <p:nvPr>
            <p:ph type="dt" sz="half" idx="10"/>
          </p:nvPr>
        </p:nvSpPr>
        <p:spPr/>
        <p:txBody>
          <a:bodyPr/>
          <a:lstStyle/>
          <a:p>
            <a:fld id="{843178DC-926C-4659-B3BF-179430FBA04D}" type="datetimeFigureOut">
              <a:rPr lang="en-IN" smtClean="0"/>
              <a:t>22-09-2023</a:t>
            </a:fld>
            <a:endParaRPr lang="en-IN"/>
          </a:p>
        </p:txBody>
      </p:sp>
      <p:sp>
        <p:nvSpPr>
          <p:cNvPr id="6" name="Footer Placeholder 5">
            <a:extLst>
              <a:ext uri="{FF2B5EF4-FFF2-40B4-BE49-F238E27FC236}">
                <a16:creationId xmlns:a16="http://schemas.microsoft.com/office/drawing/2014/main" id="{9D223B17-BB4C-84E5-D30B-8982F354F9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28D38C-E9C0-EC89-81BE-F03BB047603B}"/>
              </a:ext>
            </a:extLst>
          </p:cNvPr>
          <p:cNvSpPr>
            <a:spLocks noGrp="1"/>
          </p:cNvSpPr>
          <p:nvPr>
            <p:ph type="sldNum" sz="quarter" idx="12"/>
          </p:nvPr>
        </p:nvSpPr>
        <p:spPr/>
        <p:txBody>
          <a:bodyPr/>
          <a:lstStyle/>
          <a:p>
            <a:fld id="{7DAD2F1A-781D-4304-A212-F1868D005E9D}" type="slidenum">
              <a:rPr lang="en-IN" smtClean="0"/>
              <a:t>‹#›</a:t>
            </a:fld>
            <a:endParaRPr lang="en-IN"/>
          </a:p>
        </p:txBody>
      </p:sp>
    </p:spTree>
    <p:extLst>
      <p:ext uri="{BB962C8B-B14F-4D97-AF65-F5344CB8AC3E}">
        <p14:creationId xmlns:p14="http://schemas.microsoft.com/office/powerpoint/2010/main" val="883524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15007-1B72-BF48-A770-9F57670D6E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34AD9FE-2045-6CDD-47C0-D347449108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DA9F66C-66EE-5566-EFE2-DDFA56EFA4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60E110-9785-EFB6-1603-913E2A6C0FCD}"/>
              </a:ext>
            </a:extLst>
          </p:cNvPr>
          <p:cNvSpPr>
            <a:spLocks noGrp="1"/>
          </p:cNvSpPr>
          <p:nvPr>
            <p:ph type="dt" sz="half" idx="10"/>
          </p:nvPr>
        </p:nvSpPr>
        <p:spPr/>
        <p:txBody>
          <a:bodyPr/>
          <a:lstStyle/>
          <a:p>
            <a:fld id="{843178DC-926C-4659-B3BF-179430FBA04D}" type="datetimeFigureOut">
              <a:rPr lang="en-IN" smtClean="0"/>
              <a:t>22-09-2023</a:t>
            </a:fld>
            <a:endParaRPr lang="en-IN"/>
          </a:p>
        </p:txBody>
      </p:sp>
      <p:sp>
        <p:nvSpPr>
          <p:cNvPr id="6" name="Footer Placeholder 5">
            <a:extLst>
              <a:ext uri="{FF2B5EF4-FFF2-40B4-BE49-F238E27FC236}">
                <a16:creationId xmlns:a16="http://schemas.microsoft.com/office/drawing/2014/main" id="{E976BBC8-302B-172D-507D-57F6462942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2A2F08A-AEB4-7187-6A66-0EDC680441EA}"/>
              </a:ext>
            </a:extLst>
          </p:cNvPr>
          <p:cNvSpPr>
            <a:spLocks noGrp="1"/>
          </p:cNvSpPr>
          <p:nvPr>
            <p:ph type="sldNum" sz="quarter" idx="12"/>
          </p:nvPr>
        </p:nvSpPr>
        <p:spPr/>
        <p:txBody>
          <a:bodyPr/>
          <a:lstStyle/>
          <a:p>
            <a:fld id="{7DAD2F1A-781D-4304-A212-F1868D005E9D}" type="slidenum">
              <a:rPr lang="en-IN" smtClean="0"/>
              <a:t>‹#›</a:t>
            </a:fld>
            <a:endParaRPr lang="en-IN"/>
          </a:p>
        </p:txBody>
      </p:sp>
    </p:spTree>
    <p:extLst>
      <p:ext uri="{BB962C8B-B14F-4D97-AF65-F5344CB8AC3E}">
        <p14:creationId xmlns:p14="http://schemas.microsoft.com/office/powerpoint/2010/main" val="2101473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89923F-EBFF-E9CF-B68C-18C1B7B9CA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3B23A2-2D19-507E-E508-C6D8A71825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648DAD-4A76-6A23-B127-6479141162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3178DC-926C-4659-B3BF-179430FBA04D}" type="datetimeFigureOut">
              <a:rPr lang="en-IN" smtClean="0"/>
              <a:t>22-09-2023</a:t>
            </a:fld>
            <a:endParaRPr lang="en-IN"/>
          </a:p>
        </p:txBody>
      </p:sp>
      <p:sp>
        <p:nvSpPr>
          <p:cNvPr id="5" name="Footer Placeholder 4">
            <a:extLst>
              <a:ext uri="{FF2B5EF4-FFF2-40B4-BE49-F238E27FC236}">
                <a16:creationId xmlns:a16="http://schemas.microsoft.com/office/drawing/2014/main" id="{59F00D4A-0A79-992C-4DF8-B9476D4518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5D549B2-6806-46F8-3ABF-AF4D85E36D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AD2F1A-781D-4304-A212-F1868D005E9D}" type="slidenum">
              <a:rPr lang="en-IN" smtClean="0"/>
              <a:t>‹#›</a:t>
            </a:fld>
            <a:endParaRPr lang="en-IN"/>
          </a:p>
        </p:txBody>
      </p:sp>
    </p:spTree>
    <p:extLst>
      <p:ext uri="{BB962C8B-B14F-4D97-AF65-F5344CB8AC3E}">
        <p14:creationId xmlns:p14="http://schemas.microsoft.com/office/powerpoint/2010/main" val="15769050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34F035-2A4E-F1DD-DA0B-C3830E20C7AB}"/>
              </a:ext>
            </a:extLst>
          </p:cNvPr>
          <p:cNvSpPr/>
          <p:nvPr/>
        </p:nvSpPr>
        <p:spPr>
          <a:xfrm>
            <a:off x="-3422" y="-9626"/>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r>
              <a:rPr lang="en-US" sz="1092" dirty="0">
                <a:solidFill>
                  <a:srgbClr val="FFFFFF"/>
                </a:solidFill>
              </a:rPr>
              <a:t>RE</a:t>
            </a:r>
            <a:endParaRPr lang="en-IN" sz="1092" dirty="0">
              <a:solidFill>
                <a:srgbClr val="FFFFFF"/>
              </a:solidFill>
            </a:endParaRPr>
          </a:p>
        </p:txBody>
      </p:sp>
      <p:sp>
        <p:nvSpPr>
          <p:cNvPr id="9219" name="object 2">
            <a:extLst>
              <a:ext uri="{FF2B5EF4-FFF2-40B4-BE49-F238E27FC236}">
                <a16:creationId xmlns:a16="http://schemas.microsoft.com/office/drawing/2014/main" id="{0BE90BB5-187C-83E2-EC7C-DC9810FAD551}"/>
              </a:ext>
            </a:extLst>
          </p:cNvPr>
          <p:cNvSpPr txBox="1">
            <a:spLocks noChangeArrowheads="1"/>
          </p:cNvSpPr>
          <p:nvPr/>
        </p:nvSpPr>
        <p:spPr bwMode="auto">
          <a:xfrm>
            <a:off x="3487188" y="3213196"/>
            <a:ext cx="6376669" cy="86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6931" rIns="0" bIns="0">
            <a:spAutoFit/>
          </a:bodyPr>
          <a:lstStyle>
            <a:lvl1pPr marL="12700">
              <a:spcBef>
                <a:spcPct val="20000"/>
              </a:spcBef>
              <a:tabLst>
                <a:tab pos="3514725" algn="l"/>
              </a:tabLst>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tabLst>
                <a:tab pos="3514725" algn="l"/>
              </a:tabLst>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tabLst>
                <a:tab pos="3514725" algn="l"/>
              </a:tabLst>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tabLst>
                <a:tab pos="3514725" algn="l"/>
              </a:tabLst>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tabLst>
                <a:tab pos="35147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9pPr>
          </a:lstStyle>
          <a:p>
            <a:pPr algn="ctr">
              <a:spcBef>
                <a:spcPts val="53"/>
              </a:spcBef>
            </a:pPr>
            <a:r>
              <a:rPr lang="pt-BR" altLang="en-US" sz="2800" dirty="0">
                <a:solidFill>
                  <a:schemeClr val="tx2"/>
                </a:solidFill>
                <a:latin typeface="Times New Roman" panose="02020603050405020304" pitchFamily="18" charset="0"/>
                <a:cs typeface="Times New Roman" panose="02020603050405020304" pitchFamily="18" charset="0"/>
              </a:rPr>
              <a:t>SCHEDULING POLICY AND SCHEDULING ALGORITHM</a:t>
            </a:r>
          </a:p>
        </p:txBody>
      </p:sp>
      <p:sp>
        <p:nvSpPr>
          <p:cNvPr id="9220" name="object 3">
            <a:extLst>
              <a:ext uri="{FF2B5EF4-FFF2-40B4-BE49-F238E27FC236}">
                <a16:creationId xmlns:a16="http://schemas.microsoft.com/office/drawing/2014/main" id="{9738A52F-B052-D6DC-4B43-C61995E317CC}"/>
              </a:ext>
            </a:extLst>
          </p:cNvPr>
          <p:cNvSpPr>
            <a:spLocks/>
          </p:cNvSpPr>
          <p:nvPr/>
        </p:nvSpPr>
        <p:spPr bwMode="auto">
          <a:xfrm>
            <a:off x="-3422" y="9626"/>
            <a:ext cx="5686441" cy="3927659"/>
          </a:xfrm>
          <a:custGeom>
            <a:avLst/>
            <a:gdLst>
              <a:gd name="T0" fmla="*/ 2147483646 w 7436484"/>
              <a:gd name="T1" fmla="*/ 0 h 5134610"/>
              <a:gd name="T2" fmla="*/ 0 w 7436484"/>
              <a:gd name="T3" fmla="*/ 0 h 5134610"/>
              <a:gd name="T4" fmla="*/ 0 w 7436484"/>
              <a:gd name="T5" fmla="*/ 1707028188 h 5134610"/>
              <a:gd name="T6" fmla="*/ 2147483646 w 7436484"/>
              <a:gd name="T7" fmla="*/ 0 h 51346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436484" h="5134610">
                <a:moveTo>
                  <a:pt x="7435941" y="0"/>
                </a:moveTo>
                <a:lnTo>
                  <a:pt x="0" y="0"/>
                </a:lnTo>
                <a:lnTo>
                  <a:pt x="0" y="5134513"/>
                </a:lnTo>
                <a:lnTo>
                  <a:pt x="7435941" y="0"/>
                </a:lnTo>
                <a:close/>
              </a:path>
            </a:pathLst>
          </a:custGeom>
          <a:solidFill>
            <a:srgbClr val="00589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4">
            <a:extLst>
              <a:ext uri="{FF2B5EF4-FFF2-40B4-BE49-F238E27FC236}">
                <a16:creationId xmlns:a16="http://schemas.microsoft.com/office/drawing/2014/main" id="{632914D1-3CE8-B07D-88E1-C1D2F450FB3F}"/>
              </a:ext>
            </a:extLst>
          </p:cNvPr>
          <p:cNvSpPr>
            <a:spLocks noChangeArrowheads="1"/>
          </p:cNvSpPr>
          <p:nvPr/>
        </p:nvSpPr>
        <p:spPr bwMode="auto">
          <a:xfrm>
            <a:off x="286339" y="252217"/>
            <a:ext cx="1119575" cy="1116687"/>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2" name="object 5">
            <a:extLst>
              <a:ext uri="{FF2B5EF4-FFF2-40B4-BE49-F238E27FC236}">
                <a16:creationId xmlns:a16="http://schemas.microsoft.com/office/drawing/2014/main" id="{97887D0A-4125-A7B9-42F3-1B1339126ED8}"/>
              </a:ext>
            </a:extLst>
          </p:cNvPr>
          <p:cNvSpPr>
            <a:spLocks noChangeArrowheads="1"/>
          </p:cNvSpPr>
          <p:nvPr/>
        </p:nvSpPr>
        <p:spPr bwMode="auto">
          <a:xfrm>
            <a:off x="3398623" y="810561"/>
            <a:ext cx="88565" cy="89528"/>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6" name="object 6">
            <a:extLst>
              <a:ext uri="{FF2B5EF4-FFF2-40B4-BE49-F238E27FC236}">
                <a16:creationId xmlns:a16="http://schemas.microsoft.com/office/drawing/2014/main" id="{3DE9179A-0A8D-5DB9-F15E-04B96C5C2874}"/>
              </a:ext>
            </a:extLst>
          </p:cNvPr>
          <p:cNvSpPr txBox="1"/>
          <p:nvPr/>
        </p:nvSpPr>
        <p:spPr>
          <a:xfrm>
            <a:off x="1521433" y="437049"/>
            <a:ext cx="2310387" cy="739134"/>
          </a:xfrm>
          <a:prstGeom prst="rect">
            <a:avLst/>
          </a:prstGeom>
        </p:spPr>
        <p:txBody>
          <a:bodyPr lIns="0" tIns="8086" rIns="0" bIns="0">
            <a:spAutoFit/>
          </a:bodyPr>
          <a:lstStyle/>
          <a:p>
            <a:pPr marL="7701">
              <a:lnSpc>
                <a:spcPts val="2847"/>
              </a:lnSpc>
              <a:spcBef>
                <a:spcPts val="64"/>
              </a:spcBef>
              <a:defRPr/>
            </a:pPr>
            <a:r>
              <a:rPr lang="en-IN" sz="2577" b="1" spc="-21" dirty="0">
                <a:solidFill>
                  <a:srgbClr val="FFFFFF"/>
                </a:solidFill>
                <a:latin typeface="Helvetica-Bold"/>
                <a:ea typeface="ＭＳ Ｐゴシック" charset="0"/>
                <a:cs typeface="Helvetica-Bold"/>
              </a:rPr>
              <a:t>RV College of </a:t>
            </a:r>
          </a:p>
          <a:p>
            <a:pPr marL="7701">
              <a:lnSpc>
                <a:spcPts val="2847"/>
              </a:lnSpc>
              <a:spcBef>
                <a:spcPts val="64"/>
              </a:spcBef>
              <a:defRPr/>
            </a:pPr>
            <a:r>
              <a:rPr lang="en-IN" sz="2577" b="1" spc="-21" dirty="0">
                <a:solidFill>
                  <a:srgbClr val="FFFFFF"/>
                </a:solidFill>
                <a:latin typeface="Helvetica-Bold"/>
                <a:ea typeface="ＭＳ Ｐゴシック" charset="0"/>
                <a:cs typeface="Helvetica-Bold"/>
              </a:rPr>
              <a:t>Engineering</a:t>
            </a:r>
            <a:endParaRPr sz="2577" dirty="0">
              <a:latin typeface="Helvetica-Bold"/>
              <a:ea typeface="ＭＳ Ｐゴシック" charset="0"/>
              <a:cs typeface="Helvetica-Bold"/>
            </a:endParaRPr>
          </a:p>
        </p:txBody>
      </p:sp>
      <p:sp>
        <p:nvSpPr>
          <p:cNvPr id="7" name="object 7">
            <a:extLst>
              <a:ext uri="{FF2B5EF4-FFF2-40B4-BE49-F238E27FC236}">
                <a16:creationId xmlns:a16="http://schemas.microsoft.com/office/drawing/2014/main" id="{AEA74B56-264B-E6A6-74E7-684450FEAB0A}"/>
              </a:ext>
            </a:extLst>
          </p:cNvPr>
          <p:cNvSpPr txBox="1"/>
          <p:nvPr/>
        </p:nvSpPr>
        <p:spPr>
          <a:xfrm>
            <a:off x="9774330" y="247404"/>
            <a:ext cx="2064908" cy="287725"/>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9225" name="object 2">
            <a:extLst>
              <a:ext uri="{FF2B5EF4-FFF2-40B4-BE49-F238E27FC236}">
                <a16:creationId xmlns:a16="http://schemas.microsoft.com/office/drawing/2014/main" id="{F9D0834B-AFE1-EDF3-67D0-C7C34654A9E7}"/>
              </a:ext>
            </a:extLst>
          </p:cNvPr>
          <p:cNvSpPr txBox="1">
            <a:spLocks noChangeArrowheads="1"/>
          </p:cNvSpPr>
          <p:nvPr/>
        </p:nvSpPr>
        <p:spPr bwMode="auto">
          <a:xfrm>
            <a:off x="8360180" y="5100705"/>
            <a:ext cx="4579380" cy="1463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6931" rIns="0" bIns="0">
            <a:spAutoFit/>
          </a:bodyPr>
          <a:lstStyle>
            <a:lvl1pPr marL="12700">
              <a:spcBef>
                <a:spcPct val="20000"/>
              </a:spcBef>
              <a:tabLst>
                <a:tab pos="3514725" algn="l"/>
              </a:tabLst>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tabLst>
                <a:tab pos="3514725" algn="l"/>
              </a:tabLst>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tabLst>
                <a:tab pos="3514725" algn="l"/>
              </a:tabLst>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tabLst>
                <a:tab pos="3514725" algn="l"/>
              </a:tabLst>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tabLst>
                <a:tab pos="35147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9pPr>
          </a:lstStyle>
          <a:p>
            <a:pPr>
              <a:spcBef>
                <a:spcPts val="53"/>
              </a:spcBef>
            </a:pPr>
            <a:r>
              <a:rPr lang="it-IT" altLang="en-US" sz="2304" dirty="0">
                <a:latin typeface="Times New Roman" panose="02020603050405020304" pitchFamily="18" charset="0"/>
                <a:cs typeface="Times New Roman" panose="02020603050405020304" pitchFamily="18" charset="0"/>
              </a:rPr>
              <a:t>By,</a:t>
            </a:r>
          </a:p>
          <a:p>
            <a:pPr>
              <a:spcBef>
                <a:spcPts val="53"/>
              </a:spcBef>
            </a:pPr>
            <a:r>
              <a:rPr lang="it-IT" altLang="en-US" sz="2304" dirty="0">
                <a:latin typeface="Times New Roman" panose="02020603050405020304" pitchFamily="18" charset="0"/>
                <a:cs typeface="Times New Roman" panose="02020603050405020304" pitchFamily="18" charset="0"/>
              </a:rPr>
              <a:t>Mekhala Purohit,</a:t>
            </a:r>
          </a:p>
          <a:p>
            <a:pPr>
              <a:spcBef>
                <a:spcPts val="53"/>
              </a:spcBef>
            </a:pPr>
            <a:r>
              <a:rPr lang="it-IT" altLang="en-US" sz="2304" dirty="0">
                <a:latin typeface="Times New Roman" panose="02020603050405020304" pitchFamily="18" charset="0"/>
                <a:cs typeface="Times New Roman" panose="02020603050405020304" pitchFamily="18" charset="0"/>
              </a:rPr>
              <a:t>Mtech, II sem,</a:t>
            </a:r>
          </a:p>
          <a:p>
            <a:pPr>
              <a:spcBef>
                <a:spcPts val="53"/>
              </a:spcBef>
            </a:pPr>
            <a:r>
              <a:rPr lang="it-IT" altLang="en-US" sz="2304" dirty="0">
                <a:latin typeface="Times New Roman" panose="02020603050405020304" pitchFamily="18" charset="0"/>
                <a:cs typeface="Times New Roman" panose="02020603050405020304" pitchFamily="18" charset="0"/>
              </a:rPr>
              <a:t>Department of  CSE, RVCE.</a:t>
            </a:r>
            <a:endParaRPr lang="en-US" altLang="en-US" sz="2304" dirty="0">
              <a:latin typeface="Times New Roman" panose="02020603050405020304" pitchFamily="18" charset="0"/>
              <a:cs typeface="Times New Roman" panose="02020603050405020304" pitchFamily="18" charset="0"/>
            </a:endParaRPr>
          </a:p>
        </p:txBody>
      </p:sp>
      <p:sp>
        <p:nvSpPr>
          <p:cNvPr id="9227" name="Slide Number Placeholder 3">
            <a:extLst>
              <a:ext uri="{FF2B5EF4-FFF2-40B4-BE49-F238E27FC236}">
                <a16:creationId xmlns:a16="http://schemas.microsoft.com/office/drawing/2014/main" id="{F8111153-9F06-22F5-2A13-165A08185A8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0A16EC18-8E63-4E37-8277-D4BE37DEE910}" type="slidenum">
              <a:rPr lang="en-US" altLang="en-US" smtClean="0">
                <a:solidFill>
                  <a:srgbClr val="898989"/>
                </a:solidFill>
              </a:rPr>
              <a:pPr/>
              <a:t>1</a:t>
            </a:fld>
            <a:endParaRPr lang="en-US" altLang="en-US">
              <a:solidFill>
                <a:srgbClr val="898989"/>
              </a:solidFill>
            </a:endParaRPr>
          </a:p>
        </p:txBody>
      </p:sp>
      <p:sp>
        <p:nvSpPr>
          <p:cNvPr id="3" name="TextBox 2">
            <a:extLst>
              <a:ext uri="{FF2B5EF4-FFF2-40B4-BE49-F238E27FC236}">
                <a16:creationId xmlns:a16="http://schemas.microsoft.com/office/drawing/2014/main" id="{893E5730-40CC-951B-F1D4-F389B65E060B}"/>
              </a:ext>
            </a:extLst>
          </p:cNvPr>
          <p:cNvSpPr txBox="1"/>
          <p:nvPr/>
        </p:nvSpPr>
        <p:spPr>
          <a:xfrm>
            <a:off x="3536377" y="2082800"/>
            <a:ext cx="6946069" cy="954107"/>
          </a:xfrm>
          <a:prstGeom prst="rect">
            <a:avLst/>
          </a:prstGeom>
          <a:noFill/>
        </p:spPr>
        <p:txBody>
          <a:bodyPr wrap="none" rtlCol="0">
            <a:spAutoFit/>
          </a:bodyPr>
          <a:lstStyle/>
          <a:p>
            <a:pPr algn="ctr"/>
            <a:r>
              <a:rPr lang="en-US" sz="2800" dirty="0">
                <a:solidFill>
                  <a:schemeClr val="accent2"/>
                </a:solidFill>
                <a:latin typeface="Times New Roman" panose="02020603050405020304" pitchFamily="18" charset="0"/>
                <a:cs typeface="Times New Roman" panose="02020603050405020304" pitchFamily="18" charset="0"/>
              </a:rPr>
              <a:t>ADVANCES IN OPERATING SYSTEM EL 1</a:t>
            </a:r>
          </a:p>
          <a:p>
            <a:pPr algn="ctr"/>
            <a:r>
              <a:rPr lang="en-US" sz="2800" dirty="0">
                <a:solidFill>
                  <a:schemeClr val="accent2"/>
                </a:solidFill>
                <a:latin typeface="Times New Roman" panose="02020603050405020304" pitchFamily="18" charset="0"/>
                <a:cs typeface="Times New Roman" panose="02020603050405020304" pitchFamily="18" charset="0"/>
              </a:rPr>
              <a:t>UNIT 4</a:t>
            </a:r>
            <a:endParaRPr lang="en-IN" sz="2800" dirty="0">
              <a:solidFill>
                <a:schemeClr val="accent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40EF1-F240-1BA8-08A7-361965BB4C7D}"/>
              </a:ext>
            </a:extLst>
          </p:cNvPr>
          <p:cNvSpPr txBox="1">
            <a:spLocks/>
          </p:cNvSpPr>
          <p:nvPr/>
        </p:nvSpPr>
        <p:spPr>
          <a:xfrm>
            <a:off x="838200" y="0"/>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u="sng" dirty="0">
              <a:solidFill>
                <a:srgbClr val="0070C0"/>
              </a:solidFill>
              <a:latin typeface="Times New Roman" panose="02020603050405020304" pitchFamily="18" charset="0"/>
              <a:cs typeface="Times New Roman" panose="02020603050405020304" pitchFamily="18" charset="0"/>
            </a:endParaRPr>
          </a:p>
          <a:p>
            <a:pPr algn="ctr"/>
            <a:r>
              <a:rPr lang="en-IN" u="sng" dirty="0">
                <a:solidFill>
                  <a:srgbClr val="0070C0"/>
                </a:solidFill>
                <a:latin typeface="Times New Roman" panose="02020603050405020304" pitchFamily="18" charset="0"/>
                <a:cs typeface="Times New Roman" panose="02020603050405020304" pitchFamily="18" charset="0"/>
              </a:rPr>
              <a:t>SCHEDULING ALGORITHM</a:t>
            </a:r>
          </a:p>
        </p:txBody>
      </p:sp>
      <p:sp>
        <p:nvSpPr>
          <p:cNvPr id="3" name="object 4">
            <a:extLst>
              <a:ext uri="{FF2B5EF4-FFF2-40B4-BE49-F238E27FC236}">
                <a16:creationId xmlns:a16="http://schemas.microsoft.com/office/drawing/2014/main" id="{49D764B8-2BC6-1810-1A93-FD20D0179B6D}"/>
              </a:ext>
            </a:extLst>
          </p:cNvPr>
          <p:cNvSpPr>
            <a:spLocks noChangeArrowheads="1"/>
          </p:cNvSpPr>
          <p:nvPr/>
        </p:nvSpPr>
        <p:spPr bwMode="auto">
          <a:xfrm>
            <a:off x="295275" y="209549"/>
            <a:ext cx="914400" cy="800101"/>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4" name="TextBox 3">
            <a:extLst>
              <a:ext uri="{FF2B5EF4-FFF2-40B4-BE49-F238E27FC236}">
                <a16:creationId xmlns:a16="http://schemas.microsoft.com/office/drawing/2014/main" id="{D57C420E-5C72-A7B5-CC29-3F1FBB3DC484}"/>
              </a:ext>
            </a:extLst>
          </p:cNvPr>
          <p:cNvSpPr txBox="1"/>
          <p:nvPr/>
        </p:nvSpPr>
        <p:spPr>
          <a:xfrm>
            <a:off x="9708278" y="153388"/>
            <a:ext cx="2366809" cy="377696"/>
          </a:xfrm>
          <a:prstGeom prst="rect">
            <a:avLst/>
          </a:prstGeom>
          <a:noFill/>
        </p:spPr>
        <p:txBody>
          <a:bodyPr wrap="square">
            <a:spAutoFit/>
          </a:bodyPr>
          <a:lstStyle/>
          <a:p>
            <a:pPr marL="7701">
              <a:spcBef>
                <a:spcPts val="61"/>
              </a:spcBef>
              <a:defRPr/>
            </a:pPr>
            <a:r>
              <a:rPr lang="en-IN" sz="1800" i="1" spc="-3" dirty="0">
                <a:solidFill>
                  <a:srgbClr val="422C75"/>
                </a:solidFill>
                <a:latin typeface="Playfair Display"/>
                <a:ea typeface="ＭＳ Ｐゴシック" charset="0"/>
                <a:cs typeface="Playfair Display"/>
              </a:rPr>
              <a:t>Go, change </a:t>
            </a:r>
            <a:r>
              <a:rPr lang="en-IN" sz="1800" i="1" dirty="0">
                <a:solidFill>
                  <a:srgbClr val="422C75"/>
                </a:solidFill>
                <a:latin typeface="Playfair Display"/>
                <a:ea typeface="ＭＳ Ｐゴシック" charset="0"/>
                <a:cs typeface="Playfair Display"/>
              </a:rPr>
              <a:t>the</a:t>
            </a:r>
            <a:r>
              <a:rPr lang="en-IN" sz="1800" i="1" spc="-49" dirty="0">
                <a:solidFill>
                  <a:srgbClr val="422C75"/>
                </a:solidFill>
                <a:latin typeface="Playfair Display"/>
                <a:ea typeface="ＭＳ Ｐゴシック" charset="0"/>
                <a:cs typeface="Playfair Display"/>
              </a:rPr>
              <a:t> </a:t>
            </a:r>
            <a:r>
              <a:rPr lang="en-IN" sz="1800" i="1" spc="-3" dirty="0">
                <a:solidFill>
                  <a:srgbClr val="422C75"/>
                </a:solidFill>
                <a:latin typeface="Playfair Display"/>
                <a:ea typeface="ＭＳ Ｐゴシック" charset="0"/>
                <a:cs typeface="Playfair Display"/>
              </a:rPr>
              <a:t>world</a:t>
            </a:r>
            <a:endParaRPr lang="en-IN" sz="1800" dirty="0">
              <a:latin typeface="Playfair Display"/>
              <a:ea typeface="ＭＳ Ｐゴシック" charset="0"/>
              <a:cs typeface="Playfair Display"/>
            </a:endParaRPr>
          </a:p>
        </p:txBody>
      </p:sp>
      <p:sp>
        <p:nvSpPr>
          <p:cNvPr id="9" name="TextBox 8">
            <a:extLst>
              <a:ext uri="{FF2B5EF4-FFF2-40B4-BE49-F238E27FC236}">
                <a16:creationId xmlns:a16="http://schemas.microsoft.com/office/drawing/2014/main" id="{FEC55568-8351-6145-82F6-1ED40C1DDF81}"/>
              </a:ext>
            </a:extLst>
          </p:cNvPr>
          <p:cNvSpPr txBox="1"/>
          <p:nvPr/>
        </p:nvSpPr>
        <p:spPr>
          <a:xfrm>
            <a:off x="642937" y="1219199"/>
            <a:ext cx="10691813" cy="5241307"/>
          </a:xfrm>
          <a:prstGeom prst="rect">
            <a:avLst/>
          </a:prstGeom>
          <a:noFill/>
        </p:spPr>
        <p:txBody>
          <a:bodyPr wrap="square">
            <a:spAutoFit/>
          </a:bodyPr>
          <a:lstStyle/>
          <a:p>
            <a:pPr algn="just">
              <a:lnSpc>
                <a:spcPct val="107000"/>
              </a:lnSpc>
              <a:spcAft>
                <a:spcPts val="800"/>
              </a:spcAft>
            </a:pPr>
            <a:r>
              <a:rPr lang="en-US" dirty="0">
                <a:latin typeface="Times New Roman" panose="02020603050405020304" pitchFamily="18" charset="0"/>
                <a:cs typeface="Times New Roman" panose="02020603050405020304" pitchFamily="18" charset="0"/>
              </a:rPr>
              <a:t>Every Linux process is always scheduled according to one of the following scheduling classes : </a:t>
            </a:r>
          </a:p>
          <a:p>
            <a:pPr marL="285750" indent="-285750" algn="just">
              <a:lnSpc>
                <a:spcPct val="107000"/>
              </a:lnSpc>
              <a:spcAft>
                <a:spcPts val="800"/>
              </a:spcAft>
              <a:buFont typeface="Arial" panose="020B0604020202020204" pitchFamily="34" charset="0"/>
              <a:buChar char="•"/>
            </a:pPr>
            <a:r>
              <a:rPr lang="en-US" b="1" u="sng" dirty="0">
                <a:latin typeface="Times New Roman" panose="02020603050405020304" pitchFamily="18" charset="0"/>
                <a:cs typeface="Times New Roman" panose="02020603050405020304" pitchFamily="18" charset="0"/>
              </a:rPr>
              <a:t>SCHED_FIFO</a:t>
            </a:r>
          </a:p>
          <a:p>
            <a:pPr algn="just">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Priority-Based Scheduling: Under the SCHED_FIFO policy, each task is assigned a priority level. Tasks with higher priorities are given preference over those with lower priorities. When a higher-priority task becomes runnable, it takes control of the CPU, even if a lower-priority task is currently executing. </a:t>
            </a:r>
            <a:endParaRPr lang="en-US" dirty="0">
              <a:latin typeface="Times New Roman" panose="02020603050405020304" pitchFamily="18" charset="0"/>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r>
              <a:rPr lang="en-US" b="1" u="sng" dirty="0">
                <a:latin typeface="Times New Roman" panose="02020603050405020304" pitchFamily="18" charset="0"/>
                <a:cs typeface="Times New Roman" panose="02020603050405020304" pitchFamily="18" charset="0"/>
              </a:rPr>
              <a:t>SCHED_RR</a:t>
            </a:r>
          </a:p>
          <a:p>
            <a:pPr algn="just">
              <a:lnSpc>
                <a:spcPct val="107000"/>
              </a:lnSpc>
              <a:spcAft>
                <a:spcPts val="800"/>
              </a:spcAft>
            </a:pPr>
            <a:r>
              <a:rPr lang="en-US" dirty="0">
                <a:latin typeface="Times New Roman" panose="02020603050405020304" pitchFamily="18" charset="0"/>
                <a:cs typeface="Times New Roman" panose="02020603050405020304" pitchFamily="18" charset="0"/>
              </a:rPr>
              <a:t>When the scheduler assigns the CPU to the process, it puts the process descriptor at the end of the </a:t>
            </a:r>
            <a:r>
              <a:rPr lang="en-US" dirty="0" err="1">
                <a:latin typeface="Times New Roman" panose="02020603050405020304" pitchFamily="18" charset="0"/>
                <a:cs typeface="Times New Roman" panose="02020603050405020304" pitchFamily="18" charset="0"/>
              </a:rPr>
              <a:t>runqueue</a:t>
            </a:r>
            <a:r>
              <a:rPr lang="en-US" dirty="0">
                <a:latin typeface="Times New Roman" panose="02020603050405020304" pitchFamily="18" charset="0"/>
                <a:cs typeface="Times New Roman" panose="02020603050405020304" pitchFamily="18" charset="0"/>
              </a:rPr>
              <a:t> list. This policy ensures a fair assignment of CPU time to all SCHED_RR real-time processes that have the same priority.  Time slicing concept is introduced here to maintain fairness in CPU utilization by processes while maintaining the priority.</a:t>
            </a:r>
          </a:p>
          <a:p>
            <a:pPr marL="285750" indent="-285750" algn="just">
              <a:lnSpc>
                <a:spcPct val="107000"/>
              </a:lnSpc>
              <a:spcAft>
                <a:spcPts val="800"/>
              </a:spcAft>
              <a:buFont typeface="Arial" panose="020B0604020202020204" pitchFamily="34" charset="0"/>
              <a:buChar char="•"/>
            </a:pPr>
            <a:r>
              <a:rPr lang="en-US" b="1" u="sng" dirty="0">
                <a:latin typeface="Times New Roman" panose="02020603050405020304" pitchFamily="18" charset="0"/>
                <a:cs typeface="Times New Roman" panose="02020603050405020304" pitchFamily="18" charset="0"/>
              </a:rPr>
              <a:t>SCHED_NORMAL </a:t>
            </a:r>
          </a:p>
          <a:p>
            <a:pPr algn="just">
              <a:lnSpc>
                <a:spcPct val="107000"/>
              </a:lnSpc>
              <a:spcAft>
                <a:spcPts val="800"/>
              </a:spcAft>
            </a:pPr>
            <a:r>
              <a:rPr lang="en-US" dirty="0">
                <a:latin typeface="Times New Roman" panose="02020603050405020304" pitchFamily="18" charset="0"/>
                <a:cs typeface="Times New Roman" panose="02020603050405020304" pitchFamily="18" charset="0"/>
              </a:rPr>
              <a:t>A conventional, time-shared process called CFS(Completely Fair Scheduler) where in CPU history usage by processor is considered in scheduling along with priority/weightage.</a:t>
            </a:r>
            <a:endParaRPr lang="en-US"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dirty="0"/>
              <a:t>The scheduling algorithm behaves quite differently depending on whether the process is conventional or real-time. </a:t>
            </a:r>
            <a:endParaRPr lang="en-US"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0019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40EF1-F240-1BA8-08A7-361965BB4C7D}"/>
              </a:ext>
            </a:extLst>
          </p:cNvPr>
          <p:cNvSpPr txBox="1">
            <a:spLocks/>
          </p:cNvSpPr>
          <p:nvPr/>
        </p:nvSpPr>
        <p:spPr>
          <a:xfrm>
            <a:off x="838200" y="0"/>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u="sng" dirty="0">
              <a:solidFill>
                <a:srgbClr val="0070C0"/>
              </a:solidFill>
              <a:latin typeface="Times New Roman" panose="02020603050405020304" pitchFamily="18" charset="0"/>
              <a:cs typeface="Times New Roman" panose="02020603050405020304" pitchFamily="18" charset="0"/>
            </a:endParaRPr>
          </a:p>
          <a:p>
            <a:pPr algn="ctr"/>
            <a:r>
              <a:rPr lang="en-IN" u="sng" dirty="0">
                <a:solidFill>
                  <a:srgbClr val="0070C0"/>
                </a:solidFill>
                <a:latin typeface="Times New Roman" panose="02020603050405020304" pitchFamily="18" charset="0"/>
                <a:cs typeface="Times New Roman" panose="02020603050405020304" pitchFamily="18" charset="0"/>
              </a:rPr>
              <a:t>SCHEDULING OF CONVENTIONAL PROCESSES</a:t>
            </a:r>
          </a:p>
        </p:txBody>
      </p:sp>
      <p:sp>
        <p:nvSpPr>
          <p:cNvPr id="3" name="object 4">
            <a:extLst>
              <a:ext uri="{FF2B5EF4-FFF2-40B4-BE49-F238E27FC236}">
                <a16:creationId xmlns:a16="http://schemas.microsoft.com/office/drawing/2014/main" id="{49D764B8-2BC6-1810-1A93-FD20D0179B6D}"/>
              </a:ext>
            </a:extLst>
          </p:cNvPr>
          <p:cNvSpPr>
            <a:spLocks noChangeArrowheads="1"/>
          </p:cNvSpPr>
          <p:nvPr/>
        </p:nvSpPr>
        <p:spPr bwMode="auto">
          <a:xfrm>
            <a:off x="295275" y="209549"/>
            <a:ext cx="914400" cy="800101"/>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4" name="TextBox 3">
            <a:extLst>
              <a:ext uri="{FF2B5EF4-FFF2-40B4-BE49-F238E27FC236}">
                <a16:creationId xmlns:a16="http://schemas.microsoft.com/office/drawing/2014/main" id="{D57C420E-5C72-A7B5-CC29-3F1FBB3DC484}"/>
              </a:ext>
            </a:extLst>
          </p:cNvPr>
          <p:cNvSpPr txBox="1"/>
          <p:nvPr/>
        </p:nvSpPr>
        <p:spPr>
          <a:xfrm>
            <a:off x="9708278" y="153388"/>
            <a:ext cx="2366809" cy="377696"/>
          </a:xfrm>
          <a:prstGeom prst="rect">
            <a:avLst/>
          </a:prstGeom>
          <a:noFill/>
        </p:spPr>
        <p:txBody>
          <a:bodyPr wrap="square">
            <a:spAutoFit/>
          </a:bodyPr>
          <a:lstStyle/>
          <a:p>
            <a:pPr marL="7701">
              <a:spcBef>
                <a:spcPts val="61"/>
              </a:spcBef>
              <a:defRPr/>
            </a:pPr>
            <a:r>
              <a:rPr lang="en-IN" sz="1800" i="1" spc="-3" dirty="0">
                <a:solidFill>
                  <a:srgbClr val="422C75"/>
                </a:solidFill>
                <a:latin typeface="Playfair Display"/>
                <a:ea typeface="ＭＳ Ｐゴシック" charset="0"/>
                <a:cs typeface="Playfair Display"/>
              </a:rPr>
              <a:t>Go, change </a:t>
            </a:r>
            <a:r>
              <a:rPr lang="en-IN" sz="1800" i="1" dirty="0">
                <a:solidFill>
                  <a:srgbClr val="422C75"/>
                </a:solidFill>
                <a:latin typeface="Playfair Display"/>
                <a:ea typeface="ＭＳ Ｐゴシック" charset="0"/>
                <a:cs typeface="Playfair Display"/>
              </a:rPr>
              <a:t>the</a:t>
            </a:r>
            <a:r>
              <a:rPr lang="en-IN" sz="1800" i="1" spc="-49" dirty="0">
                <a:solidFill>
                  <a:srgbClr val="422C75"/>
                </a:solidFill>
                <a:latin typeface="Playfair Display"/>
                <a:ea typeface="ＭＳ Ｐゴシック" charset="0"/>
                <a:cs typeface="Playfair Display"/>
              </a:rPr>
              <a:t> </a:t>
            </a:r>
            <a:r>
              <a:rPr lang="en-IN" sz="1800" i="1" spc="-3" dirty="0">
                <a:solidFill>
                  <a:srgbClr val="422C75"/>
                </a:solidFill>
                <a:latin typeface="Playfair Display"/>
                <a:ea typeface="ＭＳ Ｐゴシック" charset="0"/>
                <a:cs typeface="Playfair Display"/>
              </a:rPr>
              <a:t>world</a:t>
            </a:r>
            <a:endParaRPr lang="en-IN" sz="1800" dirty="0">
              <a:latin typeface="Playfair Display"/>
              <a:ea typeface="ＭＳ Ｐゴシック" charset="0"/>
              <a:cs typeface="Playfair Display"/>
            </a:endParaRPr>
          </a:p>
        </p:txBody>
      </p:sp>
      <p:sp>
        <p:nvSpPr>
          <p:cNvPr id="6" name="TextBox 5">
            <a:extLst>
              <a:ext uri="{FF2B5EF4-FFF2-40B4-BE49-F238E27FC236}">
                <a16:creationId xmlns:a16="http://schemas.microsoft.com/office/drawing/2014/main" id="{23BF2C44-01AC-4437-4B71-19136969DACC}"/>
              </a:ext>
            </a:extLst>
          </p:cNvPr>
          <p:cNvSpPr txBox="1"/>
          <p:nvPr/>
        </p:nvSpPr>
        <p:spPr>
          <a:xfrm>
            <a:off x="1400175" y="2571750"/>
            <a:ext cx="9410700" cy="3693319"/>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Every conventional process has its own </a:t>
            </a:r>
            <a:r>
              <a:rPr lang="en-US" dirty="0">
                <a:solidFill>
                  <a:srgbClr val="FF0000"/>
                </a:solidFill>
                <a:latin typeface="Times New Roman" panose="02020603050405020304" pitchFamily="18" charset="0"/>
                <a:cs typeface="Times New Roman" panose="02020603050405020304" pitchFamily="18" charset="0"/>
              </a:rPr>
              <a:t>static priority</a:t>
            </a:r>
            <a:r>
              <a:rPr lang="en-US" dirty="0">
                <a:latin typeface="Times New Roman" panose="02020603050405020304" pitchFamily="18" charset="0"/>
                <a:cs typeface="Times New Roman" panose="02020603050405020304" pitchFamily="18" charset="0"/>
              </a:rPr>
              <a:t>, which is a value used by the scheduler to rate the process with respect to the other conventional processes in the system.</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These static priorities are typically used in real-time applications to specify the importance or urgency of a process. </a:t>
            </a: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kernel represents the static priority of a conventional process with a number ranging from 100 (highest priority) to 139 (lowest priority.</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 new process always inherits the static priority of its parent. </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However, a user can change the static priority of the processes that he owns by passing some "nice values" to the nice( ) and </a:t>
            </a:r>
            <a:r>
              <a:rPr lang="en-US" dirty="0" err="1">
                <a:latin typeface="Times New Roman" panose="02020603050405020304" pitchFamily="18" charset="0"/>
                <a:cs typeface="Times New Roman" panose="02020603050405020304" pitchFamily="18" charset="0"/>
              </a:rPr>
              <a:t>setpriority</a:t>
            </a:r>
            <a:r>
              <a:rPr lang="en-US" dirty="0">
                <a:latin typeface="Times New Roman" panose="02020603050405020304" pitchFamily="18" charset="0"/>
                <a:cs typeface="Times New Roman" panose="02020603050405020304" pitchFamily="18" charset="0"/>
              </a:rPr>
              <a:t>( ) system calls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0603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40EF1-F240-1BA8-08A7-361965BB4C7D}"/>
              </a:ext>
            </a:extLst>
          </p:cNvPr>
          <p:cNvSpPr txBox="1">
            <a:spLocks/>
          </p:cNvSpPr>
          <p:nvPr/>
        </p:nvSpPr>
        <p:spPr>
          <a:xfrm>
            <a:off x="838200" y="0"/>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u="sng" dirty="0">
              <a:solidFill>
                <a:srgbClr val="0070C0"/>
              </a:solidFill>
              <a:latin typeface="Times New Roman" panose="02020603050405020304" pitchFamily="18" charset="0"/>
              <a:cs typeface="Times New Roman" panose="02020603050405020304" pitchFamily="18" charset="0"/>
            </a:endParaRPr>
          </a:p>
          <a:p>
            <a:pPr algn="ctr"/>
            <a:r>
              <a:rPr lang="en-IN" u="sng" dirty="0">
                <a:solidFill>
                  <a:srgbClr val="0070C0"/>
                </a:solidFill>
                <a:latin typeface="Times New Roman" panose="02020603050405020304" pitchFamily="18" charset="0"/>
                <a:cs typeface="Times New Roman" panose="02020603050405020304" pitchFamily="18" charset="0"/>
              </a:rPr>
              <a:t>BASE TIME QUANTUM</a:t>
            </a:r>
          </a:p>
        </p:txBody>
      </p:sp>
      <p:sp>
        <p:nvSpPr>
          <p:cNvPr id="3" name="object 4">
            <a:extLst>
              <a:ext uri="{FF2B5EF4-FFF2-40B4-BE49-F238E27FC236}">
                <a16:creationId xmlns:a16="http://schemas.microsoft.com/office/drawing/2014/main" id="{49D764B8-2BC6-1810-1A93-FD20D0179B6D}"/>
              </a:ext>
            </a:extLst>
          </p:cNvPr>
          <p:cNvSpPr>
            <a:spLocks noChangeArrowheads="1"/>
          </p:cNvSpPr>
          <p:nvPr/>
        </p:nvSpPr>
        <p:spPr bwMode="auto">
          <a:xfrm>
            <a:off x="295275" y="209549"/>
            <a:ext cx="914400" cy="800101"/>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4" name="TextBox 3">
            <a:extLst>
              <a:ext uri="{FF2B5EF4-FFF2-40B4-BE49-F238E27FC236}">
                <a16:creationId xmlns:a16="http://schemas.microsoft.com/office/drawing/2014/main" id="{D57C420E-5C72-A7B5-CC29-3F1FBB3DC484}"/>
              </a:ext>
            </a:extLst>
          </p:cNvPr>
          <p:cNvSpPr txBox="1"/>
          <p:nvPr/>
        </p:nvSpPr>
        <p:spPr>
          <a:xfrm>
            <a:off x="9708278" y="153388"/>
            <a:ext cx="2366809" cy="377696"/>
          </a:xfrm>
          <a:prstGeom prst="rect">
            <a:avLst/>
          </a:prstGeom>
          <a:noFill/>
        </p:spPr>
        <p:txBody>
          <a:bodyPr wrap="square">
            <a:spAutoFit/>
          </a:bodyPr>
          <a:lstStyle/>
          <a:p>
            <a:pPr marL="7701">
              <a:spcBef>
                <a:spcPts val="61"/>
              </a:spcBef>
              <a:defRPr/>
            </a:pPr>
            <a:r>
              <a:rPr lang="en-IN" sz="1800" i="1" spc="-3" dirty="0">
                <a:solidFill>
                  <a:srgbClr val="422C75"/>
                </a:solidFill>
                <a:latin typeface="Playfair Display"/>
                <a:ea typeface="ＭＳ Ｐゴシック" charset="0"/>
                <a:cs typeface="Playfair Display"/>
              </a:rPr>
              <a:t>Go, change </a:t>
            </a:r>
            <a:r>
              <a:rPr lang="en-IN" sz="1800" i="1" dirty="0">
                <a:solidFill>
                  <a:srgbClr val="422C75"/>
                </a:solidFill>
                <a:latin typeface="Playfair Display"/>
                <a:ea typeface="ＭＳ Ｐゴシック" charset="0"/>
                <a:cs typeface="Playfair Display"/>
              </a:rPr>
              <a:t>the</a:t>
            </a:r>
            <a:r>
              <a:rPr lang="en-IN" sz="1800" i="1" spc="-49" dirty="0">
                <a:solidFill>
                  <a:srgbClr val="422C75"/>
                </a:solidFill>
                <a:latin typeface="Playfair Display"/>
                <a:ea typeface="ＭＳ Ｐゴシック" charset="0"/>
                <a:cs typeface="Playfair Display"/>
              </a:rPr>
              <a:t> </a:t>
            </a:r>
            <a:r>
              <a:rPr lang="en-IN" sz="1800" i="1" spc="-3" dirty="0">
                <a:solidFill>
                  <a:srgbClr val="422C75"/>
                </a:solidFill>
                <a:latin typeface="Playfair Display"/>
                <a:ea typeface="ＭＳ Ｐゴシック" charset="0"/>
                <a:cs typeface="Playfair Display"/>
              </a:rPr>
              <a:t>world</a:t>
            </a:r>
            <a:endParaRPr lang="en-IN" sz="1800" dirty="0">
              <a:latin typeface="Playfair Display"/>
              <a:ea typeface="ＭＳ Ｐゴシック" charset="0"/>
              <a:cs typeface="Playfair Display"/>
            </a:endParaRPr>
          </a:p>
        </p:txBody>
      </p:sp>
      <p:sp>
        <p:nvSpPr>
          <p:cNvPr id="6" name="TextBox 5">
            <a:extLst>
              <a:ext uri="{FF2B5EF4-FFF2-40B4-BE49-F238E27FC236}">
                <a16:creationId xmlns:a16="http://schemas.microsoft.com/office/drawing/2014/main" id="{23BF2C44-01AC-4437-4B71-19136969DACC}"/>
              </a:ext>
            </a:extLst>
          </p:cNvPr>
          <p:cNvSpPr txBox="1"/>
          <p:nvPr/>
        </p:nvSpPr>
        <p:spPr>
          <a:xfrm>
            <a:off x="762000" y="1478951"/>
            <a:ext cx="10591800" cy="5355312"/>
          </a:xfrm>
          <a:prstGeom prst="rect">
            <a:avLst/>
          </a:prstGeom>
          <a:noFill/>
        </p:spPr>
        <p:txBody>
          <a:bodyPr wrap="square">
            <a:spAutoFit/>
          </a:bodyPr>
          <a:lstStyle/>
          <a:p>
            <a:pPr marL="285750" indent="-285750" algn="just">
              <a:buFont typeface="Arial" panose="020B0604020202020204" pitchFamily="34" charset="0"/>
              <a:buChar char="•"/>
            </a:pPr>
            <a:r>
              <a:rPr lang="en-US" dirty="0"/>
              <a:t>The static priority essentially determines the base time quantum of a process, that is, the time quantum duration assigned to the process when it has exhausted its previous time quantum.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b="0" i="0" dirty="0">
                <a:effectLst/>
                <a:latin typeface="Söhne"/>
              </a:rPr>
              <a:t>The term "base time quantum" generally refers time quantum allocated to a process or thread in a time-sharing scheduling system, such as the Linux Completely Fair Scheduler (CFS) or other similar schedulers. A time quantum is a fixed amount of time during which a process or thread is allowed to run on the CPU before it may be preempted and moved to the back of the queue to allow other processes or threads to execute.</a:t>
            </a: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Static priority and base time quantum are related by the following formula:</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algn="just"/>
            <a:endParaRPr lang="en-US" dirty="0"/>
          </a:p>
          <a:p>
            <a:pPr marL="285750" indent="-285750" algn="just">
              <a:buFont typeface="Arial" panose="020B0604020202020204" pitchFamily="34" charset="0"/>
              <a:buChar char="•"/>
            </a:pPr>
            <a:r>
              <a:rPr lang="en-US" dirty="0"/>
              <a:t>As you see, the higher the static priority (i.e., the lower its numerical value), the longer the base time quantum. As a consequence, higher priority processes usually get longer slices of CPU time with respect to lower priority processes.</a:t>
            </a:r>
            <a:endParaRPr lang="en-IN"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04BCCDE1-BD50-C275-255B-DE5A4ABDEF15}"/>
              </a:ext>
            </a:extLst>
          </p:cNvPr>
          <p:cNvPicPr>
            <a:picLocks noChangeAspect="1"/>
          </p:cNvPicPr>
          <p:nvPr/>
        </p:nvPicPr>
        <p:blipFill>
          <a:blip r:embed="rId3"/>
          <a:stretch>
            <a:fillRect/>
          </a:stretch>
        </p:blipFill>
        <p:spPr>
          <a:xfrm>
            <a:off x="1754903" y="4283005"/>
            <a:ext cx="8191500" cy="1181100"/>
          </a:xfrm>
          <a:prstGeom prst="rect">
            <a:avLst/>
          </a:prstGeom>
        </p:spPr>
      </p:pic>
    </p:spTree>
    <p:extLst>
      <p:ext uri="{BB962C8B-B14F-4D97-AF65-F5344CB8AC3E}">
        <p14:creationId xmlns:p14="http://schemas.microsoft.com/office/powerpoint/2010/main" val="2844311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40EF1-F240-1BA8-08A7-361965BB4C7D}"/>
              </a:ext>
            </a:extLst>
          </p:cNvPr>
          <p:cNvSpPr txBox="1">
            <a:spLocks/>
          </p:cNvSpPr>
          <p:nvPr/>
        </p:nvSpPr>
        <p:spPr>
          <a:xfrm>
            <a:off x="838200" y="0"/>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u="sng" dirty="0">
              <a:solidFill>
                <a:srgbClr val="0070C0"/>
              </a:solidFill>
              <a:latin typeface="Times New Roman" panose="02020603050405020304" pitchFamily="18" charset="0"/>
              <a:cs typeface="Times New Roman" panose="02020603050405020304" pitchFamily="18" charset="0"/>
            </a:endParaRPr>
          </a:p>
          <a:p>
            <a:pPr algn="ctr"/>
            <a:r>
              <a:rPr lang="en-IN" u="sng" dirty="0">
                <a:solidFill>
                  <a:srgbClr val="0070C0"/>
                </a:solidFill>
                <a:latin typeface="Times New Roman" panose="02020603050405020304" pitchFamily="18" charset="0"/>
                <a:cs typeface="Times New Roman" panose="02020603050405020304" pitchFamily="18" charset="0"/>
              </a:rPr>
              <a:t>DYNAMIC PRIORITY</a:t>
            </a:r>
          </a:p>
        </p:txBody>
      </p:sp>
      <p:sp>
        <p:nvSpPr>
          <p:cNvPr id="3" name="object 4">
            <a:extLst>
              <a:ext uri="{FF2B5EF4-FFF2-40B4-BE49-F238E27FC236}">
                <a16:creationId xmlns:a16="http://schemas.microsoft.com/office/drawing/2014/main" id="{49D764B8-2BC6-1810-1A93-FD20D0179B6D}"/>
              </a:ext>
            </a:extLst>
          </p:cNvPr>
          <p:cNvSpPr>
            <a:spLocks noChangeArrowheads="1"/>
          </p:cNvSpPr>
          <p:nvPr/>
        </p:nvSpPr>
        <p:spPr bwMode="auto">
          <a:xfrm>
            <a:off x="295275" y="209549"/>
            <a:ext cx="914400" cy="800101"/>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4" name="TextBox 3">
            <a:extLst>
              <a:ext uri="{FF2B5EF4-FFF2-40B4-BE49-F238E27FC236}">
                <a16:creationId xmlns:a16="http://schemas.microsoft.com/office/drawing/2014/main" id="{D57C420E-5C72-A7B5-CC29-3F1FBB3DC484}"/>
              </a:ext>
            </a:extLst>
          </p:cNvPr>
          <p:cNvSpPr txBox="1"/>
          <p:nvPr/>
        </p:nvSpPr>
        <p:spPr>
          <a:xfrm>
            <a:off x="9708278" y="153388"/>
            <a:ext cx="2366809" cy="377696"/>
          </a:xfrm>
          <a:prstGeom prst="rect">
            <a:avLst/>
          </a:prstGeom>
          <a:noFill/>
        </p:spPr>
        <p:txBody>
          <a:bodyPr wrap="square">
            <a:spAutoFit/>
          </a:bodyPr>
          <a:lstStyle/>
          <a:p>
            <a:pPr marL="7701">
              <a:spcBef>
                <a:spcPts val="61"/>
              </a:spcBef>
              <a:defRPr/>
            </a:pPr>
            <a:r>
              <a:rPr lang="en-IN" sz="1800" i="1" spc="-3" dirty="0">
                <a:solidFill>
                  <a:srgbClr val="422C75"/>
                </a:solidFill>
                <a:latin typeface="Playfair Display"/>
                <a:ea typeface="ＭＳ Ｐゴシック" charset="0"/>
                <a:cs typeface="Playfair Display"/>
              </a:rPr>
              <a:t>Go, change </a:t>
            </a:r>
            <a:r>
              <a:rPr lang="en-IN" sz="1800" i="1" dirty="0">
                <a:solidFill>
                  <a:srgbClr val="422C75"/>
                </a:solidFill>
                <a:latin typeface="Playfair Display"/>
                <a:ea typeface="ＭＳ Ｐゴシック" charset="0"/>
                <a:cs typeface="Playfair Display"/>
              </a:rPr>
              <a:t>the</a:t>
            </a:r>
            <a:r>
              <a:rPr lang="en-IN" sz="1800" i="1" spc="-49" dirty="0">
                <a:solidFill>
                  <a:srgbClr val="422C75"/>
                </a:solidFill>
                <a:latin typeface="Playfair Display"/>
                <a:ea typeface="ＭＳ Ｐゴシック" charset="0"/>
                <a:cs typeface="Playfair Display"/>
              </a:rPr>
              <a:t> </a:t>
            </a:r>
            <a:r>
              <a:rPr lang="en-IN" sz="1800" i="1" spc="-3" dirty="0">
                <a:solidFill>
                  <a:srgbClr val="422C75"/>
                </a:solidFill>
                <a:latin typeface="Playfair Display"/>
                <a:ea typeface="ＭＳ Ｐゴシック" charset="0"/>
                <a:cs typeface="Playfair Display"/>
              </a:rPr>
              <a:t>world</a:t>
            </a:r>
            <a:endParaRPr lang="en-IN" sz="1800" dirty="0">
              <a:latin typeface="Playfair Display"/>
              <a:ea typeface="ＭＳ Ｐゴシック" charset="0"/>
              <a:cs typeface="Playfair Display"/>
            </a:endParaRPr>
          </a:p>
        </p:txBody>
      </p:sp>
      <p:sp>
        <p:nvSpPr>
          <p:cNvPr id="6" name="TextBox 5">
            <a:extLst>
              <a:ext uri="{FF2B5EF4-FFF2-40B4-BE49-F238E27FC236}">
                <a16:creationId xmlns:a16="http://schemas.microsoft.com/office/drawing/2014/main" id="{23BF2C44-01AC-4437-4B71-19136969DACC}"/>
              </a:ext>
            </a:extLst>
          </p:cNvPr>
          <p:cNvSpPr txBox="1"/>
          <p:nvPr/>
        </p:nvSpPr>
        <p:spPr>
          <a:xfrm>
            <a:off x="1295400" y="1895475"/>
            <a:ext cx="9410700" cy="3693319"/>
          </a:xfrm>
          <a:prstGeom prst="rect">
            <a:avLst/>
          </a:prstGeom>
          <a:noFill/>
        </p:spPr>
        <p:txBody>
          <a:bodyPr wrap="square">
            <a:spAutoFit/>
          </a:bodyPr>
          <a:lstStyle/>
          <a:p>
            <a:pPr marL="285750" indent="-285750" algn="just">
              <a:buFont typeface="Arial" panose="020B0604020202020204" pitchFamily="34" charset="0"/>
              <a:buChar char="•"/>
            </a:pPr>
            <a:r>
              <a:rPr lang="en-US" dirty="0"/>
              <a:t>Besides a static priority, a conventional process also has a dynamic priority, which is a value ranging from 100 (highest priority) to 139 (lowest priority).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The dynamic priority is the number actually looked up by the scheduler when selecting the new process to run.</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 It is related to the static priority by the following empirical formula:</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algn="just"/>
            <a:endParaRPr lang="en-US" dirty="0"/>
          </a:p>
          <a:p>
            <a:pPr marL="285750" indent="-285750" algn="just">
              <a:buFont typeface="Arial" panose="020B0604020202020204" pitchFamily="34" charset="0"/>
              <a:buChar char="•"/>
            </a:pPr>
            <a:endParaRPr lang="en-US" dirty="0"/>
          </a:p>
        </p:txBody>
      </p:sp>
      <p:pic>
        <p:nvPicPr>
          <p:cNvPr id="7" name="Picture 6">
            <a:extLst>
              <a:ext uri="{FF2B5EF4-FFF2-40B4-BE49-F238E27FC236}">
                <a16:creationId xmlns:a16="http://schemas.microsoft.com/office/drawing/2014/main" id="{1A9BADC5-E5D2-6058-D221-CC61FC1D745B}"/>
              </a:ext>
            </a:extLst>
          </p:cNvPr>
          <p:cNvPicPr>
            <a:picLocks noChangeAspect="1"/>
          </p:cNvPicPr>
          <p:nvPr/>
        </p:nvPicPr>
        <p:blipFill>
          <a:blip r:embed="rId3"/>
          <a:stretch>
            <a:fillRect/>
          </a:stretch>
        </p:blipFill>
        <p:spPr>
          <a:xfrm>
            <a:off x="2162175" y="4296132"/>
            <a:ext cx="7867650" cy="933450"/>
          </a:xfrm>
          <a:prstGeom prst="rect">
            <a:avLst/>
          </a:prstGeom>
        </p:spPr>
      </p:pic>
    </p:spTree>
    <p:extLst>
      <p:ext uri="{BB962C8B-B14F-4D97-AF65-F5344CB8AC3E}">
        <p14:creationId xmlns:p14="http://schemas.microsoft.com/office/powerpoint/2010/main" val="1218985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4">
            <a:extLst>
              <a:ext uri="{FF2B5EF4-FFF2-40B4-BE49-F238E27FC236}">
                <a16:creationId xmlns:a16="http://schemas.microsoft.com/office/drawing/2014/main" id="{C3823786-CA6E-6E27-7820-FA46DFCE4245}"/>
              </a:ext>
            </a:extLst>
          </p:cNvPr>
          <p:cNvSpPr>
            <a:spLocks noChangeArrowheads="1"/>
          </p:cNvSpPr>
          <p:nvPr/>
        </p:nvSpPr>
        <p:spPr bwMode="auto">
          <a:xfrm>
            <a:off x="295275" y="209549"/>
            <a:ext cx="914400" cy="800101"/>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3" name="TextBox 2">
            <a:extLst>
              <a:ext uri="{FF2B5EF4-FFF2-40B4-BE49-F238E27FC236}">
                <a16:creationId xmlns:a16="http://schemas.microsoft.com/office/drawing/2014/main" id="{01BCA91F-41AC-EDE7-7256-F2F0956D0FBF}"/>
              </a:ext>
            </a:extLst>
          </p:cNvPr>
          <p:cNvSpPr txBox="1"/>
          <p:nvPr/>
        </p:nvSpPr>
        <p:spPr>
          <a:xfrm>
            <a:off x="9708278" y="153388"/>
            <a:ext cx="2366809" cy="377696"/>
          </a:xfrm>
          <a:prstGeom prst="rect">
            <a:avLst/>
          </a:prstGeom>
          <a:noFill/>
        </p:spPr>
        <p:txBody>
          <a:bodyPr wrap="square">
            <a:spAutoFit/>
          </a:bodyPr>
          <a:lstStyle/>
          <a:p>
            <a:pPr marL="7701">
              <a:spcBef>
                <a:spcPts val="61"/>
              </a:spcBef>
              <a:defRPr/>
            </a:pPr>
            <a:r>
              <a:rPr lang="en-IN" sz="1800" i="1" spc="-3" dirty="0">
                <a:solidFill>
                  <a:srgbClr val="422C75"/>
                </a:solidFill>
                <a:latin typeface="Playfair Display"/>
                <a:ea typeface="ＭＳ Ｐゴシック" charset="0"/>
                <a:cs typeface="Playfair Display"/>
              </a:rPr>
              <a:t>Go, change </a:t>
            </a:r>
            <a:r>
              <a:rPr lang="en-IN" sz="1800" i="1" dirty="0">
                <a:solidFill>
                  <a:srgbClr val="422C75"/>
                </a:solidFill>
                <a:latin typeface="Playfair Display"/>
                <a:ea typeface="ＭＳ Ｐゴシック" charset="0"/>
                <a:cs typeface="Playfair Display"/>
              </a:rPr>
              <a:t>the</a:t>
            </a:r>
            <a:r>
              <a:rPr lang="en-IN" sz="1800" i="1" spc="-49" dirty="0">
                <a:solidFill>
                  <a:srgbClr val="422C75"/>
                </a:solidFill>
                <a:latin typeface="Playfair Display"/>
                <a:ea typeface="ＭＳ Ｐゴシック" charset="0"/>
                <a:cs typeface="Playfair Display"/>
              </a:rPr>
              <a:t> </a:t>
            </a:r>
            <a:r>
              <a:rPr lang="en-IN" sz="1800" i="1" spc="-3" dirty="0">
                <a:solidFill>
                  <a:srgbClr val="422C75"/>
                </a:solidFill>
                <a:latin typeface="Playfair Display"/>
                <a:ea typeface="ＭＳ Ｐゴシック" charset="0"/>
                <a:cs typeface="Playfair Display"/>
              </a:rPr>
              <a:t>world</a:t>
            </a:r>
            <a:endParaRPr lang="en-IN" sz="1800" dirty="0">
              <a:latin typeface="Playfair Display"/>
              <a:ea typeface="ＭＳ Ｐゴシック" charset="0"/>
              <a:cs typeface="Playfair Display"/>
            </a:endParaRPr>
          </a:p>
        </p:txBody>
      </p:sp>
      <p:sp>
        <p:nvSpPr>
          <p:cNvPr id="4" name="Rectangle 3">
            <a:extLst>
              <a:ext uri="{FF2B5EF4-FFF2-40B4-BE49-F238E27FC236}">
                <a16:creationId xmlns:a16="http://schemas.microsoft.com/office/drawing/2014/main" id="{4465FAB5-7F63-92AD-C6A6-566AAB4E0BF8}"/>
              </a:ext>
            </a:extLst>
          </p:cNvPr>
          <p:cNvSpPr/>
          <p:nvPr/>
        </p:nvSpPr>
        <p:spPr>
          <a:xfrm>
            <a:off x="4327665" y="2967335"/>
            <a:ext cx="3536674"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p>
        </p:txBody>
      </p:sp>
    </p:spTree>
    <p:extLst>
      <p:ext uri="{BB962C8B-B14F-4D97-AF65-F5344CB8AC3E}">
        <p14:creationId xmlns:p14="http://schemas.microsoft.com/office/powerpoint/2010/main" val="1648184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40EF1-F240-1BA8-08A7-361965BB4C7D}"/>
              </a:ext>
            </a:extLst>
          </p:cNvPr>
          <p:cNvSpPr txBox="1">
            <a:spLocks/>
          </p:cNvSpPr>
          <p:nvPr/>
        </p:nvSpPr>
        <p:spPr>
          <a:xfrm>
            <a:off x="838200" y="0"/>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IN" u="sng" dirty="0">
              <a:solidFill>
                <a:srgbClr val="0070C0"/>
              </a:solidFill>
              <a:latin typeface="Times New Roman" panose="02020603050405020304" pitchFamily="18" charset="0"/>
              <a:cs typeface="Times New Roman" panose="02020603050405020304" pitchFamily="18" charset="0"/>
            </a:endParaRPr>
          </a:p>
          <a:p>
            <a:pPr algn="ctr"/>
            <a:r>
              <a:rPr lang="en-IN" u="sng" dirty="0">
                <a:solidFill>
                  <a:srgbClr val="0070C0"/>
                </a:solidFill>
                <a:latin typeface="Times New Roman" panose="02020603050405020304" pitchFamily="18" charset="0"/>
                <a:cs typeface="Times New Roman" panose="02020603050405020304" pitchFamily="18" charset="0"/>
              </a:rPr>
              <a:t>INTRODUCTION</a:t>
            </a:r>
          </a:p>
        </p:txBody>
      </p:sp>
      <p:sp>
        <p:nvSpPr>
          <p:cNvPr id="3" name="object 4">
            <a:extLst>
              <a:ext uri="{FF2B5EF4-FFF2-40B4-BE49-F238E27FC236}">
                <a16:creationId xmlns:a16="http://schemas.microsoft.com/office/drawing/2014/main" id="{49D764B8-2BC6-1810-1A93-FD20D0179B6D}"/>
              </a:ext>
            </a:extLst>
          </p:cNvPr>
          <p:cNvSpPr>
            <a:spLocks noChangeArrowheads="1"/>
          </p:cNvSpPr>
          <p:nvPr/>
        </p:nvSpPr>
        <p:spPr bwMode="auto">
          <a:xfrm>
            <a:off x="295275" y="209549"/>
            <a:ext cx="914400" cy="800101"/>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4" name="TextBox 3">
            <a:extLst>
              <a:ext uri="{FF2B5EF4-FFF2-40B4-BE49-F238E27FC236}">
                <a16:creationId xmlns:a16="http://schemas.microsoft.com/office/drawing/2014/main" id="{D57C420E-5C72-A7B5-CC29-3F1FBB3DC484}"/>
              </a:ext>
            </a:extLst>
          </p:cNvPr>
          <p:cNvSpPr txBox="1"/>
          <p:nvPr/>
        </p:nvSpPr>
        <p:spPr>
          <a:xfrm>
            <a:off x="9708278" y="153388"/>
            <a:ext cx="2366809" cy="377696"/>
          </a:xfrm>
          <a:prstGeom prst="rect">
            <a:avLst/>
          </a:prstGeom>
          <a:noFill/>
        </p:spPr>
        <p:txBody>
          <a:bodyPr wrap="square">
            <a:spAutoFit/>
          </a:bodyPr>
          <a:lstStyle/>
          <a:p>
            <a:pPr marL="7701">
              <a:spcBef>
                <a:spcPts val="61"/>
              </a:spcBef>
              <a:defRPr/>
            </a:pPr>
            <a:r>
              <a:rPr lang="en-IN" sz="1800" i="1" spc="-3" dirty="0">
                <a:solidFill>
                  <a:srgbClr val="422C75"/>
                </a:solidFill>
                <a:latin typeface="Playfair Display"/>
                <a:ea typeface="ＭＳ Ｐゴシック" charset="0"/>
                <a:cs typeface="Playfair Display"/>
              </a:rPr>
              <a:t>Go, change </a:t>
            </a:r>
            <a:r>
              <a:rPr lang="en-IN" sz="1800" i="1" dirty="0">
                <a:solidFill>
                  <a:srgbClr val="422C75"/>
                </a:solidFill>
                <a:latin typeface="Playfair Display"/>
                <a:ea typeface="ＭＳ Ｐゴシック" charset="0"/>
                <a:cs typeface="Playfair Display"/>
              </a:rPr>
              <a:t>the</a:t>
            </a:r>
            <a:r>
              <a:rPr lang="en-IN" sz="1800" i="1" spc="-49" dirty="0">
                <a:solidFill>
                  <a:srgbClr val="422C75"/>
                </a:solidFill>
                <a:latin typeface="Playfair Display"/>
                <a:ea typeface="ＭＳ Ｐゴシック" charset="0"/>
                <a:cs typeface="Playfair Display"/>
              </a:rPr>
              <a:t> </a:t>
            </a:r>
            <a:r>
              <a:rPr lang="en-IN" sz="1800" i="1" spc="-3" dirty="0">
                <a:solidFill>
                  <a:srgbClr val="422C75"/>
                </a:solidFill>
                <a:latin typeface="Playfair Display"/>
                <a:ea typeface="ＭＳ Ｐゴシック" charset="0"/>
                <a:cs typeface="Playfair Display"/>
              </a:rPr>
              <a:t>world</a:t>
            </a:r>
            <a:endParaRPr lang="en-IN" sz="1800" dirty="0">
              <a:latin typeface="Playfair Display"/>
              <a:ea typeface="ＭＳ Ｐゴシック" charset="0"/>
              <a:cs typeface="Playfair Display"/>
            </a:endParaRPr>
          </a:p>
        </p:txBody>
      </p:sp>
      <p:sp>
        <p:nvSpPr>
          <p:cNvPr id="9" name="TextBox 8">
            <a:extLst>
              <a:ext uri="{FF2B5EF4-FFF2-40B4-BE49-F238E27FC236}">
                <a16:creationId xmlns:a16="http://schemas.microsoft.com/office/drawing/2014/main" id="{FEC55568-8351-6145-82F6-1ED40C1DDF81}"/>
              </a:ext>
            </a:extLst>
          </p:cNvPr>
          <p:cNvSpPr txBox="1"/>
          <p:nvPr/>
        </p:nvSpPr>
        <p:spPr>
          <a:xfrm>
            <a:off x="838201" y="1609725"/>
            <a:ext cx="10515600" cy="1257845"/>
          </a:xfrm>
          <a:prstGeom prst="rect">
            <a:avLst/>
          </a:prstGeom>
          <a:noFill/>
        </p:spPr>
        <p:txBody>
          <a:bodyPr wrap="square">
            <a:spAutoFit/>
          </a:bodyPr>
          <a:lstStyle/>
          <a:p>
            <a:pPr algn="just">
              <a:lnSpc>
                <a:spcPct val="107000"/>
              </a:lnSpc>
              <a:spcAft>
                <a:spcPts val="800"/>
              </a:spcAft>
            </a:pPr>
            <a:r>
              <a:rPr lang="en-US" dirty="0">
                <a:latin typeface="Times New Roman" panose="02020603050405020304" pitchFamily="18" charset="0"/>
                <a:cs typeface="Times New Roman" panose="02020603050405020304" pitchFamily="18" charset="0"/>
              </a:rPr>
              <a:t>Like every time sharing system, Linux achieves the magical effect of an apparent simultaneous execution of multiple processes by switching from one process to another in a very short time frame. Process switching was discussed in the previous part of this unit; In this section we deal with </a:t>
            </a:r>
            <a:r>
              <a:rPr lang="en-US" dirty="0">
                <a:solidFill>
                  <a:srgbClr val="FF0000"/>
                </a:solidFill>
                <a:latin typeface="Times New Roman" panose="02020603050405020304" pitchFamily="18" charset="0"/>
                <a:cs typeface="Times New Roman" panose="02020603050405020304" pitchFamily="18" charset="0"/>
              </a:rPr>
              <a:t>scheduling , which is concerned with when to switch and which process to choose.</a:t>
            </a:r>
            <a:endParaRPr lang="en-IN"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EDC70908-3783-A46E-3A27-D240DB71E0B9}"/>
              </a:ext>
            </a:extLst>
          </p:cNvPr>
          <p:cNvSpPr txBox="1"/>
          <p:nvPr/>
        </p:nvSpPr>
        <p:spPr>
          <a:xfrm>
            <a:off x="1381125" y="3771900"/>
            <a:ext cx="5619750" cy="1200329"/>
          </a:xfrm>
          <a:prstGeom prst="rect">
            <a:avLst/>
          </a:prstGeom>
          <a:noFill/>
        </p:spPr>
        <p:txBody>
          <a:bodyPr wrap="square" rtlCol="0">
            <a:spAutoFit/>
          </a:bodyPr>
          <a:lstStyle/>
          <a:p>
            <a:pPr marL="342900" indent="-342900">
              <a:buAutoNum type="arabicPeriod"/>
            </a:pPr>
            <a:r>
              <a:rPr lang="en-US" dirty="0">
                <a:latin typeface="Times New Roman" panose="02020603050405020304" pitchFamily="18" charset="0"/>
                <a:cs typeface="Times New Roman" panose="02020603050405020304" pitchFamily="18" charset="0"/>
              </a:rPr>
              <a:t>SCHEDULING POLICY</a:t>
            </a:r>
          </a:p>
          <a:p>
            <a:pPr marL="342900" indent="-342900">
              <a:buAutoNum type="arabicPeriod"/>
            </a:pPr>
            <a:r>
              <a:rPr lang="en-US" dirty="0">
                <a:latin typeface="Times New Roman" panose="02020603050405020304" pitchFamily="18" charset="0"/>
                <a:cs typeface="Times New Roman" panose="02020603050405020304" pitchFamily="18" charset="0"/>
              </a:rPr>
              <a:t>SCHEDULING ALGORITHM</a:t>
            </a:r>
          </a:p>
          <a:p>
            <a:pPr marL="342900" indent="-342900">
              <a:buAutoNum type="arabicPeriod"/>
            </a:pPr>
            <a:r>
              <a:rPr lang="en-US" dirty="0">
                <a:latin typeface="Times New Roman" panose="02020603050405020304" pitchFamily="18" charset="0"/>
                <a:cs typeface="Times New Roman" panose="02020603050405020304" pitchFamily="18" charset="0"/>
              </a:rPr>
              <a:t>SYSTEM CALLS RELATED TO SCHEDULING</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1534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40EF1-F240-1BA8-08A7-361965BB4C7D}"/>
              </a:ext>
            </a:extLst>
          </p:cNvPr>
          <p:cNvSpPr txBox="1">
            <a:spLocks/>
          </p:cNvSpPr>
          <p:nvPr/>
        </p:nvSpPr>
        <p:spPr>
          <a:xfrm>
            <a:off x="838200" y="0"/>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u="sng" dirty="0">
              <a:solidFill>
                <a:srgbClr val="0070C0"/>
              </a:solidFill>
              <a:latin typeface="Times New Roman" panose="02020603050405020304" pitchFamily="18" charset="0"/>
              <a:cs typeface="Times New Roman" panose="02020603050405020304" pitchFamily="18" charset="0"/>
            </a:endParaRPr>
          </a:p>
          <a:p>
            <a:pPr algn="ctr"/>
            <a:r>
              <a:rPr lang="en-US" u="sng" dirty="0">
                <a:solidFill>
                  <a:srgbClr val="0070C0"/>
                </a:solidFill>
                <a:latin typeface="Times New Roman" panose="02020603050405020304" pitchFamily="18" charset="0"/>
                <a:cs typeface="Times New Roman" panose="02020603050405020304" pitchFamily="18" charset="0"/>
              </a:rPr>
              <a:t>SCHEDULING POLICY</a:t>
            </a:r>
            <a:endParaRPr lang="en-IN" u="sng" dirty="0">
              <a:solidFill>
                <a:srgbClr val="0070C0"/>
              </a:solidFill>
              <a:latin typeface="Times New Roman" panose="02020603050405020304" pitchFamily="18" charset="0"/>
              <a:cs typeface="Times New Roman" panose="02020603050405020304" pitchFamily="18" charset="0"/>
            </a:endParaRPr>
          </a:p>
        </p:txBody>
      </p:sp>
      <p:sp>
        <p:nvSpPr>
          <p:cNvPr id="3" name="object 4">
            <a:extLst>
              <a:ext uri="{FF2B5EF4-FFF2-40B4-BE49-F238E27FC236}">
                <a16:creationId xmlns:a16="http://schemas.microsoft.com/office/drawing/2014/main" id="{49D764B8-2BC6-1810-1A93-FD20D0179B6D}"/>
              </a:ext>
            </a:extLst>
          </p:cNvPr>
          <p:cNvSpPr>
            <a:spLocks noChangeArrowheads="1"/>
          </p:cNvSpPr>
          <p:nvPr/>
        </p:nvSpPr>
        <p:spPr bwMode="auto">
          <a:xfrm>
            <a:off x="295275" y="209549"/>
            <a:ext cx="914400" cy="800101"/>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4" name="TextBox 3">
            <a:extLst>
              <a:ext uri="{FF2B5EF4-FFF2-40B4-BE49-F238E27FC236}">
                <a16:creationId xmlns:a16="http://schemas.microsoft.com/office/drawing/2014/main" id="{D57C420E-5C72-A7B5-CC29-3F1FBB3DC484}"/>
              </a:ext>
            </a:extLst>
          </p:cNvPr>
          <p:cNvSpPr txBox="1"/>
          <p:nvPr/>
        </p:nvSpPr>
        <p:spPr>
          <a:xfrm>
            <a:off x="9708278" y="153388"/>
            <a:ext cx="2366809" cy="377696"/>
          </a:xfrm>
          <a:prstGeom prst="rect">
            <a:avLst/>
          </a:prstGeom>
          <a:noFill/>
        </p:spPr>
        <p:txBody>
          <a:bodyPr wrap="square">
            <a:spAutoFit/>
          </a:bodyPr>
          <a:lstStyle/>
          <a:p>
            <a:pPr marL="7701">
              <a:spcBef>
                <a:spcPts val="61"/>
              </a:spcBef>
              <a:defRPr/>
            </a:pPr>
            <a:r>
              <a:rPr lang="en-IN" sz="1800" i="1" spc="-3" dirty="0">
                <a:solidFill>
                  <a:srgbClr val="422C75"/>
                </a:solidFill>
                <a:latin typeface="Playfair Display"/>
                <a:ea typeface="ＭＳ Ｐゴシック" charset="0"/>
                <a:cs typeface="Playfair Display"/>
              </a:rPr>
              <a:t>Go, change </a:t>
            </a:r>
            <a:r>
              <a:rPr lang="en-IN" sz="1800" i="1" dirty="0">
                <a:solidFill>
                  <a:srgbClr val="422C75"/>
                </a:solidFill>
                <a:latin typeface="Playfair Display"/>
                <a:ea typeface="ＭＳ Ｐゴシック" charset="0"/>
                <a:cs typeface="Playfair Display"/>
              </a:rPr>
              <a:t>the</a:t>
            </a:r>
            <a:r>
              <a:rPr lang="en-IN" sz="1800" i="1" spc="-49" dirty="0">
                <a:solidFill>
                  <a:srgbClr val="422C75"/>
                </a:solidFill>
                <a:latin typeface="Playfair Display"/>
                <a:ea typeface="ＭＳ Ｐゴシック" charset="0"/>
                <a:cs typeface="Playfair Display"/>
              </a:rPr>
              <a:t> </a:t>
            </a:r>
            <a:r>
              <a:rPr lang="en-IN" sz="1800" i="1" spc="-3" dirty="0">
                <a:solidFill>
                  <a:srgbClr val="422C75"/>
                </a:solidFill>
                <a:latin typeface="Playfair Display"/>
                <a:ea typeface="ＭＳ Ｐゴシック" charset="0"/>
                <a:cs typeface="Playfair Display"/>
              </a:rPr>
              <a:t>world</a:t>
            </a:r>
            <a:endParaRPr lang="en-IN" sz="1800" dirty="0">
              <a:latin typeface="Playfair Display"/>
              <a:ea typeface="ＭＳ Ｐゴシック" charset="0"/>
              <a:cs typeface="Playfair Display"/>
            </a:endParaRPr>
          </a:p>
        </p:txBody>
      </p:sp>
      <p:sp>
        <p:nvSpPr>
          <p:cNvPr id="9" name="TextBox 8">
            <a:extLst>
              <a:ext uri="{FF2B5EF4-FFF2-40B4-BE49-F238E27FC236}">
                <a16:creationId xmlns:a16="http://schemas.microsoft.com/office/drawing/2014/main" id="{FEC55568-8351-6145-82F6-1ED40C1DDF81}"/>
              </a:ext>
            </a:extLst>
          </p:cNvPr>
          <p:cNvSpPr txBox="1"/>
          <p:nvPr/>
        </p:nvSpPr>
        <p:spPr>
          <a:xfrm>
            <a:off x="838200" y="1219199"/>
            <a:ext cx="10515601" cy="5746627"/>
          </a:xfrm>
          <a:prstGeom prst="rect">
            <a:avLst/>
          </a:prstGeom>
          <a:noFill/>
        </p:spPr>
        <p:txBody>
          <a:bodyPr wrap="square">
            <a:spAutoFit/>
          </a:bodyPr>
          <a:lstStyle/>
          <a:p>
            <a:pPr marL="285750" indent="-285750" algn="just">
              <a:lnSpc>
                <a:spcPct val="107000"/>
              </a:lnSpc>
              <a:spcAft>
                <a:spcPts val="8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set of rules used to determine when and how to select a new process to run is called scheduling policy .</a:t>
            </a:r>
          </a:p>
          <a:p>
            <a:pPr marL="285750" indent="-285750" algn="just">
              <a:lnSpc>
                <a:spcPct val="107000"/>
              </a:lnSpc>
              <a:spcAft>
                <a:spcPts val="8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Linux scheduling is based on the time sharing technique: several processes run in "time multiplexing" because the CPU time is divided into slices, one for each runnable process.</a:t>
            </a:r>
          </a:p>
          <a:p>
            <a:pPr marL="285750" indent="-285750" algn="just">
              <a:lnSpc>
                <a:spcPct val="107000"/>
              </a:lnSpc>
              <a:spcAft>
                <a:spcPts val="8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Of course, a single processor can run only one process at any given instant.</a:t>
            </a:r>
          </a:p>
          <a:p>
            <a:pPr marL="285750" indent="-285750" algn="just">
              <a:lnSpc>
                <a:spcPct val="107000"/>
              </a:lnSpc>
              <a:spcAft>
                <a:spcPts val="8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If a currently running process is not terminated when its time slice or quantum expires, a process switch may take place.(Process switch)</a:t>
            </a:r>
          </a:p>
          <a:p>
            <a:pPr marL="285750" indent="-285750" algn="just">
              <a:lnSpc>
                <a:spcPct val="107000"/>
              </a:lnSpc>
              <a:spcAft>
                <a:spcPts val="8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Time sharing relies on timer interrupts and is thus transparent to processes. No additional code needs to be inserted in the programs to ensure CPU time sharing.</a:t>
            </a:r>
          </a:p>
          <a:p>
            <a:pPr marL="285750" indent="-285750" algn="just">
              <a:lnSpc>
                <a:spcPct val="107000"/>
              </a:lnSpc>
              <a:spcAft>
                <a:spcPts val="8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scheduling policy is also based on ranking processes according to their priority</a:t>
            </a:r>
          </a:p>
          <a:p>
            <a:pPr marL="285750" indent="-285750" algn="just">
              <a:lnSpc>
                <a:spcPct val="107000"/>
              </a:lnSpc>
              <a:spcAft>
                <a:spcPts val="8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Each process is associated with a value that tells the scheduler how appropriate it is to let the process run on a CPU. </a:t>
            </a:r>
          </a:p>
          <a:p>
            <a:pPr marL="285750" indent="-285750" algn="just">
              <a:lnSpc>
                <a:spcPct val="107000"/>
              </a:lnSpc>
              <a:spcAft>
                <a:spcPts val="8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Linux, </a:t>
            </a:r>
            <a:r>
              <a:rPr lang="en-US" dirty="0">
                <a:solidFill>
                  <a:srgbClr val="FF0000"/>
                </a:solidFill>
                <a:latin typeface="Times New Roman" panose="02020603050405020304" pitchFamily="18" charset="0"/>
                <a:cs typeface="Times New Roman" panose="02020603050405020304" pitchFamily="18" charset="0"/>
              </a:rPr>
              <a:t>process priority is dynamic</a:t>
            </a:r>
            <a:r>
              <a:rPr lang="en-US" dirty="0">
                <a:latin typeface="Times New Roman" panose="02020603050405020304" pitchFamily="18" charset="0"/>
                <a:cs typeface="Times New Roman" panose="02020603050405020304" pitchFamily="18" charset="0"/>
              </a:rPr>
              <a:t>. The scheduler keeps track of what processes are doing and adjusts their priorities periodically.</a:t>
            </a:r>
          </a:p>
          <a:p>
            <a:pPr marL="285750" indent="-285750" algn="just">
              <a:lnSpc>
                <a:spcPct val="107000"/>
              </a:lnSpc>
              <a:spcAft>
                <a:spcPts val="8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In this way, processes that have been denied the use of a CPU for a long time interval are boosted by dynamically increasing their priority. Correspondingly, processes running for a long time are penalized by decreasing their priority.</a:t>
            </a:r>
            <a:endParaRPr lang="en-IN"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4036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40EF1-F240-1BA8-08A7-361965BB4C7D}"/>
              </a:ext>
            </a:extLst>
          </p:cNvPr>
          <p:cNvSpPr txBox="1">
            <a:spLocks/>
          </p:cNvSpPr>
          <p:nvPr/>
        </p:nvSpPr>
        <p:spPr>
          <a:xfrm>
            <a:off x="838200" y="0"/>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u="sng" dirty="0">
              <a:solidFill>
                <a:srgbClr val="0070C0"/>
              </a:solidFill>
              <a:latin typeface="Times New Roman" panose="02020603050405020304" pitchFamily="18" charset="0"/>
              <a:cs typeface="Times New Roman" panose="02020603050405020304" pitchFamily="18" charset="0"/>
            </a:endParaRPr>
          </a:p>
          <a:p>
            <a:pPr algn="ctr"/>
            <a:r>
              <a:rPr lang="en-IN" u="sng" dirty="0">
                <a:solidFill>
                  <a:srgbClr val="0070C0"/>
                </a:solidFill>
                <a:latin typeface="Times New Roman" panose="02020603050405020304" pitchFamily="18" charset="0"/>
                <a:cs typeface="Times New Roman" panose="02020603050405020304" pitchFamily="18" charset="0"/>
              </a:rPr>
              <a:t>CLASSES OF PROCESSES</a:t>
            </a:r>
          </a:p>
        </p:txBody>
      </p:sp>
      <p:sp>
        <p:nvSpPr>
          <p:cNvPr id="3" name="object 4">
            <a:extLst>
              <a:ext uri="{FF2B5EF4-FFF2-40B4-BE49-F238E27FC236}">
                <a16:creationId xmlns:a16="http://schemas.microsoft.com/office/drawing/2014/main" id="{49D764B8-2BC6-1810-1A93-FD20D0179B6D}"/>
              </a:ext>
            </a:extLst>
          </p:cNvPr>
          <p:cNvSpPr>
            <a:spLocks noChangeArrowheads="1"/>
          </p:cNvSpPr>
          <p:nvPr/>
        </p:nvSpPr>
        <p:spPr bwMode="auto">
          <a:xfrm>
            <a:off x="295275" y="209549"/>
            <a:ext cx="914400" cy="800101"/>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4" name="TextBox 3">
            <a:extLst>
              <a:ext uri="{FF2B5EF4-FFF2-40B4-BE49-F238E27FC236}">
                <a16:creationId xmlns:a16="http://schemas.microsoft.com/office/drawing/2014/main" id="{D57C420E-5C72-A7B5-CC29-3F1FBB3DC484}"/>
              </a:ext>
            </a:extLst>
          </p:cNvPr>
          <p:cNvSpPr txBox="1"/>
          <p:nvPr/>
        </p:nvSpPr>
        <p:spPr>
          <a:xfrm>
            <a:off x="9708278" y="153388"/>
            <a:ext cx="2366809" cy="377696"/>
          </a:xfrm>
          <a:prstGeom prst="rect">
            <a:avLst/>
          </a:prstGeom>
          <a:noFill/>
        </p:spPr>
        <p:txBody>
          <a:bodyPr wrap="square">
            <a:spAutoFit/>
          </a:bodyPr>
          <a:lstStyle/>
          <a:p>
            <a:pPr marL="7701">
              <a:spcBef>
                <a:spcPts val="61"/>
              </a:spcBef>
              <a:defRPr/>
            </a:pPr>
            <a:r>
              <a:rPr lang="en-IN" sz="1800" i="1" spc="-3" dirty="0">
                <a:solidFill>
                  <a:srgbClr val="422C75"/>
                </a:solidFill>
                <a:latin typeface="Playfair Display"/>
                <a:ea typeface="ＭＳ Ｐゴシック" charset="0"/>
                <a:cs typeface="Playfair Display"/>
              </a:rPr>
              <a:t>Go, change </a:t>
            </a:r>
            <a:r>
              <a:rPr lang="en-IN" sz="1800" i="1" dirty="0">
                <a:solidFill>
                  <a:srgbClr val="422C75"/>
                </a:solidFill>
                <a:latin typeface="Playfair Display"/>
                <a:ea typeface="ＭＳ Ｐゴシック" charset="0"/>
                <a:cs typeface="Playfair Display"/>
              </a:rPr>
              <a:t>the</a:t>
            </a:r>
            <a:r>
              <a:rPr lang="en-IN" sz="1800" i="1" spc="-49" dirty="0">
                <a:solidFill>
                  <a:srgbClr val="422C75"/>
                </a:solidFill>
                <a:latin typeface="Playfair Display"/>
                <a:ea typeface="ＭＳ Ｐゴシック" charset="0"/>
                <a:cs typeface="Playfair Display"/>
              </a:rPr>
              <a:t> </a:t>
            </a:r>
            <a:r>
              <a:rPr lang="en-IN" sz="1800" i="1" spc="-3" dirty="0">
                <a:solidFill>
                  <a:srgbClr val="422C75"/>
                </a:solidFill>
                <a:latin typeface="Playfair Display"/>
                <a:ea typeface="ＭＳ Ｐゴシック" charset="0"/>
                <a:cs typeface="Playfair Display"/>
              </a:rPr>
              <a:t>world</a:t>
            </a:r>
            <a:endParaRPr lang="en-IN" sz="1800" dirty="0">
              <a:latin typeface="Playfair Display"/>
              <a:ea typeface="ＭＳ Ｐゴシック" charset="0"/>
              <a:cs typeface="Playfair Display"/>
            </a:endParaRPr>
          </a:p>
        </p:txBody>
      </p:sp>
      <p:sp>
        <p:nvSpPr>
          <p:cNvPr id="9" name="TextBox 8">
            <a:extLst>
              <a:ext uri="{FF2B5EF4-FFF2-40B4-BE49-F238E27FC236}">
                <a16:creationId xmlns:a16="http://schemas.microsoft.com/office/drawing/2014/main" id="{FEC55568-8351-6145-82F6-1ED40C1DDF81}"/>
              </a:ext>
            </a:extLst>
          </p:cNvPr>
          <p:cNvSpPr txBox="1"/>
          <p:nvPr/>
        </p:nvSpPr>
        <p:spPr>
          <a:xfrm>
            <a:off x="838201" y="1609724"/>
            <a:ext cx="10515599" cy="5327164"/>
          </a:xfrm>
          <a:prstGeom prst="rect">
            <a:avLst/>
          </a:prstGeom>
          <a:noFill/>
        </p:spPr>
        <p:txBody>
          <a:bodyPr wrap="square">
            <a:spAutoFit/>
          </a:bodyPr>
          <a:lstStyle/>
          <a:p>
            <a:pPr algn="just">
              <a:lnSpc>
                <a:spcPct val="107000"/>
              </a:lnSpc>
              <a:spcAft>
                <a:spcPts val="800"/>
              </a:spcAft>
            </a:pPr>
            <a:r>
              <a:rPr lang="en-US" b="1" u="sng" dirty="0">
                <a:latin typeface="Times New Roman" panose="02020603050405020304" pitchFamily="18" charset="0"/>
                <a:cs typeface="Times New Roman" panose="02020603050405020304" pitchFamily="18" charset="0"/>
              </a:rPr>
              <a:t>Interactive processes </a:t>
            </a:r>
          </a:p>
          <a:p>
            <a:pPr algn="just">
              <a:lnSpc>
                <a:spcPct val="107000"/>
              </a:lnSpc>
              <a:spcAft>
                <a:spcPts val="800"/>
              </a:spcAft>
            </a:pPr>
            <a:r>
              <a:rPr lang="en-US" dirty="0">
                <a:latin typeface="Times New Roman" panose="02020603050405020304" pitchFamily="18" charset="0"/>
                <a:cs typeface="Times New Roman" panose="02020603050405020304" pitchFamily="18" charset="0"/>
              </a:rPr>
              <a:t>These interact constantly with their users, and therefore spend a lot of time waiting for keypresses and mouse operations. When input is received, the process must be woken up quickly, or the user will find the system to be unresponsive. Typically, the average delay must fall between 50 and 150 milliseconds. The variance of such delay must also be bounded, or the user will find the system to be erratic. Typical interactive programs are command shells, text editors, and graphical applications. </a:t>
            </a:r>
          </a:p>
          <a:p>
            <a:pPr algn="just">
              <a:lnSpc>
                <a:spcPct val="107000"/>
              </a:lnSpc>
              <a:spcAft>
                <a:spcPts val="800"/>
              </a:spcAft>
            </a:pPr>
            <a:r>
              <a:rPr lang="en-US" b="1" u="sng" dirty="0">
                <a:latin typeface="Times New Roman" panose="02020603050405020304" pitchFamily="18" charset="0"/>
                <a:cs typeface="Times New Roman" panose="02020603050405020304" pitchFamily="18" charset="0"/>
              </a:rPr>
              <a:t>Batch processes </a:t>
            </a:r>
          </a:p>
          <a:p>
            <a:pPr algn="just">
              <a:lnSpc>
                <a:spcPct val="107000"/>
              </a:lnSpc>
              <a:spcAft>
                <a:spcPts val="800"/>
              </a:spcAft>
            </a:pPr>
            <a:r>
              <a:rPr lang="en-US" dirty="0">
                <a:latin typeface="Times New Roman" panose="02020603050405020304" pitchFamily="18" charset="0"/>
                <a:cs typeface="Times New Roman" panose="02020603050405020304" pitchFamily="18" charset="0"/>
              </a:rPr>
              <a:t>These do not need user interaction, and hence they often run in the background. Because such processes do not need to be very responsive, they are often penalized by the scheduler. Typical batch programs are programming language compilers, 1 1 database search engines, and scientific computations, Data backup, Software updates &amp; data cleaning.</a:t>
            </a:r>
          </a:p>
          <a:p>
            <a:pPr algn="just">
              <a:lnSpc>
                <a:spcPct val="107000"/>
              </a:lnSpc>
              <a:spcAft>
                <a:spcPts val="800"/>
              </a:spcAft>
            </a:pPr>
            <a:r>
              <a:rPr lang="en-US" b="1" u="sng" dirty="0">
                <a:latin typeface="Times New Roman" panose="02020603050405020304" pitchFamily="18" charset="0"/>
                <a:cs typeface="Times New Roman" panose="02020603050405020304" pitchFamily="18" charset="0"/>
              </a:rPr>
              <a:t> Real-time processes </a:t>
            </a:r>
          </a:p>
          <a:p>
            <a:pPr algn="just">
              <a:lnSpc>
                <a:spcPct val="107000"/>
              </a:lnSpc>
              <a:spcAft>
                <a:spcPts val="800"/>
              </a:spcAft>
            </a:pPr>
            <a:r>
              <a:rPr lang="en-US" dirty="0">
                <a:latin typeface="Times New Roman" panose="02020603050405020304" pitchFamily="18" charset="0"/>
                <a:cs typeface="Times New Roman" panose="02020603050405020304" pitchFamily="18" charset="0"/>
              </a:rPr>
              <a:t>These have very stringent scheduling requirements. Such processes should never be blocked by lower-priority processes and should have a short guaranteed response time with a minimum variance. Typical real-time programs are video and sound applications, robot controllers, and programs that collect data from physical sensors, scanners </a:t>
            </a:r>
            <a:r>
              <a:rPr lang="en-US" dirty="0" err="1">
                <a:latin typeface="Times New Roman" panose="02020603050405020304" pitchFamily="18" charset="0"/>
                <a:cs typeface="Times New Roman" panose="02020603050405020304" pitchFamily="18" charset="0"/>
              </a:rPr>
              <a:t>etc</a:t>
            </a:r>
            <a:endParaRPr lang="en-IN"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79854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40EF1-F240-1BA8-08A7-361965BB4C7D}"/>
              </a:ext>
            </a:extLst>
          </p:cNvPr>
          <p:cNvSpPr txBox="1">
            <a:spLocks/>
          </p:cNvSpPr>
          <p:nvPr/>
        </p:nvSpPr>
        <p:spPr>
          <a:xfrm>
            <a:off x="838200" y="0"/>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u="sng" dirty="0">
                <a:solidFill>
                  <a:srgbClr val="0070C0"/>
                </a:solidFill>
                <a:latin typeface="Times New Roman" panose="02020603050405020304" pitchFamily="18" charset="0"/>
                <a:cs typeface="Times New Roman" panose="02020603050405020304" pitchFamily="18" charset="0"/>
              </a:rPr>
              <a:t>SYSTEM CALLS RELATED TO SCHEDULING</a:t>
            </a:r>
          </a:p>
        </p:txBody>
      </p:sp>
      <p:sp>
        <p:nvSpPr>
          <p:cNvPr id="3" name="object 4">
            <a:extLst>
              <a:ext uri="{FF2B5EF4-FFF2-40B4-BE49-F238E27FC236}">
                <a16:creationId xmlns:a16="http://schemas.microsoft.com/office/drawing/2014/main" id="{49D764B8-2BC6-1810-1A93-FD20D0179B6D}"/>
              </a:ext>
            </a:extLst>
          </p:cNvPr>
          <p:cNvSpPr>
            <a:spLocks noChangeArrowheads="1"/>
          </p:cNvSpPr>
          <p:nvPr/>
        </p:nvSpPr>
        <p:spPr bwMode="auto">
          <a:xfrm>
            <a:off x="295275" y="209549"/>
            <a:ext cx="914400" cy="800101"/>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4" name="TextBox 3">
            <a:extLst>
              <a:ext uri="{FF2B5EF4-FFF2-40B4-BE49-F238E27FC236}">
                <a16:creationId xmlns:a16="http://schemas.microsoft.com/office/drawing/2014/main" id="{D57C420E-5C72-A7B5-CC29-3F1FBB3DC484}"/>
              </a:ext>
            </a:extLst>
          </p:cNvPr>
          <p:cNvSpPr txBox="1"/>
          <p:nvPr/>
        </p:nvSpPr>
        <p:spPr>
          <a:xfrm>
            <a:off x="9708278" y="153388"/>
            <a:ext cx="2366809" cy="377696"/>
          </a:xfrm>
          <a:prstGeom prst="rect">
            <a:avLst/>
          </a:prstGeom>
          <a:noFill/>
        </p:spPr>
        <p:txBody>
          <a:bodyPr wrap="square">
            <a:spAutoFit/>
          </a:bodyPr>
          <a:lstStyle/>
          <a:p>
            <a:pPr marL="7701">
              <a:spcBef>
                <a:spcPts val="61"/>
              </a:spcBef>
              <a:defRPr/>
            </a:pPr>
            <a:r>
              <a:rPr lang="en-IN" sz="1800" i="1" spc="-3" dirty="0">
                <a:solidFill>
                  <a:srgbClr val="422C75"/>
                </a:solidFill>
                <a:latin typeface="Playfair Display"/>
                <a:ea typeface="ＭＳ Ｐゴシック" charset="0"/>
                <a:cs typeface="Playfair Display"/>
              </a:rPr>
              <a:t>Go, change </a:t>
            </a:r>
            <a:r>
              <a:rPr lang="en-IN" sz="1800" i="1" dirty="0">
                <a:solidFill>
                  <a:srgbClr val="422C75"/>
                </a:solidFill>
                <a:latin typeface="Playfair Display"/>
                <a:ea typeface="ＭＳ Ｐゴシック" charset="0"/>
                <a:cs typeface="Playfair Display"/>
              </a:rPr>
              <a:t>the</a:t>
            </a:r>
            <a:r>
              <a:rPr lang="en-IN" sz="1800" i="1" spc="-49" dirty="0">
                <a:solidFill>
                  <a:srgbClr val="422C75"/>
                </a:solidFill>
                <a:latin typeface="Playfair Display"/>
                <a:ea typeface="ＭＳ Ｐゴシック" charset="0"/>
                <a:cs typeface="Playfair Display"/>
              </a:rPr>
              <a:t> </a:t>
            </a:r>
            <a:r>
              <a:rPr lang="en-IN" sz="1800" i="1" spc="-3" dirty="0">
                <a:solidFill>
                  <a:srgbClr val="422C75"/>
                </a:solidFill>
                <a:latin typeface="Playfair Display"/>
                <a:ea typeface="ＭＳ Ｐゴシック" charset="0"/>
                <a:cs typeface="Playfair Display"/>
              </a:rPr>
              <a:t>world</a:t>
            </a:r>
            <a:endParaRPr lang="en-IN" sz="1800" dirty="0">
              <a:latin typeface="Playfair Display"/>
              <a:ea typeface="ＭＳ Ｐゴシック" charset="0"/>
              <a:cs typeface="Playfair Display"/>
            </a:endParaRPr>
          </a:p>
        </p:txBody>
      </p:sp>
      <p:graphicFrame>
        <p:nvGraphicFramePr>
          <p:cNvPr id="5" name="Table 5">
            <a:extLst>
              <a:ext uri="{FF2B5EF4-FFF2-40B4-BE49-F238E27FC236}">
                <a16:creationId xmlns:a16="http://schemas.microsoft.com/office/drawing/2014/main" id="{1E971A09-69C3-89C5-99E1-938189E57FBA}"/>
              </a:ext>
            </a:extLst>
          </p:cNvPr>
          <p:cNvGraphicFramePr>
            <a:graphicFrameLocks noGrp="1"/>
          </p:cNvGraphicFramePr>
          <p:nvPr>
            <p:extLst>
              <p:ext uri="{D42A27DB-BD31-4B8C-83A1-F6EECF244321}">
                <p14:modId xmlns:p14="http://schemas.microsoft.com/office/powerpoint/2010/main" val="1297117780"/>
              </p:ext>
            </p:extLst>
          </p:nvPr>
        </p:nvGraphicFramePr>
        <p:xfrm>
          <a:off x="1304925" y="1325563"/>
          <a:ext cx="10239375" cy="5473747"/>
        </p:xfrm>
        <a:graphic>
          <a:graphicData uri="http://schemas.openxmlformats.org/drawingml/2006/table">
            <a:tbl>
              <a:tblPr firstRow="1" bandRow="1">
                <a:tableStyleId>{93296810-A885-4BE3-A3E7-6D5BEEA58F35}</a:tableStyleId>
              </a:tblPr>
              <a:tblGrid>
                <a:gridCol w="5005189">
                  <a:extLst>
                    <a:ext uri="{9D8B030D-6E8A-4147-A177-3AD203B41FA5}">
                      <a16:colId xmlns:a16="http://schemas.microsoft.com/office/drawing/2014/main" val="2788342463"/>
                    </a:ext>
                  </a:extLst>
                </a:gridCol>
                <a:gridCol w="5234186">
                  <a:extLst>
                    <a:ext uri="{9D8B030D-6E8A-4147-A177-3AD203B41FA5}">
                      <a16:colId xmlns:a16="http://schemas.microsoft.com/office/drawing/2014/main" val="876850110"/>
                    </a:ext>
                  </a:extLst>
                </a:gridCol>
              </a:tblGrid>
              <a:tr h="859801">
                <a:tc>
                  <a:txBody>
                    <a:bodyPr/>
                    <a:lstStyle/>
                    <a:p>
                      <a:r>
                        <a:rPr lang="en-US" dirty="0"/>
                        <a:t>SYSTEM CALLS </a:t>
                      </a:r>
                      <a:endParaRPr lang="en-IN" dirty="0"/>
                    </a:p>
                  </a:txBody>
                  <a:tcPr/>
                </a:tc>
                <a:tc>
                  <a:txBody>
                    <a:bodyPr/>
                    <a:lstStyle/>
                    <a:p>
                      <a:r>
                        <a:rPr lang="en-US" dirty="0"/>
                        <a:t>DESCRIPTION</a:t>
                      </a:r>
                      <a:endParaRPr lang="en-IN" dirty="0"/>
                    </a:p>
                  </a:txBody>
                  <a:tcPr/>
                </a:tc>
                <a:extLst>
                  <a:ext uri="{0D108BD9-81ED-4DB2-BD59-A6C34878D82A}">
                    <a16:rowId xmlns:a16="http://schemas.microsoft.com/office/drawing/2014/main" val="738654557"/>
                  </a:ext>
                </a:extLst>
              </a:tr>
              <a:tr h="593102">
                <a:tc>
                  <a:txBody>
                    <a:bodyPr/>
                    <a:lstStyle/>
                    <a:p>
                      <a:r>
                        <a:rPr lang="en-US" dirty="0"/>
                        <a:t>nice()</a:t>
                      </a:r>
                      <a:endParaRPr lang="en-IN" dirty="0"/>
                    </a:p>
                  </a:txBody>
                  <a:tcPr/>
                </a:tc>
                <a:tc>
                  <a:txBody>
                    <a:bodyPr/>
                    <a:lstStyle/>
                    <a:p>
                      <a:r>
                        <a:rPr lang="en-US" dirty="0"/>
                        <a:t>Change the static priority of a conventional process </a:t>
                      </a:r>
                      <a:endParaRPr lang="en-IN" dirty="0"/>
                    </a:p>
                  </a:txBody>
                  <a:tcPr/>
                </a:tc>
                <a:extLst>
                  <a:ext uri="{0D108BD9-81ED-4DB2-BD59-A6C34878D82A}">
                    <a16:rowId xmlns:a16="http://schemas.microsoft.com/office/drawing/2014/main" val="1835389805"/>
                  </a:ext>
                </a:extLst>
              </a:tr>
              <a:tr h="593102">
                <a:tc>
                  <a:txBody>
                    <a:bodyPr/>
                    <a:lstStyle/>
                    <a:p>
                      <a:r>
                        <a:rPr lang="en-US" dirty="0" err="1"/>
                        <a:t>setpriority</a:t>
                      </a:r>
                      <a:r>
                        <a:rPr lang="en-US" dirty="0"/>
                        <a:t>()</a:t>
                      </a:r>
                      <a:endParaRPr lang="en-IN" dirty="0"/>
                    </a:p>
                  </a:txBody>
                  <a:tcPr/>
                </a:tc>
                <a:tc>
                  <a:txBody>
                    <a:bodyPr/>
                    <a:lstStyle/>
                    <a:p>
                      <a:r>
                        <a:rPr lang="en-US" dirty="0"/>
                        <a:t>Set the static priority of a group of conventional processes</a:t>
                      </a:r>
                      <a:endParaRPr lang="en-IN" dirty="0"/>
                    </a:p>
                  </a:txBody>
                  <a:tcPr/>
                </a:tc>
                <a:extLst>
                  <a:ext uri="{0D108BD9-81ED-4DB2-BD59-A6C34878D82A}">
                    <a16:rowId xmlns:a16="http://schemas.microsoft.com/office/drawing/2014/main" val="400862092"/>
                  </a:ext>
                </a:extLst>
              </a:tr>
              <a:tr h="593102">
                <a:tc>
                  <a:txBody>
                    <a:bodyPr/>
                    <a:lstStyle/>
                    <a:p>
                      <a:r>
                        <a:rPr lang="en-US" dirty="0" err="1"/>
                        <a:t>getpriority</a:t>
                      </a:r>
                      <a:r>
                        <a:rPr lang="en-US" dirty="0"/>
                        <a:t>()</a:t>
                      </a:r>
                      <a:endParaRPr lang="en-IN" dirty="0"/>
                    </a:p>
                  </a:txBody>
                  <a:tcPr/>
                </a:tc>
                <a:tc>
                  <a:txBody>
                    <a:bodyPr/>
                    <a:lstStyle/>
                    <a:p>
                      <a:r>
                        <a:rPr lang="en-US" dirty="0"/>
                        <a:t>Get the maximum static priority of a group of conventional processes (It can be used to get the current priority of the processor)</a:t>
                      </a:r>
                      <a:endParaRPr lang="en-IN" dirty="0"/>
                    </a:p>
                  </a:txBody>
                  <a:tcPr/>
                </a:tc>
                <a:extLst>
                  <a:ext uri="{0D108BD9-81ED-4DB2-BD59-A6C34878D82A}">
                    <a16:rowId xmlns:a16="http://schemas.microsoft.com/office/drawing/2014/main" val="2877332051"/>
                  </a:ext>
                </a:extLst>
              </a:tr>
              <a:tr h="593102">
                <a:tc>
                  <a:txBody>
                    <a:bodyPr/>
                    <a:lstStyle/>
                    <a:p>
                      <a:r>
                        <a:rPr lang="en-IN" dirty="0" err="1"/>
                        <a:t>sched_getscheduler</a:t>
                      </a:r>
                      <a:r>
                        <a:rPr lang="en-IN" dirty="0"/>
                        <a:t>( ) </a:t>
                      </a:r>
                    </a:p>
                  </a:txBody>
                  <a:tcPr/>
                </a:tc>
                <a:tc>
                  <a:txBody>
                    <a:bodyPr/>
                    <a:lstStyle/>
                    <a:p>
                      <a:r>
                        <a:rPr lang="en-US" dirty="0"/>
                        <a:t>Get the scheduling policy of a process</a:t>
                      </a:r>
                      <a:endParaRPr lang="en-IN" dirty="0"/>
                    </a:p>
                  </a:txBody>
                  <a:tcPr/>
                </a:tc>
                <a:extLst>
                  <a:ext uri="{0D108BD9-81ED-4DB2-BD59-A6C34878D82A}">
                    <a16:rowId xmlns:a16="http://schemas.microsoft.com/office/drawing/2014/main" val="614700738"/>
                  </a:ext>
                </a:extLst>
              </a:tr>
              <a:tr h="593102">
                <a:tc>
                  <a:txBody>
                    <a:bodyPr/>
                    <a:lstStyle/>
                    <a:p>
                      <a:r>
                        <a:rPr lang="en-IN" dirty="0" err="1"/>
                        <a:t>sched_setscheduler</a:t>
                      </a:r>
                      <a:r>
                        <a:rPr lang="en-IN" dirty="0"/>
                        <a:t>( ) </a:t>
                      </a:r>
                    </a:p>
                  </a:txBody>
                  <a:tcPr/>
                </a:tc>
                <a:tc>
                  <a:txBody>
                    <a:bodyPr/>
                    <a:lstStyle/>
                    <a:p>
                      <a:r>
                        <a:rPr lang="en-US" dirty="0"/>
                        <a:t>Set the scheduling policy and the real-time priority of a process </a:t>
                      </a:r>
                      <a:endParaRPr lang="en-IN" dirty="0"/>
                    </a:p>
                  </a:txBody>
                  <a:tcPr/>
                </a:tc>
                <a:extLst>
                  <a:ext uri="{0D108BD9-81ED-4DB2-BD59-A6C34878D82A}">
                    <a16:rowId xmlns:a16="http://schemas.microsoft.com/office/drawing/2014/main" val="799963218"/>
                  </a:ext>
                </a:extLst>
              </a:tr>
              <a:tr h="593102">
                <a:tc>
                  <a:txBody>
                    <a:bodyPr/>
                    <a:lstStyle/>
                    <a:p>
                      <a:r>
                        <a:rPr lang="en-IN" dirty="0" err="1"/>
                        <a:t>sched_getparam</a:t>
                      </a:r>
                      <a:r>
                        <a:rPr lang="en-IN" dirty="0"/>
                        <a:t>( ) </a:t>
                      </a:r>
                    </a:p>
                  </a:txBody>
                  <a:tcPr/>
                </a:tc>
                <a:tc>
                  <a:txBody>
                    <a:bodyPr/>
                    <a:lstStyle/>
                    <a:p>
                      <a:r>
                        <a:rPr lang="en-US" dirty="0"/>
                        <a:t>Get the real-time priority of a process(It helps us to retrieve the </a:t>
                      </a:r>
                      <a:r>
                        <a:rPr lang="en-US" dirty="0" err="1"/>
                        <a:t>pid</a:t>
                      </a:r>
                      <a:r>
                        <a:rPr lang="en-US" dirty="0"/>
                        <a:t>, scheduling policy of the process)</a:t>
                      </a:r>
                      <a:endParaRPr lang="en-IN" dirty="0"/>
                    </a:p>
                  </a:txBody>
                  <a:tcPr/>
                </a:tc>
                <a:extLst>
                  <a:ext uri="{0D108BD9-81ED-4DB2-BD59-A6C34878D82A}">
                    <a16:rowId xmlns:a16="http://schemas.microsoft.com/office/drawing/2014/main" val="926040396"/>
                  </a:ext>
                </a:extLst>
              </a:tr>
              <a:tr h="593102">
                <a:tc>
                  <a:txBody>
                    <a:bodyPr/>
                    <a:lstStyle/>
                    <a:p>
                      <a:r>
                        <a:rPr lang="en-IN" dirty="0" err="1"/>
                        <a:t>sched_setparam</a:t>
                      </a:r>
                      <a:r>
                        <a:rPr lang="en-IN" dirty="0"/>
                        <a:t>( ) </a:t>
                      </a:r>
                    </a:p>
                  </a:txBody>
                  <a:tcPr/>
                </a:tc>
                <a:tc>
                  <a:txBody>
                    <a:bodyPr/>
                    <a:lstStyle/>
                    <a:p>
                      <a:r>
                        <a:rPr lang="en-US" dirty="0"/>
                        <a:t>Set the real-time priority of a process </a:t>
                      </a:r>
                      <a:endParaRPr lang="en-IN" dirty="0"/>
                    </a:p>
                  </a:txBody>
                  <a:tcPr/>
                </a:tc>
                <a:extLst>
                  <a:ext uri="{0D108BD9-81ED-4DB2-BD59-A6C34878D82A}">
                    <a16:rowId xmlns:a16="http://schemas.microsoft.com/office/drawing/2014/main" val="3011983068"/>
                  </a:ext>
                </a:extLst>
              </a:tr>
            </a:tbl>
          </a:graphicData>
        </a:graphic>
      </p:graphicFrame>
    </p:spTree>
    <p:extLst>
      <p:ext uri="{BB962C8B-B14F-4D97-AF65-F5344CB8AC3E}">
        <p14:creationId xmlns:p14="http://schemas.microsoft.com/office/powerpoint/2010/main" val="1102861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40EF1-F240-1BA8-08A7-361965BB4C7D}"/>
              </a:ext>
            </a:extLst>
          </p:cNvPr>
          <p:cNvSpPr txBox="1">
            <a:spLocks/>
          </p:cNvSpPr>
          <p:nvPr/>
        </p:nvSpPr>
        <p:spPr>
          <a:xfrm>
            <a:off x="838200" y="0"/>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u="sng" dirty="0">
                <a:solidFill>
                  <a:srgbClr val="0070C0"/>
                </a:solidFill>
                <a:latin typeface="Times New Roman" panose="02020603050405020304" pitchFamily="18" charset="0"/>
                <a:cs typeface="Times New Roman" panose="02020603050405020304" pitchFamily="18" charset="0"/>
              </a:rPr>
              <a:t>SYSTEM CALLS RELATED TO SCHEDULING</a:t>
            </a:r>
          </a:p>
        </p:txBody>
      </p:sp>
      <p:sp>
        <p:nvSpPr>
          <p:cNvPr id="3" name="object 4">
            <a:extLst>
              <a:ext uri="{FF2B5EF4-FFF2-40B4-BE49-F238E27FC236}">
                <a16:creationId xmlns:a16="http://schemas.microsoft.com/office/drawing/2014/main" id="{49D764B8-2BC6-1810-1A93-FD20D0179B6D}"/>
              </a:ext>
            </a:extLst>
          </p:cNvPr>
          <p:cNvSpPr>
            <a:spLocks noChangeArrowheads="1"/>
          </p:cNvSpPr>
          <p:nvPr/>
        </p:nvSpPr>
        <p:spPr bwMode="auto">
          <a:xfrm>
            <a:off x="295275" y="209549"/>
            <a:ext cx="914400" cy="800101"/>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4" name="TextBox 3">
            <a:extLst>
              <a:ext uri="{FF2B5EF4-FFF2-40B4-BE49-F238E27FC236}">
                <a16:creationId xmlns:a16="http://schemas.microsoft.com/office/drawing/2014/main" id="{D57C420E-5C72-A7B5-CC29-3F1FBB3DC484}"/>
              </a:ext>
            </a:extLst>
          </p:cNvPr>
          <p:cNvSpPr txBox="1"/>
          <p:nvPr/>
        </p:nvSpPr>
        <p:spPr>
          <a:xfrm>
            <a:off x="9708278" y="153388"/>
            <a:ext cx="2366809" cy="377696"/>
          </a:xfrm>
          <a:prstGeom prst="rect">
            <a:avLst/>
          </a:prstGeom>
          <a:noFill/>
        </p:spPr>
        <p:txBody>
          <a:bodyPr wrap="square">
            <a:spAutoFit/>
          </a:bodyPr>
          <a:lstStyle/>
          <a:p>
            <a:pPr marL="7701">
              <a:spcBef>
                <a:spcPts val="61"/>
              </a:spcBef>
              <a:defRPr/>
            </a:pPr>
            <a:r>
              <a:rPr lang="en-IN" sz="1800" i="1" spc="-3" dirty="0">
                <a:solidFill>
                  <a:srgbClr val="422C75"/>
                </a:solidFill>
                <a:latin typeface="Playfair Display"/>
                <a:ea typeface="ＭＳ Ｐゴシック" charset="0"/>
                <a:cs typeface="Playfair Display"/>
              </a:rPr>
              <a:t>Go, change </a:t>
            </a:r>
            <a:r>
              <a:rPr lang="en-IN" sz="1800" i="1" dirty="0">
                <a:solidFill>
                  <a:srgbClr val="422C75"/>
                </a:solidFill>
                <a:latin typeface="Playfair Display"/>
                <a:ea typeface="ＭＳ Ｐゴシック" charset="0"/>
                <a:cs typeface="Playfair Display"/>
              </a:rPr>
              <a:t>the</a:t>
            </a:r>
            <a:r>
              <a:rPr lang="en-IN" sz="1800" i="1" spc="-49" dirty="0">
                <a:solidFill>
                  <a:srgbClr val="422C75"/>
                </a:solidFill>
                <a:latin typeface="Playfair Display"/>
                <a:ea typeface="ＭＳ Ｐゴシック" charset="0"/>
                <a:cs typeface="Playfair Display"/>
              </a:rPr>
              <a:t> </a:t>
            </a:r>
            <a:r>
              <a:rPr lang="en-IN" sz="1800" i="1" spc="-3" dirty="0">
                <a:solidFill>
                  <a:srgbClr val="422C75"/>
                </a:solidFill>
                <a:latin typeface="Playfair Display"/>
                <a:ea typeface="ＭＳ Ｐゴシック" charset="0"/>
                <a:cs typeface="Playfair Display"/>
              </a:rPr>
              <a:t>world</a:t>
            </a:r>
            <a:endParaRPr lang="en-IN" sz="1800" dirty="0">
              <a:latin typeface="Playfair Display"/>
              <a:ea typeface="ＭＳ Ｐゴシック" charset="0"/>
              <a:cs typeface="Playfair Display"/>
            </a:endParaRPr>
          </a:p>
        </p:txBody>
      </p:sp>
      <p:graphicFrame>
        <p:nvGraphicFramePr>
          <p:cNvPr id="5" name="Table 5">
            <a:extLst>
              <a:ext uri="{FF2B5EF4-FFF2-40B4-BE49-F238E27FC236}">
                <a16:creationId xmlns:a16="http://schemas.microsoft.com/office/drawing/2014/main" id="{1E971A09-69C3-89C5-99E1-938189E57FBA}"/>
              </a:ext>
            </a:extLst>
          </p:cNvPr>
          <p:cNvGraphicFramePr>
            <a:graphicFrameLocks noGrp="1"/>
          </p:cNvGraphicFramePr>
          <p:nvPr>
            <p:extLst>
              <p:ext uri="{D42A27DB-BD31-4B8C-83A1-F6EECF244321}">
                <p14:modId xmlns:p14="http://schemas.microsoft.com/office/powerpoint/2010/main" val="4105214876"/>
              </p:ext>
            </p:extLst>
          </p:nvPr>
        </p:nvGraphicFramePr>
        <p:xfrm>
          <a:off x="1304925" y="1325563"/>
          <a:ext cx="10239375" cy="4786689"/>
        </p:xfrm>
        <a:graphic>
          <a:graphicData uri="http://schemas.openxmlformats.org/drawingml/2006/table">
            <a:tbl>
              <a:tblPr firstRow="1" bandRow="1">
                <a:tableStyleId>{93296810-A885-4BE3-A3E7-6D5BEEA58F35}</a:tableStyleId>
              </a:tblPr>
              <a:tblGrid>
                <a:gridCol w="5005189">
                  <a:extLst>
                    <a:ext uri="{9D8B030D-6E8A-4147-A177-3AD203B41FA5}">
                      <a16:colId xmlns:a16="http://schemas.microsoft.com/office/drawing/2014/main" val="2788342463"/>
                    </a:ext>
                  </a:extLst>
                </a:gridCol>
                <a:gridCol w="5234186">
                  <a:extLst>
                    <a:ext uri="{9D8B030D-6E8A-4147-A177-3AD203B41FA5}">
                      <a16:colId xmlns:a16="http://schemas.microsoft.com/office/drawing/2014/main" val="876850110"/>
                    </a:ext>
                  </a:extLst>
                </a:gridCol>
              </a:tblGrid>
              <a:tr h="859801">
                <a:tc>
                  <a:txBody>
                    <a:bodyPr/>
                    <a:lstStyle/>
                    <a:p>
                      <a:r>
                        <a:rPr lang="en-US" dirty="0"/>
                        <a:t>SYSTEM CALLS </a:t>
                      </a:r>
                      <a:endParaRPr lang="en-IN" dirty="0"/>
                    </a:p>
                  </a:txBody>
                  <a:tcPr/>
                </a:tc>
                <a:tc>
                  <a:txBody>
                    <a:bodyPr/>
                    <a:lstStyle/>
                    <a:p>
                      <a:r>
                        <a:rPr lang="en-US" dirty="0"/>
                        <a:t>DESCRIPTION</a:t>
                      </a:r>
                      <a:endParaRPr lang="en-IN" dirty="0"/>
                    </a:p>
                  </a:txBody>
                  <a:tcPr/>
                </a:tc>
                <a:extLst>
                  <a:ext uri="{0D108BD9-81ED-4DB2-BD59-A6C34878D82A}">
                    <a16:rowId xmlns:a16="http://schemas.microsoft.com/office/drawing/2014/main" val="738654557"/>
                  </a:ext>
                </a:extLst>
              </a:tr>
              <a:tr h="593102">
                <a:tc>
                  <a:txBody>
                    <a:bodyPr/>
                    <a:lstStyle/>
                    <a:p>
                      <a:r>
                        <a:rPr lang="en-IN" dirty="0" err="1"/>
                        <a:t>sched_yield</a:t>
                      </a:r>
                      <a:r>
                        <a:rPr lang="en-IN" dirty="0"/>
                        <a:t>( ) </a:t>
                      </a:r>
                    </a:p>
                  </a:txBody>
                  <a:tcPr/>
                </a:tc>
                <a:tc>
                  <a:txBody>
                    <a:bodyPr/>
                    <a:lstStyle/>
                    <a:p>
                      <a:r>
                        <a:rPr lang="en-US" dirty="0"/>
                        <a:t>Relinquish the processor voluntarily without blocking(When Process completes execution before quantum time). </a:t>
                      </a:r>
                      <a:endParaRPr lang="en-IN" dirty="0"/>
                    </a:p>
                  </a:txBody>
                  <a:tcPr/>
                </a:tc>
                <a:extLst>
                  <a:ext uri="{0D108BD9-81ED-4DB2-BD59-A6C34878D82A}">
                    <a16:rowId xmlns:a16="http://schemas.microsoft.com/office/drawing/2014/main" val="1835389805"/>
                  </a:ext>
                </a:extLst>
              </a:tr>
              <a:tr h="593102">
                <a:tc>
                  <a:txBody>
                    <a:bodyPr/>
                    <a:lstStyle/>
                    <a:p>
                      <a:r>
                        <a:rPr lang="en-IN" dirty="0" err="1"/>
                        <a:t>sched_get</a:t>
                      </a:r>
                      <a:r>
                        <a:rPr lang="en-IN" dirty="0"/>
                        <a:t>_ </a:t>
                      </a:r>
                      <a:r>
                        <a:rPr lang="en-IN" dirty="0" err="1"/>
                        <a:t>priority_min</a:t>
                      </a:r>
                      <a:r>
                        <a:rPr lang="en-IN" dirty="0"/>
                        <a:t>( )</a:t>
                      </a:r>
                    </a:p>
                  </a:txBody>
                  <a:tcPr/>
                </a:tc>
                <a:tc>
                  <a:txBody>
                    <a:bodyPr/>
                    <a:lstStyle/>
                    <a:p>
                      <a:r>
                        <a:rPr lang="en-US" dirty="0"/>
                        <a:t>Get the minimum real-time priority value for a policy</a:t>
                      </a:r>
                      <a:endParaRPr lang="en-IN" dirty="0"/>
                    </a:p>
                  </a:txBody>
                  <a:tcPr/>
                </a:tc>
                <a:extLst>
                  <a:ext uri="{0D108BD9-81ED-4DB2-BD59-A6C34878D82A}">
                    <a16:rowId xmlns:a16="http://schemas.microsoft.com/office/drawing/2014/main" val="400862092"/>
                  </a:ext>
                </a:extLst>
              </a:tr>
              <a:tr h="593102">
                <a:tc>
                  <a:txBody>
                    <a:bodyPr/>
                    <a:lstStyle/>
                    <a:p>
                      <a:r>
                        <a:rPr lang="en-IN" dirty="0" err="1"/>
                        <a:t>sched_get</a:t>
                      </a:r>
                      <a:r>
                        <a:rPr lang="en-IN" dirty="0"/>
                        <a:t>_ </a:t>
                      </a:r>
                      <a:r>
                        <a:rPr lang="en-IN" dirty="0" err="1"/>
                        <a:t>priority_max</a:t>
                      </a:r>
                      <a:r>
                        <a:rPr lang="en-IN" dirty="0"/>
                        <a:t>( )</a:t>
                      </a:r>
                    </a:p>
                  </a:txBody>
                  <a:tcPr/>
                </a:tc>
                <a:tc>
                  <a:txBody>
                    <a:bodyPr/>
                    <a:lstStyle/>
                    <a:p>
                      <a:r>
                        <a:rPr lang="en-US" dirty="0"/>
                        <a:t>Get the maximum real-time priority value for a policy </a:t>
                      </a:r>
                      <a:endParaRPr lang="en-IN" dirty="0"/>
                    </a:p>
                  </a:txBody>
                  <a:tcPr/>
                </a:tc>
                <a:extLst>
                  <a:ext uri="{0D108BD9-81ED-4DB2-BD59-A6C34878D82A}">
                    <a16:rowId xmlns:a16="http://schemas.microsoft.com/office/drawing/2014/main" val="2877332051"/>
                  </a:ext>
                </a:extLst>
              </a:tr>
              <a:tr h="593102">
                <a:tc>
                  <a:txBody>
                    <a:bodyPr/>
                    <a:lstStyle/>
                    <a:p>
                      <a:r>
                        <a:rPr lang="en-IN" dirty="0" err="1"/>
                        <a:t>sched_rr_get_interval</a:t>
                      </a:r>
                      <a:r>
                        <a:rPr lang="en-IN" dirty="0"/>
                        <a:t>()</a:t>
                      </a:r>
                    </a:p>
                  </a:txBody>
                  <a:tcPr/>
                </a:tc>
                <a:tc>
                  <a:txBody>
                    <a:bodyPr/>
                    <a:lstStyle/>
                    <a:p>
                      <a:r>
                        <a:rPr lang="en-US" dirty="0"/>
                        <a:t>Get the time quantum value for the Round Robin policy</a:t>
                      </a:r>
                      <a:endParaRPr lang="en-IN" dirty="0"/>
                    </a:p>
                  </a:txBody>
                  <a:tcPr/>
                </a:tc>
                <a:extLst>
                  <a:ext uri="{0D108BD9-81ED-4DB2-BD59-A6C34878D82A}">
                    <a16:rowId xmlns:a16="http://schemas.microsoft.com/office/drawing/2014/main" val="614700738"/>
                  </a:ext>
                </a:extLst>
              </a:tr>
              <a:tr h="593102">
                <a:tc>
                  <a:txBody>
                    <a:bodyPr/>
                    <a:lstStyle/>
                    <a:p>
                      <a:r>
                        <a:rPr lang="en-IN" dirty="0" err="1"/>
                        <a:t>sched_setaffinity</a:t>
                      </a:r>
                      <a:r>
                        <a:rPr lang="en-IN" dirty="0"/>
                        <a:t>( )</a:t>
                      </a:r>
                    </a:p>
                  </a:txBody>
                  <a:tcPr/>
                </a:tc>
                <a:tc>
                  <a:txBody>
                    <a:bodyPr/>
                    <a:lstStyle/>
                    <a:p>
                      <a:r>
                        <a:rPr lang="en-US" dirty="0"/>
                        <a:t>Set the CPU affinity mask of a process</a:t>
                      </a:r>
                      <a:endParaRPr lang="en-IN" dirty="0"/>
                    </a:p>
                  </a:txBody>
                  <a:tcPr/>
                </a:tc>
                <a:extLst>
                  <a:ext uri="{0D108BD9-81ED-4DB2-BD59-A6C34878D82A}">
                    <a16:rowId xmlns:a16="http://schemas.microsoft.com/office/drawing/2014/main" val="799963218"/>
                  </a:ext>
                </a:extLst>
              </a:tr>
              <a:tr h="593102">
                <a:tc>
                  <a:txBody>
                    <a:bodyPr/>
                    <a:lstStyle/>
                    <a:p>
                      <a:r>
                        <a:rPr lang="en-IN" dirty="0" err="1"/>
                        <a:t>sched_getaffinity</a:t>
                      </a:r>
                      <a:r>
                        <a:rPr lang="en-IN" dirty="0"/>
                        <a:t>( ) </a:t>
                      </a:r>
                    </a:p>
                  </a:txBody>
                  <a:tcPr/>
                </a:tc>
                <a:tc>
                  <a:txBody>
                    <a:bodyPr/>
                    <a:lstStyle/>
                    <a:p>
                      <a:r>
                        <a:rPr lang="en-US" dirty="0"/>
                        <a:t>Get the CPU affinity mask of a process</a:t>
                      </a:r>
                      <a:endParaRPr lang="en-IN" dirty="0"/>
                    </a:p>
                  </a:txBody>
                  <a:tcPr/>
                </a:tc>
                <a:extLst>
                  <a:ext uri="{0D108BD9-81ED-4DB2-BD59-A6C34878D82A}">
                    <a16:rowId xmlns:a16="http://schemas.microsoft.com/office/drawing/2014/main" val="926040396"/>
                  </a:ext>
                </a:extLst>
              </a:tr>
            </a:tbl>
          </a:graphicData>
        </a:graphic>
      </p:graphicFrame>
    </p:spTree>
    <p:extLst>
      <p:ext uri="{BB962C8B-B14F-4D97-AF65-F5344CB8AC3E}">
        <p14:creationId xmlns:p14="http://schemas.microsoft.com/office/powerpoint/2010/main" val="3117134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40EF1-F240-1BA8-08A7-361965BB4C7D}"/>
              </a:ext>
            </a:extLst>
          </p:cNvPr>
          <p:cNvSpPr txBox="1">
            <a:spLocks/>
          </p:cNvSpPr>
          <p:nvPr/>
        </p:nvSpPr>
        <p:spPr>
          <a:xfrm>
            <a:off x="838200" y="0"/>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u="sng" dirty="0">
              <a:solidFill>
                <a:srgbClr val="0070C0"/>
              </a:solidFill>
              <a:latin typeface="Times New Roman" panose="02020603050405020304" pitchFamily="18" charset="0"/>
              <a:cs typeface="Times New Roman" panose="02020603050405020304" pitchFamily="18" charset="0"/>
            </a:endParaRPr>
          </a:p>
          <a:p>
            <a:pPr algn="ctr"/>
            <a:r>
              <a:rPr lang="en-IN" u="sng" dirty="0">
                <a:solidFill>
                  <a:srgbClr val="0070C0"/>
                </a:solidFill>
                <a:latin typeface="Times New Roman" panose="02020603050405020304" pitchFamily="18" charset="0"/>
                <a:cs typeface="Times New Roman" panose="02020603050405020304" pitchFamily="18" charset="0"/>
              </a:rPr>
              <a:t>PROCESSES PREEMPTION</a:t>
            </a:r>
          </a:p>
        </p:txBody>
      </p:sp>
      <p:sp>
        <p:nvSpPr>
          <p:cNvPr id="3" name="object 4">
            <a:extLst>
              <a:ext uri="{FF2B5EF4-FFF2-40B4-BE49-F238E27FC236}">
                <a16:creationId xmlns:a16="http://schemas.microsoft.com/office/drawing/2014/main" id="{49D764B8-2BC6-1810-1A93-FD20D0179B6D}"/>
              </a:ext>
            </a:extLst>
          </p:cNvPr>
          <p:cNvSpPr>
            <a:spLocks noChangeArrowheads="1"/>
          </p:cNvSpPr>
          <p:nvPr/>
        </p:nvSpPr>
        <p:spPr bwMode="auto">
          <a:xfrm>
            <a:off x="295275" y="209549"/>
            <a:ext cx="914400" cy="800101"/>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4" name="TextBox 3">
            <a:extLst>
              <a:ext uri="{FF2B5EF4-FFF2-40B4-BE49-F238E27FC236}">
                <a16:creationId xmlns:a16="http://schemas.microsoft.com/office/drawing/2014/main" id="{D57C420E-5C72-A7B5-CC29-3F1FBB3DC484}"/>
              </a:ext>
            </a:extLst>
          </p:cNvPr>
          <p:cNvSpPr txBox="1"/>
          <p:nvPr/>
        </p:nvSpPr>
        <p:spPr>
          <a:xfrm>
            <a:off x="9708278" y="153388"/>
            <a:ext cx="2366809" cy="377696"/>
          </a:xfrm>
          <a:prstGeom prst="rect">
            <a:avLst/>
          </a:prstGeom>
          <a:noFill/>
        </p:spPr>
        <p:txBody>
          <a:bodyPr wrap="square">
            <a:spAutoFit/>
          </a:bodyPr>
          <a:lstStyle/>
          <a:p>
            <a:pPr marL="7701">
              <a:spcBef>
                <a:spcPts val="61"/>
              </a:spcBef>
              <a:defRPr/>
            </a:pPr>
            <a:r>
              <a:rPr lang="en-IN" sz="1800" i="1" spc="-3" dirty="0">
                <a:solidFill>
                  <a:srgbClr val="422C75"/>
                </a:solidFill>
                <a:latin typeface="Playfair Display"/>
                <a:ea typeface="ＭＳ Ｐゴシック" charset="0"/>
                <a:cs typeface="Playfair Display"/>
              </a:rPr>
              <a:t>Go, change </a:t>
            </a:r>
            <a:r>
              <a:rPr lang="en-IN" sz="1800" i="1" dirty="0">
                <a:solidFill>
                  <a:srgbClr val="422C75"/>
                </a:solidFill>
                <a:latin typeface="Playfair Display"/>
                <a:ea typeface="ＭＳ Ｐゴシック" charset="0"/>
                <a:cs typeface="Playfair Display"/>
              </a:rPr>
              <a:t>the</a:t>
            </a:r>
            <a:r>
              <a:rPr lang="en-IN" sz="1800" i="1" spc="-49" dirty="0">
                <a:solidFill>
                  <a:srgbClr val="422C75"/>
                </a:solidFill>
                <a:latin typeface="Playfair Display"/>
                <a:ea typeface="ＭＳ Ｐゴシック" charset="0"/>
                <a:cs typeface="Playfair Display"/>
              </a:rPr>
              <a:t> </a:t>
            </a:r>
            <a:r>
              <a:rPr lang="en-IN" sz="1800" i="1" spc="-3" dirty="0">
                <a:solidFill>
                  <a:srgbClr val="422C75"/>
                </a:solidFill>
                <a:latin typeface="Playfair Display"/>
                <a:ea typeface="ＭＳ Ｐゴシック" charset="0"/>
                <a:cs typeface="Playfair Display"/>
              </a:rPr>
              <a:t>world</a:t>
            </a:r>
            <a:endParaRPr lang="en-IN" sz="1800" dirty="0">
              <a:latin typeface="Playfair Display"/>
              <a:ea typeface="ＭＳ Ｐゴシック" charset="0"/>
              <a:cs typeface="Playfair Display"/>
            </a:endParaRPr>
          </a:p>
        </p:txBody>
      </p:sp>
      <p:sp>
        <p:nvSpPr>
          <p:cNvPr id="9" name="TextBox 8">
            <a:extLst>
              <a:ext uri="{FF2B5EF4-FFF2-40B4-BE49-F238E27FC236}">
                <a16:creationId xmlns:a16="http://schemas.microsoft.com/office/drawing/2014/main" id="{FEC55568-8351-6145-82F6-1ED40C1DDF81}"/>
              </a:ext>
            </a:extLst>
          </p:cNvPr>
          <p:cNvSpPr txBox="1"/>
          <p:nvPr/>
        </p:nvSpPr>
        <p:spPr>
          <a:xfrm>
            <a:off x="714375" y="1219200"/>
            <a:ext cx="10639425" cy="5593134"/>
          </a:xfrm>
          <a:prstGeom prst="rect">
            <a:avLst/>
          </a:prstGeom>
          <a:noFill/>
        </p:spPr>
        <p:txBody>
          <a:bodyPr wrap="square">
            <a:spAutoFit/>
          </a:bodyPr>
          <a:lstStyle/>
          <a:p>
            <a:pPr marL="285750" indent="-285750" algn="just">
              <a:lnSpc>
                <a:spcPct val="107000"/>
              </a:lnSpc>
              <a:spcAft>
                <a:spcPts val="8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Linux processes are preemptable. </a:t>
            </a:r>
          </a:p>
          <a:p>
            <a:pPr marL="285750" indent="-285750" algn="just">
              <a:lnSpc>
                <a:spcPct val="107000"/>
              </a:lnSpc>
              <a:spcAft>
                <a:spcPts val="8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a preemptive multitasking operating system like Linux, process preemption refers to the operating system's ability to forcefully interrupt the execution of a currently running process and allocate the CPU to another process with a higher priority. Preemption is a fundamental feature of multitasking systems that ensures fairness, responsiveness, and efficient resource utilization.</a:t>
            </a:r>
          </a:p>
          <a:p>
            <a:pPr marL="285750" indent="-285750" algn="just">
              <a:lnSpc>
                <a:spcPct val="107000"/>
              </a:lnSpc>
              <a:spcAft>
                <a:spcPts val="8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process also may be preempted when its time quantum expires. </a:t>
            </a:r>
          </a:p>
          <a:p>
            <a:pPr marL="285750" indent="-285750" algn="just">
              <a:lnSpc>
                <a:spcPct val="107000"/>
              </a:lnSpc>
              <a:spcAft>
                <a:spcPts val="80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lnSpc>
                <a:spcPct val="107000"/>
              </a:lnSpc>
              <a:spcAft>
                <a:spcPts val="800"/>
              </a:spcAft>
            </a:pPr>
            <a:r>
              <a:rPr lang="en-IN" kern="1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EXAMPLE:</a:t>
            </a:r>
          </a:p>
          <a:p>
            <a:pPr algn="just">
              <a:lnSpc>
                <a:spcPct val="107000"/>
              </a:lnSpc>
              <a:spcAft>
                <a:spcPts val="800"/>
              </a:spcAft>
            </a:pPr>
            <a:r>
              <a:rPr lang="en-US" sz="1600" dirty="0">
                <a:latin typeface="Times New Roman" panose="02020603050405020304" pitchFamily="18" charset="0"/>
                <a:cs typeface="Times New Roman" panose="02020603050405020304" pitchFamily="18" charset="0"/>
              </a:rPr>
              <a:t>For instance, let's consider a scenario in which only two programs text editor and a compiler are being executed. The text editor is an interactive program, so it has a higher dynamic priority than the compiler. Nevertheless, it is often suspended, because the user alternates between pauses for think time and data entry; moreover, the average delay between two keypresses is relatively long. However, as soon as the user presses a key, an interrupt is raised and the kernel wakes up the text editor process. The kernel also determines that the dynamic priority of the editor is higher than the priority of current, the currently running process (the compiler), so it sets the TIF_NEED_RESCHED flag of this process, thus forcing the scheduler to be activated when the kernel finishes handling the interrupt. The scheduler selects the editor and performs a process switch; as a result, the execution of the editor is resumed very quickly and the character typed by the user is echoed to the screen. When the character has been processed, the text editor process suspends itself waiting for another keypress and the compiler process can resume its execution</a:t>
            </a:r>
            <a:endParaRPr lang="en-US" sz="16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96769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40EF1-F240-1BA8-08A7-361965BB4C7D}"/>
              </a:ext>
            </a:extLst>
          </p:cNvPr>
          <p:cNvSpPr txBox="1">
            <a:spLocks/>
          </p:cNvSpPr>
          <p:nvPr/>
        </p:nvSpPr>
        <p:spPr>
          <a:xfrm>
            <a:off x="838200" y="0"/>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u="sng" dirty="0">
              <a:solidFill>
                <a:srgbClr val="0070C0"/>
              </a:solidFill>
              <a:latin typeface="Times New Roman" panose="02020603050405020304" pitchFamily="18" charset="0"/>
              <a:cs typeface="Times New Roman" panose="02020603050405020304" pitchFamily="18" charset="0"/>
            </a:endParaRPr>
          </a:p>
          <a:p>
            <a:pPr algn="ctr"/>
            <a:r>
              <a:rPr lang="en-IN" u="sng" dirty="0">
                <a:solidFill>
                  <a:srgbClr val="0070C0"/>
                </a:solidFill>
                <a:latin typeface="Times New Roman" panose="02020603050405020304" pitchFamily="18" charset="0"/>
                <a:cs typeface="Times New Roman" panose="02020603050405020304" pitchFamily="18" charset="0"/>
              </a:rPr>
              <a:t>HOW LONG MUST A QUANTUM LAST?</a:t>
            </a:r>
          </a:p>
        </p:txBody>
      </p:sp>
      <p:sp>
        <p:nvSpPr>
          <p:cNvPr id="3" name="object 4">
            <a:extLst>
              <a:ext uri="{FF2B5EF4-FFF2-40B4-BE49-F238E27FC236}">
                <a16:creationId xmlns:a16="http://schemas.microsoft.com/office/drawing/2014/main" id="{49D764B8-2BC6-1810-1A93-FD20D0179B6D}"/>
              </a:ext>
            </a:extLst>
          </p:cNvPr>
          <p:cNvSpPr>
            <a:spLocks noChangeArrowheads="1"/>
          </p:cNvSpPr>
          <p:nvPr/>
        </p:nvSpPr>
        <p:spPr bwMode="auto">
          <a:xfrm>
            <a:off x="295275" y="209549"/>
            <a:ext cx="914400" cy="800101"/>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4" name="TextBox 3">
            <a:extLst>
              <a:ext uri="{FF2B5EF4-FFF2-40B4-BE49-F238E27FC236}">
                <a16:creationId xmlns:a16="http://schemas.microsoft.com/office/drawing/2014/main" id="{D57C420E-5C72-A7B5-CC29-3F1FBB3DC484}"/>
              </a:ext>
            </a:extLst>
          </p:cNvPr>
          <p:cNvSpPr txBox="1"/>
          <p:nvPr/>
        </p:nvSpPr>
        <p:spPr>
          <a:xfrm>
            <a:off x="9708278" y="153388"/>
            <a:ext cx="2366809" cy="377696"/>
          </a:xfrm>
          <a:prstGeom prst="rect">
            <a:avLst/>
          </a:prstGeom>
          <a:noFill/>
        </p:spPr>
        <p:txBody>
          <a:bodyPr wrap="square">
            <a:spAutoFit/>
          </a:bodyPr>
          <a:lstStyle/>
          <a:p>
            <a:pPr marL="7701">
              <a:spcBef>
                <a:spcPts val="61"/>
              </a:spcBef>
              <a:defRPr/>
            </a:pPr>
            <a:r>
              <a:rPr lang="en-IN" sz="1800" i="1" spc="-3" dirty="0">
                <a:solidFill>
                  <a:srgbClr val="422C75"/>
                </a:solidFill>
                <a:latin typeface="Playfair Display"/>
                <a:ea typeface="ＭＳ Ｐゴシック" charset="0"/>
                <a:cs typeface="Playfair Display"/>
              </a:rPr>
              <a:t>Go, change </a:t>
            </a:r>
            <a:r>
              <a:rPr lang="en-IN" sz="1800" i="1" dirty="0">
                <a:solidFill>
                  <a:srgbClr val="422C75"/>
                </a:solidFill>
                <a:latin typeface="Playfair Display"/>
                <a:ea typeface="ＭＳ Ｐゴシック" charset="0"/>
                <a:cs typeface="Playfair Display"/>
              </a:rPr>
              <a:t>the</a:t>
            </a:r>
            <a:r>
              <a:rPr lang="en-IN" sz="1800" i="1" spc="-49" dirty="0">
                <a:solidFill>
                  <a:srgbClr val="422C75"/>
                </a:solidFill>
                <a:latin typeface="Playfair Display"/>
                <a:ea typeface="ＭＳ Ｐゴシック" charset="0"/>
                <a:cs typeface="Playfair Display"/>
              </a:rPr>
              <a:t> </a:t>
            </a:r>
            <a:r>
              <a:rPr lang="en-IN" sz="1800" i="1" spc="-3" dirty="0">
                <a:solidFill>
                  <a:srgbClr val="422C75"/>
                </a:solidFill>
                <a:latin typeface="Playfair Display"/>
                <a:ea typeface="ＭＳ Ｐゴシック" charset="0"/>
                <a:cs typeface="Playfair Display"/>
              </a:rPr>
              <a:t>world</a:t>
            </a:r>
            <a:endParaRPr lang="en-IN" sz="1800" dirty="0">
              <a:latin typeface="Playfair Display"/>
              <a:ea typeface="ＭＳ Ｐゴシック" charset="0"/>
              <a:cs typeface="Playfair Display"/>
            </a:endParaRPr>
          </a:p>
        </p:txBody>
      </p:sp>
      <p:sp>
        <p:nvSpPr>
          <p:cNvPr id="9" name="TextBox 8">
            <a:extLst>
              <a:ext uri="{FF2B5EF4-FFF2-40B4-BE49-F238E27FC236}">
                <a16:creationId xmlns:a16="http://schemas.microsoft.com/office/drawing/2014/main" id="{FEC55568-8351-6145-82F6-1ED40C1DDF81}"/>
              </a:ext>
            </a:extLst>
          </p:cNvPr>
          <p:cNvSpPr txBox="1"/>
          <p:nvPr/>
        </p:nvSpPr>
        <p:spPr>
          <a:xfrm>
            <a:off x="750093" y="1478951"/>
            <a:ext cx="10691813" cy="5047536"/>
          </a:xfrm>
          <a:prstGeom prst="rect">
            <a:avLst/>
          </a:prstGeom>
          <a:noFill/>
        </p:spPr>
        <p:txBody>
          <a:bodyPr wrap="square">
            <a:spAutoFit/>
          </a:bodyPr>
          <a:lstStyle/>
          <a:p>
            <a:pPr marL="285750" indent="-285750" algn="just">
              <a:lnSpc>
                <a:spcPct val="107000"/>
              </a:lnSpc>
              <a:spcAft>
                <a:spcPts val="8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quantum duration is critical for system performance: it should be neither too long nor too short.</a:t>
            </a:r>
          </a:p>
          <a:p>
            <a:pPr marL="285750" indent="-285750" algn="just">
              <a:lnSpc>
                <a:spcPct val="107000"/>
              </a:lnSpc>
              <a:spcAft>
                <a:spcPts val="80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If the average quantum duration is too short, the system overhead caused by process switches becomes excessively high. For instance, suppose that a process switch requires 5 milliseconds; if the quantum is also set to 5 milliseconds, then at least 50 percent of the CPU cycles will be dedicated to process switching. </a:t>
            </a:r>
          </a:p>
          <a:p>
            <a:pPr marL="285750" indent="-285750" algn="just">
              <a:lnSpc>
                <a:spcPct val="107000"/>
              </a:lnSpc>
              <a:spcAft>
                <a:spcPts val="80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is often believed that a long quantum duration degrades the response time of interactive applications. This is usually false, interactive processes have a relatively high priority, so they quickly preempt the batch processes, no matter how long the quantum duration is. </a:t>
            </a:r>
          </a:p>
          <a:p>
            <a:pPr marL="285750" indent="-285750" algn="just">
              <a:lnSpc>
                <a:spcPct val="107000"/>
              </a:lnSpc>
              <a:spcAft>
                <a:spcPts val="800"/>
              </a:spcAft>
              <a:buFont typeface="Arial" panose="020B0604020202020204" pitchFamily="34" charset="0"/>
              <a:buChar char="•"/>
            </a:pPr>
            <a:endParaRPr lang="en-US"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some cases, however, a very long quantum duration degrades the responsiveness of the system. </a:t>
            </a:r>
          </a:p>
          <a:p>
            <a:pPr marL="285750" indent="-285750" algn="just">
              <a:lnSpc>
                <a:spcPct val="107000"/>
              </a:lnSpc>
              <a:spcAft>
                <a:spcPts val="80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r>
              <a:rPr lang="en-US" dirty="0"/>
              <a:t>The choice of the average quantum duration is always a compromise. The rule of thumb adopted by Linux is choose a duration as long as possible, while keeping good system response time</a:t>
            </a:r>
            <a:endParaRPr lang="en-US"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72445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40EF1-F240-1BA8-08A7-361965BB4C7D}"/>
              </a:ext>
            </a:extLst>
          </p:cNvPr>
          <p:cNvSpPr txBox="1">
            <a:spLocks/>
          </p:cNvSpPr>
          <p:nvPr/>
        </p:nvSpPr>
        <p:spPr>
          <a:xfrm>
            <a:off x="838200" y="0"/>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u="sng" dirty="0">
              <a:solidFill>
                <a:srgbClr val="0070C0"/>
              </a:solidFill>
              <a:latin typeface="Times New Roman" panose="02020603050405020304" pitchFamily="18" charset="0"/>
              <a:cs typeface="Times New Roman" panose="02020603050405020304" pitchFamily="18" charset="0"/>
            </a:endParaRPr>
          </a:p>
          <a:p>
            <a:pPr algn="ctr"/>
            <a:r>
              <a:rPr lang="en-IN" u="sng" dirty="0">
                <a:solidFill>
                  <a:srgbClr val="0070C0"/>
                </a:solidFill>
                <a:latin typeface="Times New Roman" panose="02020603050405020304" pitchFamily="18" charset="0"/>
                <a:cs typeface="Times New Roman" panose="02020603050405020304" pitchFamily="18" charset="0"/>
              </a:rPr>
              <a:t>SCHEDULING ALGORITHM</a:t>
            </a:r>
          </a:p>
        </p:txBody>
      </p:sp>
      <p:sp>
        <p:nvSpPr>
          <p:cNvPr id="3" name="object 4">
            <a:extLst>
              <a:ext uri="{FF2B5EF4-FFF2-40B4-BE49-F238E27FC236}">
                <a16:creationId xmlns:a16="http://schemas.microsoft.com/office/drawing/2014/main" id="{49D764B8-2BC6-1810-1A93-FD20D0179B6D}"/>
              </a:ext>
            </a:extLst>
          </p:cNvPr>
          <p:cNvSpPr>
            <a:spLocks noChangeArrowheads="1"/>
          </p:cNvSpPr>
          <p:nvPr/>
        </p:nvSpPr>
        <p:spPr bwMode="auto">
          <a:xfrm>
            <a:off x="295275" y="209549"/>
            <a:ext cx="914400" cy="800101"/>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4" name="TextBox 3">
            <a:extLst>
              <a:ext uri="{FF2B5EF4-FFF2-40B4-BE49-F238E27FC236}">
                <a16:creationId xmlns:a16="http://schemas.microsoft.com/office/drawing/2014/main" id="{D57C420E-5C72-A7B5-CC29-3F1FBB3DC484}"/>
              </a:ext>
            </a:extLst>
          </p:cNvPr>
          <p:cNvSpPr txBox="1"/>
          <p:nvPr/>
        </p:nvSpPr>
        <p:spPr>
          <a:xfrm>
            <a:off x="9708278" y="153388"/>
            <a:ext cx="2366809" cy="377696"/>
          </a:xfrm>
          <a:prstGeom prst="rect">
            <a:avLst/>
          </a:prstGeom>
          <a:noFill/>
        </p:spPr>
        <p:txBody>
          <a:bodyPr wrap="square">
            <a:spAutoFit/>
          </a:bodyPr>
          <a:lstStyle/>
          <a:p>
            <a:pPr marL="7701">
              <a:spcBef>
                <a:spcPts val="61"/>
              </a:spcBef>
              <a:defRPr/>
            </a:pPr>
            <a:r>
              <a:rPr lang="en-IN" sz="1800" i="1" spc="-3" dirty="0">
                <a:solidFill>
                  <a:srgbClr val="422C75"/>
                </a:solidFill>
                <a:latin typeface="Playfair Display"/>
                <a:ea typeface="ＭＳ Ｐゴシック" charset="0"/>
                <a:cs typeface="Playfair Display"/>
              </a:rPr>
              <a:t>Go, change </a:t>
            </a:r>
            <a:r>
              <a:rPr lang="en-IN" sz="1800" i="1" dirty="0">
                <a:solidFill>
                  <a:srgbClr val="422C75"/>
                </a:solidFill>
                <a:latin typeface="Playfair Display"/>
                <a:ea typeface="ＭＳ Ｐゴシック" charset="0"/>
                <a:cs typeface="Playfair Display"/>
              </a:rPr>
              <a:t>the</a:t>
            </a:r>
            <a:r>
              <a:rPr lang="en-IN" sz="1800" i="1" spc="-49" dirty="0">
                <a:solidFill>
                  <a:srgbClr val="422C75"/>
                </a:solidFill>
                <a:latin typeface="Playfair Display"/>
                <a:ea typeface="ＭＳ Ｐゴシック" charset="0"/>
                <a:cs typeface="Playfair Display"/>
              </a:rPr>
              <a:t> </a:t>
            </a:r>
            <a:r>
              <a:rPr lang="en-IN" sz="1800" i="1" spc="-3" dirty="0">
                <a:solidFill>
                  <a:srgbClr val="422C75"/>
                </a:solidFill>
                <a:latin typeface="Playfair Display"/>
                <a:ea typeface="ＭＳ Ｐゴシック" charset="0"/>
                <a:cs typeface="Playfair Display"/>
              </a:rPr>
              <a:t>world</a:t>
            </a:r>
            <a:endParaRPr lang="en-IN" sz="1800" dirty="0">
              <a:latin typeface="Playfair Display"/>
              <a:ea typeface="ＭＳ Ｐゴシック" charset="0"/>
              <a:cs typeface="Playfair Display"/>
            </a:endParaRPr>
          </a:p>
        </p:txBody>
      </p:sp>
      <p:sp>
        <p:nvSpPr>
          <p:cNvPr id="9" name="TextBox 8">
            <a:extLst>
              <a:ext uri="{FF2B5EF4-FFF2-40B4-BE49-F238E27FC236}">
                <a16:creationId xmlns:a16="http://schemas.microsoft.com/office/drawing/2014/main" id="{FEC55568-8351-6145-82F6-1ED40C1DDF81}"/>
              </a:ext>
            </a:extLst>
          </p:cNvPr>
          <p:cNvSpPr txBox="1"/>
          <p:nvPr/>
        </p:nvSpPr>
        <p:spPr>
          <a:xfrm>
            <a:off x="776287" y="1596896"/>
            <a:ext cx="10691813" cy="4039119"/>
          </a:xfrm>
          <a:prstGeom prst="rect">
            <a:avLst/>
          </a:prstGeom>
          <a:noFill/>
        </p:spPr>
        <p:txBody>
          <a:bodyPr wrap="square">
            <a:spAutoFit/>
          </a:bodyPr>
          <a:lstStyle/>
          <a:p>
            <a:pPr marL="285750" indent="-285750" algn="just">
              <a:lnSpc>
                <a:spcPct val="107000"/>
              </a:lnSpc>
              <a:spcAft>
                <a:spcPts val="8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scheduling algorithm used in earlier versions of Linux was quite simple and straightforward: at every process switch the kernel scanned the list of runnable processes, computed their priorities, and selected the "best" process to run.</a:t>
            </a:r>
          </a:p>
          <a:p>
            <a:pPr marL="285750" indent="-285750" algn="just">
              <a:lnSpc>
                <a:spcPct val="107000"/>
              </a:lnSpc>
              <a:spcAft>
                <a:spcPts val="8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main drawback of that algorithm is that the time spent in choosing the best process depends on the number of runnable processes; therefore, the algorithm is too costly that is, it spends too much time in high-end systems running thousands of processes. </a:t>
            </a:r>
          </a:p>
          <a:p>
            <a:pPr algn="just">
              <a:lnSpc>
                <a:spcPct val="107000"/>
              </a:lnSpc>
              <a:spcAft>
                <a:spcPts val="800"/>
              </a:spcAft>
            </a:pPr>
            <a:endParaRPr lang="en-US" dirty="0">
              <a:latin typeface="Times New Roman" panose="02020603050405020304" pitchFamily="18" charset="0"/>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scheduling algorithm of Linux 2.6 is much more sophisticated. By design, it scales well with the number of runnable processes, because it selects the process to run in constant time, independently of the number of runnable processes.</a:t>
            </a:r>
          </a:p>
          <a:p>
            <a:pPr marL="285750" indent="-285750" algn="just">
              <a:lnSpc>
                <a:spcPct val="107000"/>
              </a:lnSpc>
              <a:spcAft>
                <a:spcPts val="8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It also scales well with the number of processors because each CPU has its own queue of runnable processes. Furthermore, the new algorithm does a better job of distinguishing interactive processes and batch processes.</a:t>
            </a:r>
            <a:endParaRPr lang="en-US"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206578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317</TotalTime>
  <Words>2077</Words>
  <Application>Microsoft Office PowerPoint</Application>
  <PresentationFormat>Widescreen</PresentationFormat>
  <Paragraphs>155</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Helvetica-Bold</vt:lpstr>
      <vt:lpstr>Playfair Display</vt:lpstr>
      <vt:lpstr>Söhne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Mekhala</dc:creator>
  <cp:lastModifiedBy>Mekhala</cp:lastModifiedBy>
  <cp:revision>69</cp:revision>
  <dcterms:created xsi:type="dcterms:W3CDTF">2023-09-21T15:27:05Z</dcterms:created>
  <dcterms:modified xsi:type="dcterms:W3CDTF">2023-09-21T21:57:26Z</dcterms:modified>
</cp:coreProperties>
</file>