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  <p:sldMasterId id="2147483662" r:id="rId4"/>
    <p:sldMasterId id="2147483664" r:id="rId5"/>
  </p:sldMasterIdLst>
  <p:notesMasterIdLst>
    <p:notesMasterId r:id="rId7"/>
  </p:notesMasterIdLst>
  <p:sldIdLst>
    <p:sldId id="256" r:id="rId6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69" r:id="rId17"/>
  </p:sldIdLst>
  <p:sldSz cx="9144000" cy="5143500" type="screen16x9"/>
  <p:notesSz cx="6858000" cy="9144000"/>
  <p:embeddedFontLst>
    <p:embeddedFont>
      <p:font typeface="Calibri" panose="020F0502020204030204"/>
      <p:regular r:id="rId21"/>
    </p:embeddedFont>
    <p:embeddedFont>
      <p:font typeface="Playfair Display" panose="00000500000000000000"/>
      <p:regular r:id="rId22"/>
      <p:bold r:id="rId23"/>
      <p:italic r:id="rId24"/>
      <p:boldItalic r:id="rId25"/>
    </p:embeddedFont>
    <p:embeddedFont>
      <p:font typeface="Helvetica Neue" panose="020B0604020202020204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font" Target="fonts/font6.fntdata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303279f16_2_10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g21303279f16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303279f16_7_18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g21303279f16_7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303279f16_6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303279f16_6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303279f16_7_18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g21303279f16_7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303279f16_7_18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g21303279f16_7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303279f16_7_18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g21303279f16_7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303279f16_7_18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g21303279f16_7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303279f16_7_18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g21303279f16_7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303279f16_7_18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g21303279f16_7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303279f16_7_18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g21303279f16_7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303279f16_7_18:notes"/>
          <p:cNvSpPr txBox="1">
            <a:spLocks noGrp="1"/>
          </p:cNvSpPr>
          <p:nvPr>
            <p:ph type="body" idx="1"/>
          </p:nvPr>
        </p:nvSpPr>
        <p:spPr>
          <a:xfrm>
            <a:off x="685583" y="4400004"/>
            <a:ext cx="5486833" cy="3601637"/>
          </a:xfrm>
          <a:prstGeom prst="rect">
            <a:avLst/>
          </a:prstGeom>
        </p:spPr>
        <p:txBody>
          <a:bodyPr spcFirstLastPara="1" wrap="square" lIns="45425" tIns="45425" rIns="45425" bIns="45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g21303279f16_7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 matchingName="Blank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733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1_Title Slid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2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4" name="Google Shape;74;p16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2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 panose="020F0502020204030204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 panose="020F0502020204030204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 panose="020F0502020204030204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 panose="020F0502020204030204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 panose="020F0502020204030204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 panose="020F05020202040302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 panose="020F05020202040302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 panose="020F05020202040302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Calibri" panose="020F05020202040302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22" cy="12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733" cy="12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22" cy="12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264269" y="185553"/>
            <a:ext cx="8615462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"/>
              <a:buNone/>
              <a:defRPr sz="1400" b="0" i="1">
                <a:solidFill>
                  <a:srgbClr val="422C75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1249141" y="1188406"/>
            <a:ext cx="6645718" cy="103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SzPts val="6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SzPts val="6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733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8" name="Google Shape;88;p18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/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4269" y="185553"/>
            <a:ext cx="8615462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1249141" y="1188406"/>
            <a:ext cx="6645718" cy="103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733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6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5137724"/>
            <a:ext cx="9144000" cy="0"/>
          </a:xfrm>
          <a:custGeom>
            <a:avLst/>
            <a:gdLst/>
            <a:ahLst/>
            <a:cxnLst/>
            <a:rect l="l" t="t" r="r" b="b"/>
            <a:pathLst>
              <a:path w="20104100" h="120000" extrusionOk="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22850" cap="flat" cmpd="sng">
            <a:solidFill>
              <a:srgbClr val="E76A8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2" name="Google Shape;62;p15"/>
          <p:cNvSpPr/>
          <p:nvPr/>
        </p:nvSpPr>
        <p:spPr>
          <a:xfrm>
            <a:off x="0" y="5127616"/>
            <a:ext cx="9131003" cy="0"/>
          </a:xfrm>
          <a:custGeom>
            <a:avLst/>
            <a:gdLst/>
            <a:ahLst/>
            <a:cxnLst/>
            <a:rect l="l" t="t" r="r" b="b"/>
            <a:pathLst>
              <a:path w="20076160" h="120000" extrusionOk="0">
                <a:moveTo>
                  <a:pt x="0" y="0"/>
                </a:moveTo>
                <a:lnTo>
                  <a:pt x="20076037" y="0"/>
                </a:lnTo>
              </a:path>
            </a:pathLst>
          </a:custGeom>
          <a:noFill/>
          <a:ln w="22850" cap="flat" cmpd="sng">
            <a:solidFill>
              <a:srgbClr val="E76A8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12997" y="21660"/>
            <a:ext cx="0" cy="5100180"/>
          </a:xfrm>
          <a:custGeom>
            <a:avLst/>
            <a:gdLst/>
            <a:ahLst/>
            <a:cxnLst/>
            <a:rect l="l" t="t" r="r" b="b"/>
            <a:pathLst>
              <a:path w="120000" h="11215370" extrusionOk="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200" cap="flat" cmpd="sng">
            <a:solidFill>
              <a:srgbClr val="E76A8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Google Shape;64;p15"/>
          <p:cNvSpPr/>
          <p:nvPr/>
        </p:nvSpPr>
        <p:spPr>
          <a:xfrm>
            <a:off x="0" y="10830"/>
            <a:ext cx="9144000" cy="0"/>
          </a:xfrm>
          <a:custGeom>
            <a:avLst/>
            <a:gdLst/>
            <a:ahLst/>
            <a:cxnLst/>
            <a:rect l="l" t="t" r="r" b="b"/>
            <a:pathLst>
              <a:path w="20104100" h="120000" extrusionOk="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46975" cap="flat" cmpd="sng">
            <a:solidFill>
              <a:srgbClr val="E76A8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5" name="Google Shape;65;p15"/>
          <p:cNvSpPr/>
          <p:nvPr/>
        </p:nvSpPr>
        <p:spPr>
          <a:xfrm>
            <a:off x="9131003" y="5121840"/>
            <a:ext cx="12997" cy="10830"/>
          </a:xfrm>
          <a:custGeom>
            <a:avLst/>
            <a:gdLst/>
            <a:ahLst/>
            <a:cxnLst/>
            <a:rect l="l" t="t" r="r" b="b"/>
            <a:pathLst>
              <a:path w="28575" h="22859" extrusionOk="0">
                <a:moveTo>
                  <a:pt x="0" y="22856"/>
                </a:moveTo>
                <a:lnTo>
                  <a:pt x="28061" y="22856"/>
                </a:lnTo>
                <a:lnTo>
                  <a:pt x="28061" y="0"/>
                </a:lnTo>
                <a:lnTo>
                  <a:pt x="0" y="0"/>
                </a:lnTo>
                <a:lnTo>
                  <a:pt x="0" y="22856"/>
                </a:lnTo>
                <a:close/>
              </a:path>
            </a:pathLst>
          </a:custGeom>
          <a:solidFill>
            <a:srgbClr val="E76A8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9131003" y="21660"/>
            <a:ext cx="0" cy="5100180"/>
          </a:xfrm>
          <a:custGeom>
            <a:avLst/>
            <a:gdLst/>
            <a:ahLst/>
            <a:cxnLst/>
            <a:rect l="l" t="t" r="r" b="b"/>
            <a:pathLst>
              <a:path w="120000" h="11215370" extrusionOk="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175" cap="flat" cmpd="sng">
            <a:solidFill>
              <a:srgbClr val="E76A81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264269" y="185553"/>
            <a:ext cx="8615462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249141" y="1188406"/>
            <a:ext cx="6645718" cy="103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22" cy="12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733" cy="12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22" cy="12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6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264269" y="185553"/>
            <a:ext cx="8615462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1249141" y="1188406"/>
            <a:ext cx="6645718" cy="1033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20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20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20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20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3109133" y="4783224"/>
            <a:ext cx="2925733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2" name="Google Shape;82;p17"/>
          <p:cNvSpPr txBox="1">
            <a:spLocks noGrp="1"/>
          </p:cNvSpPr>
          <p:nvPr>
            <p:ph type="dt" idx="10"/>
          </p:nvPr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 sz="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  <a:defRPr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sz="6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>
              <a:alpha val="98431"/>
            </a:schemeClr>
          </a:solidFill>
          <a:ln w="76200" cap="flat" cmpd="sng">
            <a:solidFill>
              <a:srgbClr val="00589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1575" tIns="20775" rIns="41575" bIns="20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2745944" y="1142920"/>
            <a:ext cx="5707800" cy="222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>
              <a:buClr>
                <a:srgbClr val="005893"/>
              </a:buClr>
              <a:buSzPts val="3600"/>
            </a:pPr>
            <a:r>
              <a:rPr lang="en-US" altLang="en-GB" sz="3600" dirty="0">
                <a:solidFill>
                  <a:srgbClr val="005893"/>
                </a:solidFill>
                <a:latin typeface="Times New Roman" panose="02020603050405020304" charset="0"/>
                <a:ea typeface="Playfair Display" panose="00000500000000000000"/>
                <a:cs typeface="Times New Roman" panose="02020603050405020304" charset="0"/>
                <a:sym typeface="Playfair Display" panose="00000500000000000000"/>
              </a:rPr>
              <a:t>Advances in Operating Systems (22MCE22TL) :</a:t>
            </a:r>
            <a:endParaRPr lang="en-US" altLang="en-GB" sz="3600" dirty="0">
              <a:solidFill>
                <a:srgbClr val="005893"/>
              </a:solidFill>
              <a:latin typeface="Times New Roman" panose="02020603050405020304" charset="0"/>
              <a:ea typeface="Playfair Display" panose="00000500000000000000"/>
              <a:cs typeface="Times New Roman" panose="02020603050405020304" charset="0"/>
              <a:sym typeface="Playfair Display" panose="00000500000000000000"/>
            </a:endParaRPr>
          </a:p>
          <a:p>
            <a:pPr>
              <a:buClr>
                <a:srgbClr val="005893"/>
              </a:buClr>
              <a:buSzPts val="3600"/>
            </a:pPr>
            <a:r>
              <a:rPr lang="en-US" altLang="en-GB" sz="3600" dirty="0">
                <a:solidFill>
                  <a:srgbClr val="005893"/>
                </a:solidFill>
                <a:latin typeface="Times New Roman" panose="02020603050405020304" charset="0"/>
                <a:ea typeface="Playfair Display" panose="00000500000000000000"/>
                <a:cs typeface="Times New Roman" panose="02020603050405020304" charset="0"/>
                <a:sym typeface="Playfair Display" panose="00000500000000000000"/>
              </a:rPr>
              <a:t>Synchronizing Accesses to Kernel Data Structures</a:t>
            </a:r>
            <a:endParaRPr lang="en-US" altLang="en-GB" sz="3600" dirty="0">
              <a:solidFill>
                <a:srgbClr val="005893"/>
              </a:solidFill>
              <a:latin typeface="Times New Roman" panose="02020603050405020304" charset="0"/>
              <a:ea typeface="Playfair Display" panose="00000500000000000000"/>
              <a:cs typeface="Times New Roman" panose="02020603050405020304" charset="0"/>
              <a:sym typeface="Playfair Display" panose="00000500000000000000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-2888" y="7220"/>
            <a:ext cx="4265130" cy="2945744"/>
          </a:xfrm>
          <a:custGeom>
            <a:avLst/>
            <a:gdLst/>
            <a:ahLst/>
            <a:cxnLst/>
            <a:rect l="l" t="t" r="r" b="b"/>
            <a:pathLst>
              <a:path w="7436484" h="5134610" extrusionOk="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214448" y="189163"/>
            <a:ext cx="839740" cy="83751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548825" y="607921"/>
            <a:ext cx="66428" cy="6714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140834" y="327786"/>
            <a:ext cx="1732912" cy="560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50" rIns="0" bIns="0" anchor="t" anchorCtr="0">
            <a:spAutoFit/>
          </a:bodyPr>
          <a:lstStyle/>
          <a:p>
            <a:pPr marL="0" marR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 panose="020B0604020202020204"/>
              <a:buNone/>
            </a:pPr>
            <a:r>
              <a:rPr lang="en-GB" sz="1900" b="1" i="0" u="none">
                <a:solidFill>
                  <a:srgbClr val="FFFFFF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 panose="020B0604020202020204"/>
              <a:buNone/>
            </a:pPr>
            <a:r>
              <a:rPr lang="en-GB" sz="1900" b="1" i="0" u="none">
                <a:solidFill>
                  <a:srgbClr val="FFFFFF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Engineering</a:t>
            </a:r>
            <a:endParaRPr sz="600"/>
          </a:p>
        </p:txBody>
      </p:sp>
      <p:sp>
        <p:nvSpPr>
          <p:cNvPr id="100" name="Google Shape;100;p19"/>
          <p:cNvSpPr txBox="1"/>
          <p:nvPr/>
        </p:nvSpPr>
        <p:spPr>
          <a:xfrm>
            <a:off x="7330940" y="185553"/>
            <a:ext cx="1548790" cy="220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7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2C75"/>
              </a:buClr>
              <a:buSzPts val="1400"/>
              <a:buFont typeface="Playfair Display" panose="00000500000000000000"/>
              <a:buNone/>
            </a:pPr>
            <a:r>
              <a:rPr lang="en-GB" sz="1400" b="0" i="1" u="none">
                <a:solidFill>
                  <a:srgbClr val="422C75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Go, change the world</a:t>
            </a:r>
            <a:endParaRPr sz="600"/>
          </a:p>
        </p:txBody>
      </p:sp>
      <p:sp>
        <p:nvSpPr>
          <p:cNvPr id="101" name="Google Shape;101;p19"/>
          <p:cNvSpPr txBox="1"/>
          <p:nvPr/>
        </p:nvSpPr>
        <p:spPr>
          <a:xfrm>
            <a:off x="2745920" y="3483093"/>
            <a:ext cx="3009600" cy="105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20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 panose="02020603050405020304"/>
              <a:buNone/>
            </a:pPr>
            <a:r>
              <a:rPr lang="en-GB" sz="1700" b="0" i="0" u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By</a:t>
            </a:r>
            <a:endParaRPr sz="600" dirty="0">
              <a:solidFill>
                <a:schemeClr val="dk1"/>
              </a:solidFill>
            </a:endParaRPr>
          </a:p>
          <a:p>
            <a:pPr>
              <a:buClr>
                <a:schemeClr val="dk1"/>
              </a:buClr>
              <a:buSzPts val="1700"/>
            </a:pPr>
            <a:r>
              <a:rPr lang="en-GB" sz="1700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Sachin</a:t>
            </a:r>
            <a:r>
              <a:rPr lang="en-GB" sz="17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JH (</a:t>
            </a:r>
            <a:r>
              <a:rPr lang="en-IN" altLang="en-GB" sz="17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1R</a:t>
            </a:r>
            <a:r>
              <a:rPr lang="en-US" altLang="en-IN" sz="17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</a:t>
            </a:r>
            <a:r>
              <a:rPr lang="en-IN" altLang="en-GB" sz="17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22SCS14</a:t>
            </a:r>
            <a:r>
              <a:rPr lang="en-GB" sz="17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),</a:t>
            </a:r>
            <a:endParaRPr sz="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 panose="02020603050405020304"/>
              <a:buNone/>
            </a:pPr>
            <a:r>
              <a:rPr lang="en-GB" sz="17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</a:t>
            </a:r>
            <a:r>
              <a:rPr lang="en-IN" altLang="en-GB" sz="17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Tech CS</a:t>
            </a:r>
            <a:r>
              <a:rPr lang="en-GB" sz="1700" b="0" i="0" u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E,</a:t>
            </a:r>
            <a:endParaRPr sz="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 panose="02020603050405020304"/>
              <a:buNone/>
            </a:pPr>
            <a:r>
              <a:rPr lang="en-GB" sz="1700" b="0" i="0" u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RVCE</a:t>
            </a:r>
            <a:endParaRPr sz="600" dirty="0">
              <a:solidFill>
                <a:schemeClr val="dk1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457055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</a:pPr>
            <a:r>
              <a:rPr lang="en-GB"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sz="600"/>
          </a:p>
        </p:txBody>
      </p:sp>
      <p:sp>
        <p:nvSpPr>
          <p:cNvPr id="103" name="Google Shape;103;p19"/>
          <p:cNvSpPr txBox="1"/>
          <p:nvPr/>
        </p:nvSpPr>
        <p:spPr>
          <a:xfrm>
            <a:off x="6583622" y="4783224"/>
            <a:ext cx="2103322" cy="2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</a:pPr>
            <a:fld id="{00000000-1234-1234-1234-123412341234}" type="slidenum">
              <a:rPr lang="en-GB"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101087" y="234648"/>
            <a:ext cx="522762" cy="54799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672948" y="459911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 panose="020B0604020202020204"/>
              <a:buNone/>
            </a:pPr>
            <a:r>
              <a:rPr lang="en-GB" sz="700" b="1" i="0" u="none">
                <a:solidFill>
                  <a:srgbClr val="231F2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 panose="020B0604020202020204"/>
              <a:buNone/>
            </a:pPr>
            <a:r>
              <a:rPr lang="en-GB" sz="700" b="1" i="0" u="none">
                <a:solidFill>
                  <a:srgbClr val="231F2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Engineering</a:t>
            </a:r>
            <a:endParaRPr sz="600"/>
          </a:p>
        </p:txBody>
      </p:sp>
      <p:sp>
        <p:nvSpPr>
          <p:cNvPr id="110" name="Google Shape;110;p20"/>
          <p:cNvSpPr txBox="1"/>
          <p:nvPr/>
        </p:nvSpPr>
        <p:spPr>
          <a:xfrm>
            <a:off x="7050064" y="508285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Playfair Display" panose="00000500000000000000"/>
              <a:buNone/>
            </a:pPr>
            <a:r>
              <a:rPr lang="en-GB" sz="800" b="0" i="0" u="none">
                <a:solidFill>
                  <a:schemeClr val="dk2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Go, change the world</a:t>
            </a:r>
            <a:endParaRPr sz="600"/>
          </a:p>
        </p:txBody>
      </p:sp>
      <p:sp>
        <p:nvSpPr>
          <p:cNvPr id="111" name="Google Shape;111;p20"/>
          <p:cNvSpPr txBox="1"/>
          <p:nvPr/>
        </p:nvSpPr>
        <p:spPr>
          <a:xfrm>
            <a:off x="457055" y="4783224"/>
            <a:ext cx="2103322" cy="12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</a:pPr>
            <a:r>
              <a:rPr lang="en-GB"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sz="600"/>
          </a:p>
        </p:txBody>
      </p:sp>
      <p:sp>
        <p:nvSpPr>
          <p:cNvPr id="112" name="Google Shape;112;p20"/>
          <p:cNvSpPr txBox="1"/>
          <p:nvPr/>
        </p:nvSpPr>
        <p:spPr>
          <a:xfrm>
            <a:off x="6583622" y="4783224"/>
            <a:ext cx="2103322" cy="12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</a:pPr>
            <a:fld id="{00000000-1234-1234-1234-123412341234}" type="slidenum">
              <a:rPr lang="en-GB"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600"/>
          </a:p>
        </p:txBody>
      </p:sp>
      <p:sp>
        <p:nvSpPr>
          <p:cNvPr id="113" name="Google Shape;113;p20"/>
          <p:cNvSpPr txBox="1"/>
          <p:nvPr/>
        </p:nvSpPr>
        <p:spPr>
          <a:xfrm>
            <a:off x="672948" y="1046894"/>
            <a:ext cx="7815300" cy="28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Protecting a data structure accessed by exceptions and interrupts</a:t>
            </a:r>
            <a:endParaRPr lang="en-US" sz="1600" b="1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664210" y="1315720"/>
            <a:ext cx="7815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673100" y="1550670"/>
            <a:ext cx="7814945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On Uniprocessor Systems, 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Interrupt Handlers cannot be interrupted by Exceptions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As long as the kernel accesses the data structure with local interrupts disabled, the kernel can not be interrupted when accessing the data structure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If the data structure is accessed by just one kind of interrupt handler, the interrupt handler can freely access the data structure without disabling local interrupts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On Multiprocessor Systems, Local Interrupt Disabling + Spin Lock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/>
        </p:nvSpPr>
        <p:spPr>
          <a:xfrm>
            <a:off x="2896125" y="1615475"/>
            <a:ext cx="5961300" cy="11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200">
                <a:solidFill>
                  <a:srgbClr val="005893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Thank You</a:t>
            </a:r>
            <a:endParaRPr sz="6200">
              <a:solidFill>
                <a:srgbClr val="005893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101087" y="234648"/>
            <a:ext cx="522762" cy="54799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672948" y="459911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 panose="020B0604020202020204"/>
              <a:buNone/>
            </a:pPr>
            <a:r>
              <a:rPr lang="en-GB" sz="700" b="1" i="0" u="none">
                <a:solidFill>
                  <a:srgbClr val="231F2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 panose="020B0604020202020204"/>
              <a:buNone/>
            </a:pPr>
            <a:r>
              <a:rPr lang="en-GB" sz="700" b="1" i="0" u="none">
                <a:solidFill>
                  <a:srgbClr val="231F2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Engineering</a:t>
            </a:r>
            <a:endParaRPr sz="600"/>
          </a:p>
        </p:txBody>
      </p:sp>
      <p:sp>
        <p:nvSpPr>
          <p:cNvPr id="110" name="Google Shape;110;p20"/>
          <p:cNvSpPr txBox="1"/>
          <p:nvPr/>
        </p:nvSpPr>
        <p:spPr>
          <a:xfrm>
            <a:off x="7050064" y="508285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Playfair Display" panose="00000500000000000000"/>
              <a:buNone/>
            </a:pPr>
            <a:r>
              <a:rPr lang="en-GB" sz="800" b="0" i="0" u="none">
                <a:solidFill>
                  <a:schemeClr val="dk2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Go, change the world</a:t>
            </a:r>
            <a:endParaRPr sz="600"/>
          </a:p>
        </p:txBody>
      </p:sp>
      <p:sp>
        <p:nvSpPr>
          <p:cNvPr id="111" name="Google Shape;111;p20"/>
          <p:cNvSpPr txBox="1"/>
          <p:nvPr/>
        </p:nvSpPr>
        <p:spPr>
          <a:xfrm>
            <a:off x="457055" y="4783224"/>
            <a:ext cx="2103322" cy="12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</a:pPr>
            <a:r>
              <a:rPr lang="en-GB"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sz="600"/>
          </a:p>
        </p:txBody>
      </p:sp>
      <p:sp>
        <p:nvSpPr>
          <p:cNvPr id="112" name="Google Shape;112;p20"/>
          <p:cNvSpPr txBox="1"/>
          <p:nvPr/>
        </p:nvSpPr>
        <p:spPr>
          <a:xfrm>
            <a:off x="6583622" y="4783224"/>
            <a:ext cx="2103322" cy="12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</a:pPr>
            <a:fld id="{00000000-1234-1234-1234-123412341234}" type="slidenum">
              <a:rPr lang="en-GB"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600"/>
          </a:p>
        </p:txBody>
      </p:sp>
      <p:sp>
        <p:nvSpPr>
          <p:cNvPr id="113" name="Google Shape;113;p20"/>
          <p:cNvSpPr txBox="1"/>
          <p:nvPr/>
        </p:nvSpPr>
        <p:spPr>
          <a:xfrm>
            <a:off x="672948" y="1046894"/>
            <a:ext cx="7815300" cy="6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sz="1600" b="1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endParaRPr lang="en-GB" sz="16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endParaRPr sz="600"/>
          </a:p>
        </p:txBody>
      </p:sp>
      <p:cxnSp>
        <p:nvCxnSpPr>
          <p:cNvPr id="2" name="Straight Connector 1"/>
          <p:cNvCxnSpPr/>
          <p:nvPr/>
        </p:nvCxnSpPr>
        <p:spPr>
          <a:xfrm>
            <a:off x="664210" y="1315720"/>
            <a:ext cx="7815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664210" y="1947545"/>
            <a:ext cx="438404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Synchronization Primitives are used to protect a shared data structure from race conditions.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Depending on the type of Synchronization Primitive selected, system performance varies.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Aim is to always keep the concurrency level as high as possible in the system.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649595" y="2112010"/>
            <a:ext cx="2830195" cy="15995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Synchronization Primitive Examples: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Semaphores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Spin Locks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SeqLocks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Local Interrupt Disabling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101087" y="234648"/>
            <a:ext cx="522762" cy="54799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672948" y="459911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 panose="020B0604020202020204"/>
              <a:buNone/>
            </a:pPr>
            <a:r>
              <a:rPr lang="en-GB" sz="700" b="1" i="0" u="none">
                <a:solidFill>
                  <a:srgbClr val="231F2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 panose="020B0604020202020204"/>
              <a:buNone/>
            </a:pPr>
            <a:r>
              <a:rPr lang="en-GB" sz="700" b="1" i="0" u="none">
                <a:solidFill>
                  <a:srgbClr val="231F2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Engineering</a:t>
            </a:r>
            <a:endParaRPr sz="600"/>
          </a:p>
        </p:txBody>
      </p:sp>
      <p:sp>
        <p:nvSpPr>
          <p:cNvPr id="110" name="Google Shape;110;p20"/>
          <p:cNvSpPr txBox="1"/>
          <p:nvPr/>
        </p:nvSpPr>
        <p:spPr>
          <a:xfrm>
            <a:off x="7050064" y="508285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Playfair Display" panose="00000500000000000000"/>
              <a:buNone/>
            </a:pPr>
            <a:r>
              <a:rPr lang="en-GB" sz="800" b="0" i="0" u="none">
                <a:solidFill>
                  <a:schemeClr val="dk2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Go, change the world</a:t>
            </a:r>
            <a:endParaRPr sz="600"/>
          </a:p>
        </p:txBody>
      </p:sp>
      <p:sp>
        <p:nvSpPr>
          <p:cNvPr id="111" name="Google Shape;111;p20"/>
          <p:cNvSpPr txBox="1"/>
          <p:nvPr/>
        </p:nvSpPr>
        <p:spPr>
          <a:xfrm>
            <a:off x="457055" y="4783224"/>
            <a:ext cx="2103322" cy="12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</a:pPr>
            <a:r>
              <a:rPr lang="en-GB"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sz="600"/>
          </a:p>
        </p:txBody>
      </p:sp>
      <p:sp>
        <p:nvSpPr>
          <p:cNvPr id="112" name="Google Shape;112;p20"/>
          <p:cNvSpPr txBox="1"/>
          <p:nvPr/>
        </p:nvSpPr>
        <p:spPr>
          <a:xfrm>
            <a:off x="6583622" y="4783224"/>
            <a:ext cx="2103322" cy="12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</a:pPr>
            <a:fld id="{00000000-1234-1234-1234-123412341234}" type="slidenum">
              <a:rPr lang="en-GB"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600"/>
          </a:p>
        </p:txBody>
      </p:sp>
      <p:sp>
        <p:nvSpPr>
          <p:cNvPr id="113" name="Google Shape;113;p20"/>
          <p:cNvSpPr txBox="1"/>
          <p:nvPr/>
        </p:nvSpPr>
        <p:spPr>
          <a:xfrm>
            <a:off x="672948" y="1046894"/>
            <a:ext cx="7815300" cy="6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  <a:endParaRPr sz="1600" b="1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endParaRPr lang="en-GB" sz="1600" b="1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endParaRPr sz="600"/>
          </a:p>
        </p:txBody>
      </p:sp>
      <p:cxnSp>
        <p:nvCxnSpPr>
          <p:cNvPr id="2" name="Straight Connector 1"/>
          <p:cNvCxnSpPr/>
          <p:nvPr/>
        </p:nvCxnSpPr>
        <p:spPr>
          <a:xfrm>
            <a:off x="664210" y="1315720"/>
            <a:ext cx="7815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664210" y="1565910"/>
            <a:ext cx="78155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Concurrency Level in the System depends on two main factors: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number of I/O devices that operate concurrently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number of CPUs that do productive work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73100" y="2680970"/>
            <a:ext cx="72834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 maximize I/O throughput    --------&gt;  Interrupt Disabling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To use CPUs efficiently            --------&gt; Avoid Synchronization Primitives based on Spin Locks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101087" y="234648"/>
            <a:ext cx="522762" cy="54799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672948" y="459911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 panose="020B0604020202020204"/>
              <a:buNone/>
            </a:pPr>
            <a:r>
              <a:rPr lang="en-GB" sz="700" b="1" i="0" u="none">
                <a:solidFill>
                  <a:srgbClr val="231F2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 panose="020B0604020202020204"/>
              <a:buNone/>
            </a:pPr>
            <a:r>
              <a:rPr lang="en-GB" sz="700" b="1" i="0" u="none">
                <a:solidFill>
                  <a:srgbClr val="231F2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Engineering</a:t>
            </a:r>
            <a:endParaRPr sz="600"/>
          </a:p>
        </p:txBody>
      </p:sp>
      <p:sp>
        <p:nvSpPr>
          <p:cNvPr id="110" name="Google Shape;110;p20"/>
          <p:cNvSpPr txBox="1"/>
          <p:nvPr/>
        </p:nvSpPr>
        <p:spPr>
          <a:xfrm>
            <a:off x="7050064" y="508285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Playfair Display" panose="00000500000000000000"/>
              <a:buNone/>
            </a:pPr>
            <a:r>
              <a:rPr lang="en-GB" sz="800" b="0" i="0" u="none">
                <a:solidFill>
                  <a:schemeClr val="dk2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Go, change the world</a:t>
            </a:r>
            <a:endParaRPr sz="600"/>
          </a:p>
        </p:txBody>
      </p:sp>
      <p:sp>
        <p:nvSpPr>
          <p:cNvPr id="111" name="Google Shape;111;p20"/>
          <p:cNvSpPr txBox="1"/>
          <p:nvPr/>
        </p:nvSpPr>
        <p:spPr>
          <a:xfrm>
            <a:off x="457055" y="4783224"/>
            <a:ext cx="2103322" cy="12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</a:pPr>
            <a:r>
              <a:rPr lang="en-GB"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sz="600"/>
          </a:p>
        </p:txBody>
      </p:sp>
      <p:sp>
        <p:nvSpPr>
          <p:cNvPr id="112" name="Google Shape;112;p20"/>
          <p:cNvSpPr txBox="1"/>
          <p:nvPr/>
        </p:nvSpPr>
        <p:spPr>
          <a:xfrm>
            <a:off x="6583622" y="4783224"/>
            <a:ext cx="2103322" cy="12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</a:pPr>
            <a:fld id="{00000000-1234-1234-1234-123412341234}" type="slidenum">
              <a:rPr lang="en-GB"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600"/>
          </a:p>
        </p:txBody>
      </p:sp>
      <p:sp>
        <p:nvSpPr>
          <p:cNvPr id="113" name="Google Shape;113;p20"/>
          <p:cNvSpPr txBox="1"/>
          <p:nvPr/>
        </p:nvSpPr>
        <p:spPr>
          <a:xfrm>
            <a:off x="672948" y="1046894"/>
            <a:ext cx="7815300" cy="28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Synchronization at High Concurrency Level</a:t>
            </a:r>
            <a:endParaRPr lang="en-US" sz="600"/>
          </a:p>
        </p:txBody>
      </p:sp>
      <p:cxnSp>
        <p:nvCxnSpPr>
          <p:cNvPr id="2" name="Straight Connector 1"/>
          <p:cNvCxnSpPr/>
          <p:nvPr/>
        </p:nvCxnSpPr>
        <p:spPr>
          <a:xfrm>
            <a:off x="664210" y="1315720"/>
            <a:ext cx="7815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664210" y="1565910"/>
            <a:ext cx="78155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just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Synchronization without spin locks or disabling interrupts: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 shared data structure consisting of single integer value ----&gt;  </a:t>
            </a: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atomic_t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type and </a:t>
            </a: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atomic operations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Inserting an element into linked list - Contains two pointer assignments. Hence not atomic.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645" y="2416175"/>
            <a:ext cx="2599055" cy="4292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720" y="4279265"/>
            <a:ext cx="1972310" cy="5041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73100" y="2958465"/>
            <a:ext cx="557276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Two Cases: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Interrupt Handler sees the list </a:t>
            </a: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between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the execution of two instructions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Interrupt Handler sees the list </a:t>
            </a:r>
            <a:r>
              <a:rPr lang="en-US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after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the execution of two instructions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036570" y="3869690"/>
            <a:ext cx="259524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write memory barrier primitive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101087" y="234648"/>
            <a:ext cx="522762" cy="54799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672948" y="459911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 panose="020B0604020202020204"/>
              <a:buNone/>
            </a:pPr>
            <a:r>
              <a:rPr lang="en-GB" sz="700" b="1" i="0" u="none">
                <a:solidFill>
                  <a:srgbClr val="231F2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 panose="020B0604020202020204"/>
              <a:buNone/>
            </a:pPr>
            <a:r>
              <a:rPr lang="en-GB" sz="700" b="1" i="0" u="none">
                <a:solidFill>
                  <a:srgbClr val="231F2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Engineering</a:t>
            </a:r>
            <a:endParaRPr sz="600"/>
          </a:p>
        </p:txBody>
      </p:sp>
      <p:sp>
        <p:nvSpPr>
          <p:cNvPr id="110" name="Google Shape;110;p20"/>
          <p:cNvSpPr txBox="1"/>
          <p:nvPr/>
        </p:nvSpPr>
        <p:spPr>
          <a:xfrm>
            <a:off x="7050064" y="508285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Playfair Display" panose="00000500000000000000"/>
              <a:buNone/>
            </a:pPr>
            <a:r>
              <a:rPr lang="en-GB" sz="800" b="0" i="0" u="none">
                <a:solidFill>
                  <a:schemeClr val="dk2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Go, change the world</a:t>
            </a:r>
            <a:endParaRPr sz="600"/>
          </a:p>
        </p:txBody>
      </p:sp>
      <p:sp>
        <p:nvSpPr>
          <p:cNvPr id="111" name="Google Shape;111;p20"/>
          <p:cNvSpPr txBox="1"/>
          <p:nvPr/>
        </p:nvSpPr>
        <p:spPr>
          <a:xfrm>
            <a:off x="457055" y="4783224"/>
            <a:ext cx="2103322" cy="12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</a:pPr>
            <a:r>
              <a:rPr lang="en-GB"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sz="600"/>
          </a:p>
        </p:txBody>
      </p:sp>
      <p:sp>
        <p:nvSpPr>
          <p:cNvPr id="112" name="Google Shape;112;p20"/>
          <p:cNvSpPr txBox="1"/>
          <p:nvPr/>
        </p:nvSpPr>
        <p:spPr>
          <a:xfrm>
            <a:off x="6583622" y="4783224"/>
            <a:ext cx="2103322" cy="12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</a:pPr>
            <a:fld id="{00000000-1234-1234-1234-123412341234}" type="slidenum">
              <a:rPr lang="en-GB"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600"/>
          </a:p>
        </p:txBody>
      </p:sp>
      <p:sp>
        <p:nvSpPr>
          <p:cNvPr id="113" name="Google Shape;113;p20"/>
          <p:cNvSpPr txBox="1"/>
          <p:nvPr/>
        </p:nvSpPr>
        <p:spPr>
          <a:xfrm>
            <a:off x="672948" y="1046894"/>
            <a:ext cx="7815300" cy="28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Choosing Among Spin Locks, Semaphores, and Interrupt Disabling</a:t>
            </a:r>
            <a:endParaRPr lang="en-US" sz="1600" b="1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664210" y="1315720"/>
            <a:ext cx="7815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664210" y="1513840"/>
            <a:ext cx="78155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algn="just"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Choosing the synchronization primitives depends on what kinds of kernel control paths access the data structure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70" y="2106930"/>
            <a:ext cx="6957060" cy="26054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101087" y="234648"/>
            <a:ext cx="522762" cy="54799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672948" y="459911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 panose="020B0604020202020204"/>
              <a:buNone/>
            </a:pPr>
            <a:r>
              <a:rPr lang="en-GB" sz="700" b="1" i="0" u="none">
                <a:solidFill>
                  <a:srgbClr val="231F2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 panose="020B0604020202020204"/>
              <a:buNone/>
            </a:pPr>
            <a:r>
              <a:rPr lang="en-GB" sz="700" b="1" i="0" u="none">
                <a:solidFill>
                  <a:srgbClr val="231F2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Engineering</a:t>
            </a:r>
            <a:endParaRPr sz="600"/>
          </a:p>
        </p:txBody>
      </p:sp>
      <p:sp>
        <p:nvSpPr>
          <p:cNvPr id="110" name="Google Shape;110;p20"/>
          <p:cNvSpPr txBox="1"/>
          <p:nvPr/>
        </p:nvSpPr>
        <p:spPr>
          <a:xfrm>
            <a:off x="7050064" y="508285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Playfair Display" panose="00000500000000000000"/>
              <a:buNone/>
            </a:pPr>
            <a:r>
              <a:rPr lang="en-GB" sz="800" b="0" i="0" u="none">
                <a:solidFill>
                  <a:schemeClr val="dk2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Go, change the world</a:t>
            </a:r>
            <a:endParaRPr sz="600"/>
          </a:p>
        </p:txBody>
      </p:sp>
      <p:sp>
        <p:nvSpPr>
          <p:cNvPr id="111" name="Google Shape;111;p20"/>
          <p:cNvSpPr txBox="1"/>
          <p:nvPr/>
        </p:nvSpPr>
        <p:spPr>
          <a:xfrm>
            <a:off x="457055" y="4783224"/>
            <a:ext cx="2103322" cy="12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</a:pPr>
            <a:r>
              <a:rPr lang="en-GB"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sz="600"/>
          </a:p>
        </p:txBody>
      </p:sp>
      <p:sp>
        <p:nvSpPr>
          <p:cNvPr id="112" name="Google Shape;112;p20"/>
          <p:cNvSpPr txBox="1"/>
          <p:nvPr/>
        </p:nvSpPr>
        <p:spPr>
          <a:xfrm>
            <a:off x="6583622" y="4783224"/>
            <a:ext cx="2103322" cy="12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</a:pPr>
            <a:fld id="{00000000-1234-1234-1234-123412341234}" type="slidenum">
              <a:rPr lang="en-GB"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600"/>
          </a:p>
        </p:txBody>
      </p:sp>
      <p:sp>
        <p:nvSpPr>
          <p:cNvPr id="113" name="Google Shape;113;p20"/>
          <p:cNvSpPr txBox="1"/>
          <p:nvPr/>
        </p:nvSpPr>
        <p:spPr>
          <a:xfrm>
            <a:off x="672948" y="1046894"/>
            <a:ext cx="7815300" cy="28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Protecting a data structure accessed by exceptions</a:t>
            </a:r>
            <a:endParaRPr lang="en-US" sz="1600" b="1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664210" y="1315720"/>
            <a:ext cx="7815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664210" y="1513840"/>
            <a:ext cx="7815580" cy="1706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Race Conditions are easy to understand and prevent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Most common exception is, </a:t>
            </a:r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System Call Service Routine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System Call Service Routine : 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CPU operates in Kernel Mode to offer a service to a User Mode program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Semaphores are used to avoid race conditions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101087" y="234648"/>
            <a:ext cx="522762" cy="54799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672948" y="459911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 panose="020B0604020202020204"/>
              <a:buNone/>
            </a:pPr>
            <a:r>
              <a:rPr lang="en-GB" sz="700" b="1" i="0" u="none">
                <a:solidFill>
                  <a:srgbClr val="231F2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 panose="020B0604020202020204"/>
              <a:buNone/>
            </a:pPr>
            <a:r>
              <a:rPr lang="en-GB" sz="700" b="1" i="0" u="none">
                <a:solidFill>
                  <a:srgbClr val="231F2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Engineering</a:t>
            </a:r>
            <a:endParaRPr sz="600"/>
          </a:p>
        </p:txBody>
      </p:sp>
      <p:sp>
        <p:nvSpPr>
          <p:cNvPr id="110" name="Google Shape;110;p20"/>
          <p:cNvSpPr txBox="1"/>
          <p:nvPr/>
        </p:nvSpPr>
        <p:spPr>
          <a:xfrm>
            <a:off x="7050064" y="508285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Playfair Display" panose="00000500000000000000"/>
              <a:buNone/>
            </a:pPr>
            <a:r>
              <a:rPr lang="en-GB" sz="800" b="0" i="0" u="none">
                <a:solidFill>
                  <a:schemeClr val="dk2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Go, change the world</a:t>
            </a:r>
            <a:endParaRPr sz="600"/>
          </a:p>
        </p:txBody>
      </p:sp>
      <p:sp>
        <p:nvSpPr>
          <p:cNvPr id="111" name="Google Shape;111;p20"/>
          <p:cNvSpPr txBox="1"/>
          <p:nvPr/>
        </p:nvSpPr>
        <p:spPr>
          <a:xfrm>
            <a:off x="457055" y="4783224"/>
            <a:ext cx="2103322" cy="12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</a:pPr>
            <a:r>
              <a:rPr lang="en-GB"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sz="600"/>
          </a:p>
        </p:txBody>
      </p:sp>
      <p:sp>
        <p:nvSpPr>
          <p:cNvPr id="112" name="Google Shape;112;p20"/>
          <p:cNvSpPr txBox="1"/>
          <p:nvPr/>
        </p:nvSpPr>
        <p:spPr>
          <a:xfrm>
            <a:off x="6583622" y="4783224"/>
            <a:ext cx="2103322" cy="12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</a:pPr>
            <a:fld id="{00000000-1234-1234-1234-123412341234}" type="slidenum">
              <a:rPr lang="en-GB"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600"/>
          </a:p>
        </p:txBody>
      </p:sp>
      <p:sp>
        <p:nvSpPr>
          <p:cNvPr id="113" name="Google Shape;113;p20"/>
          <p:cNvSpPr txBox="1"/>
          <p:nvPr/>
        </p:nvSpPr>
        <p:spPr>
          <a:xfrm>
            <a:off x="672948" y="1046894"/>
            <a:ext cx="7815300" cy="28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Protecting a data structure accessed by interrupts</a:t>
            </a:r>
            <a:endParaRPr lang="en-US" sz="1600" b="1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664210" y="1315720"/>
            <a:ext cx="7815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664210" y="1513840"/>
            <a:ext cx="781558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Case I : When there is a single Interrupt Handler accessing the Shared Data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No synchronization primitives are required, since, Interrupt Handlers are serialized.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Case II : When multiple Interrupt Handlers are accessing the Shared Data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	A handler may interrupt another handler, and different interrupt handlers may run 	concurrently in multiprocessor systems. Synchronization is required.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Uniprocessor System : Disabling Interrupts in all the critical regions of the Interrupt Handler.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1828800" lvl="4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  Cannot use Spin Locks or Semaphores.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Multiprocessor System : Disabling Local Interrupts + Acquire Spin Lock / Read-or-Write Spin Lock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101087" y="234648"/>
            <a:ext cx="522762" cy="54799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672948" y="459911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 panose="020B0604020202020204"/>
              <a:buNone/>
            </a:pPr>
            <a:r>
              <a:rPr lang="en-GB" sz="700" b="1" i="0" u="none">
                <a:solidFill>
                  <a:srgbClr val="231F2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 panose="020B0604020202020204"/>
              <a:buNone/>
            </a:pPr>
            <a:r>
              <a:rPr lang="en-GB" sz="700" b="1" i="0" u="none">
                <a:solidFill>
                  <a:srgbClr val="231F2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Engineering</a:t>
            </a:r>
            <a:endParaRPr sz="600"/>
          </a:p>
        </p:txBody>
      </p:sp>
      <p:sp>
        <p:nvSpPr>
          <p:cNvPr id="110" name="Google Shape;110;p20"/>
          <p:cNvSpPr txBox="1"/>
          <p:nvPr/>
        </p:nvSpPr>
        <p:spPr>
          <a:xfrm>
            <a:off x="7050064" y="508285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Playfair Display" panose="00000500000000000000"/>
              <a:buNone/>
            </a:pPr>
            <a:r>
              <a:rPr lang="en-GB" sz="800" b="0" i="0" u="none">
                <a:solidFill>
                  <a:schemeClr val="dk2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Go, change the world</a:t>
            </a:r>
            <a:endParaRPr sz="600"/>
          </a:p>
        </p:txBody>
      </p:sp>
      <p:sp>
        <p:nvSpPr>
          <p:cNvPr id="111" name="Google Shape;111;p20"/>
          <p:cNvSpPr txBox="1"/>
          <p:nvPr/>
        </p:nvSpPr>
        <p:spPr>
          <a:xfrm>
            <a:off x="457055" y="4783224"/>
            <a:ext cx="2103322" cy="12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</a:pPr>
            <a:r>
              <a:rPr lang="en-GB"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sz="600"/>
          </a:p>
        </p:txBody>
      </p:sp>
      <p:sp>
        <p:nvSpPr>
          <p:cNvPr id="112" name="Google Shape;112;p20"/>
          <p:cNvSpPr txBox="1"/>
          <p:nvPr/>
        </p:nvSpPr>
        <p:spPr>
          <a:xfrm>
            <a:off x="6583622" y="4783224"/>
            <a:ext cx="2103322" cy="12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</a:pPr>
            <a:fld id="{00000000-1234-1234-1234-123412341234}" type="slidenum">
              <a:rPr lang="en-GB"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600"/>
          </a:p>
        </p:txBody>
      </p:sp>
      <p:sp>
        <p:nvSpPr>
          <p:cNvPr id="113" name="Google Shape;113;p20"/>
          <p:cNvSpPr txBox="1"/>
          <p:nvPr/>
        </p:nvSpPr>
        <p:spPr>
          <a:xfrm>
            <a:off x="672948" y="1046894"/>
            <a:ext cx="7815300" cy="28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Macros used in Linux Kernel</a:t>
            </a:r>
            <a:endParaRPr lang="en-US" sz="1600" b="1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664210" y="1315720"/>
            <a:ext cx="7815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b="49944"/>
          <a:stretch>
            <a:fillRect/>
          </a:stretch>
        </p:blipFill>
        <p:spPr>
          <a:xfrm>
            <a:off x="623570" y="1450975"/>
            <a:ext cx="3656330" cy="2374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49944"/>
          <a:stretch>
            <a:fillRect/>
          </a:stretch>
        </p:blipFill>
        <p:spPr>
          <a:xfrm>
            <a:off x="4857750" y="1616710"/>
            <a:ext cx="3502025" cy="225552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565650" y="1672590"/>
            <a:ext cx="0" cy="2106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/>
        </p:nvSpPr>
        <p:spPr>
          <a:xfrm>
            <a:off x="101087" y="234648"/>
            <a:ext cx="522762" cy="54799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672948" y="459911"/>
            <a:ext cx="814469" cy="223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00" rIns="0" bIns="0" anchor="t" anchorCtr="0">
            <a:sp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 panose="020B0604020202020204"/>
              <a:buNone/>
            </a:pPr>
            <a:r>
              <a:rPr lang="en-GB" sz="700" b="1" i="0" u="none">
                <a:solidFill>
                  <a:srgbClr val="231F2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700"/>
              <a:buFont typeface="Helvetica Neue" panose="020B0604020202020204"/>
              <a:buNone/>
            </a:pPr>
            <a:r>
              <a:rPr lang="en-GB" sz="700" b="1" i="0" u="none">
                <a:solidFill>
                  <a:srgbClr val="231F20"/>
                </a:solidFill>
                <a:latin typeface="Helvetica Neue" panose="020B0604020202020204"/>
                <a:ea typeface="Helvetica Neue" panose="020B0604020202020204"/>
                <a:cs typeface="Helvetica Neue" panose="020B0604020202020204"/>
                <a:sym typeface="Helvetica Neue" panose="020B0604020202020204"/>
              </a:rPr>
              <a:t>Engineering</a:t>
            </a:r>
            <a:endParaRPr sz="600"/>
          </a:p>
        </p:txBody>
      </p:sp>
      <p:sp>
        <p:nvSpPr>
          <p:cNvPr id="110" name="Google Shape;110;p20"/>
          <p:cNvSpPr txBox="1"/>
          <p:nvPr/>
        </p:nvSpPr>
        <p:spPr>
          <a:xfrm>
            <a:off x="7050064" y="508285"/>
            <a:ext cx="1673704" cy="210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Playfair Display" panose="00000500000000000000"/>
              <a:buNone/>
            </a:pPr>
            <a:r>
              <a:rPr lang="en-GB" sz="800" b="0" i="0" u="none">
                <a:solidFill>
                  <a:schemeClr val="dk2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Go, change the world</a:t>
            </a:r>
            <a:endParaRPr sz="600"/>
          </a:p>
        </p:txBody>
      </p:sp>
      <p:sp>
        <p:nvSpPr>
          <p:cNvPr id="111" name="Google Shape;111;p20"/>
          <p:cNvSpPr txBox="1"/>
          <p:nvPr/>
        </p:nvSpPr>
        <p:spPr>
          <a:xfrm>
            <a:off x="457055" y="4783224"/>
            <a:ext cx="2103322" cy="12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</a:pPr>
            <a:r>
              <a:rPr lang="en-GB"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sz="600"/>
          </a:p>
        </p:txBody>
      </p:sp>
      <p:sp>
        <p:nvSpPr>
          <p:cNvPr id="112" name="Google Shape;112;p20"/>
          <p:cNvSpPr txBox="1"/>
          <p:nvPr/>
        </p:nvSpPr>
        <p:spPr>
          <a:xfrm>
            <a:off x="6583622" y="4783224"/>
            <a:ext cx="2103322" cy="125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 panose="020F0502020204030204"/>
              <a:buNone/>
            </a:pPr>
            <a:fld id="{00000000-1234-1234-1234-123412341234}" type="slidenum">
              <a:rPr lang="en-GB" sz="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600"/>
          </a:p>
        </p:txBody>
      </p:sp>
      <p:sp>
        <p:nvSpPr>
          <p:cNvPr id="113" name="Google Shape;113;p20"/>
          <p:cNvSpPr txBox="1"/>
          <p:nvPr/>
        </p:nvSpPr>
        <p:spPr>
          <a:xfrm>
            <a:off x="672948" y="1046894"/>
            <a:ext cx="7815300" cy="286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575" tIns="20775" rIns="41575" bIns="207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None/>
            </a:pPr>
            <a:r>
              <a:rPr lang="en-US" sz="1600" b="1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Protecting a data structure accessed by deferrable functions</a:t>
            </a:r>
            <a:endParaRPr lang="en-US" sz="1600" b="1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664210" y="1315720"/>
            <a:ext cx="78155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673100" y="1550670"/>
            <a:ext cx="78149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No Race Condition in Uniprocessor Systems : Execution of Deferrable Functions is always serialized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 Multiprocessor Systems, Race Condition Exists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480" y="2606040"/>
            <a:ext cx="6814820" cy="14998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3661</Words>
  <Application>WPS Presentation</Application>
  <PresentationFormat>On-screen Show (16:9)</PresentationFormat>
  <Paragraphs>181</Paragraphs>
  <Slides>11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SimSun</vt:lpstr>
      <vt:lpstr>Wingdings</vt:lpstr>
      <vt:lpstr>Arial</vt:lpstr>
      <vt:lpstr>Calibri</vt:lpstr>
      <vt:lpstr>Playfair Display</vt:lpstr>
      <vt:lpstr>Helvetica Neue</vt:lpstr>
      <vt:lpstr>Times New Roman</vt:lpstr>
      <vt:lpstr>Times New Roman</vt:lpstr>
      <vt:lpstr>Microsoft YaHei</vt:lpstr>
      <vt:lpstr>Arial Unicode MS</vt:lpstr>
      <vt:lpstr>Wingdings</vt:lpstr>
      <vt:lpstr>Simple Light</vt:lpstr>
      <vt:lpstr>5_Office Theme</vt:lpstr>
      <vt:lpstr>6_Office Theme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ADMIN</cp:lastModifiedBy>
  <cp:revision>24</cp:revision>
  <dcterms:created xsi:type="dcterms:W3CDTF">2023-05-14T16:17:00Z</dcterms:created>
  <dcterms:modified xsi:type="dcterms:W3CDTF">2023-09-24T12:41:46Z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3B1D261320DE4CF1BD2CB283D339A26F</vt:lpwstr>
  </property>
  <property fmtid="{D5CDD505-2E9C-101B-9397-08002B2CF9AE}" pid="3" name="KSOProductBuildVer">
    <vt:lpwstr>1033-11.2.0.11225</vt:lpwstr>
  </property>
</Properties>
</file>