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8" r:id="rId3"/>
    <p:sldId id="261" r:id="rId4"/>
    <p:sldId id="262" r:id="rId5"/>
    <p:sldId id="263" r:id="rId6"/>
    <p:sldId id="264" r:id="rId7"/>
    <p:sldId id="265" r:id="rId8"/>
    <p:sldId id="266" r:id="rId9"/>
    <p:sldId id="282" r:id="rId10"/>
    <p:sldId id="298" r:id="rId11"/>
    <p:sldId id="268" r:id="rId12"/>
    <p:sldId id="269" r:id="rId13"/>
    <p:sldId id="270" r:id="rId14"/>
    <p:sldId id="283" r:id="rId15"/>
    <p:sldId id="305" r:id="rId16"/>
    <p:sldId id="284" r:id="rId17"/>
    <p:sldId id="299" r:id="rId18"/>
    <p:sldId id="301" r:id="rId19"/>
    <p:sldId id="302" r:id="rId20"/>
    <p:sldId id="303" r:id="rId21"/>
    <p:sldId id="304" r:id="rId22"/>
    <p:sldId id="300" r:id="rId23"/>
    <p:sldId id="306" r:id="rId24"/>
    <p:sldId id="307" r:id="rId25"/>
    <p:sldId id="308" r:id="rId26"/>
    <p:sldId id="309" r:id="rId27"/>
    <p:sldId id="310" r:id="rId28"/>
    <p:sldId id="311" r:id="rId29"/>
    <p:sldId id="324" r:id="rId30"/>
    <p:sldId id="312" r:id="rId31"/>
    <p:sldId id="313" r:id="rId32"/>
    <p:sldId id="314" r:id="rId33"/>
    <p:sldId id="315" r:id="rId34"/>
    <p:sldId id="316" r:id="rId35"/>
    <p:sldId id="317" r:id="rId36"/>
    <p:sldId id="318" r:id="rId37"/>
    <p:sldId id="319" r:id="rId38"/>
    <p:sldId id="320" r:id="rId39"/>
    <p:sldId id="321" r:id="rId40"/>
    <p:sldId id="325" r:id="rId41"/>
    <p:sldId id="326" r:id="rId42"/>
    <p:sldId id="327" r:id="rId43"/>
    <p:sldId id="329" r:id="rId44"/>
  </p:sldIdLst>
  <p:sldSz cx="20104100" cy="11309350"/>
  <p:notesSz cx="20104100" cy="11309350"/>
  <p:embeddedFontLst>
    <p:embeddedFont>
      <p:font typeface="Calibri" panose="020F0502020204030204" pitchFamily="34" charset="0"/>
      <p:regular r:id="rId46"/>
      <p:bold r:id="rId47"/>
      <p:italic r:id="rId48"/>
      <p:boldItalic r:id="rId49"/>
    </p:embeddedFont>
    <p:embeddedFont>
      <p:font typeface="Helvetica Neue" panose="020B0604020202020204" charset="0"/>
      <p:bold r:id="rId50"/>
      <p:boldItalic r:id="rId51"/>
    </p:embeddedFont>
    <p:embeddedFont>
      <p:font typeface="Playfair Display" panose="020B0604020202020204"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000000"/>
          </p15:clr>
        </p15:guide>
        <p15:guide id="2" pos="216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gXGACgrbMNerWQqx7sbtf1GgTI9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D902B4-F849-4538-9F14-8FB2E146B330}">
  <a:tblStyle styleId="{59D902B4-F849-4538-9F14-8FB2E146B33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182" autoAdjust="0"/>
  </p:normalViewPr>
  <p:slideViewPr>
    <p:cSldViewPr snapToGrid="0">
      <p:cViewPr varScale="1">
        <p:scale>
          <a:sx n="49" d="100"/>
          <a:sy n="49" d="100"/>
        </p:scale>
        <p:origin x="638" y="3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customschemas.google.com/relationships/presentationmetadata" Target="meta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8712200" cy="5651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1387138" y="0"/>
            <a:ext cx="8712200" cy="5651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009775" y="5372100"/>
            <a:ext cx="16084549" cy="508952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742613"/>
            <a:ext cx="8712200" cy="5651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1387138" y="10742613"/>
            <a:ext cx="8712200" cy="56515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745666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 name="Google Shape;51;p1: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837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4: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5" name="Google Shape;245;p14: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0513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7225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6: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4" name="Google Shape;274;p16: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1295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9: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7" name="Google Shape;317;p19: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59212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7: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8" name="Google Shape;288;p17: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6509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64238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04773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2653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585988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13438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78" name="Google Shape;78;p3: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8993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651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8864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950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5393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0218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2286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857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62104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191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57265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6" name="Google Shape;126;p6: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6078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99895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2157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90925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5: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9" name="Google Shape;259;p15: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7244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7: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3" name="Google Shape;143;p7: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1170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8" name="Google Shape;158;p8: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4140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9: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173" name="Google Shape;173;p9: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3343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0: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6" name="Google Shape;186;p10: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9385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1: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2" name="Google Shape;202;p11: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89698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txBox="1">
            <a:spLocks noGrp="1"/>
          </p:cNvSpPr>
          <p:nvPr>
            <p:ph type="body" idx="1"/>
          </p:nvPr>
        </p:nvSpPr>
        <p:spPr>
          <a:xfrm>
            <a:off x="2009775" y="5372100"/>
            <a:ext cx="16084549" cy="5089525"/>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230" name="Google Shape;230;p13:notes"/>
          <p:cNvSpPr>
            <a:spLocks noGrp="1" noRot="1" noChangeAspect="1"/>
          </p:cNvSpPr>
          <p:nvPr>
            <p:ph type="sldImg" idx="2"/>
          </p:nvPr>
        </p:nvSpPr>
        <p:spPr>
          <a:xfrm>
            <a:off x="6281738" y="847725"/>
            <a:ext cx="7540625" cy="42418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6020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Blank"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8"/>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8"/>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98989"/>
                </a:solidFill>
                <a:latin typeface="Calibri"/>
                <a:ea typeface="Calibri"/>
                <a:cs typeface="Calibri"/>
                <a:sym typeface="Calibri"/>
              </a:defRPr>
            </a:lvl1pPr>
            <a:lvl2pPr marL="0" marR="0" lvl="1" indent="0" algn="r">
              <a:spcBef>
                <a:spcPts val="0"/>
              </a:spcBef>
              <a:spcAft>
                <a:spcPts val="0"/>
              </a:spcAft>
              <a:buNone/>
              <a:defRPr>
                <a:solidFill>
                  <a:srgbClr val="898989"/>
                </a:solidFill>
                <a:latin typeface="Calibri"/>
                <a:ea typeface="Calibri"/>
                <a:cs typeface="Calibri"/>
                <a:sym typeface="Calibri"/>
              </a:defRPr>
            </a:lvl2pPr>
            <a:lvl3pPr marL="0" marR="0" lvl="2" indent="0" algn="r">
              <a:spcBef>
                <a:spcPts val="0"/>
              </a:spcBef>
              <a:spcAft>
                <a:spcPts val="0"/>
              </a:spcAft>
              <a:buNone/>
              <a:defRPr>
                <a:solidFill>
                  <a:srgbClr val="898989"/>
                </a:solidFill>
                <a:latin typeface="Calibri"/>
                <a:ea typeface="Calibri"/>
                <a:cs typeface="Calibri"/>
                <a:sym typeface="Calibri"/>
              </a:defRPr>
            </a:lvl3pPr>
            <a:lvl4pPr marL="0" marR="0" lvl="3" indent="0" algn="r">
              <a:spcBef>
                <a:spcPts val="0"/>
              </a:spcBef>
              <a:spcAft>
                <a:spcPts val="0"/>
              </a:spcAft>
              <a:buNone/>
              <a:defRPr>
                <a:solidFill>
                  <a:srgbClr val="898989"/>
                </a:solidFill>
                <a:latin typeface="Calibri"/>
                <a:ea typeface="Calibri"/>
                <a:cs typeface="Calibri"/>
                <a:sym typeface="Calibri"/>
              </a:defRPr>
            </a:lvl4pPr>
            <a:lvl5pPr marL="0" marR="0" lvl="4" indent="0" algn="r">
              <a:spcBef>
                <a:spcPts val="0"/>
              </a:spcBef>
              <a:spcAft>
                <a:spcPts val="0"/>
              </a:spcAft>
              <a:buNone/>
              <a:defRPr>
                <a:solidFill>
                  <a:srgbClr val="898989"/>
                </a:solidFill>
                <a:latin typeface="Calibri"/>
                <a:ea typeface="Calibri"/>
                <a:cs typeface="Calibri"/>
                <a:sym typeface="Calibri"/>
              </a:defRPr>
            </a:lvl5pPr>
            <a:lvl6pPr marL="0" marR="0" lvl="5" indent="0" algn="r">
              <a:spcBef>
                <a:spcPts val="0"/>
              </a:spcBef>
              <a:spcAft>
                <a:spcPts val="0"/>
              </a:spcAft>
              <a:buNone/>
              <a:defRPr>
                <a:solidFill>
                  <a:srgbClr val="898989"/>
                </a:solidFill>
                <a:latin typeface="Calibri"/>
                <a:ea typeface="Calibri"/>
                <a:cs typeface="Calibri"/>
                <a:sym typeface="Calibri"/>
              </a:defRPr>
            </a:lvl6pPr>
            <a:lvl7pPr marL="0" marR="0" lvl="6" indent="0" algn="r">
              <a:spcBef>
                <a:spcPts val="0"/>
              </a:spcBef>
              <a:spcAft>
                <a:spcPts val="0"/>
              </a:spcAft>
              <a:buNone/>
              <a:defRPr>
                <a:solidFill>
                  <a:srgbClr val="898989"/>
                </a:solidFill>
                <a:latin typeface="Calibri"/>
                <a:ea typeface="Calibri"/>
                <a:cs typeface="Calibri"/>
                <a:sym typeface="Calibri"/>
              </a:defRPr>
            </a:lvl7pPr>
            <a:lvl8pPr marL="0" marR="0" lvl="7" indent="0" algn="r">
              <a:spcBef>
                <a:spcPts val="0"/>
              </a:spcBef>
              <a:spcAft>
                <a:spcPts val="0"/>
              </a:spcAft>
              <a:buNone/>
              <a:defRPr>
                <a:solidFill>
                  <a:srgbClr val="898989"/>
                </a:solidFill>
                <a:latin typeface="Calibri"/>
                <a:ea typeface="Calibri"/>
                <a:cs typeface="Calibri"/>
                <a:sym typeface="Calibri"/>
              </a:defRPr>
            </a:lvl8pPr>
            <a:lvl9pPr marL="0" marR="0" lvl="8" indent="0" algn="r">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581025" y="407988"/>
            <a:ext cx="18942050" cy="4841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7" name="Google Shape;27;p29"/>
          <p:cNvSpPr txBox="1">
            <a:spLocks noGrp="1"/>
          </p:cNvSpPr>
          <p:nvPr>
            <p:ph type="body" idx="1"/>
          </p:nvPr>
        </p:nvSpPr>
        <p:spPr>
          <a:xfrm>
            <a:off x="2746375" y="2613025"/>
            <a:ext cx="14611350" cy="2271713"/>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b="0" i="0">
                <a:solidFill>
                  <a:schemeClr val="dk1"/>
                </a:solidFill>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29"/>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9"/>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98989"/>
                </a:solidFill>
                <a:latin typeface="Calibri"/>
                <a:ea typeface="Calibri"/>
                <a:cs typeface="Calibri"/>
                <a:sym typeface="Calibri"/>
              </a:defRPr>
            </a:lvl1pPr>
            <a:lvl2pPr marL="0" marR="0" lvl="1" indent="0" algn="r">
              <a:spcBef>
                <a:spcPts val="0"/>
              </a:spcBef>
              <a:spcAft>
                <a:spcPts val="0"/>
              </a:spcAft>
              <a:buNone/>
              <a:defRPr>
                <a:solidFill>
                  <a:srgbClr val="898989"/>
                </a:solidFill>
                <a:latin typeface="Calibri"/>
                <a:ea typeface="Calibri"/>
                <a:cs typeface="Calibri"/>
                <a:sym typeface="Calibri"/>
              </a:defRPr>
            </a:lvl2pPr>
            <a:lvl3pPr marL="0" marR="0" lvl="2" indent="0" algn="r">
              <a:spcBef>
                <a:spcPts val="0"/>
              </a:spcBef>
              <a:spcAft>
                <a:spcPts val="0"/>
              </a:spcAft>
              <a:buNone/>
              <a:defRPr>
                <a:solidFill>
                  <a:srgbClr val="898989"/>
                </a:solidFill>
                <a:latin typeface="Calibri"/>
                <a:ea typeface="Calibri"/>
                <a:cs typeface="Calibri"/>
                <a:sym typeface="Calibri"/>
              </a:defRPr>
            </a:lvl3pPr>
            <a:lvl4pPr marL="0" marR="0" lvl="3" indent="0" algn="r">
              <a:spcBef>
                <a:spcPts val="0"/>
              </a:spcBef>
              <a:spcAft>
                <a:spcPts val="0"/>
              </a:spcAft>
              <a:buNone/>
              <a:defRPr>
                <a:solidFill>
                  <a:srgbClr val="898989"/>
                </a:solidFill>
                <a:latin typeface="Calibri"/>
                <a:ea typeface="Calibri"/>
                <a:cs typeface="Calibri"/>
                <a:sym typeface="Calibri"/>
              </a:defRPr>
            </a:lvl4pPr>
            <a:lvl5pPr marL="0" marR="0" lvl="4" indent="0" algn="r">
              <a:spcBef>
                <a:spcPts val="0"/>
              </a:spcBef>
              <a:spcAft>
                <a:spcPts val="0"/>
              </a:spcAft>
              <a:buNone/>
              <a:defRPr>
                <a:solidFill>
                  <a:srgbClr val="898989"/>
                </a:solidFill>
                <a:latin typeface="Calibri"/>
                <a:ea typeface="Calibri"/>
                <a:cs typeface="Calibri"/>
                <a:sym typeface="Calibri"/>
              </a:defRPr>
            </a:lvl5pPr>
            <a:lvl6pPr marL="0" marR="0" lvl="5" indent="0" algn="r">
              <a:spcBef>
                <a:spcPts val="0"/>
              </a:spcBef>
              <a:spcAft>
                <a:spcPts val="0"/>
              </a:spcAft>
              <a:buNone/>
              <a:defRPr>
                <a:solidFill>
                  <a:srgbClr val="898989"/>
                </a:solidFill>
                <a:latin typeface="Calibri"/>
                <a:ea typeface="Calibri"/>
                <a:cs typeface="Calibri"/>
                <a:sym typeface="Calibri"/>
              </a:defRPr>
            </a:lvl6pPr>
            <a:lvl7pPr marL="0" marR="0" lvl="6" indent="0" algn="r">
              <a:spcBef>
                <a:spcPts val="0"/>
              </a:spcBef>
              <a:spcAft>
                <a:spcPts val="0"/>
              </a:spcAft>
              <a:buNone/>
              <a:defRPr>
                <a:solidFill>
                  <a:srgbClr val="898989"/>
                </a:solidFill>
                <a:latin typeface="Calibri"/>
                <a:ea typeface="Calibri"/>
                <a:cs typeface="Calibri"/>
                <a:sym typeface="Calibri"/>
              </a:defRPr>
            </a:lvl7pPr>
            <a:lvl8pPr marL="0" marR="0" lvl="7" indent="0" algn="r">
              <a:spcBef>
                <a:spcPts val="0"/>
              </a:spcBef>
              <a:spcAft>
                <a:spcPts val="0"/>
              </a:spcAft>
              <a:buNone/>
              <a:defRPr>
                <a:solidFill>
                  <a:srgbClr val="898989"/>
                </a:solidFill>
                <a:latin typeface="Calibri"/>
                <a:ea typeface="Calibri"/>
                <a:cs typeface="Calibri"/>
                <a:sym typeface="Calibri"/>
              </a:defRPr>
            </a:lvl8pPr>
            <a:lvl9pPr marL="0" marR="0" lvl="8" indent="0" algn="r">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31"/>
        <p:cNvGrpSpPr/>
        <p:nvPr/>
      </p:nvGrpSpPr>
      <p:grpSpPr>
        <a:xfrm>
          <a:off x="0" y="0"/>
          <a:ext cx="0" cy="0"/>
          <a:chOff x="0" y="0"/>
          <a:chExt cx="0" cy="0"/>
        </a:xfrm>
      </p:grpSpPr>
      <p:sp>
        <p:nvSpPr>
          <p:cNvPr id="32" name="Google Shape;32;p30"/>
          <p:cNvSpPr txBox="1">
            <a:spLocks noGrp="1"/>
          </p:cNvSpPr>
          <p:nvPr>
            <p:ph type="ctrTitle"/>
          </p:nvPr>
        </p:nvSpPr>
        <p:spPr>
          <a:xfrm>
            <a:off x="1507807" y="3505898"/>
            <a:ext cx="17088487" cy="2374963"/>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3" name="Google Shape;33;p30"/>
          <p:cNvSpPr txBox="1">
            <a:spLocks noGrp="1"/>
          </p:cNvSpPr>
          <p:nvPr>
            <p:ph type="subTitle" idx="1"/>
          </p:nvPr>
        </p:nvSpPr>
        <p:spPr>
          <a:xfrm>
            <a:off x="3015615" y="6333236"/>
            <a:ext cx="14072870" cy="2827337"/>
          </a:xfrm>
          <a:prstGeom prst="rect">
            <a:avLst/>
          </a:prstGeom>
          <a:noFill/>
          <a:ln>
            <a:noFill/>
          </a:ln>
        </p:spPr>
        <p:txBody>
          <a:bodyPr spcFirstLastPara="1" wrap="square" lIns="0" tIns="0" rIns="0" bIns="0" anchor="t" anchorCtr="0">
            <a:spAutoFit/>
          </a:bodyPr>
          <a:lstStyle>
            <a:lvl1pPr lvl="0" algn="l">
              <a:spcBef>
                <a:spcPts val="360"/>
              </a:spcBef>
              <a:spcAft>
                <a:spcPts val="0"/>
              </a:spcAft>
              <a:buSzPts val="1400"/>
              <a:buNone/>
              <a:defRPr/>
            </a:lvl1pPr>
            <a:lvl2pPr lvl="1" algn="l">
              <a:spcBef>
                <a:spcPts val="360"/>
              </a:spcBef>
              <a:spcAft>
                <a:spcPts val="0"/>
              </a:spcAft>
              <a:buSzPts val="1400"/>
              <a:buNone/>
              <a:defRPr/>
            </a:lvl2pPr>
            <a:lvl3pPr lvl="2" algn="l">
              <a:spcBef>
                <a:spcPts val="360"/>
              </a:spcBef>
              <a:spcAft>
                <a:spcPts val="0"/>
              </a:spcAft>
              <a:buSzPts val="1400"/>
              <a:buNone/>
              <a:defRPr/>
            </a:lvl3pPr>
            <a:lvl4pPr lvl="3" algn="l">
              <a:spcBef>
                <a:spcPts val="360"/>
              </a:spcBef>
              <a:spcAft>
                <a:spcPts val="0"/>
              </a:spcAft>
              <a:buSzPts val="1400"/>
              <a:buNone/>
              <a:defRPr/>
            </a:lvl4pPr>
            <a:lvl5pPr lvl="4" algn="l">
              <a:spcBef>
                <a:spcPts val="36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0"/>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0"/>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0"/>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98989"/>
                </a:solidFill>
                <a:latin typeface="Calibri"/>
                <a:ea typeface="Calibri"/>
                <a:cs typeface="Calibri"/>
                <a:sym typeface="Calibri"/>
              </a:defRPr>
            </a:lvl1pPr>
            <a:lvl2pPr marL="0" marR="0" lvl="1" indent="0" algn="r">
              <a:spcBef>
                <a:spcPts val="0"/>
              </a:spcBef>
              <a:spcAft>
                <a:spcPts val="0"/>
              </a:spcAft>
              <a:buNone/>
              <a:defRPr>
                <a:solidFill>
                  <a:srgbClr val="898989"/>
                </a:solidFill>
                <a:latin typeface="Calibri"/>
                <a:ea typeface="Calibri"/>
                <a:cs typeface="Calibri"/>
                <a:sym typeface="Calibri"/>
              </a:defRPr>
            </a:lvl2pPr>
            <a:lvl3pPr marL="0" marR="0" lvl="2" indent="0" algn="r">
              <a:spcBef>
                <a:spcPts val="0"/>
              </a:spcBef>
              <a:spcAft>
                <a:spcPts val="0"/>
              </a:spcAft>
              <a:buNone/>
              <a:defRPr>
                <a:solidFill>
                  <a:srgbClr val="898989"/>
                </a:solidFill>
                <a:latin typeface="Calibri"/>
                <a:ea typeface="Calibri"/>
                <a:cs typeface="Calibri"/>
                <a:sym typeface="Calibri"/>
              </a:defRPr>
            </a:lvl3pPr>
            <a:lvl4pPr marL="0" marR="0" lvl="3" indent="0" algn="r">
              <a:spcBef>
                <a:spcPts val="0"/>
              </a:spcBef>
              <a:spcAft>
                <a:spcPts val="0"/>
              </a:spcAft>
              <a:buNone/>
              <a:defRPr>
                <a:solidFill>
                  <a:srgbClr val="898989"/>
                </a:solidFill>
                <a:latin typeface="Calibri"/>
                <a:ea typeface="Calibri"/>
                <a:cs typeface="Calibri"/>
                <a:sym typeface="Calibri"/>
              </a:defRPr>
            </a:lvl4pPr>
            <a:lvl5pPr marL="0" marR="0" lvl="4" indent="0" algn="r">
              <a:spcBef>
                <a:spcPts val="0"/>
              </a:spcBef>
              <a:spcAft>
                <a:spcPts val="0"/>
              </a:spcAft>
              <a:buNone/>
              <a:defRPr>
                <a:solidFill>
                  <a:srgbClr val="898989"/>
                </a:solidFill>
                <a:latin typeface="Calibri"/>
                <a:ea typeface="Calibri"/>
                <a:cs typeface="Calibri"/>
                <a:sym typeface="Calibri"/>
              </a:defRPr>
            </a:lvl5pPr>
            <a:lvl6pPr marL="0" marR="0" lvl="5" indent="0" algn="r">
              <a:spcBef>
                <a:spcPts val="0"/>
              </a:spcBef>
              <a:spcAft>
                <a:spcPts val="0"/>
              </a:spcAft>
              <a:buNone/>
              <a:defRPr>
                <a:solidFill>
                  <a:srgbClr val="898989"/>
                </a:solidFill>
                <a:latin typeface="Calibri"/>
                <a:ea typeface="Calibri"/>
                <a:cs typeface="Calibri"/>
                <a:sym typeface="Calibri"/>
              </a:defRPr>
            </a:lvl6pPr>
            <a:lvl7pPr marL="0" marR="0" lvl="6" indent="0" algn="r">
              <a:spcBef>
                <a:spcPts val="0"/>
              </a:spcBef>
              <a:spcAft>
                <a:spcPts val="0"/>
              </a:spcAft>
              <a:buNone/>
              <a:defRPr>
                <a:solidFill>
                  <a:srgbClr val="898989"/>
                </a:solidFill>
                <a:latin typeface="Calibri"/>
                <a:ea typeface="Calibri"/>
                <a:cs typeface="Calibri"/>
                <a:sym typeface="Calibri"/>
              </a:defRPr>
            </a:lvl7pPr>
            <a:lvl8pPr marL="0" marR="0" lvl="7" indent="0" algn="r">
              <a:spcBef>
                <a:spcPts val="0"/>
              </a:spcBef>
              <a:spcAft>
                <a:spcPts val="0"/>
              </a:spcAft>
              <a:buNone/>
              <a:defRPr>
                <a:solidFill>
                  <a:srgbClr val="898989"/>
                </a:solidFill>
                <a:latin typeface="Calibri"/>
                <a:ea typeface="Calibri"/>
                <a:cs typeface="Calibri"/>
                <a:sym typeface="Calibri"/>
              </a:defRPr>
            </a:lvl8pPr>
            <a:lvl9pPr marL="0" marR="0" lvl="8" indent="0" algn="r">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spTree>
      <p:nvGrpSpPr>
        <p:cNvPr id="1" name="Shape 37"/>
        <p:cNvGrpSpPr/>
        <p:nvPr/>
      </p:nvGrpSpPr>
      <p:grpSpPr>
        <a:xfrm>
          <a:off x="0" y="0"/>
          <a:ext cx="0" cy="0"/>
          <a:chOff x="0" y="0"/>
          <a:chExt cx="0" cy="0"/>
        </a:xfrm>
      </p:grpSpPr>
      <p:sp>
        <p:nvSpPr>
          <p:cNvPr id="38" name="Google Shape;38;p31"/>
          <p:cNvSpPr txBox="1">
            <a:spLocks noGrp="1"/>
          </p:cNvSpPr>
          <p:nvPr>
            <p:ph type="title"/>
          </p:nvPr>
        </p:nvSpPr>
        <p:spPr>
          <a:xfrm>
            <a:off x="581025" y="407988"/>
            <a:ext cx="18942050" cy="4841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9" name="Google Shape;39;p31"/>
          <p:cNvSpPr txBox="1">
            <a:spLocks noGrp="1"/>
          </p:cNvSpPr>
          <p:nvPr>
            <p:ph type="body" idx="1"/>
          </p:nvPr>
        </p:nvSpPr>
        <p:spPr>
          <a:xfrm>
            <a:off x="1005205" y="2601150"/>
            <a:ext cx="8745284" cy="7464171"/>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31"/>
          <p:cNvSpPr txBox="1">
            <a:spLocks noGrp="1"/>
          </p:cNvSpPr>
          <p:nvPr>
            <p:ph type="body" idx="2"/>
          </p:nvPr>
        </p:nvSpPr>
        <p:spPr>
          <a:xfrm>
            <a:off x="10353611" y="2601150"/>
            <a:ext cx="8745284" cy="7464171"/>
          </a:xfrm>
          <a:prstGeom prst="rect">
            <a:avLst/>
          </a:prstGeom>
          <a:noFill/>
          <a:ln>
            <a:noFill/>
          </a:ln>
        </p:spPr>
        <p:txBody>
          <a:bodyPr spcFirstLastPara="1" wrap="square" lIns="0" tIns="0" rIns="0" bIns="0" anchor="t" anchorCtr="0">
            <a:spAutoFit/>
          </a:bodyPr>
          <a:lstStyle>
            <a:lvl1pPr marL="457200" lvl="0" indent="-228600" algn="l">
              <a:spcBef>
                <a:spcPts val="360"/>
              </a:spcBef>
              <a:spcAft>
                <a:spcPts val="0"/>
              </a:spcAft>
              <a:buSzPts val="1400"/>
              <a:buNone/>
              <a:defRPr/>
            </a:lvl1pPr>
            <a:lvl2pPr marL="914400" lvl="1" indent="-228600" algn="l">
              <a:spcBef>
                <a:spcPts val="360"/>
              </a:spcBef>
              <a:spcAft>
                <a:spcPts val="0"/>
              </a:spcAft>
              <a:buSzPts val="1400"/>
              <a:buNone/>
              <a:defRPr/>
            </a:lvl2pPr>
            <a:lvl3pPr marL="1371600" lvl="2" indent="-228600" algn="l">
              <a:spcBef>
                <a:spcPts val="360"/>
              </a:spcBef>
              <a:spcAft>
                <a:spcPts val="0"/>
              </a:spcAft>
              <a:buSzPts val="1400"/>
              <a:buNone/>
              <a:defRPr/>
            </a:lvl3pPr>
            <a:lvl4pPr marL="1828800" lvl="3" indent="-228600" algn="l">
              <a:spcBef>
                <a:spcPts val="360"/>
              </a:spcBef>
              <a:spcAft>
                <a:spcPts val="0"/>
              </a:spcAft>
              <a:buSzPts val="1400"/>
              <a:buNone/>
              <a:defRPr/>
            </a:lvl4pPr>
            <a:lvl5pPr marL="2286000" lvl="4" indent="-228600" algn="l">
              <a:spcBef>
                <a:spcPts val="36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31"/>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1"/>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1"/>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98989"/>
                </a:solidFill>
                <a:latin typeface="Calibri"/>
                <a:ea typeface="Calibri"/>
                <a:cs typeface="Calibri"/>
                <a:sym typeface="Calibri"/>
              </a:defRPr>
            </a:lvl1pPr>
            <a:lvl2pPr marL="0" marR="0" lvl="1" indent="0" algn="r">
              <a:spcBef>
                <a:spcPts val="0"/>
              </a:spcBef>
              <a:spcAft>
                <a:spcPts val="0"/>
              </a:spcAft>
              <a:buNone/>
              <a:defRPr>
                <a:solidFill>
                  <a:srgbClr val="898989"/>
                </a:solidFill>
                <a:latin typeface="Calibri"/>
                <a:ea typeface="Calibri"/>
                <a:cs typeface="Calibri"/>
                <a:sym typeface="Calibri"/>
              </a:defRPr>
            </a:lvl2pPr>
            <a:lvl3pPr marL="0" marR="0" lvl="2" indent="0" algn="r">
              <a:spcBef>
                <a:spcPts val="0"/>
              </a:spcBef>
              <a:spcAft>
                <a:spcPts val="0"/>
              </a:spcAft>
              <a:buNone/>
              <a:defRPr>
                <a:solidFill>
                  <a:srgbClr val="898989"/>
                </a:solidFill>
                <a:latin typeface="Calibri"/>
                <a:ea typeface="Calibri"/>
                <a:cs typeface="Calibri"/>
                <a:sym typeface="Calibri"/>
              </a:defRPr>
            </a:lvl3pPr>
            <a:lvl4pPr marL="0" marR="0" lvl="3" indent="0" algn="r">
              <a:spcBef>
                <a:spcPts val="0"/>
              </a:spcBef>
              <a:spcAft>
                <a:spcPts val="0"/>
              </a:spcAft>
              <a:buNone/>
              <a:defRPr>
                <a:solidFill>
                  <a:srgbClr val="898989"/>
                </a:solidFill>
                <a:latin typeface="Calibri"/>
                <a:ea typeface="Calibri"/>
                <a:cs typeface="Calibri"/>
                <a:sym typeface="Calibri"/>
              </a:defRPr>
            </a:lvl4pPr>
            <a:lvl5pPr marL="0" marR="0" lvl="4" indent="0" algn="r">
              <a:spcBef>
                <a:spcPts val="0"/>
              </a:spcBef>
              <a:spcAft>
                <a:spcPts val="0"/>
              </a:spcAft>
              <a:buNone/>
              <a:defRPr>
                <a:solidFill>
                  <a:srgbClr val="898989"/>
                </a:solidFill>
                <a:latin typeface="Calibri"/>
                <a:ea typeface="Calibri"/>
                <a:cs typeface="Calibri"/>
                <a:sym typeface="Calibri"/>
              </a:defRPr>
            </a:lvl5pPr>
            <a:lvl6pPr marL="0" marR="0" lvl="5" indent="0" algn="r">
              <a:spcBef>
                <a:spcPts val="0"/>
              </a:spcBef>
              <a:spcAft>
                <a:spcPts val="0"/>
              </a:spcAft>
              <a:buNone/>
              <a:defRPr>
                <a:solidFill>
                  <a:srgbClr val="898989"/>
                </a:solidFill>
                <a:latin typeface="Calibri"/>
                <a:ea typeface="Calibri"/>
                <a:cs typeface="Calibri"/>
                <a:sym typeface="Calibri"/>
              </a:defRPr>
            </a:lvl6pPr>
            <a:lvl7pPr marL="0" marR="0" lvl="6" indent="0" algn="r">
              <a:spcBef>
                <a:spcPts val="0"/>
              </a:spcBef>
              <a:spcAft>
                <a:spcPts val="0"/>
              </a:spcAft>
              <a:buNone/>
              <a:defRPr>
                <a:solidFill>
                  <a:srgbClr val="898989"/>
                </a:solidFill>
                <a:latin typeface="Calibri"/>
                <a:ea typeface="Calibri"/>
                <a:cs typeface="Calibri"/>
                <a:sym typeface="Calibri"/>
              </a:defRPr>
            </a:lvl7pPr>
            <a:lvl8pPr marL="0" marR="0" lvl="7" indent="0" algn="r">
              <a:spcBef>
                <a:spcPts val="0"/>
              </a:spcBef>
              <a:spcAft>
                <a:spcPts val="0"/>
              </a:spcAft>
              <a:buNone/>
              <a:defRPr>
                <a:solidFill>
                  <a:srgbClr val="898989"/>
                </a:solidFill>
                <a:latin typeface="Calibri"/>
                <a:ea typeface="Calibri"/>
                <a:cs typeface="Calibri"/>
                <a:sym typeface="Calibri"/>
              </a:defRPr>
            </a:lvl8pPr>
            <a:lvl9pPr marL="0" marR="0" lvl="8" indent="0" algn="r">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spTree>
      <p:nvGrpSpPr>
        <p:cNvPr id="1" name="Shape 44"/>
        <p:cNvGrpSpPr/>
        <p:nvPr/>
      </p:nvGrpSpPr>
      <p:grpSpPr>
        <a:xfrm>
          <a:off x="0" y="0"/>
          <a:ext cx="0" cy="0"/>
          <a:chOff x="0" y="0"/>
          <a:chExt cx="0" cy="0"/>
        </a:xfrm>
      </p:grpSpPr>
      <p:sp>
        <p:nvSpPr>
          <p:cNvPr id="45" name="Google Shape;45;p32"/>
          <p:cNvSpPr txBox="1">
            <a:spLocks noGrp="1"/>
          </p:cNvSpPr>
          <p:nvPr>
            <p:ph type="title"/>
          </p:nvPr>
        </p:nvSpPr>
        <p:spPr>
          <a:xfrm>
            <a:off x="581025" y="407988"/>
            <a:ext cx="18942050" cy="48418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3000" b="0" i="1">
                <a:solidFill>
                  <a:srgbClr val="422C75"/>
                </a:solidFill>
                <a:latin typeface="Playfair Display"/>
                <a:ea typeface="Playfair Display"/>
                <a:cs typeface="Playfair Display"/>
                <a:sym typeface="Playfair Display"/>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6" name="Google Shape;46;p32"/>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a:spcBef>
                <a:spcPts val="0"/>
              </a:spcBef>
              <a:spcAft>
                <a:spcPts val="0"/>
              </a:spcAft>
              <a:buNone/>
              <a:defRPr>
                <a:solidFill>
                  <a:srgbClr val="898989"/>
                </a:solidFill>
                <a:latin typeface="Calibri"/>
                <a:ea typeface="Calibri"/>
                <a:cs typeface="Calibri"/>
                <a:sym typeface="Calibri"/>
              </a:defRPr>
            </a:lvl1pPr>
            <a:lvl2pPr marL="0" marR="0" lvl="1" indent="0" algn="r">
              <a:spcBef>
                <a:spcPts val="0"/>
              </a:spcBef>
              <a:spcAft>
                <a:spcPts val="0"/>
              </a:spcAft>
              <a:buNone/>
              <a:defRPr>
                <a:solidFill>
                  <a:srgbClr val="898989"/>
                </a:solidFill>
                <a:latin typeface="Calibri"/>
                <a:ea typeface="Calibri"/>
                <a:cs typeface="Calibri"/>
                <a:sym typeface="Calibri"/>
              </a:defRPr>
            </a:lvl2pPr>
            <a:lvl3pPr marL="0" marR="0" lvl="2" indent="0" algn="r">
              <a:spcBef>
                <a:spcPts val="0"/>
              </a:spcBef>
              <a:spcAft>
                <a:spcPts val="0"/>
              </a:spcAft>
              <a:buNone/>
              <a:defRPr>
                <a:solidFill>
                  <a:srgbClr val="898989"/>
                </a:solidFill>
                <a:latin typeface="Calibri"/>
                <a:ea typeface="Calibri"/>
                <a:cs typeface="Calibri"/>
                <a:sym typeface="Calibri"/>
              </a:defRPr>
            </a:lvl3pPr>
            <a:lvl4pPr marL="0" marR="0" lvl="3" indent="0" algn="r">
              <a:spcBef>
                <a:spcPts val="0"/>
              </a:spcBef>
              <a:spcAft>
                <a:spcPts val="0"/>
              </a:spcAft>
              <a:buNone/>
              <a:defRPr>
                <a:solidFill>
                  <a:srgbClr val="898989"/>
                </a:solidFill>
                <a:latin typeface="Calibri"/>
                <a:ea typeface="Calibri"/>
                <a:cs typeface="Calibri"/>
                <a:sym typeface="Calibri"/>
              </a:defRPr>
            </a:lvl4pPr>
            <a:lvl5pPr marL="0" marR="0" lvl="4" indent="0" algn="r">
              <a:spcBef>
                <a:spcPts val="0"/>
              </a:spcBef>
              <a:spcAft>
                <a:spcPts val="0"/>
              </a:spcAft>
              <a:buNone/>
              <a:defRPr>
                <a:solidFill>
                  <a:srgbClr val="898989"/>
                </a:solidFill>
                <a:latin typeface="Calibri"/>
                <a:ea typeface="Calibri"/>
                <a:cs typeface="Calibri"/>
                <a:sym typeface="Calibri"/>
              </a:defRPr>
            </a:lvl5pPr>
            <a:lvl6pPr marL="0" marR="0" lvl="5" indent="0" algn="r">
              <a:spcBef>
                <a:spcPts val="0"/>
              </a:spcBef>
              <a:spcAft>
                <a:spcPts val="0"/>
              </a:spcAft>
              <a:buNone/>
              <a:defRPr>
                <a:solidFill>
                  <a:srgbClr val="898989"/>
                </a:solidFill>
                <a:latin typeface="Calibri"/>
                <a:ea typeface="Calibri"/>
                <a:cs typeface="Calibri"/>
                <a:sym typeface="Calibri"/>
              </a:defRPr>
            </a:lvl6pPr>
            <a:lvl7pPr marL="0" marR="0" lvl="6" indent="0" algn="r">
              <a:spcBef>
                <a:spcPts val="0"/>
              </a:spcBef>
              <a:spcAft>
                <a:spcPts val="0"/>
              </a:spcAft>
              <a:buNone/>
              <a:defRPr>
                <a:solidFill>
                  <a:srgbClr val="898989"/>
                </a:solidFill>
                <a:latin typeface="Calibri"/>
                <a:ea typeface="Calibri"/>
                <a:cs typeface="Calibri"/>
                <a:sym typeface="Calibri"/>
              </a:defRPr>
            </a:lvl7pPr>
            <a:lvl8pPr marL="0" marR="0" lvl="7" indent="0" algn="r">
              <a:spcBef>
                <a:spcPts val="0"/>
              </a:spcBef>
              <a:spcAft>
                <a:spcPts val="0"/>
              </a:spcAft>
              <a:buNone/>
              <a:defRPr>
                <a:solidFill>
                  <a:srgbClr val="898989"/>
                </a:solidFill>
                <a:latin typeface="Calibri"/>
                <a:ea typeface="Calibri"/>
                <a:cs typeface="Calibri"/>
                <a:sym typeface="Calibri"/>
              </a:defRPr>
            </a:lvl8pPr>
            <a:lvl9pPr marL="0" marR="0" lvl="8" indent="0" algn="r">
              <a:spcBef>
                <a:spcPts val="0"/>
              </a:spcBef>
              <a:spcAft>
                <a:spcPts val="0"/>
              </a:spcAft>
              <a:buNone/>
              <a:defRPr>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p:nvPr/>
        </p:nvSpPr>
        <p:spPr>
          <a:xfrm>
            <a:off x="0" y="11296650"/>
            <a:ext cx="201041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27"/>
          <p:cNvSpPr/>
          <p:nvPr/>
        </p:nvSpPr>
        <p:spPr>
          <a:xfrm>
            <a:off x="0" y="11274425"/>
            <a:ext cx="20075526"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27"/>
          <p:cNvSpPr/>
          <p:nvPr/>
        </p:nvSpPr>
        <p:spPr>
          <a:xfrm>
            <a:off x="28575" y="47625"/>
            <a:ext cx="0" cy="1121410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27"/>
          <p:cNvSpPr/>
          <p:nvPr/>
        </p:nvSpPr>
        <p:spPr>
          <a:xfrm>
            <a:off x="0" y="23813"/>
            <a:ext cx="201041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27"/>
          <p:cNvSpPr/>
          <p:nvPr/>
        </p:nvSpPr>
        <p:spPr>
          <a:xfrm>
            <a:off x="20075525" y="11261725"/>
            <a:ext cx="28575" cy="23813"/>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27"/>
          <p:cNvSpPr/>
          <p:nvPr/>
        </p:nvSpPr>
        <p:spPr>
          <a:xfrm>
            <a:off x="20075525" y="47625"/>
            <a:ext cx="0" cy="1121410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27"/>
          <p:cNvSpPr txBox="1">
            <a:spLocks noGrp="1"/>
          </p:cNvSpPr>
          <p:nvPr>
            <p:ph type="title"/>
          </p:nvPr>
        </p:nvSpPr>
        <p:spPr>
          <a:xfrm>
            <a:off x="581025" y="407988"/>
            <a:ext cx="18942050" cy="48418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1pPr>
            <a:lvl2pPr marR="0" lvl="1"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2pPr>
            <a:lvl3pPr marR="0" lvl="2"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3pPr>
            <a:lvl4pPr marR="0" lvl="3"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4pPr>
            <a:lvl5pPr marR="0" lvl="4"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5pPr>
            <a:lvl6pPr marR="0" lvl="5"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6pPr>
            <a:lvl7pPr marR="0" lvl="6"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7pPr>
            <a:lvl8pPr marR="0" lvl="7"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8pPr>
            <a:lvl9pPr marR="0" lvl="8" algn="ctr" rtl="0">
              <a:spcBef>
                <a:spcPts val="0"/>
              </a:spcBef>
              <a:spcAft>
                <a:spcPts val="0"/>
              </a:spcAft>
              <a:buSzPts val="1400"/>
              <a:buNone/>
              <a:defRPr sz="1800" b="0" i="0" u="none" strike="noStrike" cap="none">
                <a:solidFill>
                  <a:schemeClr val="dk2"/>
                </a:solidFill>
                <a:latin typeface="Calibri"/>
                <a:ea typeface="Calibri"/>
                <a:cs typeface="Calibri"/>
                <a:sym typeface="Calibri"/>
              </a:defRPr>
            </a:lvl9pPr>
          </a:lstStyle>
          <a:p>
            <a:endParaRPr/>
          </a:p>
        </p:txBody>
      </p:sp>
      <p:sp>
        <p:nvSpPr>
          <p:cNvPr id="17" name="Google Shape;17;p27"/>
          <p:cNvSpPr txBox="1">
            <a:spLocks noGrp="1"/>
          </p:cNvSpPr>
          <p:nvPr>
            <p:ph type="body" idx="1"/>
          </p:nvPr>
        </p:nvSpPr>
        <p:spPr>
          <a:xfrm>
            <a:off x="2746375" y="2613025"/>
            <a:ext cx="14611350" cy="2271713"/>
          </a:xfrm>
          <a:prstGeom prst="rect">
            <a:avLst/>
          </a:prstGeom>
          <a:noFill/>
          <a:ln>
            <a:noFill/>
          </a:ln>
        </p:spPr>
        <p:txBody>
          <a:bodyPr spcFirstLastPara="1" wrap="square" lIns="0" tIns="0" rIns="0" bIns="0" anchor="t" anchorCtr="0">
            <a:spAutoFit/>
          </a:bodyPr>
          <a:lstStyle>
            <a:lvl1pPr marL="457200" marR="0" lvl="0"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8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8" name="Google Shape;18;p27"/>
          <p:cNvSpPr txBox="1">
            <a:spLocks noGrp="1"/>
          </p:cNvSpPr>
          <p:nvPr>
            <p:ph type="ftr" idx="11"/>
          </p:nvPr>
        </p:nvSpPr>
        <p:spPr>
          <a:xfrm>
            <a:off x="6835775" y="10517188"/>
            <a:ext cx="6432550" cy="566737"/>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27"/>
          <p:cNvSpPr txBox="1">
            <a:spLocks noGrp="1"/>
          </p:cNvSpPr>
          <p:nvPr>
            <p:ph type="dt" idx="10"/>
          </p:nvPr>
        </p:nvSpPr>
        <p:spPr>
          <a:xfrm>
            <a:off x="1004888" y="10517188"/>
            <a:ext cx="4624387" cy="566737"/>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98989"/>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 name="Google Shape;20;p27"/>
          <p:cNvSpPr txBox="1">
            <a:spLocks noGrp="1"/>
          </p:cNvSpPr>
          <p:nvPr>
            <p:ph type="sldNum" idx="12"/>
          </p:nvPr>
        </p:nvSpPr>
        <p:spPr>
          <a:xfrm>
            <a:off x="14474825" y="10517188"/>
            <a:ext cx="4624388" cy="566737"/>
          </a:xfrm>
          <a:prstGeom prst="rect">
            <a:avLst/>
          </a:prstGeom>
          <a:noFill/>
          <a:ln>
            <a:noFill/>
          </a:ln>
        </p:spPr>
        <p:txBody>
          <a:bodyPr spcFirstLastPara="1" wrap="square" lIns="0" tIns="0" rIns="0" bIns="0" anchor="t" anchorCtr="0">
            <a:spAutoFit/>
          </a:bodyPr>
          <a:lstStyle>
            <a:lvl1pPr marL="0" marR="0" lvl="0" indent="0" algn="r" rtl="0">
              <a:spcBef>
                <a:spcPts val="0"/>
              </a:spcBef>
              <a:spcAft>
                <a:spcPts val="0"/>
              </a:spcAft>
              <a:buNone/>
              <a:defRPr sz="1800" b="0" u="none">
                <a:solidFill>
                  <a:srgbClr val="898989"/>
                </a:solidFill>
                <a:latin typeface="Calibri"/>
                <a:ea typeface="Calibri"/>
                <a:cs typeface="Calibri"/>
                <a:sym typeface="Calibri"/>
              </a:defRPr>
            </a:lvl1pPr>
            <a:lvl2pPr marL="0" marR="0" lvl="1" indent="0" algn="r" rtl="0">
              <a:spcBef>
                <a:spcPts val="0"/>
              </a:spcBef>
              <a:spcAft>
                <a:spcPts val="0"/>
              </a:spcAft>
              <a:buNone/>
              <a:defRPr sz="1800" b="0" u="none">
                <a:solidFill>
                  <a:srgbClr val="898989"/>
                </a:solidFill>
                <a:latin typeface="Calibri"/>
                <a:ea typeface="Calibri"/>
                <a:cs typeface="Calibri"/>
                <a:sym typeface="Calibri"/>
              </a:defRPr>
            </a:lvl2pPr>
            <a:lvl3pPr marL="0" marR="0" lvl="2" indent="0" algn="r" rtl="0">
              <a:spcBef>
                <a:spcPts val="0"/>
              </a:spcBef>
              <a:spcAft>
                <a:spcPts val="0"/>
              </a:spcAft>
              <a:buNone/>
              <a:defRPr sz="1800" b="0" u="none">
                <a:solidFill>
                  <a:srgbClr val="898989"/>
                </a:solidFill>
                <a:latin typeface="Calibri"/>
                <a:ea typeface="Calibri"/>
                <a:cs typeface="Calibri"/>
                <a:sym typeface="Calibri"/>
              </a:defRPr>
            </a:lvl3pPr>
            <a:lvl4pPr marL="0" marR="0" lvl="3" indent="0" algn="r" rtl="0">
              <a:spcBef>
                <a:spcPts val="0"/>
              </a:spcBef>
              <a:spcAft>
                <a:spcPts val="0"/>
              </a:spcAft>
              <a:buNone/>
              <a:defRPr sz="1800" b="0" u="none">
                <a:solidFill>
                  <a:srgbClr val="898989"/>
                </a:solidFill>
                <a:latin typeface="Calibri"/>
                <a:ea typeface="Calibri"/>
                <a:cs typeface="Calibri"/>
                <a:sym typeface="Calibri"/>
              </a:defRPr>
            </a:lvl4pPr>
            <a:lvl5pPr marL="0" marR="0" lvl="4" indent="0" algn="r" rtl="0">
              <a:spcBef>
                <a:spcPts val="0"/>
              </a:spcBef>
              <a:spcAft>
                <a:spcPts val="0"/>
              </a:spcAft>
              <a:buNone/>
              <a:defRPr sz="1800" b="0" u="none">
                <a:solidFill>
                  <a:srgbClr val="898989"/>
                </a:solidFill>
                <a:latin typeface="Calibri"/>
                <a:ea typeface="Calibri"/>
                <a:cs typeface="Calibri"/>
                <a:sym typeface="Calibri"/>
              </a:defRPr>
            </a:lvl5pPr>
            <a:lvl6pPr marL="0" marR="0" lvl="5" indent="0" algn="r" rtl="0">
              <a:spcBef>
                <a:spcPts val="0"/>
              </a:spcBef>
              <a:spcAft>
                <a:spcPts val="0"/>
              </a:spcAft>
              <a:buNone/>
              <a:defRPr sz="1800" b="0" u="none">
                <a:solidFill>
                  <a:srgbClr val="898989"/>
                </a:solidFill>
                <a:latin typeface="Calibri"/>
                <a:ea typeface="Calibri"/>
                <a:cs typeface="Calibri"/>
                <a:sym typeface="Calibri"/>
              </a:defRPr>
            </a:lvl6pPr>
            <a:lvl7pPr marL="0" marR="0" lvl="6" indent="0" algn="r" rtl="0">
              <a:spcBef>
                <a:spcPts val="0"/>
              </a:spcBef>
              <a:spcAft>
                <a:spcPts val="0"/>
              </a:spcAft>
              <a:buNone/>
              <a:defRPr sz="1800" b="0" u="none">
                <a:solidFill>
                  <a:srgbClr val="898989"/>
                </a:solidFill>
                <a:latin typeface="Calibri"/>
                <a:ea typeface="Calibri"/>
                <a:cs typeface="Calibri"/>
                <a:sym typeface="Calibri"/>
              </a:defRPr>
            </a:lvl7pPr>
            <a:lvl8pPr marL="0" marR="0" lvl="7" indent="0" algn="r" rtl="0">
              <a:spcBef>
                <a:spcPts val="0"/>
              </a:spcBef>
              <a:spcAft>
                <a:spcPts val="0"/>
              </a:spcAft>
              <a:buNone/>
              <a:defRPr sz="1800" b="0" u="none">
                <a:solidFill>
                  <a:srgbClr val="898989"/>
                </a:solidFill>
                <a:latin typeface="Calibri"/>
                <a:ea typeface="Calibri"/>
                <a:cs typeface="Calibri"/>
                <a:sym typeface="Calibri"/>
              </a:defRPr>
            </a:lvl8pPr>
            <a:lvl9pPr marL="0" marR="0" lvl="8" indent="0" algn="r" rtl="0">
              <a:spcBef>
                <a:spcPts val="0"/>
              </a:spcBef>
              <a:spcAft>
                <a:spcPts val="0"/>
              </a:spcAft>
              <a:buNone/>
              <a:defRPr sz="1800" b="0" u="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52"/>
        <p:cNvGrpSpPr/>
        <p:nvPr/>
      </p:nvGrpSpPr>
      <p:grpSpPr>
        <a:xfrm>
          <a:off x="0" y="0"/>
          <a:ext cx="0" cy="0"/>
          <a:chOff x="0" y="0"/>
          <a:chExt cx="0" cy="0"/>
        </a:xfrm>
      </p:grpSpPr>
      <p:sp>
        <p:nvSpPr>
          <p:cNvPr id="53" name="Google Shape;53;p1"/>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Calibri"/>
              <a:ea typeface="Calibri"/>
              <a:cs typeface="Calibri"/>
              <a:sym typeface="Calibri"/>
            </a:endParaRPr>
          </a:p>
        </p:txBody>
      </p:sp>
      <p:sp>
        <p:nvSpPr>
          <p:cNvPr id="54" name="Google Shape;54;p1"/>
          <p:cNvSpPr/>
          <p:nvPr/>
        </p:nvSpPr>
        <p:spPr>
          <a:xfrm>
            <a:off x="-6350" y="15875"/>
            <a:ext cx="9377363" cy="6477000"/>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5" name="Google Shape;55;p1"/>
          <p:cNvSpPr/>
          <p:nvPr/>
        </p:nvSpPr>
        <p:spPr>
          <a:xfrm>
            <a:off x="471488" y="415925"/>
            <a:ext cx="1846262" cy="1841500"/>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6" name="Google Shape;56;p1"/>
          <p:cNvSpPr/>
          <p:nvPr/>
        </p:nvSpPr>
        <p:spPr>
          <a:xfrm>
            <a:off x="5603875" y="1336675"/>
            <a:ext cx="146050" cy="147638"/>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7" name="Google Shape;57;p1"/>
          <p:cNvSpPr txBox="1"/>
          <p:nvPr/>
        </p:nvSpPr>
        <p:spPr>
          <a:xfrm>
            <a:off x="2508250" y="720725"/>
            <a:ext cx="3810000" cy="1231900"/>
          </a:xfrm>
          <a:prstGeom prst="rect">
            <a:avLst/>
          </a:prstGeom>
          <a:noFill/>
          <a:ln>
            <a:noFill/>
          </a:ln>
        </p:spPr>
        <p:txBody>
          <a:bodyPr spcFirstLastPara="1" wrap="square" lIns="0" tIns="13325" rIns="0" bIns="0" anchor="t" anchorCtr="0">
            <a:spAutoFit/>
          </a:bodyPr>
          <a:lstStyle/>
          <a:p>
            <a:pPr marL="12700" marR="0" lvl="0" indent="0" algn="l" rtl="0">
              <a:lnSpc>
                <a:spcPct val="110470"/>
              </a:lnSpc>
              <a:spcBef>
                <a:spcPts val="0"/>
              </a:spcBef>
              <a:spcAft>
                <a:spcPts val="0"/>
              </a:spcAft>
              <a:buNone/>
            </a:pPr>
            <a:r>
              <a:rPr lang="en-IN" sz="4250" b="1">
                <a:solidFill>
                  <a:srgbClr val="FFFFFF"/>
                </a:solidFill>
                <a:latin typeface="Helvetica Neue"/>
                <a:ea typeface="Helvetica Neue"/>
                <a:cs typeface="Helvetica Neue"/>
                <a:sym typeface="Helvetica Neue"/>
              </a:rPr>
              <a:t>RV College of </a:t>
            </a:r>
            <a:endParaRPr/>
          </a:p>
          <a:p>
            <a:pPr marL="12700" marR="0" lvl="0" indent="0" algn="l" rtl="0">
              <a:lnSpc>
                <a:spcPct val="110470"/>
              </a:lnSpc>
              <a:spcBef>
                <a:spcPts val="105"/>
              </a:spcBef>
              <a:spcAft>
                <a:spcPts val="0"/>
              </a:spcAft>
              <a:buNone/>
            </a:pPr>
            <a:r>
              <a:rPr lang="en-IN" sz="4250" b="1">
                <a:solidFill>
                  <a:srgbClr val="FFFFFF"/>
                </a:solidFill>
                <a:latin typeface="Helvetica Neue"/>
                <a:ea typeface="Helvetica Neue"/>
                <a:cs typeface="Helvetica Neue"/>
                <a:sym typeface="Helvetica Neue"/>
              </a:rPr>
              <a:t>Engineering</a:t>
            </a:r>
            <a:endParaRPr sz="4250" b="1">
              <a:solidFill>
                <a:schemeClr val="dk1"/>
              </a:solidFill>
              <a:latin typeface="Helvetica Neue"/>
              <a:ea typeface="Helvetica Neue"/>
              <a:cs typeface="Helvetica Neue"/>
              <a:sym typeface="Helvetica Neue"/>
            </a:endParaRPr>
          </a:p>
        </p:txBody>
      </p:sp>
      <p:sp>
        <p:nvSpPr>
          <p:cNvPr id="58" name="Google Shape;58;p1"/>
          <p:cNvSpPr txBox="1"/>
          <p:nvPr/>
        </p:nvSpPr>
        <p:spPr>
          <a:xfrm>
            <a:off x="16117888" y="407988"/>
            <a:ext cx="3405187" cy="484187"/>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IN" sz="3000" i="1">
                <a:solidFill>
                  <a:srgbClr val="422C75"/>
                </a:solidFill>
                <a:latin typeface="Playfair Display"/>
                <a:ea typeface="Playfair Display"/>
                <a:cs typeface="Playfair Display"/>
                <a:sym typeface="Playfair Display"/>
              </a:rPr>
              <a:t>Go, change the world</a:t>
            </a:r>
            <a:endParaRPr sz="3000">
              <a:solidFill>
                <a:schemeClr val="dk1"/>
              </a:solidFill>
              <a:latin typeface="Playfair Display"/>
              <a:ea typeface="Playfair Display"/>
              <a:cs typeface="Playfair Display"/>
              <a:sym typeface="Playfair Display"/>
            </a:endParaRPr>
          </a:p>
        </p:txBody>
      </p:sp>
      <p:sp>
        <p:nvSpPr>
          <p:cNvPr id="59" name="Google Shape;59;p1"/>
          <p:cNvSpPr/>
          <p:nvPr/>
        </p:nvSpPr>
        <p:spPr>
          <a:xfrm>
            <a:off x="7791450" y="3582988"/>
            <a:ext cx="8424863" cy="830956"/>
          </a:xfrm>
          <a:prstGeom prst="rect">
            <a:avLst/>
          </a:prstGeom>
          <a:solidFill>
            <a:srgbClr val="EAF1DD"/>
          </a:solidFill>
          <a:ln>
            <a:noFill/>
          </a:ln>
        </p:spPr>
        <p:txBody>
          <a:bodyPr spcFirstLastPara="1" wrap="square" lIns="91425" tIns="45700" rIns="91425" bIns="45700" anchor="t" anchorCtr="0">
            <a:spAutoFit/>
          </a:bodyPr>
          <a:lstStyle/>
          <a:p>
            <a:pPr lvl="0" algn="ctr"/>
            <a:r>
              <a:rPr lang="en-US" sz="4800" b="1" dirty="0" smtClean="0">
                <a:solidFill>
                  <a:srgbClr val="002060"/>
                </a:solidFill>
                <a:latin typeface="Calibri"/>
                <a:ea typeface="Calibri"/>
                <a:cs typeface="Calibri"/>
              </a:rPr>
              <a:t>Advances </a:t>
            </a:r>
            <a:r>
              <a:rPr lang="en-US" sz="4800" b="1" dirty="0">
                <a:solidFill>
                  <a:srgbClr val="002060"/>
                </a:solidFill>
                <a:latin typeface="Calibri"/>
                <a:ea typeface="Calibri"/>
                <a:cs typeface="Calibri"/>
              </a:rPr>
              <a:t>in Operating System</a:t>
            </a:r>
            <a:r>
              <a:rPr lang="en-IN" sz="4800" b="1" dirty="0">
                <a:solidFill>
                  <a:srgbClr val="002060"/>
                </a:solidFill>
                <a:latin typeface="Calibri"/>
                <a:ea typeface="Calibri"/>
                <a:cs typeface="Calibri"/>
                <a:sym typeface="Calibri"/>
              </a:rPr>
              <a:t> </a:t>
            </a:r>
            <a:endParaRPr sz="4800" b="1" dirty="0">
              <a:solidFill>
                <a:srgbClr val="002060"/>
              </a:solidFill>
              <a:latin typeface="Calibri"/>
              <a:ea typeface="Calibri"/>
              <a:cs typeface="Calibri"/>
              <a:sym typeface="Calibri"/>
            </a:endParaRPr>
          </a:p>
        </p:txBody>
      </p:sp>
      <p:sp>
        <p:nvSpPr>
          <p:cNvPr id="60" name="Google Shape;60;p1"/>
          <p:cNvSpPr/>
          <p:nvPr/>
        </p:nvSpPr>
        <p:spPr>
          <a:xfrm>
            <a:off x="6089650" y="5149850"/>
            <a:ext cx="12877800" cy="1569620"/>
          </a:xfrm>
          <a:prstGeom prst="rect">
            <a:avLst/>
          </a:prstGeom>
          <a:solidFill>
            <a:srgbClr val="FBD4B4"/>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800" b="1" dirty="0" smtClean="0">
                <a:solidFill>
                  <a:srgbClr val="002060"/>
                </a:solidFill>
                <a:latin typeface="Calibri"/>
                <a:ea typeface="Calibri"/>
                <a:cs typeface="Calibri"/>
                <a:sym typeface="Calibri"/>
              </a:rPr>
              <a:t>Unit 3</a:t>
            </a:r>
            <a:endParaRPr sz="4800" b="1" dirty="0">
              <a:solidFill>
                <a:srgbClr val="002060"/>
              </a:solidFill>
              <a:latin typeface="Calibri"/>
              <a:ea typeface="Calibri"/>
              <a:cs typeface="Calibri"/>
              <a:sym typeface="Calibri"/>
            </a:endParaRPr>
          </a:p>
          <a:p>
            <a:pPr lvl="0" algn="ctr"/>
            <a:r>
              <a:rPr lang="en-IN" sz="4800" dirty="0">
                <a:solidFill>
                  <a:schemeClr val="dk1"/>
                </a:solidFill>
                <a:latin typeface="Calibri"/>
                <a:ea typeface="Calibri"/>
                <a:cs typeface="Calibri"/>
                <a:sym typeface="Calibri"/>
              </a:rPr>
              <a:t>	</a:t>
            </a:r>
            <a:r>
              <a:rPr lang="en-US" sz="4800" b="1" dirty="0" smtClean="0"/>
              <a:t>Threads API</a:t>
            </a:r>
            <a:endParaRPr sz="4800" u="sng" dirty="0">
              <a:solidFill>
                <a:schemeClr val="dk1"/>
              </a:solidFill>
              <a:latin typeface="Calibri"/>
              <a:ea typeface="Calibri"/>
              <a:cs typeface="Calibri"/>
              <a:sym typeface="Calibri"/>
            </a:endParaRPr>
          </a:p>
        </p:txBody>
      </p:sp>
      <p:sp>
        <p:nvSpPr>
          <p:cNvPr id="61" name="Google Shape;61;p1"/>
          <p:cNvSpPr/>
          <p:nvPr/>
        </p:nvSpPr>
        <p:spPr>
          <a:xfrm>
            <a:off x="7791450" y="2257425"/>
            <a:ext cx="8326438" cy="1016000"/>
          </a:xfrm>
          <a:prstGeom prst="rect">
            <a:avLst/>
          </a:prstGeom>
          <a:solidFill>
            <a:srgbClr val="B7CCE4"/>
          </a:solidFill>
          <a:ln>
            <a:noFill/>
          </a:ln>
        </p:spPr>
        <p:txBody>
          <a:bodyPr spcFirstLastPara="1" wrap="square" lIns="91425" tIns="45700" rIns="91425" bIns="45700" anchor="t" anchorCtr="0">
            <a:spAutoFit/>
          </a:bodyPr>
          <a:lstStyle/>
          <a:p>
            <a:pPr lvl="0" algn="ctr"/>
            <a:r>
              <a:rPr lang="en-IN" sz="6000" b="1" dirty="0">
                <a:solidFill>
                  <a:srgbClr val="C00000"/>
                </a:solidFill>
                <a:latin typeface="Calibri"/>
                <a:ea typeface="Calibri"/>
                <a:cs typeface="Calibri"/>
                <a:sym typeface="Calibri"/>
              </a:rPr>
              <a:t>Course Code:22MCE22TL</a:t>
            </a:r>
            <a:endParaRPr sz="6000" dirty="0">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1025" y="1094192"/>
            <a:ext cx="18942050" cy="10474662"/>
          </a:xfrm>
        </p:spPr>
        <p:txBody>
          <a:bodyPr/>
          <a:lstStyle/>
          <a:p>
            <a:pPr marL="231775" indent="0" algn="just"/>
            <a:r>
              <a:rPr lang="en-US" sz="3600" b="1" dirty="0">
                <a:solidFill>
                  <a:schemeClr val="dk2"/>
                </a:solidFill>
              </a:rPr>
              <a:t>Controlling Interrupts is one of the earliest solutions used to provide mutual exclusion was </a:t>
            </a:r>
            <a:r>
              <a:rPr lang="en-US" sz="3600" b="1" dirty="0" smtClean="0">
                <a:solidFill>
                  <a:schemeClr val="dk2"/>
                </a:solidFill>
              </a:rPr>
              <a:t>to disable </a:t>
            </a:r>
            <a:r>
              <a:rPr lang="en-US" sz="3600" b="1" dirty="0">
                <a:solidFill>
                  <a:schemeClr val="dk2"/>
                </a:solidFill>
              </a:rPr>
              <a:t>interrupts for critical sections; this solution was invented for single-processor systems. </a:t>
            </a:r>
          </a:p>
          <a:p>
            <a:pPr algn="just"/>
            <a:r>
              <a:rPr lang="en-US" sz="3600" b="1" dirty="0">
                <a:solidFill>
                  <a:schemeClr val="dk2"/>
                </a:solidFill>
              </a:rPr>
              <a:t>The code would look like this</a:t>
            </a:r>
            <a:r>
              <a:rPr lang="en-US" b="1" dirty="0">
                <a:solidFill>
                  <a:schemeClr val="dk2"/>
                </a:solidFill>
              </a:rPr>
              <a:t>:</a:t>
            </a:r>
          </a:p>
          <a:p>
            <a:pPr indent="4464050" algn="just"/>
            <a:r>
              <a:rPr lang="en-US" b="1" dirty="0">
                <a:solidFill>
                  <a:srgbClr val="FF0000"/>
                </a:solidFill>
              </a:rPr>
              <a:t> </a:t>
            </a:r>
            <a:r>
              <a:rPr lang="en-US" sz="3200" b="1" dirty="0">
                <a:solidFill>
                  <a:srgbClr val="FF0000"/>
                </a:solidFill>
              </a:rPr>
              <a:t>void lock() </a:t>
            </a:r>
          </a:p>
          <a:p>
            <a:pPr indent="4464050" algn="just"/>
            <a:r>
              <a:rPr lang="en-US" sz="3200" b="1" dirty="0">
                <a:solidFill>
                  <a:srgbClr val="FF0000"/>
                </a:solidFill>
              </a:rPr>
              <a:t>{</a:t>
            </a:r>
          </a:p>
          <a:p>
            <a:pPr indent="4464050" algn="just"/>
            <a:r>
              <a:rPr lang="en-US" sz="3200" b="1" dirty="0">
                <a:solidFill>
                  <a:srgbClr val="FF0000"/>
                </a:solidFill>
              </a:rPr>
              <a:t> </a:t>
            </a:r>
            <a:r>
              <a:rPr lang="en-US" sz="3200" b="1" dirty="0" err="1">
                <a:solidFill>
                  <a:srgbClr val="FF0000"/>
                </a:solidFill>
              </a:rPr>
              <a:t>DisableInterrupts</a:t>
            </a:r>
            <a:r>
              <a:rPr lang="en-US" sz="3200" b="1" dirty="0">
                <a:solidFill>
                  <a:srgbClr val="FF0000"/>
                </a:solidFill>
              </a:rPr>
              <a:t>();</a:t>
            </a:r>
          </a:p>
          <a:p>
            <a:pPr indent="4464050" algn="just"/>
            <a:r>
              <a:rPr lang="en-US" sz="3200" b="1" dirty="0">
                <a:solidFill>
                  <a:srgbClr val="FF0000"/>
                </a:solidFill>
              </a:rPr>
              <a:t> }</a:t>
            </a:r>
          </a:p>
          <a:p>
            <a:pPr indent="4464050" algn="just"/>
            <a:r>
              <a:rPr lang="en-US" sz="3200" b="1" dirty="0">
                <a:solidFill>
                  <a:srgbClr val="FF0000"/>
                </a:solidFill>
              </a:rPr>
              <a:t> void unlock() </a:t>
            </a:r>
          </a:p>
          <a:p>
            <a:pPr indent="4464050" algn="just"/>
            <a:r>
              <a:rPr lang="en-US" sz="3200" b="1" dirty="0">
                <a:solidFill>
                  <a:srgbClr val="FF0000"/>
                </a:solidFill>
              </a:rPr>
              <a:t>{</a:t>
            </a:r>
          </a:p>
          <a:p>
            <a:pPr indent="4464050" algn="just"/>
            <a:r>
              <a:rPr lang="en-US" sz="3200" b="1" dirty="0">
                <a:solidFill>
                  <a:srgbClr val="FF0000"/>
                </a:solidFill>
              </a:rPr>
              <a:t> </a:t>
            </a:r>
            <a:r>
              <a:rPr lang="en-US" sz="3200" b="1" dirty="0" err="1">
                <a:solidFill>
                  <a:srgbClr val="FF0000"/>
                </a:solidFill>
              </a:rPr>
              <a:t>EnableInterrupts</a:t>
            </a:r>
            <a:r>
              <a:rPr lang="en-US" sz="3200" b="1" dirty="0">
                <a:solidFill>
                  <a:srgbClr val="FF0000"/>
                </a:solidFill>
              </a:rPr>
              <a:t>();</a:t>
            </a:r>
          </a:p>
          <a:p>
            <a:pPr indent="4464050" algn="just"/>
            <a:r>
              <a:rPr lang="en-US" sz="3200" b="1" dirty="0" smtClean="0">
                <a:solidFill>
                  <a:srgbClr val="FF0000"/>
                </a:solidFill>
              </a:rPr>
              <a:t>}</a:t>
            </a:r>
            <a:endParaRPr lang="en-US" sz="3200" b="1" dirty="0">
              <a:solidFill>
                <a:srgbClr val="FF0000"/>
              </a:solidFill>
            </a:endParaRPr>
          </a:p>
          <a:p>
            <a:pPr marL="169863" indent="58738" algn="just"/>
            <a:r>
              <a:rPr lang="en-US" sz="3600" b="1" dirty="0">
                <a:solidFill>
                  <a:schemeClr val="dk2"/>
                </a:solidFill>
              </a:rPr>
              <a:t>By turning off interrupts (using some kind of special hardware instruction) before entering </a:t>
            </a:r>
            <a:r>
              <a:rPr lang="en-US" sz="3600" b="1" dirty="0" smtClean="0">
                <a:solidFill>
                  <a:schemeClr val="dk2"/>
                </a:solidFill>
              </a:rPr>
              <a:t>a critical </a:t>
            </a:r>
            <a:r>
              <a:rPr lang="en-US" sz="3600" b="1" dirty="0">
                <a:solidFill>
                  <a:schemeClr val="dk2"/>
                </a:solidFill>
              </a:rPr>
              <a:t>section, it was ensured that the code inside the critical section will not be interrupted, and thus will execute as if it were atomic.</a:t>
            </a:r>
          </a:p>
          <a:p>
            <a:pPr marL="231775" indent="-3175" algn="just"/>
            <a:r>
              <a:rPr lang="en-US" sz="3600" b="1" dirty="0" smtClean="0">
                <a:solidFill>
                  <a:schemeClr val="dk2"/>
                </a:solidFill>
              </a:rPr>
              <a:t>When </a:t>
            </a:r>
            <a:r>
              <a:rPr lang="en-US" sz="3600" b="1" dirty="0">
                <a:solidFill>
                  <a:schemeClr val="dk2"/>
                </a:solidFill>
              </a:rPr>
              <a:t>finished, re-enable interrupts (again, via a hardware instruction) and thus the program proceeds as usual.</a:t>
            </a:r>
          </a:p>
          <a:p>
            <a:pPr algn="just"/>
            <a:r>
              <a:rPr lang="en-US" sz="3600" b="1" dirty="0">
                <a:solidFill>
                  <a:schemeClr val="dk2"/>
                </a:solidFill>
              </a:rPr>
              <a:t>The main positive of this approach is its simplicity. Without interruption, a thread can be sure that the code it executes will execute and that no other thread will interfere with it.</a:t>
            </a:r>
          </a:p>
          <a:p>
            <a:endParaRPr lang="en-US" dirty="0"/>
          </a:p>
        </p:txBody>
      </p:sp>
      <p:sp>
        <p:nvSpPr>
          <p:cNvPr id="4" name="Google Shape;227;p12"/>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marR="0" lvl="0" indent="0" algn="ctr" rtl="0">
              <a:spcBef>
                <a:spcPts val="0"/>
              </a:spcBef>
              <a:spcAft>
                <a:spcPts val="0"/>
              </a:spcAft>
              <a:buNone/>
            </a:pPr>
            <a:r>
              <a:rPr lang="en-IN" sz="4400" b="1" dirty="0" smtClean="0">
                <a:solidFill>
                  <a:srgbClr val="FF0000"/>
                </a:solidFill>
                <a:latin typeface="Playfair Display"/>
                <a:ea typeface="Playfair Display"/>
                <a:cs typeface="Playfair Display"/>
                <a:sym typeface="Playfair Display"/>
              </a:rPr>
              <a:t>Controlling Interrupts </a:t>
            </a:r>
            <a:endParaRPr dirty="0"/>
          </a:p>
        </p:txBody>
      </p:sp>
    </p:spTree>
    <p:extLst>
      <p:ext uri="{BB962C8B-B14F-4D97-AF65-F5344CB8AC3E}">
        <p14:creationId xmlns:p14="http://schemas.microsoft.com/office/powerpoint/2010/main" val="10147184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13"/>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233" name="Google Shape;233;p13"/>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4" name="Google Shape;234;p13"/>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5" name="Google Shape;235;p13"/>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6" name="Google Shape;236;p13"/>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7" name="Google Shape;237;p1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238" name="Google Shape;238;p13"/>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39" name="Google Shape;239;p13"/>
          <p:cNvSpPr/>
          <p:nvPr/>
        </p:nvSpPr>
        <p:spPr>
          <a:xfrm>
            <a:off x="146050" y="1425575"/>
            <a:ext cx="19958050" cy="9387145"/>
          </a:xfrm>
          <a:prstGeom prst="rect">
            <a:avLst/>
          </a:prstGeom>
          <a:noFill/>
          <a:ln>
            <a:noFill/>
          </a:ln>
        </p:spPr>
        <p:txBody>
          <a:bodyPr spcFirstLastPara="1" wrap="square" lIns="91425" tIns="45700" rIns="91425" bIns="45700" anchor="t" anchorCtr="0">
            <a:spAutoFit/>
          </a:bodyPr>
          <a:lstStyle/>
          <a:p>
            <a:pPr algn="just"/>
            <a:r>
              <a:rPr lang="en-US" sz="3200" b="1" dirty="0">
                <a:solidFill>
                  <a:srgbClr val="FF0000"/>
                </a:solidFill>
                <a:latin typeface="Calibri"/>
                <a:ea typeface="Calibri"/>
                <a:cs typeface="Calibri"/>
              </a:rPr>
              <a:t>The negatives, </a:t>
            </a:r>
          </a:p>
          <a:p>
            <a:pPr marL="514350" indent="-514350" algn="just">
              <a:buFont typeface="+mj-lt"/>
              <a:buAutoNum type="arabicPeriod"/>
            </a:pPr>
            <a:r>
              <a:rPr lang="en-US" sz="3200" b="1" dirty="0">
                <a:solidFill>
                  <a:schemeClr val="dk2"/>
                </a:solidFill>
                <a:latin typeface="Calibri"/>
                <a:ea typeface="Calibri"/>
                <a:cs typeface="Calibri"/>
              </a:rPr>
              <a:t>This approach requires to allow any calling thread to perform a privileged operation (turning interrupts on and off), and thus trust that this facility is not abused. </a:t>
            </a:r>
          </a:p>
          <a:p>
            <a:pPr marL="2232025" algn="just">
              <a:buFont typeface="Arial" panose="020B0604020202020204" pitchFamily="34" charset="0"/>
              <a:buChar char="•"/>
            </a:pPr>
            <a:r>
              <a:rPr lang="en-US" sz="3200" b="1" dirty="0">
                <a:solidFill>
                  <a:schemeClr val="dk2"/>
                </a:solidFill>
                <a:latin typeface="Calibri"/>
                <a:ea typeface="Calibri"/>
                <a:cs typeface="Calibri"/>
              </a:rPr>
              <a:t>Can be exploited  in numerous ways: a greedy program could call lock() at the beginning of its execution and thus monopolize the processor; </a:t>
            </a:r>
            <a:endParaRPr lang="en-US" sz="3200" b="1" dirty="0" smtClean="0">
              <a:solidFill>
                <a:schemeClr val="dk2"/>
              </a:solidFill>
              <a:latin typeface="Calibri"/>
              <a:ea typeface="Calibri"/>
              <a:cs typeface="Calibri"/>
            </a:endParaRPr>
          </a:p>
          <a:p>
            <a:pPr marL="2232025" algn="just">
              <a:buFont typeface="Arial" panose="020B0604020202020204" pitchFamily="34" charset="0"/>
              <a:buChar char="•"/>
            </a:pPr>
            <a:r>
              <a:rPr lang="en-US" sz="3200" b="1" dirty="0" smtClean="0">
                <a:solidFill>
                  <a:schemeClr val="dk2"/>
                </a:solidFill>
                <a:latin typeface="Calibri"/>
                <a:ea typeface="Calibri"/>
                <a:cs typeface="Calibri"/>
              </a:rPr>
              <a:t>worse</a:t>
            </a:r>
            <a:r>
              <a:rPr lang="en-US" sz="3200" b="1" dirty="0">
                <a:solidFill>
                  <a:schemeClr val="dk2"/>
                </a:solidFill>
                <a:latin typeface="Calibri"/>
                <a:ea typeface="Calibri"/>
                <a:cs typeface="Calibri"/>
              </a:rPr>
              <a:t>, an errant or malicious program could call lock() and go into an endless loop. In this latter case, the OS never regains control of the system, and there is only one recourse: restart the system.</a:t>
            </a:r>
          </a:p>
          <a:p>
            <a:pPr marL="2232025" algn="just">
              <a:buFont typeface="Arial" panose="020B0604020202020204" pitchFamily="34" charset="0"/>
              <a:buChar char="•"/>
            </a:pPr>
            <a:r>
              <a:rPr lang="en-US" sz="3200" b="1" dirty="0">
                <a:solidFill>
                  <a:schemeClr val="dk2"/>
                </a:solidFill>
                <a:latin typeface="Calibri"/>
                <a:ea typeface="Calibri"/>
                <a:cs typeface="Calibri"/>
              </a:rPr>
              <a:t>Using interrupt disabling as a general purpose synchronization solution requires too much trust in applications.</a:t>
            </a:r>
          </a:p>
          <a:p>
            <a:pPr algn="just"/>
            <a:r>
              <a:rPr lang="en-US" sz="3200" b="1" dirty="0">
                <a:solidFill>
                  <a:schemeClr val="dk2"/>
                </a:solidFill>
                <a:latin typeface="Calibri"/>
                <a:ea typeface="Calibri"/>
                <a:cs typeface="Calibri"/>
              </a:rPr>
              <a:t>2. The approach does not work on multiprocessors. If multiple threads are running on different CPUs, and each try to enter the same critical section, it does not matter whether interrupts are disabled; threads will be able to run on other processors, and thus could enter the critical section. As multiprocessors are now commonplace, general solution will have to do better than this.</a:t>
            </a:r>
          </a:p>
          <a:p>
            <a:pPr algn="just"/>
            <a:r>
              <a:rPr lang="en-US" sz="3200" b="1" dirty="0">
                <a:solidFill>
                  <a:schemeClr val="dk2"/>
                </a:solidFill>
                <a:latin typeface="Calibri"/>
                <a:ea typeface="Calibri"/>
                <a:cs typeface="Calibri"/>
              </a:rPr>
              <a:t>3. Turning off interrupts for extended periods of time can lead to interrupts becoming lost, which can lead to serious systems problems. Example, if the CPU missed the fact that a disk device has finished a read request. How will the OS know to wake the process waiting for said read?</a:t>
            </a:r>
          </a:p>
          <a:p>
            <a:pPr algn="just"/>
            <a:r>
              <a:rPr lang="en-US" sz="3200" b="1" dirty="0">
                <a:solidFill>
                  <a:schemeClr val="dk2"/>
                </a:solidFill>
                <a:latin typeface="Calibri"/>
                <a:ea typeface="Calibri"/>
                <a:cs typeface="Calibri"/>
              </a:rPr>
              <a:t>4. Finally, and probably least important, this approach can be inefficient. Compared to normal instruction execution, code that masks or unmasks interrupts tends to be executed slowly by modern CPUs.</a:t>
            </a:r>
          </a:p>
          <a:p>
            <a:pPr marL="457200" indent="-457200" algn="just">
              <a:buFont typeface="Arial" panose="020B0604020202020204" pitchFamily="34" charset="0"/>
              <a:buChar char="•"/>
            </a:pPr>
            <a:endParaRPr sz="2800" b="1" dirty="0">
              <a:solidFill>
                <a:srgbClr val="FF0000"/>
              </a:solidFill>
              <a:latin typeface="Calibri"/>
              <a:ea typeface="Calibri"/>
              <a:cs typeface="Calibri"/>
              <a:sym typeface="Calibri"/>
            </a:endParaRPr>
          </a:p>
        </p:txBody>
      </p:sp>
      <p:sp>
        <p:nvSpPr>
          <p:cNvPr id="12" name="Google Shape;227;p12"/>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marR="0" lvl="0" indent="0" algn="ctr" rtl="0">
              <a:spcBef>
                <a:spcPts val="0"/>
              </a:spcBef>
              <a:spcAft>
                <a:spcPts val="0"/>
              </a:spcAft>
              <a:buNone/>
            </a:pPr>
            <a:r>
              <a:rPr lang="en-IN" sz="4400" b="1" dirty="0" smtClean="0">
                <a:solidFill>
                  <a:srgbClr val="FF0000"/>
                </a:solidFill>
                <a:latin typeface="Playfair Display"/>
                <a:ea typeface="Playfair Display"/>
                <a:cs typeface="Playfair Display"/>
                <a:sym typeface="Playfair Display"/>
              </a:rPr>
              <a:t>Controlling Interrupts </a:t>
            </a:r>
            <a:endParaRP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4"/>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248" name="Google Shape;248;p14"/>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14"/>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0" name="Google Shape;250;p14"/>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1" name="Google Shape;251;p14"/>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2" name="Google Shape;252;p14"/>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253" name="Google Shape;253;p14"/>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54" name="Google Shape;254;p14"/>
          <p:cNvSpPr/>
          <p:nvPr/>
        </p:nvSpPr>
        <p:spPr>
          <a:xfrm>
            <a:off x="146050" y="1281113"/>
            <a:ext cx="19389725" cy="2677616"/>
          </a:xfrm>
          <a:prstGeom prst="rect">
            <a:avLst/>
          </a:prstGeom>
          <a:noFill/>
          <a:ln>
            <a:noFill/>
          </a:ln>
        </p:spPr>
        <p:txBody>
          <a:bodyPr spcFirstLastPara="1" wrap="square" lIns="91425" tIns="45700" rIns="91425" bIns="45700" anchor="t" anchorCtr="0">
            <a:spAutoFit/>
          </a:bodyPr>
          <a:lstStyle/>
          <a:p>
            <a:pPr marL="457200" indent="-457200" algn="just">
              <a:lnSpc>
                <a:spcPct val="150000"/>
              </a:lnSpc>
              <a:buFont typeface="Arial" panose="020B0604020202020204" pitchFamily="34" charset="0"/>
              <a:buChar char="•"/>
            </a:pPr>
            <a:r>
              <a:rPr lang="en-US" sz="2800" b="1" dirty="0" smtClean="0">
                <a:solidFill>
                  <a:schemeClr val="dk2"/>
                </a:solidFill>
                <a:latin typeface="Calibri"/>
                <a:ea typeface="Calibri"/>
                <a:cs typeface="Calibri"/>
              </a:rPr>
              <a:t>For </a:t>
            </a:r>
            <a:r>
              <a:rPr lang="en-US" sz="2800" b="1" dirty="0">
                <a:solidFill>
                  <a:schemeClr val="dk2"/>
                </a:solidFill>
                <a:latin typeface="Calibri"/>
                <a:ea typeface="Calibri"/>
                <a:cs typeface="Calibri"/>
              </a:rPr>
              <a:t>these reasons, turning off interrupts is only used in limited </a:t>
            </a:r>
            <a:r>
              <a:rPr lang="en-US" sz="2800" b="1" dirty="0" smtClean="0">
                <a:solidFill>
                  <a:schemeClr val="dk2"/>
                </a:solidFill>
                <a:latin typeface="Calibri"/>
                <a:ea typeface="Calibri"/>
                <a:cs typeface="Calibri"/>
              </a:rPr>
              <a:t>contexts as </a:t>
            </a:r>
            <a:r>
              <a:rPr lang="en-US" sz="2800" b="1" dirty="0">
                <a:solidFill>
                  <a:schemeClr val="dk2"/>
                </a:solidFill>
                <a:latin typeface="Calibri"/>
                <a:ea typeface="Calibri"/>
                <a:cs typeface="Calibri"/>
              </a:rPr>
              <a:t>a mutual-exclusion primitive. For example, in some cases </a:t>
            </a:r>
            <a:r>
              <a:rPr lang="en-US" sz="2800" b="1" dirty="0" smtClean="0">
                <a:solidFill>
                  <a:schemeClr val="dk2"/>
                </a:solidFill>
                <a:latin typeface="Calibri"/>
                <a:ea typeface="Calibri"/>
                <a:cs typeface="Calibri"/>
              </a:rPr>
              <a:t>an operating </a:t>
            </a:r>
            <a:r>
              <a:rPr lang="en-US" sz="2800" b="1" dirty="0">
                <a:solidFill>
                  <a:schemeClr val="dk2"/>
                </a:solidFill>
                <a:latin typeface="Calibri"/>
                <a:ea typeface="Calibri"/>
                <a:cs typeface="Calibri"/>
              </a:rPr>
              <a:t>system itself will use interrupt masking to guarantee </a:t>
            </a:r>
            <a:r>
              <a:rPr lang="en-US" sz="2800" b="1" dirty="0" smtClean="0">
                <a:solidFill>
                  <a:schemeClr val="dk2"/>
                </a:solidFill>
                <a:latin typeface="Calibri"/>
                <a:ea typeface="Calibri"/>
                <a:cs typeface="Calibri"/>
              </a:rPr>
              <a:t>atomicity when </a:t>
            </a:r>
            <a:r>
              <a:rPr lang="en-US" sz="2800" b="1" dirty="0">
                <a:solidFill>
                  <a:schemeClr val="dk2"/>
                </a:solidFill>
                <a:latin typeface="Calibri"/>
                <a:ea typeface="Calibri"/>
                <a:cs typeface="Calibri"/>
              </a:rPr>
              <a:t>accessing its own data structures, or at least to prevent </a:t>
            </a:r>
            <a:r>
              <a:rPr lang="en-US" sz="2800" b="1" dirty="0" smtClean="0">
                <a:solidFill>
                  <a:schemeClr val="dk2"/>
                </a:solidFill>
                <a:latin typeface="Calibri"/>
                <a:ea typeface="Calibri"/>
                <a:cs typeface="Calibri"/>
              </a:rPr>
              <a:t>certain messy </a:t>
            </a:r>
            <a:r>
              <a:rPr lang="en-US" sz="2800" b="1" dirty="0">
                <a:solidFill>
                  <a:schemeClr val="dk2"/>
                </a:solidFill>
                <a:latin typeface="Calibri"/>
                <a:ea typeface="Calibri"/>
                <a:cs typeface="Calibri"/>
              </a:rPr>
              <a:t>interrupt handling situations from arising. This usage </a:t>
            </a:r>
            <a:r>
              <a:rPr lang="en-US" sz="2800" b="1" dirty="0" smtClean="0">
                <a:solidFill>
                  <a:schemeClr val="dk2"/>
                </a:solidFill>
                <a:latin typeface="Calibri"/>
                <a:ea typeface="Calibri"/>
                <a:cs typeface="Calibri"/>
              </a:rPr>
              <a:t>makes sense</a:t>
            </a:r>
            <a:r>
              <a:rPr lang="en-US" sz="2800" b="1" dirty="0">
                <a:solidFill>
                  <a:schemeClr val="dk2"/>
                </a:solidFill>
                <a:latin typeface="Calibri"/>
                <a:ea typeface="Calibri"/>
                <a:cs typeface="Calibri"/>
              </a:rPr>
              <a:t>, as the trust issue disappears inside the </a:t>
            </a:r>
            <a:r>
              <a:rPr lang="en-US" sz="2800" b="1" dirty="0" smtClean="0">
                <a:solidFill>
                  <a:schemeClr val="dk2"/>
                </a:solidFill>
                <a:latin typeface="Calibri"/>
                <a:ea typeface="Calibri"/>
                <a:cs typeface="Calibri"/>
              </a:rPr>
              <a:t>OS.</a:t>
            </a:r>
          </a:p>
        </p:txBody>
      </p:sp>
      <p:sp>
        <p:nvSpPr>
          <p:cNvPr id="255" name="Google Shape;255;p14"/>
          <p:cNvSpPr txBox="1"/>
          <p:nvPr/>
        </p:nvSpPr>
        <p:spPr>
          <a:xfrm>
            <a:off x="4995068" y="412450"/>
            <a:ext cx="9047163" cy="689276"/>
          </a:xfrm>
          <a:prstGeom prst="rect">
            <a:avLst/>
          </a:prstGeom>
          <a:noFill/>
          <a:ln>
            <a:noFill/>
          </a:ln>
        </p:spPr>
        <p:txBody>
          <a:bodyPr spcFirstLastPara="1" wrap="square" lIns="0" tIns="12050" rIns="0" bIns="0" anchor="t" anchorCtr="0">
            <a:spAutoFit/>
          </a:bodyPr>
          <a:lstStyle/>
          <a:p>
            <a:pPr marL="12700" marR="0" lvl="0" indent="0" algn="ctr" rtl="0">
              <a:spcBef>
                <a:spcPts val="0"/>
              </a:spcBef>
              <a:spcAft>
                <a:spcPts val="0"/>
              </a:spcAft>
              <a:buNone/>
            </a:pPr>
            <a:r>
              <a:rPr lang="en-IN" sz="4400" b="1" dirty="0" smtClean="0">
                <a:solidFill>
                  <a:srgbClr val="FF0000"/>
                </a:solidFill>
                <a:latin typeface="Playfair Display"/>
                <a:ea typeface="Playfair Display"/>
                <a:cs typeface="Playfair Display"/>
                <a:sym typeface="Playfair Display"/>
              </a:rPr>
              <a:t>Controlling Interrupts</a:t>
            </a:r>
            <a:endParaRP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170482" y="1055892"/>
            <a:ext cx="12383145" cy="10433585"/>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sym typeface="Calibri"/>
              </a:rPr>
              <a:t>To </a:t>
            </a:r>
            <a:r>
              <a:rPr lang="en-US" sz="3200" b="1" dirty="0">
                <a:solidFill>
                  <a:schemeClr val="dk2"/>
                </a:solidFill>
                <a:latin typeface="Calibri"/>
                <a:ea typeface="Calibri"/>
                <a:cs typeface="Calibri"/>
                <a:sym typeface="Calibri"/>
              </a:rPr>
              <a:t>move beyond interrupt-based techniques, </a:t>
            </a:r>
            <a:r>
              <a:rPr lang="en-US" sz="3200" b="1" dirty="0" smtClean="0">
                <a:solidFill>
                  <a:schemeClr val="dk2"/>
                </a:solidFill>
                <a:latin typeface="Calibri"/>
                <a:ea typeface="Calibri"/>
                <a:cs typeface="Calibri"/>
                <a:sym typeface="Calibri"/>
              </a:rPr>
              <a:t>have </a:t>
            </a:r>
            <a:r>
              <a:rPr lang="en-US" sz="3200" b="1" dirty="0">
                <a:solidFill>
                  <a:schemeClr val="dk2"/>
                </a:solidFill>
                <a:latin typeface="Calibri"/>
                <a:ea typeface="Calibri"/>
                <a:cs typeface="Calibri"/>
                <a:sym typeface="Calibri"/>
              </a:rPr>
              <a:t>to rely </a:t>
            </a:r>
            <a:r>
              <a:rPr lang="en-US" sz="3200" b="1" dirty="0" smtClean="0">
                <a:solidFill>
                  <a:schemeClr val="dk2"/>
                </a:solidFill>
                <a:latin typeface="Calibri"/>
                <a:ea typeface="Calibri"/>
                <a:cs typeface="Calibri"/>
                <a:sym typeface="Calibri"/>
              </a:rPr>
              <a:t>on CPU </a:t>
            </a:r>
            <a:r>
              <a:rPr lang="en-US" sz="3200" b="1" dirty="0">
                <a:solidFill>
                  <a:schemeClr val="dk2"/>
                </a:solidFill>
                <a:latin typeface="Calibri"/>
                <a:ea typeface="Calibri"/>
                <a:cs typeface="Calibri"/>
                <a:sym typeface="Calibri"/>
              </a:rPr>
              <a:t>hardware and the instructions it provides </a:t>
            </a:r>
            <a:r>
              <a:rPr lang="en-US" sz="3200" b="1" dirty="0" smtClean="0">
                <a:solidFill>
                  <a:schemeClr val="dk2"/>
                </a:solidFill>
                <a:latin typeface="Calibri"/>
                <a:ea typeface="Calibri"/>
                <a:cs typeface="Calibri"/>
                <a:sym typeface="Calibri"/>
              </a:rPr>
              <a:t>to </a:t>
            </a:r>
            <a:r>
              <a:rPr lang="en-US" sz="3200" b="1" dirty="0">
                <a:solidFill>
                  <a:schemeClr val="dk2"/>
                </a:solidFill>
                <a:latin typeface="Calibri"/>
                <a:ea typeface="Calibri"/>
                <a:cs typeface="Calibri"/>
                <a:sym typeface="Calibri"/>
              </a:rPr>
              <a:t>build a proper lock.</a:t>
            </a:r>
          </a:p>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sym typeface="Calibri"/>
              </a:rPr>
              <a:t>Ex: to </a:t>
            </a:r>
            <a:r>
              <a:rPr lang="en-US" sz="3200" b="1" dirty="0">
                <a:solidFill>
                  <a:schemeClr val="dk2"/>
                </a:solidFill>
                <a:latin typeface="Calibri"/>
                <a:ea typeface="Calibri"/>
                <a:cs typeface="Calibri"/>
                <a:sym typeface="Calibri"/>
              </a:rPr>
              <a:t>build a simple lock by using a single flag variable. In </a:t>
            </a:r>
            <a:r>
              <a:rPr lang="en-US" sz="3200" b="1" dirty="0" smtClean="0">
                <a:solidFill>
                  <a:schemeClr val="dk2"/>
                </a:solidFill>
                <a:latin typeface="Calibri"/>
                <a:ea typeface="Calibri"/>
                <a:cs typeface="Calibri"/>
                <a:sym typeface="Calibri"/>
              </a:rPr>
              <a:t>this some </a:t>
            </a:r>
            <a:r>
              <a:rPr lang="en-US" sz="3200" b="1" dirty="0">
                <a:solidFill>
                  <a:schemeClr val="dk2"/>
                </a:solidFill>
                <a:latin typeface="Calibri"/>
                <a:ea typeface="Calibri"/>
                <a:cs typeface="Calibri"/>
                <a:sym typeface="Calibri"/>
              </a:rPr>
              <a:t>of the basic ideas needed to build a </a:t>
            </a:r>
            <a:r>
              <a:rPr lang="en-US" sz="3200" b="1" dirty="0" smtClean="0">
                <a:solidFill>
                  <a:schemeClr val="dk2"/>
                </a:solidFill>
                <a:latin typeface="Calibri"/>
                <a:ea typeface="Calibri"/>
                <a:cs typeface="Calibri"/>
                <a:sym typeface="Calibri"/>
              </a:rPr>
              <a:t>lock is shown and also </a:t>
            </a:r>
            <a:r>
              <a:rPr lang="en-US" sz="3200" b="1" dirty="0">
                <a:solidFill>
                  <a:schemeClr val="dk2"/>
                </a:solidFill>
                <a:latin typeface="Calibri"/>
                <a:ea typeface="Calibri"/>
                <a:cs typeface="Calibri"/>
                <a:sym typeface="Calibri"/>
              </a:rPr>
              <a:t>why just using a single variable and accessing it </a:t>
            </a:r>
            <a:r>
              <a:rPr lang="en-US" sz="3200" b="1" dirty="0" smtClean="0">
                <a:solidFill>
                  <a:schemeClr val="dk2"/>
                </a:solidFill>
                <a:latin typeface="Calibri"/>
                <a:ea typeface="Calibri"/>
                <a:cs typeface="Calibri"/>
                <a:sym typeface="Calibri"/>
              </a:rPr>
              <a:t>via normal </a:t>
            </a:r>
            <a:r>
              <a:rPr lang="en-US" sz="3200" b="1" dirty="0">
                <a:solidFill>
                  <a:schemeClr val="dk2"/>
                </a:solidFill>
                <a:latin typeface="Calibri"/>
                <a:ea typeface="Calibri"/>
                <a:cs typeface="Calibri"/>
                <a:sym typeface="Calibri"/>
              </a:rPr>
              <a:t>loads and stores is </a:t>
            </a:r>
            <a:r>
              <a:rPr lang="en-US" sz="3200" b="1" dirty="0" smtClean="0">
                <a:solidFill>
                  <a:schemeClr val="dk2"/>
                </a:solidFill>
                <a:latin typeface="Calibri"/>
                <a:ea typeface="Calibri"/>
                <a:cs typeface="Calibri"/>
                <a:sym typeface="Calibri"/>
              </a:rPr>
              <a:t>insufficient is shown.</a:t>
            </a:r>
            <a:endParaRPr lang="en-US" sz="3200" b="1" dirty="0">
              <a:solidFill>
                <a:schemeClr val="dk2"/>
              </a:solidFill>
              <a:latin typeface="Calibri"/>
              <a:ea typeface="Calibri"/>
              <a:cs typeface="Calibri"/>
              <a:sym typeface="Calibri"/>
            </a:endParaRPr>
          </a:p>
          <a:p>
            <a:pPr marL="457200" indent="-457200" algn="just">
              <a:buFont typeface="Arial" panose="020B0604020202020204" pitchFamily="34" charset="0"/>
              <a:buChar char="•"/>
            </a:pPr>
            <a:r>
              <a:rPr lang="en-US" sz="3200" b="1" dirty="0">
                <a:solidFill>
                  <a:schemeClr val="dk2"/>
                </a:solidFill>
                <a:latin typeface="Calibri"/>
                <a:ea typeface="Calibri"/>
                <a:cs typeface="Calibri"/>
                <a:sym typeface="Calibri"/>
              </a:rPr>
              <a:t>In this </a:t>
            </a:r>
            <a:r>
              <a:rPr lang="en-US" sz="3200" b="1" dirty="0" smtClean="0">
                <a:solidFill>
                  <a:schemeClr val="dk2"/>
                </a:solidFill>
                <a:latin typeface="Calibri"/>
                <a:ea typeface="Calibri"/>
                <a:cs typeface="Calibri"/>
                <a:sym typeface="Calibri"/>
              </a:rPr>
              <a:t>Figure 28.1, </a:t>
            </a:r>
            <a:r>
              <a:rPr lang="en-US" sz="3200" b="1" dirty="0">
                <a:solidFill>
                  <a:schemeClr val="dk2"/>
                </a:solidFill>
                <a:latin typeface="Calibri"/>
                <a:ea typeface="Calibri"/>
                <a:cs typeface="Calibri"/>
                <a:sym typeface="Calibri"/>
              </a:rPr>
              <a:t>the idea is quite simple: use a </a:t>
            </a:r>
            <a:r>
              <a:rPr lang="en-US" sz="3200" b="1" dirty="0" smtClean="0">
                <a:solidFill>
                  <a:schemeClr val="dk2"/>
                </a:solidFill>
                <a:latin typeface="Calibri"/>
                <a:ea typeface="Calibri"/>
                <a:cs typeface="Calibri"/>
                <a:sym typeface="Calibri"/>
              </a:rPr>
              <a:t>simple variable </a:t>
            </a:r>
            <a:r>
              <a:rPr lang="en-US" sz="3200" b="1" dirty="0">
                <a:solidFill>
                  <a:schemeClr val="dk2"/>
                </a:solidFill>
                <a:latin typeface="Calibri"/>
                <a:ea typeface="Calibri"/>
                <a:cs typeface="Calibri"/>
                <a:sym typeface="Calibri"/>
              </a:rPr>
              <a:t>(flag) to indicate whether some thread has possession of a lock</a:t>
            </a:r>
            <a:r>
              <a:rPr lang="en-US" sz="3200" b="1" dirty="0" smtClean="0">
                <a:solidFill>
                  <a:schemeClr val="dk2"/>
                </a:solidFill>
                <a:latin typeface="Calibri"/>
                <a:ea typeface="Calibri"/>
                <a:cs typeface="Calibri"/>
                <a:sym typeface="Calibri"/>
              </a:rPr>
              <a:t>. The </a:t>
            </a:r>
            <a:r>
              <a:rPr lang="en-US" sz="3200" b="1" dirty="0">
                <a:solidFill>
                  <a:schemeClr val="dk2"/>
                </a:solidFill>
                <a:latin typeface="Calibri"/>
                <a:ea typeface="Calibri"/>
                <a:cs typeface="Calibri"/>
                <a:sym typeface="Calibri"/>
              </a:rPr>
              <a:t>first thread that enters the critical section will call lock(), </a:t>
            </a:r>
            <a:r>
              <a:rPr lang="en-US" sz="3200" b="1" dirty="0" smtClean="0">
                <a:solidFill>
                  <a:schemeClr val="dk2"/>
                </a:solidFill>
                <a:latin typeface="Calibri"/>
                <a:ea typeface="Calibri"/>
                <a:cs typeface="Calibri"/>
                <a:sym typeface="Calibri"/>
              </a:rPr>
              <a:t>which </a:t>
            </a:r>
            <a:r>
              <a:rPr lang="en-US" sz="3200" b="1" dirty="0" smtClean="0">
                <a:solidFill>
                  <a:srgbClr val="FF0000"/>
                </a:solidFill>
                <a:latin typeface="Calibri"/>
                <a:ea typeface="Calibri"/>
                <a:cs typeface="Calibri"/>
                <a:sym typeface="Calibri"/>
              </a:rPr>
              <a:t>tests</a:t>
            </a:r>
            <a:r>
              <a:rPr lang="en-US" sz="3200" b="1" dirty="0" smtClean="0">
                <a:solidFill>
                  <a:schemeClr val="dk2"/>
                </a:solidFill>
                <a:latin typeface="Calibri"/>
                <a:ea typeface="Calibri"/>
                <a:cs typeface="Calibri"/>
                <a:sym typeface="Calibri"/>
              </a:rPr>
              <a:t> </a:t>
            </a:r>
            <a:r>
              <a:rPr lang="en-US" sz="3200" b="1" dirty="0">
                <a:solidFill>
                  <a:schemeClr val="dk2"/>
                </a:solidFill>
                <a:latin typeface="Calibri"/>
                <a:ea typeface="Calibri"/>
                <a:cs typeface="Calibri"/>
                <a:sym typeface="Calibri"/>
              </a:rPr>
              <a:t>whether the flag is equal to 1 (in this case, it is not), and then </a:t>
            </a:r>
            <a:r>
              <a:rPr lang="en-US" sz="3200" b="1" dirty="0" smtClean="0">
                <a:solidFill>
                  <a:srgbClr val="FF0000"/>
                </a:solidFill>
                <a:latin typeface="Calibri"/>
                <a:ea typeface="Calibri"/>
                <a:cs typeface="Calibri"/>
                <a:sym typeface="Calibri"/>
              </a:rPr>
              <a:t>sets</a:t>
            </a:r>
            <a:r>
              <a:rPr lang="en-US" sz="3200" b="1" dirty="0" smtClean="0">
                <a:solidFill>
                  <a:schemeClr val="dk2"/>
                </a:solidFill>
                <a:latin typeface="Calibri"/>
                <a:ea typeface="Calibri"/>
                <a:cs typeface="Calibri"/>
                <a:sym typeface="Calibri"/>
              </a:rPr>
              <a:t> the </a:t>
            </a:r>
            <a:r>
              <a:rPr lang="en-US" sz="3200" b="1" dirty="0">
                <a:solidFill>
                  <a:schemeClr val="dk2"/>
                </a:solidFill>
                <a:latin typeface="Calibri"/>
                <a:ea typeface="Calibri"/>
                <a:cs typeface="Calibri"/>
                <a:sym typeface="Calibri"/>
              </a:rPr>
              <a:t>flag to 1 to indicate that the thread now holds the lock. When </a:t>
            </a:r>
            <a:r>
              <a:rPr lang="en-US" sz="3200" b="1" dirty="0" smtClean="0">
                <a:solidFill>
                  <a:schemeClr val="dk2"/>
                </a:solidFill>
                <a:latin typeface="Calibri"/>
                <a:ea typeface="Calibri"/>
                <a:cs typeface="Calibri"/>
                <a:sym typeface="Calibri"/>
              </a:rPr>
              <a:t>finished with </a:t>
            </a:r>
            <a:r>
              <a:rPr lang="en-US" sz="3200" b="1" dirty="0">
                <a:solidFill>
                  <a:schemeClr val="dk2"/>
                </a:solidFill>
                <a:latin typeface="Calibri"/>
                <a:ea typeface="Calibri"/>
                <a:cs typeface="Calibri"/>
                <a:sym typeface="Calibri"/>
              </a:rPr>
              <a:t>the critical section, the thread calls unlock() and clears the flag</a:t>
            </a:r>
            <a:r>
              <a:rPr lang="en-US" sz="3200" b="1" dirty="0" smtClean="0">
                <a:solidFill>
                  <a:schemeClr val="dk2"/>
                </a:solidFill>
                <a:latin typeface="Calibri"/>
                <a:ea typeface="Calibri"/>
                <a:cs typeface="Calibri"/>
                <a:sym typeface="Calibri"/>
              </a:rPr>
              <a:t>, thus </a:t>
            </a:r>
            <a:r>
              <a:rPr lang="en-US" sz="3200" b="1" dirty="0">
                <a:solidFill>
                  <a:schemeClr val="dk2"/>
                </a:solidFill>
                <a:latin typeface="Calibri"/>
                <a:ea typeface="Calibri"/>
                <a:cs typeface="Calibri"/>
                <a:sym typeface="Calibri"/>
              </a:rPr>
              <a:t>indicating that the lock is no longer held.</a:t>
            </a:r>
          </a:p>
          <a:p>
            <a:pPr marL="457200" indent="-457200" algn="just">
              <a:buFont typeface="Arial" panose="020B0604020202020204" pitchFamily="34" charset="0"/>
              <a:buChar char="•"/>
            </a:pPr>
            <a:r>
              <a:rPr lang="en-US" sz="3200" b="1" dirty="0">
                <a:solidFill>
                  <a:schemeClr val="dk2"/>
                </a:solidFill>
                <a:latin typeface="Calibri"/>
                <a:ea typeface="Calibri"/>
                <a:cs typeface="Calibri"/>
                <a:sym typeface="Calibri"/>
              </a:rPr>
              <a:t>If another thread happens to call lock() while that first thread is </a:t>
            </a:r>
            <a:r>
              <a:rPr lang="en-US" sz="3200" b="1" dirty="0" smtClean="0">
                <a:solidFill>
                  <a:schemeClr val="dk2"/>
                </a:solidFill>
                <a:latin typeface="Calibri"/>
                <a:ea typeface="Calibri"/>
                <a:cs typeface="Calibri"/>
                <a:sym typeface="Calibri"/>
              </a:rPr>
              <a:t>in the </a:t>
            </a:r>
            <a:r>
              <a:rPr lang="en-US" sz="3200" b="1" dirty="0">
                <a:solidFill>
                  <a:schemeClr val="dk2"/>
                </a:solidFill>
                <a:latin typeface="Calibri"/>
                <a:ea typeface="Calibri"/>
                <a:cs typeface="Calibri"/>
                <a:sym typeface="Calibri"/>
              </a:rPr>
              <a:t>critical section, it will simply spin-wait in the while loop for </a:t>
            </a:r>
            <a:r>
              <a:rPr lang="en-US" sz="3200" b="1" dirty="0" smtClean="0">
                <a:solidFill>
                  <a:schemeClr val="dk2"/>
                </a:solidFill>
                <a:latin typeface="Calibri"/>
                <a:ea typeface="Calibri"/>
                <a:cs typeface="Calibri"/>
                <a:sym typeface="Calibri"/>
              </a:rPr>
              <a:t>that thread </a:t>
            </a:r>
            <a:r>
              <a:rPr lang="en-US" sz="3200" b="1" dirty="0">
                <a:solidFill>
                  <a:schemeClr val="dk2"/>
                </a:solidFill>
                <a:latin typeface="Calibri"/>
                <a:ea typeface="Calibri"/>
                <a:cs typeface="Calibri"/>
                <a:sym typeface="Calibri"/>
              </a:rPr>
              <a:t>to call unlock() and clear the flag</a:t>
            </a:r>
            <a:r>
              <a:rPr lang="en-US" sz="3200" b="1" dirty="0" smtClean="0">
                <a:solidFill>
                  <a:schemeClr val="dk2"/>
                </a:solidFill>
                <a:latin typeface="Calibri"/>
                <a:ea typeface="Calibri"/>
                <a:cs typeface="Calibri"/>
                <a:sym typeface="Calibri"/>
              </a:rPr>
              <a:t>.</a:t>
            </a:r>
          </a:p>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sym typeface="Calibri"/>
              </a:rPr>
              <a:t> </a:t>
            </a:r>
            <a:r>
              <a:rPr lang="en-US" sz="3200" b="1" dirty="0">
                <a:solidFill>
                  <a:schemeClr val="dk2"/>
                </a:solidFill>
                <a:latin typeface="Calibri"/>
                <a:ea typeface="Calibri"/>
                <a:cs typeface="Calibri"/>
                <a:sym typeface="Calibri"/>
              </a:rPr>
              <a:t>Once that first thread </a:t>
            </a:r>
            <a:r>
              <a:rPr lang="en-US" sz="3200" b="1" dirty="0" smtClean="0">
                <a:solidFill>
                  <a:schemeClr val="dk2"/>
                </a:solidFill>
                <a:latin typeface="Calibri"/>
                <a:ea typeface="Calibri"/>
                <a:cs typeface="Calibri"/>
                <a:sym typeface="Calibri"/>
              </a:rPr>
              <a:t>does so</a:t>
            </a:r>
            <a:r>
              <a:rPr lang="en-US" sz="3200" b="1" dirty="0">
                <a:solidFill>
                  <a:schemeClr val="dk2"/>
                </a:solidFill>
                <a:latin typeface="Calibri"/>
                <a:ea typeface="Calibri"/>
                <a:cs typeface="Calibri"/>
                <a:sym typeface="Calibri"/>
              </a:rPr>
              <a:t>, the waiting thread will fall out of the while loop, set the flag to 1 </a:t>
            </a:r>
            <a:r>
              <a:rPr lang="en-US" sz="3200" b="1" dirty="0" smtClean="0">
                <a:solidFill>
                  <a:schemeClr val="dk2"/>
                </a:solidFill>
                <a:latin typeface="Calibri"/>
                <a:ea typeface="Calibri"/>
                <a:cs typeface="Calibri"/>
                <a:sym typeface="Calibri"/>
              </a:rPr>
              <a:t>for itself</a:t>
            </a:r>
            <a:r>
              <a:rPr lang="en-US" sz="3200" b="1" dirty="0">
                <a:solidFill>
                  <a:schemeClr val="dk2"/>
                </a:solidFill>
                <a:latin typeface="Calibri"/>
                <a:ea typeface="Calibri"/>
                <a:cs typeface="Calibri"/>
                <a:sym typeface="Calibri"/>
              </a:rPr>
              <a:t>, and proceed into the critical section.</a:t>
            </a:r>
          </a:p>
          <a:p>
            <a:pPr marL="457200" indent="-457200" algn="just">
              <a:buFont typeface="Arial" panose="020B0604020202020204" pitchFamily="34" charset="0"/>
              <a:buChar char="•"/>
            </a:pPr>
            <a:r>
              <a:rPr lang="en-US" sz="3200" b="1" dirty="0">
                <a:solidFill>
                  <a:schemeClr val="dk2"/>
                </a:solidFill>
                <a:latin typeface="Calibri"/>
                <a:ea typeface="Calibri"/>
                <a:cs typeface="Calibri"/>
                <a:sym typeface="Calibri"/>
              </a:rPr>
              <a:t>Unfortunately, the code has two problems: one of correctness, and </a:t>
            </a:r>
            <a:r>
              <a:rPr lang="en-US" sz="3200" b="1" dirty="0" smtClean="0">
                <a:solidFill>
                  <a:schemeClr val="dk2"/>
                </a:solidFill>
                <a:latin typeface="Calibri"/>
                <a:ea typeface="Calibri"/>
                <a:cs typeface="Calibri"/>
                <a:sym typeface="Calibri"/>
              </a:rPr>
              <a:t>another is performance.</a:t>
            </a:r>
            <a:endParaRPr lang="en-US" sz="3200" b="1" dirty="0">
              <a:solidFill>
                <a:schemeClr val="dk2"/>
              </a:solidFill>
              <a:latin typeface="Calibri"/>
              <a:ea typeface="Calibri"/>
              <a:cs typeface="Calibri"/>
              <a:sym typeface="Calibri"/>
            </a:endParaRPr>
          </a:p>
        </p:txBody>
      </p:sp>
      <p:sp>
        <p:nvSpPr>
          <p:cNvPr id="269"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lvl="0" algn="ctr"/>
            <a:r>
              <a:rPr lang="en-IN" sz="4400" b="1" dirty="0" smtClean="0">
                <a:solidFill>
                  <a:srgbClr val="FF0000"/>
                </a:solidFill>
                <a:latin typeface="Playfair Display"/>
                <a:ea typeface="Playfair Display"/>
                <a:cs typeface="Playfair Display"/>
                <a:sym typeface="Playfair Display"/>
              </a:rPr>
              <a:t>Test and Set Instruction</a:t>
            </a:r>
            <a:endParaRPr lang="en-IN" sz="4400" dirty="0"/>
          </a:p>
        </p:txBody>
      </p:sp>
      <p:pic>
        <p:nvPicPr>
          <p:cNvPr id="2" name="Picture 1"/>
          <p:cNvPicPr>
            <a:picLocks noChangeAspect="1"/>
          </p:cNvPicPr>
          <p:nvPr/>
        </p:nvPicPr>
        <p:blipFill>
          <a:blip r:embed="rId4"/>
          <a:stretch>
            <a:fillRect/>
          </a:stretch>
        </p:blipFill>
        <p:spPr>
          <a:xfrm>
            <a:off x="12724108" y="2221063"/>
            <a:ext cx="7129220" cy="562927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6"/>
          <p:cNvSpPr/>
          <p:nvPr/>
        </p:nvSpPr>
        <p:spPr>
          <a:xfrm>
            <a:off x="-568326" y="87313"/>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rgbClr val="681748"/>
              </a:solidFill>
              <a:latin typeface="Calibri"/>
              <a:ea typeface="Calibri"/>
              <a:cs typeface="Calibri"/>
              <a:sym typeface="Calibri"/>
            </a:endParaRPr>
          </a:p>
        </p:txBody>
      </p:sp>
      <p:sp>
        <p:nvSpPr>
          <p:cNvPr id="277" name="Google Shape;277;p16"/>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16"/>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0" name="Google Shape;280;p16"/>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1" name="Google Shape;281;p16"/>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282" name="Google Shape;282;p16"/>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83" name="Google Shape;283;p16"/>
          <p:cNvSpPr/>
          <p:nvPr/>
        </p:nvSpPr>
        <p:spPr>
          <a:xfrm>
            <a:off x="436563" y="1237390"/>
            <a:ext cx="9905919" cy="8956258"/>
          </a:xfrm>
          <a:prstGeom prst="rect">
            <a:avLst/>
          </a:prstGeom>
          <a:noFill/>
          <a:ln>
            <a:noFill/>
          </a:ln>
        </p:spPr>
        <p:txBody>
          <a:bodyPr spcFirstLastPara="1" wrap="square" lIns="91425" tIns="45700" rIns="91425" bIns="45700" anchor="t" anchorCtr="0">
            <a:spAutoFit/>
          </a:bodyPr>
          <a:lstStyle/>
          <a:p>
            <a:pPr lvl="0" algn="just"/>
            <a:r>
              <a:rPr lang="en-US" sz="3200" b="1" dirty="0" smtClean="0">
                <a:solidFill>
                  <a:schemeClr val="dk2"/>
                </a:solidFill>
                <a:latin typeface="Calibri"/>
                <a:ea typeface="Calibri"/>
                <a:cs typeface="Calibri"/>
              </a:rPr>
              <a:t>Imagine </a:t>
            </a:r>
            <a:r>
              <a:rPr lang="en-US" sz="3200" b="1" dirty="0">
                <a:solidFill>
                  <a:schemeClr val="dk2"/>
                </a:solidFill>
                <a:latin typeface="Calibri"/>
                <a:ea typeface="Calibri"/>
                <a:cs typeface="Calibri"/>
              </a:rPr>
              <a:t>the </a:t>
            </a:r>
            <a:r>
              <a:rPr lang="en-US" sz="3200" b="1" dirty="0" smtClean="0">
                <a:solidFill>
                  <a:schemeClr val="dk2"/>
                </a:solidFill>
                <a:latin typeface="Calibri"/>
                <a:ea typeface="Calibri"/>
                <a:cs typeface="Calibri"/>
              </a:rPr>
              <a:t>code interleaving </a:t>
            </a:r>
            <a:r>
              <a:rPr lang="en-US" sz="3200" b="1" dirty="0">
                <a:solidFill>
                  <a:schemeClr val="dk2"/>
                </a:solidFill>
                <a:latin typeface="Calibri"/>
                <a:ea typeface="Calibri"/>
                <a:cs typeface="Calibri"/>
              </a:rPr>
              <a:t>in Figure 28.2; assume flag=0 to begin.</a:t>
            </a:r>
          </a:p>
          <a:p>
            <a:pPr lvl="0" algn="just"/>
            <a:r>
              <a:rPr lang="en-US" sz="3200" b="1" dirty="0">
                <a:solidFill>
                  <a:schemeClr val="dk2"/>
                </a:solidFill>
                <a:latin typeface="Calibri"/>
                <a:ea typeface="Calibri"/>
                <a:cs typeface="Calibri"/>
              </a:rPr>
              <a:t>As </a:t>
            </a:r>
            <a:r>
              <a:rPr lang="en-US" sz="3200" b="1" dirty="0" smtClean="0">
                <a:solidFill>
                  <a:schemeClr val="dk2"/>
                </a:solidFill>
                <a:latin typeface="Calibri"/>
                <a:ea typeface="Calibri"/>
                <a:cs typeface="Calibri"/>
              </a:rPr>
              <a:t>shown </a:t>
            </a:r>
            <a:r>
              <a:rPr lang="en-US" sz="3200" b="1" dirty="0">
                <a:solidFill>
                  <a:schemeClr val="dk2"/>
                </a:solidFill>
                <a:latin typeface="Calibri"/>
                <a:ea typeface="Calibri"/>
                <a:cs typeface="Calibri"/>
              </a:rPr>
              <a:t>from this interleaving, with timely (untimely?) interrupts</a:t>
            </a:r>
            <a:r>
              <a:rPr lang="en-US" sz="3200" b="1" dirty="0" smtClean="0">
                <a:solidFill>
                  <a:schemeClr val="dk2"/>
                </a:solidFill>
                <a:latin typeface="Calibri"/>
                <a:ea typeface="Calibri"/>
                <a:cs typeface="Calibri"/>
              </a:rPr>
              <a:t>, we </a:t>
            </a:r>
            <a:r>
              <a:rPr lang="en-US" sz="3200" b="1" dirty="0">
                <a:solidFill>
                  <a:schemeClr val="dk2"/>
                </a:solidFill>
                <a:latin typeface="Calibri"/>
                <a:ea typeface="Calibri"/>
                <a:cs typeface="Calibri"/>
              </a:rPr>
              <a:t>can easily produce a case where both threads set the flag to </a:t>
            </a:r>
            <a:r>
              <a:rPr lang="en-US" sz="3200" b="1" dirty="0" smtClean="0">
                <a:solidFill>
                  <a:schemeClr val="dk2"/>
                </a:solidFill>
                <a:latin typeface="Calibri"/>
                <a:ea typeface="Calibri"/>
                <a:cs typeface="Calibri"/>
              </a:rPr>
              <a:t>1 and </a:t>
            </a:r>
            <a:r>
              <a:rPr lang="en-US" sz="3200" b="1" dirty="0">
                <a:solidFill>
                  <a:schemeClr val="dk2"/>
                </a:solidFill>
                <a:latin typeface="Calibri"/>
                <a:ea typeface="Calibri"/>
                <a:cs typeface="Calibri"/>
              </a:rPr>
              <a:t>both threads are thus able to enter the critical section. </a:t>
            </a:r>
            <a:endParaRPr lang="en-US" sz="3200" b="1" dirty="0" smtClean="0">
              <a:solidFill>
                <a:schemeClr val="dk2"/>
              </a:solidFill>
              <a:latin typeface="Calibri"/>
              <a:ea typeface="Calibri"/>
              <a:cs typeface="Calibri"/>
            </a:endParaRPr>
          </a:p>
          <a:p>
            <a:pPr lvl="0" algn="just"/>
            <a:r>
              <a:rPr lang="en-US" sz="3200" b="1" dirty="0" smtClean="0">
                <a:solidFill>
                  <a:schemeClr val="dk2"/>
                </a:solidFill>
                <a:latin typeface="Calibri"/>
                <a:ea typeface="Calibri"/>
                <a:cs typeface="Calibri"/>
              </a:rPr>
              <a:t>This behavior failed </a:t>
            </a:r>
            <a:r>
              <a:rPr lang="en-US" sz="3200" b="1" dirty="0">
                <a:solidFill>
                  <a:schemeClr val="dk2"/>
                </a:solidFill>
                <a:latin typeface="Calibri"/>
                <a:ea typeface="Calibri"/>
                <a:cs typeface="Calibri"/>
              </a:rPr>
              <a:t>to provide </a:t>
            </a:r>
            <a:r>
              <a:rPr lang="en-US" sz="3200" b="1" dirty="0" smtClean="0">
                <a:solidFill>
                  <a:schemeClr val="dk2"/>
                </a:solidFill>
                <a:latin typeface="Calibri"/>
                <a:ea typeface="Calibri"/>
                <a:cs typeface="Calibri"/>
              </a:rPr>
              <a:t>the most </a:t>
            </a:r>
            <a:r>
              <a:rPr lang="en-US" sz="3200" b="1" dirty="0">
                <a:solidFill>
                  <a:schemeClr val="dk2"/>
                </a:solidFill>
                <a:latin typeface="Calibri"/>
                <a:ea typeface="Calibri"/>
                <a:cs typeface="Calibri"/>
              </a:rPr>
              <a:t>basic requirement: providing mutual exclusion.</a:t>
            </a:r>
          </a:p>
          <a:p>
            <a:pPr lvl="0" algn="just"/>
            <a:r>
              <a:rPr lang="en-US" sz="3200" b="1" dirty="0">
                <a:solidFill>
                  <a:schemeClr val="dk2"/>
                </a:solidFill>
                <a:latin typeface="Calibri"/>
                <a:ea typeface="Calibri"/>
                <a:cs typeface="Calibri"/>
              </a:rPr>
              <a:t>The performance problem, </a:t>
            </a:r>
            <a:r>
              <a:rPr lang="en-US" sz="3200" b="1" dirty="0" smtClean="0">
                <a:solidFill>
                  <a:schemeClr val="dk2"/>
                </a:solidFill>
                <a:latin typeface="Calibri"/>
                <a:ea typeface="Calibri"/>
                <a:cs typeface="Calibri"/>
              </a:rPr>
              <a:t>is </a:t>
            </a:r>
            <a:r>
              <a:rPr lang="en-US" sz="3200" b="1" dirty="0">
                <a:solidFill>
                  <a:schemeClr val="dk2"/>
                </a:solidFill>
                <a:latin typeface="Calibri"/>
                <a:ea typeface="Calibri"/>
                <a:cs typeface="Calibri"/>
              </a:rPr>
              <a:t>that the way a thread waits to acquire a lock that is already held</a:t>
            </a:r>
            <a:r>
              <a:rPr lang="en-US" sz="3200" b="1" dirty="0" smtClean="0">
                <a:solidFill>
                  <a:schemeClr val="dk2"/>
                </a:solidFill>
                <a:latin typeface="Calibri"/>
                <a:ea typeface="Calibri"/>
                <a:cs typeface="Calibri"/>
              </a:rPr>
              <a:t>: it </a:t>
            </a:r>
            <a:r>
              <a:rPr lang="en-US" sz="3200" b="1" dirty="0">
                <a:solidFill>
                  <a:schemeClr val="dk2"/>
                </a:solidFill>
                <a:latin typeface="Calibri"/>
                <a:ea typeface="Calibri"/>
                <a:cs typeface="Calibri"/>
              </a:rPr>
              <a:t>endlessly checks the value of flag, a technique known as </a:t>
            </a:r>
            <a:r>
              <a:rPr lang="en-US" sz="3200" b="1" dirty="0">
                <a:solidFill>
                  <a:srgbClr val="FF0000"/>
                </a:solidFill>
                <a:latin typeface="Calibri"/>
                <a:ea typeface="Calibri"/>
                <a:cs typeface="Calibri"/>
              </a:rPr>
              <a:t>spin-waiting</a:t>
            </a:r>
            <a:r>
              <a:rPr lang="en-US" sz="3200" b="1" dirty="0">
                <a:solidFill>
                  <a:schemeClr val="dk2"/>
                </a:solidFill>
                <a:latin typeface="Calibri"/>
                <a:ea typeface="Calibri"/>
                <a:cs typeface="Calibri"/>
              </a:rPr>
              <a:t>.</a:t>
            </a:r>
          </a:p>
          <a:p>
            <a:pPr lvl="0" algn="just"/>
            <a:r>
              <a:rPr lang="en-US" sz="3200" b="1" dirty="0" smtClean="0">
                <a:solidFill>
                  <a:schemeClr val="dk2"/>
                </a:solidFill>
                <a:latin typeface="Calibri"/>
                <a:ea typeface="Calibri"/>
                <a:cs typeface="Calibri"/>
              </a:rPr>
              <a:t>Spin-waiting wastes time waiting </a:t>
            </a:r>
            <a:r>
              <a:rPr lang="en-US" sz="3200" b="1" dirty="0">
                <a:solidFill>
                  <a:schemeClr val="dk2"/>
                </a:solidFill>
                <a:latin typeface="Calibri"/>
                <a:ea typeface="Calibri"/>
                <a:cs typeface="Calibri"/>
              </a:rPr>
              <a:t>for another thread to release a lock. </a:t>
            </a:r>
            <a:endParaRPr lang="en-US" sz="3200" b="1" dirty="0" smtClean="0">
              <a:solidFill>
                <a:schemeClr val="dk2"/>
              </a:solidFill>
              <a:latin typeface="Calibri"/>
              <a:ea typeface="Calibri"/>
              <a:cs typeface="Calibri"/>
            </a:endParaRPr>
          </a:p>
          <a:p>
            <a:pPr lvl="0" algn="just"/>
            <a:r>
              <a:rPr lang="en-US" sz="3200" b="1" dirty="0" smtClean="0">
                <a:solidFill>
                  <a:schemeClr val="dk2"/>
                </a:solidFill>
                <a:latin typeface="Calibri"/>
                <a:ea typeface="Calibri"/>
                <a:cs typeface="Calibri"/>
              </a:rPr>
              <a:t>The waste </a:t>
            </a:r>
            <a:r>
              <a:rPr lang="en-US" sz="3200" b="1" dirty="0">
                <a:solidFill>
                  <a:schemeClr val="dk2"/>
                </a:solidFill>
                <a:latin typeface="Calibri"/>
                <a:ea typeface="Calibri"/>
                <a:cs typeface="Calibri"/>
              </a:rPr>
              <a:t>is exceptionally high on a uniprocessor, where the thread that </a:t>
            </a:r>
            <a:r>
              <a:rPr lang="en-US" sz="3200" b="1" dirty="0" smtClean="0">
                <a:solidFill>
                  <a:schemeClr val="dk2"/>
                </a:solidFill>
                <a:latin typeface="Calibri"/>
                <a:ea typeface="Calibri"/>
                <a:cs typeface="Calibri"/>
              </a:rPr>
              <a:t>the waiter </a:t>
            </a:r>
            <a:r>
              <a:rPr lang="en-US" sz="3200" b="1" dirty="0">
                <a:solidFill>
                  <a:schemeClr val="dk2"/>
                </a:solidFill>
                <a:latin typeface="Calibri"/>
                <a:ea typeface="Calibri"/>
                <a:cs typeface="Calibri"/>
              </a:rPr>
              <a:t>is waiting for cannot even run (at least, until a context switch occurs)!</a:t>
            </a:r>
          </a:p>
          <a:p>
            <a:pPr lvl="0" algn="just"/>
            <a:r>
              <a:rPr lang="en-US" sz="3200" b="1" dirty="0" smtClean="0">
                <a:solidFill>
                  <a:schemeClr val="dk2"/>
                </a:solidFill>
                <a:latin typeface="Calibri"/>
                <a:ea typeface="Calibri"/>
                <a:cs typeface="Calibri"/>
              </a:rPr>
              <a:t>Hence need to develop </a:t>
            </a:r>
            <a:r>
              <a:rPr lang="en-US" sz="3200" b="1" dirty="0">
                <a:solidFill>
                  <a:schemeClr val="dk2"/>
                </a:solidFill>
                <a:latin typeface="Calibri"/>
                <a:ea typeface="Calibri"/>
                <a:cs typeface="Calibri"/>
              </a:rPr>
              <a:t>more sophisticated </a:t>
            </a:r>
            <a:r>
              <a:rPr lang="en-US" sz="3200" b="1" dirty="0" smtClean="0">
                <a:solidFill>
                  <a:schemeClr val="dk2"/>
                </a:solidFill>
                <a:latin typeface="Calibri"/>
                <a:ea typeface="Calibri"/>
                <a:cs typeface="Calibri"/>
              </a:rPr>
              <a:t>solutions</a:t>
            </a:r>
            <a:r>
              <a:rPr lang="en-US" sz="3200" b="1" dirty="0">
                <a:solidFill>
                  <a:schemeClr val="dk2"/>
                </a:solidFill>
                <a:latin typeface="Calibri"/>
                <a:ea typeface="Calibri"/>
                <a:cs typeface="Calibri"/>
              </a:rPr>
              <a:t> </a:t>
            </a:r>
            <a:r>
              <a:rPr lang="en-US" sz="3200" b="1" dirty="0" smtClean="0">
                <a:solidFill>
                  <a:schemeClr val="dk2"/>
                </a:solidFill>
                <a:latin typeface="Calibri"/>
                <a:ea typeface="Calibri"/>
                <a:cs typeface="Calibri"/>
              </a:rPr>
              <a:t>that should </a:t>
            </a:r>
            <a:r>
              <a:rPr lang="en-US" sz="3200" b="1" dirty="0">
                <a:solidFill>
                  <a:schemeClr val="dk2"/>
                </a:solidFill>
                <a:latin typeface="Calibri"/>
                <a:ea typeface="Calibri"/>
                <a:cs typeface="Calibri"/>
              </a:rPr>
              <a:t>also consider ways to avoid this kind of waste. </a:t>
            </a:r>
          </a:p>
        </p:txBody>
      </p:sp>
      <p:sp>
        <p:nvSpPr>
          <p:cNvPr id="284" name="Google Shape;284;p16"/>
          <p:cNvSpPr txBox="1"/>
          <p:nvPr/>
        </p:nvSpPr>
        <p:spPr>
          <a:xfrm>
            <a:off x="5022850" y="87313"/>
            <a:ext cx="9047163" cy="904720"/>
          </a:xfrm>
          <a:prstGeom prst="rect">
            <a:avLst/>
          </a:prstGeom>
          <a:noFill/>
          <a:ln>
            <a:noFill/>
          </a:ln>
        </p:spPr>
        <p:txBody>
          <a:bodyPr spcFirstLastPara="1" wrap="square" lIns="0" tIns="12050" rIns="0" bIns="0" anchor="t" anchorCtr="0">
            <a:spAutoFit/>
          </a:bodyPr>
          <a:lstStyle/>
          <a:p>
            <a:pPr marL="12700" algn="ctr"/>
            <a:r>
              <a:rPr lang="en-IN" sz="4400" b="1" dirty="0">
                <a:solidFill>
                  <a:srgbClr val="FF0000"/>
                </a:solidFill>
                <a:latin typeface="Playfair Display"/>
                <a:ea typeface="Playfair Display"/>
                <a:cs typeface="Playfair Display"/>
                <a:sym typeface="Playfair Display"/>
              </a:rPr>
              <a:t>Test and Set Instruction</a:t>
            </a:r>
            <a:endParaRPr lang="en-IN" sz="4400" dirty="0"/>
          </a:p>
          <a:p>
            <a:pPr marL="12700" marR="0" lvl="0" indent="0" algn="ctr" rtl="0">
              <a:spcBef>
                <a:spcPts val="0"/>
              </a:spcBef>
              <a:spcAft>
                <a:spcPts val="0"/>
              </a:spcAft>
              <a:buNone/>
            </a:pPr>
            <a:endParaRPr dirty="0" smtClean="0"/>
          </a:p>
        </p:txBody>
      </p:sp>
      <p:sp>
        <p:nvSpPr>
          <p:cNvPr id="11" name="Google Shape;234;p13"/>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10464275" y="1351157"/>
            <a:ext cx="8769122" cy="3943350"/>
          </a:xfrm>
          <a:prstGeom prst="rect">
            <a:avLst/>
          </a:prstGeom>
        </p:spPr>
      </p:pic>
    </p:spTree>
    <p:extLst>
      <p:ext uri="{BB962C8B-B14F-4D97-AF65-F5344CB8AC3E}">
        <p14:creationId xmlns:p14="http://schemas.microsoft.com/office/powerpoint/2010/main" val="1112557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9"/>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320" name="Google Shape;320;p19"/>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19"/>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3" name="Google Shape;323;p19"/>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4" name="Google Shape;324;p19"/>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325" name="Google Shape;325;p19"/>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326" name="Google Shape;326;p19"/>
          <p:cNvSpPr/>
          <p:nvPr/>
        </p:nvSpPr>
        <p:spPr>
          <a:xfrm>
            <a:off x="298504" y="1273176"/>
            <a:ext cx="19507092" cy="10002698"/>
          </a:xfrm>
          <a:prstGeom prst="rect">
            <a:avLst/>
          </a:prstGeom>
          <a:noFill/>
          <a:ln>
            <a:noFill/>
          </a:ln>
        </p:spPr>
        <p:txBody>
          <a:bodyPr spcFirstLastPara="1" wrap="square" lIns="91425" tIns="45700" rIns="91425" bIns="45700" anchor="t" anchorCtr="0">
            <a:spAutoFit/>
          </a:bodyPr>
          <a:lstStyle/>
          <a:p>
            <a:pPr indent="3937000" algn="just"/>
            <a:r>
              <a:rPr lang="en-US" sz="2800" b="1" dirty="0" err="1" smtClean="0">
                <a:solidFill>
                  <a:srgbClr val="FF0000"/>
                </a:solidFill>
              </a:rPr>
              <a:t>int</a:t>
            </a:r>
            <a:r>
              <a:rPr lang="en-US" sz="2800" b="1" dirty="0" smtClean="0">
                <a:solidFill>
                  <a:srgbClr val="FF0000"/>
                </a:solidFill>
              </a:rPr>
              <a:t> </a:t>
            </a:r>
            <a:r>
              <a:rPr lang="en-US" sz="2800" b="1" dirty="0">
                <a:solidFill>
                  <a:srgbClr val="FF0000"/>
                </a:solidFill>
              </a:rPr>
              <a:t>flag[2];</a:t>
            </a:r>
          </a:p>
          <a:p>
            <a:pPr indent="3937000" algn="just"/>
            <a:r>
              <a:rPr lang="en-US" sz="2800" b="1" dirty="0" err="1">
                <a:solidFill>
                  <a:srgbClr val="FF0000"/>
                </a:solidFill>
              </a:rPr>
              <a:t>int</a:t>
            </a:r>
            <a:r>
              <a:rPr lang="en-US" sz="2800" b="1" dirty="0">
                <a:solidFill>
                  <a:srgbClr val="FF0000"/>
                </a:solidFill>
              </a:rPr>
              <a:t> turn;</a:t>
            </a:r>
          </a:p>
          <a:p>
            <a:pPr indent="3937000" algn="just"/>
            <a:r>
              <a:rPr lang="en-US" sz="2800" b="1" dirty="0">
                <a:solidFill>
                  <a:srgbClr val="FF0000"/>
                </a:solidFill>
              </a:rPr>
              <a:t>void </a:t>
            </a:r>
            <a:r>
              <a:rPr lang="en-US" sz="2800" b="1" dirty="0" err="1">
                <a:solidFill>
                  <a:srgbClr val="FF0000"/>
                </a:solidFill>
              </a:rPr>
              <a:t>init</a:t>
            </a:r>
            <a:r>
              <a:rPr lang="en-US" sz="2800" b="1" dirty="0">
                <a:solidFill>
                  <a:srgbClr val="FF0000"/>
                </a:solidFill>
              </a:rPr>
              <a:t>() {</a:t>
            </a:r>
          </a:p>
          <a:p>
            <a:pPr indent="3937000" algn="just"/>
            <a:r>
              <a:rPr lang="en-US" sz="2800" b="1" dirty="0">
                <a:solidFill>
                  <a:srgbClr val="FF0000"/>
                </a:solidFill>
              </a:rPr>
              <a:t>// indicate you intend to hold the lock w/ ’flag’</a:t>
            </a:r>
          </a:p>
          <a:p>
            <a:pPr indent="3937000" algn="just"/>
            <a:r>
              <a:rPr lang="en-US" sz="2800" b="1" dirty="0">
                <a:solidFill>
                  <a:srgbClr val="FF0000"/>
                </a:solidFill>
              </a:rPr>
              <a:t>flag[0] = flag[1] = 0;</a:t>
            </a:r>
          </a:p>
          <a:p>
            <a:pPr indent="3937000" algn="just"/>
            <a:r>
              <a:rPr lang="en-US" sz="2800" b="1" dirty="0">
                <a:solidFill>
                  <a:srgbClr val="FF0000"/>
                </a:solidFill>
              </a:rPr>
              <a:t>// whose turn is it? (thread 0 or 1)</a:t>
            </a:r>
          </a:p>
          <a:p>
            <a:pPr indent="3937000" algn="just"/>
            <a:r>
              <a:rPr lang="en-US" sz="2800" b="1" dirty="0">
                <a:solidFill>
                  <a:srgbClr val="FF0000"/>
                </a:solidFill>
              </a:rPr>
              <a:t>turn = 0;</a:t>
            </a:r>
          </a:p>
          <a:p>
            <a:pPr indent="3937000" algn="just"/>
            <a:r>
              <a:rPr lang="en-US" sz="2800" b="1" dirty="0">
                <a:solidFill>
                  <a:srgbClr val="FF0000"/>
                </a:solidFill>
              </a:rPr>
              <a:t>}</a:t>
            </a:r>
          </a:p>
          <a:p>
            <a:pPr indent="3937000" algn="just"/>
            <a:r>
              <a:rPr lang="en-US" sz="2800" b="1" dirty="0">
                <a:solidFill>
                  <a:srgbClr val="FF0000"/>
                </a:solidFill>
              </a:rPr>
              <a:t>void lock() {</a:t>
            </a:r>
          </a:p>
          <a:p>
            <a:pPr indent="3937000" algn="just"/>
            <a:r>
              <a:rPr lang="en-US" sz="2800" b="1" dirty="0">
                <a:solidFill>
                  <a:srgbClr val="FF0000"/>
                </a:solidFill>
              </a:rPr>
              <a:t>// ’self’ is the thread ID of caller</a:t>
            </a:r>
          </a:p>
          <a:p>
            <a:pPr indent="3937000" algn="just"/>
            <a:r>
              <a:rPr lang="en-US" sz="2800" b="1" dirty="0">
                <a:solidFill>
                  <a:srgbClr val="FF0000"/>
                </a:solidFill>
              </a:rPr>
              <a:t>flag[self] = 1;</a:t>
            </a:r>
          </a:p>
          <a:p>
            <a:pPr indent="3937000" algn="just"/>
            <a:r>
              <a:rPr lang="en-US" sz="2800" b="1" dirty="0">
                <a:solidFill>
                  <a:srgbClr val="FF0000"/>
                </a:solidFill>
              </a:rPr>
              <a:t>// make it other thread’s turn</a:t>
            </a:r>
          </a:p>
          <a:p>
            <a:pPr indent="3937000" algn="just"/>
            <a:r>
              <a:rPr lang="en-US" sz="2800" b="1" dirty="0">
                <a:solidFill>
                  <a:srgbClr val="FF0000"/>
                </a:solidFill>
              </a:rPr>
              <a:t>turn = 1 - self;</a:t>
            </a:r>
          </a:p>
          <a:p>
            <a:pPr indent="3937000" algn="just"/>
            <a:r>
              <a:rPr lang="en-US" sz="2800" b="1" dirty="0">
                <a:solidFill>
                  <a:srgbClr val="FF0000"/>
                </a:solidFill>
              </a:rPr>
              <a:t>while ((flag[1-self] == 1) &amp;&amp; (turn == 1 - self))</a:t>
            </a:r>
          </a:p>
          <a:p>
            <a:pPr indent="3937000" algn="just"/>
            <a:r>
              <a:rPr lang="en-US" sz="2800" b="1" dirty="0">
                <a:solidFill>
                  <a:srgbClr val="FF0000"/>
                </a:solidFill>
              </a:rPr>
              <a:t>; // spin-wait while it’s not your turn</a:t>
            </a:r>
          </a:p>
          <a:p>
            <a:pPr indent="3937000" algn="just"/>
            <a:r>
              <a:rPr lang="en-US" sz="2800" b="1" dirty="0">
                <a:solidFill>
                  <a:srgbClr val="FF0000"/>
                </a:solidFill>
              </a:rPr>
              <a:t>}</a:t>
            </a:r>
          </a:p>
          <a:p>
            <a:pPr indent="3937000" algn="just"/>
            <a:r>
              <a:rPr lang="en-US" sz="2800" b="1" dirty="0">
                <a:solidFill>
                  <a:srgbClr val="FF0000"/>
                </a:solidFill>
              </a:rPr>
              <a:t>void unlock() {</a:t>
            </a:r>
          </a:p>
          <a:p>
            <a:pPr indent="3937000" algn="just"/>
            <a:r>
              <a:rPr lang="en-US" sz="2800" b="1" dirty="0">
                <a:solidFill>
                  <a:srgbClr val="FF0000"/>
                </a:solidFill>
              </a:rPr>
              <a:t>// simply undo your intent</a:t>
            </a:r>
          </a:p>
          <a:p>
            <a:pPr indent="3937000" algn="just"/>
            <a:r>
              <a:rPr lang="en-US" sz="2800" b="1" dirty="0">
                <a:solidFill>
                  <a:srgbClr val="FF0000"/>
                </a:solidFill>
              </a:rPr>
              <a:t>flag[self] = 0;</a:t>
            </a:r>
          </a:p>
          <a:p>
            <a:pPr indent="3937000" algn="just"/>
            <a:r>
              <a:rPr lang="en-US" sz="2800" b="1" dirty="0">
                <a:solidFill>
                  <a:srgbClr val="FF0000"/>
                </a:solidFill>
              </a:rPr>
              <a:t>}</a:t>
            </a:r>
          </a:p>
          <a:p>
            <a:pPr algn="just"/>
            <a:r>
              <a:rPr lang="en-US" sz="2800" b="1" dirty="0" smtClean="0">
                <a:solidFill>
                  <a:schemeClr val="dk2"/>
                </a:solidFill>
              </a:rPr>
              <a:t>This </a:t>
            </a:r>
            <a:r>
              <a:rPr lang="en-US" sz="2800" b="1" dirty="0">
                <a:solidFill>
                  <a:schemeClr val="dk2"/>
                </a:solidFill>
              </a:rPr>
              <a:t>line of work became quite useless </a:t>
            </a:r>
            <a:r>
              <a:rPr lang="en-US" sz="2800" b="1" dirty="0" smtClean="0">
                <a:solidFill>
                  <a:schemeClr val="dk2"/>
                </a:solidFill>
              </a:rPr>
              <a:t>when it was </a:t>
            </a:r>
            <a:r>
              <a:rPr lang="en-US" sz="2800" b="1" dirty="0">
                <a:solidFill>
                  <a:schemeClr val="dk2"/>
                </a:solidFill>
              </a:rPr>
              <a:t>realized it is much easier to assume a little hardware </a:t>
            </a:r>
            <a:r>
              <a:rPr lang="en-US" sz="2800" b="1" dirty="0" smtClean="0">
                <a:solidFill>
                  <a:schemeClr val="dk2"/>
                </a:solidFill>
              </a:rPr>
              <a:t>support. Further</a:t>
            </a:r>
            <a:r>
              <a:rPr lang="en-US" sz="2800" b="1" dirty="0">
                <a:solidFill>
                  <a:schemeClr val="dk2"/>
                </a:solidFill>
              </a:rPr>
              <a:t>, algorithms like the ones above don’t work on </a:t>
            </a:r>
            <a:r>
              <a:rPr lang="en-US" sz="2800" b="1" dirty="0" smtClean="0">
                <a:solidFill>
                  <a:schemeClr val="dk2"/>
                </a:solidFill>
              </a:rPr>
              <a:t>modern hardware </a:t>
            </a:r>
            <a:r>
              <a:rPr lang="en-US" sz="2800" b="1" dirty="0">
                <a:solidFill>
                  <a:schemeClr val="dk2"/>
                </a:solidFill>
              </a:rPr>
              <a:t>(due to relaxed memory consistency models), thus </a:t>
            </a:r>
            <a:r>
              <a:rPr lang="en-US" sz="2800" b="1" dirty="0" smtClean="0">
                <a:solidFill>
                  <a:schemeClr val="dk2"/>
                </a:solidFill>
              </a:rPr>
              <a:t>making them </a:t>
            </a:r>
            <a:r>
              <a:rPr lang="en-US" sz="2800" b="1" dirty="0">
                <a:solidFill>
                  <a:schemeClr val="dk2"/>
                </a:solidFill>
              </a:rPr>
              <a:t>even less useful than they were before.</a:t>
            </a:r>
          </a:p>
        </p:txBody>
      </p:sp>
      <p:sp>
        <p:nvSpPr>
          <p:cNvPr id="327" name="Google Shape;327;p19"/>
          <p:cNvSpPr txBox="1"/>
          <p:nvPr/>
        </p:nvSpPr>
        <p:spPr>
          <a:xfrm>
            <a:off x="4995068" y="245887"/>
            <a:ext cx="9047163" cy="517434"/>
          </a:xfrm>
          <a:prstGeom prst="rect">
            <a:avLst/>
          </a:prstGeom>
          <a:noFill/>
          <a:ln>
            <a:noFill/>
          </a:ln>
        </p:spPr>
        <p:txBody>
          <a:bodyPr spcFirstLastPara="1" wrap="square" lIns="0" tIns="12050" rIns="0" bIns="0" anchor="t" anchorCtr="0">
            <a:spAutoFit/>
          </a:bodyPr>
          <a:lstStyle/>
          <a:p>
            <a:pPr marL="12700" algn="ctr">
              <a:spcBef>
                <a:spcPts val="100"/>
              </a:spcBef>
            </a:pPr>
            <a:r>
              <a:rPr lang="en-US" sz="3200" b="1" dirty="0" smtClean="0">
                <a:solidFill>
                  <a:srgbClr val="FF0000"/>
                </a:solidFill>
                <a:latin typeface="Calibri"/>
                <a:ea typeface="Calibri"/>
                <a:cs typeface="Calibri"/>
              </a:rPr>
              <a:t>Peterson’s Solution</a:t>
            </a:r>
            <a:endParaRPr lang="en-US" sz="3200" b="1" dirty="0">
              <a:solidFill>
                <a:srgbClr val="FF0000"/>
              </a:solidFill>
              <a:latin typeface="Calibri"/>
              <a:ea typeface="Calibri"/>
              <a:cs typeface="Calibri"/>
            </a:endParaRPr>
          </a:p>
        </p:txBody>
      </p:sp>
      <p:sp>
        <p:nvSpPr>
          <p:cNvPr id="11" name="Google Shape;234;p13"/>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55412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7"/>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291" name="Google Shape;291;p17"/>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3" name="Google Shape;293;p17"/>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4" name="Google Shape;294;p17"/>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5" name="Google Shape;295;p17"/>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296" name="Google Shape;296;p17"/>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97" name="Google Shape;297;p17"/>
          <p:cNvSpPr/>
          <p:nvPr/>
        </p:nvSpPr>
        <p:spPr>
          <a:xfrm>
            <a:off x="222250" y="1306209"/>
            <a:ext cx="19569086" cy="9448700"/>
          </a:xfrm>
          <a:prstGeom prst="rect">
            <a:avLst/>
          </a:prstGeom>
          <a:noFill/>
          <a:ln>
            <a:noFill/>
          </a:ln>
        </p:spPr>
        <p:txBody>
          <a:bodyPr spcFirstLastPara="1" wrap="square" lIns="91425" tIns="45700" rIns="91425" bIns="45700" anchor="t" anchorCtr="0">
            <a:spAutoFit/>
          </a:bodyPr>
          <a:lstStyle/>
          <a:p>
            <a:pPr marL="457200" lvl="0" indent="-457200" algn="just">
              <a:buFont typeface="Arial" panose="020B0604020202020204" pitchFamily="34" charset="0"/>
              <a:buChar char="•"/>
            </a:pPr>
            <a:r>
              <a:rPr lang="en-US" sz="3200" b="1" dirty="0" smtClean="0">
                <a:solidFill>
                  <a:schemeClr val="dk2"/>
                </a:solidFill>
                <a:latin typeface="Calibri" panose="020F0502020204030204" pitchFamily="34" charset="0"/>
                <a:ea typeface="Calibri"/>
                <a:cs typeface="Calibri" panose="020F0502020204030204" pitchFamily="34" charset="0"/>
              </a:rPr>
              <a:t>Because </a:t>
            </a:r>
            <a:r>
              <a:rPr lang="en-US" sz="3200" b="1" dirty="0">
                <a:solidFill>
                  <a:schemeClr val="dk2"/>
                </a:solidFill>
                <a:latin typeface="Calibri" panose="020F0502020204030204" pitchFamily="34" charset="0"/>
                <a:ea typeface="Calibri"/>
                <a:cs typeface="Calibri" panose="020F0502020204030204" pitchFamily="34" charset="0"/>
              </a:rPr>
              <a:t>disabling interrupts does not work on multiple processors</a:t>
            </a:r>
            <a:r>
              <a:rPr lang="en-US" sz="3200" b="1" dirty="0" smtClean="0">
                <a:solidFill>
                  <a:schemeClr val="dk2"/>
                </a:solidFill>
                <a:latin typeface="Calibri" panose="020F0502020204030204" pitchFamily="34" charset="0"/>
                <a:ea typeface="Calibri"/>
                <a:cs typeface="Calibri" panose="020F0502020204030204" pitchFamily="34" charset="0"/>
              </a:rPr>
              <a:t>, and </a:t>
            </a:r>
            <a:r>
              <a:rPr lang="en-US" sz="3200" b="1" dirty="0">
                <a:solidFill>
                  <a:schemeClr val="dk2"/>
                </a:solidFill>
                <a:latin typeface="Calibri" panose="020F0502020204030204" pitchFamily="34" charset="0"/>
                <a:ea typeface="Calibri"/>
                <a:cs typeface="Calibri" panose="020F0502020204030204" pitchFamily="34" charset="0"/>
              </a:rPr>
              <a:t>because simple approaches using loads and stores </a:t>
            </a:r>
            <a:r>
              <a:rPr lang="en-US" sz="3200" b="1" dirty="0" smtClean="0">
                <a:solidFill>
                  <a:schemeClr val="dk2"/>
                </a:solidFill>
                <a:latin typeface="Calibri" panose="020F0502020204030204" pitchFamily="34" charset="0"/>
                <a:ea typeface="Calibri"/>
                <a:cs typeface="Calibri" panose="020F0502020204030204" pitchFamily="34" charset="0"/>
              </a:rPr>
              <a:t>do not work</a:t>
            </a:r>
            <a:r>
              <a:rPr lang="en-US" sz="3200" b="1" dirty="0">
                <a:solidFill>
                  <a:schemeClr val="dk2"/>
                </a:solidFill>
                <a:latin typeface="Calibri" panose="020F0502020204030204" pitchFamily="34" charset="0"/>
                <a:ea typeface="Calibri"/>
                <a:cs typeface="Calibri" panose="020F0502020204030204" pitchFamily="34" charset="0"/>
              </a:rPr>
              <a:t>, </a:t>
            </a:r>
            <a:r>
              <a:rPr lang="en-US" sz="3200" b="1" dirty="0" smtClean="0">
                <a:solidFill>
                  <a:schemeClr val="dk2"/>
                </a:solidFill>
                <a:latin typeface="Calibri" panose="020F0502020204030204" pitchFamily="34" charset="0"/>
                <a:ea typeface="Calibri"/>
                <a:cs typeface="Calibri" panose="020F0502020204030204" pitchFamily="34" charset="0"/>
              </a:rPr>
              <a:t>system designers </a:t>
            </a:r>
            <a:r>
              <a:rPr lang="en-US" sz="3200" b="1" dirty="0">
                <a:solidFill>
                  <a:schemeClr val="dk2"/>
                </a:solidFill>
                <a:latin typeface="Calibri" panose="020F0502020204030204" pitchFamily="34" charset="0"/>
                <a:ea typeface="Calibri"/>
                <a:cs typeface="Calibri" panose="020F0502020204030204" pitchFamily="34" charset="0"/>
              </a:rPr>
              <a:t>started to invent hardware support for locking</a:t>
            </a:r>
            <a:r>
              <a:rPr lang="en-US" sz="3200" b="1" dirty="0" smtClean="0">
                <a:solidFill>
                  <a:schemeClr val="dk2"/>
                </a:solidFill>
                <a:latin typeface="Calibri" panose="020F0502020204030204" pitchFamily="34" charset="0"/>
                <a:ea typeface="Calibri"/>
                <a:cs typeface="Calibri" panose="020F0502020204030204" pitchFamily="34" charset="0"/>
              </a:rPr>
              <a:t>.</a:t>
            </a:r>
            <a:endParaRPr lang="en-US" sz="3200" b="1" dirty="0">
              <a:solidFill>
                <a:schemeClr val="dk2"/>
              </a:solidFill>
              <a:latin typeface="Calibri" panose="020F0502020204030204" pitchFamily="34" charset="0"/>
              <a:ea typeface="Calibri"/>
              <a:cs typeface="Calibri" panose="020F0502020204030204" pitchFamily="34" charset="0"/>
            </a:endParaRPr>
          </a:p>
          <a:p>
            <a:pPr marL="457200" lvl="0" indent="-457200" algn="just">
              <a:buFont typeface="Arial" panose="020B0604020202020204" pitchFamily="34" charset="0"/>
              <a:buChar char="•"/>
            </a:pPr>
            <a:r>
              <a:rPr lang="en-US" sz="3200" b="1" dirty="0" smtClean="0">
                <a:solidFill>
                  <a:schemeClr val="dk2"/>
                </a:solidFill>
                <a:latin typeface="Calibri" panose="020F0502020204030204" pitchFamily="34" charset="0"/>
                <a:ea typeface="Calibri"/>
                <a:cs typeface="Calibri" panose="020F0502020204030204" pitchFamily="34" charset="0"/>
              </a:rPr>
              <a:t>The </a:t>
            </a:r>
            <a:r>
              <a:rPr lang="en-US" sz="3200" b="1" dirty="0">
                <a:solidFill>
                  <a:schemeClr val="dk2"/>
                </a:solidFill>
                <a:latin typeface="Calibri" panose="020F0502020204030204" pitchFamily="34" charset="0"/>
                <a:ea typeface="Calibri"/>
                <a:cs typeface="Calibri" panose="020F0502020204030204" pitchFamily="34" charset="0"/>
              </a:rPr>
              <a:t>simplest bit of hardware support </a:t>
            </a:r>
            <a:r>
              <a:rPr lang="en-US" sz="3200" b="1" dirty="0" smtClean="0">
                <a:solidFill>
                  <a:schemeClr val="dk2"/>
                </a:solidFill>
                <a:latin typeface="Calibri" panose="020F0502020204030204" pitchFamily="34" charset="0"/>
                <a:ea typeface="Calibri"/>
                <a:cs typeface="Calibri" panose="020F0502020204030204" pitchFamily="34" charset="0"/>
              </a:rPr>
              <a:t>is test-and-set </a:t>
            </a:r>
            <a:r>
              <a:rPr lang="en-US" sz="3200" b="1" dirty="0">
                <a:solidFill>
                  <a:schemeClr val="dk2"/>
                </a:solidFill>
                <a:latin typeface="Calibri" panose="020F0502020204030204" pitchFamily="34" charset="0"/>
                <a:ea typeface="Calibri"/>
                <a:cs typeface="Calibri" panose="020F0502020204030204" pitchFamily="34" charset="0"/>
              </a:rPr>
              <a:t>(or atomic </a:t>
            </a:r>
            <a:r>
              <a:rPr lang="en-US" sz="3200" b="1" dirty="0" smtClean="0">
                <a:solidFill>
                  <a:schemeClr val="dk2"/>
                </a:solidFill>
                <a:latin typeface="Calibri" panose="020F0502020204030204" pitchFamily="34" charset="0"/>
                <a:ea typeface="Calibri"/>
                <a:cs typeface="Calibri" panose="020F0502020204030204" pitchFamily="34" charset="0"/>
              </a:rPr>
              <a:t>exchange) </a:t>
            </a:r>
            <a:r>
              <a:rPr lang="en-US" sz="3200" b="1" dirty="0">
                <a:solidFill>
                  <a:schemeClr val="dk2"/>
                </a:solidFill>
                <a:latin typeface="Calibri" panose="020F0502020204030204" pitchFamily="34" charset="0"/>
                <a:ea typeface="Calibri"/>
                <a:cs typeface="Calibri" panose="020F0502020204030204" pitchFamily="34" charset="0"/>
              </a:rPr>
              <a:t>instruction</a:t>
            </a:r>
            <a:r>
              <a:rPr lang="en-US" sz="3200" b="1" dirty="0" smtClean="0">
                <a:solidFill>
                  <a:schemeClr val="dk2"/>
                </a:solidFill>
                <a:latin typeface="Calibri" panose="020F0502020204030204" pitchFamily="34" charset="0"/>
                <a:ea typeface="Calibri"/>
                <a:cs typeface="Calibri" panose="020F0502020204030204" pitchFamily="34" charset="0"/>
              </a:rPr>
              <a:t>.</a:t>
            </a:r>
          </a:p>
          <a:p>
            <a:pPr marL="457200" lvl="0" indent="-457200" algn="just">
              <a:buFont typeface="Arial" panose="020B0604020202020204" pitchFamily="34" charset="0"/>
              <a:buChar char="•"/>
            </a:pPr>
            <a:r>
              <a:rPr lang="en-US" sz="3200" b="1" dirty="0" err="1" smtClean="0">
                <a:solidFill>
                  <a:schemeClr val="dk2"/>
                </a:solidFill>
                <a:latin typeface="Calibri" panose="020F0502020204030204" pitchFamily="34" charset="0"/>
                <a:ea typeface="Calibri"/>
                <a:cs typeface="Calibri" panose="020F0502020204030204" pitchFamily="34" charset="0"/>
              </a:rPr>
              <a:t>testandset</a:t>
            </a:r>
            <a:r>
              <a:rPr lang="en-US" sz="3200" b="1" dirty="0" smtClean="0">
                <a:solidFill>
                  <a:schemeClr val="dk2"/>
                </a:solidFill>
                <a:latin typeface="Calibri" panose="020F0502020204030204" pitchFamily="34" charset="0"/>
                <a:ea typeface="Calibri"/>
                <a:cs typeface="Calibri" panose="020F0502020204030204" pitchFamily="34" charset="0"/>
              </a:rPr>
              <a:t> </a:t>
            </a:r>
            <a:r>
              <a:rPr lang="en-US" sz="3200" b="1" dirty="0">
                <a:solidFill>
                  <a:schemeClr val="dk2"/>
                </a:solidFill>
                <a:latin typeface="Calibri" panose="020F0502020204030204" pitchFamily="34" charset="0"/>
                <a:ea typeface="Calibri"/>
                <a:cs typeface="Calibri" panose="020F0502020204030204" pitchFamily="34" charset="0"/>
              </a:rPr>
              <a:t>instruction </a:t>
            </a:r>
            <a:r>
              <a:rPr lang="en-US" sz="3200" b="1" dirty="0" smtClean="0">
                <a:solidFill>
                  <a:schemeClr val="dk2"/>
                </a:solidFill>
                <a:latin typeface="Calibri" panose="020F0502020204030204" pitchFamily="34" charset="0"/>
                <a:ea typeface="Calibri"/>
                <a:cs typeface="Calibri" panose="020F0502020204030204" pitchFamily="34" charset="0"/>
              </a:rPr>
              <a:t>is done </a:t>
            </a:r>
            <a:r>
              <a:rPr lang="en-US" sz="3200" b="1" dirty="0">
                <a:solidFill>
                  <a:schemeClr val="dk2"/>
                </a:solidFill>
                <a:latin typeface="Calibri" panose="020F0502020204030204" pitchFamily="34" charset="0"/>
                <a:ea typeface="Calibri"/>
                <a:cs typeface="Calibri" panose="020F0502020204030204" pitchFamily="34" charset="0"/>
              </a:rPr>
              <a:t>via the following C code snippet</a:t>
            </a:r>
            <a:r>
              <a:rPr lang="en-US" sz="3200" b="1" dirty="0" smtClean="0">
                <a:solidFill>
                  <a:schemeClr val="dk2"/>
                </a:solidFill>
                <a:latin typeface="Calibri" panose="020F0502020204030204" pitchFamily="34" charset="0"/>
                <a:ea typeface="Calibri"/>
                <a:cs typeface="Calibri" panose="020F0502020204030204" pitchFamily="34" charset="0"/>
              </a:rPr>
              <a:t>:</a:t>
            </a:r>
          </a:p>
          <a:p>
            <a:pPr indent="1549400"/>
            <a:r>
              <a:rPr lang="en-US" sz="3200" dirty="0" err="1">
                <a:solidFill>
                  <a:srgbClr val="FF0000"/>
                </a:solidFill>
              </a:rPr>
              <a:t>int</a:t>
            </a:r>
            <a:r>
              <a:rPr lang="en-US" sz="3200" dirty="0">
                <a:solidFill>
                  <a:srgbClr val="FF0000"/>
                </a:solidFill>
              </a:rPr>
              <a:t> </a:t>
            </a:r>
            <a:r>
              <a:rPr lang="en-US" sz="3200" dirty="0" err="1">
                <a:solidFill>
                  <a:srgbClr val="FF0000"/>
                </a:solidFill>
              </a:rPr>
              <a:t>TestAndSet</a:t>
            </a:r>
            <a:r>
              <a:rPr lang="en-US" sz="3200" dirty="0">
                <a:solidFill>
                  <a:srgbClr val="FF0000"/>
                </a:solidFill>
              </a:rPr>
              <a:t>(</a:t>
            </a:r>
            <a:r>
              <a:rPr lang="en-US" sz="3200" dirty="0" err="1">
                <a:solidFill>
                  <a:srgbClr val="FF0000"/>
                </a:solidFill>
              </a:rPr>
              <a:t>int</a:t>
            </a:r>
            <a:r>
              <a:rPr lang="en-US" sz="3200" dirty="0">
                <a:solidFill>
                  <a:srgbClr val="FF0000"/>
                </a:solidFill>
              </a:rPr>
              <a:t> *</a:t>
            </a:r>
            <a:r>
              <a:rPr lang="en-US" sz="3200" dirty="0" err="1">
                <a:solidFill>
                  <a:srgbClr val="FF0000"/>
                </a:solidFill>
              </a:rPr>
              <a:t>old_ptr</a:t>
            </a:r>
            <a:r>
              <a:rPr lang="en-US" sz="3200" dirty="0">
                <a:solidFill>
                  <a:srgbClr val="FF0000"/>
                </a:solidFill>
              </a:rPr>
              <a:t>, </a:t>
            </a:r>
            <a:r>
              <a:rPr lang="en-US" sz="3200" dirty="0" err="1">
                <a:solidFill>
                  <a:srgbClr val="FF0000"/>
                </a:solidFill>
              </a:rPr>
              <a:t>int</a:t>
            </a:r>
            <a:r>
              <a:rPr lang="en-US" sz="3200" dirty="0">
                <a:solidFill>
                  <a:srgbClr val="FF0000"/>
                </a:solidFill>
              </a:rPr>
              <a:t> new) </a:t>
            </a:r>
            <a:endParaRPr lang="en-US" sz="3200" dirty="0" smtClean="0">
              <a:solidFill>
                <a:srgbClr val="FF0000"/>
              </a:solidFill>
            </a:endParaRPr>
          </a:p>
          <a:p>
            <a:pPr indent="1549400"/>
            <a:r>
              <a:rPr lang="en-US" sz="3200" dirty="0" smtClean="0">
                <a:solidFill>
                  <a:srgbClr val="FF0000"/>
                </a:solidFill>
              </a:rPr>
              <a:t>{</a:t>
            </a:r>
            <a:endParaRPr lang="en-US" sz="3200" dirty="0">
              <a:solidFill>
                <a:srgbClr val="FF0000"/>
              </a:solidFill>
            </a:endParaRPr>
          </a:p>
          <a:p>
            <a:pPr indent="1549400"/>
            <a:r>
              <a:rPr lang="en-US" sz="3200" dirty="0" err="1" smtClean="0">
                <a:solidFill>
                  <a:srgbClr val="FF0000"/>
                </a:solidFill>
              </a:rPr>
              <a:t>int</a:t>
            </a:r>
            <a:r>
              <a:rPr lang="en-US" sz="3200" dirty="0" smtClean="0">
                <a:solidFill>
                  <a:srgbClr val="FF0000"/>
                </a:solidFill>
              </a:rPr>
              <a:t> </a:t>
            </a:r>
            <a:r>
              <a:rPr lang="en-US" sz="3200" dirty="0">
                <a:solidFill>
                  <a:srgbClr val="FF0000"/>
                </a:solidFill>
              </a:rPr>
              <a:t>old = *</a:t>
            </a:r>
            <a:r>
              <a:rPr lang="en-US" sz="3200" dirty="0" err="1">
                <a:solidFill>
                  <a:srgbClr val="FF0000"/>
                </a:solidFill>
              </a:rPr>
              <a:t>old_ptr</a:t>
            </a:r>
            <a:r>
              <a:rPr lang="en-US" sz="3200" dirty="0">
                <a:solidFill>
                  <a:srgbClr val="FF0000"/>
                </a:solidFill>
              </a:rPr>
              <a:t>; // fetch old value at </a:t>
            </a:r>
            <a:r>
              <a:rPr lang="en-US" sz="3200" dirty="0" err="1">
                <a:solidFill>
                  <a:srgbClr val="FF0000"/>
                </a:solidFill>
              </a:rPr>
              <a:t>old_ptr</a:t>
            </a:r>
            <a:endParaRPr lang="en-US" sz="3200" dirty="0">
              <a:solidFill>
                <a:srgbClr val="FF0000"/>
              </a:solidFill>
            </a:endParaRPr>
          </a:p>
          <a:p>
            <a:pPr indent="1549400"/>
            <a:r>
              <a:rPr lang="en-US" sz="3200" dirty="0" smtClean="0">
                <a:solidFill>
                  <a:srgbClr val="FF0000"/>
                </a:solidFill>
              </a:rPr>
              <a:t>*</a:t>
            </a:r>
            <a:r>
              <a:rPr lang="en-US" sz="3200" dirty="0" err="1">
                <a:solidFill>
                  <a:srgbClr val="FF0000"/>
                </a:solidFill>
              </a:rPr>
              <a:t>old_ptr</a:t>
            </a:r>
            <a:r>
              <a:rPr lang="en-US" sz="3200" dirty="0">
                <a:solidFill>
                  <a:srgbClr val="FF0000"/>
                </a:solidFill>
              </a:rPr>
              <a:t> = new; // store ’new’ into </a:t>
            </a:r>
            <a:r>
              <a:rPr lang="en-US" sz="3200" dirty="0" err="1">
                <a:solidFill>
                  <a:srgbClr val="FF0000"/>
                </a:solidFill>
              </a:rPr>
              <a:t>old_ptr</a:t>
            </a:r>
            <a:endParaRPr lang="en-US" sz="3200" dirty="0">
              <a:solidFill>
                <a:srgbClr val="FF0000"/>
              </a:solidFill>
            </a:endParaRPr>
          </a:p>
          <a:p>
            <a:pPr indent="1549400"/>
            <a:r>
              <a:rPr lang="en-US" sz="3200" dirty="0" smtClean="0">
                <a:solidFill>
                  <a:srgbClr val="FF0000"/>
                </a:solidFill>
              </a:rPr>
              <a:t>return </a:t>
            </a:r>
            <a:r>
              <a:rPr lang="en-US" sz="3200" dirty="0">
                <a:solidFill>
                  <a:srgbClr val="FF0000"/>
                </a:solidFill>
              </a:rPr>
              <a:t>old; // return the old value</a:t>
            </a:r>
          </a:p>
          <a:p>
            <a:pPr indent="1549400"/>
            <a:r>
              <a:rPr lang="en-US" sz="3200" dirty="0" smtClean="0">
                <a:solidFill>
                  <a:srgbClr val="FF0000"/>
                </a:solidFill>
              </a:rPr>
              <a:t>}</a:t>
            </a:r>
            <a:endParaRPr lang="en-US" sz="3200" b="1" dirty="0">
              <a:solidFill>
                <a:srgbClr val="FF0000"/>
              </a:solidFill>
              <a:latin typeface="Calibri" panose="020F0502020204030204" pitchFamily="34" charset="0"/>
              <a:ea typeface="Calibri"/>
              <a:cs typeface="Calibri" panose="020F0502020204030204" pitchFamily="34" charset="0"/>
            </a:endParaRPr>
          </a:p>
          <a:p>
            <a:pPr marL="457200" lvl="0" indent="-457200" algn="just">
              <a:buFont typeface="Arial" panose="020B0604020202020204" pitchFamily="34" charset="0"/>
              <a:buChar char="•"/>
            </a:pPr>
            <a:endParaRPr lang="en-US" sz="3200" b="1" dirty="0">
              <a:solidFill>
                <a:schemeClr val="dk2"/>
              </a:solidFill>
              <a:latin typeface="Calibri" panose="020F0502020204030204" pitchFamily="34" charset="0"/>
              <a:ea typeface="Calibri"/>
              <a:cs typeface="Calibri" panose="020F0502020204030204" pitchFamily="34" charset="0"/>
            </a:endParaRPr>
          </a:p>
          <a:p>
            <a:pPr marL="457200" lvl="0" indent="-457200" algn="just">
              <a:buFont typeface="Arial" panose="020B0604020202020204" pitchFamily="34" charset="0"/>
              <a:buChar char="•"/>
            </a:pPr>
            <a:endParaRPr lang="en-US" sz="3200" b="1" dirty="0" smtClean="0">
              <a:solidFill>
                <a:schemeClr val="dk2"/>
              </a:solidFill>
              <a:latin typeface="Calibri" panose="020F0502020204030204" pitchFamily="34" charset="0"/>
              <a:ea typeface="Calibri"/>
              <a:cs typeface="Calibri" panose="020F0502020204030204" pitchFamily="34" charset="0"/>
            </a:endParaRPr>
          </a:p>
          <a:p>
            <a:pPr marL="457200" lvl="0" indent="-457200" algn="just">
              <a:buFont typeface="Arial" panose="020B0604020202020204" pitchFamily="34" charset="0"/>
              <a:buChar char="•"/>
            </a:pPr>
            <a:endParaRPr lang="en-US" sz="3200" b="1" dirty="0">
              <a:solidFill>
                <a:schemeClr val="dk2"/>
              </a:solidFill>
              <a:latin typeface="Calibri" panose="020F0502020204030204" pitchFamily="34" charset="0"/>
              <a:ea typeface="Calibri"/>
              <a:cs typeface="Calibri" panose="020F0502020204030204" pitchFamily="34" charset="0"/>
            </a:endParaRPr>
          </a:p>
          <a:p>
            <a:pPr marL="457200" lvl="0" indent="-457200" algn="just">
              <a:buFont typeface="Arial" panose="020B0604020202020204" pitchFamily="34" charset="0"/>
              <a:buChar char="•"/>
            </a:pPr>
            <a:endParaRPr lang="en-US" sz="3200" b="1" dirty="0" smtClean="0">
              <a:solidFill>
                <a:schemeClr val="dk2"/>
              </a:solidFill>
              <a:latin typeface="Calibri" panose="020F0502020204030204" pitchFamily="34" charset="0"/>
              <a:ea typeface="Calibri"/>
              <a:cs typeface="Calibri" panose="020F0502020204030204" pitchFamily="34" charset="0"/>
            </a:endParaRPr>
          </a:p>
          <a:p>
            <a:pPr marL="457200" lvl="0" indent="-457200" algn="just">
              <a:buFont typeface="Arial" panose="020B0604020202020204" pitchFamily="34" charset="0"/>
              <a:buChar char="•"/>
            </a:pPr>
            <a:endParaRPr lang="en-US" sz="3200" b="1" dirty="0">
              <a:solidFill>
                <a:schemeClr val="dk2"/>
              </a:solidFill>
              <a:latin typeface="Calibri" panose="020F0502020204030204" pitchFamily="34" charset="0"/>
              <a:ea typeface="Calibri"/>
              <a:cs typeface="Calibri" panose="020F0502020204030204" pitchFamily="34" charset="0"/>
            </a:endParaRPr>
          </a:p>
          <a:p>
            <a:pPr marL="457200" lvl="0" indent="-457200" algn="just">
              <a:buFont typeface="Arial" panose="020B0604020202020204" pitchFamily="34" charset="0"/>
              <a:buChar char="•"/>
            </a:pPr>
            <a:endParaRPr lang="en-US" sz="3200" b="1" dirty="0" smtClean="0">
              <a:solidFill>
                <a:schemeClr val="dk2"/>
              </a:solidFill>
              <a:latin typeface="Calibri" panose="020F0502020204030204" pitchFamily="34" charset="0"/>
              <a:ea typeface="Calibri"/>
              <a:cs typeface="Calibri" panose="020F0502020204030204" pitchFamily="34" charset="0"/>
            </a:endParaRPr>
          </a:p>
          <a:p>
            <a:pPr marL="457200" lvl="0" indent="-457200" algn="just">
              <a:buFont typeface="Arial" panose="020B0604020202020204" pitchFamily="34" charset="0"/>
              <a:buChar char="•"/>
            </a:pPr>
            <a:endParaRPr lang="en-US" sz="3200" b="1" dirty="0">
              <a:solidFill>
                <a:schemeClr val="dk2"/>
              </a:solidFill>
              <a:latin typeface="Calibri" panose="020F0502020204030204" pitchFamily="34" charset="0"/>
              <a:ea typeface="Calibri"/>
              <a:cs typeface="Calibri" panose="020F0502020204030204" pitchFamily="34" charset="0"/>
            </a:endParaRPr>
          </a:p>
          <a:p>
            <a:pPr marL="457200" lvl="0" indent="-457200" algn="just">
              <a:buFont typeface="Arial" panose="020B0604020202020204" pitchFamily="34" charset="0"/>
              <a:buChar char="•"/>
            </a:pPr>
            <a:endParaRPr lang="en-US" sz="3200" b="1" dirty="0" smtClean="0">
              <a:solidFill>
                <a:schemeClr val="dk2"/>
              </a:solidFill>
              <a:latin typeface="Calibri" panose="020F0502020204030204" pitchFamily="34" charset="0"/>
              <a:ea typeface="Calibri"/>
              <a:cs typeface="Calibri" panose="020F0502020204030204" pitchFamily="34" charset="0"/>
            </a:endParaRPr>
          </a:p>
          <a:p>
            <a:pPr marL="457200" lvl="0" indent="-457200" algn="just">
              <a:buFont typeface="Arial" panose="020B0604020202020204" pitchFamily="34" charset="0"/>
              <a:buChar char="•"/>
            </a:pPr>
            <a:endParaRPr lang="en-US" sz="3200" b="1" dirty="0">
              <a:solidFill>
                <a:schemeClr val="dk2"/>
              </a:solidFill>
              <a:latin typeface="Calibri" panose="020F0502020204030204" pitchFamily="34" charset="0"/>
              <a:ea typeface="Calibri"/>
              <a:cs typeface="Calibri" panose="020F0502020204030204" pitchFamily="34" charset="0"/>
            </a:endParaRPr>
          </a:p>
        </p:txBody>
      </p:sp>
      <p:sp>
        <p:nvSpPr>
          <p:cNvPr id="298" name="Google Shape;298;p17"/>
          <p:cNvSpPr txBox="1"/>
          <p:nvPr/>
        </p:nvSpPr>
        <p:spPr>
          <a:xfrm>
            <a:off x="5610386" y="87312"/>
            <a:ext cx="8459627" cy="1120163"/>
          </a:xfrm>
          <a:prstGeom prst="rect">
            <a:avLst/>
          </a:prstGeom>
          <a:noFill/>
          <a:ln>
            <a:noFill/>
          </a:ln>
        </p:spPr>
        <p:txBody>
          <a:bodyPr spcFirstLastPara="1" wrap="square" lIns="0" tIns="12050" rIns="0" bIns="0" anchor="t" anchorCtr="0">
            <a:spAutoFit/>
          </a:bodyPr>
          <a:lstStyle/>
          <a:p>
            <a:pPr marL="12700" lvl="0" algn="ctr"/>
            <a:r>
              <a:rPr lang="en-US" sz="3600" b="1" dirty="0" smtClean="0">
                <a:solidFill>
                  <a:srgbClr val="FF0000"/>
                </a:solidFill>
                <a:latin typeface="Playfair Display"/>
              </a:rPr>
              <a:t>Building Working </a:t>
            </a:r>
            <a:r>
              <a:rPr lang="en-US" sz="3600" b="1" dirty="0">
                <a:solidFill>
                  <a:srgbClr val="FF0000"/>
                </a:solidFill>
                <a:latin typeface="Playfair Display"/>
              </a:rPr>
              <a:t>Spin Locks with </a:t>
            </a:r>
            <a:r>
              <a:rPr lang="en-US" sz="3600" b="1" dirty="0" smtClean="0">
                <a:solidFill>
                  <a:srgbClr val="FF0000"/>
                </a:solidFill>
                <a:latin typeface="Playfair Display"/>
              </a:rPr>
              <a:t>Test-And-Set</a:t>
            </a:r>
            <a:endParaRPr lang="en-US" sz="3600" b="1" dirty="0">
              <a:solidFill>
                <a:srgbClr val="FF0000"/>
              </a:solidFill>
              <a:latin typeface="Playfair Display"/>
            </a:endParaRPr>
          </a:p>
        </p:txBody>
      </p:sp>
      <p:sp>
        <p:nvSpPr>
          <p:cNvPr id="12" name="Google Shape;234;p13"/>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12243661" y="3177153"/>
            <a:ext cx="7547676" cy="7423688"/>
          </a:xfrm>
          <a:prstGeom prst="rect">
            <a:avLst/>
          </a:prstGeom>
        </p:spPr>
      </p:pic>
    </p:spTree>
    <p:extLst>
      <p:ext uri="{BB962C8B-B14F-4D97-AF65-F5344CB8AC3E}">
        <p14:creationId xmlns:p14="http://schemas.microsoft.com/office/powerpoint/2010/main" val="5950029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8483" y="392490"/>
            <a:ext cx="18942050" cy="461665"/>
          </a:xfrm>
        </p:spPr>
        <p:txBody>
          <a:bodyPr/>
          <a:lstStyle/>
          <a:p>
            <a:r>
              <a:rPr lang="en-US" b="1" i="0" dirty="0" smtClean="0">
                <a:solidFill>
                  <a:srgbClr val="FF0000"/>
                </a:solidFill>
              </a:rPr>
              <a:t>Building working spinlocks using </a:t>
            </a:r>
            <a:r>
              <a:rPr lang="en-US" b="1" i="0" dirty="0" err="1" smtClean="0">
                <a:solidFill>
                  <a:srgbClr val="FF0000"/>
                </a:solidFill>
              </a:rPr>
              <a:t>TestandSet</a:t>
            </a:r>
            <a:endParaRPr lang="en-US" b="1" i="0" dirty="0">
              <a:solidFill>
                <a:srgbClr val="FF0000"/>
              </a:solidFill>
            </a:endParaRPr>
          </a:p>
        </p:txBody>
      </p:sp>
      <p:sp>
        <p:nvSpPr>
          <p:cNvPr id="3" name="Text Placeholder 2"/>
          <p:cNvSpPr>
            <a:spLocks noGrp="1"/>
          </p:cNvSpPr>
          <p:nvPr>
            <p:ph type="body" idx="1"/>
          </p:nvPr>
        </p:nvSpPr>
        <p:spPr>
          <a:xfrm>
            <a:off x="581025" y="1264672"/>
            <a:ext cx="18942050" cy="9459000"/>
          </a:xfrm>
        </p:spPr>
        <p:txBody>
          <a:bodyPr/>
          <a:lstStyle/>
          <a:p>
            <a:pPr lvl="0" indent="-457200" algn="just">
              <a:buFont typeface="Arial" panose="020B0604020202020204" pitchFamily="34" charset="0"/>
              <a:buChar char="•"/>
            </a:pPr>
            <a:r>
              <a:rPr lang="en-US" sz="2800" b="1" dirty="0">
                <a:solidFill>
                  <a:srgbClr val="FF0000"/>
                </a:solidFill>
                <a:latin typeface="Calibri" panose="020F0502020204030204" pitchFamily="34" charset="0"/>
                <a:cs typeface="Calibri" panose="020F0502020204030204" pitchFamily="34" charset="0"/>
              </a:rPr>
              <a:t>test-and-set </a:t>
            </a:r>
            <a:r>
              <a:rPr lang="en-US" sz="2800" b="1" dirty="0">
                <a:solidFill>
                  <a:schemeClr val="dk2"/>
                </a:solidFill>
                <a:latin typeface="Calibri" panose="020F0502020204030204" pitchFamily="34" charset="0"/>
                <a:cs typeface="Calibri" panose="020F0502020204030204" pitchFamily="34" charset="0"/>
              </a:rPr>
              <a:t>instruction returns the </a:t>
            </a:r>
            <a:r>
              <a:rPr lang="en-US" sz="2800" b="1" dirty="0" smtClean="0">
                <a:solidFill>
                  <a:schemeClr val="dk2"/>
                </a:solidFill>
                <a:latin typeface="Calibri" panose="020F0502020204030204" pitchFamily="34" charset="0"/>
                <a:cs typeface="Calibri" panose="020F0502020204030204" pitchFamily="34" charset="0"/>
              </a:rPr>
              <a:t>old value </a:t>
            </a:r>
            <a:r>
              <a:rPr lang="en-US" sz="2800" b="1" dirty="0">
                <a:solidFill>
                  <a:schemeClr val="dk2"/>
                </a:solidFill>
                <a:latin typeface="Calibri" panose="020F0502020204030204" pitchFamily="34" charset="0"/>
                <a:cs typeface="Calibri" panose="020F0502020204030204" pitchFamily="34" charset="0"/>
              </a:rPr>
              <a:t>pointed to by the old </a:t>
            </a:r>
            <a:r>
              <a:rPr lang="en-US" sz="2800" b="1" dirty="0" err="1">
                <a:solidFill>
                  <a:schemeClr val="dk2"/>
                </a:solidFill>
                <a:latin typeface="Calibri" panose="020F0502020204030204" pitchFamily="34" charset="0"/>
                <a:cs typeface="Calibri" panose="020F0502020204030204" pitchFamily="34" charset="0"/>
              </a:rPr>
              <a:t>ptr</a:t>
            </a:r>
            <a:r>
              <a:rPr lang="en-US" sz="2800" b="1" dirty="0">
                <a:solidFill>
                  <a:schemeClr val="dk2"/>
                </a:solidFill>
                <a:latin typeface="Calibri" panose="020F0502020204030204" pitchFamily="34" charset="0"/>
                <a:cs typeface="Calibri" panose="020F0502020204030204" pitchFamily="34" charset="0"/>
              </a:rPr>
              <a:t>, and simultaneously updates said </a:t>
            </a:r>
            <a:r>
              <a:rPr lang="en-US" sz="2800" b="1" dirty="0" smtClean="0">
                <a:solidFill>
                  <a:schemeClr val="dk2"/>
                </a:solidFill>
                <a:latin typeface="Calibri" panose="020F0502020204030204" pitchFamily="34" charset="0"/>
                <a:cs typeface="Calibri" panose="020F0502020204030204" pitchFamily="34" charset="0"/>
              </a:rPr>
              <a:t>value to </a:t>
            </a:r>
            <a:r>
              <a:rPr lang="en-US" sz="2800" b="1" dirty="0">
                <a:solidFill>
                  <a:schemeClr val="dk2"/>
                </a:solidFill>
                <a:latin typeface="Calibri" panose="020F0502020204030204" pitchFamily="34" charset="0"/>
                <a:cs typeface="Calibri" panose="020F0502020204030204" pitchFamily="34" charset="0"/>
              </a:rPr>
              <a:t>new. </a:t>
            </a:r>
            <a:endParaRPr lang="en-US" sz="2800" b="1" dirty="0" smtClean="0">
              <a:solidFill>
                <a:schemeClr val="dk2"/>
              </a:solidFill>
              <a:latin typeface="Calibri" panose="020F0502020204030204" pitchFamily="34" charset="0"/>
              <a:cs typeface="Calibri" panose="020F0502020204030204" pitchFamily="34" charset="0"/>
            </a:endParaRPr>
          </a:p>
          <a:p>
            <a:pPr lvl="0" indent="-457200" algn="just">
              <a:buFont typeface="Arial" panose="020B0604020202020204" pitchFamily="34" charset="0"/>
              <a:buChar char="•"/>
            </a:pPr>
            <a:r>
              <a:rPr lang="en-US" sz="2800" b="1" dirty="0" smtClean="0">
                <a:solidFill>
                  <a:schemeClr val="dk2"/>
                </a:solidFill>
                <a:latin typeface="Calibri" panose="020F0502020204030204" pitchFamily="34" charset="0"/>
                <a:cs typeface="Calibri" panose="020F0502020204030204" pitchFamily="34" charset="0"/>
              </a:rPr>
              <a:t>The key, </a:t>
            </a:r>
            <a:r>
              <a:rPr lang="en-US" sz="2800" b="1" dirty="0">
                <a:solidFill>
                  <a:schemeClr val="dk2"/>
                </a:solidFill>
                <a:latin typeface="Calibri" panose="020F0502020204030204" pitchFamily="34" charset="0"/>
                <a:cs typeface="Calibri" panose="020F0502020204030204" pitchFamily="34" charset="0"/>
              </a:rPr>
              <a:t>is that this sequence of operations is </a:t>
            </a:r>
            <a:r>
              <a:rPr lang="en-US" sz="2800" b="1" dirty="0" smtClean="0">
                <a:solidFill>
                  <a:schemeClr val="dk2"/>
                </a:solidFill>
                <a:latin typeface="Calibri" panose="020F0502020204030204" pitchFamily="34" charset="0"/>
                <a:cs typeface="Calibri" panose="020F0502020204030204" pitchFamily="34" charset="0"/>
              </a:rPr>
              <a:t>performed atomically</a:t>
            </a:r>
            <a:r>
              <a:rPr lang="en-US" sz="2800" b="1" dirty="0">
                <a:solidFill>
                  <a:schemeClr val="dk2"/>
                </a:solidFill>
                <a:latin typeface="Calibri" panose="020F0502020204030204" pitchFamily="34" charset="0"/>
                <a:cs typeface="Calibri" panose="020F0502020204030204" pitchFamily="34" charset="0"/>
              </a:rPr>
              <a:t>. </a:t>
            </a:r>
            <a:endParaRPr lang="en-US" sz="2800" b="1" dirty="0" smtClean="0">
              <a:solidFill>
                <a:schemeClr val="dk2"/>
              </a:solidFill>
              <a:latin typeface="Calibri" panose="020F0502020204030204" pitchFamily="34" charset="0"/>
              <a:cs typeface="Calibri" panose="020F0502020204030204" pitchFamily="34" charset="0"/>
            </a:endParaRPr>
          </a:p>
          <a:p>
            <a:pPr lvl="0" indent="-457200" algn="just">
              <a:buFont typeface="Arial" panose="020B0604020202020204" pitchFamily="34" charset="0"/>
              <a:buChar char="•"/>
            </a:pPr>
            <a:r>
              <a:rPr lang="en-US" sz="2800" b="1" dirty="0" smtClean="0">
                <a:solidFill>
                  <a:schemeClr val="dk2"/>
                </a:solidFill>
                <a:latin typeface="Calibri" panose="020F0502020204030204" pitchFamily="34" charset="0"/>
                <a:cs typeface="Calibri" panose="020F0502020204030204" pitchFamily="34" charset="0"/>
              </a:rPr>
              <a:t>The </a:t>
            </a:r>
            <a:r>
              <a:rPr lang="en-US" sz="2800" b="1" dirty="0">
                <a:solidFill>
                  <a:schemeClr val="dk2"/>
                </a:solidFill>
                <a:latin typeface="Calibri" panose="020F0502020204030204" pitchFamily="34" charset="0"/>
                <a:cs typeface="Calibri" panose="020F0502020204030204" pitchFamily="34" charset="0"/>
              </a:rPr>
              <a:t>reason it is called “test and set” is that it enables </a:t>
            </a:r>
            <a:r>
              <a:rPr lang="en-US" sz="2800" b="1" dirty="0" smtClean="0">
                <a:solidFill>
                  <a:schemeClr val="dk2"/>
                </a:solidFill>
                <a:latin typeface="Calibri" panose="020F0502020204030204" pitchFamily="34" charset="0"/>
                <a:cs typeface="Calibri" panose="020F0502020204030204" pitchFamily="34" charset="0"/>
              </a:rPr>
              <a:t>you to </a:t>
            </a:r>
            <a:r>
              <a:rPr lang="en-US" sz="2800" b="1" dirty="0">
                <a:solidFill>
                  <a:schemeClr val="dk2"/>
                </a:solidFill>
                <a:latin typeface="Calibri" panose="020F0502020204030204" pitchFamily="34" charset="0"/>
                <a:cs typeface="Calibri" panose="020F0502020204030204" pitchFamily="34" charset="0"/>
              </a:rPr>
              <a:t>“test” the old value (which is what is returned) while </a:t>
            </a:r>
            <a:r>
              <a:rPr lang="en-US" sz="2800" b="1" dirty="0" smtClean="0">
                <a:solidFill>
                  <a:schemeClr val="dk2"/>
                </a:solidFill>
                <a:latin typeface="Calibri" panose="020F0502020204030204" pitchFamily="34" charset="0"/>
                <a:cs typeface="Calibri" panose="020F0502020204030204" pitchFamily="34" charset="0"/>
              </a:rPr>
              <a:t>simultaneously “</a:t>
            </a:r>
            <a:r>
              <a:rPr lang="en-US" sz="2800" b="1" dirty="0">
                <a:solidFill>
                  <a:schemeClr val="dk2"/>
                </a:solidFill>
                <a:latin typeface="Calibri" panose="020F0502020204030204" pitchFamily="34" charset="0"/>
                <a:cs typeface="Calibri" panose="020F0502020204030204" pitchFamily="34" charset="0"/>
              </a:rPr>
              <a:t>setting” the memory location to a new </a:t>
            </a:r>
            <a:r>
              <a:rPr lang="en-US" sz="2800" b="1" dirty="0" smtClean="0">
                <a:solidFill>
                  <a:schemeClr val="dk2"/>
                </a:solidFill>
                <a:latin typeface="Calibri" panose="020F0502020204030204" pitchFamily="34" charset="0"/>
                <a:cs typeface="Calibri" panose="020F0502020204030204" pitchFamily="34" charset="0"/>
              </a:rPr>
              <a:t>value.</a:t>
            </a:r>
          </a:p>
          <a:p>
            <a:pPr lvl="0" indent="-457200" algn="just">
              <a:buFont typeface="Arial" panose="020B0604020202020204" pitchFamily="34" charset="0"/>
              <a:buChar char="•"/>
            </a:pPr>
            <a:r>
              <a:rPr lang="en-US" sz="2800" b="1" dirty="0" smtClean="0">
                <a:solidFill>
                  <a:schemeClr val="dk2"/>
                </a:solidFill>
                <a:latin typeface="Calibri" panose="020F0502020204030204" pitchFamily="34" charset="0"/>
                <a:cs typeface="Calibri" panose="020F0502020204030204" pitchFamily="34" charset="0"/>
              </a:rPr>
              <a:t>Consider the </a:t>
            </a:r>
            <a:r>
              <a:rPr lang="en-US" sz="2800" b="1" dirty="0">
                <a:solidFill>
                  <a:srgbClr val="FF0000"/>
                </a:solidFill>
                <a:latin typeface="Calibri" panose="020F0502020204030204" pitchFamily="34" charset="0"/>
                <a:cs typeface="Calibri" panose="020F0502020204030204" pitchFamily="34" charset="0"/>
              </a:rPr>
              <a:t>first </a:t>
            </a:r>
            <a:r>
              <a:rPr lang="en-US" sz="2800" b="1" dirty="0" smtClean="0">
                <a:solidFill>
                  <a:srgbClr val="FF0000"/>
                </a:solidFill>
                <a:latin typeface="Calibri" panose="020F0502020204030204" pitchFamily="34" charset="0"/>
                <a:cs typeface="Calibri" panose="020F0502020204030204" pitchFamily="34" charset="0"/>
              </a:rPr>
              <a:t>case </a:t>
            </a:r>
            <a:r>
              <a:rPr lang="en-US" sz="2800" b="1" dirty="0">
                <a:solidFill>
                  <a:schemeClr val="dk2"/>
                </a:solidFill>
                <a:latin typeface="Calibri" panose="020F0502020204030204" pitchFamily="34" charset="0"/>
                <a:cs typeface="Calibri" panose="020F0502020204030204" pitchFamily="34" charset="0"/>
              </a:rPr>
              <a:t>where a thread calls lock() and no other thread currently holds </a:t>
            </a:r>
            <a:r>
              <a:rPr lang="en-US" sz="2800" b="1" dirty="0" smtClean="0">
                <a:solidFill>
                  <a:schemeClr val="dk2"/>
                </a:solidFill>
                <a:latin typeface="Calibri" panose="020F0502020204030204" pitchFamily="34" charset="0"/>
                <a:cs typeface="Calibri" panose="020F0502020204030204" pitchFamily="34" charset="0"/>
              </a:rPr>
              <a:t>the lock</a:t>
            </a:r>
            <a:r>
              <a:rPr lang="en-US" sz="2800" b="1" dirty="0">
                <a:solidFill>
                  <a:schemeClr val="dk2"/>
                </a:solidFill>
                <a:latin typeface="Calibri" panose="020F0502020204030204" pitchFamily="34" charset="0"/>
                <a:cs typeface="Calibri" panose="020F0502020204030204" pitchFamily="34" charset="0"/>
              </a:rPr>
              <a:t>; thus, flag should be 0. When the thread calls </a:t>
            </a:r>
            <a:r>
              <a:rPr lang="en-US" sz="2800" b="1" dirty="0" err="1" smtClean="0">
                <a:solidFill>
                  <a:schemeClr val="dk2"/>
                </a:solidFill>
                <a:latin typeface="Calibri" panose="020F0502020204030204" pitchFamily="34" charset="0"/>
                <a:cs typeface="Calibri" panose="020F0502020204030204" pitchFamily="34" charset="0"/>
              </a:rPr>
              <a:t>TestAndSet</a:t>
            </a:r>
            <a:r>
              <a:rPr lang="en-US" sz="2800" b="1" dirty="0" smtClean="0">
                <a:solidFill>
                  <a:schemeClr val="dk2"/>
                </a:solidFill>
                <a:latin typeface="Calibri" panose="020F0502020204030204" pitchFamily="34" charset="0"/>
                <a:cs typeface="Calibri" panose="020F0502020204030204" pitchFamily="34" charset="0"/>
              </a:rPr>
              <a:t>(flag,1</a:t>
            </a:r>
            <a:r>
              <a:rPr lang="en-US" sz="2800" b="1" dirty="0">
                <a:solidFill>
                  <a:schemeClr val="dk2"/>
                </a:solidFill>
                <a:latin typeface="Calibri" panose="020F0502020204030204" pitchFamily="34" charset="0"/>
                <a:cs typeface="Calibri" panose="020F0502020204030204" pitchFamily="34" charset="0"/>
              </a:rPr>
              <a:t>), the </a:t>
            </a:r>
            <a:r>
              <a:rPr lang="en-US" sz="2800" b="1" dirty="0" smtClean="0">
                <a:solidFill>
                  <a:schemeClr val="dk2"/>
                </a:solidFill>
                <a:latin typeface="Calibri" panose="020F0502020204030204" pitchFamily="34" charset="0"/>
                <a:cs typeface="Calibri" panose="020F0502020204030204" pitchFamily="34" charset="0"/>
              </a:rPr>
              <a:t>routine will </a:t>
            </a:r>
            <a:r>
              <a:rPr lang="en-US" sz="2800" b="1" dirty="0">
                <a:solidFill>
                  <a:schemeClr val="dk2"/>
                </a:solidFill>
                <a:latin typeface="Calibri" panose="020F0502020204030204" pitchFamily="34" charset="0"/>
                <a:cs typeface="Calibri" panose="020F0502020204030204" pitchFamily="34" charset="0"/>
              </a:rPr>
              <a:t>return the old value of flag, which is 0; thus, the </a:t>
            </a:r>
            <a:r>
              <a:rPr lang="en-US" sz="2800" b="1" dirty="0" smtClean="0">
                <a:solidFill>
                  <a:schemeClr val="dk2"/>
                </a:solidFill>
                <a:latin typeface="Calibri" panose="020F0502020204030204" pitchFamily="34" charset="0"/>
                <a:cs typeface="Calibri" panose="020F0502020204030204" pitchFamily="34" charset="0"/>
              </a:rPr>
              <a:t>calling thread</a:t>
            </a:r>
            <a:r>
              <a:rPr lang="en-US" sz="2800" b="1" dirty="0">
                <a:solidFill>
                  <a:schemeClr val="dk2"/>
                </a:solidFill>
                <a:latin typeface="Calibri" panose="020F0502020204030204" pitchFamily="34" charset="0"/>
                <a:cs typeface="Calibri" panose="020F0502020204030204" pitchFamily="34" charset="0"/>
              </a:rPr>
              <a:t>, which is testing the value of flag, will not get caught </a:t>
            </a:r>
            <a:r>
              <a:rPr lang="en-US" sz="2800" b="1" dirty="0" smtClean="0">
                <a:solidFill>
                  <a:schemeClr val="dk2"/>
                </a:solidFill>
                <a:latin typeface="Calibri" panose="020F0502020204030204" pitchFamily="34" charset="0"/>
                <a:cs typeface="Calibri" panose="020F0502020204030204" pitchFamily="34" charset="0"/>
              </a:rPr>
              <a:t>spinning in </a:t>
            </a:r>
            <a:r>
              <a:rPr lang="en-US" sz="2800" b="1" dirty="0">
                <a:solidFill>
                  <a:schemeClr val="dk2"/>
                </a:solidFill>
                <a:latin typeface="Calibri" panose="020F0502020204030204" pitchFamily="34" charset="0"/>
                <a:cs typeface="Calibri" panose="020F0502020204030204" pitchFamily="34" charset="0"/>
              </a:rPr>
              <a:t>the while loop and will acquire the lock. The thread will also </a:t>
            </a:r>
            <a:r>
              <a:rPr lang="en-US" sz="2800" b="1" dirty="0" smtClean="0">
                <a:solidFill>
                  <a:schemeClr val="dk2"/>
                </a:solidFill>
                <a:latin typeface="Calibri" panose="020F0502020204030204" pitchFamily="34" charset="0"/>
                <a:cs typeface="Calibri" panose="020F0502020204030204" pitchFamily="34" charset="0"/>
              </a:rPr>
              <a:t>atomically set </a:t>
            </a:r>
            <a:r>
              <a:rPr lang="en-US" sz="2800" b="1" dirty="0">
                <a:solidFill>
                  <a:schemeClr val="dk2"/>
                </a:solidFill>
                <a:latin typeface="Calibri" panose="020F0502020204030204" pitchFamily="34" charset="0"/>
                <a:cs typeface="Calibri" panose="020F0502020204030204" pitchFamily="34" charset="0"/>
              </a:rPr>
              <a:t>the value to 1, thus indicating that the lock is now held. </a:t>
            </a:r>
            <a:r>
              <a:rPr lang="en-US" sz="2800" b="1" dirty="0" smtClean="0">
                <a:solidFill>
                  <a:schemeClr val="dk2"/>
                </a:solidFill>
                <a:latin typeface="Calibri" panose="020F0502020204030204" pitchFamily="34" charset="0"/>
                <a:cs typeface="Calibri" panose="020F0502020204030204" pitchFamily="34" charset="0"/>
              </a:rPr>
              <a:t>When the </a:t>
            </a:r>
            <a:r>
              <a:rPr lang="en-US" sz="2800" b="1" dirty="0">
                <a:solidFill>
                  <a:schemeClr val="dk2"/>
                </a:solidFill>
                <a:latin typeface="Calibri" panose="020F0502020204030204" pitchFamily="34" charset="0"/>
                <a:cs typeface="Calibri" panose="020F0502020204030204" pitchFamily="34" charset="0"/>
              </a:rPr>
              <a:t>thread is finished with its critical section, it calls unlock() to set </a:t>
            </a:r>
            <a:r>
              <a:rPr lang="en-US" sz="2800" b="1" dirty="0" smtClean="0">
                <a:solidFill>
                  <a:schemeClr val="dk2"/>
                </a:solidFill>
                <a:latin typeface="Calibri" panose="020F0502020204030204" pitchFamily="34" charset="0"/>
                <a:cs typeface="Calibri" panose="020F0502020204030204" pitchFamily="34" charset="0"/>
              </a:rPr>
              <a:t>the flag </a:t>
            </a:r>
            <a:r>
              <a:rPr lang="en-US" sz="2800" b="1" dirty="0">
                <a:solidFill>
                  <a:schemeClr val="dk2"/>
                </a:solidFill>
                <a:latin typeface="Calibri" panose="020F0502020204030204" pitchFamily="34" charset="0"/>
                <a:cs typeface="Calibri" panose="020F0502020204030204" pitchFamily="34" charset="0"/>
              </a:rPr>
              <a:t>back to zero.</a:t>
            </a:r>
          </a:p>
          <a:p>
            <a:pPr lvl="0" indent="-457200" algn="just">
              <a:buFont typeface="Arial" panose="020B0604020202020204" pitchFamily="34" charset="0"/>
              <a:buChar char="•"/>
            </a:pPr>
            <a:r>
              <a:rPr lang="en-US" sz="2800" b="1" dirty="0">
                <a:solidFill>
                  <a:schemeClr val="dk2"/>
                </a:solidFill>
                <a:latin typeface="Calibri" panose="020F0502020204030204" pitchFamily="34" charset="0"/>
                <a:cs typeface="Calibri" panose="020F0502020204030204" pitchFamily="34" charset="0"/>
              </a:rPr>
              <a:t>The </a:t>
            </a:r>
            <a:r>
              <a:rPr lang="en-US" sz="2800" b="1" dirty="0">
                <a:solidFill>
                  <a:srgbClr val="FF0000"/>
                </a:solidFill>
                <a:latin typeface="Calibri" panose="020F0502020204030204" pitchFamily="34" charset="0"/>
                <a:cs typeface="Calibri" panose="020F0502020204030204" pitchFamily="34" charset="0"/>
              </a:rPr>
              <a:t>second case </a:t>
            </a:r>
            <a:r>
              <a:rPr lang="en-US" sz="2800" b="1" dirty="0" smtClean="0">
                <a:solidFill>
                  <a:schemeClr val="dk2"/>
                </a:solidFill>
                <a:latin typeface="Calibri" panose="020F0502020204030204" pitchFamily="34" charset="0"/>
                <a:cs typeface="Calibri" panose="020F0502020204030204" pitchFamily="34" charset="0"/>
              </a:rPr>
              <a:t>arises </a:t>
            </a:r>
            <a:r>
              <a:rPr lang="en-US" sz="2800" b="1" dirty="0">
                <a:solidFill>
                  <a:schemeClr val="dk2"/>
                </a:solidFill>
                <a:latin typeface="Calibri" panose="020F0502020204030204" pitchFamily="34" charset="0"/>
                <a:cs typeface="Calibri" panose="020F0502020204030204" pitchFamily="34" charset="0"/>
              </a:rPr>
              <a:t>when one thread </a:t>
            </a:r>
            <a:r>
              <a:rPr lang="en-US" sz="2800" b="1" dirty="0" smtClean="0">
                <a:solidFill>
                  <a:schemeClr val="dk2"/>
                </a:solidFill>
                <a:latin typeface="Calibri" panose="020F0502020204030204" pitchFamily="34" charset="0"/>
                <a:cs typeface="Calibri" panose="020F0502020204030204" pitchFamily="34" charset="0"/>
              </a:rPr>
              <a:t>already has the </a:t>
            </a:r>
            <a:r>
              <a:rPr lang="en-US" sz="2800" b="1" dirty="0">
                <a:solidFill>
                  <a:schemeClr val="dk2"/>
                </a:solidFill>
                <a:latin typeface="Calibri" panose="020F0502020204030204" pitchFamily="34" charset="0"/>
                <a:cs typeface="Calibri" panose="020F0502020204030204" pitchFamily="34" charset="0"/>
              </a:rPr>
              <a:t>lock held (i.e., flag is 1). In this case, this </a:t>
            </a:r>
            <a:r>
              <a:rPr lang="en-US" sz="2800" b="1" dirty="0" smtClean="0">
                <a:solidFill>
                  <a:schemeClr val="dk2"/>
                </a:solidFill>
                <a:latin typeface="Calibri" panose="020F0502020204030204" pitchFamily="34" charset="0"/>
                <a:cs typeface="Calibri" panose="020F0502020204030204" pitchFamily="34" charset="0"/>
              </a:rPr>
              <a:t>thread will </a:t>
            </a:r>
            <a:r>
              <a:rPr lang="en-US" sz="2800" b="1" dirty="0">
                <a:solidFill>
                  <a:schemeClr val="dk2"/>
                </a:solidFill>
                <a:latin typeface="Calibri" panose="020F0502020204030204" pitchFamily="34" charset="0"/>
                <a:cs typeface="Calibri" panose="020F0502020204030204" pitchFamily="34" charset="0"/>
              </a:rPr>
              <a:t>call lock() and</a:t>
            </a:r>
          </a:p>
          <a:p>
            <a:pPr lvl="0" indent="-457200" algn="just">
              <a:buFont typeface="Arial" panose="020B0604020202020204" pitchFamily="34" charset="0"/>
              <a:buChar char="•"/>
            </a:pPr>
            <a:r>
              <a:rPr lang="en-US" sz="2800" b="1" dirty="0">
                <a:solidFill>
                  <a:schemeClr val="dk2"/>
                </a:solidFill>
                <a:latin typeface="Calibri" panose="020F0502020204030204" pitchFamily="34" charset="0"/>
                <a:cs typeface="Calibri" panose="020F0502020204030204" pitchFamily="34" charset="0"/>
              </a:rPr>
              <a:t>then call </a:t>
            </a:r>
            <a:r>
              <a:rPr lang="en-US" sz="2800" b="1" dirty="0" err="1">
                <a:solidFill>
                  <a:schemeClr val="dk2"/>
                </a:solidFill>
                <a:latin typeface="Calibri" panose="020F0502020204030204" pitchFamily="34" charset="0"/>
                <a:cs typeface="Calibri" panose="020F0502020204030204" pitchFamily="34" charset="0"/>
              </a:rPr>
              <a:t>TestAndSet</a:t>
            </a:r>
            <a:r>
              <a:rPr lang="en-US" sz="2800" b="1" dirty="0">
                <a:solidFill>
                  <a:schemeClr val="dk2"/>
                </a:solidFill>
                <a:latin typeface="Calibri" panose="020F0502020204030204" pitchFamily="34" charset="0"/>
                <a:cs typeface="Calibri" panose="020F0502020204030204" pitchFamily="34" charset="0"/>
              </a:rPr>
              <a:t>(flag, 1) as well. This time, </a:t>
            </a:r>
            <a:r>
              <a:rPr lang="en-US" sz="2800" b="1" dirty="0" err="1">
                <a:solidFill>
                  <a:schemeClr val="dk2"/>
                </a:solidFill>
                <a:latin typeface="Calibri" panose="020F0502020204030204" pitchFamily="34" charset="0"/>
                <a:cs typeface="Calibri" panose="020F0502020204030204" pitchFamily="34" charset="0"/>
              </a:rPr>
              <a:t>TestAndSet</a:t>
            </a:r>
            <a:r>
              <a:rPr lang="en-US" sz="2800" b="1" dirty="0" smtClean="0">
                <a:solidFill>
                  <a:schemeClr val="dk2"/>
                </a:solidFill>
                <a:latin typeface="Calibri" panose="020F0502020204030204" pitchFamily="34" charset="0"/>
                <a:cs typeface="Calibri" panose="020F0502020204030204" pitchFamily="34" charset="0"/>
              </a:rPr>
              <a:t>() will </a:t>
            </a:r>
            <a:r>
              <a:rPr lang="en-US" sz="2800" b="1" dirty="0">
                <a:solidFill>
                  <a:schemeClr val="dk2"/>
                </a:solidFill>
                <a:latin typeface="Calibri" panose="020F0502020204030204" pitchFamily="34" charset="0"/>
                <a:cs typeface="Calibri" panose="020F0502020204030204" pitchFamily="34" charset="0"/>
              </a:rPr>
              <a:t>return the old value at flag, which is 1 (because the lock is held</a:t>
            </a:r>
            <a:r>
              <a:rPr lang="en-US" sz="2800" b="1" dirty="0" smtClean="0">
                <a:solidFill>
                  <a:schemeClr val="dk2"/>
                </a:solidFill>
                <a:latin typeface="Calibri" panose="020F0502020204030204" pitchFamily="34" charset="0"/>
                <a:cs typeface="Calibri" panose="020F0502020204030204" pitchFamily="34" charset="0"/>
              </a:rPr>
              <a:t>), while </a:t>
            </a:r>
            <a:r>
              <a:rPr lang="en-US" sz="2800" b="1" dirty="0">
                <a:solidFill>
                  <a:schemeClr val="dk2"/>
                </a:solidFill>
                <a:latin typeface="Calibri" panose="020F0502020204030204" pitchFamily="34" charset="0"/>
                <a:cs typeface="Calibri" panose="020F0502020204030204" pitchFamily="34" charset="0"/>
              </a:rPr>
              <a:t>simultaneously setting it to 1 again. As long as the lock is held </a:t>
            </a:r>
            <a:r>
              <a:rPr lang="en-US" sz="2800" b="1" dirty="0" smtClean="0">
                <a:solidFill>
                  <a:schemeClr val="dk2"/>
                </a:solidFill>
                <a:latin typeface="Calibri" panose="020F0502020204030204" pitchFamily="34" charset="0"/>
                <a:cs typeface="Calibri" panose="020F0502020204030204" pitchFamily="34" charset="0"/>
              </a:rPr>
              <a:t>by another </a:t>
            </a:r>
            <a:r>
              <a:rPr lang="en-US" sz="2800" b="1" dirty="0">
                <a:solidFill>
                  <a:schemeClr val="dk2"/>
                </a:solidFill>
                <a:latin typeface="Calibri" panose="020F0502020204030204" pitchFamily="34" charset="0"/>
                <a:cs typeface="Calibri" panose="020F0502020204030204" pitchFamily="34" charset="0"/>
              </a:rPr>
              <a:t>thread, </a:t>
            </a:r>
            <a:r>
              <a:rPr lang="en-US" sz="2800" b="1" dirty="0" err="1">
                <a:solidFill>
                  <a:schemeClr val="dk2"/>
                </a:solidFill>
                <a:latin typeface="Calibri" panose="020F0502020204030204" pitchFamily="34" charset="0"/>
                <a:cs typeface="Calibri" panose="020F0502020204030204" pitchFamily="34" charset="0"/>
              </a:rPr>
              <a:t>TestAndSet</a:t>
            </a:r>
            <a:r>
              <a:rPr lang="en-US" sz="2800" b="1" dirty="0">
                <a:solidFill>
                  <a:schemeClr val="dk2"/>
                </a:solidFill>
                <a:latin typeface="Calibri" panose="020F0502020204030204" pitchFamily="34" charset="0"/>
                <a:cs typeface="Calibri" panose="020F0502020204030204" pitchFamily="34" charset="0"/>
              </a:rPr>
              <a:t>() will repeatedly return 1, and thus </a:t>
            </a:r>
            <a:r>
              <a:rPr lang="en-US" sz="2800" b="1" dirty="0" smtClean="0">
                <a:solidFill>
                  <a:schemeClr val="dk2"/>
                </a:solidFill>
                <a:latin typeface="Calibri" panose="020F0502020204030204" pitchFamily="34" charset="0"/>
                <a:cs typeface="Calibri" panose="020F0502020204030204" pitchFamily="34" charset="0"/>
              </a:rPr>
              <a:t>this thread will </a:t>
            </a:r>
            <a:r>
              <a:rPr lang="en-US" sz="2800" b="1" dirty="0">
                <a:solidFill>
                  <a:schemeClr val="dk2"/>
                </a:solidFill>
                <a:latin typeface="Calibri" panose="020F0502020204030204" pitchFamily="34" charset="0"/>
                <a:cs typeface="Calibri" panose="020F0502020204030204" pitchFamily="34" charset="0"/>
              </a:rPr>
              <a:t>spin and spin until the lock is finally released. When the flag </a:t>
            </a:r>
            <a:r>
              <a:rPr lang="en-US" sz="2800" b="1" dirty="0" smtClean="0">
                <a:solidFill>
                  <a:schemeClr val="dk2"/>
                </a:solidFill>
                <a:latin typeface="Calibri" panose="020F0502020204030204" pitchFamily="34" charset="0"/>
                <a:cs typeface="Calibri" panose="020F0502020204030204" pitchFamily="34" charset="0"/>
              </a:rPr>
              <a:t>is finally </a:t>
            </a:r>
            <a:r>
              <a:rPr lang="en-US" sz="2800" b="1" dirty="0">
                <a:solidFill>
                  <a:schemeClr val="dk2"/>
                </a:solidFill>
                <a:latin typeface="Calibri" panose="020F0502020204030204" pitchFamily="34" charset="0"/>
                <a:cs typeface="Calibri" panose="020F0502020204030204" pitchFamily="34" charset="0"/>
              </a:rPr>
              <a:t>set to 0 by some other thread, this thread will call </a:t>
            </a:r>
            <a:r>
              <a:rPr lang="en-US" sz="2800" b="1" dirty="0" err="1">
                <a:solidFill>
                  <a:schemeClr val="dk2"/>
                </a:solidFill>
                <a:latin typeface="Calibri" panose="020F0502020204030204" pitchFamily="34" charset="0"/>
                <a:cs typeface="Calibri" panose="020F0502020204030204" pitchFamily="34" charset="0"/>
              </a:rPr>
              <a:t>TestAndSet</a:t>
            </a:r>
            <a:r>
              <a:rPr lang="en-US" sz="2800" b="1" dirty="0" smtClean="0">
                <a:solidFill>
                  <a:schemeClr val="dk2"/>
                </a:solidFill>
                <a:latin typeface="Calibri" panose="020F0502020204030204" pitchFamily="34" charset="0"/>
                <a:cs typeface="Calibri" panose="020F0502020204030204" pitchFamily="34" charset="0"/>
              </a:rPr>
              <a:t>() again</a:t>
            </a:r>
            <a:r>
              <a:rPr lang="en-US" sz="2800" b="1" dirty="0">
                <a:solidFill>
                  <a:schemeClr val="dk2"/>
                </a:solidFill>
                <a:latin typeface="Calibri" panose="020F0502020204030204" pitchFamily="34" charset="0"/>
                <a:cs typeface="Calibri" panose="020F0502020204030204" pitchFamily="34" charset="0"/>
              </a:rPr>
              <a:t>, which will now return 0 while atomically setting the value to 1 </a:t>
            </a:r>
            <a:r>
              <a:rPr lang="en-US" sz="2800" b="1" dirty="0" smtClean="0">
                <a:solidFill>
                  <a:schemeClr val="dk2"/>
                </a:solidFill>
                <a:latin typeface="Calibri" panose="020F0502020204030204" pitchFamily="34" charset="0"/>
                <a:cs typeface="Calibri" panose="020F0502020204030204" pitchFamily="34" charset="0"/>
              </a:rPr>
              <a:t>and thus </a:t>
            </a:r>
            <a:r>
              <a:rPr lang="en-US" sz="2800" b="1" dirty="0">
                <a:solidFill>
                  <a:schemeClr val="dk2"/>
                </a:solidFill>
                <a:latin typeface="Calibri" panose="020F0502020204030204" pitchFamily="34" charset="0"/>
                <a:cs typeface="Calibri" panose="020F0502020204030204" pitchFamily="34" charset="0"/>
              </a:rPr>
              <a:t>acquire the lock and enter the critical section</a:t>
            </a:r>
            <a:r>
              <a:rPr lang="en-US" sz="2800" b="1" dirty="0" smtClean="0">
                <a:solidFill>
                  <a:schemeClr val="dk2"/>
                </a:solidFill>
                <a:latin typeface="Calibri" panose="020F0502020204030204" pitchFamily="34" charset="0"/>
                <a:cs typeface="Calibri" panose="020F0502020204030204" pitchFamily="34" charset="0"/>
              </a:rPr>
              <a:t>. By </a:t>
            </a:r>
            <a:r>
              <a:rPr lang="en-US" sz="2800" b="1" dirty="0">
                <a:solidFill>
                  <a:schemeClr val="dk2"/>
                </a:solidFill>
                <a:latin typeface="Calibri" panose="020F0502020204030204" pitchFamily="34" charset="0"/>
                <a:cs typeface="Calibri" panose="020F0502020204030204" pitchFamily="34" charset="0"/>
              </a:rPr>
              <a:t>making both the test (of the old lock value) and set (of the </a:t>
            </a:r>
            <a:r>
              <a:rPr lang="en-US" sz="2800" b="1" dirty="0" err="1">
                <a:solidFill>
                  <a:schemeClr val="dk2"/>
                </a:solidFill>
                <a:latin typeface="Calibri" panose="020F0502020204030204" pitchFamily="34" charset="0"/>
                <a:cs typeface="Calibri" panose="020F0502020204030204" pitchFamily="34" charset="0"/>
              </a:rPr>
              <a:t>newvalue</a:t>
            </a:r>
            <a:r>
              <a:rPr lang="en-US" sz="2800" b="1" dirty="0">
                <a:solidFill>
                  <a:schemeClr val="dk2"/>
                </a:solidFill>
                <a:latin typeface="Calibri" panose="020F0502020204030204" pitchFamily="34" charset="0"/>
                <a:cs typeface="Calibri" panose="020F0502020204030204" pitchFamily="34" charset="0"/>
              </a:rPr>
              <a:t>) a single atomic operation, we ensure that only one thread </a:t>
            </a:r>
            <a:r>
              <a:rPr lang="en-US" sz="2800" b="1" dirty="0" smtClean="0">
                <a:solidFill>
                  <a:schemeClr val="dk2"/>
                </a:solidFill>
                <a:latin typeface="Calibri" panose="020F0502020204030204" pitchFamily="34" charset="0"/>
                <a:cs typeface="Calibri" panose="020F0502020204030204" pitchFamily="34" charset="0"/>
              </a:rPr>
              <a:t>acquires the </a:t>
            </a:r>
            <a:r>
              <a:rPr lang="en-US" sz="2800" b="1" dirty="0">
                <a:solidFill>
                  <a:schemeClr val="dk2"/>
                </a:solidFill>
                <a:latin typeface="Calibri" panose="020F0502020204030204" pitchFamily="34" charset="0"/>
                <a:cs typeface="Calibri" panose="020F0502020204030204" pitchFamily="34" charset="0"/>
              </a:rPr>
              <a:t>lock. </a:t>
            </a:r>
            <a:endParaRPr lang="en-US" sz="2800" b="1" dirty="0" smtClean="0">
              <a:solidFill>
                <a:schemeClr val="dk2"/>
              </a:solidFill>
              <a:latin typeface="Calibri" panose="020F0502020204030204" pitchFamily="34" charset="0"/>
              <a:cs typeface="Calibri" panose="020F0502020204030204" pitchFamily="34" charset="0"/>
            </a:endParaRPr>
          </a:p>
          <a:p>
            <a:pPr lvl="0" indent="-457200" algn="just">
              <a:buFont typeface="Arial" panose="020B0604020202020204" pitchFamily="34" charset="0"/>
              <a:buChar char="•"/>
            </a:pPr>
            <a:r>
              <a:rPr lang="en-US" sz="2800" b="1" dirty="0" smtClean="0">
                <a:solidFill>
                  <a:schemeClr val="dk2"/>
                </a:solidFill>
                <a:latin typeface="Calibri" panose="020F0502020204030204" pitchFamily="34" charset="0"/>
                <a:cs typeface="Calibri" panose="020F0502020204030204" pitchFamily="34" charset="0"/>
              </a:rPr>
              <a:t>It might be clear why </a:t>
            </a:r>
            <a:r>
              <a:rPr lang="en-US" sz="2800" b="1" dirty="0">
                <a:solidFill>
                  <a:schemeClr val="dk2"/>
                </a:solidFill>
                <a:latin typeface="Calibri" panose="020F0502020204030204" pitchFamily="34" charset="0"/>
                <a:cs typeface="Calibri" panose="020F0502020204030204" pitchFamily="34" charset="0"/>
              </a:rPr>
              <a:t>this type of lock is usually </a:t>
            </a:r>
            <a:r>
              <a:rPr lang="en-US" sz="2800" b="1" dirty="0" smtClean="0">
                <a:solidFill>
                  <a:schemeClr val="dk2"/>
                </a:solidFill>
                <a:latin typeface="Calibri" panose="020F0502020204030204" pitchFamily="34" charset="0"/>
                <a:cs typeface="Calibri" panose="020F0502020204030204" pitchFamily="34" charset="0"/>
              </a:rPr>
              <a:t>referred to </a:t>
            </a:r>
            <a:r>
              <a:rPr lang="en-US" sz="2800" b="1" dirty="0">
                <a:solidFill>
                  <a:schemeClr val="dk2"/>
                </a:solidFill>
                <a:latin typeface="Calibri" panose="020F0502020204030204" pitchFamily="34" charset="0"/>
                <a:cs typeface="Calibri" panose="020F0502020204030204" pitchFamily="34" charset="0"/>
              </a:rPr>
              <a:t>as a spin lock. It is the simplest type of lock to build, and simply </a:t>
            </a:r>
            <a:r>
              <a:rPr lang="en-US" sz="2800" b="1" dirty="0" smtClean="0">
                <a:solidFill>
                  <a:schemeClr val="dk2"/>
                </a:solidFill>
                <a:latin typeface="Calibri" panose="020F0502020204030204" pitchFamily="34" charset="0"/>
                <a:cs typeface="Calibri" panose="020F0502020204030204" pitchFamily="34" charset="0"/>
              </a:rPr>
              <a:t>spins, using </a:t>
            </a:r>
            <a:r>
              <a:rPr lang="en-US" sz="2800" b="1" dirty="0">
                <a:solidFill>
                  <a:schemeClr val="dk2"/>
                </a:solidFill>
                <a:latin typeface="Calibri" panose="020F0502020204030204" pitchFamily="34" charset="0"/>
                <a:cs typeface="Calibri" panose="020F0502020204030204" pitchFamily="34" charset="0"/>
              </a:rPr>
              <a:t>CPU cycles, until the lock becomes available. </a:t>
            </a:r>
            <a:endParaRPr lang="en-US" sz="2800" b="1" dirty="0" smtClean="0">
              <a:solidFill>
                <a:schemeClr val="dk2"/>
              </a:solidFill>
              <a:latin typeface="Calibri" panose="020F0502020204030204" pitchFamily="34" charset="0"/>
              <a:cs typeface="Calibri" panose="020F0502020204030204" pitchFamily="34" charset="0"/>
            </a:endParaRPr>
          </a:p>
          <a:p>
            <a:pPr lvl="0" indent="-457200" algn="just">
              <a:buFont typeface="Arial" panose="020B0604020202020204" pitchFamily="34" charset="0"/>
              <a:buChar char="•"/>
            </a:pPr>
            <a:r>
              <a:rPr lang="en-US" sz="2800" b="1" dirty="0" smtClean="0">
                <a:solidFill>
                  <a:schemeClr val="dk2"/>
                </a:solidFill>
                <a:latin typeface="Calibri" panose="020F0502020204030204" pitchFamily="34" charset="0"/>
                <a:cs typeface="Calibri" panose="020F0502020204030204" pitchFamily="34" charset="0"/>
              </a:rPr>
              <a:t>To </a:t>
            </a:r>
            <a:r>
              <a:rPr lang="en-US" sz="2800" b="1" dirty="0">
                <a:solidFill>
                  <a:schemeClr val="dk2"/>
                </a:solidFill>
                <a:latin typeface="Calibri" panose="020F0502020204030204" pitchFamily="34" charset="0"/>
                <a:cs typeface="Calibri" panose="020F0502020204030204" pitchFamily="34" charset="0"/>
              </a:rPr>
              <a:t>work </a:t>
            </a:r>
            <a:r>
              <a:rPr lang="en-US" sz="2800" b="1" dirty="0" smtClean="0">
                <a:solidFill>
                  <a:schemeClr val="dk2"/>
                </a:solidFill>
                <a:latin typeface="Calibri" panose="020F0502020204030204" pitchFamily="34" charset="0"/>
                <a:cs typeface="Calibri" panose="020F0502020204030204" pitchFamily="34" charset="0"/>
              </a:rPr>
              <a:t>correctly on </a:t>
            </a:r>
            <a:r>
              <a:rPr lang="en-US" sz="2800" b="1" dirty="0">
                <a:solidFill>
                  <a:schemeClr val="dk2"/>
                </a:solidFill>
                <a:latin typeface="Calibri" panose="020F0502020204030204" pitchFamily="34" charset="0"/>
                <a:cs typeface="Calibri" panose="020F0502020204030204" pitchFamily="34" charset="0"/>
              </a:rPr>
              <a:t>a single processor, it requires a preemptive scheduler (i.e., one </a:t>
            </a:r>
            <a:r>
              <a:rPr lang="en-US" sz="2800" b="1" dirty="0" smtClean="0">
                <a:solidFill>
                  <a:schemeClr val="dk2"/>
                </a:solidFill>
                <a:latin typeface="Calibri" panose="020F0502020204030204" pitchFamily="34" charset="0"/>
                <a:cs typeface="Calibri" panose="020F0502020204030204" pitchFamily="34" charset="0"/>
              </a:rPr>
              <a:t>that will </a:t>
            </a:r>
            <a:r>
              <a:rPr lang="en-US" sz="2800" b="1" dirty="0">
                <a:solidFill>
                  <a:schemeClr val="dk2"/>
                </a:solidFill>
                <a:latin typeface="Calibri" panose="020F0502020204030204" pitchFamily="34" charset="0"/>
                <a:cs typeface="Calibri" panose="020F0502020204030204" pitchFamily="34" charset="0"/>
              </a:rPr>
              <a:t>interrupt a thread via a timer, in order to run a different thread, </a:t>
            </a:r>
            <a:r>
              <a:rPr lang="en-US" sz="2800" b="1" dirty="0" smtClean="0">
                <a:solidFill>
                  <a:schemeClr val="dk2"/>
                </a:solidFill>
                <a:latin typeface="Calibri" panose="020F0502020204030204" pitchFamily="34" charset="0"/>
                <a:cs typeface="Calibri" panose="020F0502020204030204" pitchFamily="34" charset="0"/>
              </a:rPr>
              <a:t>from time </a:t>
            </a:r>
            <a:r>
              <a:rPr lang="en-US" sz="2800" b="1" dirty="0">
                <a:solidFill>
                  <a:schemeClr val="dk2"/>
                </a:solidFill>
                <a:latin typeface="Calibri" panose="020F0502020204030204" pitchFamily="34" charset="0"/>
                <a:cs typeface="Calibri" panose="020F0502020204030204" pitchFamily="34" charset="0"/>
              </a:rPr>
              <a:t>to time). Without preemption, spin locks don’t make much sense </a:t>
            </a:r>
            <a:r>
              <a:rPr lang="en-US" sz="2800" b="1" dirty="0" smtClean="0">
                <a:solidFill>
                  <a:schemeClr val="dk2"/>
                </a:solidFill>
                <a:latin typeface="Calibri" panose="020F0502020204030204" pitchFamily="34" charset="0"/>
                <a:cs typeface="Calibri" panose="020F0502020204030204" pitchFamily="34" charset="0"/>
              </a:rPr>
              <a:t>on a </a:t>
            </a:r>
            <a:r>
              <a:rPr lang="en-US" sz="2800" b="1" dirty="0">
                <a:solidFill>
                  <a:schemeClr val="dk2"/>
                </a:solidFill>
                <a:latin typeface="Calibri" panose="020F0502020204030204" pitchFamily="34" charset="0"/>
                <a:cs typeface="Calibri" panose="020F0502020204030204" pitchFamily="34" charset="0"/>
              </a:rPr>
              <a:t>single CPU, as a thread spinning on a CPU will never relinquish it</a:t>
            </a:r>
            <a:r>
              <a:rPr lang="en-US" sz="2800" b="1" dirty="0" smtClean="0">
                <a:solidFill>
                  <a:schemeClr val="dk2"/>
                </a:solidFill>
                <a:latin typeface="Calibri" panose="020F0502020204030204" pitchFamily="34" charset="0"/>
                <a:cs typeface="Calibri" panose="020F0502020204030204" pitchFamily="34" charset="0"/>
              </a:rPr>
              <a:t>.</a:t>
            </a:r>
            <a:endParaRPr lang="en-US" sz="2800" b="1" dirty="0">
              <a:solidFill>
                <a:schemeClr val="dk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87270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07988"/>
            <a:ext cx="18942050" cy="677108"/>
          </a:xfrm>
        </p:spPr>
        <p:txBody>
          <a:bodyPr/>
          <a:lstStyle/>
          <a:p>
            <a:r>
              <a:rPr lang="en-US" sz="4400" b="1" dirty="0" smtClean="0">
                <a:solidFill>
                  <a:srgbClr val="FF0000"/>
                </a:solidFill>
                <a:latin typeface="Calibri" panose="020F0502020204030204" pitchFamily="34" charset="0"/>
                <a:cs typeface="Calibri" panose="020F0502020204030204" pitchFamily="34" charset="0"/>
              </a:rPr>
              <a:t>Evaluating Spin Locks</a:t>
            </a:r>
            <a:endParaRPr lang="en-US" sz="4400" b="1" dirty="0">
              <a:solidFill>
                <a:srgbClr val="FF0000"/>
              </a:solidFill>
              <a:latin typeface="Calibri" panose="020F0502020204030204" pitchFamily="34" charset="0"/>
              <a:cs typeface="Calibri" panose="020F0502020204030204" pitchFamily="34" charset="0"/>
            </a:endParaRPr>
          </a:p>
        </p:txBody>
      </p:sp>
      <p:sp>
        <p:nvSpPr>
          <p:cNvPr id="3" name="Text Placeholder 2"/>
          <p:cNvSpPr>
            <a:spLocks noGrp="1"/>
          </p:cNvSpPr>
          <p:nvPr>
            <p:ph type="body" idx="1"/>
          </p:nvPr>
        </p:nvSpPr>
        <p:spPr>
          <a:xfrm>
            <a:off x="581025" y="1078691"/>
            <a:ext cx="18942050" cy="9274334"/>
          </a:xfrm>
        </p:spPr>
        <p:txBody>
          <a:bodyPr/>
          <a:lstStyle/>
          <a:p>
            <a:pPr marL="685800" indent="-457200" algn="just">
              <a:buSzPct val="90000"/>
              <a:buFont typeface="Arial" panose="020B0604020202020204" pitchFamily="34" charset="0"/>
              <a:buChar char="•"/>
            </a:pPr>
            <a:r>
              <a:rPr lang="en-US" sz="3200" b="1" dirty="0" smtClean="0">
                <a:solidFill>
                  <a:srgbClr val="FF0000"/>
                </a:solidFill>
                <a:latin typeface="Calibri" panose="020F0502020204030204" pitchFamily="34" charset="0"/>
                <a:cs typeface="Calibri" panose="020F0502020204030204" pitchFamily="34" charset="0"/>
              </a:rPr>
              <a:t>Correctness</a:t>
            </a:r>
            <a:r>
              <a:rPr lang="en-US" sz="3200" b="1" dirty="0">
                <a:solidFill>
                  <a:schemeClr val="dk2"/>
                </a:solidFill>
                <a:latin typeface="Calibri" panose="020F0502020204030204" pitchFamily="34" charset="0"/>
                <a:cs typeface="Calibri" panose="020F0502020204030204" pitchFamily="34" charset="0"/>
              </a:rPr>
              <a:t>: </a:t>
            </a:r>
            <a:r>
              <a:rPr lang="en-US" sz="3200" b="1" dirty="0" smtClean="0">
                <a:solidFill>
                  <a:schemeClr val="dk2"/>
                </a:solidFill>
                <a:latin typeface="Calibri" panose="020F0502020204030204" pitchFamily="34" charset="0"/>
                <a:cs typeface="Calibri" panose="020F0502020204030204" pitchFamily="34" charset="0"/>
              </a:rPr>
              <a:t>The </a:t>
            </a:r>
            <a:r>
              <a:rPr lang="en-US" sz="3200" b="1" dirty="0">
                <a:solidFill>
                  <a:schemeClr val="dk2"/>
                </a:solidFill>
                <a:latin typeface="Calibri" panose="020F0502020204030204" pitchFamily="34" charset="0"/>
                <a:cs typeface="Calibri" panose="020F0502020204030204" pitchFamily="34" charset="0"/>
              </a:rPr>
              <a:t>spin lock only allows a single thread to enter the critical section at </a:t>
            </a:r>
            <a:r>
              <a:rPr lang="en-US" sz="3200" b="1" dirty="0" smtClean="0">
                <a:solidFill>
                  <a:schemeClr val="dk2"/>
                </a:solidFill>
                <a:latin typeface="Calibri" panose="020F0502020204030204" pitchFamily="34" charset="0"/>
                <a:cs typeface="Calibri" panose="020F0502020204030204" pitchFamily="34" charset="0"/>
              </a:rPr>
              <a:t>a time</a:t>
            </a:r>
            <a:r>
              <a:rPr lang="en-US" sz="3200" b="1" dirty="0">
                <a:solidFill>
                  <a:schemeClr val="dk2"/>
                </a:solidFill>
                <a:latin typeface="Calibri" panose="020F0502020204030204" pitchFamily="34" charset="0"/>
                <a:cs typeface="Calibri" panose="020F0502020204030204" pitchFamily="34" charset="0"/>
              </a:rPr>
              <a:t>. Thus, we have a correct </a:t>
            </a:r>
            <a:r>
              <a:rPr lang="en-US" sz="3200" b="1" dirty="0" smtClean="0">
                <a:solidFill>
                  <a:schemeClr val="dk2"/>
                </a:solidFill>
                <a:latin typeface="Calibri" panose="020F0502020204030204" pitchFamily="34" charset="0"/>
                <a:cs typeface="Calibri" panose="020F0502020204030204" pitchFamily="34" charset="0"/>
              </a:rPr>
              <a:t>lock.</a:t>
            </a:r>
          </a:p>
          <a:p>
            <a:pPr marL="685800" indent="-457200" algn="just">
              <a:buSzPct val="90000"/>
              <a:buFont typeface="Arial" panose="020B0604020202020204" pitchFamily="34" charset="0"/>
              <a:buChar char="•"/>
            </a:pPr>
            <a:r>
              <a:rPr lang="en-US" sz="3200" b="1" dirty="0" smtClean="0">
                <a:solidFill>
                  <a:srgbClr val="FF0000"/>
                </a:solidFill>
                <a:latin typeface="Calibri" panose="020F0502020204030204" pitchFamily="34" charset="0"/>
                <a:cs typeface="Calibri" panose="020F0502020204030204" pitchFamily="34" charset="0"/>
              </a:rPr>
              <a:t>Fairness: </a:t>
            </a:r>
            <a:r>
              <a:rPr lang="en-US" sz="3200" b="1" dirty="0" smtClean="0">
                <a:solidFill>
                  <a:schemeClr val="dk2"/>
                </a:solidFill>
                <a:latin typeface="Calibri" panose="020F0502020204030204" pitchFamily="34" charset="0"/>
                <a:cs typeface="Calibri" panose="020F0502020204030204" pitchFamily="34" charset="0"/>
              </a:rPr>
              <a:t> Spin </a:t>
            </a:r>
            <a:r>
              <a:rPr lang="en-US" sz="3200" b="1" dirty="0">
                <a:solidFill>
                  <a:schemeClr val="dk2"/>
                </a:solidFill>
                <a:latin typeface="Calibri" panose="020F0502020204030204" pitchFamily="34" charset="0"/>
                <a:cs typeface="Calibri" panose="020F0502020204030204" pitchFamily="34" charset="0"/>
              </a:rPr>
              <a:t>locks </a:t>
            </a:r>
            <a:r>
              <a:rPr lang="en-US" sz="3200" b="1" dirty="0" smtClean="0">
                <a:solidFill>
                  <a:schemeClr val="dk2"/>
                </a:solidFill>
                <a:latin typeface="Calibri" panose="020F0502020204030204" pitchFamily="34" charset="0"/>
                <a:cs typeface="Calibri" panose="020F0502020204030204" pitchFamily="34" charset="0"/>
              </a:rPr>
              <a:t>do not provide any </a:t>
            </a:r>
            <a:r>
              <a:rPr lang="en-US" sz="3200" b="1" dirty="0">
                <a:solidFill>
                  <a:schemeClr val="dk2"/>
                </a:solidFill>
                <a:latin typeface="Calibri" panose="020F0502020204030204" pitchFamily="34" charset="0"/>
                <a:cs typeface="Calibri" panose="020F0502020204030204" pitchFamily="34" charset="0"/>
              </a:rPr>
              <a:t>fairness guarantees. Indeed, a thread </a:t>
            </a:r>
            <a:r>
              <a:rPr lang="en-US" sz="3200" b="1" dirty="0" smtClean="0">
                <a:solidFill>
                  <a:schemeClr val="dk2"/>
                </a:solidFill>
                <a:latin typeface="Calibri" panose="020F0502020204030204" pitchFamily="34" charset="0"/>
                <a:cs typeface="Calibri" panose="020F0502020204030204" pitchFamily="34" charset="0"/>
              </a:rPr>
              <a:t>spinning may </a:t>
            </a:r>
            <a:r>
              <a:rPr lang="en-US" sz="3200" b="1" dirty="0">
                <a:solidFill>
                  <a:schemeClr val="dk2"/>
                </a:solidFill>
                <a:latin typeface="Calibri" panose="020F0502020204030204" pitchFamily="34" charset="0"/>
                <a:cs typeface="Calibri" panose="020F0502020204030204" pitchFamily="34" charset="0"/>
              </a:rPr>
              <a:t>spin forever</a:t>
            </a:r>
            <a:r>
              <a:rPr lang="en-US" sz="3200" b="1" dirty="0" smtClean="0">
                <a:solidFill>
                  <a:schemeClr val="dk2"/>
                </a:solidFill>
                <a:latin typeface="Calibri" panose="020F0502020204030204" pitchFamily="34" charset="0"/>
                <a:cs typeface="Calibri" panose="020F0502020204030204" pitchFamily="34" charset="0"/>
              </a:rPr>
              <a:t>, under </a:t>
            </a:r>
            <a:r>
              <a:rPr lang="en-US" sz="3200" b="1" dirty="0">
                <a:solidFill>
                  <a:schemeClr val="dk2"/>
                </a:solidFill>
                <a:latin typeface="Calibri" panose="020F0502020204030204" pitchFamily="34" charset="0"/>
                <a:cs typeface="Calibri" panose="020F0502020204030204" pitchFamily="34" charset="0"/>
              </a:rPr>
              <a:t>contention. Simple spin locks </a:t>
            </a:r>
            <a:r>
              <a:rPr lang="en-US" sz="3200" b="1" dirty="0" smtClean="0">
                <a:solidFill>
                  <a:schemeClr val="dk2"/>
                </a:solidFill>
                <a:latin typeface="Calibri" panose="020F0502020204030204" pitchFamily="34" charset="0"/>
                <a:cs typeface="Calibri" panose="020F0502020204030204" pitchFamily="34" charset="0"/>
              </a:rPr>
              <a:t>are </a:t>
            </a:r>
            <a:r>
              <a:rPr lang="en-US" sz="3200" b="1" dirty="0">
                <a:solidFill>
                  <a:schemeClr val="dk2"/>
                </a:solidFill>
                <a:latin typeface="Calibri" panose="020F0502020204030204" pitchFamily="34" charset="0"/>
                <a:cs typeface="Calibri" panose="020F0502020204030204" pitchFamily="34" charset="0"/>
              </a:rPr>
              <a:t>not </a:t>
            </a:r>
            <a:r>
              <a:rPr lang="en-US" sz="3200" b="1" dirty="0" smtClean="0">
                <a:solidFill>
                  <a:schemeClr val="dk2"/>
                </a:solidFill>
                <a:latin typeface="Calibri" panose="020F0502020204030204" pitchFamily="34" charset="0"/>
                <a:cs typeface="Calibri" panose="020F0502020204030204" pitchFamily="34" charset="0"/>
              </a:rPr>
              <a:t>fair and </a:t>
            </a:r>
            <a:r>
              <a:rPr lang="en-US" sz="3200" b="1" dirty="0">
                <a:solidFill>
                  <a:schemeClr val="dk2"/>
                </a:solidFill>
                <a:latin typeface="Calibri" panose="020F0502020204030204" pitchFamily="34" charset="0"/>
                <a:cs typeface="Calibri" panose="020F0502020204030204" pitchFamily="34" charset="0"/>
              </a:rPr>
              <a:t>may lead to </a:t>
            </a:r>
            <a:r>
              <a:rPr lang="en-US" sz="3200" b="1" dirty="0" smtClean="0">
                <a:solidFill>
                  <a:schemeClr val="dk2"/>
                </a:solidFill>
                <a:latin typeface="Calibri" panose="020F0502020204030204" pitchFamily="34" charset="0"/>
                <a:cs typeface="Calibri" panose="020F0502020204030204" pitchFamily="34" charset="0"/>
              </a:rPr>
              <a:t>starvation.</a:t>
            </a:r>
          </a:p>
          <a:p>
            <a:pPr marL="685800" indent="-457200" algn="just">
              <a:buSzPct val="90000"/>
              <a:buFont typeface="Arial" panose="020B0604020202020204" pitchFamily="34" charset="0"/>
              <a:buChar char="•"/>
            </a:pPr>
            <a:r>
              <a:rPr lang="en-US" sz="3200" b="1" dirty="0" smtClean="0">
                <a:solidFill>
                  <a:srgbClr val="FF0000"/>
                </a:solidFill>
                <a:latin typeface="Calibri" panose="020F0502020204030204" pitchFamily="34" charset="0"/>
                <a:cs typeface="Calibri" panose="020F0502020204030204" pitchFamily="34" charset="0"/>
              </a:rPr>
              <a:t>Performance</a:t>
            </a:r>
            <a:r>
              <a:rPr lang="en-US" sz="3200" b="1" dirty="0" smtClean="0">
                <a:solidFill>
                  <a:schemeClr val="dk2"/>
                </a:solidFill>
                <a:latin typeface="Calibri" panose="020F0502020204030204" pitchFamily="34" charset="0"/>
                <a:cs typeface="Calibri" panose="020F0502020204030204" pitchFamily="34" charset="0"/>
              </a:rPr>
              <a:t>: To identify the </a:t>
            </a:r>
            <a:r>
              <a:rPr lang="en-US" sz="3200" b="1" dirty="0">
                <a:solidFill>
                  <a:schemeClr val="dk2"/>
                </a:solidFill>
                <a:latin typeface="Calibri" panose="020F0502020204030204" pitchFamily="34" charset="0"/>
                <a:cs typeface="Calibri" panose="020F0502020204030204" pitchFamily="34" charset="0"/>
              </a:rPr>
              <a:t>costs of using a spin </a:t>
            </a:r>
            <a:r>
              <a:rPr lang="en-US" sz="3200" b="1" dirty="0" smtClean="0">
                <a:solidFill>
                  <a:schemeClr val="dk2"/>
                </a:solidFill>
                <a:latin typeface="Calibri" panose="020F0502020204030204" pitchFamily="34" charset="0"/>
                <a:cs typeface="Calibri" panose="020F0502020204030204" pitchFamily="34" charset="0"/>
              </a:rPr>
              <a:t>lock, consider a </a:t>
            </a:r>
            <a:r>
              <a:rPr lang="en-US" sz="3200" b="1" dirty="0">
                <a:solidFill>
                  <a:schemeClr val="dk2"/>
                </a:solidFill>
                <a:latin typeface="Calibri" panose="020F0502020204030204" pitchFamily="34" charset="0"/>
                <a:cs typeface="Calibri" panose="020F0502020204030204" pitchFamily="34" charset="0"/>
              </a:rPr>
              <a:t>few </a:t>
            </a:r>
            <a:r>
              <a:rPr lang="en-US" sz="3200" b="1" dirty="0" smtClean="0">
                <a:solidFill>
                  <a:schemeClr val="dk2"/>
                </a:solidFill>
                <a:latin typeface="Calibri" panose="020F0502020204030204" pitchFamily="34" charset="0"/>
                <a:cs typeface="Calibri" panose="020F0502020204030204" pitchFamily="34" charset="0"/>
              </a:rPr>
              <a:t>different cases</a:t>
            </a:r>
            <a:r>
              <a:rPr lang="en-US" sz="3200" b="1" dirty="0">
                <a:solidFill>
                  <a:schemeClr val="dk2"/>
                </a:solidFill>
                <a:latin typeface="Calibri" panose="020F0502020204030204" pitchFamily="34" charset="0"/>
                <a:cs typeface="Calibri" panose="020F0502020204030204" pitchFamily="34" charset="0"/>
              </a:rPr>
              <a:t>. </a:t>
            </a:r>
            <a:endParaRPr lang="en-US" sz="3200" b="1" dirty="0" smtClean="0">
              <a:solidFill>
                <a:schemeClr val="dk2"/>
              </a:solidFill>
              <a:latin typeface="Calibri" panose="020F0502020204030204" pitchFamily="34" charset="0"/>
              <a:cs typeface="Calibri" panose="020F0502020204030204" pitchFamily="34" charset="0"/>
            </a:endParaRPr>
          </a:p>
          <a:p>
            <a:pPr marL="1143000" lvl="1" indent="-457200" algn="just">
              <a:buSzPct val="90000"/>
              <a:buFont typeface="Arial" panose="020B0604020202020204" pitchFamily="34" charset="0"/>
              <a:buChar char="•"/>
            </a:pPr>
            <a:r>
              <a:rPr lang="en-US" sz="3200" b="1" dirty="0" smtClean="0">
                <a:solidFill>
                  <a:schemeClr val="dk2"/>
                </a:solidFill>
                <a:latin typeface="Calibri" panose="020F0502020204030204" pitchFamily="34" charset="0"/>
                <a:cs typeface="Calibri" panose="020F0502020204030204" pitchFamily="34" charset="0"/>
              </a:rPr>
              <a:t>In </a:t>
            </a:r>
            <a:r>
              <a:rPr lang="en-US" sz="3200" b="1" dirty="0">
                <a:solidFill>
                  <a:schemeClr val="dk2"/>
                </a:solidFill>
                <a:latin typeface="Calibri" panose="020F0502020204030204" pitchFamily="34" charset="0"/>
                <a:cs typeface="Calibri" panose="020F0502020204030204" pitchFamily="34" charset="0"/>
              </a:rPr>
              <a:t>the first, imagine threads competing for the lock on a </a:t>
            </a:r>
            <a:r>
              <a:rPr lang="en-US" sz="3200" b="1" dirty="0" smtClean="0">
                <a:solidFill>
                  <a:srgbClr val="FF0000"/>
                </a:solidFill>
                <a:latin typeface="Calibri" panose="020F0502020204030204" pitchFamily="34" charset="0"/>
                <a:cs typeface="Calibri" panose="020F0502020204030204" pitchFamily="34" charset="0"/>
              </a:rPr>
              <a:t>single processor</a:t>
            </a:r>
            <a:r>
              <a:rPr lang="en-US" sz="3200" b="1" dirty="0">
                <a:solidFill>
                  <a:schemeClr val="dk2"/>
                </a:solidFill>
                <a:latin typeface="Calibri" panose="020F0502020204030204" pitchFamily="34" charset="0"/>
                <a:cs typeface="Calibri" panose="020F0502020204030204" pitchFamily="34" charset="0"/>
              </a:rPr>
              <a:t>; </a:t>
            </a:r>
            <a:endParaRPr lang="en-US" sz="3200" b="1" dirty="0" smtClean="0">
              <a:solidFill>
                <a:schemeClr val="dk2"/>
              </a:solidFill>
              <a:latin typeface="Calibri" panose="020F0502020204030204" pitchFamily="34" charset="0"/>
              <a:cs typeface="Calibri" panose="020F0502020204030204" pitchFamily="34" charset="0"/>
            </a:endParaRPr>
          </a:p>
          <a:p>
            <a:pPr marL="1193800" indent="-47625" algn="just"/>
            <a:r>
              <a:rPr lang="en-US" sz="3200" b="1" dirty="0">
                <a:solidFill>
                  <a:schemeClr val="dk2"/>
                </a:solidFill>
                <a:latin typeface="Calibri" panose="020F0502020204030204" pitchFamily="34" charset="0"/>
                <a:cs typeface="Calibri" panose="020F0502020204030204" pitchFamily="34" charset="0"/>
              </a:rPr>
              <a:t>For spin locks, in the single CPU case, performance overheads </a:t>
            </a:r>
            <a:r>
              <a:rPr lang="en-US" sz="3200" b="1" dirty="0" smtClean="0">
                <a:solidFill>
                  <a:schemeClr val="dk2"/>
                </a:solidFill>
                <a:latin typeface="Calibri" panose="020F0502020204030204" pitchFamily="34" charset="0"/>
                <a:cs typeface="Calibri" panose="020F0502020204030204" pitchFamily="34" charset="0"/>
              </a:rPr>
              <a:t>can be </a:t>
            </a:r>
            <a:r>
              <a:rPr lang="en-US" sz="3200" b="1" dirty="0">
                <a:solidFill>
                  <a:schemeClr val="dk2"/>
                </a:solidFill>
                <a:latin typeface="Calibri" panose="020F0502020204030204" pitchFamily="34" charset="0"/>
                <a:cs typeface="Calibri" panose="020F0502020204030204" pitchFamily="34" charset="0"/>
              </a:rPr>
              <a:t>quite painful; imagine the case where the thread holding the lock </a:t>
            </a:r>
            <a:r>
              <a:rPr lang="en-US" sz="3200" b="1" dirty="0" smtClean="0">
                <a:solidFill>
                  <a:schemeClr val="dk2"/>
                </a:solidFill>
                <a:latin typeface="Calibri" panose="020F0502020204030204" pitchFamily="34" charset="0"/>
                <a:cs typeface="Calibri" panose="020F0502020204030204" pitchFamily="34" charset="0"/>
              </a:rPr>
              <a:t>is preempted </a:t>
            </a:r>
            <a:r>
              <a:rPr lang="en-US" sz="3200" b="1" dirty="0">
                <a:solidFill>
                  <a:schemeClr val="dk2"/>
                </a:solidFill>
                <a:latin typeface="Calibri" panose="020F0502020204030204" pitchFamily="34" charset="0"/>
                <a:cs typeface="Calibri" panose="020F0502020204030204" pitchFamily="34" charset="0"/>
              </a:rPr>
              <a:t>within a critical section. The scheduler might then run </a:t>
            </a:r>
            <a:r>
              <a:rPr lang="en-US" sz="3200" b="1" dirty="0" smtClean="0">
                <a:solidFill>
                  <a:schemeClr val="dk2"/>
                </a:solidFill>
                <a:latin typeface="Calibri" panose="020F0502020204030204" pitchFamily="34" charset="0"/>
                <a:cs typeface="Calibri" panose="020F0502020204030204" pitchFamily="34" charset="0"/>
              </a:rPr>
              <a:t>every other </a:t>
            </a:r>
            <a:r>
              <a:rPr lang="en-US" sz="3200" b="1" dirty="0">
                <a:solidFill>
                  <a:schemeClr val="dk2"/>
                </a:solidFill>
                <a:latin typeface="Calibri" panose="020F0502020204030204" pitchFamily="34" charset="0"/>
                <a:cs typeface="Calibri" panose="020F0502020204030204" pitchFamily="34" charset="0"/>
              </a:rPr>
              <a:t>thread (imagine there are N − 1 others), each of which tries to </a:t>
            </a:r>
            <a:r>
              <a:rPr lang="en-US" sz="3200" b="1" dirty="0" smtClean="0">
                <a:solidFill>
                  <a:schemeClr val="dk2"/>
                </a:solidFill>
                <a:latin typeface="Calibri" panose="020F0502020204030204" pitchFamily="34" charset="0"/>
                <a:cs typeface="Calibri" panose="020F0502020204030204" pitchFamily="34" charset="0"/>
              </a:rPr>
              <a:t>acquire the </a:t>
            </a:r>
            <a:r>
              <a:rPr lang="en-US" sz="3200" b="1" dirty="0">
                <a:solidFill>
                  <a:schemeClr val="dk2"/>
                </a:solidFill>
                <a:latin typeface="Calibri" panose="020F0502020204030204" pitchFamily="34" charset="0"/>
                <a:cs typeface="Calibri" panose="020F0502020204030204" pitchFamily="34" charset="0"/>
              </a:rPr>
              <a:t>lock. In this case, each of those </a:t>
            </a:r>
            <a:r>
              <a:rPr lang="en-US" sz="3200" b="1" dirty="0" smtClean="0">
                <a:solidFill>
                  <a:schemeClr val="dk2"/>
                </a:solidFill>
                <a:latin typeface="Calibri" panose="020F0502020204030204" pitchFamily="34" charset="0"/>
                <a:cs typeface="Calibri" panose="020F0502020204030204" pitchFamily="34" charset="0"/>
              </a:rPr>
              <a:t>threads will </a:t>
            </a:r>
            <a:r>
              <a:rPr lang="en-US" sz="3200" b="1" dirty="0">
                <a:solidFill>
                  <a:schemeClr val="dk2"/>
                </a:solidFill>
                <a:latin typeface="Calibri" panose="020F0502020204030204" pitchFamily="34" charset="0"/>
                <a:cs typeface="Calibri" panose="020F0502020204030204" pitchFamily="34" charset="0"/>
              </a:rPr>
              <a:t>spin for the </a:t>
            </a:r>
            <a:r>
              <a:rPr lang="en-US" sz="3200" b="1" dirty="0" smtClean="0">
                <a:solidFill>
                  <a:schemeClr val="dk2"/>
                </a:solidFill>
                <a:latin typeface="Calibri" panose="020F0502020204030204" pitchFamily="34" charset="0"/>
                <a:cs typeface="Calibri" panose="020F0502020204030204" pitchFamily="34" charset="0"/>
              </a:rPr>
              <a:t>duration </a:t>
            </a:r>
            <a:r>
              <a:rPr lang="en-US" sz="3200" b="1" dirty="0">
                <a:solidFill>
                  <a:schemeClr val="dk2"/>
                </a:solidFill>
                <a:latin typeface="Calibri" panose="020F0502020204030204" pitchFamily="34" charset="0"/>
                <a:cs typeface="Calibri" panose="020F0502020204030204" pitchFamily="34" charset="0"/>
              </a:rPr>
              <a:t>of a time slice before giving up the CPU, a waste of CPU cycles.</a:t>
            </a:r>
          </a:p>
          <a:p>
            <a:pPr marL="1143000" lvl="1" indent="-457200" algn="just">
              <a:buSzPct val="90000"/>
              <a:buFont typeface="Arial" panose="020B0604020202020204" pitchFamily="34" charset="0"/>
              <a:buChar char="•"/>
            </a:pPr>
            <a:r>
              <a:rPr lang="en-US" sz="3200" b="1" dirty="0" smtClean="0">
                <a:solidFill>
                  <a:schemeClr val="dk2"/>
                </a:solidFill>
                <a:latin typeface="Calibri" panose="020F0502020204030204" pitchFamily="34" charset="0"/>
                <a:cs typeface="Calibri" panose="020F0502020204030204" pitchFamily="34" charset="0"/>
              </a:rPr>
              <a:t>in the second, consider threads spread out across </a:t>
            </a:r>
            <a:r>
              <a:rPr lang="en-US" sz="3200" b="1" dirty="0" smtClean="0">
                <a:solidFill>
                  <a:srgbClr val="FF0000"/>
                </a:solidFill>
                <a:latin typeface="Calibri" panose="020F0502020204030204" pitchFamily="34" charset="0"/>
                <a:cs typeface="Calibri" panose="020F0502020204030204" pitchFamily="34" charset="0"/>
              </a:rPr>
              <a:t>many CPUs</a:t>
            </a:r>
            <a:r>
              <a:rPr lang="en-US" sz="3200" b="1" dirty="0" smtClean="0">
                <a:solidFill>
                  <a:schemeClr val="dk2"/>
                </a:solidFill>
                <a:latin typeface="Calibri" panose="020F0502020204030204" pitchFamily="34" charset="0"/>
                <a:cs typeface="Calibri" panose="020F0502020204030204" pitchFamily="34" charset="0"/>
              </a:rPr>
              <a:t>.</a:t>
            </a:r>
          </a:p>
          <a:p>
            <a:pPr marL="1193800" indent="0" algn="just"/>
            <a:r>
              <a:rPr lang="en-US" sz="3200" b="1" dirty="0" smtClean="0">
                <a:solidFill>
                  <a:schemeClr val="dk2"/>
                </a:solidFill>
                <a:latin typeface="Calibri" panose="020F0502020204030204" pitchFamily="34" charset="0"/>
                <a:cs typeface="Calibri" panose="020F0502020204030204" pitchFamily="34" charset="0"/>
              </a:rPr>
              <a:t>However</a:t>
            </a:r>
            <a:r>
              <a:rPr lang="en-US" sz="3200" b="1" dirty="0">
                <a:solidFill>
                  <a:schemeClr val="dk2"/>
                </a:solidFill>
                <a:latin typeface="Calibri" panose="020F0502020204030204" pitchFamily="34" charset="0"/>
                <a:cs typeface="Calibri" panose="020F0502020204030204" pitchFamily="34" charset="0"/>
              </a:rPr>
              <a:t>, on multiple CPUs, spin locks work reasonably well (if </a:t>
            </a:r>
            <a:r>
              <a:rPr lang="en-US" sz="3200" b="1" dirty="0" smtClean="0">
                <a:solidFill>
                  <a:schemeClr val="dk2"/>
                </a:solidFill>
                <a:latin typeface="Calibri" panose="020F0502020204030204" pitchFamily="34" charset="0"/>
                <a:cs typeface="Calibri" panose="020F0502020204030204" pitchFamily="34" charset="0"/>
              </a:rPr>
              <a:t>the number </a:t>
            </a:r>
            <a:r>
              <a:rPr lang="en-US" sz="3200" b="1" dirty="0">
                <a:solidFill>
                  <a:schemeClr val="dk2"/>
                </a:solidFill>
                <a:latin typeface="Calibri" panose="020F0502020204030204" pitchFamily="34" charset="0"/>
                <a:cs typeface="Calibri" panose="020F0502020204030204" pitchFamily="34" charset="0"/>
              </a:rPr>
              <a:t>of threads roughly equals the number of CPUs). The </a:t>
            </a:r>
            <a:r>
              <a:rPr lang="en-US" sz="3200" b="1" dirty="0" smtClean="0">
                <a:solidFill>
                  <a:schemeClr val="dk2"/>
                </a:solidFill>
                <a:latin typeface="Calibri" panose="020F0502020204030204" pitchFamily="34" charset="0"/>
                <a:cs typeface="Calibri" panose="020F0502020204030204" pitchFamily="34" charset="0"/>
              </a:rPr>
              <a:t>thinking goes </a:t>
            </a:r>
            <a:r>
              <a:rPr lang="en-US" sz="3200" b="1" dirty="0">
                <a:solidFill>
                  <a:schemeClr val="dk2"/>
                </a:solidFill>
                <a:latin typeface="Calibri" panose="020F0502020204030204" pitchFamily="34" charset="0"/>
                <a:cs typeface="Calibri" panose="020F0502020204030204" pitchFamily="34" charset="0"/>
              </a:rPr>
              <a:t>as follows: imagine Thread A on CPU 1 and Thread B on CPU 2</a:t>
            </a:r>
            <a:r>
              <a:rPr lang="en-US" sz="3200" b="1" dirty="0" smtClean="0">
                <a:solidFill>
                  <a:schemeClr val="dk2"/>
                </a:solidFill>
                <a:latin typeface="Calibri" panose="020F0502020204030204" pitchFamily="34" charset="0"/>
                <a:cs typeface="Calibri" panose="020F0502020204030204" pitchFamily="34" charset="0"/>
              </a:rPr>
              <a:t>, both </a:t>
            </a:r>
            <a:r>
              <a:rPr lang="en-US" sz="3200" b="1" dirty="0">
                <a:solidFill>
                  <a:schemeClr val="dk2"/>
                </a:solidFill>
                <a:latin typeface="Calibri" panose="020F0502020204030204" pitchFamily="34" charset="0"/>
                <a:cs typeface="Calibri" panose="020F0502020204030204" pitchFamily="34" charset="0"/>
              </a:rPr>
              <a:t>contending for a lock. If Thread A (CPU 1) grabs the lock, and </a:t>
            </a:r>
            <a:r>
              <a:rPr lang="en-US" sz="3200" b="1" dirty="0" smtClean="0">
                <a:solidFill>
                  <a:schemeClr val="dk2"/>
                </a:solidFill>
                <a:latin typeface="Calibri" panose="020F0502020204030204" pitchFamily="34" charset="0"/>
                <a:cs typeface="Calibri" panose="020F0502020204030204" pitchFamily="34" charset="0"/>
              </a:rPr>
              <a:t>then Thread </a:t>
            </a:r>
            <a:r>
              <a:rPr lang="en-US" sz="3200" b="1" dirty="0">
                <a:solidFill>
                  <a:schemeClr val="dk2"/>
                </a:solidFill>
                <a:latin typeface="Calibri" panose="020F0502020204030204" pitchFamily="34" charset="0"/>
                <a:cs typeface="Calibri" panose="020F0502020204030204" pitchFamily="34" charset="0"/>
              </a:rPr>
              <a:t>B tries to, B will spin (on CPU 2). However, presumably the </a:t>
            </a:r>
            <a:r>
              <a:rPr lang="en-US" sz="3200" b="1" dirty="0" smtClean="0">
                <a:solidFill>
                  <a:schemeClr val="dk2"/>
                </a:solidFill>
                <a:latin typeface="Calibri" panose="020F0502020204030204" pitchFamily="34" charset="0"/>
                <a:cs typeface="Calibri" panose="020F0502020204030204" pitchFamily="34" charset="0"/>
              </a:rPr>
              <a:t>critical section </a:t>
            </a:r>
            <a:r>
              <a:rPr lang="en-US" sz="3200" b="1" dirty="0">
                <a:solidFill>
                  <a:schemeClr val="dk2"/>
                </a:solidFill>
                <a:latin typeface="Calibri" panose="020F0502020204030204" pitchFamily="34" charset="0"/>
                <a:cs typeface="Calibri" panose="020F0502020204030204" pitchFamily="34" charset="0"/>
              </a:rPr>
              <a:t>is short, and thus soon the lock becomes available, and is </a:t>
            </a:r>
            <a:r>
              <a:rPr lang="en-US" sz="3200" b="1" dirty="0" smtClean="0">
                <a:solidFill>
                  <a:schemeClr val="dk2"/>
                </a:solidFill>
                <a:latin typeface="Calibri" panose="020F0502020204030204" pitchFamily="34" charset="0"/>
                <a:cs typeface="Calibri" panose="020F0502020204030204" pitchFamily="34" charset="0"/>
              </a:rPr>
              <a:t>acquired by </a:t>
            </a:r>
            <a:r>
              <a:rPr lang="en-US" sz="3200" b="1" dirty="0">
                <a:solidFill>
                  <a:schemeClr val="dk2"/>
                </a:solidFill>
                <a:latin typeface="Calibri" panose="020F0502020204030204" pitchFamily="34" charset="0"/>
                <a:cs typeface="Calibri" panose="020F0502020204030204" pitchFamily="34" charset="0"/>
              </a:rPr>
              <a:t>Thread B. Spinning to wait for a lock held on another </a:t>
            </a:r>
            <a:r>
              <a:rPr lang="en-US" sz="3200" b="1" dirty="0" smtClean="0">
                <a:solidFill>
                  <a:schemeClr val="dk2"/>
                </a:solidFill>
                <a:latin typeface="Calibri" panose="020F0502020204030204" pitchFamily="34" charset="0"/>
                <a:cs typeface="Calibri" panose="020F0502020204030204" pitchFamily="34" charset="0"/>
              </a:rPr>
              <a:t>processor doesn’t </a:t>
            </a:r>
            <a:r>
              <a:rPr lang="en-US" sz="3200" b="1" dirty="0">
                <a:solidFill>
                  <a:schemeClr val="dk2"/>
                </a:solidFill>
                <a:latin typeface="Calibri" panose="020F0502020204030204" pitchFamily="34" charset="0"/>
                <a:cs typeface="Calibri" panose="020F0502020204030204" pitchFamily="34" charset="0"/>
              </a:rPr>
              <a:t>waste many cycles in this case, and thus can</a:t>
            </a:r>
            <a:r>
              <a:rPr lang="en-US" sz="3200" dirty="0">
                <a:solidFill>
                  <a:schemeClr val="bg2">
                    <a:lumMod val="50000"/>
                  </a:schemeClr>
                </a:solidFill>
              </a:rPr>
              <a:t> be effective.</a:t>
            </a:r>
          </a:p>
        </p:txBody>
      </p:sp>
    </p:spTree>
    <p:extLst>
      <p:ext uri="{BB962C8B-B14F-4D97-AF65-F5344CB8AC3E}">
        <p14:creationId xmlns:p14="http://schemas.microsoft.com/office/powerpoint/2010/main" val="2372624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981" y="448080"/>
            <a:ext cx="18942050" cy="677108"/>
          </a:xfrm>
        </p:spPr>
        <p:txBody>
          <a:bodyPr/>
          <a:lstStyle/>
          <a:p>
            <a:r>
              <a:rPr lang="en-US" sz="4400" b="1" dirty="0" smtClean="0">
                <a:solidFill>
                  <a:srgbClr val="FF0000"/>
                </a:solidFill>
                <a:latin typeface="Calibri" panose="020F0502020204030204" pitchFamily="34" charset="0"/>
                <a:cs typeface="Calibri" panose="020F0502020204030204" pitchFamily="34" charset="0"/>
              </a:rPr>
              <a:t>Compare-And-Swap</a:t>
            </a:r>
            <a:endParaRPr lang="en-US" sz="4000" dirty="0">
              <a:solidFill>
                <a:srgbClr val="FF0000"/>
              </a:solidFill>
            </a:endParaRPr>
          </a:p>
        </p:txBody>
      </p:sp>
      <p:sp>
        <p:nvSpPr>
          <p:cNvPr id="3" name="Text Placeholder 2"/>
          <p:cNvSpPr>
            <a:spLocks noGrp="1"/>
          </p:cNvSpPr>
          <p:nvPr>
            <p:ph type="body" idx="1"/>
          </p:nvPr>
        </p:nvSpPr>
        <p:spPr>
          <a:xfrm>
            <a:off x="581025" y="1125188"/>
            <a:ext cx="18942050" cy="10300256"/>
          </a:xfrm>
        </p:spPr>
        <p:txBody>
          <a:bodyPr/>
          <a:lstStyle/>
          <a:p>
            <a:pPr marL="685800" indent="-457200">
              <a:buSzPct val="100000"/>
              <a:buFont typeface="Arial" panose="020B0604020202020204" pitchFamily="34" charset="0"/>
              <a:buChar char="•"/>
            </a:pPr>
            <a:r>
              <a:rPr lang="en-US" sz="2800" b="1" dirty="0" smtClean="0">
                <a:solidFill>
                  <a:schemeClr val="dk2"/>
                </a:solidFill>
                <a:latin typeface="Calibri" panose="020F0502020204030204" pitchFamily="34" charset="0"/>
                <a:cs typeface="Calibri" panose="020F0502020204030204" pitchFamily="34" charset="0"/>
              </a:rPr>
              <a:t>Another </a:t>
            </a:r>
            <a:r>
              <a:rPr lang="en-US" sz="2800" b="1" dirty="0">
                <a:solidFill>
                  <a:schemeClr val="dk2"/>
                </a:solidFill>
                <a:latin typeface="Calibri" panose="020F0502020204030204" pitchFamily="34" charset="0"/>
                <a:cs typeface="Calibri" panose="020F0502020204030204" pitchFamily="34" charset="0"/>
              </a:rPr>
              <a:t>hardware primitive that some systems provide is known </a:t>
            </a:r>
            <a:r>
              <a:rPr lang="en-US" sz="2800" b="1" dirty="0" smtClean="0">
                <a:solidFill>
                  <a:schemeClr val="dk2"/>
                </a:solidFill>
                <a:latin typeface="Calibri" panose="020F0502020204030204" pitchFamily="34" charset="0"/>
                <a:cs typeface="Calibri" panose="020F0502020204030204" pitchFamily="34" charset="0"/>
              </a:rPr>
              <a:t>as the </a:t>
            </a:r>
            <a:r>
              <a:rPr lang="en-US" sz="2800" b="1" dirty="0">
                <a:solidFill>
                  <a:srgbClr val="FF0000"/>
                </a:solidFill>
                <a:latin typeface="Calibri" panose="020F0502020204030204" pitchFamily="34" charset="0"/>
                <a:cs typeface="Calibri" panose="020F0502020204030204" pitchFamily="34" charset="0"/>
              </a:rPr>
              <a:t>compare-and-swap instruction </a:t>
            </a:r>
            <a:r>
              <a:rPr lang="en-US" sz="2800" b="1" dirty="0">
                <a:solidFill>
                  <a:schemeClr val="dk2"/>
                </a:solidFill>
                <a:latin typeface="Calibri" panose="020F0502020204030204" pitchFamily="34" charset="0"/>
                <a:cs typeface="Calibri" panose="020F0502020204030204" pitchFamily="34" charset="0"/>
              </a:rPr>
              <a:t>(as it is called on SPARC, for example</a:t>
            </a:r>
            <a:r>
              <a:rPr lang="en-US" sz="2800" b="1" dirty="0" smtClean="0">
                <a:solidFill>
                  <a:schemeClr val="dk2"/>
                </a:solidFill>
                <a:latin typeface="Calibri" panose="020F0502020204030204" pitchFamily="34" charset="0"/>
                <a:cs typeface="Calibri" panose="020F0502020204030204" pitchFamily="34" charset="0"/>
              </a:rPr>
              <a:t>), or </a:t>
            </a:r>
            <a:r>
              <a:rPr lang="en-US" sz="2800" b="1" dirty="0">
                <a:solidFill>
                  <a:schemeClr val="dk2"/>
                </a:solidFill>
                <a:latin typeface="Calibri" panose="020F0502020204030204" pitchFamily="34" charset="0"/>
                <a:cs typeface="Calibri" panose="020F0502020204030204" pitchFamily="34" charset="0"/>
              </a:rPr>
              <a:t>compare-and-exchange (as it called on x86). </a:t>
            </a:r>
            <a:endParaRPr lang="en-US" sz="2800" b="1" dirty="0" smtClean="0">
              <a:solidFill>
                <a:schemeClr val="dk2"/>
              </a:solidFill>
              <a:latin typeface="Calibri" panose="020F0502020204030204" pitchFamily="34" charset="0"/>
              <a:cs typeface="Calibri" panose="020F0502020204030204" pitchFamily="34" charset="0"/>
            </a:endParaRPr>
          </a:p>
          <a:p>
            <a:pPr marL="685800" indent="-457200">
              <a:buSzPct val="100000"/>
              <a:buFont typeface="Arial" panose="020B0604020202020204" pitchFamily="34" charset="0"/>
              <a:buChar char="•"/>
            </a:pPr>
            <a:r>
              <a:rPr lang="en-US" sz="2800" b="1" dirty="0" smtClean="0">
                <a:solidFill>
                  <a:schemeClr val="dk2"/>
                </a:solidFill>
                <a:latin typeface="Calibri" panose="020F0502020204030204" pitchFamily="34" charset="0"/>
                <a:cs typeface="Calibri" panose="020F0502020204030204" pitchFamily="34" charset="0"/>
              </a:rPr>
              <a:t>The </a:t>
            </a:r>
            <a:r>
              <a:rPr lang="en-US" sz="2800" b="1" dirty="0">
                <a:solidFill>
                  <a:schemeClr val="dk2"/>
                </a:solidFill>
                <a:latin typeface="Calibri" panose="020F0502020204030204" pitchFamily="34" charset="0"/>
                <a:cs typeface="Calibri" panose="020F0502020204030204" pitchFamily="34" charset="0"/>
              </a:rPr>
              <a:t>C </a:t>
            </a:r>
            <a:r>
              <a:rPr lang="en-US" sz="2800" b="1" dirty="0" err="1" smtClean="0">
                <a:solidFill>
                  <a:schemeClr val="dk2"/>
                </a:solidFill>
                <a:latin typeface="Calibri" panose="020F0502020204030204" pitchFamily="34" charset="0"/>
                <a:cs typeface="Calibri" panose="020F0502020204030204" pitchFamily="34" charset="0"/>
              </a:rPr>
              <a:t>pseudocode</a:t>
            </a:r>
            <a:r>
              <a:rPr lang="en-US" sz="2800" b="1" dirty="0" smtClean="0">
                <a:solidFill>
                  <a:schemeClr val="dk2"/>
                </a:solidFill>
                <a:latin typeface="Calibri" panose="020F0502020204030204" pitchFamily="34" charset="0"/>
                <a:cs typeface="Calibri" panose="020F0502020204030204" pitchFamily="34" charset="0"/>
              </a:rPr>
              <a:t> for </a:t>
            </a:r>
            <a:r>
              <a:rPr lang="en-US" sz="2800" b="1" dirty="0">
                <a:solidFill>
                  <a:schemeClr val="dk2"/>
                </a:solidFill>
                <a:latin typeface="Calibri" panose="020F0502020204030204" pitchFamily="34" charset="0"/>
                <a:cs typeface="Calibri" panose="020F0502020204030204" pitchFamily="34" charset="0"/>
              </a:rPr>
              <a:t>this single instruction </a:t>
            </a:r>
            <a:r>
              <a:rPr lang="en-US" sz="2800" b="1" dirty="0" smtClean="0">
                <a:solidFill>
                  <a:schemeClr val="dk2"/>
                </a:solidFill>
                <a:latin typeface="Calibri" panose="020F0502020204030204" pitchFamily="34" charset="0"/>
                <a:cs typeface="Calibri" panose="020F0502020204030204" pitchFamily="34" charset="0"/>
              </a:rPr>
              <a:t>is</a:t>
            </a:r>
          </a:p>
          <a:p>
            <a:pPr indent="2116138"/>
            <a:r>
              <a:rPr lang="en-US" sz="2800" b="1" dirty="0">
                <a:solidFill>
                  <a:schemeClr val="dk2"/>
                </a:solidFill>
                <a:latin typeface="Calibri" panose="020F0502020204030204" pitchFamily="34" charset="0"/>
                <a:cs typeface="Calibri" panose="020F0502020204030204" pitchFamily="34" charset="0"/>
              </a:rPr>
              <a:t>	</a:t>
            </a:r>
            <a:r>
              <a:rPr lang="en-US" sz="2800" b="1" dirty="0" err="1">
                <a:solidFill>
                  <a:srgbClr val="FF0000"/>
                </a:solidFill>
                <a:latin typeface="Calibri" panose="020F0502020204030204" pitchFamily="34" charset="0"/>
                <a:cs typeface="Calibri" panose="020F0502020204030204" pitchFamily="34" charset="0"/>
              </a:rPr>
              <a:t>int</a:t>
            </a:r>
            <a:r>
              <a:rPr lang="en-US" sz="2800" b="1" dirty="0">
                <a:solidFill>
                  <a:srgbClr val="FF0000"/>
                </a:solidFill>
                <a:latin typeface="Calibri" panose="020F0502020204030204" pitchFamily="34" charset="0"/>
                <a:cs typeface="Calibri" panose="020F0502020204030204" pitchFamily="34" charset="0"/>
              </a:rPr>
              <a:t> </a:t>
            </a:r>
            <a:r>
              <a:rPr lang="en-US" sz="2800" b="1" dirty="0" err="1">
                <a:solidFill>
                  <a:srgbClr val="FF0000"/>
                </a:solidFill>
                <a:latin typeface="Calibri" panose="020F0502020204030204" pitchFamily="34" charset="0"/>
                <a:cs typeface="Calibri" panose="020F0502020204030204" pitchFamily="34" charset="0"/>
              </a:rPr>
              <a:t>CompareAndSwap</a:t>
            </a:r>
            <a:r>
              <a:rPr lang="en-US" sz="2800" b="1" dirty="0">
                <a:solidFill>
                  <a:srgbClr val="FF0000"/>
                </a:solidFill>
                <a:latin typeface="Calibri" panose="020F0502020204030204" pitchFamily="34" charset="0"/>
                <a:cs typeface="Calibri" panose="020F0502020204030204" pitchFamily="34" charset="0"/>
              </a:rPr>
              <a:t>(</a:t>
            </a:r>
            <a:r>
              <a:rPr lang="en-US" sz="2800" b="1" dirty="0" err="1">
                <a:solidFill>
                  <a:srgbClr val="FF0000"/>
                </a:solidFill>
                <a:latin typeface="Calibri" panose="020F0502020204030204" pitchFamily="34" charset="0"/>
                <a:cs typeface="Calibri" panose="020F0502020204030204" pitchFamily="34" charset="0"/>
              </a:rPr>
              <a:t>int</a:t>
            </a:r>
            <a:r>
              <a:rPr lang="en-US" sz="2800" b="1" dirty="0">
                <a:solidFill>
                  <a:srgbClr val="FF0000"/>
                </a:solidFill>
                <a:latin typeface="Calibri" panose="020F0502020204030204" pitchFamily="34" charset="0"/>
                <a:cs typeface="Calibri" panose="020F0502020204030204" pitchFamily="34" charset="0"/>
              </a:rPr>
              <a:t> *</a:t>
            </a:r>
            <a:r>
              <a:rPr lang="en-US" sz="2800" b="1" dirty="0" err="1">
                <a:solidFill>
                  <a:srgbClr val="FF0000"/>
                </a:solidFill>
                <a:latin typeface="Calibri" panose="020F0502020204030204" pitchFamily="34" charset="0"/>
                <a:cs typeface="Calibri" panose="020F0502020204030204" pitchFamily="34" charset="0"/>
              </a:rPr>
              <a:t>ptr</a:t>
            </a:r>
            <a:r>
              <a:rPr lang="en-US" sz="2800" b="1" dirty="0">
                <a:solidFill>
                  <a:srgbClr val="FF0000"/>
                </a:solidFill>
                <a:latin typeface="Calibri" panose="020F0502020204030204" pitchFamily="34" charset="0"/>
                <a:cs typeface="Calibri" panose="020F0502020204030204" pitchFamily="34" charset="0"/>
              </a:rPr>
              <a:t>, </a:t>
            </a:r>
            <a:r>
              <a:rPr lang="en-US" sz="2800" b="1" dirty="0" err="1">
                <a:solidFill>
                  <a:srgbClr val="FF0000"/>
                </a:solidFill>
                <a:latin typeface="Calibri" panose="020F0502020204030204" pitchFamily="34" charset="0"/>
                <a:cs typeface="Calibri" panose="020F0502020204030204" pitchFamily="34" charset="0"/>
              </a:rPr>
              <a:t>int</a:t>
            </a:r>
            <a:r>
              <a:rPr lang="en-US" sz="2800" b="1" dirty="0">
                <a:solidFill>
                  <a:srgbClr val="FF0000"/>
                </a:solidFill>
                <a:latin typeface="Calibri" panose="020F0502020204030204" pitchFamily="34" charset="0"/>
                <a:cs typeface="Calibri" panose="020F0502020204030204" pitchFamily="34" charset="0"/>
              </a:rPr>
              <a:t> expected, </a:t>
            </a:r>
            <a:r>
              <a:rPr lang="en-US" sz="2800" b="1" dirty="0" err="1">
                <a:solidFill>
                  <a:srgbClr val="FF0000"/>
                </a:solidFill>
                <a:latin typeface="Calibri" panose="020F0502020204030204" pitchFamily="34" charset="0"/>
                <a:cs typeface="Calibri" panose="020F0502020204030204" pitchFamily="34" charset="0"/>
              </a:rPr>
              <a:t>int</a:t>
            </a:r>
            <a:r>
              <a:rPr lang="en-US" sz="2800" b="1" dirty="0">
                <a:solidFill>
                  <a:srgbClr val="FF0000"/>
                </a:solidFill>
                <a:latin typeface="Calibri" panose="020F0502020204030204" pitchFamily="34" charset="0"/>
                <a:cs typeface="Calibri" panose="020F0502020204030204" pitchFamily="34" charset="0"/>
              </a:rPr>
              <a:t> new) </a:t>
            </a:r>
            <a:endParaRPr lang="en-US" sz="2800" b="1" dirty="0" smtClean="0">
              <a:solidFill>
                <a:srgbClr val="FF0000"/>
              </a:solidFill>
              <a:latin typeface="Calibri" panose="020F0502020204030204" pitchFamily="34" charset="0"/>
              <a:cs typeface="Calibri" panose="020F0502020204030204" pitchFamily="34" charset="0"/>
            </a:endParaRPr>
          </a:p>
          <a:p>
            <a:pPr indent="2116138"/>
            <a:r>
              <a:rPr lang="en-US" sz="2800" b="1" dirty="0" smtClean="0">
                <a:solidFill>
                  <a:srgbClr val="FF0000"/>
                </a:solidFill>
                <a:latin typeface="Calibri" panose="020F0502020204030204" pitchFamily="34" charset="0"/>
                <a:cs typeface="Calibri" panose="020F0502020204030204" pitchFamily="34" charset="0"/>
              </a:rPr>
              <a:t>{</a:t>
            </a:r>
            <a:endParaRPr lang="en-US" sz="2800" b="1" dirty="0">
              <a:solidFill>
                <a:srgbClr val="FF0000"/>
              </a:solidFill>
              <a:latin typeface="Calibri" panose="020F0502020204030204" pitchFamily="34" charset="0"/>
              <a:cs typeface="Calibri" panose="020F0502020204030204" pitchFamily="34" charset="0"/>
            </a:endParaRPr>
          </a:p>
          <a:p>
            <a:pPr indent="2116138"/>
            <a:r>
              <a:rPr lang="en-US" sz="2800" b="1" dirty="0" smtClean="0">
                <a:solidFill>
                  <a:srgbClr val="FF0000"/>
                </a:solidFill>
                <a:latin typeface="Calibri" panose="020F0502020204030204" pitchFamily="34" charset="0"/>
                <a:cs typeface="Calibri" panose="020F0502020204030204" pitchFamily="34" charset="0"/>
              </a:rPr>
              <a:t> </a:t>
            </a:r>
            <a:r>
              <a:rPr lang="en-US" sz="2800" b="1" dirty="0" err="1">
                <a:solidFill>
                  <a:srgbClr val="FF0000"/>
                </a:solidFill>
                <a:latin typeface="Calibri" panose="020F0502020204030204" pitchFamily="34" charset="0"/>
                <a:cs typeface="Calibri" panose="020F0502020204030204" pitchFamily="34" charset="0"/>
              </a:rPr>
              <a:t>int</a:t>
            </a:r>
            <a:r>
              <a:rPr lang="en-US" sz="2800" b="1" dirty="0">
                <a:solidFill>
                  <a:srgbClr val="FF0000"/>
                </a:solidFill>
                <a:latin typeface="Calibri" panose="020F0502020204030204" pitchFamily="34" charset="0"/>
                <a:cs typeface="Calibri" panose="020F0502020204030204" pitchFamily="34" charset="0"/>
              </a:rPr>
              <a:t> original = *</a:t>
            </a:r>
            <a:r>
              <a:rPr lang="en-US" sz="2800" b="1" dirty="0" err="1">
                <a:solidFill>
                  <a:srgbClr val="FF0000"/>
                </a:solidFill>
                <a:latin typeface="Calibri" panose="020F0502020204030204" pitchFamily="34" charset="0"/>
                <a:cs typeface="Calibri" panose="020F0502020204030204" pitchFamily="34" charset="0"/>
              </a:rPr>
              <a:t>ptr</a:t>
            </a:r>
            <a:r>
              <a:rPr lang="en-US" sz="2800" b="1" dirty="0">
                <a:solidFill>
                  <a:srgbClr val="FF0000"/>
                </a:solidFill>
                <a:latin typeface="Calibri" panose="020F0502020204030204" pitchFamily="34" charset="0"/>
                <a:cs typeface="Calibri" panose="020F0502020204030204" pitchFamily="34" charset="0"/>
              </a:rPr>
              <a:t>;</a:t>
            </a:r>
          </a:p>
          <a:p>
            <a:pPr indent="2116138"/>
            <a:r>
              <a:rPr lang="en-US" sz="2800" b="1" dirty="0" smtClean="0">
                <a:solidFill>
                  <a:srgbClr val="FF0000"/>
                </a:solidFill>
                <a:latin typeface="Calibri" panose="020F0502020204030204" pitchFamily="34" charset="0"/>
                <a:cs typeface="Calibri" panose="020F0502020204030204" pitchFamily="34" charset="0"/>
              </a:rPr>
              <a:t> </a:t>
            </a:r>
            <a:r>
              <a:rPr lang="en-US" sz="2800" b="1" dirty="0">
                <a:solidFill>
                  <a:srgbClr val="FF0000"/>
                </a:solidFill>
                <a:latin typeface="Calibri" panose="020F0502020204030204" pitchFamily="34" charset="0"/>
                <a:cs typeface="Calibri" panose="020F0502020204030204" pitchFamily="34" charset="0"/>
              </a:rPr>
              <a:t>if (original == expected)</a:t>
            </a:r>
          </a:p>
          <a:p>
            <a:pPr indent="2116138"/>
            <a:r>
              <a:rPr lang="en-US" sz="2800" b="1" dirty="0" smtClean="0">
                <a:solidFill>
                  <a:srgbClr val="FF0000"/>
                </a:solidFill>
                <a:latin typeface="Calibri" panose="020F0502020204030204" pitchFamily="34" charset="0"/>
                <a:cs typeface="Calibri" panose="020F0502020204030204" pitchFamily="34" charset="0"/>
              </a:rPr>
              <a:t> </a:t>
            </a:r>
            <a:r>
              <a:rPr lang="en-US" sz="2800" b="1" dirty="0">
                <a:solidFill>
                  <a:srgbClr val="FF0000"/>
                </a:solidFill>
                <a:latin typeface="Calibri" panose="020F0502020204030204" pitchFamily="34" charset="0"/>
                <a:cs typeface="Calibri" panose="020F0502020204030204" pitchFamily="34" charset="0"/>
              </a:rPr>
              <a:t>*</a:t>
            </a:r>
            <a:r>
              <a:rPr lang="en-US" sz="2800" b="1" dirty="0" err="1">
                <a:solidFill>
                  <a:srgbClr val="FF0000"/>
                </a:solidFill>
                <a:latin typeface="Calibri" panose="020F0502020204030204" pitchFamily="34" charset="0"/>
                <a:cs typeface="Calibri" panose="020F0502020204030204" pitchFamily="34" charset="0"/>
              </a:rPr>
              <a:t>ptr</a:t>
            </a:r>
            <a:r>
              <a:rPr lang="en-US" sz="2800" b="1" dirty="0">
                <a:solidFill>
                  <a:srgbClr val="FF0000"/>
                </a:solidFill>
                <a:latin typeface="Calibri" panose="020F0502020204030204" pitchFamily="34" charset="0"/>
                <a:cs typeface="Calibri" panose="020F0502020204030204" pitchFamily="34" charset="0"/>
              </a:rPr>
              <a:t> = new;</a:t>
            </a:r>
          </a:p>
          <a:p>
            <a:pPr indent="2116138"/>
            <a:r>
              <a:rPr lang="en-US" sz="2800" b="1" dirty="0" smtClean="0">
                <a:solidFill>
                  <a:srgbClr val="FF0000"/>
                </a:solidFill>
                <a:latin typeface="Calibri" panose="020F0502020204030204" pitchFamily="34" charset="0"/>
                <a:cs typeface="Calibri" panose="020F0502020204030204" pitchFamily="34" charset="0"/>
              </a:rPr>
              <a:t> </a:t>
            </a:r>
            <a:r>
              <a:rPr lang="en-US" sz="2800" b="1" dirty="0">
                <a:solidFill>
                  <a:srgbClr val="FF0000"/>
                </a:solidFill>
                <a:latin typeface="Calibri" panose="020F0502020204030204" pitchFamily="34" charset="0"/>
                <a:cs typeface="Calibri" panose="020F0502020204030204" pitchFamily="34" charset="0"/>
              </a:rPr>
              <a:t>return original;</a:t>
            </a:r>
          </a:p>
          <a:p>
            <a:pPr indent="2116138"/>
            <a:r>
              <a:rPr lang="en-US" sz="2800" b="1" dirty="0" smtClean="0">
                <a:solidFill>
                  <a:srgbClr val="FF0000"/>
                </a:solidFill>
                <a:latin typeface="Calibri" panose="020F0502020204030204" pitchFamily="34" charset="0"/>
                <a:cs typeface="Calibri" panose="020F0502020204030204" pitchFamily="34" charset="0"/>
              </a:rPr>
              <a:t> </a:t>
            </a:r>
            <a:r>
              <a:rPr lang="en-US" sz="2800" b="1" dirty="0">
                <a:solidFill>
                  <a:srgbClr val="FF0000"/>
                </a:solidFill>
                <a:latin typeface="Calibri" panose="020F0502020204030204" pitchFamily="34" charset="0"/>
                <a:cs typeface="Calibri" panose="020F0502020204030204" pitchFamily="34" charset="0"/>
              </a:rPr>
              <a:t>}</a:t>
            </a:r>
          </a:p>
          <a:p>
            <a:pPr marL="685800" indent="-457200">
              <a:buSzPct val="100000"/>
              <a:buFont typeface="Arial" panose="020B0604020202020204" pitchFamily="34" charset="0"/>
              <a:buChar char="•"/>
            </a:pPr>
            <a:r>
              <a:rPr lang="en-US" sz="2800" b="1" dirty="0" smtClean="0">
                <a:solidFill>
                  <a:schemeClr val="dk2"/>
                </a:solidFill>
                <a:latin typeface="Calibri" panose="020F0502020204030204" pitchFamily="34" charset="0"/>
                <a:cs typeface="Calibri" panose="020F0502020204030204" pitchFamily="34" charset="0"/>
              </a:rPr>
              <a:t>Basic </a:t>
            </a:r>
            <a:r>
              <a:rPr lang="en-US" sz="2800" b="1" dirty="0">
                <a:solidFill>
                  <a:schemeClr val="dk2"/>
                </a:solidFill>
                <a:latin typeface="Calibri" panose="020F0502020204030204" pitchFamily="34" charset="0"/>
                <a:cs typeface="Calibri" panose="020F0502020204030204" pitchFamily="34" charset="0"/>
              </a:rPr>
              <a:t>idea is for compare-and-swap to </a:t>
            </a:r>
            <a:r>
              <a:rPr lang="en-US" sz="2800" b="1" dirty="0" smtClean="0">
                <a:solidFill>
                  <a:schemeClr val="dk2"/>
                </a:solidFill>
                <a:latin typeface="Calibri" panose="020F0502020204030204" pitchFamily="34" charset="0"/>
                <a:cs typeface="Calibri" panose="020F0502020204030204" pitchFamily="34" charset="0"/>
              </a:rPr>
              <a:t>test whether </a:t>
            </a:r>
            <a:r>
              <a:rPr lang="en-US" sz="2800" b="1" dirty="0">
                <a:solidFill>
                  <a:schemeClr val="dk2"/>
                </a:solidFill>
                <a:latin typeface="Calibri" panose="020F0502020204030204" pitchFamily="34" charset="0"/>
                <a:cs typeface="Calibri" panose="020F0502020204030204" pitchFamily="34" charset="0"/>
              </a:rPr>
              <a:t>the value at </a:t>
            </a:r>
            <a:r>
              <a:rPr lang="en-US" sz="2800" b="1" dirty="0" smtClean="0">
                <a:solidFill>
                  <a:schemeClr val="dk2"/>
                </a:solidFill>
                <a:latin typeface="Calibri" panose="020F0502020204030204" pitchFamily="34" charset="0"/>
                <a:cs typeface="Calibri" panose="020F0502020204030204" pitchFamily="34" charset="0"/>
              </a:rPr>
              <a:t>the address </a:t>
            </a:r>
            <a:r>
              <a:rPr lang="en-US" sz="2800" b="1" dirty="0">
                <a:solidFill>
                  <a:schemeClr val="dk2"/>
                </a:solidFill>
                <a:latin typeface="Calibri" panose="020F0502020204030204" pitchFamily="34" charset="0"/>
                <a:cs typeface="Calibri" panose="020F0502020204030204" pitchFamily="34" charset="0"/>
              </a:rPr>
              <a:t>specified by </a:t>
            </a:r>
            <a:r>
              <a:rPr lang="en-US" sz="2800" b="1" dirty="0" err="1">
                <a:solidFill>
                  <a:schemeClr val="dk2"/>
                </a:solidFill>
                <a:latin typeface="Calibri" panose="020F0502020204030204" pitchFamily="34" charset="0"/>
                <a:cs typeface="Calibri" panose="020F0502020204030204" pitchFamily="34" charset="0"/>
              </a:rPr>
              <a:t>ptr</a:t>
            </a:r>
            <a:r>
              <a:rPr lang="en-US" sz="2800" b="1" dirty="0">
                <a:solidFill>
                  <a:schemeClr val="dk2"/>
                </a:solidFill>
                <a:latin typeface="Calibri" panose="020F0502020204030204" pitchFamily="34" charset="0"/>
                <a:cs typeface="Calibri" panose="020F0502020204030204" pitchFamily="34" charset="0"/>
              </a:rPr>
              <a:t> is equal to expected; if so</a:t>
            </a:r>
            <a:r>
              <a:rPr lang="en-US" sz="2800" b="1" dirty="0" smtClean="0">
                <a:solidFill>
                  <a:schemeClr val="dk2"/>
                </a:solidFill>
                <a:latin typeface="Calibri" panose="020F0502020204030204" pitchFamily="34" charset="0"/>
                <a:cs typeface="Calibri" panose="020F0502020204030204" pitchFamily="34" charset="0"/>
              </a:rPr>
              <a:t>, update </a:t>
            </a:r>
            <a:r>
              <a:rPr lang="en-US" sz="2800" b="1" dirty="0">
                <a:solidFill>
                  <a:schemeClr val="dk2"/>
                </a:solidFill>
                <a:latin typeface="Calibri" panose="020F0502020204030204" pitchFamily="34" charset="0"/>
                <a:cs typeface="Calibri" panose="020F0502020204030204" pitchFamily="34" charset="0"/>
              </a:rPr>
              <a:t>the </a:t>
            </a:r>
            <a:r>
              <a:rPr lang="en-US" sz="2800" b="1" dirty="0" smtClean="0">
                <a:solidFill>
                  <a:schemeClr val="dk2"/>
                </a:solidFill>
                <a:latin typeface="Calibri" panose="020F0502020204030204" pitchFamily="34" charset="0"/>
                <a:cs typeface="Calibri" panose="020F0502020204030204" pitchFamily="34" charset="0"/>
              </a:rPr>
              <a:t>memory location </a:t>
            </a:r>
            <a:r>
              <a:rPr lang="en-US" sz="2800" b="1" dirty="0">
                <a:solidFill>
                  <a:schemeClr val="dk2"/>
                </a:solidFill>
                <a:latin typeface="Calibri" panose="020F0502020204030204" pitchFamily="34" charset="0"/>
                <a:cs typeface="Calibri" panose="020F0502020204030204" pitchFamily="34" charset="0"/>
              </a:rPr>
              <a:t>pointed to by </a:t>
            </a:r>
            <a:r>
              <a:rPr lang="en-US" sz="2800" b="1" dirty="0" err="1">
                <a:solidFill>
                  <a:schemeClr val="dk2"/>
                </a:solidFill>
                <a:latin typeface="Calibri" panose="020F0502020204030204" pitchFamily="34" charset="0"/>
                <a:cs typeface="Calibri" panose="020F0502020204030204" pitchFamily="34" charset="0"/>
              </a:rPr>
              <a:t>ptr</a:t>
            </a:r>
            <a:r>
              <a:rPr lang="en-US" sz="2800" b="1" dirty="0">
                <a:solidFill>
                  <a:schemeClr val="dk2"/>
                </a:solidFill>
                <a:latin typeface="Calibri" panose="020F0502020204030204" pitchFamily="34" charset="0"/>
                <a:cs typeface="Calibri" panose="020F0502020204030204" pitchFamily="34" charset="0"/>
              </a:rPr>
              <a:t> with the new value. If not, do nothing. </a:t>
            </a:r>
            <a:r>
              <a:rPr lang="en-US" sz="2800" b="1" dirty="0" smtClean="0">
                <a:solidFill>
                  <a:schemeClr val="dk2"/>
                </a:solidFill>
                <a:latin typeface="Calibri" panose="020F0502020204030204" pitchFamily="34" charset="0"/>
                <a:cs typeface="Calibri" panose="020F0502020204030204" pitchFamily="34" charset="0"/>
              </a:rPr>
              <a:t>In either </a:t>
            </a:r>
            <a:r>
              <a:rPr lang="en-US" sz="2800" b="1" dirty="0">
                <a:solidFill>
                  <a:schemeClr val="dk2"/>
                </a:solidFill>
                <a:latin typeface="Calibri" panose="020F0502020204030204" pitchFamily="34" charset="0"/>
                <a:cs typeface="Calibri" panose="020F0502020204030204" pitchFamily="34" charset="0"/>
              </a:rPr>
              <a:t>case, return the original value at that memory location, thus </a:t>
            </a:r>
            <a:r>
              <a:rPr lang="en-US" sz="2800" b="1" dirty="0" smtClean="0">
                <a:solidFill>
                  <a:schemeClr val="dk2"/>
                </a:solidFill>
                <a:latin typeface="Calibri" panose="020F0502020204030204" pitchFamily="34" charset="0"/>
                <a:cs typeface="Calibri" panose="020F0502020204030204" pitchFamily="34" charset="0"/>
              </a:rPr>
              <a:t>allowing the </a:t>
            </a:r>
            <a:r>
              <a:rPr lang="en-US" sz="2800" b="1" dirty="0">
                <a:solidFill>
                  <a:schemeClr val="dk2"/>
                </a:solidFill>
                <a:latin typeface="Calibri" panose="020F0502020204030204" pitchFamily="34" charset="0"/>
                <a:cs typeface="Calibri" panose="020F0502020204030204" pitchFamily="34" charset="0"/>
              </a:rPr>
              <a:t>code calling compare-and-swap to know whether it succeeded </a:t>
            </a:r>
            <a:r>
              <a:rPr lang="en-US" sz="2800" b="1" dirty="0" smtClean="0">
                <a:solidFill>
                  <a:schemeClr val="dk2"/>
                </a:solidFill>
                <a:latin typeface="Calibri" panose="020F0502020204030204" pitchFamily="34" charset="0"/>
                <a:cs typeface="Calibri" panose="020F0502020204030204" pitchFamily="34" charset="0"/>
              </a:rPr>
              <a:t>or not.</a:t>
            </a:r>
          </a:p>
          <a:p>
            <a:pPr marL="685800" indent="-457200">
              <a:buSzPct val="100000"/>
              <a:buFont typeface="Arial" panose="020B0604020202020204" pitchFamily="34" charset="0"/>
              <a:buChar char="•"/>
            </a:pPr>
            <a:r>
              <a:rPr lang="en-US" sz="2800" b="1" dirty="0" smtClean="0">
                <a:solidFill>
                  <a:schemeClr val="dk2"/>
                </a:solidFill>
                <a:latin typeface="Calibri" panose="020F0502020204030204" pitchFamily="34" charset="0"/>
                <a:cs typeface="Calibri" panose="020F0502020204030204" pitchFamily="34" charset="0"/>
              </a:rPr>
              <a:t>With </a:t>
            </a:r>
            <a:r>
              <a:rPr lang="en-US" sz="2800" b="1" dirty="0">
                <a:solidFill>
                  <a:schemeClr val="dk2"/>
                </a:solidFill>
                <a:latin typeface="Calibri" panose="020F0502020204030204" pitchFamily="34" charset="0"/>
                <a:cs typeface="Calibri" panose="020F0502020204030204" pitchFamily="34" charset="0"/>
              </a:rPr>
              <a:t>the compare-and-swap instruction, we can build a lock in a </a:t>
            </a:r>
            <a:r>
              <a:rPr lang="en-US" sz="2800" b="1" dirty="0" smtClean="0">
                <a:solidFill>
                  <a:schemeClr val="dk2"/>
                </a:solidFill>
                <a:latin typeface="Calibri" panose="020F0502020204030204" pitchFamily="34" charset="0"/>
                <a:cs typeface="Calibri" panose="020F0502020204030204" pitchFamily="34" charset="0"/>
              </a:rPr>
              <a:t>manner quite </a:t>
            </a:r>
            <a:r>
              <a:rPr lang="en-US" sz="2800" b="1" dirty="0">
                <a:solidFill>
                  <a:schemeClr val="dk2"/>
                </a:solidFill>
                <a:latin typeface="Calibri" panose="020F0502020204030204" pitchFamily="34" charset="0"/>
                <a:cs typeface="Calibri" panose="020F0502020204030204" pitchFamily="34" charset="0"/>
              </a:rPr>
              <a:t>similar to that with test-and-set. </a:t>
            </a:r>
            <a:r>
              <a:rPr lang="en-US" sz="2800" b="1" dirty="0" smtClean="0">
                <a:solidFill>
                  <a:schemeClr val="dk2"/>
                </a:solidFill>
                <a:latin typeface="Calibri" panose="020F0502020204030204" pitchFamily="34" charset="0"/>
                <a:cs typeface="Calibri" panose="020F0502020204030204" pitchFamily="34" charset="0"/>
              </a:rPr>
              <a:t>For example</a:t>
            </a:r>
            <a:r>
              <a:rPr lang="en-US" sz="2800" b="1" dirty="0">
                <a:solidFill>
                  <a:schemeClr val="dk2"/>
                </a:solidFill>
                <a:latin typeface="Calibri" panose="020F0502020204030204" pitchFamily="34" charset="0"/>
                <a:cs typeface="Calibri" panose="020F0502020204030204" pitchFamily="34" charset="0"/>
              </a:rPr>
              <a:t>, we could </a:t>
            </a:r>
            <a:r>
              <a:rPr lang="en-US" sz="2800" b="1" dirty="0" smtClean="0">
                <a:solidFill>
                  <a:schemeClr val="dk2"/>
                </a:solidFill>
                <a:latin typeface="Calibri" panose="020F0502020204030204" pitchFamily="34" charset="0"/>
                <a:cs typeface="Calibri" panose="020F0502020204030204" pitchFamily="34" charset="0"/>
              </a:rPr>
              <a:t>just replace </a:t>
            </a:r>
            <a:r>
              <a:rPr lang="en-US" sz="2800" b="1" dirty="0">
                <a:solidFill>
                  <a:schemeClr val="dk2"/>
                </a:solidFill>
                <a:latin typeface="Calibri" panose="020F0502020204030204" pitchFamily="34" charset="0"/>
                <a:cs typeface="Calibri" panose="020F0502020204030204" pitchFamily="34" charset="0"/>
              </a:rPr>
              <a:t>the lock() routine above with the following:</a:t>
            </a:r>
          </a:p>
          <a:p>
            <a:pPr indent="2054225"/>
            <a:r>
              <a:rPr lang="en-US" sz="2800" b="1" dirty="0" smtClean="0">
                <a:solidFill>
                  <a:srgbClr val="FF0000"/>
                </a:solidFill>
                <a:latin typeface="Calibri" panose="020F0502020204030204" pitchFamily="34" charset="0"/>
                <a:cs typeface="Calibri" panose="020F0502020204030204" pitchFamily="34" charset="0"/>
              </a:rPr>
              <a:t>void </a:t>
            </a:r>
            <a:r>
              <a:rPr lang="en-US" sz="2800" b="1" dirty="0">
                <a:solidFill>
                  <a:srgbClr val="FF0000"/>
                </a:solidFill>
                <a:latin typeface="Calibri" panose="020F0502020204030204" pitchFamily="34" charset="0"/>
                <a:cs typeface="Calibri" panose="020F0502020204030204" pitchFamily="34" charset="0"/>
              </a:rPr>
              <a:t>lock(</a:t>
            </a:r>
            <a:r>
              <a:rPr lang="en-US" sz="2800" b="1" dirty="0" err="1">
                <a:solidFill>
                  <a:srgbClr val="FF0000"/>
                </a:solidFill>
                <a:latin typeface="Calibri" panose="020F0502020204030204" pitchFamily="34" charset="0"/>
                <a:cs typeface="Calibri" panose="020F0502020204030204" pitchFamily="34" charset="0"/>
              </a:rPr>
              <a:t>lock_t</a:t>
            </a:r>
            <a:r>
              <a:rPr lang="en-US" sz="2800" b="1" dirty="0">
                <a:solidFill>
                  <a:srgbClr val="FF0000"/>
                </a:solidFill>
                <a:latin typeface="Calibri" panose="020F0502020204030204" pitchFamily="34" charset="0"/>
                <a:cs typeface="Calibri" panose="020F0502020204030204" pitchFamily="34" charset="0"/>
              </a:rPr>
              <a:t> *lock) {</a:t>
            </a:r>
          </a:p>
          <a:p>
            <a:pPr indent="2054225"/>
            <a:r>
              <a:rPr lang="en-US" sz="2800" b="1" dirty="0" smtClean="0">
                <a:solidFill>
                  <a:srgbClr val="FF0000"/>
                </a:solidFill>
                <a:latin typeface="Calibri" panose="020F0502020204030204" pitchFamily="34" charset="0"/>
                <a:cs typeface="Calibri" panose="020F0502020204030204" pitchFamily="34" charset="0"/>
              </a:rPr>
              <a:t>while </a:t>
            </a:r>
            <a:r>
              <a:rPr lang="en-US" sz="2800" b="1" dirty="0">
                <a:solidFill>
                  <a:srgbClr val="FF0000"/>
                </a:solidFill>
                <a:latin typeface="Calibri" panose="020F0502020204030204" pitchFamily="34" charset="0"/>
                <a:cs typeface="Calibri" panose="020F0502020204030204" pitchFamily="34" charset="0"/>
              </a:rPr>
              <a:t>(</a:t>
            </a:r>
            <a:r>
              <a:rPr lang="en-US" sz="2800" b="1" dirty="0" err="1">
                <a:solidFill>
                  <a:srgbClr val="FF0000"/>
                </a:solidFill>
                <a:latin typeface="Calibri" panose="020F0502020204030204" pitchFamily="34" charset="0"/>
                <a:cs typeface="Calibri" panose="020F0502020204030204" pitchFamily="34" charset="0"/>
              </a:rPr>
              <a:t>CompareAndSwap</a:t>
            </a:r>
            <a:r>
              <a:rPr lang="en-US" sz="2800" b="1" dirty="0">
                <a:solidFill>
                  <a:srgbClr val="FF0000"/>
                </a:solidFill>
                <a:latin typeface="Calibri" panose="020F0502020204030204" pitchFamily="34" charset="0"/>
                <a:cs typeface="Calibri" panose="020F0502020204030204" pitchFamily="34" charset="0"/>
              </a:rPr>
              <a:t>(&amp;lock-&gt;flag, 0, 1) == 1)</a:t>
            </a:r>
          </a:p>
          <a:p>
            <a:pPr indent="2054225"/>
            <a:r>
              <a:rPr lang="en-US" sz="2800" b="1" dirty="0" smtClean="0">
                <a:solidFill>
                  <a:srgbClr val="FF0000"/>
                </a:solidFill>
                <a:latin typeface="Calibri" panose="020F0502020204030204" pitchFamily="34" charset="0"/>
                <a:cs typeface="Calibri" panose="020F0502020204030204" pitchFamily="34" charset="0"/>
              </a:rPr>
              <a:t>; </a:t>
            </a:r>
            <a:r>
              <a:rPr lang="en-US" sz="2800" b="1" dirty="0">
                <a:solidFill>
                  <a:srgbClr val="FF0000"/>
                </a:solidFill>
                <a:latin typeface="Calibri" panose="020F0502020204030204" pitchFamily="34" charset="0"/>
                <a:cs typeface="Calibri" panose="020F0502020204030204" pitchFamily="34" charset="0"/>
              </a:rPr>
              <a:t>// spin</a:t>
            </a:r>
          </a:p>
          <a:p>
            <a:pPr indent="2054225"/>
            <a:r>
              <a:rPr lang="en-US" sz="2800" b="1" dirty="0" smtClean="0">
                <a:solidFill>
                  <a:srgbClr val="FF0000"/>
                </a:solidFill>
                <a:latin typeface="Calibri" panose="020F0502020204030204" pitchFamily="34" charset="0"/>
                <a:cs typeface="Calibri" panose="020F0502020204030204" pitchFamily="34" charset="0"/>
              </a:rPr>
              <a:t> </a:t>
            </a:r>
            <a:r>
              <a:rPr lang="en-US" sz="2800" b="1" dirty="0">
                <a:solidFill>
                  <a:srgbClr val="FF0000"/>
                </a:solidFill>
                <a:latin typeface="Calibri" panose="020F0502020204030204" pitchFamily="34" charset="0"/>
                <a:cs typeface="Calibri" panose="020F0502020204030204" pitchFamily="34" charset="0"/>
              </a:rPr>
              <a:t>}</a:t>
            </a:r>
          </a:p>
          <a:p>
            <a:r>
              <a:rPr lang="en-US" sz="2800" b="1" dirty="0">
                <a:solidFill>
                  <a:schemeClr val="dk2"/>
                </a:solidFill>
                <a:latin typeface="Calibri" panose="020F0502020204030204" pitchFamily="34" charset="0"/>
                <a:cs typeface="Calibri" panose="020F0502020204030204" pitchFamily="34" charset="0"/>
              </a:rPr>
              <a:t>The rest of the code is the same as the test-and-set </a:t>
            </a:r>
            <a:r>
              <a:rPr lang="en-US" sz="2800" b="1" dirty="0" smtClean="0">
                <a:solidFill>
                  <a:schemeClr val="dk2"/>
                </a:solidFill>
                <a:latin typeface="Calibri" panose="020F0502020204030204" pitchFamily="34" charset="0"/>
                <a:cs typeface="Calibri" panose="020F0502020204030204" pitchFamily="34" charset="0"/>
              </a:rPr>
              <a:t>example. This </a:t>
            </a:r>
            <a:r>
              <a:rPr lang="en-US" sz="2800" b="1" dirty="0">
                <a:solidFill>
                  <a:schemeClr val="dk2"/>
                </a:solidFill>
                <a:latin typeface="Calibri" panose="020F0502020204030204" pitchFamily="34" charset="0"/>
                <a:cs typeface="Calibri" panose="020F0502020204030204" pitchFamily="34" charset="0"/>
              </a:rPr>
              <a:t>code works quite similarly; it simply checks if the flag is </a:t>
            </a:r>
            <a:r>
              <a:rPr lang="en-US" sz="2800" b="1" dirty="0" smtClean="0">
                <a:solidFill>
                  <a:schemeClr val="dk2"/>
                </a:solidFill>
                <a:latin typeface="Calibri" panose="020F0502020204030204" pitchFamily="34" charset="0"/>
                <a:cs typeface="Calibri" panose="020F0502020204030204" pitchFamily="34" charset="0"/>
              </a:rPr>
              <a:t>0 and if so</a:t>
            </a:r>
            <a:r>
              <a:rPr lang="en-US" sz="2800" b="1" dirty="0">
                <a:solidFill>
                  <a:schemeClr val="dk2"/>
                </a:solidFill>
                <a:latin typeface="Calibri" panose="020F0502020204030204" pitchFamily="34" charset="0"/>
                <a:cs typeface="Calibri" panose="020F0502020204030204" pitchFamily="34" charset="0"/>
              </a:rPr>
              <a:t>, atomically swaps in a 1 thus acquiring the lock. Threads that try </a:t>
            </a:r>
            <a:r>
              <a:rPr lang="en-US" sz="2800" b="1" dirty="0" smtClean="0">
                <a:solidFill>
                  <a:schemeClr val="dk2"/>
                </a:solidFill>
                <a:latin typeface="Calibri" panose="020F0502020204030204" pitchFamily="34" charset="0"/>
                <a:cs typeface="Calibri" panose="020F0502020204030204" pitchFamily="34" charset="0"/>
              </a:rPr>
              <a:t>to acquire </a:t>
            </a:r>
            <a:r>
              <a:rPr lang="en-US" sz="2800" b="1" dirty="0">
                <a:solidFill>
                  <a:schemeClr val="dk2"/>
                </a:solidFill>
                <a:latin typeface="Calibri" panose="020F0502020204030204" pitchFamily="34" charset="0"/>
                <a:cs typeface="Calibri" panose="020F0502020204030204" pitchFamily="34" charset="0"/>
              </a:rPr>
              <a:t>the lock while it is held will get stuck spinning until the lock </a:t>
            </a:r>
            <a:r>
              <a:rPr lang="en-US" sz="2800" b="1" dirty="0" smtClean="0">
                <a:solidFill>
                  <a:schemeClr val="dk2"/>
                </a:solidFill>
                <a:latin typeface="Calibri" panose="020F0502020204030204" pitchFamily="34" charset="0"/>
                <a:cs typeface="Calibri" panose="020F0502020204030204" pitchFamily="34" charset="0"/>
              </a:rPr>
              <a:t>is finally </a:t>
            </a:r>
            <a:r>
              <a:rPr lang="en-US" sz="2800" b="1" dirty="0">
                <a:solidFill>
                  <a:schemeClr val="dk2"/>
                </a:solidFill>
                <a:latin typeface="Calibri" panose="020F0502020204030204" pitchFamily="34" charset="0"/>
                <a:cs typeface="Calibri" panose="020F0502020204030204" pitchFamily="34" charset="0"/>
              </a:rPr>
              <a:t>released</a:t>
            </a:r>
            <a:r>
              <a:rPr lang="en-US" sz="2800" b="1" dirty="0" smtClean="0">
                <a:solidFill>
                  <a:schemeClr val="dk2"/>
                </a:solidFill>
                <a:latin typeface="Calibri" panose="020F0502020204030204" pitchFamily="34" charset="0"/>
                <a:cs typeface="Calibri" panose="020F0502020204030204" pitchFamily="34" charset="0"/>
              </a:rPr>
              <a:t>.</a:t>
            </a:r>
            <a:endParaRPr lang="en-US" sz="2800" b="1" dirty="0">
              <a:solidFill>
                <a:schemeClr val="dk2"/>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6536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81" name="Google Shape;81;p3"/>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3"/>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3"/>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4" name="Google Shape;84;p3"/>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3"/>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86" name="Google Shape;86;p3"/>
          <p:cNvSpPr txBox="1"/>
          <p:nvPr/>
        </p:nvSpPr>
        <p:spPr>
          <a:xfrm>
            <a:off x="5022850" y="87313"/>
            <a:ext cx="9047163" cy="689276"/>
          </a:xfrm>
          <a:prstGeom prst="rect">
            <a:avLst/>
          </a:prstGeom>
          <a:noFill/>
          <a:ln>
            <a:noFill/>
          </a:ln>
        </p:spPr>
        <p:txBody>
          <a:bodyPr spcFirstLastPara="1" wrap="square" lIns="0" tIns="12050" rIns="0" bIns="0" anchor="t" anchorCtr="0">
            <a:spAutoFit/>
          </a:bodyPr>
          <a:lstStyle/>
          <a:p>
            <a:pPr marL="12700" marR="0" lvl="0" indent="0" algn="ctr" rtl="0">
              <a:spcBef>
                <a:spcPts val="0"/>
              </a:spcBef>
              <a:spcAft>
                <a:spcPts val="0"/>
              </a:spcAft>
              <a:buNone/>
            </a:pPr>
            <a:r>
              <a:rPr lang="en-US" sz="4400" b="1" dirty="0" smtClean="0">
                <a:solidFill>
                  <a:srgbClr val="FF0000"/>
                </a:solidFill>
                <a:latin typeface="Playfair Display"/>
                <a:ea typeface="Playfair Display"/>
                <a:cs typeface="Playfair Display"/>
                <a:sym typeface="Playfair Display"/>
              </a:rPr>
              <a:t>Condition variables</a:t>
            </a:r>
            <a:endParaRPr dirty="0"/>
          </a:p>
        </p:txBody>
      </p:sp>
      <p:sp>
        <p:nvSpPr>
          <p:cNvPr id="87" name="Google Shape;87;p3"/>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88" name="Google Shape;88;p3"/>
          <p:cNvSpPr/>
          <p:nvPr/>
        </p:nvSpPr>
        <p:spPr>
          <a:xfrm>
            <a:off x="273049" y="1099087"/>
            <a:ext cx="19262725" cy="10064253"/>
          </a:xfrm>
          <a:prstGeom prst="rect">
            <a:avLst/>
          </a:prstGeom>
          <a:noFill/>
          <a:ln>
            <a:noFill/>
          </a:ln>
        </p:spPr>
        <p:txBody>
          <a:bodyPr spcFirstLastPara="1" wrap="square" lIns="91425" tIns="45700" rIns="91425" bIns="45700" anchor="t" anchorCtr="0">
            <a:spAutoFit/>
          </a:bodyPr>
          <a:lstStyle/>
          <a:p>
            <a:pPr marL="571500" indent="-571500" algn="just">
              <a:buFont typeface="Arial" panose="020B0604020202020204" pitchFamily="34" charset="0"/>
              <a:buChar char="•"/>
            </a:pPr>
            <a:r>
              <a:rPr lang="en-US" sz="3600" b="1" dirty="0" smtClean="0">
                <a:solidFill>
                  <a:srgbClr val="FF0000"/>
                </a:solidFill>
                <a:latin typeface="Calibri"/>
                <a:ea typeface="Calibri"/>
                <a:cs typeface="Calibri"/>
              </a:rPr>
              <a:t>Condition variables </a:t>
            </a:r>
            <a:r>
              <a:rPr lang="en-US" sz="3600" b="1" dirty="0">
                <a:solidFill>
                  <a:schemeClr val="dk2"/>
                </a:solidFill>
                <a:latin typeface="Calibri"/>
                <a:ea typeface="Calibri"/>
                <a:cs typeface="Calibri"/>
              </a:rPr>
              <a:t>are useful when some kind of signaling must take </a:t>
            </a:r>
            <a:r>
              <a:rPr lang="en-US" sz="3600" b="1" dirty="0" smtClean="0">
                <a:solidFill>
                  <a:schemeClr val="dk2"/>
                </a:solidFill>
                <a:latin typeface="Calibri"/>
                <a:ea typeface="Calibri"/>
                <a:cs typeface="Calibri"/>
              </a:rPr>
              <a:t>place between </a:t>
            </a:r>
            <a:r>
              <a:rPr lang="en-US" sz="3600" b="1" dirty="0">
                <a:solidFill>
                  <a:schemeClr val="dk2"/>
                </a:solidFill>
                <a:latin typeface="Calibri"/>
                <a:ea typeface="Calibri"/>
                <a:cs typeface="Calibri"/>
              </a:rPr>
              <a:t>threads, if one thread is waiting for another to do something </a:t>
            </a:r>
            <a:r>
              <a:rPr lang="en-US" sz="3600" b="1" dirty="0" smtClean="0">
                <a:solidFill>
                  <a:schemeClr val="dk2"/>
                </a:solidFill>
                <a:latin typeface="Calibri"/>
                <a:ea typeface="Calibri"/>
                <a:cs typeface="Calibri"/>
              </a:rPr>
              <a:t>before it </a:t>
            </a:r>
            <a:r>
              <a:rPr lang="en-US" sz="3600" b="1" dirty="0">
                <a:solidFill>
                  <a:schemeClr val="dk2"/>
                </a:solidFill>
                <a:latin typeface="Calibri"/>
                <a:ea typeface="Calibri"/>
                <a:cs typeface="Calibri"/>
              </a:rPr>
              <a:t>can continue. </a:t>
            </a:r>
            <a:endParaRPr lang="en-US" sz="3600" b="1" dirty="0" smtClean="0">
              <a:solidFill>
                <a:schemeClr val="dk2"/>
              </a:solidFill>
              <a:latin typeface="Calibri"/>
              <a:ea typeface="Calibri"/>
              <a:cs typeface="Calibri"/>
            </a:endParaRPr>
          </a:p>
          <a:p>
            <a:pPr marL="571500" indent="-571500" algn="just">
              <a:buFont typeface="Arial" panose="020B0604020202020204" pitchFamily="34" charset="0"/>
              <a:buChar char="•"/>
            </a:pPr>
            <a:r>
              <a:rPr lang="en-US" sz="3600" b="1" dirty="0" smtClean="0">
                <a:solidFill>
                  <a:schemeClr val="dk2"/>
                </a:solidFill>
                <a:latin typeface="Calibri"/>
                <a:ea typeface="Calibri"/>
                <a:cs typeface="Calibri"/>
              </a:rPr>
              <a:t>Two </a:t>
            </a:r>
            <a:r>
              <a:rPr lang="en-US" sz="3600" b="1" dirty="0">
                <a:solidFill>
                  <a:schemeClr val="dk2"/>
                </a:solidFill>
                <a:latin typeface="Calibri"/>
                <a:ea typeface="Calibri"/>
                <a:cs typeface="Calibri"/>
              </a:rPr>
              <a:t>primary routines are used by programs </a:t>
            </a:r>
            <a:r>
              <a:rPr lang="en-US" sz="3600" b="1" dirty="0" smtClean="0">
                <a:solidFill>
                  <a:schemeClr val="dk2"/>
                </a:solidFill>
                <a:latin typeface="Calibri"/>
                <a:ea typeface="Calibri"/>
                <a:cs typeface="Calibri"/>
              </a:rPr>
              <a:t>wishing to </a:t>
            </a:r>
            <a:r>
              <a:rPr lang="en-US" sz="3600" b="1" dirty="0">
                <a:solidFill>
                  <a:schemeClr val="dk2"/>
                </a:solidFill>
                <a:latin typeface="Calibri"/>
                <a:ea typeface="Calibri"/>
                <a:cs typeface="Calibri"/>
              </a:rPr>
              <a:t>interact in this way</a:t>
            </a:r>
            <a:r>
              <a:rPr lang="en-US" sz="3600" b="1" dirty="0" smtClean="0">
                <a:solidFill>
                  <a:schemeClr val="dk2"/>
                </a:solidFill>
                <a:latin typeface="Calibri"/>
                <a:ea typeface="Calibri"/>
                <a:cs typeface="Calibri"/>
              </a:rPr>
              <a:t>:</a:t>
            </a:r>
          </a:p>
          <a:p>
            <a:pPr algn="just"/>
            <a:endParaRPr lang="en-US" sz="3600" b="1" dirty="0">
              <a:solidFill>
                <a:schemeClr val="dk2"/>
              </a:solidFill>
              <a:latin typeface="Calibri"/>
              <a:ea typeface="Calibri"/>
              <a:cs typeface="Calibri"/>
            </a:endParaRPr>
          </a:p>
          <a:p>
            <a:pPr algn="just"/>
            <a:r>
              <a:rPr lang="en-US" sz="3600" b="1" dirty="0" err="1">
                <a:solidFill>
                  <a:srgbClr val="FF0000"/>
                </a:solidFill>
                <a:latin typeface="Calibri"/>
                <a:ea typeface="Calibri"/>
                <a:cs typeface="Calibri"/>
              </a:rPr>
              <a:t>int</a:t>
            </a:r>
            <a:r>
              <a:rPr lang="en-US" sz="3600" b="1" dirty="0">
                <a:solidFill>
                  <a:srgbClr val="FF0000"/>
                </a:solidFill>
                <a:latin typeface="Calibri"/>
                <a:ea typeface="Calibri"/>
                <a:cs typeface="Calibri"/>
              </a:rPr>
              <a:t> </a:t>
            </a:r>
            <a:r>
              <a:rPr lang="en-US" sz="3600" b="1" dirty="0" err="1">
                <a:solidFill>
                  <a:srgbClr val="FF0000"/>
                </a:solidFill>
                <a:latin typeface="Calibri"/>
                <a:ea typeface="Calibri"/>
                <a:cs typeface="Calibri"/>
              </a:rPr>
              <a:t>pthread_cond_wait</a:t>
            </a:r>
            <a:r>
              <a:rPr lang="en-US" sz="3600" b="1" dirty="0">
                <a:solidFill>
                  <a:srgbClr val="FF0000"/>
                </a:solidFill>
                <a:latin typeface="Calibri"/>
                <a:ea typeface="Calibri"/>
                <a:cs typeface="Calibri"/>
              </a:rPr>
              <a:t>(</a:t>
            </a:r>
            <a:r>
              <a:rPr lang="en-US" sz="3600" b="1" dirty="0" err="1">
                <a:solidFill>
                  <a:srgbClr val="FF0000"/>
                </a:solidFill>
                <a:latin typeface="Calibri"/>
                <a:ea typeface="Calibri"/>
                <a:cs typeface="Calibri"/>
              </a:rPr>
              <a:t>pthread_cond_t</a:t>
            </a:r>
            <a:r>
              <a:rPr lang="en-US" sz="3600" b="1" dirty="0">
                <a:solidFill>
                  <a:srgbClr val="FF0000"/>
                </a:solidFill>
                <a:latin typeface="Calibri"/>
                <a:ea typeface="Calibri"/>
                <a:cs typeface="Calibri"/>
              </a:rPr>
              <a:t> *</a:t>
            </a:r>
            <a:r>
              <a:rPr lang="en-US" sz="3600" b="1" dirty="0" err="1">
                <a:solidFill>
                  <a:srgbClr val="FF0000"/>
                </a:solidFill>
                <a:latin typeface="Calibri"/>
                <a:ea typeface="Calibri"/>
                <a:cs typeface="Calibri"/>
              </a:rPr>
              <a:t>cond</a:t>
            </a:r>
            <a:r>
              <a:rPr lang="en-US" sz="3600" b="1" dirty="0">
                <a:solidFill>
                  <a:srgbClr val="FF0000"/>
                </a:solidFill>
                <a:latin typeface="Calibri"/>
                <a:ea typeface="Calibri"/>
                <a:cs typeface="Calibri"/>
              </a:rPr>
              <a:t>, </a:t>
            </a:r>
            <a:r>
              <a:rPr lang="en-US" sz="3600" b="1" dirty="0" err="1">
                <a:solidFill>
                  <a:srgbClr val="FF0000"/>
                </a:solidFill>
                <a:latin typeface="Calibri"/>
                <a:ea typeface="Calibri"/>
                <a:cs typeface="Calibri"/>
              </a:rPr>
              <a:t>pthread_mutex_t</a:t>
            </a:r>
            <a:r>
              <a:rPr lang="en-US" sz="3600" b="1" dirty="0">
                <a:solidFill>
                  <a:srgbClr val="FF0000"/>
                </a:solidFill>
                <a:latin typeface="Calibri"/>
                <a:ea typeface="Calibri"/>
                <a:cs typeface="Calibri"/>
              </a:rPr>
              <a:t> *</a:t>
            </a:r>
            <a:r>
              <a:rPr lang="en-US" sz="3600" b="1" dirty="0" err="1">
                <a:solidFill>
                  <a:srgbClr val="FF0000"/>
                </a:solidFill>
                <a:latin typeface="Calibri"/>
                <a:ea typeface="Calibri"/>
                <a:cs typeface="Calibri"/>
              </a:rPr>
              <a:t>mutex</a:t>
            </a:r>
            <a:r>
              <a:rPr lang="en-US" sz="3600" b="1" dirty="0">
                <a:solidFill>
                  <a:srgbClr val="FF0000"/>
                </a:solidFill>
                <a:latin typeface="Calibri"/>
                <a:ea typeface="Calibri"/>
                <a:cs typeface="Calibri"/>
              </a:rPr>
              <a:t>);</a:t>
            </a:r>
          </a:p>
          <a:p>
            <a:pPr algn="just"/>
            <a:r>
              <a:rPr lang="en-US" sz="3600" b="1" dirty="0" err="1">
                <a:solidFill>
                  <a:srgbClr val="FF0000"/>
                </a:solidFill>
                <a:latin typeface="Calibri"/>
                <a:ea typeface="Calibri"/>
                <a:cs typeface="Calibri"/>
              </a:rPr>
              <a:t>int</a:t>
            </a:r>
            <a:r>
              <a:rPr lang="en-US" sz="3600" b="1" dirty="0">
                <a:solidFill>
                  <a:srgbClr val="FF0000"/>
                </a:solidFill>
                <a:latin typeface="Calibri"/>
                <a:ea typeface="Calibri"/>
                <a:cs typeface="Calibri"/>
              </a:rPr>
              <a:t> </a:t>
            </a:r>
            <a:r>
              <a:rPr lang="en-US" sz="3600" b="1" dirty="0" err="1">
                <a:solidFill>
                  <a:srgbClr val="FF0000"/>
                </a:solidFill>
                <a:latin typeface="Calibri"/>
                <a:ea typeface="Calibri"/>
                <a:cs typeface="Calibri"/>
              </a:rPr>
              <a:t>pthread_cond_signal</a:t>
            </a:r>
            <a:r>
              <a:rPr lang="en-US" sz="3600" b="1" dirty="0">
                <a:solidFill>
                  <a:srgbClr val="FF0000"/>
                </a:solidFill>
                <a:latin typeface="Calibri"/>
                <a:ea typeface="Calibri"/>
                <a:cs typeface="Calibri"/>
              </a:rPr>
              <a:t>(</a:t>
            </a:r>
            <a:r>
              <a:rPr lang="en-US" sz="3600" b="1" dirty="0" err="1">
                <a:solidFill>
                  <a:srgbClr val="FF0000"/>
                </a:solidFill>
                <a:latin typeface="Calibri"/>
                <a:ea typeface="Calibri"/>
                <a:cs typeface="Calibri"/>
              </a:rPr>
              <a:t>pthread_cond_t</a:t>
            </a:r>
            <a:r>
              <a:rPr lang="en-US" sz="3600" b="1" dirty="0">
                <a:solidFill>
                  <a:srgbClr val="FF0000"/>
                </a:solidFill>
                <a:latin typeface="Calibri"/>
                <a:ea typeface="Calibri"/>
                <a:cs typeface="Calibri"/>
              </a:rPr>
              <a:t> *</a:t>
            </a:r>
            <a:r>
              <a:rPr lang="en-US" sz="3600" b="1" dirty="0" err="1">
                <a:solidFill>
                  <a:srgbClr val="FF0000"/>
                </a:solidFill>
                <a:latin typeface="Calibri"/>
                <a:ea typeface="Calibri"/>
                <a:cs typeface="Calibri"/>
              </a:rPr>
              <a:t>cond</a:t>
            </a:r>
            <a:r>
              <a:rPr lang="en-US" sz="3600" b="1" dirty="0" smtClean="0">
                <a:solidFill>
                  <a:srgbClr val="FF0000"/>
                </a:solidFill>
                <a:latin typeface="Calibri"/>
                <a:ea typeface="Calibri"/>
                <a:cs typeface="Calibri"/>
              </a:rPr>
              <a:t>);</a:t>
            </a:r>
            <a:endParaRPr lang="en-US" sz="3600" b="1" dirty="0">
              <a:solidFill>
                <a:srgbClr val="FF0000"/>
              </a:solidFill>
              <a:latin typeface="Calibri"/>
              <a:ea typeface="Calibri"/>
              <a:cs typeface="Calibri"/>
            </a:endParaRPr>
          </a:p>
          <a:p>
            <a:pPr marL="571500" indent="-571500" algn="just">
              <a:buFont typeface="Arial" panose="020B0604020202020204" pitchFamily="34" charset="0"/>
              <a:buChar char="•"/>
            </a:pPr>
            <a:r>
              <a:rPr lang="en-US" sz="3600" b="1" dirty="0">
                <a:solidFill>
                  <a:schemeClr val="dk2"/>
                </a:solidFill>
                <a:latin typeface="Calibri"/>
                <a:ea typeface="Calibri"/>
                <a:cs typeface="Calibri"/>
              </a:rPr>
              <a:t>To use a condition variable, </a:t>
            </a:r>
            <a:r>
              <a:rPr lang="en-US" sz="3600" b="1" dirty="0" smtClean="0">
                <a:solidFill>
                  <a:schemeClr val="dk2"/>
                </a:solidFill>
                <a:latin typeface="Calibri"/>
                <a:ea typeface="Calibri"/>
                <a:cs typeface="Calibri"/>
              </a:rPr>
              <a:t>one has to in </a:t>
            </a:r>
            <a:r>
              <a:rPr lang="en-US" sz="3600" b="1" dirty="0">
                <a:solidFill>
                  <a:schemeClr val="dk2"/>
                </a:solidFill>
                <a:latin typeface="Calibri"/>
                <a:ea typeface="Calibri"/>
                <a:cs typeface="Calibri"/>
              </a:rPr>
              <a:t>addition have a lock that </a:t>
            </a:r>
            <a:r>
              <a:rPr lang="en-US" sz="3600" b="1" dirty="0" smtClean="0">
                <a:solidFill>
                  <a:schemeClr val="dk2"/>
                </a:solidFill>
                <a:latin typeface="Calibri"/>
                <a:ea typeface="Calibri"/>
                <a:cs typeface="Calibri"/>
              </a:rPr>
              <a:t>is associated </a:t>
            </a:r>
            <a:r>
              <a:rPr lang="en-US" sz="3600" b="1" dirty="0">
                <a:solidFill>
                  <a:schemeClr val="dk2"/>
                </a:solidFill>
                <a:latin typeface="Calibri"/>
                <a:ea typeface="Calibri"/>
                <a:cs typeface="Calibri"/>
              </a:rPr>
              <a:t>with this condition. When calling either of the above routines</a:t>
            </a:r>
            <a:r>
              <a:rPr lang="en-US" sz="3600" b="1" dirty="0" smtClean="0">
                <a:solidFill>
                  <a:schemeClr val="dk2"/>
                </a:solidFill>
                <a:latin typeface="Calibri"/>
                <a:ea typeface="Calibri"/>
                <a:cs typeface="Calibri"/>
              </a:rPr>
              <a:t>, this </a:t>
            </a:r>
            <a:r>
              <a:rPr lang="en-US" sz="3600" b="1" dirty="0">
                <a:solidFill>
                  <a:schemeClr val="dk2"/>
                </a:solidFill>
                <a:latin typeface="Calibri"/>
                <a:ea typeface="Calibri"/>
                <a:cs typeface="Calibri"/>
              </a:rPr>
              <a:t>lock should be held.</a:t>
            </a:r>
          </a:p>
          <a:p>
            <a:pPr marL="571500" indent="-571500" algn="just">
              <a:buFont typeface="Arial" panose="020B0604020202020204" pitchFamily="34" charset="0"/>
              <a:buChar char="•"/>
            </a:pPr>
            <a:r>
              <a:rPr lang="en-US" sz="3600" b="1" dirty="0">
                <a:solidFill>
                  <a:schemeClr val="dk2"/>
                </a:solidFill>
                <a:latin typeface="Calibri"/>
                <a:ea typeface="Calibri"/>
                <a:cs typeface="Calibri"/>
              </a:rPr>
              <a:t>The first routine, </a:t>
            </a:r>
            <a:r>
              <a:rPr lang="en-US" sz="3600" b="1" dirty="0" err="1">
                <a:solidFill>
                  <a:schemeClr val="dk2"/>
                </a:solidFill>
                <a:latin typeface="Calibri"/>
                <a:ea typeface="Calibri"/>
                <a:cs typeface="Calibri"/>
              </a:rPr>
              <a:t>pthread</a:t>
            </a:r>
            <a:r>
              <a:rPr lang="en-US" sz="3600" b="1" dirty="0">
                <a:solidFill>
                  <a:schemeClr val="dk2"/>
                </a:solidFill>
                <a:latin typeface="Calibri"/>
                <a:ea typeface="Calibri"/>
                <a:cs typeface="Calibri"/>
              </a:rPr>
              <a:t> </a:t>
            </a:r>
            <a:r>
              <a:rPr lang="en-US" sz="3600" b="1" dirty="0" err="1">
                <a:solidFill>
                  <a:schemeClr val="dk2"/>
                </a:solidFill>
                <a:latin typeface="Calibri"/>
                <a:ea typeface="Calibri"/>
                <a:cs typeface="Calibri"/>
              </a:rPr>
              <a:t>cond</a:t>
            </a:r>
            <a:r>
              <a:rPr lang="en-US" sz="3600" b="1" dirty="0">
                <a:solidFill>
                  <a:schemeClr val="dk2"/>
                </a:solidFill>
                <a:latin typeface="Calibri"/>
                <a:ea typeface="Calibri"/>
                <a:cs typeface="Calibri"/>
              </a:rPr>
              <a:t> wait(), puts the calling thread </a:t>
            </a:r>
            <a:r>
              <a:rPr lang="en-US" sz="3600" b="1" dirty="0" smtClean="0">
                <a:solidFill>
                  <a:schemeClr val="dk2"/>
                </a:solidFill>
                <a:latin typeface="Calibri"/>
                <a:ea typeface="Calibri"/>
                <a:cs typeface="Calibri"/>
              </a:rPr>
              <a:t>to sleep</a:t>
            </a:r>
            <a:r>
              <a:rPr lang="en-US" sz="3600" b="1" dirty="0">
                <a:solidFill>
                  <a:schemeClr val="dk2"/>
                </a:solidFill>
                <a:latin typeface="Calibri"/>
                <a:ea typeface="Calibri"/>
                <a:cs typeface="Calibri"/>
              </a:rPr>
              <a:t>, and thus waits for some other thread to signal it, usually </a:t>
            </a:r>
            <a:r>
              <a:rPr lang="en-US" sz="3600" b="1" dirty="0" smtClean="0">
                <a:solidFill>
                  <a:schemeClr val="dk2"/>
                </a:solidFill>
                <a:latin typeface="Calibri"/>
                <a:ea typeface="Calibri"/>
                <a:cs typeface="Calibri"/>
              </a:rPr>
              <a:t>when something </a:t>
            </a:r>
            <a:r>
              <a:rPr lang="en-US" sz="3600" b="1" dirty="0">
                <a:solidFill>
                  <a:schemeClr val="dk2"/>
                </a:solidFill>
                <a:latin typeface="Calibri"/>
                <a:ea typeface="Calibri"/>
                <a:cs typeface="Calibri"/>
              </a:rPr>
              <a:t>in the </a:t>
            </a:r>
            <a:r>
              <a:rPr lang="en-US" sz="3600" b="1" dirty="0" smtClean="0">
                <a:solidFill>
                  <a:schemeClr val="dk2"/>
                </a:solidFill>
                <a:latin typeface="Calibri"/>
                <a:ea typeface="Calibri"/>
                <a:cs typeface="Calibri"/>
              </a:rPr>
              <a:t>program has </a:t>
            </a:r>
            <a:r>
              <a:rPr lang="en-US" sz="3600" b="1" dirty="0">
                <a:solidFill>
                  <a:schemeClr val="dk2"/>
                </a:solidFill>
                <a:latin typeface="Calibri"/>
                <a:ea typeface="Calibri"/>
                <a:cs typeface="Calibri"/>
              </a:rPr>
              <a:t>changed that the now-sleeping </a:t>
            </a:r>
            <a:r>
              <a:rPr lang="en-US" sz="3600" b="1" dirty="0" smtClean="0">
                <a:solidFill>
                  <a:schemeClr val="dk2"/>
                </a:solidFill>
                <a:latin typeface="Calibri"/>
                <a:ea typeface="Calibri"/>
                <a:cs typeface="Calibri"/>
              </a:rPr>
              <a:t>thread might care </a:t>
            </a:r>
            <a:r>
              <a:rPr lang="en-US" sz="3600" b="1" dirty="0">
                <a:solidFill>
                  <a:schemeClr val="dk2"/>
                </a:solidFill>
                <a:latin typeface="Calibri"/>
                <a:ea typeface="Calibri"/>
                <a:cs typeface="Calibri"/>
              </a:rPr>
              <a:t>about. </a:t>
            </a:r>
            <a:endParaRPr lang="en-US" sz="3600" b="1" dirty="0" smtClean="0">
              <a:solidFill>
                <a:schemeClr val="dk2"/>
              </a:solidFill>
              <a:latin typeface="Calibri"/>
              <a:ea typeface="Calibri"/>
              <a:cs typeface="Calibri"/>
            </a:endParaRPr>
          </a:p>
          <a:p>
            <a:pPr marL="571500" indent="-571500" algn="just">
              <a:buFont typeface="Arial" panose="020B0604020202020204" pitchFamily="34" charset="0"/>
              <a:buChar char="•"/>
            </a:pPr>
            <a:r>
              <a:rPr lang="en-US" sz="3600" b="1" dirty="0" smtClean="0">
                <a:solidFill>
                  <a:schemeClr val="dk2"/>
                </a:solidFill>
                <a:latin typeface="Calibri"/>
                <a:ea typeface="Calibri"/>
                <a:cs typeface="Calibri"/>
              </a:rPr>
              <a:t>A </a:t>
            </a:r>
            <a:r>
              <a:rPr lang="en-US" sz="3600" b="1" dirty="0">
                <a:solidFill>
                  <a:schemeClr val="dk2"/>
                </a:solidFill>
                <a:latin typeface="Calibri"/>
                <a:ea typeface="Calibri"/>
                <a:cs typeface="Calibri"/>
              </a:rPr>
              <a:t>typical usage looks like this:</a:t>
            </a:r>
          </a:p>
          <a:p>
            <a:pPr indent="4741863" algn="just"/>
            <a:r>
              <a:rPr lang="en-US" sz="3600" b="1" dirty="0" err="1">
                <a:solidFill>
                  <a:srgbClr val="FF0000"/>
                </a:solidFill>
                <a:latin typeface="Calibri"/>
                <a:ea typeface="Calibri"/>
                <a:cs typeface="Calibri"/>
              </a:rPr>
              <a:t>pthread_mutex_t</a:t>
            </a:r>
            <a:r>
              <a:rPr lang="en-US" sz="3600" b="1" dirty="0">
                <a:solidFill>
                  <a:srgbClr val="FF0000"/>
                </a:solidFill>
                <a:latin typeface="Calibri"/>
                <a:ea typeface="Calibri"/>
                <a:cs typeface="Calibri"/>
              </a:rPr>
              <a:t> lock = PTHREAD_MUTEX_INITIALIZER;</a:t>
            </a:r>
          </a:p>
          <a:p>
            <a:pPr indent="4741863" algn="just"/>
            <a:r>
              <a:rPr lang="en-US" sz="3600" b="1" dirty="0" err="1">
                <a:solidFill>
                  <a:srgbClr val="FF0000"/>
                </a:solidFill>
                <a:latin typeface="Calibri"/>
                <a:ea typeface="Calibri"/>
                <a:cs typeface="Calibri"/>
              </a:rPr>
              <a:t>pthread_cond_t</a:t>
            </a:r>
            <a:r>
              <a:rPr lang="en-US" sz="3600" b="1" dirty="0">
                <a:solidFill>
                  <a:srgbClr val="FF0000"/>
                </a:solidFill>
                <a:latin typeface="Calibri"/>
                <a:ea typeface="Calibri"/>
                <a:cs typeface="Calibri"/>
              </a:rPr>
              <a:t> </a:t>
            </a:r>
            <a:r>
              <a:rPr lang="en-US" sz="3600" b="1" dirty="0" err="1">
                <a:solidFill>
                  <a:srgbClr val="FF0000"/>
                </a:solidFill>
                <a:latin typeface="Calibri"/>
                <a:ea typeface="Calibri"/>
                <a:cs typeface="Calibri"/>
              </a:rPr>
              <a:t>cond</a:t>
            </a:r>
            <a:r>
              <a:rPr lang="en-US" sz="3600" b="1" dirty="0">
                <a:solidFill>
                  <a:srgbClr val="FF0000"/>
                </a:solidFill>
                <a:latin typeface="Calibri"/>
                <a:ea typeface="Calibri"/>
                <a:cs typeface="Calibri"/>
              </a:rPr>
              <a:t> = PTHREAD_COND_INITIALIZER;</a:t>
            </a:r>
          </a:p>
          <a:p>
            <a:pPr indent="4741863" algn="just"/>
            <a:r>
              <a:rPr lang="en-US" sz="3600" b="1" dirty="0" err="1">
                <a:solidFill>
                  <a:srgbClr val="FF0000"/>
                </a:solidFill>
                <a:latin typeface="Calibri"/>
                <a:ea typeface="Calibri"/>
                <a:cs typeface="Calibri"/>
              </a:rPr>
              <a:t>Pthread_mutex_lock</a:t>
            </a:r>
            <a:r>
              <a:rPr lang="en-US" sz="3600" b="1" dirty="0">
                <a:solidFill>
                  <a:srgbClr val="FF0000"/>
                </a:solidFill>
                <a:latin typeface="Calibri"/>
                <a:ea typeface="Calibri"/>
                <a:cs typeface="Calibri"/>
              </a:rPr>
              <a:t>(&amp;lock);</a:t>
            </a:r>
          </a:p>
          <a:p>
            <a:pPr indent="4741863" algn="just"/>
            <a:r>
              <a:rPr lang="en-US" sz="3600" b="1" dirty="0">
                <a:solidFill>
                  <a:srgbClr val="FF0000"/>
                </a:solidFill>
                <a:latin typeface="Calibri"/>
                <a:ea typeface="Calibri"/>
                <a:cs typeface="Calibri"/>
              </a:rPr>
              <a:t>while (ready == 0)</a:t>
            </a:r>
          </a:p>
          <a:p>
            <a:pPr indent="4741863" algn="just"/>
            <a:r>
              <a:rPr lang="en-US" sz="3600" b="1" dirty="0" err="1">
                <a:solidFill>
                  <a:srgbClr val="FF0000"/>
                </a:solidFill>
                <a:latin typeface="Calibri"/>
                <a:ea typeface="Calibri"/>
                <a:cs typeface="Calibri"/>
              </a:rPr>
              <a:t>Pthread_cond_wait</a:t>
            </a:r>
            <a:r>
              <a:rPr lang="en-US" sz="3600" b="1" dirty="0">
                <a:solidFill>
                  <a:srgbClr val="FF0000"/>
                </a:solidFill>
                <a:latin typeface="Calibri"/>
                <a:ea typeface="Calibri"/>
                <a:cs typeface="Calibri"/>
              </a:rPr>
              <a:t>(&amp;</a:t>
            </a:r>
            <a:r>
              <a:rPr lang="en-US" sz="3600" b="1" dirty="0" err="1">
                <a:solidFill>
                  <a:srgbClr val="FF0000"/>
                </a:solidFill>
                <a:latin typeface="Calibri"/>
                <a:ea typeface="Calibri"/>
                <a:cs typeface="Calibri"/>
              </a:rPr>
              <a:t>cond</a:t>
            </a:r>
            <a:r>
              <a:rPr lang="en-US" sz="3600" b="1" dirty="0">
                <a:solidFill>
                  <a:srgbClr val="FF0000"/>
                </a:solidFill>
                <a:latin typeface="Calibri"/>
                <a:ea typeface="Calibri"/>
                <a:cs typeface="Calibri"/>
              </a:rPr>
              <a:t>, &amp;lock);</a:t>
            </a:r>
          </a:p>
          <a:p>
            <a:pPr indent="4741863" algn="just"/>
            <a:r>
              <a:rPr lang="en-US" sz="3600" b="1" dirty="0" err="1">
                <a:solidFill>
                  <a:srgbClr val="FF0000"/>
                </a:solidFill>
                <a:latin typeface="Calibri"/>
                <a:ea typeface="Calibri"/>
                <a:cs typeface="Calibri"/>
              </a:rPr>
              <a:t>Pthread_mutex_unlock</a:t>
            </a:r>
            <a:r>
              <a:rPr lang="en-US" sz="3600" b="1" dirty="0">
                <a:solidFill>
                  <a:srgbClr val="FF0000"/>
                </a:solidFill>
                <a:latin typeface="Calibri"/>
                <a:ea typeface="Calibri"/>
                <a:cs typeface="Calibri"/>
              </a:rPr>
              <a:t>(&amp;lock);</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07988"/>
            <a:ext cx="18942050" cy="615553"/>
          </a:xfrm>
        </p:spPr>
        <p:txBody>
          <a:bodyPr/>
          <a:lstStyle/>
          <a:p>
            <a:r>
              <a:rPr lang="en-US" sz="4000" b="1" dirty="0" smtClean="0">
                <a:solidFill>
                  <a:srgbClr val="FF0000"/>
                </a:solidFill>
                <a:latin typeface="Calibri" panose="020F0502020204030204" pitchFamily="34" charset="0"/>
                <a:cs typeface="Calibri" panose="020F0502020204030204" pitchFamily="34" charset="0"/>
                <a:sym typeface="Arial"/>
              </a:rPr>
              <a:t>Load-Linked </a:t>
            </a:r>
            <a:r>
              <a:rPr lang="en-US" sz="4000" b="1" dirty="0">
                <a:solidFill>
                  <a:srgbClr val="FF0000"/>
                </a:solidFill>
                <a:latin typeface="Calibri" panose="020F0502020204030204" pitchFamily="34" charset="0"/>
                <a:cs typeface="Calibri" panose="020F0502020204030204" pitchFamily="34" charset="0"/>
                <a:sym typeface="Arial"/>
              </a:rPr>
              <a:t>and </a:t>
            </a:r>
            <a:r>
              <a:rPr lang="en-US" sz="4000" b="1" dirty="0" smtClean="0">
                <a:solidFill>
                  <a:srgbClr val="FF0000"/>
                </a:solidFill>
                <a:latin typeface="Calibri" panose="020F0502020204030204" pitchFamily="34" charset="0"/>
                <a:cs typeface="Calibri" panose="020F0502020204030204" pitchFamily="34" charset="0"/>
                <a:sym typeface="Arial"/>
              </a:rPr>
              <a:t>Store-Conditional</a:t>
            </a:r>
            <a:endParaRPr lang="en-US" sz="4000" dirty="0">
              <a:solidFill>
                <a:srgbClr val="FF0000"/>
              </a:solidFill>
            </a:endParaRPr>
          </a:p>
        </p:txBody>
      </p:sp>
      <p:sp>
        <p:nvSpPr>
          <p:cNvPr id="3" name="Text Placeholder 2"/>
          <p:cNvSpPr>
            <a:spLocks noGrp="1"/>
          </p:cNvSpPr>
          <p:nvPr>
            <p:ph type="body" idx="1"/>
          </p:nvPr>
        </p:nvSpPr>
        <p:spPr>
          <a:xfrm>
            <a:off x="581025" y="1100380"/>
            <a:ext cx="18942050" cy="9889887"/>
          </a:xfrm>
        </p:spPr>
        <p:txBody>
          <a:bodyPr/>
          <a:lstStyle/>
          <a:p>
            <a:pPr marL="685800" indent="-457200" algn="just">
              <a:buSzPct val="100000"/>
              <a:buFont typeface="Arial" panose="020B0604020202020204" pitchFamily="34" charset="0"/>
              <a:buChar char="•"/>
            </a:pPr>
            <a:r>
              <a:rPr lang="en-US" sz="3200" b="1" dirty="0" smtClean="0">
                <a:solidFill>
                  <a:schemeClr val="dk2"/>
                </a:solidFill>
                <a:latin typeface="Calibri" panose="020F0502020204030204" pitchFamily="34" charset="0"/>
                <a:cs typeface="Calibri" panose="020F0502020204030204" pitchFamily="34" charset="0"/>
                <a:sym typeface="Arial"/>
              </a:rPr>
              <a:t>Some </a:t>
            </a:r>
            <a:r>
              <a:rPr lang="en-US" sz="3200" b="1" dirty="0">
                <a:solidFill>
                  <a:schemeClr val="dk2"/>
                </a:solidFill>
                <a:latin typeface="Calibri" panose="020F0502020204030204" pitchFamily="34" charset="0"/>
                <a:cs typeface="Calibri" panose="020F0502020204030204" pitchFamily="34" charset="0"/>
                <a:sym typeface="Arial"/>
              </a:rPr>
              <a:t>platforms provide a pair of instructions that work in concert </a:t>
            </a:r>
            <a:r>
              <a:rPr lang="en-US" sz="3200" b="1" dirty="0" smtClean="0">
                <a:solidFill>
                  <a:schemeClr val="dk2"/>
                </a:solidFill>
                <a:latin typeface="Calibri" panose="020F0502020204030204" pitchFamily="34" charset="0"/>
                <a:cs typeface="Calibri" panose="020F0502020204030204" pitchFamily="34" charset="0"/>
                <a:sym typeface="Arial"/>
              </a:rPr>
              <a:t>to help </a:t>
            </a:r>
            <a:r>
              <a:rPr lang="en-US" sz="3200" b="1" dirty="0">
                <a:solidFill>
                  <a:schemeClr val="dk2"/>
                </a:solidFill>
                <a:latin typeface="Calibri" panose="020F0502020204030204" pitchFamily="34" charset="0"/>
                <a:cs typeface="Calibri" panose="020F0502020204030204" pitchFamily="34" charset="0"/>
                <a:sym typeface="Arial"/>
              </a:rPr>
              <a:t>build critical sections. On the MIPS architecture [H93], for example</a:t>
            </a:r>
            <a:r>
              <a:rPr lang="en-US" sz="3200" b="1" dirty="0" smtClean="0">
                <a:solidFill>
                  <a:schemeClr val="dk2"/>
                </a:solidFill>
                <a:latin typeface="Calibri" panose="020F0502020204030204" pitchFamily="34" charset="0"/>
                <a:cs typeface="Calibri" panose="020F0502020204030204" pitchFamily="34" charset="0"/>
                <a:sym typeface="Arial"/>
              </a:rPr>
              <a:t>, the </a:t>
            </a:r>
            <a:r>
              <a:rPr lang="en-US" sz="3200" b="1" dirty="0">
                <a:solidFill>
                  <a:srgbClr val="FF0000"/>
                </a:solidFill>
                <a:latin typeface="Calibri" panose="020F0502020204030204" pitchFamily="34" charset="0"/>
                <a:cs typeface="Calibri" panose="020F0502020204030204" pitchFamily="34" charset="0"/>
                <a:sym typeface="Arial"/>
              </a:rPr>
              <a:t>load-linked and store-conditional </a:t>
            </a:r>
            <a:r>
              <a:rPr lang="en-US" sz="3200" b="1" dirty="0">
                <a:solidFill>
                  <a:schemeClr val="dk2"/>
                </a:solidFill>
                <a:latin typeface="Calibri" panose="020F0502020204030204" pitchFamily="34" charset="0"/>
                <a:cs typeface="Calibri" panose="020F0502020204030204" pitchFamily="34" charset="0"/>
                <a:sym typeface="Arial"/>
              </a:rPr>
              <a:t>instructions can be used in </a:t>
            </a:r>
            <a:r>
              <a:rPr lang="en-US" sz="3200" b="1" dirty="0" smtClean="0">
                <a:solidFill>
                  <a:schemeClr val="dk2"/>
                </a:solidFill>
                <a:latin typeface="Calibri" panose="020F0502020204030204" pitchFamily="34" charset="0"/>
                <a:cs typeface="Calibri" panose="020F0502020204030204" pitchFamily="34" charset="0"/>
                <a:sym typeface="Arial"/>
              </a:rPr>
              <a:t>tandem to </a:t>
            </a:r>
            <a:r>
              <a:rPr lang="en-US" sz="3200" b="1" dirty="0">
                <a:solidFill>
                  <a:schemeClr val="dk2"/>
                </a:solidFill>
                <a:latin typeface="Calibri" panose="020F0502020204030204" pitchFamily="34" charset="0"/>
                <a:cs typeface="Calibri" panose="020F0502020204030204" pitchFamily="34" charset="0"/>
                <a:sym typeface="Arial"/>
              </a:rPr>
              <a:t>build locks and other concurrent structures. </a:t>
            </a:r>
            <a:endParaRPr lang="en-US" sz="3200" b="1" dirty="0" smtClean="0">
              <a:solidFill>
                <a:schemeClr val="dk2"/>
              </a:solidFill>
              <a:latin typeface="Calibri" panose="020F0502020204030204" pitchFamily="34" charset="0"/>
              <a:cs typeface="Calibri" panose="020F0502020204030204" pitchFamily="34" charset="0"/>
              <a:sym typeface="Arial"/>
            </a:endParaRPr>
          </a:p>
          <a:p>
            <a:pPr marL="685800" indent="-457200" algn="just">
              <a:buSzPct val="100000"/>
              <a:buFont typeface="Arial" panose="020B0604020202020204" pitchFamily="34" charset="0"/>
              <a:buChar char="•"/>
            </a:pPr>
            <a:r>
              <a:rPr lang="en-US" sz="3200" b="1" dirty="0" smtClean="0">
                <a:solidFill>
                  <a:schemeClr val="dk2"/>
                </a:solidFill>
                <a:latin typeface="Calibri" panose="020F0502020204030204" pitchFamily="34" charset="0"/>
                <a:cs typeface="Calibri" panose="020F0502020204030204" pitchFamily="34" charset="0"/>
                <a:sym typeface="Arial"/>
              </a:rPr>
              <a:t>The </a:t>
            </a:r>
            <a:r>
              <a:rPr lang="en-US" sz="3200" b="1" dirty="0">
                <a:solidFill>
                  <a:schemeClr val="dk2"/>
                </a:solidFill>
                <a:latin typeface="Calibri" panose="020F0502020204030204" pitchFamily="34" charset="0"/>
                <a:cs typeface="Calibri" panose="020F0502020204030204" pitchFamily="34" charset="0"/>
                <a:sym typeface="Arial"/>
              </a:rPr>
              <a:t>C </a:t>
            </a:r>
            <a:r>
              <a:rPr lang="en-US" sz="3200" b="1" dirty="0" err="1">
                <a:solidFill>
                  <a:schemeClr val="dk2"/>
                </a:solidFill>
                <a:latin typeface="Calibri" panose="020F0502020204030204" pitchFamily="34" charset="0"/>
                <a:cs typeface="Calibri" panose="020F0502020204030204" pitchFamily="34" charset="0"/>
                <a:sym typeface="Arial"/>
              </a:rPr>
              <a:t>pseudocode</a:t>
            </a:r>
            <a:r>
              <a:rPr lang="en-US" sz="3200" b="1" dirty="0">
                <a:solidFill>
                  <a:schemeClr val="dk2"/>
                </a:solidFill>
                <a:latin typeface="Calibri" panose="020F0502020204030204" pitchFamily="34" charset="0"/>
                <a:cs typeface="Calibri" panose="020F0502020204030204" pitchFamily="34" charset="0"/>
                <a:sym typeface="Arial"/>
              </a:rPr>
              <a:t> </a:t>
            </a:r>
            <a:r>
              <a:rPr lang="en-US" sz="3200" b="1" dirty="0" smtClean="0">
                <a:solidFill>
                  <a:schemeClr val="dk2"/>
                </a:solidFill>
                <a:latin typeface="Calibri" panose="020F0502020204030204" pitchFamily="34" charset="0"/>
                <a:cs typeface="Calibri" panose="020F0502020204030204" pitchFamily="34" charset="0"/>
                <a:sym typeface="Arial"/>
              </a:rPr>
              <a:t>for these </a:t>
            </a:r>
            <a:r>
              <a:rPr lang="en-US" sz="3200" b="1" dirty="0">
                <a:solidFill>
                  <a:schemeClr val="dk2"/>
                </a:solidFill>
                <a:latin typeface="Calibri" panose="020F0502020204030204" pitchFamily="34" charset="0"/>
                <a:cs typeface="Calibri" panose="020F0502020204030204" pitchFamily="34" charset="0"/>
                <a:sym typeface="Arial"/>
              </a:rPr>
              <a:t>instructions </a:t>
            </a:r>
            <a:r>
              <a:rPr lang="en-US" sz="3200" b="1" dirty="0" smtClean="0">
                <a:solidFill>
                  <a:schemeClr val="dk2"/>
                </a:solidFill>
                <a:latin typeface="Calibri" panose="020F0502020204030204" pitchFamily="34" charset="0"/>
                <a:cs typeface="Calibri" panose="020F0502020204030204" pitchFamily="34" charset="0"/>
                <a:sym typeface="Arial"/>
              </a:rPr>
              <a:t>is below. </a:t>
            </a:r>
            <a:r>
              <a:rPr lang="en-US" sz="3200" b="1" dirty="0">
                <a:solidFill>
                  <a:schemeClr val="dk2"/>
                </a:solidFill>
                <a:latin typeface="Calibri" panose="020F0502020204030204" pitchFamily="34" charset="0"/>
                <a:cs typeface="Calibri" panose="020F0502020204030204" pitchFamily="34" charset="0"/>
                <a:sym typeface="Arial"/>
              </a:rPr>
              <a:t>Alpha, PowerPC, and </a:t>
            </a:r>
            <a:r>
              <a:rPr lang="en-US" sz="3200" b="1" dirty="0" smtClean="0">
                <a:solidFill>
                  <a:schemeClr val="dk2"/>
                </a:solidFill>
                <a:latin typeface="Calibri" panose="020F0502020204030204" pitchFamily="34" charset="0"/>
                <a:cs typeface="Calibri" panose="020F0502020204030204" pitchFamily="34" charset="0"/>
                <a:sym typeface="Arial"/>
              </a:rPr>
              <a:t>ARM provide </a:t>
            </a:r>
            <a:r>
              <a:rPr lang="en-US" sz="3200" b="1" dirty="0">
                <a:solidFill>
                  <a:schemeClr val="dk2"/>
                </a:solidFill>
                <a:latin typeface="Calibri" panose="020F0502020204030204" pitchFamily="34" charset="0"/>
                <a:cs typeface="Calibri" panose="020F0502020204030204" pitchFamily="34" charset="0"/>
                <a:sym typeface="Arial"/>
              </a:rPr>
              <a:t>similar </a:t>
            </a:r>
            <a:r>
              <a:rPr lang="en-US" sz="3200" b="1" dirty="0" smtClean="0">
                <a:solidFill>
                  <a:schemeClr val="dk2"/>
                </a:solidFill>
                <a:latin typeface="Calibri" panose="020F0502020204030204" pitchFamily="34" charset="0"/>
                <a:cs typeface="Calibri" panose="020F0502020204030204" pitchFamily="34" charset="0"/>
                <a:sym typeface="Arial"/>
              </a:rPr>
              <a:t>instructions</a:t>
            </a:r>
          </a:p>
          <a:p>
            <a:pPr indent="2689225" algn="just"/>
            <a:r>
              <a:rPr lang="en-US" sz="2800" b="1" dirty="0" err="1" smtClean="0">
                <a:solidFill>
                  <a:srgbClr val="FF0000"/>
                </a:solidFill>
                <a:latin typeface="Calibri" panose="020F0502020204030204" pitchFamily="34" charset="0"/>
                <a:cs typeface="Calibri" panose="020F0502020204030204" pitchFamily="34" charset="0"/>
                <a:sym typeface="Arial"/>
              </a:rPr>
              <a:t>int</a:t>
            </a:r>
            <a:r>
              <a:rPr lang="en-US" sz="2800" b="1" dirty="0" smtClean="0">
                <a:solidFill>
                  <a:srgbClr val="FF0000"/>
                </a:solidFill>
                <a:latin typeface="Calibri" panose="020F0502020204030204" pitchFamily="34" charset="0"/>
                <a:cs typeface="Calibri" panose="020F0502020204030204" pitchFamily="34" charset="0"/>
                <a:sym typeface="Arial"/>
              </a:rPr>
              <a:t> </a:t>
            </a:r>
            <a:r>
              <a:rPr lang="en-US" sz="2800" b="1" dirty="0" err="1">
                <a:solidFill>
                  <a:srgbClr val="FF0000"/>
                </a:solidFill>
                <a:latin typeface="Calibri" panose="020F0502020204030204" pitchFamily="34" charset="0"/>
                <a:cs typeface="Calibri" panose="020F0502020204030204" pitchFamily="34" charset="0"/>
                <a:sym typeface="Arial"/>
              </a:rPr>
              <a:t>LoadLinked</a:t>
            </a:r>
            <a:r>
              <a:rPr lang="en-US" sz="2800" b="1" dirty="0">
                <a:solidFill>
                  <a:srgbClr val="FF0000"/>
                </a:solidFill>
                <a:latin typeface="Calibri" panose="020F0502020204030204" pitchFamily="34" charset="0"/>
                <a:cs typeface="Calibri" panose="020F0502020204030204" pitchFamily="34" charset="0"/>
                <a:sym typeface="Arial"/>
              </a:rPr>
              <a:t>(</a:t>
            </a:r>
            <a:r>
              <a:rPr lang="en-US" sz="2800" b="1" dirty="0" err="1">
                <a:solidFill>
                  <a:srgbClr val="FF0000"/>
                </a:solidFill>
                <a:latin typeface="Calibri" panose="020F0502020204030204" pitchFamily="34" charset="0"/>
                <a:cs typeface="Calibri" panose="020F0502020204030204" pitchFamily="34" charset="0"/>
                <a:sym typeface="Arial"/>
              </a:rPr>
              <a:t>int</a:t>
            </a:r>
            <a:r>
              <a:rPr lang="en-US" sz="2800" b="1" dirty="0">
                <a:solidFill>
                  <a:srgbClr val="FF0000"/>
                </a:solidFill>
                <a:latin typeface="Calibri" panose="020F0502020204030204" pitchFamily="34" charset="0"/>
                <a:cs typeface="Calibri" panose="020F0502020204030204" pitchFamily="34" charset="0"/>
                <a:sym typeface="Arial"/>
              </a:rPr>
              <a:t> *</a:t>
            </a:r>
            <a:r>
              <a:rPr lang="en-US" sz="2800" b="1" dirty="0" err="1">
                <a:solidFill>
                  <a:srgbClr val="FF0000"/>
                </a:solidFill>
                <a:latin typeface="Calibri" panose="020F0502020204030204" pitchFamily="34" charset="0"/>
                <a:cs typeface="Calibri" panose="020F0502020204030204" pitchFamily="34" charset="0"/>
                <a:sym typeface="Arial"/>
              </a:rPr>
              <a:t>ptr</a:t>
            </a:r>
            <a:r>
              <a:rPr lang="en-US" sz="2800" b="1" dirty="0">
                <a:solidFill>
                  <a:srgbClr val="FF0000"/>
                </a:solidFill>
                <a:latin typeface="Calibri" panose="020F0502020204030204" pitchFamily="34" charset="0"/>
                <a:cs typeface="Calibri" panose="020F0502020204030204" pitchFamily="34" charset="0"/>
                <a:sym typeface="Arial"/>
              </a:rPr>
              <a:t>) {</a:t>
            </a:r>
          </a:p>
          <a:p>
            <a:pPr indent="2689225" algn="just"/>
            <a:r>
              <a:rPr lang="en-US" sz="2800" b="1" dirty="0" smtClean="0">
                <a:solidFill>
                  <a:srgbClr val="FF0000"/>
                </a:solidFill>
                <a:latin typeface="Calibri" panose="020F0502020204030204" pitchFamily="34" charset="0"/>
                <a:cs typeface="Calibri" panose="020F0502020204030204" pitchFamily="34" charset="0"/>
                <a:sym typeface="Arial"/>
              </a:rPr>
              <a:t>return </a:t>
            </a:r>
            <a:r>
              <a:rPr lang="en-US" sz="2800" b="1" dirty="0">
                <a:solidFill>
                  <a:srgbClr val="FF0000"/>
                </a:solidFill>
                <a:latin typeface="Calibri" panose="020F0502020204030204" pitchFamily="34" charset="0"/>
                <a:cs typeface="Calibri" panose="020F0502020204030204" pitchFamily="34" charset="0"/>
                <a:sym typeface="Arial"/>
              </a:rPr>
              <a:t>*</a:t>
            </a:r>
            <a:r>
              <a:rPr lang="en-US" sz="2800" b="1" dirty="0" err="1">
                <a:solidFill>
                  <a:srgbClr val="FF0000"/>
                </a:solidFill>
                <a:latin typeface="Calibri" panose="020F0502020204030204" pitchFamily="34" charset="0"/>
                <a:cs typeface="Calibri" panose="020F0502020204030204" pitchFamily="34" charset="0"/>
                <a:sym typeface="Arial"/>
              </a:rPr>
              <a:t>ptr</a:t>
            </a:r>
            <a:r>
              <a:rPr lang="en-US" sz="2800" b="1" dirty="0">
                <a:solidFill>
                  <a:srgbClr val="FF0000"/>
                </a:solidFill>
                <a:latin typeface="Calibri" panose="020F0502020204030204" pitchFamily="34" charset="0"/>
                <a:cs typeface="Calibri" panose="020F0502020204030204" pitchFamily="34" charset="0"/>
                <a:sym typeface="Arial"/>
              </a:rPr>
              <a:t>;</a:t>
            </a:r>
          </a:p>
          <a:p>
            <a:pPr indent="2689225" algn="just"/>
            <a:r>
              <a:rPr lang="en-US" sz="2800" b="1" dirty="0" smtClean="0">
                <a:solidFill>
                  <a:srgbClr val="FF0000"/>
                </a:solidFill>
                <a:latin typeface="Calibri" panose="020F0502020204030204" pitchFamily="34" charset="0"/>
                <a:cs typeface="Calibri" panose="020F0502020204030204" pitchFamily="34" charset="0"/>
                <a:sym typeface="Arial"/>
              </a:rPr>
              <a:t> </a:t>
            </a:r>
            <a:r>
              <a:rPr lang="en-US" sz="2800" b="1" dirty="0">
                <a:solidFill>
                  <a:srgbClr val="FF0000"/>
                </a:solidFill>
                <a:latin typeface="Calibri" panose="020F0502020204030204" pitchFamily="34" charset="0"/>
                <a:cs typeface="Calibri" panose="020F0502020204030204" pitchFamily="34" charset="0"/>
                <a:sym typeface="Arial"/>
              </a:rPr>
              <a:t>}</a:t>
            </a:r>
          </a:p>
          <a:p>
            <a:pPr indent="3308350" algn="just"/>
            <a:r>
              <a:rPr lang="en-US" sz="2800" b="1" dirty="0" err="1" smtClean="0">
                <a:solidFill>
                  <a:srgbClr val="FF0000"/>
                </a:solidFill>
                <a:latin typeface="Calibri" panose="020F0502020204030204" pitchFamily="34" charset="0"/>
                <a:cs typeface="Calibri" panose="020F0502020204030204" pitchFamily="34" charset="0"/>
                <a:sym typeface="Arial"/>
              </a:rPr>
              <a:t>int</a:t>
            </a:r>
            <a:r>
              <a:rPr lang="en-US" sz="2800" b="1" dirty="0" smtClean="0">
                <a:solidFill>
                  <a:srgbClr val="FF0000"/>
                </a:solidFill>
                <a:latin typeface="Calibri" panose="020F0502020204030204" pitchFamily="34" charset="0"/>
                <a:cs typeface="Calibri" panose="020F0502020204030204" pitchFamily="34" charset="0"/>
                <a:sym typeface="Arial"/>
              </a:rPr>
              <a:t> </a:t>
            </a:r>
            <a:r>
              <a:rPr lang="en-US" sz="2800" b="1" dirty="0" err="1">
                <a:solidFill>
                  <a:srgbClr val="FF0000"/>
                </a:solidFill>
                <a:latin typeface="Calibri" panose="020F0502020204030204" pitchFamily="34" charset="0"/>
                <a:cs typeface="Calibri" panose="020F0502020204030204" pitchFamily="34" charset="0"/>
                <a:sym typeface="Arial"/>
              </a:rPr>
              <a:t>StoreConditional</a:t>
            </a:r>
            <a:r>
              <a:rPr lang="en-US" sz="2800" b="1" dirty="0">
                <a:solidFill>
                  <a:srgbClr val="FF0000"/>
                </a:solidFill>
                <a:latin typeface="Calibri" panose="020F0502020204030204" pitchFamily="34" charset="0"/>
                <a:cs typeface="Calibri" panose="020F0502020204030204" pitchFamily="34" charset="0"/>
                <a:sym typeface="Arial"/>
              </a:rPr>
              <a:t>(</a:t>
            </a:r>
            <a:r>
              <a:rPr lang="en-US" sz="2800" b="1" dirty="0" err="1">
                <a:solidFill>
                  <a:srgbClr val="FF0000"/>
                </a:solidFill>
                <a:latin typeface="Calibri" panose="020F0502020204030204" pitchFamily="34" charset="0"/>
                <a:cs typeface="Calibri" panose="020F0502020204030204" pitchFamily="34" charset="0"/>
                <a:sym typeface="Arial"/>
              </a:rPr>
              <a:t>int</a:t>
            </a:r>
            <a:r>
              <a:rPr lang="en-US" sz="2800" b="1" dirty="0">
                <a:solidFill>
                  <a:srgbClr val="FF0000"/>
                </a:solidFill>
                <a:latin typeface="Calibri" panose="020F0502020204030204" pitchFamily="34" charset="0"/>
                <a:cs typeface="Calibri" panose="020F0502020204030204" pitchFamily="34" charset="0"/>
                <a:sym typeface="Arial"/>
              </a:rPr>
              <a:t> *</a:t>
            </a:r>
            <a:r>
              <a:rPr lang="en-US" sz="2800" b="1" dirty="0" err="1">
                <a:solidFill>
                  <a:srgbClr val="FF0000"/>
                </a:solidFill>
                <a:latin typeface="Calibri" panose="020F0502020204030204" pitchFamily="34" charset="0"/>
                <a:cs typeface="Calibri" panose="020F0502020204030204" pitchFamily="34" charset="0"/>
                <a:sym typeface="Arial"/>
              </a:rPr>
              <a:t>ptr</a:t>
            </a:r>
            <a:r>
              <a:rPr lang="en-US" sz="2800" b="1" dirty="0">
                <a:solidFill>
                  <a:srgbClr val="FF0000"/>
                </a:solidFill>
                <a:latin typeface="Calibri" panose="020F0502020204030204" pitchFamily="34" charset="0"/>
                <a:cs typeface="Calibri" panose="020F0502020204030204" pitchFamily="34" charset="0"/>
                <a:sym typeface="Arial"/>
              </a:rPr>
              <a:t>, </a:t>
            </a:r>
            <a:r>
              <a:rPr lang="en-US" sz="2800" b="1" dirty="0" err="1">
                <a:solidFill>
                  <a:srgbClr val="FF0000"/>
                </a:solidFill>
                <a:latin typeface="Calibri" panose="020F0502020204030204" pitchFamily="34" charset="0"/>
                <a:cs typeface="Calibri" panose="020F0502020204030204" pitchFamily="34" charset="0"/>
                <a:sym typeface="Arial"/>
              </a:rPr>
              <a:t>int</a:t>
            </a:r>
            <a:r>
              <a:rPr lang="en-US" sz="2800" b="1" dirty="0">
                <a:solidFill>
                  <a:srgbClr val="FF0000"/>
                </a:solidFill>
                <a:latin typeface="Calibri" panose="020F0502020204030204" pitchFamily="34" charset="0"/>
                <a:cs typeface="Calibri" panose="020F0502020204030204" pitchFamily="34" charset="0"/>
                <a:sym typeface="Arial"/>
              </a:rPr>
              <a:t> value) {</a:t>
            </a:r>
          </a:p>
          <a:p>
            <a:pPr indent="3308350" algn="just"/>
            <a:r>
              <a:rPr lang="en-US" sz="2800" b="1" dirty="0" smtClean="0">
                <a:solidFill>
                  <a:srgbClr val="FF0000"/>
                </a:solidFill>
                <a:latin typeface="Calibri" panose="020F0502020204030204" pitchFamily="34" charset="0"/>
                <a:cs typeface="Calibri" panose="020F0502020204030204" pitchFamily="34" charset="0"/>
                <a:sym typeface="Arial"/>
              </a:rPr>
              <a:t> </a:t>
            </a:r>
            <a:r>
              <a:rPr lang="en-US" sz="2800" b="1" dirty="0">
                <a:solidFill>
                  <a:srgbClr val="FF0000"/>
                </a:solidFill>
                <a:latin typeface="Calibri" panose="020F0502020204030204" pitchFamily="34" charset="0"/>
                <a:cs typeface="Calibri" panose="020F0502020204030204" pitchFamily="34" charset="0"/>
                <a:sym typeface="Arial"/>
              </a:rPr>
              <a:t>if (no update to *</a:t>
            </a:r>
            <a:r>
              <a:rPr lang="en-US" sz="2800" b="1" dirty="0" err="1">
                <a:solidFill>
                  <a:srgbClr val="FF0000"/>
                </a:solidFill>
                <a:latin typeface="Calibri" panose="020F0502020204030204" pitchFamily="34" charset="0"/>
                <a:cs typeface="Calibri" panose="020F0502020204030204" pitchFamily="34" charset="0"/>
                <a:sym typeface="Arial"/>
              </a:rPr>
              <a:t>ptr</a:t>
            </a:r>
            <a:r>
              <a:rPr lang="en-US" sz="2800" b="1" dirty="0">
                <a:solidFill>
                  <a:srgbClr val="FF0000"/>
                </a:solidFill>
                <a:latin typeface="Calibri" panose="020F0502020204030204" pitchFamily="34" charset="0"/>
                <a:cs typeface="Calibri" panose="020F0502020204030204" pitchFamily="34" charset="0"/>
                <a:sym typeface="Arial"/>
              </a:rPr>
              <a:t> since </a:t>
            </a:r>
            <a:r>
              <a:rPr lang="en-US" sz="2800" b="1" dirty="0" err="1">
                <a:solidFill>
                  <a:srgbClr val="FF0000"/>
                </a:solidFill>
                <a:latin typeface="Calibri" panose="020F0502020204030204" pitchFamily="34" charset="0"/>
                <a:cs typeface="Calibri" panose="020F0502020204030204" pitchFamily="34" charset="0"/>
                <a:sym typeface="Arial"/>
              </a:rPr>
              <a:t>LoadLinked</a:t>
            </a:r>
            <a:r>
              <a:rPr lang="en-US" sz="2800" b="1" dirty="0">
                <a:solidFill>
                  <a:srgbClr val="FF0000"/>
                </a:solidFill>
                <a:latin typeface="Calibri" panose="020F0502020204030204" pitchFamily="34" charset="0"/>
                <a:cs typeface="Calibri" panose="020F0502020204030204" pitchFamily="34" charset="0"/>
                <a:sym typeface="Arial"/>
              </a:rPr>
              <a:t> to this address) {</a:t>
            </a:r>
          </a:p>
          <a:p>
            <a:pPr indent="3308350" algn="just"/>
            <a:r>
              <a:rPr lang="en-US" sz="2800" b="1" dirty="0" smtClean="0">
                <a:solidFill>
                  <a:srgbClr val="FF0000"/>
                </a:solidFill>
                <a:latin typeface="Calibri" panose="020F0502020204030204" pitchFamily="34" charset="0"/>
                <a:cs typeface="Calibri" panose="020F0502020204030204" pitchFamily="34" charset="0"/>
                <a:sym typeface="Arial"/>
              </a:rPr>
              <a:t> </a:t>
            </a:r>
            <a:r>
              <a:rPr lang="en-US" sz="2800" b="1" dirty="0">
                <a:solidFill>
                  <a:srgbClr val="FF0000"/>
                </a:solidFill>
                <a:latin typeface="Calibri" panose="020F0502020204030204" pitchFamily="34" charset="0"/>
                <a:cs typeface="Calibri" panose="020F0502020204030204" pitchFamily="34" charset="0"/>
                <a:sym typeface="Arial"/>
              </a:rPr>
              <a:t>*</a:t>
            </a:r>
            <a:r>
              <a:rPr lang="en-US" sz="2800" b="1" dirty="0" err="1">
                <a:solidFill>
                  <a:srgbClr val="FF0000"/>
                </a:solidFill>
                <a:latin typeface="Calibri" panose="020F0502020204030204" pitchFamily="34" charset="0"/>
                <a:cs typeface="Calibri" panose="020F0502020204030204" pitchFamily="34" charset="0"/>
                <a:sym typeface="Arial"/>
              </a:rPr>
              <a:t>ptr</a:t>
            </a:r>
            <a:r>
              <a:rPr lang="en-US" sz="2800" b="1" dirty="0">
                <a:solidFill>
                  <a:srgbClr val="FF0000"/>
                </a:solidFill>
                <a:latin typeface="Calibri" panose="020F0502020204030204" pitchFamily="34" charset="0"/>
                <a:cs typeface="Calibri" panose="020F0502020204030204" pitchFamily="34" charset="0"/>
                <a:sym typeface="Arial"/>
              </a:rPr>
              <a:t> = value;</a:t>
            </a:r>
          </a:p>
          <a:p>
            <a:pPr indent="3308350" algn="just"/>
            <a:r>
              <a:rPr lang="en-US" sz="2800" b="1" dirty="0" smtClean="0">
                <a:solidFill>
                  <a:srgbClr val="FF0000"/>
                </a:solidFill>
                <a:latin typeface="Calibri" panose="020F0502020204030204" pitchFamily="34" charset="0"/>
                <a:cs typeface="Calibri" panose="020F0502020204030204" pitchFamily="34" charset="0"/>
                <a:sym typeface="Arial"/>
              </a:rPr>
              <a:t> </a:t>
            </a:r>
            <a:r>
              <a:rPr lang="en-US" sz="2800" b="1" dirty="0">
                <a:solidFill>
                  <a:srgbClr val="FF0000"/>
                </a:solidFill>
                <a:latin typeface="Calibri" panose="020F0502020204030204" pitchFamily="34" charset="0"/>
                <a:cs typeface="Calibri" panose="020F0502020204030204" pitchFamily="34" charset="0"/>
                <a:sym typeface="Arial"/>
              </a:rPr>
              <a:t>return 1; // success!</a:t>
            </a:r>
          </a:p>
          <a:p>
            <a:pPr indent="3308350" algn="just"/>
            <a:r>
              <a:rPr lang="en-US" sz="2800" b="1" dirty="0" smtClean="0">
                <a:solidFill>
                  <a:srgbClr val="FF0000"/>
                </a:solidFill>
                <a:latin typeface="Calibri" panose="020F0502020204030204" pitchFamily="34" charset="0"/>
                <a:cs typeface="Calibri" panose="020F0502020204030204" pitchFamily="34" charset="0"/>
                <a:sym typeface="Arial"/>
              </a:rPr>
              <a:t> </a:t>
            </a:r>
            <a:r>
              <a:rPr lang="en-US" sz="2800" b="1" dirty="0">
                <a:solidFill>
                  <a:srgbClr val="FF0000"/>
                </a:solidFill>
                <a:latin typeface="Calibri" panose="020F0502020204030204" pitchFamily="34" charset="0"/>
                <a:cs typeface="Calibri" panose="020F0502020204030204" pitchFamily="34" charset="0"/>
                <a:sym typeface="Arial"/>
              </a:rPr>
              <a:t>} else {</a:t>
            </a:r>
          </a:p>
          <a:p>
            <a:pPr indent="3308350" algn="just"/>
            <a:r>
              <a:rPr lang="en-US" sz="2800" b="1" dirty="0" smtClean="0">
                <a:solidFill>
                  <a:srgbClr val="FF0000"/>
                </a:solidFill>
                <a:latin typeface="Calibri" panose="020F0502020204030204" pitchFamily="34" charset="0"/>
                <a:cs typeface="Calibri" panose="020F0502020204030204" pitchFamily="34" charset="0"/>
                <a:sym typeface="Arial"/>
              </a:rPr>
              <a:t> </a:t>
            </a:r>
            <a:r>
              <a:rPr lang="en-US" sz="2800" b="1" dirty="0">
                <a:solidFill>
                  <a:srgbClr val="FF0000"/>
                </a:solidFill>
                <a:latin typeface="Calibri" panose="020F0502020204030204" pitchFamily="34" charset="0"/>
                <a:cs typeface="Calibri" panose="020F0502020204030204" pitchFamily="34" charset="0"/>
                <a:sym typeface="Arial"/>
              </a:rPr>
              <a:t>return 0; // failed to update</a:t>
            </a:r>
          </a:p>
          <a:p>
            <a:pPr indent="3308350" algn="just"/>
            <a:r>
              <a:rPr lang="en-US" sz="2800" b="1" dirty="0" smtClean="0">
                <a:solidFill>
                  <a:srgbClr val="FF0000"/>
                </a:solidFill>
                <a:latin typeface="Calibri" panose="020F0502020204030204" pitchFamily="34" charset="0"/>
                <a:cs typeface="Calibri" panose="020F0502020204030204" pitchFamily="34" charset="0"/>
                <a:sym typeface="Arial"/>
              </a:rPr>
              <a:t> </a:t>
            </a:r>
            <a:r>
              <a:rPr lang="en-US" sz="2800" b="1" dirty="0">
                <a:solidFill>
                  <a:srgbClr val="FF0000"/>
                </a:solidFill>
                <a:latin typeface="Calibri" panose="020F0502020204030204" pitchFamily="34" charset="0"/>
                <a:cs typeface="Calibri" panose="020F0502020204030204" pitchFamily="34" charset="0"/>
                <a:sym typeface="Arial"/>
              </a:rPr>
              <a:t>}</a:t>
            </a:r>
          </a:p>
          <a:p>
            <a:pPr indent="3308350" algn="just"/>
            <a:r>
              <a:rPr lang="en-US" sz="2800" b="1" dirty="0" smtClean="0">
                <a:solidFill>
                  <a:srgbClr val="FF0000"/>
                </a:solidFill>
                <a:latin typeface="Calibri" panose="020F0502020204030204" pitchFamily="34" charset="0"/>
                <a:cs typeface="Calibri" panose="020F0502020204030204" pitchFamily="34" charset="0"/>
                <a:sym typeface="Arial"/>
              </a:rPr>
              <a:t> </a:t>
            </a:r>
            <a:r>
              <a:rPr lang="en-US" sz="2800" b="1" dirty="0">
                <a:solidFill>
                  <a:srgbClr val="FF0000"/>
                </a:solidFill>
                <a:latin typeface="Calibri" panose="020F0502020204030204" pitchFamily="34" charset="0"/>
                <a:cs typeface="Calibri" panose="020F0502020204030204" pitchFamily="34" charset="0"/>
                <a:sym typeface="Arial"/>
              </a:rPr>
              <a:t>}</a:t>
            </a:r>
          </a:p>
          <a:p>
            <a:pPr marL="685800" indent="-457200" algn="just">
              <a:buSzPct val="100000"/>
              <a:buFont typeface="Arial" panose="020B0604020202020204" pitchFamily="34" charset="0"/>
              <a:buChar char="•"/>
            </a:pPr>
            <a:r>
              <a:rPr lang="en-US" sz="3200" b="1" dirty="0" smtClean="0">
                <a:solidFill>
                  <a:schemeClr val="dk2"/>
                </a:solidFill>
                <a:latin typeface="Calibri" panose="020F0502020204030204" pitchFamily="34" charset="0"/>
                <a:cs typeface="Calibri" panose="020F0502020204030204" pitchFamily="34" charset="0"/>
                <a:sym typeface="Arial"/>
              </a:rPr>
              <a:t>The </a:t>
            </a:r>
            <a:r>
              <a:rPr lang="en-US" sz="3200" b="1" dirty="0">
                <a:solidFill>
                  <a:schemeClr val="dk2"/>
                </a:solidFill>
                <a:latin typeface="Calibri" panose="020F0502020204030204" pitchFamily="34" charset="0"/>
                <a:cs typeface="Calibri" panose="020F0502020204030204" pitchFamily="34" charset="0"/>
                <a:sym typeface="Arial"/>
              </a:rPr>
              <a:t>load-linked </a:t>
            </a:r>
            <a:r>
              <a:rPr lang="en-US" sz="3200" b="1" dirty="0" smtClean="0">
                <a:solidFill>
                  <a:schemeClr val="dk2"/>
                </a:solidFill>
                <a:latin typeface="Calibri" panose="020F0502020204030204" pitchFamily="34" charset="0"/>
                <a:cs typeface="Calibri" panose="020F0502020204030204" pitchFamily="34" charset="0"/>
                <a:sym typeface="Arial"/>
              </a:rPr>
              <a:t>operates much </a:t>
            </a:r>
            <a:r>
              <a:rPr lang="en-US" sz="3200" b="1" dirty="0">
                <a:solidFill>
                  <a:schemeClr val="dk2"/>
                </a:solidFill>
                <a:latin typeface="Calibri" panose="020F0502020204030204" pitchFamily="34" charset="0"/>
                <a:cs typeface="Calibri" panose="020F0502020204030204" pitchFamily="34" charset="0"/>
                <a:sym typeface="Arial"/>
              </a:rPr>
              <a:t>like a typical load instruction, and </a:t>
            </a:r>
            <a:r>
              <a:rPr lang="en-US" sz="3200" b="1" dirty="0" smtClean="0">
                <a:solidFill>
                  <a:schemeClr val="dk2"/>
                </a:solidFill>
                <a:latin typeface="Calibri" panose="020F0502020204030204" pitchFamily="34" charset="0"/>
                <a:cs typeface="Calibri" panose="020F0502020204030204" pitchFamily="34" charset="0"/>
                <a:sym typeface="Arial"/>
              </a:rPr>
              <a:t>simply fetches </a:t>
            </a:r>
            <a:r>
              <a:rPr lang="en-US" sz="3200" b="1" dirty="0">
                <a:solidFill>
                  <a:schemeClr val="dk2"/>
                </a:solidFill>
                <a:latin typeface="Calibri" panose="020F0502020204030204" pitchFamily="34" charset="0"/>
                <a:cs typeface="Calibri" panose="020F0502020204030204" pitchFamily="34" charset="0"/>
                <a:sym typeface="Arial"/>
              </a:rPr>
              <a:t>a value </a:t>
            </a:r>
            <a:r>
              <a:rPr lang="en-US" sz="3200" b="1" dirty="0" smtClean="0">
                <a:solidFill>
                  <a:schemeClr val="dk2"/>
                </a:solidFill>
                <a:latin typeface="Calibri" panose="020F0502020204030204" pitchFamily="34" charset="0"/>
                <a:cs typeface="Calibri" panose="020F0502020204030204" pitchFamily="34" charset="0"/>
                <a:sym typeface="Arial"/>
              </a:rPr>
              <a:t>from memory </a:t>
            </a:r>
            <a:r>
              <a:rPr lang="en-US" sz="3200" b="1" dirty="0">
                <a:solidFill>
                  <a:schemeClr val="dk2"/>
                </a:solidFill>
                <a:latin typeface="Calibri" panose="020F0502020204030204" pitchFamily="34" charset="0"/>
                <a:cs typeface="Calibri" panose="020F0502020204030204" pitchFamily="34" charset="0"/>
                <a:sym typeface="Arial"/>
              </a:rPr>
              <a:t>and places it in a register. The key </a:t>
            </a:r>
            <a:r>
              <a:rPr lang="en-US" sz="3200" b="1" dirty="0" smtClean="0">
                <a:solidFill>
                  <a:schemeClr val="dk2"/>
                </a:solidFill>
                <a:latin typeface="Calibri" panose="020F0502020204030204" pitchFamily="34" charset="0"/>
                <a:cs typeface="Calibri" panose="020F0502020204030204" pitchFamily="34" charset="0"/>
                <a:sym typeface="Arial"/>
              </a:rPr>
              <a:t>difference comes </a:t>
            </a:r>
            <a:r>
              <a:rPr lang="en-US" sz="3200" b="1" dirty="0">
                <a:solidFill>
                  <a:schemeClr val="dk2"/>
                </a:solidFill>
                <a:latin typeface="Calibri" panose="020F0502020204030204" pitchFamily="34" charset="0"/>
                <a:cs typeface="Calibri" panose="020F0502020204030204" pitchFamily="34" charset="0"/>
                <a:sym typeface="Arial"/>
              </a:rPr>
              <a:t>with the store-conditional, which only succeeds (</a:t>
            </a:r>
            <a:r>
              <a:rPr lang="en-US" sz="3200" b="1" dirty="0" smtClean="0">
                <a:solidFill>
                  <a:schemeClr val="dk2"/>
                </a:solidFill>
                <a:latin typeface="Calibri" panose="020F0502020204030204" pitchFamily="34" charset="0"/>
                <a:cs typeface="Calibri" panose="020F0502020204030204" pitchFamily="34" charset="0"/>
                <a:sym typeface="Arial"/>
              </a:rPr>
              <a:t>and updates the </a:t>
            </a:r>
            <a:r>
              <a:rPr lang="en-US" sz="3200" b="1" dirty="0">
                <a:solidFill>
                  <a:schemeClr val="dk2"/>
                </a:solidFill>
                <a:latin typeface="Calibri" panose="020F0502020204030204" pitchFamily="34" charset="0"/>
                <a:cs typeface="Calibri" panose="020F0502020204030204" pitchFamily="34" charset="0"/>
                <a:sym typeface="Arial"/>
              </a:rPr>
              <a:t>value stored at the address just load-linked from) if no </a:t>
            </a:r>
            <a:r>
              <a:rPr lang="en-US" sz="3200" b="1" dirty="0" smtClean="0">
                <a:solidFill>
                  <a:schemeClr val="dk2"/>
                </a:solidFill>
                <a:latin typeface="Calibri" panose="020F0502020204030204" pitchFamily="34" charset="0"/>
                <a:cs typeface="Calibri" panose="020F0502020204030204" pitchFamily="34" charset="0"/>
                <a:sym typeface="Arial"/>
              </a:rPr>
              <a:t>intervening store </a:t>
            </a:r>
            <a:r>
              <a:rPr lang="en-US" sz="3200" b="1" dirty="0">
                <a:solidFill>
                  <a:schemeClr val="dk2"/>
                </a:solidFill>
                <a:latin typeface="Calibri" panose="020F0502020204030204" pitchFamily="34" charset="0"/>
                <a:cs typeface="Calibri" panose="020F0502020204030204" pitchFamily="34" charset="0"/>
                <a:sym typeface="Arial"/>
              </a:rPr>
              <a:t>to the address has taken place. In the case of success, the </a:t>
            </a:r>
            <a:r>
              <a:rPr lang="en-US" sz="3200" b="1" dirty="0" err="1" smtClean="0">
                <a:solidFill>
                  <a:schemeClr val="dk2"/>
                </a:solidFill>
                <a:latin typeface="Calibri" panose="020F0502020204030204" pitchFamily="34" charset="0"/>
                <a:cs typeface="Calibri" panose="020F0502020204030204" pitchFamily="34" charset="0"/>
                <a:sym typeface="Arial"/>
              </a:rPr>
              <a:t>storeconditional</a:t>
            </a:r>
            <a:r>
              <a:rPr lang="en-US" sz="3200" b="1" dirty="0" smtClean="0">
                <a:solidFill>
                  <a:schemeClr val="dk2"/>
                </a:solidFill>
                <a:latin typeface="Calibri" panose="020F0502020204030204" pitchFamily="34" charset="0"/>
                <a:cs typeface="Calibri" panose="020F0502020204030204" pitchFamily="34" charset="0"/>
                <a:sym typeface="Arial"/>
              </a:rPr>
              <a:t> returns </a:t>
            </a:r>
            <a:r>
              <a:rPr lang="en-US" sz="3200" b="1" dirty="0">
                <a:solidFill>
                  <a:schemeClr val="dk2"/>
                </a:solidFill>
                <a:latin typeface="Calibri" panose="020F0502020204030204" pitchFamily="34" charset="0"/>
                <a:cs typeface="Calibri" panose="020F0502020204030204" pitchFamily="34" charset="0"/>
                <a:sym typeface="Arial"/>
              </a:rPr>
              <a:t>1 and updates the value at </a:t>
            </a:r>
            <a:r>
              <a:rPr lang="en-US" sz="3200" b="1" dirty="0" err="1">
                <a:solidFill>
                  <a:schemeClr val="dk2"/>
                </a:solidFill>
                <a:latin typeface="Calibri" panose="020F0502020204030204" pitchFamily="34" charset="0"/>
                <a:cs typeface="Calibri" panose="020F0502020204030204" pitchFamily="34" charset="0"/>
                <a:sym typeface="Arial"/>
              </a:rPr>
              <a:t>ptr</a:t>
            </a:r>
            <a:r>
              <a:rPr lang="en-US" sz="3200" b="1" dirty="0">
                <a:solidFill>
                  <a:schemeClr val="dk2"/>
                </a:solidFill>
                <a:latin typeface="Calibri" panose="020F0502020204030204" pitchFamily="34" charset="0"/>
                <a:cs typeface="Calibri" panose="020F0502020204030204" pitchFamily="34" charset="0"/>
                <a:sym typeface="Arial"/>
              </a:rPr>
              <a:t> to value; if it fails</a:t>
            </a:r>
            <a:r>
              <a:rPr lang="en-US" sz="3200" b="1" dirty="0" smtClean="0">
                <a:solidFill>
                  <a:schemeClr val="dk2"/>
                </a:solidFill>
                <a:latin typeface="Calibri" panose="020F0502020204030204" pitchFamily="34" charset="0"/>
                <a:cs typeface="Calibri" panose="020F0502020204030204" pitchFamily="34" charset="0"/>
                <a:sym typeface="Arial"/>
              </a:rPr>
              <a:t>, the </a:t>
            </a:r>
            <a:r>
              <a:rPr lang="en-US" sz="3200" b="1" dirty="0">
                <a:solidFill>
                  <a:schemeClr val="dk2"/>
                </a:solidFill>
                <a:latin typeface="Calibri" panose="020F0502020204030204" pitchFamily="34" charset="0"/>
                <a:cs typeface="Calibri" panose="020F0502020204030204" pitchFamily="34" charset="0"/>
                <a:sym typeface="Arial"/>
              </a:rPr>
              <a:t>value at </a:t>
            </a:r>
            <a:r>
              <a:rPr lang="en-US" sz="3200" b="1" dirty="0" err="1">
                <a:solidFill>
                  <a:schemeClr val="dk2"/>
                </a:solidFill>
                <a:latin typeface="Calibri" panose="020F0502020204030204" pitchFamily="34" charset="0"/>
                <a:cs typeface="Calibri" panose="020F0502020204030204" pitchFamily="34" charset="0"/>
                <a:sym typeface="Arial"/>
              </a:rPr>
              <a:t>ptr</a:t>
            </a:r>
            <a:r>
              <a:rPr lang="en-US" sz="3200" b="1" dirty="0">
                <a:solidFill>
                  <a:schemeClr val="dk2"/>
                </a:solidFill>
                <a:latin typeface="Calibri" panose="020F0502020204030204" pitchFamily="34" charset="0"/>
                <a:cs typeface="Calibri" panose="020F0502020204030204" pitchFamily="34" charset="0"/>
                <a:sym typeface="Arial"/>
              </a:rPr>
              <a:t> is not updated and 0 is returned</a:t>
            </a:r>
            <a:r>
              <a:rPr lang="en-US" sz="3200" b="1" dirty="0" smtClean="0">
                <a:solidFill>
                  <a:schemeClr val="dk2"/>
                </a:solidFill>
                <a:latin typeface="Calibri" panose="020F0502020204030204" pitchFamily="34" charset="0"/>
                <a:cs typeface="Calibri" panose="020F0502020204030204" pitchFamily="34" charset="0"/>
                <a:sym typeface="Arial"/>
              </a:rPr>
              <a:t>.</a:t>
            </a:r>
            <a:endParaRPr lang="en-US" sz="3200" b="1" dirty="0">
              <a:solidFill>
                <a:schemeClr val="dk2"/>
              </a:solidFill>
              <a:latin typeface="Calibri" panose="020F0502020204030204" pitchFamily="34" charset="0"/>
              <a:cs typeface="Calibri" panose="020F0502020204030204" pitchFamily="34" charset="0"/>
              <a:sym typeface="Arial"/>
            </a:endParaRPr>
          </a:p>
        </p:txBody>
      </p:sp>
    </p:spTree>
    <p:extLst>
      <p:ext uri="{BB962C8B-B14F-4D97-AF65-F5344CB8AC3E}">
        <p14:creationId xmlns:p14="http://schemas.microsoft.com/office/powerpoint/2010/main" val="3411134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6042" y="830720"/>
            <a:ext cx="18791856" cy="10478630"/>
          </a:xfrm>
        </p:spPr>
        <p:txBody>
          <a:bodyPr/>
          <a:lstStyle/>
          <a:p>
            <a:pPr marL="685800" indent="-457200" algn="just">
              <a:buSzPct val="100000"/>
              <a:buFont typeface="Arial" panose="020B0604020202020204" pitchFamily="34" charset="0"/>
              <a:buChar char="•"/>
            </a:pPr>
            <a:r>
              <a:rPr lang="en-US" sz="2400" b="1" dirty="0" smtClean="0">
                <a:solidFill>
                  <a:schemeClr val="dk2"/>
                </a:solidFill>
                <a:latin typeface="Calibri" panose="020F0502020204030204" pitchFamily="34" charset="0"/>
                <a:cs typeface="Calibri" panose="020F0502020204030204" pitchFamily="34" charset="0"/>
                <a:sym typeface="Arial"/>
              </a:rPr>
              <a:t>In the </a:t>
            </a:r>
            <a:r>
              <a:rPr lang="en-US" sz="2400" b="1" dirty="0">
                <a:solidFill>
                  <a:schemeClr val="dk2"/>
                </a:solidFill>
                <a:latin typeface="Calibri" panose="020F0502020204030204" pitchFamily="34" charset="0"/>
                <a:cs typeface="Calibri" panose="020F0502020204030204" pitchFamily="34" charset="0"/>
                <a:sym typeface="Arial"/>
              </a:rPr>
              <a:t>lock() code </a:t>
            </a:r>
            <a:r>
              <a:rPr lang="en-US" sz="2400" b="1" dirty="0" smtClean="0">
                <a:solidFill>
                  <a:schemeClr val="dk2"/>
                </a:solidFill>
                <a:latin typeface="Calibri" panose="020F0502020204030204" pitchFamily="34" charset="0"/>
                <a:cs typeface="Calibri" panose="020F0502020204030204" pitchFamily="34" charset="0"/>
                <a:sym typeface="Arial"/>
              </a:rPr>
              <a:t>first</a:t>
            </a:r>
            <a:r>
              <a:rPr lang="en-US" sz="2400" b="1" dirty="0">
                <a:solidFill>
                  <a:schemeClr val="dk2"/>
                </a:solidFill>
                <a:latin typeface="Calibri" panose="020F0502020204030204" pitchFamily="34" charset="0"/>
                <a:cs typeface="Calibri" panose="020F0502020204030204" pitchFamily="34" charset="0"/>
                <a:sym typeface="Arial"/>
              </a:rPr>
              <a:t>, a thread </a:t>
            </a:r>
            <a:r>
              <a:rPr lang="en-US" sz="2400" b="1" dirty="0" smtClean="0">
                <a:solidFill>
                  <a:schemeClr val="dk2"/>
                </a:solidFill>
                <a:latin typeface="Calibri" panose="020F0502020204030204" pitchFamily="34" charset="0"/>
                <a:cs typeface="Calibri" panose="020F0502020204030204" pitchFamily="34" charset="0"/>
                <a:sym typeface="Arial"/>
              </a:rPr>
              <a:t>spins waiting </a:t>
            </a:r>
            <a:r>
              <a:rPr lang="en-US" sz="2400" b="1" dirty="0">
                <a:solidFill>
                  <a:schemeClr val="dk2"/>
                </a:solidFill>
                <a:latin typeface="Calibri" panose="020F0502020204030204" pitchFamily="34" charset="0"/>
                <a:cs typeface="Calibri" panose="020F0502020204030204" pitchFamily="34" charset="0"/>
                <a:sym typeface="Arial"/>
              </a:rPr>
              <a:t>for the flag to be set to 0 (and thus indicate the lock is not held</a:t>
            </a:r>
            <a:r>
              <a:rPr lang="en-US" sz="2400" b="1" dirty="0" smtClean="0">
                <a:solidFill>
                  <a:schemeClr val="dk2"/>
                </a:solidFill>
                <a:latin typeface="Calibri" panose="020F0502020204030204" pitchFamily="34" charset="0"/>
                <a:cs typeface="Calibri" panose="020F0502020204030204" pitchFamily="34" charset="0"/>
                <a:sym typeface="Arial"/>
              </a:rPr>
              <a:t>). Once </a:t>
            </a:r>
            <a:r>
              <a:rPr lang="en-US" sz="2400" b="1" dirty="0">
                <a:solidFill>
                  <a:schemeClr val="dk2"/>
                </a:solidFill>
                <a:latin typeface="Calibri" panose="020F0502020204030204" pitchFamily="34" charset="0"/>
                <a:cs typeface="Calibri" panose="020F0502020204030204" pitchFamily="34" charset="0"/>
                <a:sym typeface="Arial"/>
              </a:rPr>
              <a:t>so, the thread tries to acquire the lock via the store-conditional; if </a:t>
            </a:r>
            <a:r>
              <a:rPr lang="en-US" sz="2400" b="1" dirty="0" smtClean="0">
                <a:solidFill>
                  <a:schemeClr val="dk2"/>
                </a:solidFill>
                <a:latin typeface="Calibri" panose="020F0502020204030204" pitchFamily="34" charset="0"/>
                <a:cs typeface="Calibri" panose="020F0502020204030204" pitchFamily="34" charset="0"/>
                <a:sym typeface="Arial"/>
              </a:rPr>
              <a:t>it succeeds</a:t>
            </a:r>
            <a:r>
              <a:rPr lang="en-US" sz="2400" b="1" dirty="0">
                <a:solidFill>
                  <a:schemeClr val="dk2"/>
                </a:solidFill>
                <a:latin typeface="Calibri" panose="020F0502020204030204" pitchFamily="34" charset="0"/>
                <a:cs typeface="Calibri" panose="020F0502020204030204" pitchFamily="34" charset="0"/>
                <a:sym typeface="Arial"/>
              </a:rPr>
              <a:t>, the thread has atomically changed the flag’s value to 1 and </a:t>
            </a:r>
            <a:r>
              <a:rPr lang="en-US" sz="2400" b="1" dirty="0" smtClean="0">
                <a:solidFill>
                  <a:schemeClr val="dk2"/>
                </a:solidFill>
                <a:latin typeface="Calibri" panose="020F0502020204030204" pitchFamily="34" charset="0"/>
                <a:cs typeface="Calibri" panose="020F0502020204030204" pitchFamily="34" charset="0"/>
                <a:sym typeface="Arial"/>
              </a:rPr>
              <a:t>thus can </a:t>
            </a:r>
            <a:r>
              <a:rPr lang="en-US" sz="2400" b="1" dirty="0">
                <a:solidFill>
                  <a:schemeClr val="dk2"/>
                </a:solidFill>
                <a:latin typeface="Calibri" panose="020F0502020204030204" pitchFamily="34" charset="0"/>
                <a:cs typeface="Calibri" panose="020F0502020204030204" pitchFamily="34" charset="0"/>
                <a:sym typeface="Arial"/>
              </a:rPr>
              <a:t>proceed into the critical </a:t>
            </a:r>
            <a:r>
              <a:rPr lang="en-US" sz="2400" b="1" dirty="0" smtClean="0">
                <a:solidFill>
                  <a:schemeClr val="dk2"/>
                </a:solidFill>
                <a:latin typeface="Calibri" panose="020F0502020204030204" pitchFamily="34" charset="0"/>
                <a:cs typeface="Calibri" panose="020F0502020204030204" pitchFamily="34" charset="0"/>
                <a:sym typeface="Arial"/>
              </a:rPr>
              <a:t>section.</a:t>
            </a:r>
          </a:p>
          <a:p>
            <a:pPr marL="685800" indent="-457200" algn="just">
              <a:buSzPct val="100000"/>
              <a:buFont typeface="Arial" panose="020B0604020202020204" pitchFamily="34" charset="0"/>
              <a:buChar char="•"/>
            </a:pPr>
            <a:r>
              <a:rPr lang="en-US" sz="2400" b="1" dirty="0" smtClean="0">
                <a:solidFill>
                  <a:schemeClr val="dk2"/>
                </a:solidFill>
                <a:latin typeface="Calibri" panose="020F0502020204030204" pitchFamily="34" charset="0"/>
                <a:cs typeface="Calibri" panose="020F0502020204030204" pitchFamily="34" charset="0"/>
                <a:sym typeface="Arial"/>
              </a:rPr>
              <a:t>Note </a:t>
            </a:r>
            <a:r>
              <a:rPr lang="en-US" sz="2400" b="1" dirty="0">
                <a:solidFill>
                  <a:schemeClr val="dk2"/>
                </a:solidFill>
                <a:latin typeface="Calibri" panose="020F0502020204030204" pitchFamily="34" charset="0"/>
                <a:cs typeface="Calibri" panose="020F0502020204030204" pitchFamily="34" charset="0"/>
                <a:sym typeface="Arial"/>
              </a:rPr>
              <a:t>how failure of the store-conditional might arise. One thread </a:t>
            </a:r>
            <a:r>
              <a:rPr lang="en-US" sz="2400" b="1" dirty="0" smtClean="0">
                <a:solidFill>
                  <a:schemeClr val="dk2"/>
                </a:solidFill>
                <a:latin typeface="Calibri" panose="020F0502020204030204" pitchFamily="34" charset="0"/>
                <a:cs typeface="Calibri" panose="020F0502020204030204" pitchFamily="34" charset="0"/>
                <a:sym typeface="Arial"/>
              </a:rPr>
              <a:t>calls lock</a:t>
            </a:r>
            <a:r>
              <a:rPr lang="en-US" sz="2400" b="1" dirty="0">
                <a:solidFill>
                  <a:schemeClr val="dk2"/>
                </a:solidFill>
                <a:latin typeface="Calibri" panose="020F0502020204030204" pitchFamily="34" charset="0"/>
                <a:cs typeface="Calibri" panose="020F0502020204030204" pitchFamily="34" charset="0"/>
                <a:sym typeface="Arial"/>
              </a:rPr>
              <a:t>() and executes the load-linked, returning 0 as the lock is not held</a:t>
            </a:r>
            <a:r>
              <a:rPr lang="en-US" sz="2400" b="1" dirty="0" smtClean="0">
                <a:solidFill>
                  <a:schemeClr val="dk2"/>
                </a:solidFill>
                <a:latin typeface="Calibri" panose="020F0502020204030204" pitchFamily="34" charset="0"/>
                <a:cs typeface="Calibri" panose="020F0502020204030204" pitchFamily="34" charset="0"/>
                <a:sym typeface="Arial"/>
              </a:rPr>
              <a:t>. Before </a:t>
            </a:r>
            <a:r>
              <a:rPr lang="en-US" sz="2400" b="1" dirty="0">
                <a:solidFill>
                  <a:schemeClr val="dk2"/>
                </a:solidFill>
                <a:latin typeface="Calibri" panose="020F0502020204030204" pitchFamily="34" charset="0"/>
                <a:cs typeface="Calibri" panose="020F0502020204030204" pitchFamily="34" charset="0"/>
                <a:sym typeface="Arial"/>
              </a:rPr>
              <a:t>it can attempt the store-conditional, it is interrupted and </a:t>
            </a:r>
            <a:r>
              <a:rPr lang="en-US" sz="2400" b="1" dirty="0" smtClean="0">
                <a:solidFill>
                  <a:schemeClr val="dk2"/>
                </a:solidFill>
                <a:latin typeface="Calibri" panose="020F0502020204030204" pitchFamily="34" charset="0"/>
                <a:cs typeface="Calibri" panose="020F0502020204030204" pitchFamily="34" charset="0"/>
                <a:sym typeface="Arial"/>
              </a:rPr>
              <a:t>another thread </a:t>
            </a:r>
            <a:r>
              <a:rPr lang="en-US" sz="2400" b="1" dirty="0">
                <a:solidFill>
                  <a:schemeClr val="dk2"/>
                </a:solidFill>
                <a:latin typeface="Calibri" panose="020F0502020204030204" pitchFamily="34" charset="0"/>
                <a:cs typeface="Calibri" panose="020F0502020204030204" pitchFamily="34" charset="0"/>
                <a:sym typeface="Arial"/>
              </a:rPr>
              <a:t>enters the lock code, also executing the load-linked instruction</a:t>
            </a:r>
            <a:r>
              <a:rPr lang="en-US" sz="2400" b="1" dirty="0" smtClean="0">
                <a:solidFill>
                  <a:schemeClr val="dk2"/>
                </a:solidFill>
                <a:latin typeface="Calibri" panose="020F0502020204030204" pitchFamily="34" charset="0"/>
                <a:cs typeface="Calibri" panose="020F0502020204030204" pitchFamily="34" charset="0"/>
                <a:sym typeface="Arial"/>
              </a:rPr>
              <a:t>, </a:t>
            </a:r>
            <a:r>
              <a:rPr lang="en-US" sz="2400" b="1" dirty="0">
                <a:solidFill>
                  <a:schemeClr val="dk2"/>
                </a:solidFill>
                <a:latin typeface="Calibri" panose="020F0502020204030204" pitchFamily="34" charset="0"/>
                <a:cs typeface="Calibri" panose="020F0502020204030204" pitchFamily="34" charset="0"/>
                <a:sym typeface="Arial"/>
              </a:rPr>
              <a:t>and also getting a 0 and continuing. At this point, two threads </a:t>
            </a:r>
            <a:r>
              <a:rPr lang="en-US" sz="2400" b="1" dirty="0" smtClean="0">
                <a:solidFill>
                  <a:schemeClr val="dk2"/>
                </a:solidFill>
                <a:latin typeface="Calibri" panose="020F0502020204030204" pitchFamily="34" charset="0"/>
                <a:cs typeface="Calibri" panose="020F0502020204030204" pitchFamily="34" charset="0"/>
                <a:sym typeface="Arial"/>
              </a:rPr>
              <a:t>have each </a:t>
            </a:r>
            <a:r>
              <a:rPr lang="en-US" sz="2400" b="1" dirty="0">
                <a:solidFill>
                  <a:schemeClr val="dk2"/>
                </a:solidFill>
                <a:latin typeface="Calibri" panose="020F0502020204030204" pitchFamily="34" charset="0"/>
                <a:cs typeface="Calibri" panose="020F0502020204030204" pitchFamily="34" charset="0"/>
                <a:sym typeface="Arial"/>
              </a:rPr>
              <a:t>executed the load-linked and each are about to attempt the </a:t>
            </a:r>
            <a:r>
              <a:rPr lang="en-US" sz="2400" b="1" dirty="0" err="1">
                <a:solidFill>
                  <a:schemeClr val="dk2"/>
                </a:solidFill>
                <a:latin typeface="Calibri" panose="020F0502020204030204" pitchFamily="34" charset="0"/>
                <a:cs typeface="Calibri" panose="020F0502020204030204" pitchFamily="34" charset="0"/>
                <a:sym typeface="Arial"/>
              </a:rPr>
              <a:t>storeconditional</a:t>
            </a:r>
            <a:r>
              <a:rPr lang="en-US" sz="2400" b="1" dirty="0">
                <a:solidFill>
                  <a:schemeClr val="dk2"/>
                </a:solidFill>
                <a:latin typeface="Calibri" panose="020F0502020204030204" pitchFamily="34" charset="0"/>
                <a:cs typeface="Calibri" panose="020F0502020204030204" pitchFamily="34" charset="0"/>
                <a:sym typeface="Arial"/>
              </a:rPr>
              <a:t>.</a:t>
            </a:r>
          </a:p>
          <a:p>
            <a:pPr indent="5091113" algn="just"/>
            <a:r>
              <a:rPr lang="en-US" sz="2400" b="1" dirty="0" smtClean="0">
                <a:solidFill>
                  <a:schemeClr val="dk2"/>
                </a:solidFill>
                <a:latin typeface="Calibri" panose="020F0502020204030204" pitchFamily="34" charset="0"/>
                <a:cs typeface="Calibri" panose="020F0502020204030204" pitchFamily="34" charset="0"/>
                <a:sym typeface="Arial"/>
              </a:rPr>
              <a:t> </a:t>
            </a:r>
            <a:r>
              <a:rPr lang="en-US" sz="2400" b="1" dirty="0" smtClean="0">
                <a:solidFill>
                  <a:srgbClr val="FF0000"/>
                </a:solidFill>
                <a:latin typeface="Calibri" panose="020F0502020204030204" pitchFamily="34" charset="0"/>
                <a:cs typeface="Calibri" panose="020F0502020204030204" pitchFamily="34" charset="0"/>
                <a:sym typeface="Arial"/>
              </a:rPr>
              <a:t>void lock(</a:t>
            </a:r>
            <a:r>
              <a:rPr lang="en-US" sz="2400" b="1" dirty="0" err="1" smtClean="0">
                <a:solidFill>
                  <a:srgbClr val="FF0000"/>
                </a:solidFill>
                <a:latin typeface="Calibri" panose="020F0502020204030204" pitchFamily="34" charset="0"/>
                <a:cs typeface="Calibri" panose="020F0502020204030204" pitchFamily="34" charset="0"/>
                <a:sym typeface="Arial"/>
              </a:rPr>
              <a:t>lock_t</a:t>
            </a:r>
            <a:r>
              <a:rPr lang="en-US" sz="2400" b="1" dirty="0" smtClean="0">
                <a:solidFill>
                  <a:srgbClr val="FF0000"/>
                </a:solidFill>
                <a:latin typeface="Calibri" panose="020F0502020204030204" pitchFamily="34" charset="0"/>
                <a:cs typeface="Calibri" panose="020F0502020204030204" pitchFamily="34" charset="0"/>
                <a:sym typeface="Arial"/>
              </a:rPr>
              <a:t> *lock) {                                                               </a:t>
            </a:r>
          </a:p>
          <a:p>
            <a:pPr indent="5091113"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while (1) {</a:t>
            </a:r>
          </a:p>
          <a:p>
            <a:pPr indent="5091113"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while (</a:t>
            </a:r>
            <a:r>
              <a:rPr lang="en-US" sz="2400" b="1" dirty="0" err="1">
                <a:solidFill>
                  <a:srgbClr val="FF0000"/>
                </a:solidFill>
                <a:latin typeface="Calibri" panose="020F0502020204030204" pitchFamily="34" charset="0"/>
                <a:cs typeface="Calibri" panose="020F0502020204030204" pitchFamily="34" charset="0"/>
                <a:sym typeface="Arial"/>
              </a:rPr>
              <a:t>LoadLinked</a:t>
            </a:r>
            <a:r>
              <a:rPr lang="en-US" sz="2400" b="1" dirty="0">
                <a:solidFill>
                  <a:srgbClr val="FF0000"/>
                </a:solidFill>
                <a:latin typeface="Calibri" panose="020F0502020204030204" pitchFamily="34" charset="0"/>
                <a:cs typeface="Calibri" panose="020F0502020204030204" pitchFamily="34" charset="0"/>
                <a:sym typeface="Arial"/>
              </a:rPr>
              <a:t>(&amp;lock-&gt;flag) == 1)</a:t>
            </a:r>
          </a:p>
          <a:p>
            <a:pPr indent="5091113"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 // spin until it’s zero</a:t>
            </a:r>
          </a:p>
          <a:p>
            <a:pPr indent="5091113"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if (</a:t>
            </a:r>
            <a:r>
              <a:rPr lang="en-US" sz="2400" b="1" dirty="0" err="1">
                <a:solidFill>
                  <a:srgbClr val="FF0000"/>
                </a:solidFill>
                <a:latin typeface="Calibri" panose="020F0502020204030204" pitchFamily="34" charset="0"/>
                <a:cs typeface="Calibri" panose="020F0502020204030204" pitchFamily="34" charset="0"/>
                <a:sym typeface="Arial"/>
              </a:rPr>
              <a:t>StoreConditional</a:t>
            </a:r>
            <a:r>
              <a:rPr lang="en-US" sz="2400" b="1" dirty="0">
                <a:solidFill>
                  <a:srgbClr val="FF0000"/>
                </a:solidFill>
                <a:latin typeface="Calibri" panose="020F0502020204030204" pitchFamily="34" charset="0"/>
                <a:cs typeface="Calibri" panose="020F0502020204030204" pitchFamily="34" charset="0"/>
                <a:sym typeface="Arial"/>
              </a:rPr>
              <a:t>(&amp;lock-&gt;flag, 1) == 1)</a:t>
            </a:r>
          </a:p>
          <a:p>
            <a:pPr indent="5091113"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return; // if set-it-to-1 was a success: all done</a:t>
            </a:r>
          </a:p>
          <a:p>
            <a:pPr indent="5091113"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 otherwise: try it all over again</a:t>
            </a:r>
          </a:p>
          <a:p>
            <a:pPr indent="5091113"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a:t>
            </a:r>
          </a:p>
          <a:p>
            <a:pPr indent="5091113"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a:t>
            </a:r>
          </a:p>
          <a:p>
            <a:pPr indent="5091113"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void unlock(</a:t>
            </a:r>
            <a:r>
              <a:rPr lang="en-US" sz="2400" b="1" dirty="0" err="1">
                <a:solidFill>
                  <a:srgbClr val="FF0000"/>
                </a:solidFill>
                <a:latin typeface="Calibri" panose="020F0502020204030204" pitchFamily="34" charset="0"/>
                <a:cs typeface="Calibri" panose="020F0502020204030204" pitchFamily="34" charset="0"/>
                <a:sym typeface="Arial"/>
              </a:rPr>
              <a:t>lock_t</a:t>
            </a:r>
            <a:r>
              <a:rPr lang="en-US" sz="2400" b="1" dirty="0">
                <a:solidFill>
                  <a:srgbClr val="FF0000"/>
                </a:solidFill>
                <a:latin typeface="Calibri" panose="020F0502020204030204" pitchFamily="34" charset="0"/>
                <a:cs typeface="Calibri" panose="020F0502020204030204" pitchFamily="34" charset="0"/>
                <a:sym typeface="Arial"/>
              </a:rPr>
              <a:t> *lock) {</a:t>
            </a:r>
          </a:p>
          <a:p>
            <a:pPr indent="5091113"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lock-&gt;flag = 0;</a:t>
            </a:r>
          </a:p>
          <a:p>
            <a:pPr indent="5091113"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a:t>
            </a:r>
          </a:p>
          <a:p>
            <a:pPr indent="4222750" algn="just"/>
            <a:r>
              <a:rPr lang="en-US" sz="2400" b="1" dirty="0" smtClean="0">
                <a:solidFill>
                  <a:srgbClr val="FF0000"/>
                </a:solidFill>
                <a:latin typeface="Calibri" panose="020F0502020204030204" pitchFamily="34" charset="0"/>
                <a:cs typeface="Calibri" panose="020F0502020204030204" pitchFamily="34" charset="0"/>
                <a:sym typeface="Arial"/>
              </a:rPr>
              <a:t>Using </a:t>
            </a:r>
            <a:r>
              <a:rPr lang="en-US" sz="2400" b="1" dirty="0">
                <a:solidFill>
                  <a:srgbClr val="FF0000"/>
                </a:solidFill>
                <a:latin typeface="Calibri" panose="020F0502020204030204" pitchFamily="34" charset="0"/>
                <a:cs typeface="Calibri" panose="020F0502020204030204" pitchFamily="34" charset="0"/>
                <a:sym typeface="Arial"/>
              </a:rPr>
              <a:t>LL/SC To Build A Lock</a:t>
            </a:r>
          </a:p>
          <a:p>
            <a:pPr algn="just"/>
            <a:r>
              <a:rPr lang="en-US" sz="2400" b="1" dirty="0" smtClean="0">
                <a:solidFill>
                  <a:schemeClr val="dk2"/>
                </a:solidFill>
                <a:latin typeface="Calibri" panose="020F0502020204030204" pitchFamily="34" charset="0"/>
                <a:cs typeface="Calibri" panose="020F0502020204030204" pitchFamily="34" charset="0"/>
                <a:sym typeface="Arial"/>
              </a:rPr>
              <a:t>The key feature of these instructions is that only one of these threads will succeed in updating the flag to 1 and thus acquire the lock; the second thread to attempt the store-conditional will fail (because the other thread updated the value of flag between its load-linked and </a:t>
            </a:r>
            <a:r>
              <a:rPr lang="en-US" sz="2400" b="1" dirty="0" err="1" smtClean="0">
                <a:solidFill>
                  <a:schemeClr val="dk2"/>
                </a:solidFill>
                <a:latin typeface="Calibri" panose="020F0502020204030204" pitchFamily="34" charset="0"/>
                <a:cs typeface="Calibri" panose="020F0502020204030204" pitchFamily="34" charset="0"/>
                <a:sym typeface="Arial"/>
              </a:rPr>
              <a:t>storeconditional</a:t>
            </a:r>
            <a:r>
              <a:rPr lang="en-US" sz="2400" b="1" dirty="0" smtClean="0">
                <a:solidFill>
                  <a:schemeClr val="dk2"/>
                </a:solidFill>
                <a:latin typeface="Calibri" panose="020F0502020204030204" pitchFamily="34" charset="0"/>
                <a:cs typeface="Calibri" panose="020F0502020204030204" pitchFamily="34" charset="0"/>
                <a:sym typeface="Arial"/>
              </a:rPr>
              <a:t>) and thus have to try to acquire the lock again.</a:t>
            </a:r>
          </a:p>
          <a:p>
            <a:pPr indent="5137150" algn="just"/>
            <a:r>
              <a:rPr lang="en-US" sz="2400" b="1" dirty="0">
                <a:solidFill>
                  <a:srgbClr val="FF0000"/>
                </a:solidFill>
                <a:latin typeface="Calibri" panose="020F0502020204030204" pitchFamily="34" charset="0"/>
                <a:cs typeface="Calibri" panose="020F0502020204030204" pitchFamily="34" charset="0"/>
                <a:sym typeface="Arial"/>
              </a:rPr>
              <a:t>void lock(</a:t>
            </a:r>
            <a:r>
              <a:rPr lang="en-US" sz="2400" b="1" dirty="0" err="1">
                <a:solidFill>
                  <a:srgbClr val="FF0000"/>
                </a:solidFill>
                <a:latin typeface="Calibri" panose="020F0502020204030204" pitchFamily="34" charset="0"/>
                <a:cs typeface="Calibri" panose="020F0502020204030204" pitchFamily="34" charset="0"/>
                <a:sym typeface="Arial"/>
              </a:rPr>
              <a:t>lock_t</a:t>
            </a:r>
            <a:r>
              <a:rPr lang="en-US" sz="2400" b="1" dirty="0">
                <a:solidFill>
                  <a:srgbClr val="FF0000"/>
                </a:solidFill>
                <a:latin typeface="Calibri" panose="020F0502020204030204" pitchFamily="34" charset="0"/>
                <a:cs typeface="Calibri" panose="020F0502020204030204" pitchFamily="34" charset="0"/>
                <a:sym typeface="Arial"/>
              </a:rPr>
              <a:t> *lock) {</a:t>
            </a:r>
          </a:p>
          <a:p>
            <a:pPr indent="5137150"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while (</a:t>
            </a:r>
            <a:r>
              <a:rPr lang="en-US" sz="2400" b="1" dirty="0" err="1">
                <a:solidFill>
                  <a:srgbClr val="FF0000"/>
                </a:solidFill>
                <a:latin typeface="Calibri" panose="020F0502020204030204" pitchFamily="34" charset="0"/>
                <a:cs typeface="Calibri" panose="020F0502020204030204" pitchFamily="34" charset="0"/>
                <a:sym typeface="Arial"/>
              </a:rPr>
              <a:t>LoadLinked</a:t>
            </a:r>
            <a:r>
              <a:rPr lang="en-US" sz="2400" b="1" dirty="0">
                <a:solidFill>
                  <a:srgbClr val="FF0000"/>
                </a:solidFill>
                <a:latin typeface="Calibri" panose="020F0502020204030204" pitchFamily="34" charset="0"/>
                <a:cs typeface="Calibri" panose="020F0502020204030204" pitchFamily="34" charset="0"/>
                <a:sym typeface="Arial"/>
              </a:rPr>
              <a:t>(&amp;lock-&gt;flag) ||</a:t>
            </a:r>
          </a:p>
          <a:p>
            <a:pPr indent="5137150" algn="just"/>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a:t>
            </a:r>
            <a:r>
              <a:rPr lang="en-US" sz="2400" b="1" dirty="0" err="1">
                <a:solidFill>
                  <a:srgbClr val="FF0000"/>
                </a:solidFill>
                <a:latin typeface="Calibri" panose="020F0502020204030204" pitchFamily="34" charset="0"/>
                <a:cs typeface="Calibri" panose="020F0502020204030204" pitchFamily="34" charset="0"/>
                <a:sym typeface="Arial"/>
              </a:rPr>
              <a:t>StoreConditional</a:t>
            </a:r>
            <a:r>
              <a:rPr lang="en-US" sz="2400" b="1" dirty="0">
                <a:solidFill>
                  <a:srgbClr val="FF0000"/>
                </a:solidFill>
                <a:latin typeface="Calibri" panose="020F0502020204030204" pitchFamily="34" charset="0"/>
                <a:cs typeface="Calibri" panose="020F0502020204030204" pitchFamily="34" charset="0"/>
                <a:sym typeface="Arial"/>
              </a:rPr>
              <a:t>(&amp;lock-&gt;flag, 1</a:t>
            </a:r>
            <a:r>
              <a:rPr lang="en-US" sz="2400" b="1" dirty="0" smtClean="0">
                <a:solidFill>
                  <a:srgbClr val="FF0000"/>
                </a:solidFill>
                <a:latin typeface="Calibri" panose="020F0502020204030204" pitchFamily="34" charset="0"/>
                <a:cs typeface="Calibri" panose="020F0502020204030204" pitchFamily="34" charset="0"/>
                <a:sym typeface="Arial"/>
              </a:rPr>
              <a:t>))  </a:t>
            </a:r>
            <a:r>
              <a:rPr lang="en-US" sz="2400" b="1" dirty="0">
                <a:solidFill>
                  <a:srgbClr val="FF0000"/>
                </a:solidFill>
                <a:latin typeface="Calibri" panose="020F0502020204030204" pitchFamily="34" charset="0"/>
                <a:cs typeface="Calibri" panose="020F0502020204030204" pitchFamily="34" charset="0"/>
                <a:sym typeface="Arial"/>
              </a:rPr>
              <a:t>; // </a:t>
            </a:r>
            <a:r>
              <a:rPr lang="en-US" sz="2400" b="1" dirty="0" smtClean="0">
                <a:solidFill>
                  <a:srgbClr val="FF0000"/>
                </a:solidFill>
                <a:latin typeface="Calibri" panose="020F0502020204030204" pitchFamily="34" charset="0"/>
                <a:cs typeface="Calibri" panose="020F0502020204030204" pitchFamily="34" charset="0"/>
                <a:sym typeface="Arial"/>
              </a:rPr>
              <a:t>spin  </a:t>
            </a:r>
            <a:r>
              <a:rPr lang="en-US" sz="2400" b="1" dirty="0">
                <a:solidFill>
                  <a:srgbClr val="FF0000"/>
                </a:solidFill>
                <a:latin typeface="Calibri" panose="020F0502020204030204" pitchFamily="34" charset="0"/>
                <a:cs typeface="Calibri" panose="020F0502020204030204" pitchFamily="34" charset="0"/>
                <a:sym typeface="Arial"/>
              </a:rPr>
              <a:t>}</a:t>
            </a:r>
          </a:p>
          <a:p>
            <a:pPr algn="just"/>
            <a:endParaRPr lang="en-US" sz="2400" b="1" dirty="0" smtClean="0">
              <a:solidFill>
                <a:schemeClr val="dk2"/>
              </a:solidFill>
              <a:latin typeface="Calibri" panose="020F0502020204030204" pitchFamily="34" charset="0"/>
              <a:cs typeface="Calibri" panose="020F0502020204030204" pitchFamily="34" charset="0"/>
              <a:sym typeface="Arial"/>
            </a:endParaRPr>
          </a:p>
        </p:txBody>
      </p:sp>
      <p:sp>
        <p:nvSpPr>
          <p:cNvPr id="4" name="Title 1"/>
          <p:cNvSpPr>
            <a:spLocks noGrp="1"/>
          </p:cNvSpPr>
          <p:nvPr>
            <p:ph type="title"/>
          </p:nvPr>
        </p:nvSpPr>
        <p:spPr>
          <a:xfrm>
            <a:off x="581025" y="407988"/>
            <a:ext cx="18942050" cy="615553"/>
          </a:xfrm>
        </p:spPr>
        <p:txBody>
          <a:bodyPr/>
          <a:lstStyle/>
          <a:p>
            <a:r>
              <a:rPr lang="en-US" sz="4000" b="1" dirty="0" smtClean="0">
                <a:solidFill>
                  <a:srgbClr val="FF0000"/>
                </a:solidFill>
                <a:latin typeface="Calibri" panose="020F0502020204030204" pitchFamily="34" charset="0"/>
                <a:cs typeface="Calibri" panose="020F0502020204030204" pitchFamily="34" charset="0"/>
                <a:sym typeface="Arial"/>
              </a:rPr>
              <a:t>Load-Linked </a:t>
            </a:r>
            <a:r>
              <a:rPr lang="en-US" sz="4000" b="1" dirty="0">
                <a:solidFill>
                  <a:srgbClr val="FF0000"/>
                </a:solidFill>
                <a:latin typeface="Calibri" panose="020F0502020204030204" pitchFamily="34" charset="0"/>
                <a:cs typeface="Calibri" panose="020F0502020204030204" pitchFamily="34" charset="0"/>
                <a:sym typeface="Arial"/>
              </a:rPr>
              <a:t>and </a:t>
            </a:r>
            <a:r>
              <a:rPr lang="en-US" sz="4000" b="1" dirty="0" smtClean="0">
                <a:solidFill>
                  <a:srgbClr val="FF0000"/>
                </a:solidFill>
                <a:latin typeface="Calibri" panose="020F0502020204030204" pitchFamily="34" charset="0"/>
                <a:cs typeface="Calibri" panose="020F0502020204030204" pitchFamily="34" charset="0"/>
                <a:sym typeface="Arial"/>
              </a:rPr>
              <a:t>Store-Conditional</a:t>
            </a:r>
            <a:endParaRPr lang="en-US" sz="4000" dirty="0">
              <a:solidFill>
                <a:srgbClr val="FF0000"/>
              </a:solidFill>
            </a:endParaRPr>
          </a:p>
        </p:txBody>
      </p:sp>
    </p:spTree>
    <p:extLst>
      <p:ext uri="{BB962C8B-B14F-4D97-AF65-F5344CB8AC3E}">
        <p14:creationId xmlns:p14="http://schemas.microsoft.com/office/powerpoint/2010/main" val="35931194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07988"/>
            <a:ext cx="18942050" cy="677108"/>
          </a:xfrm>
        </p:spPr>
        <p:txBody>
          <a:bodyPr/>
          <a:lstStyle/>
          <a:p>
            <a:r>
              <a:rPr lang="en-US" sz="4400" b="1" dirty="0" smtClean="0">
                <a:solidFill>
                  <a:srgbClr val="FF0000"/>
                </a:solidFill>
                <a:latin typeface="Calibri" panose="020F0502020204030204" pitchFamily="34" charset="0"/>
                <a:cs typeface="Calibri" panose="020F0502020204030204" pitchFamily="34" charset="0"/>
              </a:rPr>
              <a:t>Fetch-And-Add</a:t>
            </a:r>
            <a:endParaRPr lang="en-US" sz="4000" dirty="0"/>
          </a:p>
        </p:txBody>
      </p:sp>
      <p:sp>
        <p:nvSpPr>
          <p:cNvPr id="3" name="Text Placeholder 2"/>
          <p:cNvSpPr>
            <a:spLocks noGrp="1"/>
          </p:cNvSpPr>
          <p:nvPr>
            <p:ph type="body" idx="1"/>
          </p:nvPr>
        </p:nvSpPr>
        <p:spPr>
          <a:xfrm>
            <a:off x="581025" y="1069383"/>
            <a:ext cx="18942050" cy="10464403"/>
          </a:xfrm>
        </p:spPr>
        <p:txBody>
          <a:bodyPr/>
          <a:lstStyle/>
          <a:p>
            <a:pPr algn="just"/>
            <a:r>
              <a:rPr lang="en-US" sz="3200" b="1" dirty="0" smtClean="0">
                <a:solidFill>
                  <a:schemeClr val="dk2"/>
                </a:solidFill>
                <a:latin typeface="Calibri" panose="020F0502020204030204" pitchFamily="34" charset="0"/>
                <a:cs typeface="Calibri" panose="020F0502020204030204" pitchFamily="34" charset="0"/>
              </a:rPr>
              <a:t>One </a:t>
            </a:r>
            <a:r>
              <a:rPr lang="en-US" sz="3200" b="1" dirty="0">
                <a:solidFill>
                  <a:schemeClr val="dk2"/>
                </a:solidFill>
                <a:latin typeface="Calibri" panose="020F0502020204030204" pitchFamily="34" charset="0"/>
                <a:cs typeface="Calibri" panose="020F0502020204030204" pitchFamily="34" charset="0"/>
              </a:rPr>
              <a:t>final hardware primitive is the fetch-and-add instruction, </a:t>
            </a:r>
            <a:r>
              <a:rPr lang="en-US" sz="3200" b="1" dirty="0" smtClean="0">
                <a:solidFill>
                  <a:schemeClr val="dk2"/>
                </a:solidFill>
                <a:latin typeface="Calibri" panose="020F0502020204030204" pitchFamily="34" charset="0"/>
                <a:cs typeface="Calibri" panose="020F0502020204030204" pitchFamily="34" charset="0"/>
              </a:rPr>
              <a:t>which atomically </a:t>
            </a:r>
            <a:r>
              <a:rPr lang="en-US" sz="3200" b="1" dirty="0">
                <a:solidFill>
                  <a:schemeClr val="dk2"/>
                </a:solidFill>
                <a:latin typeface="Calibri" panose="020F0502020204030204" pitchFamily="34" charset="0"/>
                <a:cs typeface="Calibri" panose="020F0502020204030204" pitchFamily="34" charset="0"/>
              </a:rPr>
              <a:t>increments a value </a:t>
            </a:r>
            <a:r>
              <a:rPr lang="en-US" sz="3200" b="1" dirty="0" smtClean="0">
                <a:solidFill>
                  <a:schemeClr val="dk2"/>
                </a:solidFill>
                <a:latin typeface="Calibri" panose="020F0502020204030204" pitchFamily="34" charset="0"/>
                <a:cs typeface="Calibri" panose="020F0502020204030204" pitchFamily="34" charset="0"/>
              </a:rPr>
              <a:t>while</a:t>
            </a:r>
          </a:p>
          <a:p>
            <a:pPr algn="just"/>
            <a:r>
              <a:rPr lang="en-US" sz="3200" b="1" dirty="0" smtClean="0">
                <a:solidFill>
                  <a:schemeClr val="dk2"/>
                </a:solidFill>
                <a:latin typeface="Calibri" panose="020F0502020204030204" pitchFamily="34" charset="0"/>
                <a:cs typeface="Calibri" panose="020F0502020204030204" pitchFamily="34" charset="0"/>
              </a:rPr>
              <a:t>returning </a:t>
            </a:r>
            <a:r>
              <a:rPr lang="en-US" sz="3200" b="1" dirty="0">
                <a:solidFill>
                  <a:schemeClr val="dk2"/>
                </a:solidFill>
                <a:latin typeface="Calibri" panose="020F0502020204030204" pitchFamily="34" charset="0"/>
                <a:cs typeface="Calibri" panose="020F0502020204030204" pitchFamily="34" charset="0"/>
              </a:rPr>
              <a:t>the old value at a </a:t>
            </a:r>
            <a:r>
              <a:rPr lang="en-US" sz="3200" b="1" dirty="0" smtClean="0">
                <a:solidFill>
                  <a:schemeClr val="dk2"/>
                </a:solidFill>
                <a:latin typeface="Calibri" panose="020F0502020204030204" pitchFamily="34" charset="0"/>
                <a:cs typeface="Calibri" panose="020F0502020204030204" pitchFamily="34" charset="0"/>
              </a:rPr>
              <a:t>particular address</a:t>
            </a:r>
            <a:r>
              <a:rPr lang="en-US" sz="3200" b="1" dirty="0">
                <a:solidFill>
                  <a:schemeClr val="dk2"/>
                </a:solidFill>
                <a:latin typeface="Calibri" panose="020F0502020204030204" pitchFamily="34" charset="0"/>
                <a:cs typeface="Calibri" panose="020F0502020204030204" pitchFamily="34" charset="0"/>
              </a:rPr>
              <a:t>. The C </a:t>
            </a:r>
            <a:r>
              <a:rPr lang="en-US" sz="3200" b="1" dirty="0" err="1">
                <a:solidFill>
                  <a:schemeClr val="dk2"/>
                </a:solidFill>
                <a:latin typeface="Calibri" panose="020F0502020204030204" pitchFamily="34" charset="0"/>
                <a:cs typeface="Calibri" panose="020F0502020204030204" pitchFamily="34" charset="0"/>
              </a:rPr>
              <a:t>pseudocode</a:t>
            </a:r>
            <a:r>
              <a:rPr lang="en-US" sz="3200" b="1" dirty="0">
                <a:solidFill>
                  <a:schemeClr val="dk2"/>
                </a:solidFill>
                <a:latin typeface="Calibri" panose="020F0502020204030204" pitchFamily="34" charset="0"/>
                <a:cs typeface="Calibri" panose="020F0502020204030204" pitchFamily="34" charset="0"/>
              </a:rPr>
              <a:t> for the fetch-and-add instruction looks</a:t>
            </a:r>
          </a:p>
          <a:p>
            <a:pPr algn="just"/>
            <a:r>
              <a:rPr lang="en-US" sz="3200" b="1" dirty="0">
                <a:solidFill>
                  <a:schemeClr val="dk2"/>
                </a:solidFill>
                <a:latin typeface="Calibri" panose="020F0502020204030204" pitchFamily="34" charset="0"/>
                <a:cs typeface="Calibri" panose="020F0502020204030204" pitchFamily="34" charset="0"/>
              </a:rPr>
              <a:t>like this</a:t>
            </a:r>
            <a:r>
              <a:rPr lang="en-US" sz="3200" b="1" dirty="0" smtClean="0">
                <a:solidFill>
                  <a:schemeClr val="dk2"/>
                </a:solidFill>
                <a:latin typeface="Calibri" panose="020F0502020204030204" pitchFamily="34" charset="0"/>
                <a:cs typeface="Calibri" panose="020F0502020204030204" pitchFamily="34" charset="0"/>
              </a:rPr>
              <a:t>:                                            </a:t>
            </a:r>
            <a:r>
              <a:rPr lang="en-US" sz="3200" b="1" dirty="0" smtClean="0">
                <a:solidFill>
                  <a:srgbClr val="FF0000"/>
                </a:solidFill>
                <a:latin typeface="Calibri" panose="020F0502020204030204" pitchFamily="34" charset="0"/>
                <a:cs typeface="Calibri" panose="020F0502020204030204" pitchFamily="34" charset="0"/>
              </a:rPr>
              <a:t> </a:t>
            </a:r>
            <a:r>
              <a:rPr lang="en-US" sz="3200" b="1" dirty="0" err="1">
                <a:solidFill>
                  <a:srgbClr val="FF0000"/>
                </a:solidFill>
                <a:latin typeface="Calibri" panose="020F0502020204030204" pitchFamily="34" charset="0"/>
                <a:cs typeface="Calibri" panose="020F0502020204030204" pitchFamily="34" charset="0"/>
              </a:rPr>
              <a:t>int</a:t>
            </a:r>
            <a:r>
              <a:rPr lang="en-US" sz="3200" b="1" dirty="0">
                <a:solidFill>
                  <a:srgbClr val="FF0000"/>
                </a:solidFill>
                <a:latin typeface="Calibri" panose="020F0502020204030204" pitchFamily="34" charset="0"/>
                <a:cs typeface="Calibri" panose="020F0502020204030204" pitchFamily="34" charset="0"/>
              </a:rPr>
              <a:t> </a:t>
            </a:r>
            <a:r>
              <a:rPr lang="en-US" sz="3200" b="1" dirty="0" err="1">
                <a:solidFill>
                  <a:srgbClr val="FF0000"/>
                </a:solidFill>
                <a:latin typeface="Calibri" panose="020F0502020204030204" pitchFamily="34" charset="0"/>
                <a:cs typeface="Calibri" panose="020F0502020204030204" pitchFamily="34" charset="0"/>
              </a:rPr>
              <a:t>FetchAndAdd</a:t>
            </a:r>
            <a:r>
              <a:rPr lang="en-US" sz="3200" b="1" dirty="0">
                <a:solidFill>
                  <a:srgbClr val="FF0000"/>
                </a:solidFill>
                <a:latin typeface="Calibri" panose="020F0502020204030204" pitchFamily="34" charset="0"/>
                <a:cs typeface="Calibri" panose="020F0502020204030204" pitchFamily="34" charset="0"/>
              </a:rPr>
              <a:t>(</a:t>
            </a:r>
            <a:r>
              <a:rPr lang="en-US" sz="3200" b="1" dirty="0" err="1">
                <a:solidFill>
                  <a:srgbClr val="FF0000"/>
                </a:solidFill>
                <a:latin typeface="Calibri" panose="020F0502020204030204" pitchFamily="34" charset="0"/>
                <a:cs typeface="Calibri" panose="020F0502020204030204" pitchFamily="34" charset="0"/>
              </a:rPr>
              <a:t>int</a:t>
            </a:r>
            <a:r>
              <a:rPr lang="en-US" sz="3200" b="1" dirty="0">
                <a:solidFill>
                  <a:srgbClr val="FF0000"/>
                </a:solidFill>
                <a:latin typeface="Calibri" panose="020F0502020204030204" pitchFamily="34" charset="0"/>
                <a:cs typeface="Calibri" panose="020F0502020204030204" pitchFamily="34" charset="0"/>
              </a:rPr>
              <a:t> *</a:t>
            </a:r>
            <a:r>
              <a:rPr lang="en-US" sz="3200" b="1" dirty="0" err="1">
                <a:solidFill>
                  <a:srgbClr val="FF0000"/>
                </a:solidFill>
                <a:latin typeface="Calibri" panose="020F0502020204030204" pitchFamily="34" charset="0"/>
                <a:cs typeface="Calibri" panose="020F0502020204030204" pitchFamily="34" charset="0"/>
              </a:rPr>
              <a:t>ptr</a:t>
            </a:r>
            <a:r>
              <a:rPr lang="en-US" sz="3200" b="1" dirty="0">
                <a:solidFill>
                  <a:srgbClr val="FF0000"/>
                </a:solidFill>
                <a:latin typeface="Calibri" panose="020F0502020204030204" pitchFamily="34" charset="0"/>
                <a:cs typeface="Calibri" panose="020F0502020204030204" pitchFamily="34" charset="0"/>
              </a:rPr>
              <a:t>) {</a:t>
            </a:r>
          </a:p>
          <a:p>
            <a:pPr indent="5602288" algn="just"/>
            <a:r>
              <a:rPr lang="en-US" sz="3200" b="1" dirty="0" smtClean="0">
                <a:solidFill>
                  <a:srgbClr val="FF0000"/>
                </a:solidFill>
                <a:latin typeface="Calibri" panose="020F0502020204030204" pitchFamily="34" charset="0"/>
                <a:cs typeface="Calibri" panose="020F0502020204030204" pitchFamily="34" charset="0"/>
              </a:rPr>
              <a:t> </a:t>
            </a:r>
            <a:r>
              <a:rPr lang="en-US" sz="3200" b="1" dirty="0" err="1">
                <a:solidFill>
                  <a:srgbClr val="FF0000"/>
                </a:solidFill>
                <a:latin typeface="Calibri" panose="020F0502020204030204" pitchFamily="34" charset="0"/>
                <a:cs typeface="Calibri" panose="020F0502020204030204" pitchFamily="34" charset="0"/>
              </a:rPr>
              <a:t>int</a:t>
            </a:r>
            <a:r>
              <a:rPr lang="en-US" sz="3200" b="1" dirty="0">
                <a:solidFill>
                  <a:srgbClr val="FF0000"/>
                </a:solidFill>
                <a:latin typeface="Calibri" panose="020F0502020204030204" pitchFamily="34" charset="0"/>
                <a:cs typeface="Calibri" panose="020F0502020204030204" pitchFamily="34" charset="0"/>
              </a:rPr>
              <a:t> old = *</a:t>
            </a:r>
            <a:r>
              <a:rPr lang="en-US" sz="3200" b="1" dirty="0" err="1">
                <a:solidFill>
                  <a:srgbClr val="FF0000"/>
                </a:solidFill>
                <a:latin typeface="Calibri" panose="020F0502020204030204" pitchFamily="34" charset="0"/>
                <a:cs typeface="Calibri" panose="020F0502020204030204" pitchFamily="34" charset="0"/>
              </a:rPr>
              <a:t>ptr</a:t>
            </a:r>
            <a:r>
              <a:rPr lang="en-US" sz="3200" b="1" dirty="0">
                <a:solidFill>
                  <a:srgbClr val="FF0000"/>
                </a:solidFill>
                <a:latin typeface="Calibri" panose="020F0502020204030204" pitchFamily="34" charset="0"/>
                <a:cs typeface="Calibri" panose="020F0502020204030204" pitchFamily="34" charset="0"/>
              </a:rPr>
              <a:t>;</a:t>
            </a:r>
          </a:p>
          <a:p>
            <a:pPr indent="5602288" algn="just"/>
            <a:r>
              <a:rPr lang="en-US" sz="3200" b="1" dirty="0" smtClean="0">
                <a:solidFill>
                  <a:srgbClr val="FF0000"/>
                </a:solidFill>
                <a:latin typeface="Calibri" panose="020F0502020204030204" pitchFamily="34" charset="0"/>
                <a:cs typeface="Calibri" panose="020F0502020204030204" pitchFamily="34" charset="0"/>
              </a:rPr>
              <a:t> </a:t>
            </a:r>
            <a:r>
              <a:rPr lang="en-US" sz="3200" b="1" dirty="0">
                <a:solidFill>
                  <a:srgbClr val="FF0000"/>
                </a:solidFill>
                <a:latin typeface="Calibri" panose="020F0502020204030204" pitchFamily="34" charset="0"/>
                <a:cs typeface="Calibri" panose="020F0502020204030204" pitchFamily="34" charset="0"/>
              </a:rPr>
              <a:t>*</a:t>
            </a:r>
            <a:r>
              <a:rPr lang="en-US" sz="3200" b="1" dirty="0" err="1">
                <a:solidFill>
                  <a:srgbClr val="FF0000"/>
                </a:solidFill>
                <a:latin typeface="Calibri" panose="020F0502020204030204" pitchFamily="34" charset="0"/>
                <a:cs typeface="Calibri" panose="020F0502020204030204" pitchFamily="34" charset="0"/>
              </a:rPr>
              <a:t>ptr</a:t>
            </a:r>
            <a:r>
              <a:rPr lang="en-US" sz="3200" b="1" dirty="0">
                <a:solidFill>
                  <a:srgbClr val="FF0000"/>
                </a:solidFill>
                <a:latin typeface="Calibri" panose="020F0502020204030204" pitchFamily="34" charset="0"/>
                <a:cs typeface="Calibri" panose="020F0502020204030204" pitchFamily="34" charset="0"/>
              </a:rPr>
              <a:t> = old + 1;</a:t>
            </a:r>
          </a:p>
          <a:p>
            <a:pPr indent="5602288" algn="just"/>
            <a:r>
              <a:rPr lang="en-US" sz="3200" b="1" dirty="0" smtClean="0">
                <a:solidFill>
                  <a:srgbClr val="FF0000"/>
                </a:solidFill>
                <a:latin typeface="Calibri" panose="020F0502020204030204" pitchFamily="34" charset="0"/>
                <a:cs typeface="Calibri" panose="020F0502020204030204" pitchFamily="34" charset="0"/>
              </a:rPr>
              <a:t> </a:t>
            </a:r>
            <a:r>
              <a:rPr lang="en-US" sz="3200" b="1" dirty="0">
                <a:solidFill>
                  <a:srgbClr val="FF0000"/>
                </a:solidFill>
                <a:latin typeface="Calibri" panose="020F0502020204030204" pitchFamily="34" charset="0"/>
                <a:cs typeface="Calibri" panose="020F0502020204030204" pitchFamily="34" charset="0"/>
              </a:rPr>
              <a:t>return old;</a:t>
            </a:r>
          </a:p>
          <a:p>
            <a:pPr indent="5602288" algn="just"/>
            <a:r>
              <a:rPr lang="en-US" sz="3200" b="1" dirty="0" smtClean="0">
                <a:solidFill>
                  <a:srgbClr val="FF0000"/>
                </a:solidFill>
                <a:latin typeface="Calibri" panose="020F0502020204030204" pitchFamily="34" charset="0"/>
                <a:cs typeface="Calibri" panose="020F0502020204030204" pitchFamily="34" charset="0"/>
              </a:rPr>
              <a:t> </a:t>
            </a:r>
            <a:r>
              <a:rPr lang="en-US" sz="3200" b="1" dirty="0">
                <a:solidFill>
                  <a:srgbClr val="FF0000"/>
                </a:solidFill>
                <a:latin typeface="Calibri" panose="020F0502020204030204" pitchFamily="34" charset="0"/>
                <a:cs typeface="Calibri" panose="020F0502020204030204" pitchFamily="34" charset="0"/>
              </a:rPr>
              <a:t>}</a:t>
            </a:r>
          </a:p>
          <a:p>
            <a:pPr algn="just"/>
            <a:r>
              <a:rPr lang="en-US" sz="3200" b="1" dirty="0" smtClean="0">
                <a:solidFill>
                  <a:schemeClr val="dk2"/>
                </a:solidFill>
                <a:latin typeface="Calibri" panose="020F0502020204030204" pitchFamily="34" charset="0"/>
                <a:cs typeface="Calibri" panose="020F0502020204030204" pitchFamily="34" charset="0"/>
              </a:rPr>
              <a:t>In </a:t>
            </a:r>
            <a:r>
              <a:rPr lang="en-US" sz="3200" b="1" dirty="0">
                <a:solidFill>
                  <a:schemeClr val="dk2"/>
                </a:solidFill>
                <a:latin typeface="Calibri" panose="020F0502020204030204" pitchFamily="34" charset="0"/>
                <a:cs typeface="Calibri" panose="020F0502020204030204" pitchFamily="34" charset="0"/>
              </a:rPr>
              <a:t>this example, we’ll use fetch-and-add to build a more </a:t>
            </a:r>
            <a:r>
              <a:rPr lang="en-US" sz="3200" b="1" dirty="0" smtClean="0">
                <a:solidFill>
                  <a:schemeClr val="dk2"/>
                </a:solidFill>
                <a:latin typeface="Calibri" panose="020F0502020204030204" pitchFamily="34" charset="0"/>
                <a:cs typeface="Calibri" panose="020F0502020204030204" pitchFamily="34" charset="0"/>
              </a:rPr>
              <a:t>interesting ticket </a:t>
            </a:r>
            <a:r>
              <a:rPr lang="en-US" sz="3200" b="1" dirty="0">
                <a:solidFill>
                  <a:schemeClr val="dk2"/>
                </a:solidFill>
                <a:latin typeface="Calibri" panose="020F0502020204030204" pitchFamily="34" charset="0"/>
                <a:cs typeface="Calibri" panose="020F0502020204030204" pitchFamily="34" charset="0"/>
              </a:rPr>
              <a:t>lock, as introduced by Mellor-</a:t>
            </a:r>
            <a:r>
              <a:rPr lang="en-US" sz="3200" b="1" dirty="0" err="1">
                <a:solidFill>
                  <a:schemeClr val="dk2"/>
                </a:solidFill>
                <a:latin typeface="Calibri" panose="020F0502020204030204" pitchFamily="34" charset="0"/>
                <a:cs typeface="Calibri" panose="020F0502020204030204" pitchFamily="34" charset="0"/>
              </a:rPr>
              <a:t>Crummey</a:t>
            </a:r>
            <a:r>
              <a:rPr lang="en-US" sz="3200" b="1" dirty="0">
                <a:solidFill>
                  <a:schemeClr val="dk2"/>
                </a:solidFill>
                <a:latin typeface="Calibri" panose="020F0502020204030204" pitchFamily="34" charset="0"/>
                <a:cs typeface="Calibri" panose="020F0502020204030204" pitchFamily="34" charset="0"/>
              </a:rPr>
              <a:t> and </a:t>
            </a:r>
            <a:r>
              <a:rPr lang="en-US" sz="3200" b="1" dirty="0" smtClean="0">
                <a:solidFill>
                  <a:schemeClr val="dk2"/>
                </a:solidFill>
                <a:latin typeface="Calibri" panose="020F0502020204030204" pitchFamily="34" charset="0"/>
                <a:cs typeface="Calibri" panose="020F0502020204030204" pitchFamily="34" charset="0"/>
              </a:rPr>
              <a:t>Scott. </a:t>
            </a:r>
          </a:p>
          <a:p>
            <a:pPr marL="231775" indent="-3175" algn="just"/>
            <a:r>
              <a:rPr lang="en-US" sz="3200" b="1" dirty="0" smtClean="0">
                <a:solidFill>
                  <a:schemeClr val="dk2"/>
                </a:solidFill>
                <a:latin typeface="Calibri" panose="020F0502020204030204" pitchFamily="34" charset="0"/>
                <a:cs typeface="Calibri" panose="020F0502020204030204" pitchFamily="34" charset="0"/>
              </a:rPr>
              <a:t>Instead </a:t>
            </a:r>
            <a:r>
              <a:rPr lang="en-US" sz="3200" b="1" dirty="0">
                <a:solidFill>
                  <a:schemeClr val="dk2"/>
                </a:solidFill>
                <a:latin typeface="Calibri" panose="020F0502020204030204" pitchFamily="34" charset="0"/>
                <a:cs typeface="Calibri" panose="020F0502020204030204" pitchFamily="34" charset="0"/>
              </a:rPr>
              <a:t>of a single value, this solution uses a ticket and turn variable </a:t>
            </a:r>
            <a:r>
              <a:rPr lang="en-US" sz="3200" b="1" dirty="0" smtClean="0">
                <a:solidFill>
                  <a:schemeClr val="dk2"/>
                </a:solidFill>
                <a:latin typeface="Calibri" panose="020F0502020204030204" pitchFamily="34" charset="0"/>
                <a:cs typeface="Calibri" panose="020F0502020204030204" pitchFamily="34" charset="0"/>
              </a:rPr>
              <a:t>in combination </a:t>
            </a:r>
            <a:r>
              <a:rPr lang="en-US" sz="3200" b="1" dirty="0">
                <a:solidFill>
                  <a:schemeClr val="dk2"/>
                </a:solidFill>
                <a:latin typeface="Calibri" panose="020F0502020204030204" pitchFamily="34" charset="0"/>
                <a:cs typeface="Calibri" panose="020F0502020204030204" pitchFamily="34" charset="0"/>
              </a:rPr>
              <a:t>to build a lock. The </a:t>
            </a:r>
            <a:r>
              <a:rPr lang="en-US" sz="3200" b="1" dirty="0" smtClean="0">
                <a:solidFill>
                  <a:schemeClr val="dk2"/>
                </a:solidFill>
                <a:latin typeface="Calibri" panose="020F0502020204030204" pitchFamily="34" charset="0"/>
                <a:cs typeface="Calibri" panose="020F0502020204030204" pitchFamily="34" charset="0"/>
              </a:rPr>
              <a:t>basic operation </a:t>
            </a:r>
            <a:r>
              <a:rPr lang="en-US" sz="3200" b="1" dirty="0">
                <a:solidFill>
                  <a:schemeClr val="dk2"/>
                </a:solidFill>
                <a:latin typeface="Calibri" panose="020F0502020204030204" pitchFamily="34" charset="0"/>
                <a:cs typeface="Calibri" panose="020F0502020204030204" pitchFamily="34" charset="0"/>
              </a:rPr>
              <a:t>is pretty simple: </a:t>
            </a:r>
            <a:r>
              <a:rPr lang="en-US" sz="3200" b="1" dirty="0" smtClean="0">
                <a:solidFill>
                  <a:schemeClr val="dk2"/>
                </a:solidFill>
                <a:latin typeface="Calibri" panose="020F0502020204030204" pitchFamily="34" charset="0"/>
                <a:cs typeface="Calibri" panose="020F0502020204030204" pitchFamily="34" charset="0"/>
              </a:rPr>
              <a:t>when a </a:t>
            </a:r>
            <a:r>
              <a:rPr lang="en-US" sz="3200" b="1" dirty="0">
                <a:solidFill>
                  <a:schemeClr val="dk2"/>
                </a:solidFill>
                <a:latin typeface="Calibri" panose="020F0502020204030204" pitchFamily="34" charset="0"/>
                <a:cs typeface="Calibri" panose="020F0502020204030204" pitchFamily="34" charset="0"/>
              </a:rPr>
              <a:t>thread wishes to acquire a lock, it first does an atomic </a:t>
            </a:r>
            <a:r>
              <a:rPr lang="en-US" sz="3200" b="1" dirty="0" smtClean="0">
                <a:solidFill>
                  <a:schemeClr val="dk2"/>
                </a:solidFill>
                <a:latin typeface="Calibri" panose="020F0502020204030204" pitchFamily="34" charset="0"/>
                <a:cs typeface="Calibri" panose="020F0502020204030204" pitchFamily="34" charset="0"/>
              </a:rPr>
              <a:t>fetch-and-add on </a:t>
            </a:r>
            <a:r>
              <a:rPr lang="en-US" sz="3200" b="1" dirty="0">
                <a:solidFill>
                  <a:schemeClr val="dk2"/>
                </a:solidFill>
                <a:latin typeface="Calibri" panose="020F0502020204030204" pitchFamily="34" charset="0"/>
                <a:cs typeface="Calibri" panose="020F0502020204030204" pitchFamily="34" charset="0"/>
              </a:rPr>
              <a:t>the ticket value; that value is now considered this thread’s “turn</a:t>
            </a:r>
            <a:r>
              <a:rPr lang="en-US" sz="3200" b="1" dirty="0" smtClean="0">
                <a:solidFill>
                  <a:schemeClr val="dk2"/>
                </a:solidFill>
                <a:latin typeface="Calibri" panose="020F0502020204030204" pitchFamily="34" charset="0"/>
                <a:cs typeface="Calibri" panose="020F0502020204030204" pitchFamily="34" charset="0"/>
              </a:rPr>
              <a:t>” (</a:t>
            </a:r>
            <a:r>
              <a:rPr lang="en-US" sz="3200" b="1" dirty="0" err="1">
                <a:solidFill>
                  <a:schemeClr val="dk2"/>
                </a:solidFill>
                <a:latin typeface="Calibri" panose="020F0502020204030204" pitchFamily="34" charset="0"/>
                <a:cs typeface="Calibri" panose="020F0502020204030204" pitchFamily="34" charset="0"/>
              </a:rPr>
              <a:t>myturn</a:t>
            </a:r>
            <a:r>
              <a:rPr lang="en-US" sz="3200" b="1" dirty="0">
                <a:solidFill>
                  <a:schemeClr val="dk2"/>
                </a:solidFill>
                <a:latin typeface="Calibri" panose="020F0502020204030204" pitchFamily="34" charset="0"/>
                <a:cs typeface="Calibri" panose="020F0502020204030204" pitchFamily="34" charset="0"/>
              </a:rPr>
              <a:t>). The globally shared </a:t>
            </a:r>
            <a:r>
              <a:rPr lang="en-US" sz="3200" b="1" dirty="0">
                <a:solidFill>
                  <a:srgbClr val="FF0000"/>
                </a:solidFill>
                <a:latin typeface="Calibri" panose="020F0502020204030204" pitchFamily="34" charset="0"/>
                <a:cs typeface="Calibri" panose="020F0502020204030204" pitchFamily="34" charset="0"/>
              </a:rPr>
              <a:t>lock-&gt;turn </a:t>
            </a:r>
            <a:r>
              <a:rPr lang="en-US" sz="3200" b="1" dirty="0">
                <a:solidFill>
                  <a:schemeClr val="dk2"/>
                </a:solidFill>
                <a:latin typeface="Calibri" panose="020F0502020204030204" pitchFamily="34" charset="0"/>
                <a:cs typeface="Calibri" panose="020F0502020204030204" pitchFamily="34" charset="0"/>
              </a:rPr>
              <a:t>is then used to </a:t>
            </a:r>
            <a:r>
              <a:rPr lang="en-US" sz="3200" b="1" dirty="0" smtClean="0">
                <a:solidFill>
                  <a:schemeClr val="dk2"/>
                </a:solidFill>
                <a:latin typeface="Calibri" panose="020F0502020204030204" pitchFamily="34" charset="0"/>
                <a:cs typeface="Calibri" panose="020F0502020204030204" pitchFamily="34" charset="0"/>
              </a:rPr>
              <a:t>determine which </a:t>
            </a:r>
            <a:r>
              <a:rPr lang="en-US" sz="3200" b="1" dirty="0">
                <a:solidFill>
                  <a:schemeClr val="dk2"/>
                </a:solidFill>
                <a:latin typeface="Calibri" panose="020F0502020204030204" pitchFamily="34" charset="0"/>
                <a:cs typeface="Calibri" panose="020F0502020204030204" pitchFamily="34" charset="0"/>
              </a:rPr>
              <a:t>thread’s turn it is; when (</a:t>
            </a:r>
            <a:r>
              <a:rPr lang="en-US" sz="3200" b="1" dirty="0" err="1">
                <a:solidFill>
                  <a:schemeClr val="dk2"/>
                </a:solidFill>
                <a:latin typeface="Calibri" panose="020F0502020204030204" pitchFamily="34" charset="0"/>
                <a:cs typeface="Calibri" panose="020F0502020204030204" pitchFamily="34" charset="0"/>
              </a:rPr>
              <a:t>myturn</a:t>
            </a:r>
            <a:r>
              <a:rPr lang="en-US" sz="3200" b="1" dirty="0">
                <a:solidFill>
                  <a:schemeClr val="dk2"/>
                </a:solidFill>
                <a:latin typeface="Calibri" panose="020F0502020204030204" pitchFamily="34" charset="0"/>
                <a:cs typeface="Calibri" panose="020F0502020204030204" pitchFamily="34" charset="0"/>
              </a:rPr>
              <a:t> == turn) for a given thread</a:t>
            </a:r>
            <a:r>
              <a:rPr lang="en-US" sz="3200" b="1" dirty="0" smtClean="0">
                <a:solidFill>
                  <a:schemeClr val="dk2"/>
                </a:solidFill>
                <a:latin typeface="Calibri" panose="020F0502020204030204" pitchFamily="34" charset="0"/>
                <a:cs typeface="Calibri" panose="020F0502020204030204" pitchFamily="34" charset="0"/>
              </a:rPr>
              <a:t>, it </a:t>
            </a:r>
            <a:r>
              <a:rPr lang="en-US" sz="3200" b="1" dirty="0">
                <a:solidFill>
                  <a:schemeClr val="dk2"/>
                </a:solidFill>
                <a:latin typeface="Calibri" panose="020F0502020204030204" pitchFamily="34" charset="0"/>
                <a:cs typeface="Calibri" panose="020F0502020204030204" pitchFamily="34" charset="0"/>
              </a:rPr>
              <a:t>is that thread’s turn to enter the critical section. Unlock is </a:t>
            </a:r>
            <a:r>
              <a:rPr lang="en-US" sz="3200" b="1" dirty="0" smtClean="0">
                <a:solidFill>
                  <a:schemeClr val="dk2"/>
                </a:solidFill>
                <a:latin typeface="Calibri" panose="020F0502020204030204" pitchFamily="34" charset="0"/>
                <a:cs typeface="Calibri" panose="020F0502020204030204" pitchFamily="34" charset="0"/>
              </a:rPr>
              <a:t>accomplished simply </a:t>
            </a:r>
            <a:r>
              <a:rPr lang="en-US" sz="3200" b="1" dirty="0">
                <a:solidFill>
                  <a:schemeClr val="dk2"/>
                </a:solidFill>
                <a:latin typeface="Calibri" panose="020F0502020204030204" pitchFamily="34" charset="0"/>
                <a:cs typeface="Calibri" panose="020F0502020204030204" pitchFamily="34" charset="0"/>
              </a:rPr>
              <a:t>by incrementing the turn such that the next waiting thread (</a:t>
            </a:r>
            <a:r>
              <a:rPr lang="en-US" sz="3200" b="1" dirty="0" smtClean="0">
                <a:solidFill>
                  <a:schemeClr val="dk2"/>
                </a:solidFill>
                <a:latin typeface="Calibri" panose="020F0502020204030204" pitchFamily="34" charset="0"/>
                <a:cs typeface="Calibri" panose="020F0502020204030204" pitchFamily="34" charset="0"/>
              </a:rPr>
              <a:t>if there </a:t>
            </a:r>
            <a:r>
              <a:rPr lang="en-US" sz="3200" b="1" dirty="0">
                <a:solidFill>
                  <a:schemeClr val="dk2"/>
                </a:solidFill>
                <a:latin typeface="Calibri" panose="020F0502020204030204" pitchFamily="34" charset="0"/>
                <a:cs typeface="Calibri" panose="020F0502020204030204" pitchFamily="34" charset="0"/>
              </a:rPr>
              <a:t>is one) can now enter the critical section.</a:t>
            </a:r>
          </a:p>
          <a:p>
            <a:pPr algn="just"/>
            <a:r>
              <a:rPr lang="en-US" sz="3200" b="1" dirty="0">
                <a:solidFill>
                  <a:schemeClr val="dk2"/>
                </a:solidFill>
                <a:latin typeface="Calibri" panose="020F0502020204030204" pitchFamily="34" charset="0"/>
                <a:cs typeface="Calibri" panose="020F0502020204030204" pitchFamily="34" charset="0"/>
              </a:rPr>
              <a:t>Note one important difference with this solution versus our </a:t>
            </a:r>
            <a:r>
              <a:rPr lang="en-US" sz="3200" b="1" dirty="0" smtClean="0">
                <a:solidFill>
                  <a:schemeClr val="dk2"/>
                </a:solidFill>
                <a:latin typeface="Calibri" panose="020F0502020204030204" pitchFamily="34" charset="0"/>
                <a:cs typeface="Calibri" panose="020F0502020204030204" pitchFamily="34" charset="0"/>
              </a:rPr>
              <a:t>previous attempts</a:t>
            </a:r>
            <a:r>
              <a:rPr lang="en-US" sz="3200" b="1" dirty="0">
                <a:solidFill>
                  <a:schemeClr val="dk2"/>
                </a:solidFill>
                <a:latin typeface="Calibri" panose="020F0502020204030204" pitchFamily="34" charset="0"/>
                <a:cs typeface="Calibri" panose="020F0502020204030204" pitchFamily="34" charset="0"/>
              </a:rPr>
              <a:t>: it ensures progress for all threads. Once a thread is assigned </a:t>
            </a:r>
            <a:r>
              <a:rPr lang="en-US" sz="3200" b="1" dirty="0" smtClean="0">
                <a:solidFill>
                  <a:schemeClr val="dk2"/>
                </a:solidFill>
                <a:latin typeface="Calibri" panose="020F0502020204030204" pitchFamily="34" charset="0"/>
                <a:cs typeface="Calibri" panose="020F0502020204030204" pitchFamily="34" charset="0"/>
              </a:rPr>
              <a:t>its ticket </a:t>
            </a:r>
            <a:r>
              <a:rPr lang="en-US" sz="3200" b="1" dirty="0">
                <a:solidFill>
                  <a:schemeClr val="dk2"/>
                </a:solidFill>
                <a:latin typeface="Calibri" panose="020F0502020204030204" pitchFamily="34" charset="0"/>
                <a:cs typeface="Calibri" panose="020F0502020204030204" pitchFamily="34" charset="0"/>
              </a:rPr>
              <a:t>value, it will be scheduled at some point in the future (once those </a:t>
            </a:r>
            <a:r>
              <a:rPr lang="en-US" sz="3200" b="1" dirty="0" smtClean="0">
                <a:solidFill>
                  <a:schemeClr val="dk2"/>
                </a:solidFill>
                <a:latin typeface="Calibri" panose="020F0502020204030204" pitchFamily="34" charset="0"/>
                <a:cs typeface="Calibri" panose="020F0502020204030204" pitchFamily="34" charset="0"/>
              </a:rPr>
              <a:t>in front </a:t>
            </a:r>
            <a:r>
              <a:rPr lang="en-US" sz="3200" b="1" dirty="0">
                <a:solidFill>
                  <a:schemeClr val="dk2"/>
                </a:solidFill>
                <a:latin typeface="Calibri" panose="020F0502020204030204" pitchFamily="34" charset="0"/>
                <a:cs typeface="Calibri" panose="020F0502020204030204" pitchFamily="34" charset="0"/>
              </a:rPr>
              <a:t>of it have passed through the critical section and released the lock).</a:t>
            </a:r>
          </a:p>
          <a:p>
            <a:pPr algn="just"/>
            <a:r>
              <a:rPr lang="en-US" sz="3200" b="1" dirty="0">
                <a:solidFill>
                  <a:schemeClr val="dk2"/>
                </a:solidFill>
                <a:latin typeface="Calibri" panose="020F0502020204030204" pitchFamily="34" charset="0"/>
                <a:cs typeface="Calibri" panose="020F0502020204030204" pitchFamily="34" charset="0"/>
              </a:rPr>
              <a:t>In our previous attempts, no such guarantee existed; a thread </a:t>
            </a:r>
            <a:r>
              <a:rPr lang="en-US" sz="3200" b="1" dirty="0" smtClean="0">
                <a:solidFill>
                  <a:schemeClr val="dk2"/>
                </a:solidFill>
                <a:latin typeface="Calibri" panose="020F0502020204030204" pitchFamily="34" charset="0"/>
                <a:cs typeface="Calibri" panose="020F0502020204030204" pitchFamily="34" charset="0"/>
              </a:rPr>
              <a:t>spinning on </a:t>
            </a:r>
            <a:r>
              <a:rPr lang="en-US" sz="3200" b="1" dirty="0">
                <a:solidFill>
                  <a:schemeClr val="dk2"/>
                </a:solidFill>
                <a:latin typeface="Calibri" panose="020F0502020204030204" pitchFamily="34" charset="0"/>
                <a:cs typeface="Calibri" panose="020F0502020204030204" pitchFamily="34" charset="0"/>
              </a:rPr>
              <a:t>test-and-set (for example) could spin forever even as other </a:t>
            </a:r>
            <a:r>
              <a:rPr lang="en-US" sz="3200" b="1" dirty="0" smtClean="0">
                <a:solidFill>
                  <a:schemeClr val="dk2"/>
                </a:solidFill>
                <a:latin typeface="Calibri" panose="020F0502020204030204" pitchFamily="34" charset="0"/>
                <a:cs typeface="Calibri" panose="020F0502020204030204" pitchFamily="34" charset="0"/>
              </a:rPr>
              <a:t>threads acquire </a:t>
            </a:r>
            <a:r>
              <a:rPr lang="en-US" sz="3200" b="1" dirty="0">
                <a:solidFill>
                  <a:schemeClr val="dk2"/>
                </a:solidFill>
                <a:latin typeface="Calibri" panose="020F0502020204030204" pitchFamily="34" charset="0"/>
                <a:cs typeface="Calibri" panose="020F0502020204030204" pitchFamily="34" charset="0"/>
              </a:rPr>
              <a:t>and release the lock.</a:t>
            </a:r>
          </a:p>
        </p:txBody>
      </p:sp>
    </p:spTree>
    <p:extLst>
      <p:ext uri="{BB962C8B-B14F-4D97-AF65-F5344CB8AC3E}">
        <p14:creationId xmlns:p14="http://schemas.microsoft.com/office/powerpoint/2010/main" val="325807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407988"/>
            <a:ext cx="18942050" cy="615553"/>
          </a:xfrm>
        </p:spPr>
        <p:txBody>
          <a:bodyPr/>
          <a:lstStyle/>
          <a:p>
            <a:r>
              <a:rPr lang="en-US" sz="4000" b="1" dirty="0">
                <a:solidFill>
                  <a:srgbClr val="FF0000"/>
                </a:solidFill>
                <a:latin typeface="Calibri" panose="020F0502020204030204" pitchFamily="34" charset="0"/>
                <a:cs typeface="Calibri" panose="020F0502020204030204" pitchFamily="34" charset="0"/>
              </a:rPr>
              <a:t>Fetch-And-Add</a:t>
            </a:r>
            <a:endParaRPr lang="en-US" sz="3600" dirty="0"/>
          </a:p>
        </p:txBody>
      </p:sp>
      <p:sp>
        <p:nvSpPr>
          <p:cNvPr id="3" name="Text Placeholder 2"/>
          <p:cNvSpPr>
            <a:spLocks noGrp="1"/>
          </p:cNvSpPr>
          <p:nvPr>
            <p:ph type="body" idx="1"/>
          </p:nvPr>
        </p:nvSpPr>
        <p:spPr>
          <a:xfrm>
            <a:off x="581025" y="1193369"/>
            <a:ext cx="18709576" cy="9500037"/>
          </a:xfrm>
        </p:spPr>
        <p:txBody>
          <a:bodyPr/>
          <a:lstStyle/>
          <a:p>
            <a:pPr indent="5199063"/>
            <a:r>
              <a:rPr lang="en-US" sz="2400" b="1" dirty="0" err="1">
                <a:solidFill>
                  <a:srgbClr val="FF0000"/>
                </a:solidFill>
              </a:rPr>
              <a:t>typedef</a:t>
            </a:r>
            <a:r>
              <a:rPr lang="en-US" sz="2400" b="1" dirty="0">
                <a:solidFill>
                  <a:srgbClr val="FF0000"/>
                </a:solidFill>
              </a:rPr>
              <a:t> </a:t>
            </a:r>
            <a:r>
              <a:rPr lang="en-US" sz="2400" b="1" dirty="0" err="1">
                <a:solidFill>
                  <a:srgbClr val="FF0000"/>
                </a:solidFill>
              </a:rPr>
              <a:t>struct</a:t>
            </a:r>
            <a:r>
              <a:rPr lang="en-US" sz="2400" b="1" dirty="0">
                <a:solidFill>
                  <a:srgbClr val="FF0000"/>
                </a:solidFill>
              </a:rPr>
              <a:t> __</a:t>
            </a:r>
            <a:r>
              <a:rPr lang="en-US" sz="2400" b="1" dirty="0" err="1">
                <a:solidFill>
                  <a:srgbClr val="FF0000"/>
                </a:solidFill>
              </a:rPr>
              <a:t>lock_t</a:t>
            </a:r>
            <a:r>
              <a:rPr lang="en-US" sz="2400" b="1" dirty="0">
                <a:solidFill>
                  <a:srgbClr val="FF0000"/>
                </a:solidFill>
              </a:rPr>
              <a:t> </a:t>
            </a:r>
            <a:endParaRPr lang="en-US" sz="2400" b="1" dirty="0" smtClean="0">
              <a:solidFill>
                <a:srgbClr val="FF0000"/>
              </a:solidFill>
            </a:endParaRPr>
          </a:p>
          <a:p>
            <a:pPr indent="5199063"/>
            <a:r>
              <a:rPr lang="en-US" sz="2400" b="1" dirty="0" smtClean="0">
                <a:solidFill>
                  <a:srgbClr val="FF0000"/>
                </a:solidFill>
              </a:rPr>
              <a:t>{</a:t>
            </a:r>
            <a:endParaRPr lang="en-US" sz="2400" b="1" dirty="0">
              <a:solidFill>
                <a:srgbClr val="FF0000"/>
              </a:solidFill>
            </a:endParaRPr>
          </a:p>
          <a:p>
            <a:pPr indent="5199063"/>
            <a:r>
              <a:rPr lang="en-US" sz="2400" b="1" dirty="0" err="1" smtClean="0">
                <a:solidFill>
                  <a:srgbClr val="FF0000"/>
                </a:solidFill>
              </a:rPr>
              <a:t>int</a:t>
            </a:r>
            <a:r>
              <a:rPr lang="en-US" sz="2400" b="1" dirty="0" smtClean="0">
                <a:solidFill>
                  <a:srgbClr val="FF0000"/>
                </a:solidFill>
              </a:rPr>
              <a:t> ticket;</a:t>
            </a:r>
          </a:p>
          <a:p>
            <a:pPr indent="5199063"/>
            <a:r>
              <a:rPr lang="en-US" sz="2400" b="1" dirty="0" smtClean="0">
                <a:solidFill>
                  <a:srgbClr val="FF0000"/>
                </a:solidFill>
              </a:rPr>
              <a:t> </a:t>
            </a:r>
            <a:r>
              <a:rPr lang="en-US" sz="2400" b="1" dirty="0" err="1">
                <a:solidFill>
                  <a:srgbClr val="FF0000"/>
                </a:solidFill>
              </a:rPr>
              <a:t>int</a:t>
            </a:r>
            <a:r>
              <a:rPr lang="en-US" sz="2400" b="1" dirty="0">
                <a:solidFill>
                  <a:srgbClr val="FF0000"/>
                </a:solidFill>
              </a:rPr>
              <a:t> turn;</a:t>
            </a:r>
          </a:p>
          <a:p>
            <a:pPr indent="5199063"/>
            <a:r>
              <a:rPr lang="en-US" sz="2400" b="1" dirty="0" smtClean="0">
                <a:solidFill>
                  <a:srgbClr val="FF0000"/>
                </a:solidFill>
              </a:rPr>
              <a:t> </a:t>
            </a:r>
            <a:r>
              <a:rPr lang="en-US" sz="2400" b="1" dirty="0">
                <a:solidFill>
                  <a:srgbClr val="FF0000"/>
                </a:solidFill>
              </a:rPr>
              <a:t>} </a:t>
            </a:r>
            <a:r>
              <a:rPr lang="en-US" sz="2400" b="1" dirty="0" err="1">
                <a:solidFill>
                  <a:srgbClr val="FF0000"/>
                </a:solidFill>
              </a:rPr>
              <a:t>lock_t</a:t>
            </a:r>
            <a:r>
              <a:rPr lang="en-US" sz="2400" b="1" dirty="0">
                <a:solidFill>
                  <a:srgbClr val="FF0000"/>
                </a:solidFill>
              </a:rPr>
              <a:t>;</a:t>
            </a:r>
          </a:p>
          <a:p>
            <a:pPr indent="5199063"/>
            <a:endParaRPr lang="en-US" sz="2400" b="1" dirty="0">
              <a:solidFill>
                <a:srgbClr val="FF0000"/>
              </a:solidFill>
            </a:endParaRPr>
          </a:p>
          <a:p>
            <a:pPr indent="5199063"/>
            <a:r>
              <a:rPr lang="en-US" sz="2400" b="1" dirty="0" smtClean="0">
                <a:solidFill>
                  <a:srgbClr val="FF0000"/>
                </a:solidFill>
              </a:rPr>
              <a:t> </a:t>
            </a:r>
            <a:r>
              <a:rPr lang="en-US" sz="2400" b="1" dirty="0">
                <a:solidFill>
                  <a:srgbClr val="FF0000"/>
                </a:solidFill>
              </a:rPr>
              <a:t>void </a:t>
            </a:r>
            <a:r>
              <a:rPr lang="en-US" sz="2400" b="1" dirty="0" err="1">
                <a:solidFill>
                  <a:srgbClr val="FF0000"/>
                </a:solidFill>
              </a:rPr>
              <a:t>lock_init</a:t>
            </a:r>
            <a:r>
              <a:rPr lang="en-US" sz="2400" b="1" dirty="0">
                <a:solidFill>
                  <a:srgbClr val="FF0000"/>
                </a:solidFill>
              </a:rPr>
              <a:t>(</a:t>
            </a:r>
            <a:r>
              <a:rPr lang="en-US" sz="2400" b="1" dirty="0" err="1">
                <a:solidFill>
                  <a:srgbClr val="FF0000"/>
                </a:solidFill>
              </a:rPr>
              <a:t>lock_t</a:t>
            </a:r>
            <a:r>
              <a:rPr lang="en-US" sz="2400" b="1" dirty="0">
                <a:solidFill>
                  <a:srgbClr val="FF0000"/>
                </a:solidFill>
              </a:rPr>
              <a:t> *lock) </a:t>
            </a:r>
            <a:endParaRPr lang="en-US" sz="2400" b="1" dirty="0" smtClean="0">
              <a:solidFill>
                <a:srgbClr val="FF0000"/>
              </a:solidFill>
            </a:endParaRPr>
          </a:p>
          <a:p>
            <a:pPr indent="5199063"/>
            <a:r>
              <a:rPr lang="en-US" sz="2400" b="1" dirty="0" smtClean="0">
                <a:solidFill>
                  <a:srgbClr val="FF0000"/>
                </a:solidFill>
              </a:rPr>
              <a:t>{</a:t>
            </a:r>
            <a:endParaRPr lang="en-US" sz="2400" b="1" dirty="0">
              <a:solidFill>
                <a:srgbClr val="FF0000"/>
              </a:solidFill>
            </a:endParaRPr>
          </a:p>
          <a:p>
            <a:pPr indent="5199063"/>
            <a:r>
              <a:rPr lang="en-US" sz="2400" b="1" dirty="0" smtClean="0">
                <a:solidFill>
                  <a:srgbClr val="FF0000"/>
                </a:solidFill>
              </a:rPr>
              <a:t> </a:t>
            </a:r>
            <a:r>
              <a:rPr lang="en-US" sz="2400" b="1" dirty="0">
                <a:solidFill>
                  <a:srgbClr val="FF0000"/>
                </a:solidFill>
              </a:rPr>
              <a:t>lock-&gt;ticket = 0;</a:t>
            </a:r>
          </a:p>
          <a:p>
            <a:pPr indent="5199063"/>
            <a:r>
              <a:rPr lang="en-US" sz="2400" b="1" dirty="0" smtClean="0">
                <a:solidFill>
                  <a:srgbClr val="FF0000"/>
                </a:solidFill>
              </a:rPr>
              <a:t> </a:t>
            </a:r>
            <a:r>
              <a:rPr lang="en-US" sz="2400" b="1" dirty="0">
                <a:solidFill>
                  <a:srgbClr val="FF0000"/>
                </a:solidFill>
              </a:rPr>
              <a:t>lock-&gt;turn = 0;</a:t>
            </a:r>
          </a:p>
          <a:p>
            <a:pPr indent="5199063"/>
            <a:r>
              <a:rPr lang="en-US" sz="2400" b="1" dirty="0" smtClean="0">
                <a:solidFill>
                  <a:srgbClr val="FF0000"/>
                </a:solidFill>
              </a:rPr>
              <a:t> </a:t>
            </a:r>
            <a:r>
              <a:rPr lang="en-US" sz="2400" b="1" dirty="0">
                <a:solidFill>
                  <a:srgbClr val="FF0000"/>
                </a:solidFill>
              </a:rPr>
              <a:t>}</a:t>
            </a:r>
          </a:p>
          <a:p>
            <a:pPr indent="5199063"/>
            <a:endParaRPr lang="en-US" sz="2400" b="1" dirty="0">
              <a:solidFill>
                <a:srgbClr val="FF0000"/>
              </a:solidFill>
            </a:endParaRPr>
          </a:p>
          <a:p>
            <a:pPr indent="5199063"/>
            <a:r>
              <a:rPr lang="en-US" sz="2400" b="1" dirty="0" smtClean="0">
                <a:solidFill>
                  <a:srgbClr val="FF0000"/>
                </a:solidFill>
              </a:rPr>
              <a:t> </a:t>
            </a:r>
            <a:r>
              <a:rPr lang="en-US" sz="2400" b="1" dirty="0">
                <a:solidFill>
                  <a:srgbClr val="FF0000"/>
                </a:solidFill>
              </a:rPr>
              <a:t>void lock(</a:t>
            </a:r>
            <a:r>
              <a:rPr lang="en-US" sz="2400" b="1" dirty="0" err="1">
                <a:solidFill>
                  <a:srgbClr val="FF0000"/>
                </a:solidFill>
              </a:rPr>
              <a:t>lock_t</a:t>
            </a:r>
            <a:r>
              <a:rPr lang="en-US" sz="2400" b="1" dirty="0">
                <a:solidFill>
                  <a:srgbClr val="FF0000"/>
                </a:solidFill>
              </a:rPr>
              <a:t> *lock) {</a:t>
            </a:r>
          </a:p>
          <a:p>
            <a:pPr indent="5199063"/>
            <a:r>
              <a:rPr lang="en-US" sz="2400" b="1" dirty="0" smtClean="0">
                <a:solidFill>
                  <a:srgbClr val="FF0000"/>
                </a:solidFill>
              </a:rPr>
              <a:t> </a:t>
            </a:r>
            <a:r>
              <a:rPr lang="en-US" sz="2400" b="1" dirty="0" err="1">
                <a:solidFill>
                  <a:srgbClr val="FF0000"/>
                </a:solidFill>
              </a:rPr>
              <a:t>int</a:t>
            </a:r>
            <a:r>
              <a:rPr lang="en-US" sz="2400" b="1" dirty="0">
                <a:solidFill>
                  <a:srgbClr val="FF0000"/>
                </a:solidFill>
              </a:rPr>
              <a:t> </a:t>
            </a:r>
            <a:r>
              <a:rPr lang="en-US" sz="2400" b="1" dirty="0" err="1">
                <a:solidFill>
                  <a:srgbClr val="FF0000"/>
                </a:solidFill>
              </a:rPr>
              <a:t>myturn</a:t>
            </a:r>
            <a:r>
              <a:rPr lang="en-US" sz="2400" b="1" dirty="0">
                <a:solidFill>
                  <a:srgbClr val="FF0000"/>
                </a:solidFill>
              </a:rPr>
              <a:t> = </a:t>
            </a:r>
            <a:r>
              <a:rPr lang="en-US" sz="2400" b="1" dirty="0" err="1">
                <a:solidFill>
                  <a:srgbClr val="FF0000"/>
                </a:solidFill>
              </a:rPr>
              <a:t>FetchAndAdd</a:t>
            </a:r>
            <a:r>
              <a:rPr lang="en-US" sz="2400" b="1" dirty="0">
                <a:solidFill>
                  <a:srgbClr val="FF0000"/>
                </a:solidFill>
              </a:rPr>
              <a:t>(&amp;lock-&gt;ticket);</a:t>
            </a:r>
          </a:p>
          <a:p>
            <a:pPr indent="5199063"/>
            <a:r>
              <a:rPr lang="en-US" sz="2400" b="1" dirty="0" smtClean="0">
                <a:solidFill>
                  <a:srgbClr val="FF0000"/>
                </a:solidFill>
              </a:rPr>
              <a:t> </a:t>
            </a:r>
            <a:r>
              <a:rPr lang="en-US" sz="2400" b="1" dirty="0">
                <a:solidFill>
                  <a:srgbClr val="FF0000"/>
                </a:solidFill>
              </a:rPr>
              <a:t>while (lock-&gt;turn != </a:t>
            </a:r>
            <a:r>
              <a:rPr lang="en-US" sz="2400" b="1" dirty="0" err="1">
                <a:solidFill>
                  <a:srgbClr val="FF0000"/>
                </a:solidFill>
              </a:rPr>
              <a:t>myturn</a:t>
            </a:r>
            <a:r>
              <a:rPr lang="en-US" sz="2400" b="1" dirty="0">
                <a:solidFill>
                  <a:srgbClr val="FF0000"/>
                </a:solidFill>
              </a:rPr>
              <a:t>)</a:t>
            </a:r>
          </a:p>
          <a:p>
            <a:pPr indent="5199063"/>
            <a:r>
              <a:rPr lang="en-US" sz="2400" b="1" dirty="0" smtClean="0">
                <a:solidFill>
                  <a:srgbClr val="FF0000"/>
                </a:solidFill>
              </a:rPr>
              <a:t> </a:t>
            </a:r>
            <a:r>
              <a:rPr lang="en-US" sz="2400" b="1" dirty="0">
                <a:solidFill>
                  <a:srgbClr val="FF0000"/>
                </a:solidFill>
              </a:rPr>
              <a:t>; // spin</a:t>
            </a:r>
          </a:p>
          <a:p>
            <a:pPr indent="5199063"/>
            <a:r>
              <a:rPr lang="en-US" sz="2400" b="1" dirty="0" smtClean="0">
                <a:solidFill>
                  <a:srgbClr val="FF0000"/>
                </a:solidFill>
              </a:rPr>
              <a:t> </a:t>
            </a:r>
            <a:r>
              <a:rPr lang="en-US" sz="2400" b="1" dirty="0">
                <a:solidFill>
                  <a:srgbClr val="FF0000"/>
                </a:solidFill>
              </a:rPr>
              <a:t>}</a:t>
            </a:r>
          </a:p>
          <a:p>
            <a:pPr indent="5199063"/>
            <a:endParaRPr lang="en-US" sz="2400" b="1" dirty="0">
              <a:solidFill>
                <a:srgbClr val="FF0000"/>
              </a:solidFill>
            </a:endParaRPr>
          </a:p>
          <a:p>
            <a:pPr indent="5199063"/>
            <a:r>
              <a:rPr lang="en-US" sz="2400" b="1" dirty="0" smtClean="0">
                <a:solidFill>
                  <a:srgbClr val="FF0000"/>
                </a:solidFill>
              </a:rPr>
              <a:t>void </a:t>
            </a:r>
            <a:r>
              <a:rPr lang="en-US" sz="2400" b="1" dirty="0">
                <a:solidFill>
                  <a:srgbClr val="FF0000"/>
                </a:solidFill>
              </a:rPr>
              <a:t>unlock(</a:t>
            </a:r>
            <a:r>
              <a:rPr lang="en-US" sz="2400" b="1" dirty="0" err="1">
                <a:solidFill>
                  <a:srgbClr val="FF0000"/>
                </a:solidFill>
              </a:rPr>
              <a:t>lock_t</a:t>
            </a:r>
            <a:r>
              <a:rPr lang="en-US" sz="2400" b="1" dirty="0">
                <a:solidFill>
                  <a:srgbClr val="FF0000"/>
                </a:solidFill>
              </a:rPr>
              <a:t> *lock) {</a:t>
            </a:r>
          </a:p>
          <a:p>
            <a:pPr indent="5199063"/>
            <a:r>
              <a:rPr lang="en-US" sz="2400" b="1" dirty="0" smtClean="0">
                <a:solidFill>
                  <a:srgbClr val="FF0000"/>
                </a:solidFill>
              </a:rPr>
              <a:t>lock-</a:t>
            </a:r>
            <a:r>
              <a:rPr lang="en-US" sz="2400" b="1" dirty="0">
                <a:solidFill>
                  <a:srgbClr val="FF0000"/>
                </a:solidFill>
              </a:rPr>
              <a:t>&gt;turn = lock-&gt;turn + 1;</a:t>
            </a:r>
          </a:p>
          <a:p>
            <a:pPr indent="5199063"/>
            <a:r>
              <a:rPr lang="en-US" sz="2400" b="1" dirty="0" smtClean="0">
                <a:solidFill>
                  <a:srgbClr val="FF0000"/>
                </a:solidFill>
              </a:rPr>
              <a:t> </a:t>
            </a:r>
            <a:r>
              <a:rPr lang="en-US" sz="2400" b="1" dirty="0">
                <a:solidFill>
                  <a:srgbClr val="FF0000"/>
                </a:solidFill>
              </a:rPr>
              <a:t>}</a:t>
            </a:r>
          </a:p>
          <a:p>
            <a:pPr indent="5199063"/>
            <a:r>
              <a:rPr lang="en-US" sz="2400" b="1" dirty="0" smtClean="0">
                <a:solidFill>
                  <a:srgbClr val="FF0000"/>
                </a:solidFill>
              </a:rPr>
              <a:t>        </a:t>
            </a:r>
            <a:r>
              <a:rPr lang="en-US" sz="4000" b="1" dirty="0" smtClean="0">
                <a:solidFill>
                  <a:srgbClr val="FF0000"/>
                </a:solidFill>
              </a:rPr>
              <a:t>Ticket </a:t>
            </a:r>
            <a:r>
              <a:rPr lang="en-US" sz="4000" b="1" dirty="0">
                <a:solidFill>
                  <a:srgbClr val="FF0000"/>
                </a:solidFill>
              </a:rPr>
              <a:t>Locks</a:t>
            </a:r>
          </a:p>
        </p:txBody>
      </p:sp>
    </p:spTree>
    <p:extLst>
      <p:ext uri="{BB962C8B-B14F-4D97-AF65-F5344CB8AC3E}">
        <p14:creationId xmlns:p14="http://schemas.microsoft.com/office/powerpoint/2010/main" val="27094594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dirty="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375753" y="1419226"/>
            <a:ext cx="19352593" cy="2062063"/>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Though Hardware </a:t>
            </a:r>
            <a:r>
              <a:rPr lang="en-US" sz="3200" b="1" dirty="0">
                <a:solidFill>
                  <a:srgbClr val="1F497D"/>
                </a:solidFill>
                <a:latin typeface="Calibri"/>
                <a:ea typeface="Calibri"/>
                <a:cs typeface="Calibri"/>
                <a:sym typeface="Calibri"/>
              </a:rPr>
              <a:t>support </a:t>
            </a:r>
            <a:r>
              <a:rPr lang="en-US" sz="3200" b="1" dirty="0" smtClean="0">
                <a:solidFill>
                  <a:srgbClr val="1F497D"/>
                </a:solidFill>
                <a:latin typeface="Calibri"/>
                <a:ea typeface="Calibri"/>
                <a:cs typeface="Calibri"/>
                <a:sym typeface="Calibri"/>
              </a:rPr>
              <a:t>is efficient for working </a:t>
            </a:r>
            <a:r>
              <a:rPr lang="en-US" sz="3200" b="1" dirty="0">
                <a:solidFill>
                  <a:srgbClr val="1F497D"/>
                </a:solidFill>
                <a:latin typeface="Calibri"/>
                <a:ea typeface="Calibri"/>
                <a:cs typeface="Calibri"/>
                <a:sym typeface="Calibri"/>
              </a:rPr>
              <a:t>locks, </a:t>
            </a:r>
            <a:r>
              <a:rPr lang="en-US" sz="3200" b="1" dirty="0" smtClean="0">
                <a:solidFill>
                  <a:srgbClr val="1F497D"/>
                </a:solidFill>
                <a:latin typeface="Calibri"/>
                <a:ea typeface="Calibri"/>
                <a:cs typeface="Calibri"/>
                <a:sym typeface="Calibri"/>
              </a:rPr>
              <a:t>and fairness </a:t>
            </a:r>
            <a:r>
              <a:rPr lang="en-US" sz="3200" b="1" dirty="0">
                <a:solidFill>
                  <a:srgbClr val="1F497D"/>
                </a:solidFill>
                <a:latin typeface="Calibri"/>
                <a:ea typeface="Calibri"/>
                <a:cs typeface="Calibri"/>
                <a:sym typeface="Calibri"/>
              </a:rPr>
              <a:t>in lock </a:t>
            </a:r>
            <a:r>
              <a:rPr lang="en-US" sz="3200" b="1" dirty="0" smtClean="0">
                <a:solidFill>
                  <a:srgbClr val="1F497D"/>
                </a:solidFill>
                <a:latin typeface="Calibri"/>
                <a:ea typeface="Calibri"/>
                <a:cs typeface="Calibri"/>
                <a:sym typeface="Calibri"/>
              </a:rPr>
              <a:t>acquisition, problem arises </a:t>
            </a:r>
            <a:r>
              <a:rPr lang="en-US" sz="3200" b="1" dirty="0">
                <a:solidFill>
                  <a:srgbClr val="1F497D"/>
                </a:solidFill>
                <a:latin typeface="Calibri"/>
                <a:ea typeface="Calibri"/>
                <a:cs typeface="Calibri"/>
                <a:sym typeface="Calibri"/>
              </a:rPr>
              <a:t>when a context switch occurs in a </a:t>
            </a:r>
            <a:r>
              <a:rPr lang="en-US" sz="3200" b="1" dirty="0" smtClean="0">
                <a:solidFill>
                  <a:srgbClr val="1F497D"/>
                </a:solidFill>
                <a:latin typeface="Calibri"/>
                <a:ea typeface="Calibri"/>
                <a:cs typeface="Calibri"/>
                <a:sym typeface="Calibri"/>
              </a:rPr>
              <a:t>critical section</a:t>
            </a:r>
            <a:r>
              <a:rPr lang="en-US" sz="3200" b="1" dirty="0">
                <a:solidFill>
                  <a:srgbClr val="1F497D"/>
                </a:solidFill>
                <a:latin typeface="Calibri"/>
                <a:ea typeface="Calibri"/>
                <a:cs typeface="Calibri"/>
                <a:sym typeface="Calibri"/>
              </a:rPr>
              <a:t>, and threads start to spin </a:t>
            </a:r>
            <a:r>
              <a:rPr lang="en-US" sz="3200" b="1" dirty="0" smtClean="0">
                <a:solidFill>
                  <a:srgbClr val="1F497D"/>
                </a:solidFill>
                <a:latin typeface="Calibri"/>
                <a:ea typeface="Calibri"/>
                <a:cs typeface="Calibri"/>
                <a:sym typeface="Calibri"/>
              </a:rPr>
              <a:t>endlessly.</a:t>
            </a: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Simple approach is when it is </a:t>
            </a:r>
            <a:r>
              <a:rPr lang="en-US" sz="3200" b="1" dirty="0">
                <a:solidFill>
                  <a:srgbClr val="1F497D"/>
                </a:solidFill>
                <a:latin typeface="Calibri"/>
                <a:ea typeface="Calibri"/>
                <a:cs typeface="Calibri"/>
                <a:sym typeface="Calibri"/>
              </a:rPr>
              <a:t>going </a:t>
            </a:r>
            <a:r>
              <a:rPr lang="en-US" sz="3200" b="1" dirty="0" smtClean="0">
                <a:solidFill>
                  <a:srgbClr val="1F497D"/>
                </a:solidFill>
                <a:latin typeface="Calibri"/>
                <a:ea typeface="Calibri"/>
                <a:cs typeface="Calibri"/>
                <a:sym typeface="Calibri"/>
              </a:rPr>
              <a:t>to spin</a:t>
            </a:r>
            <a:r>
              <a:rPr lang="en-US" sz="3200" b="1" dirty="0">
                <a:solidFill>
                  <a:srgbClr val="1F497D"/>
                </a:solidFill>
                <a:latin typeface="Calibri"/>
                <a:ea typeface="Calibri"/>
                <a:cs typeface="Calibri"/>
                <a:sym typeface="Calibri"/>
              </a:rPr>
              <a:t>, instead give up the CPU to another thread </a:t>
            </a:r>
            <a:r>
              <a:rPr lang="en-US" sz="3200" b="1" dirty="0" smtClean="0">
                <a:solidFill>
                  <a:srgbClr val="1F497D"/>
                </a:solidFill>
                <a:latin typeface="Calibri"/>
                <a:ea typeface="Calibri"/>
                <a:cs typeface="Calibri"/>
                <a:sym typeface="Calibri"/>
              </a:rPr>
              <a:t>.</a:t>
            </a:r>
          </a:p>
          <a:p>
            <a:pPr marL="457200" indent="-457200" algn="just">
              <a:buFont typeface="Arial" panose="020B0604020202020204" pitchFamily="34" charset="0"/>
              <a:buChar char="•"/>
            </a:pPr>
            <a:endParaRPr lang="en-US" sz="3200" b="1" dirty="0">
              <a:solidFill>
                <a:srgbClr val="1F497D"/>
              </a:solidFill>
              <a:latin typeface="Calibri"/>
              <a:ea typeface="Calibri"/>
              <a:cs typeface="Calibri"/>
              <a:sym typeface="Calibri"/>
            </a:endParaRPr>
          </a:p>
        </p:txBody>
      </p:sp>
      <p:sp>
        <p:nvSpPr>
          <p:cNvPr id="269"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Yield</a:t>
            </a:r>
            <a:endParaRPr lang="en-IN" sz="4400" dirty="0"/>
          </a:p>
        </p:txBody>
      </p:sp>
      <p:pic>
        <p:nvPicPr>
          <p:cNvPr id="13" name="Picture 12"/>
          <p:cNvPicPr>
            <a:picLocks noChangeAspect="1"/>
          </p:cNvPicPr>
          <p:nvPr/>
        </p:nvPicPr>
        <p:blipFill>
          <a:blip r:embed="rId4"/>
          <a:stretch>
            <a:fillRect/>
          </a:stretch>
        </p:blipFill>
        <p:spPr>
          <a:xfrm>
            <a:off x="936624" y="3155825"/>
            <a:ext cx="5650155" cy="7181544"/>
          </a:xfrm>
          <a:prstGeom prst="rect">
            <a:avLst/>
          </a:prstGeom>
        </p:spPr>
      </p:pic>
      <p:sp>
        <p:nvSpPr>
          <p:cNvPr id="15" name="Google Shape;268;p15"/>
          <p:cNvSpPr/>
          <p:nvPr/>
        </p:nvSpPr>
        <p:spPr>
          <a:xfrm>
            <a:off x="7147650" y="2987205"/>
            <a:ext cx="12580696" cy="7971373"/>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Yield </a:t>
            </a:r>
            <a:r>
              <a:rPr lang="en-US" sz="3200" b="1" dirty="0">
                <a:solidFill>
                  <a:srgbClr val="1F497D"/>
                </a:solidFill>
                <a:latin typeface="Calibri"/>
                <a:ea typeface="Calibri"/>
                <a:cs typeface="Calibri"/>
                <a:sym typeface="Calibri"/>
              </a:rPr>
              <a:t>is simply a system call that moves the caller from </a:t>
            </a:r>
            <a:r>
              <a:rPr lang="en-US" sz="3200" b="1" dirty="0" smtClean="0">
                <a:solidFill>
                  <a:srgbClr val="1F497D"/>
                </a:solidFill>
                <a:latin typeface="Calibri"/>
                <a:ea typeface="Calibri"/>
                <a:cs typeface="Calibri"/>
                <a:sym typeface="Calibri"/>
              </a:rPr>
              <a:t>the </a:t>
            </a:r>
            <a:r>
              <a:rPr lang="en-US" sz="3200" b="1" dirty="0" smtClean="0">
                <a:solidFill>
                  <a:srgbClr val="FF0000"/>
                </a:solidFill>
                <a:latin typeface="Calibri"/>
                <a:ea typeface="Calibri"/>
                <a:cs typeface="Calibri"/>
                <a:sym typeface="Calibri"/>
              </a:rPr>
              <a:t>running</a:t>
            </a:r>
            <a:r>
              <a:rPr lang="en-US" sz="3200" b="1" dirty="0" smtClean="0">
                <a:solidFill>
                  <a:srgbClr val="1F497D"/>
                </a:solidFill>
                <a:latin typeface="Calibri"/>
                <a:ea typeface="Calibri"/>
                <a:cs typeface="Calibri"/>
                <a:sym typeface="Calibri"/>
              </a:rPr>
              <a:t> </a:t>
            </a:r>
            <a:r>
              <a:rPr lang="en-US" sz="3200" b="1" dirty="0">
                <a:solidFill>
                  <a:srgbClr val="1F497D"/>
                </a:solidFill>
                <a:latin typeface="Calibri"/>
                <a:ea typeface="Calibri"/>
                <a:cs typeface="Calibri"/>
                <a:sym typeface="Calibri"/>
              </a:rPr>
              <a:t>state to the </a:t>
            </a:r>
            <a:r>
              <a:rPr lang="en-US" sz="3200" b="1" dirty="0">
                <a:solidFill>
                  <a:srgbClr val="FF0000"/>
                </a:solidFill>
                <a:latin typeface="Calibri"/>
                <a:ea typeface="Calibri"/>
                <a:cs typeface="Calibri"/>
                <a:sym typeface="Calibri"/>
              </a:rPr>
              <a:t>ready</a:t>
            </a:r>
            <a:r>
              <a:rPr lang="en-US" sz="3200" b="1" dirty="0">
                <a:solidFill>
                  <a:srgbClr val="1F497D"/>
                </a:solidFill>
                <a:latin typeface="Calibri"/>
                <a:ea typeface="Calibri"/>
                <a:cs typeface="Calibri"/>
                <a:sym typeface="Calibri"/>
              </a:rPr>
              <a:t> state, and thus promotes another thread </a:t>
            </a:r>
            <a:r>
              <a:rPr lang="en-US" sz="3200" b="1" dirty="0" smtClean="0">
                <a:solidFill>
                  <a:srgbClr val="1F497D"/>
                </a:solidFill>
                <a:latin typeface="Calibri"/>
                <a:ea typeface="Calibri"/>
                <a:cs typeface="Calibri"/>
                <a:sym typeface="Calibri"/>
              </a:rPr>
              <a:t>to running</a:t>
            </a:r>
            <a:r>
              <a:rPr lang="en-US" sz="3200" b="1" dirty="0">
                <a:solidFill>
                  <a:srgbClr val="1F497D"/>
                </a:solidFill>
                <a:latin typeface="Calibri"/>
                <a:ea typeface="Calibri"/>
                <a:cs typeface="Calibri"/>
                <a:sym typeface="Calibri"/>
              </a:rPr>
              <a:t>. Thus, the yielding process essentially </a:t>
            </a:r>
            <a:r>
              <a:rPr lang="en-US" sz="3200" b="1" dirty="0" err="1">
                <a:solidFill>
                  <a:srgbClr val="1F497D"/>
                </a:solidFill>
                <a:latin typeface="Calibri"/>
                <a:ea typeface="Calibri"/>
                <a:cs typeface="Calibri"/>
                <a:sym typeface="Calibri"/>
              </a:rPr>
              <a:t>deschedules</a:t>
            </a:r>
            <a:r>
              <a:rPr lang="en-US" sz="3200" b="1" dirty="0">
                <a:solidFill>
                  <a:srgbClr val="1F497D"/>
                </a:solidFill>
                <a:latin typeface="Calibri"/>
                <a:ea typeface="Calibri"/>
                <a:cs typeface="Calibri"/>
                <a:sym typeface="Calibri"/>
              </a:rPr>
              <a:t> </a:t>
            </a:r>
            <a:r>
              <a:rPr lang="en-US" sz="3200" b="1" dirty="0" smtClean="0">
                <a:solidFill>
                  <a:srgbClr val="1F497D"/>
                </a:solidFill>
                <a:latin typeface="Calibri"/>
                <a:ea typeface="Calibri"/>
                <a:cs typeface="Calibri"/>
                <a:sym typeface="Calibri"/>
              </a:rPr>
              <a:t>itself.</a:t>
            </a:r>
          </a:p>
          <a:p>
            <a:pPr marL="457200" indent="-457200" algn="just">
              <a:buFont typeface="Arial" panose="020B0604020202020204" pitchFamily="34" charset="0"/>
              <a:buChar char="•"/>
            </a:pPr>
            <a:r>
              <a:rPr lang="en-US" sz="3200" b="1" dirty="0" smtClean="0">
                <a:solidFill>
                  <a:srgbClr val="FF0000"/>
                </a:solidFill>
                <a:latin typeface="Calibri"/>
                <a:ea typeface="Calibri"/>
                <a:cs typeface="Calibri"/>
                <a:sym typeface="Calibri"/>
              </a:rPr>
              <a:t>Ex1:</a:t>
            </a:r>
            <a:r>
              <a:rPr lang="en-US" sz="3200" b="1" dirty="0" smtClean="0">
                <a:solidFill>
                  <a:srgbClr val="1F497D"/>
                </a:solidFill>
                <a:latin typeface="Calibri"/>
                <a:ea typeface="Calibri"/>
                <a:cs typeface="Calibri"/>
                <a:sym typeface="Calibri"/>
              </a:rPr>
              <a:t> for 2threads on 1 </a:t>
            </a:r>
            <a:r>
              <a:rPr lang="en-US" sz="3200" b="1" dirty="0">
                <a:solidFill>
                  <a:srgbClr val="1F497D"/>
                </a:solidFill>
                <a:latin typeface="Calibri"/>
                <a:ea typeface="Calibri"/>
                <a:cs typeface="Calibri"/>
                <a:sym typeface="Calibri"/>
              </a:rPr>
              <a:t>CPU; </a:t>
            </a:r>
            <a:r>
              <a:rPr lang="en-US" sz="3200" b="1" dirty="0" smtClean="0">
                <a:solidFill>
                  <a:srgbClr val="1F497D"/>
                </a:solidFill>
                <a:latin typeface="Calibri"/>
                <a:ea typeface="Calibri"/>
                <a:cs typeface="Calibri"/>
                <a:sym typeface="Calibri"/>
              </a:rPr>
              <a:t>yield </a:t>
            </a:r>
            <a:r>
              <a:rPr lang="en-US" sz="3200" b="1" dirty="0">
                <a:solidFill>
                  <a:srgbClr val="1F497D"/>
                </a:solidFill>
                <a:latin typeface="Calibri"/>
                <a:ea typeface="Calibri"/>
                <a:cs typeface="Calibri"/>
                <a:sym typeface="Calibri"/>
              </a:rPr>
              <a:t>works </a:t>
            </a:r>
            <a:r>
              <a:rPr lang="en-US" sz="3200" b="1" dirty="0" smtClean="0">
                <a:solidFill>
                  <a:srgbClr val="1F497D"/>
                </a:solidFill>
                <a:latin typeface="Calibri"/>
                <a:ea typeface="Calibri"/>
                <a:cs typeface="Calibri"/>
                <a:sym typeface="Calibri"/>
              </a:rPr>
              <a:t>well</a:t>
            </a:r>
            <a:r>
              <a:rPr lang="en-US" sz="3200" b="1" dirty="0">
                <a:solidFill>
                  <a:srgbClr val="1F497D"/>
                </a:solidFill>
                <a:latin typeface="Calibri"/>
                <a:ea typeface="Calibri"/>
                <a:cs typeface="Calibri"/>
                <a:sym typeface="Calibri"/>
              </a:rPr>
              <a:t>. If a thread happens to </a:t>
            </a:r>
            <a:r>
              <a:rPr lang="en-US" sz="3200" b="1" dirty="0" smtClean="0">
                <a:solidFill>
                  <a:srgbClr val="1F497D"/>
                </a:solidFill>
                <a:latin typeface="Calibri"/>
                <a:ea typeface="Calibri"/>
                <a:cs typeface="Calibri"/>
                <a:sym typeface="Calibri"/>
              </a:rPr>
              <a:t>call lock</a:t>
            </a:r>
            <a:r>
              <a:rPr lang="en-US" sz="3200" b="1" dirty="0">
                <a:solidFill>
                  <a:srgbClr val="1F497D"/>
                </a:solidFill>
                <a:latin typeface="Calibri"/>
                <a:ea typeface="Calibri"/>
                <a:cs typeface="Calibri"/>
                <a:sym typeface="Calibri"/>
              </a:rPr>
              <a:t>() and find a lock held, it will simply yield the CPU, and thus </a:t>
            </a:r>
            <a:r>
              <a:rPr lang="en-US" sz="3200" b="1" dirty="0" smtClean="0">
                <a:solidFill>
                  <a:srgbClr val="1F497D"/>
                </a:solidFill>
                <a:latin typeface="Calibri"/>
                <a:ea typeface="Calibri"/>
                <a:cs typeface="Calibri"/>
                <a:sym typeface="Calibri"/>
              </a:rPr>
              <a:t>the other </a:t>
            </a:r>
            <a:r>
              <a:rPr lang="en-US" sz="3200" b="1" dirty="0">
                <a:solidFill>
                  <a:srgbClr val="1F497D"/>
                </a:solidFill>
                <a:latin typeface="Calibri"/>
                <a:ea typeface="Calibri"/>
                <a:cs typeface="Calibri"/>
                <a:sym typeface="Calibri"/>
              </a:rPr>
              <a:t>thread will run and finish its critical </a:t>
            </a:r>
            <a:r>
              <a:rPr lang="en-US" sz="3200" b="1" dirty="0" smtClean="0">
                <a:solidFill>
                  <a:srgbClr val="1F497D"/>
                </a:solidFill>
                <a:latin typeface="Calibri"/>
                <a:ea typeface="Calibri"/>
                <a:cs typeface="Calibri"/>
                <a:sym typeface="Calibri"/>
              </a:rPr>
              <a:t>section.</a:t>
            </a:r>
            <a:endParaRPr lang="en-US" sz="3200" b="1" dirty="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FF0000"/>
                </a:solidFill>
                <a:latin typeface="Calibri"/>
                <a:ea typeface="Calibri"/>
                <a:cs typeface="Calibri"/>
                <a:sym typeface="Calibri"/>
              </a:rPr>
              <a:t>Ex2:</a:t>
            </a:r>
            <a:r>
              <a:rPr lang="en-US" sz="3200" b="1" dirty="0" smtClean="0">
                <a:solidFill>
                  <a:srgbClr val="1F497D"/>
                </a:solidFill>
                <a:latin typeface="Calibri"/>
                <a:ea typeface="Calibri"/>
                <a:cs typeface="Calibri"/>
                <a:sym typeface="Calibri"/>
              </a:rPr>
              <a:t> Many </a:t>
            </a:r>
            <a:r>
              <a:rPr lang="en-US" sz="3200" b="1" dirty="0">
                <a:solidFill>
                  <a:srgbClr val="1F497D"/>
                </a:solidFill>
                <a:latin typeface="Calibri"/>
                <a:ea typeface="Calibri"/>
                <a:cs typeface="Calibri"/>
                <a:sym typeface="Calibri"/>
              </a:rPr>
              <a:t>threads (say 100</a:t>
            </a:r>
            <a:r>
              <a:rPr lang="en-US" sz="3200" b="1" dirty="0" smtClean="0">
                <a:solidFill>
                  <a:srgbClr val="1F497D"/>
                </a:solidFill>
                <a:latin typeface="Calibri"/>
                <a:ea typeface="Calibri"/>
                <a:cs typeface="Calibri"/>
                <a:sym typeface="Calibri"/>
              </a:rPr>
              <a:t>) contending </a:t>
            </a:r>
            <a:r>
              <a:rPr lang="en-US" sz="3200" b="1" dirty="0">
                <a:solidFill>
                  <a:srgbClr val="1F497D"/>
                </a:solidFill>
                <a:latin typeface="Calibri"/>
                <a:ea typeface="Calibri"/>
                <a:cs typeface="Calibri"/>
                <a:sym typeface="Calibri"/>
              </a:rPr>
              <a:t>for a lock repeatedly. </a:t>
            </a:r>
            <a:r>
              <a:rPr lang="en-US" sz="3200" b="1" dirty="0" smtClean="0">
                <a:solidFill>
                  <a:srgbClr val="1F497D"/>
                </a:solidFill>
                <a:latin typeface="Calibri"/>
                <a:ea typeface="Calibri"/>
                <a:cs typeface="Calibri"/>
                <a:sym typeface="Calibri"/>
              </a:rPr>
              <a:t>If 1 </a:t>
            </a:r>
            <a:r>
              <a:rPr lang="en-US" sz="3200" b="1" dirty="0">
                <a:solidFill>
                  <a:srgbClr val="1F497D"/>
                </a:solidFill>
                <a:latin typeface="Calibri"/>
                <a:ea typeface="Calibri"/>
                <a:cs typeface="Calibri"/>
                <a:sym typeface="Calibri"/>
              </a:rPr>
              <a:t>thread </a:t>
            </a:r>
            <a:r>
              <a:rPr lang="en-US" sz="3200" b="1" dirty="0" smtClean="0">
                <a:solidFill>
                  <a:srgbClr val="1F497D"/>
                </a:solidFill>
                <a:latin typeface="Calibri"/>
                <a:ea typeface="Calibri"/>
                <a:cs typeface="Calibri"/>
                <a:sym typeface="Calibri"/>
              </a:rPr>
              <a:t>acquires lock &amp; </a:t>
            </a:r>
            <a:r>
              <a:rPr lang="en-US" sz="3200" b="1" dirty="0">
                <a:solidFill>
                  <a:srgbClr val="1F497D"/>
                </a:solidFill>
                <a:latin typeface="Calibri"/>
                <a:ea typeface="Calibri"/>
                <a:cs typeface="Calibri"/>
                <a:sym typeface="Calibri"/>
              </a:rPr>
              <a:t>is preempted before releasing it, the other 99 will each </a:t>
            </a:r>
            <a:r>
              <a:rPr lang="en-US" sz="3200" b="1" dirty="0" smtClean="0">
                <a:solidFill>
                  <a:srgbClr val="1F497D"/>
                </a:solidFill>
                <a:latin typeface="Calibri"/>
                <a:ea typeface="Calibri"/>
                <a:cs typeface="Calibri"/>
                <a:sym typeface="Calibri"/>
              </a:rPr>
              <a:t>call lock</a:t>
            </a:r>
            <a:r>
              <a:rPr lang="en-US" sz="3200" b="1" dirty="0">
                <a:solidFill>
                  <a:srgbClr val="1F497D"/>
                </a:solidFill>
                <a:latin typeface="Calibri"/>
                <a:ea typeface="Calibri"/>
                <a:cs typeface="Calibri"/>
                <a:sym typeface="Calibri"/>
              </a:rPr>
              <a:t>(), find the lock held, and yield the </a:t>
            </a:r>
            <a:r>
              <a:rPr lang="en-US" sz="3200" b="1" dirty="0" smtClean="0">
                <a:solidFill>
                  <a:srgbClr val="1F497D"/>
                </a:solidFill>
                <a:latin typeface="Calibri"/>
                <a:ea typeface="Calibri"/>
                <a:cs typeface="Calibri"/>
                <a:sym typeface="Calibri"/>
              </a:rPr>
              <a:t>CPU. </a:t>
            </a: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Assuming RR scheduler</a:t>
            </a:r>
            <a:r>
              <a:rPr lang="en-US" sz="3200" b="1" dirty="0">
                <a:solidFill>
                  <a:srgbClr val="1F497D"/>
                </a:solidFill>
                <a:latin typeface="Calibri"/>
                <a:ea typeface="Calibri"/>
                <a:cs typeface="Calibri"/>
                <a:sym typeface="Calibri"/>
              </a:rPr>
              <a:t>, each of the 99 will execute this </a:t>
            </a:r>
            <a:r>
              <a:rPr lang="en-US" sz="3200" b="1" dirty="0" smtClean="0">
                <a:solidFill>
                  <a:srgbClr val="1F497D"/>
                </a:solidFill>
                <a:latin typeface="Calibri"/>
                <a:ea typeface="Calibri"/>
                <a:cs typeface="Calibri"/>
                <a:sym typeface="Calibri"/>
              </a:rPr>
              <a:t>run-and-yield pattern </a:t>
            </a:r>
            <a:r>
              <a:rPr lang="en-US" sz="3200" b="1" dirty="0">
                <a:solidFill>
                  <a:srgbClr val="1F497D"/>
                </a:solidFill>
                <a:latin typeface="Calibri"/>
                <a:ea typeface="Calibri"/>
                <a:cs typeface="Calibri"/>
                <a:sym typeface="Calibri"/>
              </a:rPr>
              <a:t>before the thread holding the lock gets to run again.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While </a:t>
            </a:r>
            <a:r>
              <a:rPr lang="en-US" sz="3200" b="1" dirty="0">
                <a:solidFill>
                  <a:srgbClr val="1F497D"/>
                </a:solidFill>
                <a:latin typeface="Calibri"/>
                <a:ea typeface="Calibri"/>
                <a:cs typeface="Calibri"/>
                <a:sym typeface="Calibri"/>
              </a:rPr>
              <a:t>better than spinning approach (which would waste 99 time slices spinning), this approach is still costly; the cost of a context switch can be substantial, and there is thus plenty of waste.</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Worse, </a:t>
            </a:r>
            <a:r>
              <a:rPr lang="en-US" sz="3200" b="1" dirty="0" smtClean="0">
                <a:solidFill>
                  <a:srgbClr val="1F497D"/>
                </a:solidFill>
                <a:latin typeface="Calibri"/>
                <a:ea typeface="Calibri"/>
                <a:cs typeface="Calibri"/>
                <a:sym typeface="Calibri"/>
              </a:rPr>
              <a:t>a thread may </a:t>
            </a:r>
            <a:r>
              <a:rPr lang="en-US" sz="3200" b="1" dirty="0">
                <a:solidFill>
                  <a:srgbClr val="1F497D"/>
                </a:solidFill>
                <a:latin typeface="Calibri"/>
                <a:ea typeface="Calibri"/>
                <a:cs typeface="Calibri"/>
                <a:sym typeface="Calibri"/>
              </a:rPr>
              <a:t>get caught in an endless yield loop while other threads </a:t>
            </a:r>
            <a:r>
              <a:rPr lang="en-US" sz="3200" b="1" dirty="0" smtClean="0">
                <a:solidFill>
                  <a:srgbClr val="1F497D"/>
                </a:solidFill>
                <a:latin typeface="Calibri"/>
                <a:ea typeface="Calibri"/>
                <a:cs typeface="Calibri"/>
                <a:sym typeface="Calibri"/>
              </a:rPr>
              <a:t>repeatedly enter </a:t>
            </a:r>
            <a:r>
              <a:rPr lang="en-US" sz="3200" b="1" dirty="0">
                <a:solidFill>
                  <a:srgbClr val="1F497D"/>
                </a:solidFill>
                <a:latin typeface="Calibri"/>
                <a:ea typeface="Calibri"/>
                <a:cs typeface="Calibri"/>
                <a:sym typeface="Calibri"/>
              </a:rPr>
              <a:t>and exit the critical section. </a:t>
            </a:r>
            <a:endParaRPr lang="en-US" sz="3200" b="1" dirty="0" smtClean="0">
              <a:solidFill>
                <a:srgbClr val="1F497D"/>
              </a:solidFill>
              <a:latin typeface="Calibri"/>
              <a:ea typeface="Calibri"/>
              <a:cs typeface="Calibri"/>
              <a:sym typeface="Calibri"/>
            </a:endParaRPr>
          </a:p>
        </p:txBody>
      </p:sp>
    </p:spTree>
    <p:extLst>
      <p:ext uri="{BB962C8B-B14F-4D97-AF65-F5344CB8AC3E}">
        <p14:creationId xmlns:p14="http://schemas.microsoft.com/office/powerpoint/2010/main" val="27729593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108488"/>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375754" y="1419226"/>
            <a:ext cx="10876016" cy="9448700"/>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real problem with </a:t>
            </a:r>
            <a:r>
              <a:rPr lang="en-US" sz="3200" b="1" dirty="0" smtClean="0">
                <a:solidFill>
                  <a:srgbClr val="1F497D"/>
                </a:solidFill>
                <a:latin typeface="Calibri"/>
                <a:ea typeface="Calibri"/>
                <a:cs typeface="Calibri"/>
                <a:sym typeface="Calibri"/>
              </a:rPr>
              <a:t>previous </a:t>
            </a:r>
            <a:r>
              <a:rPr lang="en-US" sz="3200" b="1" dirty="0">
                <a:solidFill>
                  <a:srgbClr val="1F497D"/>
                </a:solidFill>
                <a:latin typeface="Calibri"/>
                <a:ea typeface="Calibri"/>
                <a:cs typeface="Calibri"/>
                <a:sym typeface="Calibri"/>
              </a:rPr>
              <a:t>approaches is that </a:t>
            </a: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scheduler determines which thread runs next; </a:t>
            </a:r>
            <a:r>
              <a:rPr lang="en-US" sz="3200" b="1" dirty="0" smtClean="0">
                <a:solidFill>
                  <a:srgbClr val="1F497D"/>
                </a:solidFill>
                <a:latin typeface="Calibri"/>
                <a:ea typeface="Calibri"/>
                <a:cs typeface="Calibri"/>
                <a:sym typeface="Calibri"/>
              </a:rPr>
              <a:t>if it makes </a:t>
            </a:r>
            <a:r>
              <a:rPr lang="en-US" sz="3200" b="1" dirty="0">
                <a:solidFill>
                  <a:srgbClr val="1F497D"/>
                </a:solidFill>
                <a:latin typeface="Calibri"/>
                <a:ea typeface="Calibri"/>
                <a:cs typeface="Calibri"/>
                <a:sym typeface="Calibri"/>
              </a:rPr>
              <a:t>a bad choice, a thread runs that must either </a:t>
            </a:r>
            <a:r>
              <a:rPr lang="en-US" sz="3200" b="1" dirty="0" smtClean="0">
                <a:solidFill>
                  <a:srgbClr val="1F497D"/>
                </a:solidFill>
                <a:latin typeface="Calibri"/>
                <a:ea typeface="Calibri"/>
                <a:cs typeface="Calibri"/>
                <a:sym typeface="Calibri"/>
              </a:rPr>
              <a:t>spin waiting </a:t>
            </a:r>
            <a:r>
              <a:rPr lang="en-US" sz="3200" b="1" dirty="0">
                <a:solidFill>
                  <a:srgbClr val="1F497D"/>
                </a:solidFill>
                <a:latin typeface="Calibri"/>
                <a:ea typeface="Calibri"/>
                <a:cs typeface="Calibri"/>
                <a:sym typeface="Calibri"/>
              </a:rPr>
              <a:t>for the lock </a:t>
            </a:r>
            <a:r>
              <a:rPr lang="en-US" sz="3200" b="1" dirty="0" smtClean="0">
                <a:solidFill>
                  <a:srgbClr val="1F497D"/>
                </a:solidFill>
                <a:latin typeface="Calibri"/>
                <a:ea typeface="Calibri"/>
                <a:cs typeface="Calibri"/>
                <a:sym typeface="Calibri"/>
              </a:rPr>
              <a:t>or </a:t>
            </a:r>
            <a:r>
              <a:rPr lang="en-US" sz="3200" b="1" dirty="0">
                <a:solidFill>
                  <a:srgbClr val="1F497D"/>
                </a:solidFill>
                <a:latin typeface="Calibri"/>
                <a:ea typeface="Calibri"/>
                <a:cs typeface="Calibri"/>
                <a:sym typeface="Calibri"/>
              </a:rPr>
              <a:t>yield the CPU </a:t>
            </a:r>
            <a:r>
              <a:rPr lang="en-US" sz="3200" b="1" dirty="0" smtClean="0">
                <a:solidFill>
                  <a:srgbClr val="1F497D"/>
                </a:solidFill>
                <a:latin typeface="Calibri"/>
                <a:ea typeface="Calibri"/>
                <a:cs typeface="Calibri"/>
                <a:sym typeface="Calibri"/>
              </a:rPr>
              <a:t>immediately. </a:t>
            </a:r>
            <a:r>
              <a:rPr lang="en-US" sz="3200" b="1" dirty="0">
                <a:solidFill>
                  <a:srgbClr val="1F497D"/>
                </a:solidFill>
                <a:latin typeface="Calibri"/>
                <a:ea typeface="Calibri"/>
                <a:cs typeface="Calibri"/>
                <a:sym typeface="Calibri"/>
              </a:rPr>
              <a:t>Either way, there is potential for waste and </a:t>
            </a:r>
            <a:r>
              <a:rPr lang="en-US" sz="3200" b="1" dirty="0" smtClean="0">
                <a:solidFill>
                  <a:srgbClr val="1F497D"/>
                </a:solidFill>
                <a:latin typeface="Calibri"/>
                <a:ea typeface="Calibri"/>
                <a:cs typeface="Calibri"/>
                <a:sym typeface="Calibri"/>
              </a:rPr>
              <a:t>no prevention </a:t>
            </a:r>
            <a:r>
              <a:rPr lang="en-US" sz="3200" b="1" dirty="0">
                <a:solidFill>
                  <a:srgbClr val="1F497D"/>
                </a:solidFill>
                <a:latin typeface="Calibri"/>
                <a:ea typeface="Calibri"/>
                <a:cs typeface="Calibri"/>
                <a:sym typeface="Calibri"/>
              </a:rPr>
              <a:t>of starvation</a:t>
            </a:r>
            <a:r>
              <a:rPr lang="en-US" sz="3200" b="1" dirty="0" smtClean="0">
                <a:solidFill>
                  <a:srgbClr val="1F497D"/>
                </a:solidFill>
                <a:latin typeface="Calibri"/>
                <a:ea typeface="Calibri"/>
                <a:cs typeface="Calibri"/>
                <a:sym typeface="Calibri"/>
              </a:rPr>
              <a:t>.</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Thus, </a:t>
            </a:r>
            <a:r>
              <a:rPr lang="en-US" sz="3200" b="1" dirty="0" smtClean="0">
                <a:solidFill>
                  <a:srgbClr val="1F497D"/>
                </a:solidFill>
                <a:latin typeface="Calibri"/>
                <a:ea typeface="Calibri"/>
                <a:cs typeface="Calibri"/>
                <a:sym typeface="Calibri"/>
              </a:rPr>
              <a:t>some </a:t>
            </a:r>
            <a:r>
              <a:rPr lang="en-US" sz="3200" b="1" dirty="0">
                <a:solidFill>
                  <a:srgbClr val="1F497D"/>
                </a:solidFill>
                <a:latin typeface="Calibri"/>
                <a:ea typeface="Calibri"/>
                <a:cs typeface="Calibri"/>
                <a:sym typeface="Calibri"/>
              </a:rPr>
              <a:t>control over which thread </a:t>
            </a:r>
            <a:r>
              <a:rPr lang="en-US" sz="3200" b="1" dirty="0" smtClean="0">
                <a:solidFill>
                  <a:srgbClr val="1F497D"/>
                </a:solidFill>
                <a:latin typeface="Calibri"/>
                <a:ea typeface="Calibri"/>
                <a:cs typeface="Calibri"/>
                <a:sym typeface="Calibri"/>
              </a:rPr>
              <a:t>next gets </a:t>
            </a:r>
            <a:r>
              <a:rPr lang="en-US" sz="3200" b="1" dirty="0">
                <a:solidFill>
                  <a:srgbClr val="1F497D"/>
                </a:solidFill>
                <a:latin typeface="Calibri"/>
                <a:ea typeface="Calibri"/>
                <a:cs typeface="Calibri"/>
                <a:sym typeface="Calibri"/>
              </a:rPr>
              <a:t>to acquire the lock after the current holder releases </a:t>
            </a:r>
            <a:r>
              <a:rPr lang="en-US" sz="3200" b="1" dirty="0" smtClean="0">
                <a:solidFill>
                  <a:srgbClr val="1F497D"/>
                </a:solidFill>
                <a:latin typeface="Calibri"/>
                <a:ea typeface="Calibri"/>
                <a:cs typeface="Calibri"/>
                <a:sym typeface="Calibri"/>
              </a:rPr>
              <a:t>it is what is needed. </a:t>
            </a: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This is achieved through OS support &amp; </a:t>
            </a:r>
            <a:r>
              <a:rPr lang="en-US" sz="3200" b="1" dirty="0">
                <a:solidFill>
                  <a:srgbClr val="1F497D"/>
                </a:solidFill>
                <a:latin typeface="Calibri"/>
                <a:ea typeface="Calibri"/>
                <a:cs typeface="Calibri"/>
                <a:sym typeface="Calibri"/>
              </a:rPr>
              <a:t>a queue to keep track </a:t>
            </a:r>
            <a:r>
              <a:rPr lang="en-US" sz="3200" b="1" dirty="0" smtClean="0">
                <a:solidFill>
                  <a:srgbClr val="1F497D"/>
                </a:solidFill>
                <a:latin typeface="Calibri"/>
                <a:ea typeface="Calibri"/>
                <a:cs typeface="Calibri"/>
                <a:sym typeface="Calibri"/>
              </a:rPr>
              <a:t>of which </a:t>
            </a:r>
            <a:r>
              <a:rPr lang="en-US" sz="3200" b="1" dirty="0">
                <a:solidFill>
                  <a:srgbClr val="1F497D"/>
                </a:solidFill>
                <a:latin typeface="Calibri"/>
                <a:ea typeface="Calibri"/>
                <a:cs typeface="Calibri"/>
                <a:sym typeface="Calibri"/>
              </a:rPr>
              <a:t>threads are waiting to acquire the lock.</a:t>
            </a: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support </a:t>
            </a:r>
            <a:r>
              <a:rPr lang="en-US" sz="3200" b="1" dirty="0" smtClean="0">
                <a:solidFill>
                  <a:srgbClr val="1F497D"/>
                </a:solidFill>
                <a:latin typeface="Calibri"/>
                <a:ea typeface="Calibri"/>
                <a:cs typeface="Calibri"/>
                <a:sym typeface="Calibri"/>
              </a:rPr>
              <a:t>is provided </a:t>
            </a:r>
            <a:r>
              <a:rPr lang="en-US" sz="3200" b="1" dirty="0">
                <a:solidFill>
                  <a:srgbClr val="1F497D"/>
                </a:solidFill>
                <a:latin typeface="Calibri"/>
                <a:ea typeface="Calibri"/>
                <a:cs typeface="Calibri"/>
                <a:sym typeface="Calibri"/>
              </a:rPr>
              <a:t>by Solaris, </a:t>
            </a:r>
            <a:r>
              <a:rPr lang="en-US" sz="3200" b="1" dirty="0" smtClean="0">
                <a:solidFill>
                  <a:srgbClr val="1F497D"/>
                </a:solidFill>
                <a:latin typeface="Calibri"/>
                <a:ea typeface="Calibri"/>
                <a:cs typeface="Calibri"/>
                <a:sym typeface="Calibri"/>
              </a:rPr>
              <a:t>with 2 calls</a:t>
            </a:r>
            <a:r>
              <a:rPr lang="en-US" sz="3200" b="1" dirty="0">
                <a:solidFill>
                  <a:srgbClr val="1F497D"/>
                </a:solidFill>
                <a:latin typeface="Calibri"/>
                <a:ea typeface="Calibri"/>
                <a:cs typeface="Calibri"/>
                <a:sym typeface="Calibri"/>
              </a:rPr>
              <a:t>: </a:t>
            </a:r>
            <a:r>
              <a:rPr lang="en-US" sz="3200" b="1" dirty="0">
                <a:solidFill>
                  <a:srgbClr val="FF0000"/>
                </a:solidFill>
                <a:latin typeface="Calibri"/>
                <a:ea typeface="Calibri"/>
                <a:cs typeface="Calibri"/>
                <a:sym typeface="Calibri"/>
              </a:rPr>
              <a:t>park()</a:t>
            </a:r>
            <a:r>
              <a:rPr lang="en-US" sz="3200" b="1" dirty="0">
                <a:solidFill>
                  <a:srgbClr val="1F497D"/>
                </a:solidFill>
                <a:latin typeface="Calibri"/>
                <a:ea typeface="Calibri"/>
                <a:cs typeface="Calibri"/>
                <a:sym typeface="Calibri"/>
              </a:rPr>
              <a:t> to put a calling thread to sleep, and </a:t>
            </a:r>
            <a:r>
              <a:rPr lang="en-US" sz="3200" b="1" dirty="0" err="1">
                <a:solidFill>
                  <a:srgbClr val="FF0000"/>
                </a:solidFill>
                <a:latin typeface="Calibri"/>
                <a:ea typeface="Calibri"/>
                <a:cs typeface="Calibri"/>
                <a:sym typeface="Calibri"/>
              </a:rPr>
              <a:t>unpark</a:t>
            </a:r>
            <a:r>
              <a:rPr lang="en-US" sz="3200" b="1" dirty="0">
                <a:solidFill>
                  <a:srgbClr val="FF0000"/>
                </a:solidFill>
                <a:latin typeface="Calibri"/>
                <a:ea typeface="Calibri"/>
                <a:cs typeface="Calibri"/>
                <a:sym typeface="Calibri"/>
              </a:rPr>
              <a:t>(</a:t>
            </a:r>
            <a:r>
              <a:rPr lang="en-US" sz="3200" b="1" dirty="0" err="1">
                <a:solidFill>
                  <a:srgbClr val="FF0000"/>
                </a:solidFill>
                <a:latin typeface="Calibri"/>
                <a:ea typeface="Calibri"/>
                <a:cs typeface="Calibri"/>
                <a:sym typeface="Calibri"/>
              </a:rPr>
              <a:t>threadID</a:t>
            </a:r>
            <a:r>
              <a:rPr lang="en-US" sz="3200" b="1" dirty="0" smtClean="0">
                <a:solidFill>
                  <a:srgbClr val="FF0000"/>
                </a:solidFill>
                <a:latin typeface="Calibri"/>
                <a:ea typeface="Calibri"/>
                <a:cs typeface="Calibri"/>
                <a:sym typeface="Calibri"/>
              </a:rPr>
              <a:t>) </a:t>
            </a:r>
            <a:r>
              <a:rPr lang="en-US" sz="3200" b="1" dirty="0" smtClean="0">
                <a:solidFill>
                  <a:srgbClr val="1F497D"/>
                </a:solidFill>
                <a:latin typeface="Calibri"/>
                <a:ea typeface="Calibri"/>
                <a:cs typeface="Calibri"/>
                <a:sym typeface="Calibri"/>
              </a:rPr>
              <a:t>to </a:t>
            </a:r>
            <a:r>
              <a:rPr lang="en-US" sz="3200" b="1" dirty="0">
                <a:solidFill>
                  <a:srgbClr val="1F497D"/>
                </a:solidFill>
                <a:latin typeface="Calibri"/>
                <a:ea typeface="Calibri"/>
                <a:cs typeface="Calibri"/>
                <a:sym typeface="Calibri"/>
              </a:rPr>
              <a:t>wake a particular thread as designated by </a:t>
            </a:r>
            <a:r>
              <a:rPr lang="en-US" sz="3200" b="1" dirty="0" err="1">
                <a:solidFill>
                  <a:srgbClr val="1F497D"/>
                </a:solidFill>
                <a:latin typeface="Calibri"/>
                <a:ea typeface="Calibri"/>
                <a:cs typeface="Calibri"/>
                <a:sym typeface="Calibri"/>
              </a:rPr>
              <a:t>threadID</a:t>
            </a:r>
            <a:r>
              <a:rPr lang="en-US" sz="3200" b="1" dirty="0">
                <a:solidFill>
                  <a:srgbClr val="1F497D"/>
                </a:solidFill>
                <a:latin typeface="Calibri"/>
                <a:ea typeface="Calibri"/>
                <a:cs typeface="Calibri"/>
                <a:sym typeface="Calibri"/>
              </a:rPr>
              <a:t>.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These </a:t>
            </a:r>
            <a:r>
              <a:rPr lang="en-US" sz="3200" b="1" dirty="0">
                <a:solidFill>
                  <a:srgbClr val="1F497D"/>
                </a:solidFill>
                <a:latin typeface="Calibri"/>
                <a:ea typeface="Calibri"/>
                <a:cs typeface="Calibri"/>
                <a:sym typeface="Calibri"/>
              </a:rPr>
              <a:t>two </a:t>
            </a:r>
            <a:r>
              <a:rPr lang="en-US" sz="3200" b="1" dirty="0" smtClean="0">
                <a:solidFill>
                  <a:srgbClr val="1F497D"/>
                </a:solidFill>
                <a:latin typeface="Calibri"/>
                <a:ea typeface="Calibri"/>
                <a:cs typeface="Calibri"/>
                <a:sym typeface="Calibri"/>
              </a:rPr>
              <a:t>routines can </a:t>
            </a:r>
            <a:r>
              <a:rPr lang="en-US" sz="3200" b="1" dirty="0">
                <a:solidFill>
                  <a:srgbClr val="1F497D"/>
                </a:solidFill>
                <a:latin typeface="Calibri"/>
                <a:ea typeface="Calibri"/>
                <a:cs typeface="Calibri"/>
                <a:sym typeface="Calibri"/>
              </a:rPr>
              <a:t>be used in tandem to build a lock that puts a caller to sleep if </a:t>
            </a:r>
            <a:r>
              <a:rPr lang="en-US" sz="3200" b="1" dirty="0" smtClean="0">
                <a:solidFill>
                  <a:srgbClr val="1F497D"/>
                </a:solidFill>
                <a:latin typeface="Calibri"/>
                <a:ea typeface="Calibri"/>
                <a:cs typeface="Calibri"/>
                <a:sym typeface="Calibri"/>
              </a:rPr>
              <a:t>it tries </a:t>
            </a:r>
            <a:r>
              <a:rPr lang="en-US" sz="3200" b="1" dirty="0">
                <a:solidFill>
                  <a:srgbClr val="1F497D"/>
                </a:solidFill>
                <a:latin typeface="Calibri"/>
                <a:ea typeface="Calibri"/>
                <a:cs typeface="Calibri"/>
                <a:sym typeface="Calibri"/>
              </a:rPr>
              <a:t>to acquire a held lock and wakes it when the lock is free. </a:t>
            </a:r>
            <a:endParaRPr lang="en-US" sz="3200" b="1" dirty="0" smtClean="0">
              <a:solidFill>
                <a:srgbClr val="1F497D"/>
              </a:solidFill>
              <a:latin typeface="Calibri"/>
              <a:ea typeface="Calibri"/>
              <a:cs typeface="Calibri"/>
              <a:sym typeface="Calibri"/>
            </a:endParaRPr>
          </a:p>
          <a:p>
            <a:pPr algn="just"/>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endParaRPr lang="en-US" sz="3200" b="1" dirty="0">
              <a:solidFill>
                <a:srgbClr val="1F497D"/>
              </a:solidFill>
              <a:latin typeface="Calibri"/>
              <a:ea typeface="Calibri"/>
              <a:cs typeface="Calibri"/>
              <a:sym typeface="Calibri"/>
            </a:endParaRPr>
          </a:p>
        </p:txBody>
      </p:sp>
      <p:sp>
        <p:nvSpPr>
          <p:cNvPr id="269" name="Google Shape;269;p15"/>
          <p:cNvSpPr txBox="1"/>
          <p:nvPr/>
        </p:nvSpPr>
        <p:spPr>
          <a:xfrm>
            <a:off x="4995068" y="339574"/>
            <a:ext cx="9047163" cy="997053"/>
          </a:xfrm>
          <a:prstGeom prst="rect">
            <a:avLst/>
          </a:prstGeom>
          <a:noFill/>
          <a:ln>
            <a:noFill/>
          </a:ln>
        </p:spPr>
        <p:txBody>
          <a:bodyPr spcFirstLastPara="1" wrap="square" lIns="0" tIns="12050" rIns="0" bIns="0" anchor="t" anchorCtr="0">
            <a:spAutoFit/>
          </a:bodyPr>
          <a:lstStyle/>
          <a:p>
            <a:pPr marL="12700" algn="ctr"/>
            <a:r>
              <a:rPr lang="en-US" sz="3200" b="1" dirty="0" smtClean="0">
                <a:solidFill>
                  <a:srgbClr val="FF0000"/>
                </a:solidFill>
                <a:latin typeface="Playfair Display"/>
                <a:ea typeface="Playfair Display"/>
                <a:cs typeface="Playfair Display"/>
                <a:sym typeface="Playfair Display"/>
              </a:rPr>
              <a:t>Using </a:t>
            </a:r>
            <a:r>
              <a:rPr lang="en-US" sz="3200" b="1" dirty="0">
                <a:solidFill>
                  <a:srgbClr val="FF0000"/>
                </a:solidFill>
                <a:latin typeface="Playfair Display"/>
                <a:ea typeface="Playfair Display"/>
                <a:cs typeface="Playfair Display"/>
                <a:sym typeface="Playfair Display"/>
              </a:rPr>
              <a:t>Queues: Sleeping Instead Of Spinning</a:t>
            </a:r>
          </a:p>
          <a:p>
            <a:pPr marL="12700" algn="ctr"/>
            <a:endParaRPr lang="en-IN" sz="3200" dirty="0"/>
          </a:p>
        </p:txBody>
      </p:sp>
      <p:pic>
        <p:nvPicPr>
          <p:cNvPr id="2" name="Picture 1"/>
          <p:cNvPicPr>
            <a:picLocks noChangeAspect="1"/>
          </p:cNvPicPr>
          <p:nvPr/>
        </p:nvPicPr>
        <p:blipFill>
          <a:blip r:embed="rId4"/>
          <a:stretch>
            <a:fillRect/>
          </a:stretch>
        </p:blipFill>
        <p:spPr>
          <a:xfrm>
            <a:off x="11627524" y="1328350"/>
            <a:ext cx="8225805" cy="9845927"/>
          </a:xfrm>
          <a:prstGeom prst="rect">
            <a:avLst/>
          </a:prstGeom>
        </p:spPr>
      </p:pic>
    </p:spTree>
    <p:extLst>
      <p:ext uri="{BB962C8B-B14F-4D97-AF65-F5344CB8AC3E}">
        <p14:creationId xmlns:p14="http://schemas.microsoft.com/office/powerpoint/2010/main" val="231569574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375753" y="1419226"/>
            <a:ext cx="19352593" cy="7971373"/>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In the code, </a:t>
            </a:r>
          </a:p>
          <a:p>
            <a:pPr marL="1193800" indent="-558800" algn="just">
              <a:buFont typeface="+mj-lt"/>
              <a:buAutoNum type="arabicPeriod"/>
            </a:pP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old </a:t>
            </a:r>
            <a:r>
              <a:rPr lang="en-US" sz="3200" b="1" dirty="0" smtClean="0">
                <a:solidFill>
                  <a:srgbClr val="1F497D"/>
                </a:solidFill>
                <a:latin typeface="Calibri"/>
                <a:ea typeface="Calibri"/>
                <a:cs typeface="Calibri"/>
                <a:sym typeface="Calibri"/>
              </a:rPr>
              <a:t>test-and-set is combined with </a:t>
            </a:r>
            <a:r>
              <a:rPr lang="en-US" sz="3200" b="1" dirty="0">
                <a:solidFill>
                  <a:srgbClr val="1F497D"/>
                </a:solidFill>
                <a:latin typeface="Calibri"/>
                <a:ea typeface="Calibri"/>
                <a:cs typeface="Calibri"/>
                <a:sym typeface="Calibri"/>
              </a:rPr>
              <a:t>an explicit queue of lock waiters to make </a:t>
            </a:r>
            <a:r>
              <a:rPr lang="en-US" sz="3200" b="1" dirty="0" smtClean="0">
                <a:solidFill>
                  <a:srgbClr val="1F497D"/>
                </a:solidFill>
                <a:latin typeface="Calibri"/>
                <a:ea typeface="Calibri"/>
                <a:cs typeface="Calibri"/>
                <a:sym typeface="Calibri"/>
              </a:rPr>
              <a:t>a more </a:t>
            </a:r>
            <a:r>
              <a:rPr lang="en-US" sz="3200" b="1" dirty="0">
                <a:solidFill>
                  <a:srgbClr val="1F497D"/>
                </a:solidFill>
                <a:latin typeface="Calibri"/>
                <a:ea typeface="Calibri"/>
                <a:cs typeface="Calibri"/>
                <a:sym typeface="Calibri"/>
              </a:rPr>
              <a:t>efficient </a:t>
            </a:r>
            <a:r>
              <a:rPr lang="en-US" sz="3200" b="1" dirty="0" smtClean="0">
                <a:solidFill>
                  <a:srgbClr val="1F497D"/>
                </a:solidFill>
                <a:latin typeface="Calibri"/>
                <a:ea typeface="Calibri"/>
                <a:cs typeface="Calibri"/>
                <a:sym typeface="Calibri"/>
              </a:rPr>
              <a:t>lock.</a:t>
            </a:r>
          </a:p>
          <a:p>
            <a:pPr marL="1193800" indent="-558800" algn="just">
              <a:buFont typeface="+mj-lt"/>
              <a:buAutoNum type="arabicPeriod"/>
            </a:pPr>
            <a:r>
              <a:rPr lang="en-US" sz="3200" b="1" dirty="0" smtClean="0">
                <a:solidFill>
                  <a:srgbClr val="1F497D"/>
                </a:solidFill>
                <a:latin typeface="Calibri"/>
                <a:ea typeface="Calibri"/>
                <a:cs typeface="Calibri"/>
                <a:sym typeface="Calibri"/>
              </a:rPr>
              <a:t>A </a:t>
            </a:r>
            <a:r>
              <a:rPr lang="en-US" sz="3200" b="1" dirty="0">
                <a:solidFill>
                  <a:srgbClr val="1F497D"/>
                </a:solidFill>
                <a:latin typeface="Calibri"/>
                <a:ea typeface="Calibri"/>
                <a:cs typeface="Calibri"/>
                <a:sym typeface="Calibri"/>
              </a:rPr>
              <a:t>queue </a:t>
            </a:r>
            <a:r>
              <a:rPr lang="en-US" sz="3200" b="1" dirty="0" smtClean="0">
                <a:solidFill>
                  <a:srgbClr val="1F497D"/>
                </a:solidFill>
                <a:latin typeface="Calibri"/>
                <a:ea typeface="Calibri"/>
                <a:cs typeface="Calibri"/>
                <a:sym typeface="Calibri"/>
              </a:rPr>
              <a:t>is used to </a:t>
            </a:r>
            <a:r>
              <a:rPr lang="en-US" sz="3200" b="1" dirty="0">
                <a:solidFill>
                  <a:srgbClr val="1F497D"/>
                </a:solidFill>
                <a:latin typeface="Calibri"/>
                <a:ea typeface="Calibri"/>
                <a:cs typeface="Calibri"/>
                <a:sym typeface="Calibri"/>
              </a:rPr>
              <a:t>help control who gets </a:t>
            </a:r>
            <a:r>
              <a:rPr lang="en-US" sz="3200" b="1" dirty="0" smtClean="0">
                <a:solidFill>
                  <a:srgbClr val="1F497D"/>
                </a:solidFill>
                <a:latin typeface="Calibri"/>
                <a:ea typeface="Calibri"/>
                <a:cs typeface="Calibri"/>
                <a:sym typeface="Calibri"/>
              </a:rPr>
              <a:t>the lock </a:t>
            </a:r>
            <a:r>
              <a:rPr lang="en-US" sz="3200" b="1" dirty="0">
                <a:solidFill>
                  <a:srgbClr val="1F497D"/>
                </a:solidFill>
                <a:latin typeface="Calibri"/>
                <a:ea typeface="Calibri"/>
                <a:cs typeface="Calibri"/>
                <a:sym typeface="Calibri"/>
              </a:rPr>
              <a:t>next and thus avoid </a:t>
            </a:r>
            <a:r>
              <a:rPr lang="en-US" sz="3200" b="1" dirty="0" smtClean="0">
                <a:solidFill>
                  <a:srgbClr val="1F497D"/>
                </a:solidFill>
                <a:latin typeface="Calibri"/>
                <a:ea typeface="Calibri"/>
                <a:cs typeface="Calibri"/>
                <a:sym typeface="Calibri"/>
              </a:rPr>
              <a:t>starvation.</a:t>
            </a:r>
          </a:p>
          <a:p>
            <a:pPr marL="1193800" indent="-558800" algn="just">
              <a:buFont typeface="+mj-lt"/>
              <a:buAutoNum type="arabicPeriod"/>
            </a:pP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guard is used </a:t>
            </a:r>
            <a:r>
              <a:rPr lang="en-US" sz="3200" b="1" dirty="0" smtClean="0">
                <a:solidFill>
                  <a:srgbClr val="1F497D"/>
                </a:solidFill>
                <a:latin typeface="Calibri"/>
                <a:ea typeface="Calibri"/>
                <a:cs typeface="Calibri"/>
                <a:sym typeface="Calibri"/>
              </a:rPr>
              <a:t>as </a:t>
            </a:r>
            <a:r>
              <a:rPr lang="en-US" sz="3200" b="1" dirty="0">
                <a:solidFill>
                  <a:srgbClr val="1F497D"/>
                </a:solidFill>
                <a:latin typeface="Calibri"/>
                <a:ea typeface="Calibri"/>
                <a:cs typeface="Calibri"/>
                <a:sym typeface="Calibri"/>
              </a:rPr>
              <a:t>a spin-lock around the flag and queue manipulations the lock </a:t>
            </a:r>
            <a:r>
              <a:rPr lang="en-US" sz="3200" b="1" dirty="0" smtClean="0">
                <a:solidFill>
                  <a:srgbClr val="1F497D"/>
                </a:solidFill>
                <a:latin typeface="Calibri"/>
                <a:ea typeface="Calibri"/>
                <a:cs typeface="Calibri"/>
                <a:sym typeface="Calibri"/>
              </a:rPr>
              <a:t>is using</a:t>
            </a:r>
            <a:r>
              <a:rPr lang="en-US" sz="3200" b="1" dirty="0">
                <a:solidFill>
                  <a:srgbClr val="1F497D"/>
                </a:solidFill>
                <a:latin typeface="Calibri"/>
                <a:ea typeface="Calibri"/>
                <a:cs typeface="Calibri"/>
                <a:sym typeface="Calibri"/>
              </a:rPr>
              <a:t>. This approach thus doesn’t avoid spin-waiting entirely; a </a:t>
            </a:r>
            <a:r>
              <a:rPr lang="en-US" sz="3200" b="1" dirty="0" smtClean="0">
                <a:solidFill>
                  <a:srgbClr val="1F497D"/>
                </a:solidFill>
                <a:latin typeface="Calibri"/>
                <a:ea typeface="Calibri"/>
                <a:cs typeface="Calibri"/>
                <a:sym typeface="Calibri"/>
              </a:rPr>
              <a:t>thread might </a:t>
            </a:r>
            <a:r>
              <a:rPr lang="en-US" sz="3200" b="1" dirty="0">
                <a:solidFill>
                  <a:srgbClr val="1F497D"/>
                </a:solidFill>
                <a:latin typeface="Calibri"/>
                <a:ea typeface="Calibri"/>
                <a:cs typeface="Calibri"/>
                <a:sym typeface="Calibri"/>
              </a:rPr>
              <a:t>be </a:t>
            </a:r>
            <a:r>
              <a:rPr lang="en-US" sz="3200" b="1" dirty="0" smtClean="0">
                <a:solidFill>
                  <a:srgbClr val="1F497D"/>
                </a:solidFill>
                <a:latin typeface="Calibri"/>
                <a:ea typeface="Calibri"/>
                <a:cs typeface="Calibri"/>
                <a:sym typeface="Calibri"/>
              </a:rPr>
              <a:t>interrupted while </a:t>
            </a:r>
            <a:r>
              <a:rPr lang="en-US" sz="3200" b="1" dirty="0">
                <a:solidFill>
                  <a:srgbClr val="1F497D"/>
                </a:solidFill>
                <a:latin typeface="Calibri"/>
                <a:ea typeface="Calibri"/>
                <a:cs typeface="Calibri"/>
                <a:sym typeface="Calibri"/>
              </a:rPr>
              <a:t>acquiring or releasing the lock, and thus </a:t>
            </a:r>
            <a:r>
              <a:rPr lang="en-US" sz="3200" b="1" dirty="0" smtClean="0">
                <a:solidFill>
                  <a:srgbClr val="1F497D"/>
                </a:solidFill>
                <a:latin typeface="Calibri"/>
                <a:ea typeface="Calibri"/>
                <a:cs typeface="Calibri"/>
                <a:sym typeface="Calibri"/>
              </a:rPr>
              <a:t>cause other </a:t>
            </a:r>
            <a:r>
              <a:rPr lang="en-US" sz="3200" b="1" dirty="0">
                <a:solidFill>
                  <a:srgbClr val="1F497D"/>
                </a:solidFill>
                <a:latin typeface="Calibri"/>
                <a:ea typeface="Calibri"/>
                <a:cs typeface="Calibri"/>
                <a:sym typeface="Calibri"/>
              </a:rPr>
              <a:t>threads to spin-wait for this one to run again. </a:t>
            </a:r>
            <a:endParaRPr lang="en-US" sz="3200" b="1" dirty="0" smtClean="0">
              <a:solidFill>
                <a:srgbClr val="1F497D"/>
              </a:solidFill>
              <a:latin typeface="Calibri"/>
              <a:ea typeface="Calibri"/>
              <a:cs typeface="Calibri"/>
              <a:sym typeface="Calibri"/>
            </a:endParaRPr>
          </a:p>
          <a:p>
            <a:pPr marL="1193800" indent="-558800" algn="just">
              <a:buFont typeface="+mj-lt"/>
              <a:buAutoNum type="arabicPeriod"/>
            </a:pPr>
            <a:r>
              <a:rPr lang="en-US" sz="3200" b="1" dirty="0" smtClean="0">
                <a:solidFill>
                  <a:srgbClr val="1F497D"/>
                </a:solidFill>
                <a:latin typeface="Calibri"/>
                <a:ea typeface="Calibri"/>
                <a:cs typeface="Calibri"/>
                <a:sym typeface="Calibri"/>
              </a:rPr>
              <a:t>However</a:t>
            </a:r>
            <a:r>
              <a:rPr lang="en-US" sz="3200" b="1" dirty="0">
                <a:solidFill>
                  <a:srgbClr val="1F497D"/>
                </a:solidFill>
                <a:latin typeface="Calibri"/>
                <a:ea typeface="Calibri"/>
                <a:cs typeface="Calibri"/>
                <a:sym typeface="Calibri"/>
              </a:rPr>
              <a:t>, the </a:t>
            </a:r>
            <a:r>
              <a:rPr lang="en-US" sz="3200" b="1" dirty="0" smtClean="0">
                <a:solidFill>
                  <a:srgbClr val="1F497D"/>
                </a:solidFill>
                <a:latin typeface="Calibri"/>
                <a:ea typeface="Calibri"/>
                <a:cs typeface="Calibri"/>
                <a:sym typeface="Calibri"/>
              </a:rPr>
              <a:t>time spent </a:t>
            </a:r>
            <a:r>
              <a:rPr lang="en-US" sz="3200" b="1" dirty="0">
                <a:solidFill>
                  <a:srgbClr val="1F497D"/>
                </a:solidFill>
                <a:latin typeface="Calibri"/>
                <a:ea typeface="Calibri"/>
                <a:cs typeface="Calibri"/>
                <a:sym typeface="Calibri"/>
              </a:rPr>
              <a:t>spinning is quite limited (just a few instructions inside the lock </a:t>
            </a:r>
            <a:r>
              <a:rPr lang="en-US" sz="3200" b="1" dirty="0" smtClean="0">
                <a:solidFill>
                  <a:srgbClr val="1F497D"/>
                </a:solidFill>
                <a:latin typeface="Calibri"/>
                <a:ea typeface="Calibri"/>
                <a:cs typeface="Calibri"/>
                <a:sym typeface="Calibri"/>
              </a:rPr>
              <a:t>and unlock </a:t>
            </a:r>
            <a:r>
              <a:rPr lang="en-US" sz="3200" b="1" dirty="0">
                <a:solidFill>
                  <a:srgbClr val="1F497D"/>
                </a:solidFill>
                <a:latin typeface="Calibri"/>
                <a:ea typeface="Calibri"/>
                <a:cs typeface="Calibri"/>
                <a:sym typeface="Calibri"/>
              </a:rPr>
              <a:t>code, instead of the user-defined critical section), and thus </a:t>
            </a:r>
            <a:r>
              <a:rPr lang="en-US" sz="3200" b="1" dirty="0" smtClean="0">
                <a:solidFill>
                  <a:srgbClr val="1F497D"/>
                </a:solidFill>
                <a:latin typeface="Calibri"/>
                <a:ea typeface="Calibri"/>
                <a:cs typeface="Calibri"/>
                <a:sym typeface="Calibri"/>
              </a:rPr>
              <a:t>it may </a:t>
            </a:r>
            <a:r>
              <a:rPr lang="en-US" sz="3200" b="1" dirty="0">
                <a:solidFill>
                  <a:srgbClr val="1F497D"/>
                </a:solidFill>
                <a:latin typeface="Calibri"/>
                <a:ea typeface="Calibri"/>
                <a:cs typeface="Calibri"/>
                <a:sym typeface="Calibri"/>
              </a:rPr>
              <a:t>be </a:t>
            </a:r>
            <a:r>
              <a:rPr lang="en-US" sz="3200" b="1" dirty="0" smtClean="0">
                <a:solidFill>
                  <a:srgbClr val="1F497D"/>
                </a:solidFill>
                <a:latin typeface="Calibri"/>
                <a:ea typeface="Calibri"/>
                <a:cs typeface="Calibri"/>
                <a:sym typeface="Calibri"/>
              </a:rPr>
              <a:t>reasonable.</a:t>
            </a:r>
          </a:p>
          <a:p>
            <a:pPr marL="1193800" indent="-558800" algn="just">
              <a:buFont typeface="+mj-lt"/>
              <a:buAutoNum type="arabicPeriod"/>
            </a:pPr>
            <a:r>
              <a:rPr lang="en-US" sz="3200" b="1" dirty="0" smtClean="0">
                <a:solidFill>
                  <a:srgbClr val="1F497D"/>
                </a:solidFill>
                <a:latin typeface="Calibri"/>
                <a:ea typeface="Calibri"/>
                <a:cs typeface="Calibri"/>
                <a:sym typeface="Calibri"/>
              </a:rPr>
              <a:t>In </a:t>
            </a:r>
            <a:r>
              <a:rPr lang="en-US" sz="3200" b="1" dirty="0">
                <a:solidFill>
                  <a:srgbClr val="1F497D"/>
                </a:solidFill>
                <a:latin typeface="Calibri"/>
                <a:ea typeface="Calibri"/>
                <a:cs typeface="Calibri"/>
                <a:sym typeface="Calibri"/>
              </a:rPr>
              <a:t>lock(), when a thread can not </a:t>
            </a:r>
            <a:r>
              <a:rPr lang="en-US" sz="3200" b="1" dirty="0" smtClean="0">
                <a:solidFill>
                  <a:srgbClr val="1F497D"/>
                </a:solidFill>
                <a:latin typeface="Calibri"/>
                <a:ea typeface="Calibri"/>
                <a:cs typeface="Calibri"/>
                <a:sym typeface="Calibri"/>
              </a:rPr>
              <a:t>acquire the </a:t>
            </a:r>
            <a:r>
              <a:rPr lang="en-US" sz="3200" b="1" dirty="0">
                <a:solidFill>
                  <a:srgbClr val="1F497D"/>
                </a:solidFill>
                <a:latin typeface="Calibri"/>
                <a:ea typeface="Calibri"/>
                <a:cs typeface="Calibri"/>
                <a:sym typeface="Calibri"/>
              </a:rPr>
              <a:t>lock (it is already held), </a:t>
            </a:r>
            <a:r>
              <a:rPr lang="en-US" sz="3200" b="1" dirty="0" smtClean="0">
                <a:solidFill>
                  <a:srgbClr val="1F497D"/>
                </a:solidFill>
                <a:latin typeface="Calibri"/>
                <a:ea typeface="Calibri"/>
                <a:cs typeface="Calibri"/>
                <a:sym typeface="Calibri"/>
              </a:rPr>
              <a:t>threads are added to </a:t>
            </a:r>
            <a:r>
              <a:rPr lang="en-US" sz="3200" b="1" dirty="0">
                <a:solidFill>
                  <a:srgbClr val="1F497D"/>
                </a:solidFill>
                <a:latin typeface="Calibri"/>
                <a:ea typeface="Calibri"/>
                <a:cs typeface="Calibri"/>
                <a:sym typeface="Calibri"/>
              </a:rPr>
              <a:t>a queue (</a:t>
            </a:r>
            <a:r>
              <a:rPr lang="en-US" sz="3200" b="1" dirty="0" smtClean="0">
                <a:solidFill>
                  <a:srgbClr val="1F497D"/>
                </a:solidFill>
                <a:latin typeface="Calibri"/>
                <a:ea typeface="Calibri"/>
                <a:cs typeface="Calibri"/>
                <a:sym typeface="Calibri"/>
              </a:rPr>
              <a:t>by calling </a:t>
            </a:r>
            <a:r>
              <a:rPr lang="en-US" sz="3200" b="1" dirty="0">
                <a:solidFill>
                  <a:srgbClr val="1F497D"/>
                </a:solidFill>
                <a:latin typeface="Calibri"/>
                <a:ea typeface="Calibri"/>
                <a:cs typeface="Calibri"/>
                <a:sym typeface="Calibri"/>
              </a:rPr>
              <a:t>the </a:t>
            </a:r>
            <a:r>
              <a:rPr lang="en-US" sz="3200" b="1" dirty="0" err="1">
                <a:solidFill>
                  <a:srgbClr val="1F497D"/>
                </a:solidFill>
                <a:latin typeface="Calibri"/>
                <a:ea typeface="Calibri"/>
                <a:cs typeface="Calibri"/>
                <a:sym typeface="Calibri"/>
              </a:rPr>
              <a:t>gettid</a:t>
            </a:r>
            <a:r>
              <a:rPr lang="en-US" sz="3200" b="1" dirty="0">
                <a:solidFill>
                  <a:srgbClr val="1F497D"/>
                </a:solidFill>
                <a:latin typeface="Calibri"/>
                <a:ea typeface="Calibri"/>
                <a:cs typeface="Calibri"/>
                <a:sym typeface="Calibri"/>
              </a:rPr>
              <a:t>() function to get the thread ID of the current thread</a:t>
            </a:r>
            <a:r>
              <a:rPr lang="en-US" sz="3200" b="1" dirty="0" smtClean="0">
                <a:solidFill>
                  <a:srgbClr val="1F497D"/>
                </a:solidFill>
                <a:latin typeface="Calibri"/>
                <a:ea typeface="Calibri"/>
                <a:cs typeface="Calibri"/>
                <a:sym typeface="Calibri"/>
              </a:rPr>
              <a:t>), set </a:t>
            </a:r>
            <a:r>
              <a:rPr lang="en-US" sz="3200" b="1" dirty="0">
                <a:solidFill>
                  <a:srgbClr val="1F497D"/>
                </a:solidFill>
                <a:latin typeface="Calibri"/>
                <a:ea typeface="Calibri"/>
                <a:cs typeface="Calibri"/>
                <a:sym typeface="Calibri"/>
              </a:rPr>
              <a:t>guard to 0, and yield the CPU. </a:t>
            </a:r>
            <a:endParaRPr lang="en-US" sz="3200" b="1" dirty="0" smtClean="0">
              <a:solidFill>
                <a:srgbClr val="1F497D"/>
              </a:solidFill>
              <a:latin typeface="Calibri"/>
              <a:ea typeface="Calibri"/>
              <a:cs typeface="Calibri"/>
              <a:sym typeface="Calibri"/>
            </a:endParaRPr>
          </a:p>
          <a:p>
            <a:pPr marL="1193800" indent="-558800" algn="just">
              <a:buFont typeface="+mj-lt"/>
              <a:buAutoNum type="arabicPeriod"/>
            </a:pPr>
            <a:r>
              <a:rPr lang="en-US" sz="3200" b="1" dirty="0" smtClean="0">
                <a:solidFill>
                  <a:srgbClr val="1F497D"/>
                </a:solidFill>
                <a:latin typeface="Calibri"/>
                <a:ea typeface="Calibri"/>
                <a:cs typeface="Calibri"/>
                <a:sym typeface="Calibri"/>
              </a:rPr>
              <a:t>What would happen </a:t>
            </a:r>
            <a:r>
              <a:rPr lang="en-US" sz="3200" b="1" dirty="0">
                <a:solidFill>
                  <a:srgbClr val="1F497D"/>
                </a:solidFill>
                <a:latin typeface="Calibri"/>
                <a:ea typeface="Calibri"/>
                <a:cs typeface="Calibri"/>
                <a:sym typeface="Calibri"/>
              </a:rPr>
              <a:t>if the release of the guard lock came after the park(), and </a:t>
            </a:r>
            <a:r>
              <a:rPr lang="en-US" sz="3200" b="1" dirty="0" smtClean="0">
                <a:solidFill>
                  <a:srgbClr val="1F497D"/>
                </a:solidFill>
                <a:latin typeface="Calibri"/>
                <a:ea typeface="Calibri"/>
                <a:cs typeface="Calibri"/>
                <a:sym typeface="Calibri"/>
              </a:rPr>
              <a:t>not before</a:t>
            </a:r>
            <a:r>
              <a:rPr lang="en-US" sz="3200" b="1" dirty="0">
                <a:solidFill>
                  <a:srgbClr val="1F497D"/>
                </a:solidFill>
                <a:latin typeface="Calibri"/>
                <a:ea typeface="Calibri"/>
                <a:cs typeface="Calibri"/>
                <a:sym typeface="Calibri"/>
              </a:rPr>
              <a:t>? </a:t>
            </a:r>
            <a:endParaRPr lang="en-US" sz="3200" b="1" dirty="0" smtClean="0">
              <a:solidFill>
                <a:srgbClr val="1F497D"/>
              </a:solidFill>
              <a:latin typeface="Calibri"/>
              <a:ea typeface="Calibri"/>
              <a:cs typeface="Calibri"/>
              <a:sym typeface="Calibri"/>
            </a:endParaRPr>
          </a:p>
          <a:p>
            <a:pPr marL="1193800" indent="-558800" algn="just">
              <a:buFont typeface="+mj-lt"/>
              <a:buAutoNum type="arabicPeriod"/>
            </a:pP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flag does not get set back to 0 </a:t>
            </a:r>
            <a:r>
              <a:rPr lang="en-US" sz="3200" b="1" dirty="0" smtClean="0">
                <a:solidFill>
                  <a:srgbClr val="1F497D"/>
                </a:solidFill>
                <a:latin typeface="Calibri"/>
                <a:ea typeface="Calibri"/>
                <a:cs typeface="Calibri"/>
                <a:sym typeface="Calibri"/>
              </a:rPr>
              <a:t>when another </a:t>
            </a:r>
            <a:r>
              <a:rPr lang="en-US" sz="3200" b="1" dirty="0">
                <a:solidFill>
                  <a:srgbClr val="1F497D"/>
                </a:solidFill>
                <a:latin typeface="Calibri"/>
                <a:ea typeface="Calibri"/>
                <a:cs typeface="Calibri"/>
                <a:sym typeface="Calibri"/>
              </a:rPr>
              <a:t>thread gets woken up. </a:t>
            </a:r>
            <a:r>
              <a:rPr lang="en-US" sz="3200" b="1" dirty="0" smtClean="0">
                <a:solidFill>
                  <a:srgbClr val="1F497D"/>
                </a:solidFill>
                <a:latin typeface="Calibri"/>
                <a:ea typeface="Calibri"/>
                <a:cs typeface="Calibri"/>
                <a:sym typeface="Calibri"/>
              </a:rPr>
              <a:t>Because when </a:t>
            </a:r>
            <a:r>
              <a:rPr lang="en-US" sz="3200" b="1" dirty="0">
                <a:solidFill>
                  <a:srgbClr val="1F497D"/>
                </a:solidFill>
                <a:latin typeface="Calibri"/>
                <a:ea typeface="Calibri"/>
                <a:cs typeface="Calibri"/>
                <a:sym typeface="Calibri"/>
              </a:rPr>
              <a:t>a thread is woken up, it will be as if it is </a:t>
            </a:r>
            <a:r>
              <a:rPr lang="en-US" sz="3200" b="1" dirty="0" smtClean="0">
                <a:solidFill>
                  <a:srgbClr val="1F497D"/>
                </a:solidFill>
                <a:latin typeface="Calibri"/>
                <a:ea typeface="Calibri"/>
                <a:cs typeface="Calibri"/>
                <a:sym typeface="Calibri"/>
              </a:rPr>
              <a:t>returning from </a:t>
            </a:r>
            <a:r>
              <a:rPr lang="en-US" sz="3200" b="1" dirty="0">
                <a:solidFill>
                  <a:srgbClr val="1F497D"/>
                </a:solidFill>
                <a:latin typeface="Calibri"/>
                <a:ea typeface="Calibri"/>
                <a:cs typeface="Calibri"/>
                <a:sym typeface="Calibri"/>
              </a:rPr>
              <a:t>park(); however, it does not hold the guard at that </a:t>
            </a:r>
            <a:r>
              <a:rPr lang="en-US" sz="3200" b="1" dirty="0" smtClean="0">
                <a:solidFill>
                  <a:srgbClr val="1F497D"/>
                </a:solidFill>
                <a:latin typeface="Calibri"/>
                <a:ea typeface="Calibri"/>
                <a:cs typeface="Calibri"/>
                <a:sym typeface="Calibri"/>
              </a:rPr>
              <a:t>point in </a:t>
            </a:r>
            <a:r>
              <a:rPr lang="en-US" sz="3200" b="1" dirty="0">
                <a:solidFill>
                  <a:srgbClr val="1F497D"/>
                </a:solidFill>
                <a:latin typeface="Calibri"/>
                <a:ea typeface="Calibri"/>
                <a:cs typeface="Calibri"/>
                <a:sym typeface="Calibri"/>
              </a:rPr>
              <a:t>the code and thus cannot even try to set the flag to 1. </a:t>
            </a:r>
            <a:endParaRPr lang="en-US" sz="3200" b="1" dirty="0" smtClean="0">
              <a:solidFill>
                <a:srgbClr val="1F497D"/>
              </a:solidFill>
              <a:latin typeface="Calibri"/>
              <a:ea typeface="Calibri"/>
              <a:cs typeface="Calibri"/>
              <a:sym typeface="Calibri"/>
            </a:endParaRPr>
          </a:p>
          <a:p>
            <a:pPr marL="1193800" indent="-558800" algn="just">
              <a:buFont typeface="+mj-lt"/>
              <a:buAutoNum type="arabicPeriod"/>
            </a:pPr>
            <a:r>
              <a:rPr lang="en-US" sz="3200" b="1" dirty="0" smtClean="0">
                <a:solidFill>
                  <a:srgbClr val="1F497D"/>
                </a:solidFill>
                <a:latin typeface="Calibri"/>
                <a:ea typeface="Calibri"/>
                <a:cs typeface="Calibri"/>
                <a:sym typeface="Calibri"/>
              </a:rPr>
              <a:t>Thus</a:t>
            </a:r>
            <a:r>
              <a:rPr lang="en-US" sz="3200" b="1" dirty="0">
                <a:solidFill>
                  <a:srgbClr val="1F497D"/>
                </a:solidFill>
                <a:latin typeface="Calibri"/>
                <a:ea typeface="Calibri"/>
                <a:cs typeface="Calibri"/>
                <a:sym typeface="Calibri"/>
              </a:rPr>
              <a:t>, </a:t>
            </a: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lock </a:t>
            </a:r>
            <a:r>
              <a:rPr lang="en-US" sz="3200" b="1" dirty="0" smtClean="0">
                <a:solidFill>
                  <a:srgbClr val="1F497D"/>
                </a:solidFill>
                <a:latin typeface="Calibri"/>
                <a:ea typeface="Calibri"/>
                <a:cs typeface="Calibri"/>
                <a:sym typeface="Calibri"/>
              </a:rPr>
              <a:t>is directly passed from </a:t>
            </a:r>
            <a:r>
              <a:rPr lang="en-US" sz="3200" b="1" dirty="0">
                <a:solidFill>
                  <a:srgbClr val="1F497D"/>
                </a:solidFill>
                <a:latin typeface="Calibri"/>
                <a:ea typeface="Calibri"/>
                <a:cs typeface="Calibri"/>
                <a:sym typeface="Calibri"/>
              </a:rPr>
              <a:t>the thread releasing the lock to the next </a:t>
            </a:r>
            <a:r>
              <a:rPr lang="en-US" sz="3200" b="1" dirty="0" smtClean="0">
                <a:solidFill>
                  <a:srgbClr val="1F497D"/>
                </a:solidFill>
                <a:latin typeface="Calibri"/>
                <a:ea typeface="Calibri"/>
                <a:cs typeface="Calibri"/>
                <a:sym typeface="Calibri"/>
              </a:rPr>
              <a:t>thread acquiring </a:t>
            </a:r>
            <a:r>
              <a:rPr lang="en-US" sz="3200" b="1" dirty="0">
                <a:solidFill>
                  <a:srgbClr val="1F497D"/>
                </a:solidFill>
                <a:latin typeface="Calibri"/>
                <a:ea typeface="Calibri"/>
                <a:cs typeface="Calibri"/>
                <a:sym typeface="Calibri"/>
              </a:rPr>
              <a:t>it; flag is not set to 0 </a:t>
            </a:r>
            <a:r>
              <a:rPr lang="en-US" sz="3200" b="1" dirty="0" smtClean="0">
                <a:solidFill>
                  <a:srgbClr val="1F497D"/>
                </a:solidFill>
                <a:latin typeface="Calibri"/>
                <a:ea typeface="Calibri"/>
                <a:cs typeface="Calibri"/>
                <a:sym typeface="Calibri"/>
              </a:rPr>
              <a:t>in-between.</a:t>
            </a:r>
          </a:p>
        </p:txBody>
      </p:sp>
      <p:sp>
        <p:nvSpPr>
          <p:cNvPr id="11" name="Google Shape;269;p15"/>
          <p:cNvSpPr txBox="1"/>
          <p:nvPr/>
        </p:nvSpPr>
        <p:spPr>
          <a:xfrm>
            <a:off x="4995068" y="339574"/>
            <a:ext cx="9047163" cy="997053"/>
          </a:xfrm>
          <a:prstGeom prst="rect">
            <a:avLst/>
          </a:prstGeom>
          <a:noFill/>
          <a:ln>
            <a:noFill/>
          </a:ln>
        </p:spPr>
        <p:txBody>
          <a:bodyPr spcFirstLastPara="1" wrap="square" lIns="0" tIns="12050" rIns="0" bIns="0" anchor="t" anchorCtr="0">
            <a:spAutoFit/>
          </a:bodyPr>
          <a:lstStyle/>
          <a:p>
            <a:pPr marL="12700" algn="ctr"/>
            <a:r>
              <a:rPr lang="en-US" sz="3200" b="1" dirty="0" smtClean="0">
                <a:solidFill>
                  <a:srgbClr val="FF0000"/>
                </a:solidFill>
                <a:latin typeface="Playfair Display"/>
                <a:ea typeface="Playfair Display"/>
                <a:cs typeface="Playfair Display"/>
                <a:sym typeface="Playfair Display"/>
              </a:rPr>
              <a:t>Using </a:t>
            </a:r>
            <a:r>
              <a:rPr lang="en-US" sz="3200" b="1" dirty="0">
                <a:solidFill>
                  <a:srgbClr val="FF0000"/>
                </a:solidFill>
                <a:latin typeface="Playfair Display"/>
                <a:ea typeface="Playfair Display"/>
                <a:cs typeface="Playfair Display"/>
                <a:sym typeface="Playfair Display"/>
              </a:rPr>
              <a:t>Queues: Sleeping Instead Of Spinning</a:t>
            </a:r>
          </a:p>
          <a:p>
            <a:pPr marL="12700" algn="ctr"/>
            <a:endParaRPr lang="en-IN" sz="3200" dirty="0"/>
          </a:p>
        </p:txBody>
      </p:sp>
    </p:spTree>
    <p:extLst>
      <p:ext uri="{BB962C8B-B14F-4D97-AF65-F5344CB8AC3E}">
        <p14:creationId xmlns:p14="http://schemas.microsoft.com/office/powerpoint/2010/main" val="34816194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375753" y="1419226"/>
            <a:ext cx="19352593" cy="7478930"/>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Finally</a:t>
            </a:r>
            <a:r>
              <a:rPr lang="en-US" sz="3200" b="1" dirty="0">
                <a:solidFill>
                  <a:srgbClr val="1F497D"/>
                </a:solidFill>
                <a:latin typeface="Calibri"/>
                <a:ea typeface="Calibri"/>
                <a:cs typeface="Calibri"/>
                <a:sym typeface="Calibri"/>
              </a:rPr>
              <a:t>, </a:t>
            </a:r>
            <a:r>
              <a:rPr lang="en-US" sz="3200" b="1" dirty="0" smtClean="0">
                <a:solidFill>
                  <a:srgbClr val="1F497D"/>
                </a:solidFill>
                <a:latin typeface="Calibri"/>
                <a:ea typeface="Calibri"/>
                <a:cs typeface="Calibri"/>
                <a:sym typeface="Calibri"/>
              </a:rPr>
              <a:t>note </a:t>
            </a:r>
            <a:r>
              <a:rPr lang="en-US" sz="3200" b="1" dirty="0">
                <a:solidFill>
                  <a:srgbClr val="1F497D"/>
                </a:solidFill>
                <a:latin typeface="Calibri"/>
                <a:ea typeface="Calibri"/>
                <a:cs typeface="Calibri"/>
                <a:sym typeface="Calibri"/>
              </a:rPr>
              <a:t>the perceived race condition in the solution, just before the call to park(). With just the wrong timing, a thread will be about to park, assuming that it should sleep until the lock is no </a:t>
            </a:r>
            <a:r>
              <a:rPr lang="en-US" sz="3200" b="1" dirty="0" smtClean="0">
                <a:solidFill>
                  <a:srgbClr val="1F497D"/>
                </a:solidFill>
                <a:latin typeface="Calibri"/>
                <a:ea typeface="Calibri"/>
                <a:cs typeface="Calibri"/>
                <a:sym typeface="Calibri"/>
              </a:rPr>
              <a:t>longer held</a:t>
            </a:r>
            <a:r>
              <a:rPr lang="en-US" sz="3200" b="1" dirty="0">
                <a:solidFill>
                  <a:srgbClr val="1F497D"/>
                </a:solidFill>
                <a:latin typeface="Calibri"/>
                <a:ea typeface="Calibri"/>
                <a:cs typeface="Calibri"/>
                <a:sym typeface="Calibri"/>
              </a:rPr>
              <a:t>. A switch at that time to another thread (say, a thread holding </a:t>
            </a:r>
            <a:r>
              <a:rPr lang="en-US" sz="3200" b="1" dirty="0" smtClean="0">
                <a:solidFill>
                  <a:srgbClr val="1F497D"/>
                </a:solidFill>
                <a:latin typeface="Calibri"/>
                <a:ea typeface="Calibri"/>
                <a:cs typeface="Calibri"/>
                <a:sym typeface="Calibri"/>
              </a:rPr>
              <a:t>the lock</a:t>
            </a:r>
            <a:r>
              <a:rPr lang="en-US" sz="3200" b="1" dirty="0">
                <a:solidFill>
                  <a:srgbClr val="1F497D"/>
                </a:solidFill>
                <a:latin typeface="Calibri"/>
                <a:ea typeface="Calibri"/>
                <a:cs typeface="Calibri"/>
                <a:sym typeface="Calibri"/>
              </a:rPr>
              <a:t>) could lead to </a:t>
            </a:r>
            <a:r>
              <a:rPr lang="en-US" sz="3200" b="1" dirty="0" smtClean="0">
                <a:solidFill>
                  <a:srgbClr val="1F497D"/>
                </a:solidFill>
                <a:latin typeface="Calibri"/>
                <a:ea typeface="Calibri"/>
                <a:cs typeface="Calibri"/>
                <a:sym typeface="Calibri"/>
              </a:rPr>
              <a:t>trouble</a:t>
            </a:r>
            <a:r>
              <a:rPr lang="en-US" sz="3200" b="1" dirty="0">
                <a:solidFill>
                  <a:srgbClr val="1F497D"/>
                </a:solidFill>
                <a:latin typeface="Calibri"/>
                <a:ea typeface="Calibri"/>
                <a:cs typeface="Calibri"/>
                <a:sym typeface="Calibri"/>
              </a:rPr>
              <a:t>.</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FF0000"/>
                </a:solidFill>
                <a:latin typeface="Calibri"/>
                <a:ea typeface="Calibri"/>
                <a:cs typeface="Calibri"/>
                <a:sym typeface="Calibri"/>
              </a:rPr>
              <a:t>EX</a:t>
            </a:r>
            <a:r>
              <a:rPr lang="en-US" sz="3200" b="1" dirty="0">
                <a:solidFill>
                  <a:srgbClr val="1F497D"/>
                </a:solidFill>
                <a:latin typeface="Calibri"/>
                <a:ea typeface="Calibri"/>
                <a:cs typeface="Calibri"/>
                <a:sym typeface="Calibri"/>
              </a:rPr>
              <a:t>:</a:t>
            </a:r>
            <a:r>
              <a:rPr lang="en-US" sz="3200" b="1" dirty="0" smtClean="0">
                <a:solidFill>
                  <a:srgbClr val="1F497D"/>
                </a:solidFill>
                <a:latin typeface="Calibri"/>
                <a:ea typeface="Calibri"/>
                <a:cs typeface="Calibri"/>
                <a:sym typeface="Calibri"/>
              </a:rPr>
              <a:t> </a:t>
            </a:r>
            <a:r>
              <a:rPr lang="en-US" sz="3200" b="1" dirty="0">
                <a:solidFill>
                  <a:srgbClr val="1F497D"/>
                </a:solidFill>
                <a:latin typeface="Calibri"/>
                <a:ea typeface="Calibri"/>
                <a:cs typeface="Calibri"/>
                <a:sym typeface="Calibri"/>
              </a:rPr>
              <a:t>if that thread then released </a:t>
            </a:r>
            <a:r>
              <a:rPr lang="en-US" sz="3200" b="1" dirty="0" smtClean="0">
                <a:solidFill>
                  <a:srgbClr val="1F497D"/>
                </a:solidFill>
                <a:latin typeface="Calibri"/>
                <a:ea typeface="Calibri"/>
                <a:cs typeface="Calibri"/>
                <a:sym typeface="Calibri"/>
              </a:rPr>
              <a:t>the lock</a:t>
            </a:r>
            <a:r>
              <a:rPr lang="en-US" sz="3200" b="1" dirty="0">
                <a:solidFill>
                  <a:srgbClr val="1F497D"/>
                </a:solidFill>
                <a:latin typeface="Calibri"/>
                <a:ea typeface="Calibri"/>
                <a:cs typeface="Calibri"/>
                <a:sym typeface="Calibri"/>
              </a:rPr>
              <a:t>. The subsequent park by the first thread would then sleep </a:t>
            </a:r>
            <a:r>
              <a:rPr lang="en-US" sz="3200" b="1" dirty="0" smtClean="0">
                <a:solidFill>
                  <a:srgbClr val="1F497D"/>
                </a:solidFill>
                <a:latin typeface="Calibri"/>
                <a:ea typeface="Calibri"/>
                <a:cs typeface="Calibri"/>
                <a:sym typeface="Calibri"/>
              </a:rPr>
              <a:t>forever (</a:t>
            </a:r>
            <a:r>
              <a:rPr lang="en-US" sz="3200" b="1" dirty="0">
                <a:solidFill>
                  <a:srgbClr val="1F497D"/>
                </a:solidFill>
                <a:latin typeface="Calibri"/>
                <a:ea typeface="Calibri"/>
                <a:cs typeface="Calibri"/>
                <a:sym typeface="Calibri"/>
              </a:rPr>
              <a:t>potentially), a problem sometimes called the </a:t>
            </a:r>
            <a:r>
              <a:rPr lang="en-US" sz="3200" b="1" dirty="0">
                <a:solidFill>
                  <a:srgbClr val="FF0000"/>
                </a:solidFill>
                <a:latin typeface="Calibri"/>
                <a:ea typeface="Calibri"/>
                <a:cs typeface="Calibri"/>
                <a:sym typeface="Calibri"/>
              </a:rPr>
              <a:t>wakeup/waiting race</a:t>
            </a:r>
            <a:r>
              <a:rPr lang="en-US" sz="3200" b="1" dirty="0">
                <a:solidFill>
                  <a:srgbClr val="1F497D"/>
                </a:solidFill>
                <a:latin typeface="Calibri"/>
                <a:ea typeface="Calibri"/>
                <a:cs typeface="Calibri"/>
                <a:sym typeface="Calibri"/>
              </a:rPr>
              <a:t>.</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Solaris solves this </a:t>
            </a:r>
            <a:r>
              <a:rPr lang="en-US" sz="3200" b="1" dirty="0" smtClean="0">
                <a:solidFill>
                  <a:srgbClr val="1F497D"/>
                </a:solidFill>
                <a:latin typeface="Calibri"/>
                <a:ea typeface="Calibri"/>
                <a:cs typeface="Calibri"/>
                <a:sym typeface="Calibri"/>
              </a:rPr>
              <a:t>problem by </a:t>
            </a:r>
            <a:r>
              <a:rPr lang="en-US" sz="3200" b="1" dirty="0">
                <a:solidFill>
                  <a:srgbClr val="1F497D"/>
                </a:solidFill>
                <a:latin typeface="Calibri"/>
                <a:ea typeface="Calibri"/>
                <a:cs typeface="Calibri"/>
                <a:sym typeface="Calibri"/>
              </a:rPr>
              <a:t>adding a third </a:t>
            </a:r>
            <a:r>
              <a:rPr lang="en-US" sz="3200" b="1" dirty="0" smtClean="0">
                <a:solidFill>
                  <a:srgbClr val="1F497D"/>
                </a:solidFill>
                <a:latin typeface="Calibri"/>
                <a:ea typeface="Calibri"/>
                <a:cs typeface="Calibri"/>
                <a:sym typeface="Calibri"/>
              </a:rPr>
              <a:t>system call</a:t>
            </a:r>
            <a:r>
              <a:rPr lang="en-US" sz="3200" b="1" dirty="0">
                <a:solidFill>
                  <a:srgbClr val="1F497D"/>
                </a:solidFill>
                <a:latin typeface="Calibri"/>
                <a:ea typeface="Calibri"/>
                <a:cs typeface="Calibri"/>
                <a:sym typeface="Calibri"/>
              </a:rPr>
              <a:t>: </a:t>
            </a:r>
            <a:r>
              <a:rPr lang="en-US" sz="3200" b="1" dirty="0" err="1">
                <a:solidFill>
                  <a:srgbClr val="FF0000"/>
                </a:solidFill>
                <a:latin typeface="Calibri"/>
                <a:ea typeface="Calibri"/>
                <a:cs typeface="Calibri"/>
                <a:sym typeface="Calibri"/>
              </a:rPr>
              <a:t>setpark</a:t>
            </a:r>
            <a:r>
              <a:rPr lang="en-US" sz="3200" b="1" dirty="0">
                <a:solidFill>
                  <a:srgbClr val="FF0000"/>
                </a:solidFill>
                <a:latin typeface="Calibri"/>
                <a:ea typeface="Calibri"/>
                <a:cs typeface="Calibri"/>
                <a:sym typeface="Calibri"/>
              </a:rPr>
              <a:t>()</a:t>
            </a:r>
            <a:r>
              <a:rPr lang="en-US" sz="3200" b="1" dirty="0">
                <a:solidFill>
                  <a:srgbClr val="1F497D"/>
                </a:solidFill>
                <a:latin typeface="Calibri"/>
                <a:ea typeface="Calibri"/>
                <a:cs typeface="Calibri"/>
                <a:sym typeface="Calibri"/>
              </a:rPr>
              <a:t>.</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By calling this routine, a thread can indicate it is about to park.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If </a:t>
            </a:r>
            <a:r>
              <a:rPr lang="en-US" sz="3200" b="1" dirty="0">
                <a:solidFill>
                  <a:srgbClr val="1F497D"/>
                </a:solidFill>
                <a:latin typeface="Calibri"/>
                <a:ea typeface="Calibri"/>
                <a:cs typeface="Calibri"/>
                <a:sym typeface="Calibri"/>
              </a:rPr>
              <a:t>it </a:t>
            </a:r>
            <a:r>
              <a:rPr lang="en-US" sz="3200" b="1" dirty="0" smtClean="0">
                <a:solidFill>
                  <a:srgbClr val="1F497D"/>
                </a:solidFill>
                <a:latin typeface="Calibri"/>
                <a:ea typeface="Calibri"/>
                <a:cs typeface="Calibri"/>
                <a:sym typeface="Calibri"/>
              </a:rPr>
              <a:t>then happens </a:t>
            </a:r>
            <a:r>
              <a:rPr lang="en-US" sz="3200" b="1" dirty="0">
                <a:solidFill>
                  <a:srgbClr val="1F497D"/>
                </a:solidFill>
                <a:latin typeface="Calibri"/>
                <a:ea typeface="Calibri"/>
                <a:cs typeface="Calibri"/>
                <a:sym typeface="Calibri"/>
              </a:rPr>
              <a:t>to be interrupted and another thread calls </a:t>
            </a:r>
            <a:r>
              <a:rPr lang="en-US" sz="3200" b="1" dirty="0" err="1">
                <a:solidFill>
                  <a:srgbClr val="1F497D"/>
                </a:solidFill>
                <a:latin typeface="Calibri"/>
                <a:ea typeface="Calibri"/>
                <a:cs typeface="Calibri"/>
                <a:sym typeface="Calibri"/>
              </a:rPr>
              <a:t>unpark</a:t>
            </a:r>
            <a:r>
              <a:rPr lang="en-US" sz="3200" b="1" dirty="0">
                <a:solidFill>
                  <a:srgbClr val="1F497D"/>
                </a:solidFill>
                <a:latin typeface="Calibri"/>
                <a:ea typeface="Calibri"/>
                <a:cs typeface="Calibri"/>
                <a:sym typeface="Calibri"/>
              </a:rPr>
              <a:t> before park </a:t>
            </a:r>
            <a:r>
              <a:rPr lang="en-US" sz="3200" b="1" dirty="0" smtClean="0">
                <a:solidFill>
                  <a:srgbClr val="1F497D"/>
                </a:solidFill>
                <a:latin typeface="Calibri"/>
                <a:ea typeface="Calibri"/>
                <a:cs typeface="Calibri"/>
                <a:sym typeface="Calibri"/>
              </a:rPr>
              <a:t>is actually </a:t>
            </a:r>
            <a:r>
              <a:rPr lang="en-US" sz="3200" b="1" dirty="0">
                <a:solidFill>
                  <a:srgbClr val="1F497D"/>
                </a:solidFill>
                <a:latin typeface="Calibri"/>
                <a:ea typeface="Calibri"/>
                <a:cs typeface="Calibri"/>
                <a:sym typeface="Calibri"/>
              </a:rPr>
              <a:t>called, the subsequent park returns immediately instead of sleeping.</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The code modification, inside of lock(), is quite small:</a:t>
            </a:r>
          </a:p>
          <a:p>
            <a:pPr marL="4859338" algn="just"/>
            <a:r>
              <a:rPr lang="en-US" sz="3200" b="1" dirty="0" err="1" smtClean="0">
                <a:solidFill>
                  <a:srgbClr val="FF0000"/>
                </a:solidFill>
                <a:latin typeface="Calibri"/>
                <a:ea typeface="Calibri"/>
                <a:cs typeface="Calibri"/>
                <a:sym typeface="Calibri"/>
              </a:rPr>
              <a:t>queue_add</a:t>
            </a:r>
            <a:r>
              <a:rPr lang="en-US" sz="3200" b="1" dirty="0" smtClean="0">
                <a:solidFill>
                  <a:srgbClr val="FF0000"/>
                </a:solidFill>
                <a:latin typeface="Calibri"/>
                <a:ea typeface="Calibri"/>
                <a:cs typeface="Calibri"/>
                <a:sym typeface="Calibri"/>
              </a:rPr>
              <a:t>(m-</a:t>
            </a:r>
            <a:r>
              <a:rPr lang="en-US" sz="3200" b="1" dirty="0">
                <a:solidFill>
                  <a:srgbClr val="FF0000"/>
                </a:solidFill>
                <a:latin typeface="Calibri"/>
                <a:ea typeface="Calibri"/>
                <a:cs typeface="Calibri"/>
                <a:sym typeface="Calibri"/>
              </a:rPr>
              <a:t>&gt;q, </a:t>
            </a:r>
            <a:r>
              <a:rPr lang="en-US" sz="3200" b="1" dirty="0" err="1">
                <a:solidFill>
                  <a:srgbClr val="FF0000"/>
                </a:solidFill>
                <a:latin typeface="Calibri"/>
                <a:ea typeface="Calibri"/>
                <a:cs typeface="Calibri"/>
                <a:sym typeface="Calibri"/>
              </a:rPr>
              <a:t>gettid</a:t>
            </a:r>
            <a:r>
              <a:rPr lang="en-US" sz="3200" b="1" dirty="0">
                <a:solidFill>
                  <a:srgbClr val="FF0000"/>
                </a:solidFill>
                <a:latin typeface="Calibri"/>
                <a:ea typeface="Calibri"/>
                <a:cs typeface="Calibri"/>
                <a:sym typeface="Calibri"/>
              </a:rPr>
              <a:t>());</a:t>
            </a:r>
          </a:p>
          <a:p>
            <a:pPr marL="4859338" algn="just"/>
            <a:r>
              <a:rPr lang="en-US" sz="3200" b="1" dirty="0" err="1" smtClean="0">
                <a:solidFill>
                  <a:srgbClr val="FF0000"/>
                </a:solidFill>
                <a:latin typeface="Calibri"/>
                <a:ea typeface="Calibri"/>
                <a:cs typeface="Calibri"/>
                <a:sym typeface="Calibri"/>
              </a:rPr>
              <a:t>setpark</a:t>
            </a:r>
            <a:r>
              <a:rPr lang="en-US" sz="3200" b="1" dirty="0">
                <a:solidFill>
                  <a:srgbClr val="FF0000"/>
                </a:solidFill>
                <a:latin typeface="Calibri"/>
                <a:ea typeface="Calibri"/>
                <a:cs typeface="Calibri"/>
                <a:sym typeface="Calibri"/>
              </a:rPr>
              <a:t>(); // new code</a:t>
            </a:r>
          </a:p>
          <a:p>
            <a:pPr marL="4859338" algn="just"/>
            <a:r>
              <a:rPr lang="en-US" sz="3200" b="1" dirty="0" smtClean="0">
                <a:solidFill>
                  <a:srgbClr val="FF0000"/>
                </a:solidFill>
                <a:latin typeface="Calibri"/>
                <a:ea typeface="Calibri"/>
                <a:cs typeface="Calibri"/>
                <a:sym typeface="Calibri"/>
              </a:rPr>
              <a:t>m-</a:t>
            </a:r>
            <a:r>
              <a:rPr lang="en-US" sz="3200" b="1" dirty="0">
                <a:solidFill>
                  <a:srgbClr val="FF0000"/>
                </a:solidFill>
                <a:latin typeface="Calibri"/>
                <a:ea typeface="Calibri"/>
                <a:cs typeface="Calibri"/>
                <a:sym typeface="Calibri"/>
              </a:rPr>
              <a:t>&gt;guard = 0;</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A different solution could pass the guard into the kernel. In that case</a:t>
            </a:r>
            <a:r>
              <a:rPr lang="en-US" sz="3200" b="1" dirty="0" smtClean="0">
                <a:solidFill>
                  <a:srgbClr val="1F497D"/>
                </a:solidFill>
                <a:latin typeface="Calibri"/>
                <a:ea typeface="Calibri"/>
                <a:cs typeface="Calibri"/>
                <a:sym typeface="Calibri"/>
              </a:rPr>
              <a:t>, the </a:t>
            </a:r>
            <a:r>
              <a:rPr lang="en-US" sz="3200" b="1" dirty="0">
                <a:solidFill>
                  <a:srgbClr val="1F497D"/>
                </a:solidFill>
                <a:latin typeface="Calibri"/>
                <a:ea typeface="Calibri"/>
                <a:cs typeface="Calibri"/>
                <a:sym typeface="Calibri"/>
              </a:rPr>
              <a:t>kernel could take precautions to atomically release the lock and </a:t>
            </a:r>
            <a:r>
              <a:rPr lang="en-US" sz="3200" b="1" dirty="0" err="1" smtClean="0">
                <a:solidFill>
                  <a:srgbClr val="1F497D"/>
                </a:solidFill>
                <a:latin typeface="Calibri"/>
                <a:ea typeface="Calibri"/>
                <a:cs typeface="Calibri"/>
                <a:sym typeface="Calibri"/>
              </a:rPr>
              <a:t>dequeue</a:t>
            </a:r>
            <a:r>
              <a:rPr lang="en-US" sz="3200" b="1" dirty="0" smtClean="0">
                <a:solidFill>
                  <a:srgbClr val="1F497D"/>
                </a:solidFill>
                <a:latin typeface="Calibri"/>
                <a:ea typeface="Calibri"/>
                <a:cs typeface="Calibri"/>
                <a:sym typeface="Calibri"/>
              </a:rPr>
              <a:t> the </a:t>
            </a:r>
            <a:r>
              <a:rPr lang="en-US" sz="3200" b="1" dirty="0">
                <a:solidFill>
                  <a:srgbClr val="1F497D"/>
                </a:solidFill>
                <a:latin typeface="Calibri"/>
                <a:ea typeface="Calibri"/>
                <a:cs typeface="Calibri"/>
                <a:sym typeface="Calibri"/>
              </a:rPr>
              <a:t>running thread</a:t>
            </a:r>
            <a:r>
              <a:rPr lang="en-US" sz="3200" b="1" dirty="0" smtClean="0">
                <a:solidFill>
                  <a:srgbClr val="1F497D"/>
                </a:solidFill>
                <a:latin typeface="Calibri"/>
                <a:ea typeface="Calibri"/>
                <a:cs typeface="Calibri"/>
                <a:sym typeface="Calibri"/>
              </a:rPr>
              <a:t>.</a:t>
            </a:r>
            <a:endParaRPr lang="en-US" sz="3200" b="1" dirty="0">
              <a:solidFill>
                <a:srgbClr val="1F497D"/>
              </a:solidFill>
              <a:latin typeface="Calibri"/>
              <a:ea typeface="Calibri"/>
              <a:cs typeface="Calibri"/>
              <a:sym typeface="Calibri"/>
            </a:endParaRPr>
          </a:p>
        </p:txBody>
      </p:sp>
      <p:sp>
        <p:nvSpPr>
          <p:cNvPr id="11" name="Google Shape;269;p15"/>
          <p:cNvSpPr txBox="1"/>
          <p:nvPr/>
        </p:nvSpPr>
        <p:spPr>
          <a:xfrm>
            <a:off x="4995068" y="339574"/>
            <a:ext cx="9047163" cy="997053"/>
          </a:xfrm>
          <a:prstGeom prst="rect">
            <a:avLst/>
          </a:prstGeom>
          <a:noFill/>
          <a:ln>
            <a:noFill/>
          </a:ln>
        </p:spPr>
        <p:txBody>
          <a:bodyPr spcFirstLastPara="1" wrap="square" lIns="0" tIns="12050" rIns="0" bIns="0" anchor="t" anchorCtr="0">
            <a:spAutoFit/>
          </a:bodyPr>
          <a:lstStyle/>
          <a:p>
            <a:pPr marL="12700" algn="ctr"/>
            <a:r>
              <a:rPr lang="en-US" sz="3200" b="1" dirty="0" smtClean="0">
                <a:solidFill>
                  <a:srgbClr val="FF0000"/>
                </a:solidFill>
                <a:latin typeface="Playfair Display"/>
                <a:ea typeface="Playfair Display"/>
                <a:cs typeface="Playfair Display"/>
                <a:sym typeface="Playfair Display"/>
              </a:rPr>
              <a:t>Using </a:t>
            </a:r>
            <a:r>
              <a:rPr lang="en-US" sz="3200" b="1" dirty="0">
                <a:solidFill>
                  <a:srgbClr val="FF0000"/>
                </a:solidFill>
                <a:latin typeface="Playfair Display"/>
                <a:ea typeface="Playfair Display"/>
                <a:cs typeface="Playfair Display"/>
                <a:sym typeface="Playfair Display"/>
              </a:rPr>
              <a:t>Queues: Sleeping Instead Of Spinning</a:t>
            </a:r>
          </a:p>
          <a:p>
            <a:pPr marL="12700" algn="ctr"/>
            <a:endParaRPr lang="en-IN" sz="3200" dirty="0"/>
          </a:p>
        </p:txBody>
      </p:sp>
    </p:spTree>
    <p:extLst>
      <p:ext uri="{BB962C8B-B14F-4D97-AF65-F5344CB8AC3E}">
        <p14:creationId xmlns:p14="http://schemas.microsoft.com/office/powerpoint/2010/main" val="18784588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375753" y="1419226"/>
            <a:ext cx="19352593" cy="7971373"/>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Linux </a:t>
            </a:r>
            <a:r>
              <a:rPr lang="en-US" sz="3200" b="1" dirty="0">
                <a:solidFill>
                  <a:srgbClr val="1F497D"/>
                </a:solidFill>
                <a:latin typeface="Calibri"/>
                <a:ea typeface="Calibri"/>
                <a:cs typeface="Calibri"/>
                <a:sym typeface="Calibri"/>
              </a:rPr>
              <a:t>provides a </a:t>
            </a:r>
            <a:r>
              <a:rPr lang="en-US" sz="3200" b="1" dirty="0" err="1">
                <a:solidFill>
                  <a:srgbClr val="1F497D"/>
                </a:solidFill>
                <a:latin typeface="Calibri"/>
                <a:ea typeface="Calibri"/>
                <a:cs typeface="Calibri"/>
                <a:sym typeface="Calibri"/>
              </a:rPr>
              <a:t>futex</a:t>
            </a:r>
            <a:r>
              <a:rPr lang="en-US" sz="3200" b="1" dirty="0">
                <a:solidFill>
                  <a:srgbClr val="1F497D"/>
                </a:solidFill>
                <a:latin typeface="Calibri"/>
                <a:ea typeface="Calibri"/>
                <a:cs typeface="Calibri"/>
                <a:sym typeface="Calibri"/>
              </a:rPr>
              <a:t> which is similar to the Solaris </a:t>
            </a:r>
            <a:r>
              <a:rPr lang="en-US" sz="3200" b="1" dirty="0" smtClean="0">
                <a:solidFill>
                  <a:srgbClr val="1F497D"/>
                </a:solidFill>
                <a:latin typeface="Calibri"/>
                <a:ea typeface="Calibri"/>
                <a:cs typeface="Calibri"/>
                <a:sym typeface="Calibri"/>
              </a:rPr>
              <a:t>interface but </a:t>
            </a:r>
            <a:r>
              <a:rPr lang="en-US" sz="3200" b="1" dirty="0">
                <a:solidFill>
                  <a:srgbClr val="1F497D"/>
                </a:solidFill>
                <a:latin typeface="Calibri"/>
                <a:ea typeface="Calibri"/>
                <a:cs typeface="Calibri"/>
                <a:sym typeface="Calibri"/>
              </a:rPr>
              <a:t>provides more in-kernel </a:t>
            </a:r>
            <a:r>
              <a:rPr lang="en-US" sz="3200" b="1" dirty="0" smtClean="0">
                <a:solidFill>
                  <a:srgbClr val="1F497D"/>
                </a:solidFill>
                <a:latin typeface="Calibri"/>
                <a:ea typeface="Calibri"/>
                <a:cs typeface="Calibri"/>
                <a:sym typeface="Calibri"/>
              </a:rPr>
              <a:t>functionality.</a:t>
            </a: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Specifically</a:t>
            </a:r>
            <a:r>
              <a:rPr lang="en-US" sz="3200" b="1" dirty="0">
                <a:solidFill>
                  <a:srgbClr val="1F497D"/>
                </a:solidFill>
                <a:latin typeface="Calibri"/>
                <a:ea typeface="Calibri"/>
                <a:cs typeface="Calibri"/>
                <a:sym typeface="Calibri"/>
              </a:rPr>
              <a:t>, each </a:t>
            </a:r>
            <a:r>
              <a:rPr lang="en-US" sz="3200" b="1" dirty="0" err="1" smtClean="0">
                <a:solidFill>
                  <a:srgbClr val="1F497D"/>
                </a:solidFill>
                <a:latin typeface="Calibri"/>
                <a:ea typeface="Calibri"/>
                <a:cs typeface="Calibri"/>
                <a:sym typeface="Calibri"/>
              </a:rPr>
              <a:t>futex</a:t>
            </a:r>
            <a:r>
              <a:rPr lang="en-US" sz="3200" b="1" dirty="0">
                <a:solidFill>
                  <a:srgbClr val="1F497D"/>
                </a:solidFill>
                <a:latin typeface="Calibri"/>
                <a:ea typeface="Calibri"/>
                <a:cs typeface="Calibri"/>
                <a:sym typeface="Calibri"/>
              </a:rPr>
              <a:t> </a:t>
            </a:r>
            <a:r>
              <a:rPr lang="en-US" sz="3200" b="1" dirty="0" smtClean="0">
                <a:solidFill>
                  <a:srgbClr val="1F497D"/>
                </a:solidFill>
                <a:latin typeface="Calibri"/>
                <a:ea typeface="Calibri"/>
                <a:cs typeface="Calibri"/>
                <a:sym typeface="Calibri"/>
              </a:rPr>
              <a:t>has </a:t>
            </a:r>
            <a:r>
              <a:rPr lang="en-US" sz="3200" b="1" dirty="0">
                <a:solidFill>
                  <a:srgbClr val="1F497D"/>
                </a:solidFill>
                <a:latin typeface="Calibri"/>
                <a:ea typeface="Calibri"/>
                <a:cs typeface="Calibri"/>
                <a:sym typeface="Calibri"/>
              </a:rPr>
              <a:t>associated with it a specific physical memory location, as well as a per-</a:t>
            </a:r>
            <a:r>
              <a:rPr lang="en-US" sz="3200" b="1" dirty="0" err="1">
                <a:solidFill>
                  <a:srgbClr val="1F497D"/>
                </a:solidFill>
                <a:latin typeface="Calibri"/>
                <a:ea typeface="Calibri"/>
                <a:cs typeface="Calibri"/>
                <a:sym typeface="Calibri"/>
              </a:rPr>
              <a:t>futex</a:t>
            </a:r>
            <a:r>
              <a:rPr lang="en-US" sz="3200" b="1" dirty="0">
                <a:solidFill>
                  <a:srgbClr val="1F497D"/>
                </a:solidFill>
                <a:latin typeface="Calibri"/>
                <a:ea typeface="Calibri"/>
                <a:cs typeface="Calibri"/>
                <a:sym typeface="Calibri"/>
              </a:rPr>
              <a:t> in-kernel queue.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Callers </a:t>
            </a:r>
            <a:r>
              <a:rPr lang="en-US" sz="3200" b="1" dirty="0">
                <a:solidFill>
                  <a:srgbClr val="1F497D"/>
                </a:solidFill>
                <a:latin typeface="Calibri"/>
                <a:ea typeface="Calibri"/>
                <a:cs typeface="Calibri"/>
                <a:sym typeface="Calibri"/>
              </a:rPr>
              <a:t>can use </a:t>
            </a:r>
            <a:r>
              <a:rPr lang="en-US" sz="3200" b="1" dirty="0" err="1">
                <a:solidFill>
                  <a:srgbClr val="1F497D"/>
                </a:solidFill>
                <a:latin typeface="Calibri"/>
                <a:ea typeface="Calibri"/>
                <a:cs typeface="Calibri"/>
                <a:sym typeface="Calibri"/>
              </a:rPr>
              <a:t>futex</a:t>
            </a:r>
            <a:r>
              <a:rPr lang="en-US" sz="3200" b="1" dirty="0">
                <a:solidFill>
                  <a:srgbClr val="1F497D"/>
                </a:solidFill>
                <a:latin typeface="Calibri"/>
                <a:ea typeface="Calibri"/>
                <a:cs typeface="Calibri"/>
                <a:sym typeface="Calibri"/>
              </a:rPr>
              <a:t> calls </a:t>
            </a:r>
            <a:r>
              <a:rPr lang="en-US" sz="3200" b="1" dirty="0" smtClean="0">
                <a:solidFill>
                  <a:srgbClr val="1F497D"/>
                </a:solidFill>
                <a:latin typeface="Calibri"/>
                <a:ea typeface="Calibri"/>
                <a:cs typeface="Calibri"/>
                <a:sym typeface="Calibri"/>
              </a:rPr>
              <a:t>to </a:t>
            </a:r>
            <a:r>
              <a:rPr lang="en-US" sz="3200" b="1" dirty="0">
                <a:solidFill>
                  <a:srgbClr val="1F497D"/>
                </a:solidFill>
                <a:latin typeface="Calibri"/>
                <a:ea typeface="Calibri"/>
                <a:cs typeface="Calibri"/>
                <a:sym typeface="Calibri"/>
              </a:rPr>
              <a:t>sleep and wake as need be.</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Specifically, two calls are available. </a:t>
            </a:r>
            <a:endParaRPr lang="en-US" sz="3200" b="1" dirty="0" smtClean="0">
              <a:solidFill>
                <a:srgbClr val="1F497D"/>
              </a:solidFill>
              <a:latin typeface="Calibri"/>
              <a:ea typeface="Calibri"/>
              <a:cs typeface="Calibri"/>
              <a:sym typeface="Calibri"/>
            </a:endParaRPr>
          </a:p>
          <a:p>
            <a:pPr marL="1549400" indent="-527050" algn="just">
              <a:buFont typeface="Wingdings" panose="05000000000000000000" pitchFamily="2" charset="2"/>
              <a:buChar char="Ø"/>
            </a:pP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call to </a:t>
            </a:r>
            <a:r>
              <a:rPr lang="en-US" sz="3200" b="1" dirty="0" err="1">
                <a:solidFill>
                  <a:srgbClr val="1F497D"/>
                </a:solidFill>
                <a:latin typeface="Calibri"/>
                <a:ea typeface="Calibri"/>
                <a:cs typeface="Calibri"/>
                <a:sym typeface="Calibri"/>
              </a:rPr>
              <a:t>futex</a:t>
            </a:r>
            <a:r>
              <a:rPr lang="en-US" sz="3200" b="1" dirty="0">
                <a:solidFill>
                  <a:srgbClr val="1F497D"/>
                </a:solidFill>
                <a:latin typeface="Calibri"/>
                <a:ea typeface="Calibri"/>
                <a:cs typeface="Calibri"/>
                <a:sym typeface="Calibri"/>
              </a:rPr>
              <a:t> </a:t>
            </a:r>
            <a:r>
              <a:rPr lang="en-US" sz="3200" b="1" dirty="0">
                <a:solidFill>
                  <a:srgbClr val="FF0000"/>
                </a:solidFill>
                <a:latin typeface="Calibri"/>
                <a:ea typeface="Calibri"/>
                <a:cs typeface="Calibri"/>
                <a:sym typeface="Calibri"/>
              </a:rPr>
              <a:t>wait(address</a:t>
            </a:r>
            <a:r>
              <a:rPr lang="en-US" sz="3200" b="1" dirty="0" smtClean="0">
                <a:solidFill>
                  <a:srgbClr val="FF0000"/>
                </a:solidFill>
                <a:latin typeface="Calibri"/>
                <a:ea typeface="Calibri"/>
                <a:cs typeface="Calibri"/>
                <a:sym typeface="Calibri"/>
              </a:rPr>
              <a:t>, expected</a:t>
            </a:r>
            <a:r>
              <a:rPr lang="en-US" sz="3200" b="1" dirty="0">
                <a:solidFill>
                  <a:srgbClr val="FF0000"/>
                </a:solidFill>
                <a:latin typeface="Calibri"/>
                <a:ea typeface="Calibri"/>
                <a:cs typeface="Calibri"/>
                <a:sym typeface="Calibri"/>
              </a:rPr>
              <a:t>) </a:t>
            </a:r>
            <a:r>
              <a:rPr lang="en-US" sz="3200" b="1" dirty="0">
                <a:solidFill>
                  <a:srgbClr val="1F497D"/>
                </a:solidFill>
                <a:latin typeface="Calibri"/>
                <a:ea typeface="Calibri"/>
                <a:cs typeface="Calibri"/>
                <a:sym typeface="Calibri"/>
              </a:rPr>
              <a:t>puts the calling thread to sleep, assuming the value at </a:t>
            </a:r>
            <a:r>
              <a:rPr lang="en-US" sz="3200" b="1" dirty="0" smtClean="0">
                <a:solidFill>
                  <a:srgbClr val="1F497D"/>
                </a:solidFill>
                <a:latin typeface="Calibri"/>
                <a:ea typeface="Calibri"/>
                <a:cs typeface="Calibri"/>
                <a:sym typeface="Calibri"/>
              </a:rPr>
              <a:t>address is </a:t>
            </a:r>
            <a:r>
              <a:rPr lang="en-US" sz="3200" b="1" dirty="0">
                <a:solidFill>
                  <a:srgbClr val="1F497D"/>
                </a:solidFill>
                <a:latin typeface="Calibri"/>
                <a:ea typeface="Calibri"/>
                <a:cs typeface="Calibri"/>
                <a:sym typeface="Calibri"/>
              </a:rPr>
              <a:t>equal to expected. If it is not equal, the call returns immediately. </a:t>
            </a:r>
            <a:endParaRPr lang="en-US" sz="3200" b="1" dirty="0" smtClean="0">
              <a:solidFill>
                <a:srgbClr val="1F497D"/>
              </a:solidFill>
              <a:latin typeface="Calibri"/>
              <a:ea typeface="Calibri"/>
              <a:cs typeface="Calibri"/>
              <a:sym typeface="Calibri"/>
            </a:endParaRPr>
          </a:p>
          <a:p>
            <a:pPr marL="1549400" indent="-527050" algn="just">
              <a:buFont typeface="Wingdings" panose="05000000000000000000" pitchFamily="2" charset="2"/>
              <a:buChar char="Ø"/>
            </a:pPr>
            <a:r>
              <a:rPr lang="en-US" sz="3200" b="1" dirty="0" smtClean="0">
                <a:solidFill>
                  <a:srgbClr val="1F497D"/>
                </a:solidFill>
                <a:latin typeface="Calibri"/>
                <a:ea typeface="Calibri"/>
                <a:cs typeface="Calibri"/>
                <a:sym typeface="Calibri"/>
              </a:rPr>
              <a:t>The call </a:t>
            </a:r>
            <a:r>
              <a:rPr lang="en-US" sz="3200" b="1" dirty="0">
                <a:solidFill>
                  <a:srgbClr val="1F497D"/>
                </a:solidFill>
                <a:latin typeface="Calibri"/>
                <a:ea typeface="Calibri"/>
                <a:cs typeface="Calibri"/>
                <a:sym typeface="Calibri"/>
              </a:rPr>
              <a:t>to the routine </a:t>
            </a:r>
            <a:r>
              <a:rPr lang="en-US" sz="3200" b="1" dirty="0" err="1">
                <a:solidFill>
                  <a:srgbClr val="FF0000"/>
                </a:solidFill>
                <a:latin typeface="Calibri"/>
                <a:ea typeface="Calibri"/>
                <a:cs typeface="Calibri"/>
                <a:sym typeface="Calibri"/>
              </a:rPr>
              <a:t>futex</a:t>
            </a:r>
            <a:r>
              <a:rPr lang="en-US" sz="3200" b="1" dirty="0">
                <a:solidFill>
                  <a:srgbClr val="FF0000"/>
                </a:solidFill>
                <a:latin typeface="Calibri"/>
                <a:ea typeface="Calibri"/>
                <a:cs typeface="Calibri"/>
                <a:sym typeface="Calibri"/>
              </a:rPr>
              <a:t> wake(address)</a:t>
            </a:r>
            <a:r>
              <a:rPr lang="en-US" sz="3200" b="1" dirty="0">
                <a:solidFill>
                  <a:srgbClr val="1F497D"/>
                </a:solidFill>
                <a:latin typeface="Calibri"/>
                <a:ea typeface="Calibri"/>
                <a:cs typeface="Calibri"/>
                <a:sym typeface="Calibri"/>
              </a:rPr>
              <a:t>wakes one thread that </a:t>
            </a:r>
            <a:r>
              <a:rPr lang="en-US" sz="3200" b="1" dirty="0" smtClean="0">
                <a:solidFill>
                  <a:srgbClr val="1F497D"/>
                </a:solidFill>
                <a:latin typeface="Calibri"/>
                <a:ea typeface="Calibri"/>
                <a:cs typeface="Calibri"/>
                <a:sym typeface="Calibri"/>
              </a:rPr>
              <a:t>is waiting on </a:t>
            </a:r>
            <a:r>
              <a:rPr lang="en-US" sz="3200" b="1" dirty="0">
                <a:solidFill>
                  <a:srgbClr val="1F497D"/>
                </a:solidFill>
                <a:latin typeface="Calibri"/>
                <a:ea typeface="Calibri"/>
                <a:cs typeface="Calibri"/>
                <a:sym typeface="Calibri"/>
              </a:rPr>
              <a:t>the queue</a:t>
            </a:r>
            <a:r>
              <a:rPr lang="en-US" sz="3200" b="1" dirty="0" smtClean="0">
                <a:solidFill>
                  <a:srgbClr val="1F497D"/>
                </a:solidFill>
                <a:latin typeface="Calibri"/>
                <a:ea typeface="Calibri"/>
                <a:cs typeface="Calibri"/>
                <a:sym typeface="Calibri"/>
              </a:rPr>
              <a:t>.</a:t>
            </a: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This </a:t>
            </a:r>
            <a:r>
              <a:rPr lang="en-US" sz="3200" b="1" dirty="0">
                <a:solidFill>
                  <a:srgbClr val="1F497D"/>
                </a:solidFill>
                <a:latin typeface="Calibri"/>
                <a:ea typeface="Calibri"/>
                <a:cs typeface="Calibri"/>
                <a:sym typeface="Calibri"/>
              </a:rPr>
              <a:t>code snippet from </a:t>
            </a:r>
            <a:r>
              <a:rPr lang="en-US" sz="3200" b="1" dirty="0" err="1">
                <a:solidFill>
                  <a:srgbClr val="1F497D"/>
                </a:solidFill>
                <a:latin typeface="Calibri"/>
                <a:ea typeface="Calibri"/>
                <a:cs typeface="Calibri"/>
                <a:sym typeface="Calibri"/>
              </a:rPr>
              <a:t>lowlevellock.h</a:t>
            </a:r>
            <a:r>
              <a:rPr lang="en-US" sz="3200" b="1" dirty="0">
                <a:solidFill>
                  <a:srgbClr val="1F497D"/>
                </a:solidFill>
                <a:latin typeface="Calibri"/>
                <a:ea typeface="Calibri"/>
                <a:cs typeface="Calibri"/>
                <a:sym typeface="Calibri"/>
              </a:rPr>
              <a:t> in the </a:t>
            </a:r>
            <a:r>
              <a:rPr lang="en-US" sz="3200" b="1" dirty="0" err="1">
                <a:solidFill>
                  <a:srgbClr val="1F497D"/>
                </a:solidFill>
                <a:latin typeface="Calibri"/>
                <a:ea typeface="Calibri"/>
                <a:cs typeface="Calibri"/>
                <a:sym typeface="Calibri"/>
              </a:rPr>
              <a:t>nptl</a:t>
            </a:r>
            <a:r>
              <a:rPr lang="en-US" sz="3200" b="1" dirty="0">
                <a:solidFill>
                  <a:srgbClr val="1F497D"/>
                </a:solidFill>
                <a:latin typeface="Calibri"/>
                <a:ea typeface="Calibri"/>
                <a:cs typeface="Calibri"/>
                <a:sym typeface="Calibri"/>
              </a:rPr>
              <a:t> library (part </a:t>
            </a:r>
            <a:r>
              <a:rPr lang="en-US" sz="3200" b="1" dirty="0" smtClean="0">
                <a:solidFill>
                  <a:srgbClr val="1F497D"/>
                </a:solidFill>
                <a:latin typeface="Calibri"/>
                <a:ea typeface="Calibri"/>
                <a:cs typeface="Calibri"/>
                <a:sym typeface="Calibri"/>
              </a:rPr>
              <a:t>of the </a:t>
            </a:r>
            <a:r>
              <a:rPr lang="en-US" sz="3200" b="1" dirty="0">
                <a:solidFill>
                  <a:srgbClr val="1F497D"/>
                </a:solidFill>
                <a:latin typeface="Calibri"/>
                <a:ea typeface="Calibri"/>
                <a:cs typeface="Calibri"/>
                <a:sym typeface="Calibri"/>
              </a:rPr>
              <a:t>gnu </a:t>
            </a:r>
            <a:r>
              <a:rPr lang="en-US" sz="3200" b="1" dirty="0" err="1">
                <a:solidFill>
                  <a:srgbClr val="1F497D"/>
                </a:solidFill>
                <a:latin typeface="Calibri"/>
                <a:ea typeface="Calibri"/>
                <a:cs typeface="Calibri"/>
                <a:sym typeface="Calibri"/>
              </a:rPr>
              <a:t>libc</a:t>
            </a:r>
            <a:r>
              <a:rPr lang="en-US" sz="3200" b="1" dirty="0">
                <a:solidFill>
                  <a:srgbClr val="1F497D"/>
                </a:solidFill>
                <a:latin typeface="Calibri"/>
                <a:ea typeface="Calibri"/>
                <a:cs typeface="Calibri"/>
                <a:sym typeface="Calibri"/>
              </a:rPr>
              <a:t> library) [L09] is interesting for a few reasons. </a:t>
            </a:r>
            <a:endParaRPr lang="en-US" sz="3200" b="1" dirty="0" smtClean="0">
              <a:solidFill>
                <a:srgbClr val="1F497D"/>
              </a:solidFill>
              <a:latin typeface="Calibri"/>
              <a:ea typeface="Calibri"/>
              <a:cs typeface="Calibri"/>
              <a:sym typeface="Calibri"/>
            </a:endParaRPr>
          </a:p>
          <a:p>
            <a:pPr marL="2511425" lvl="2" indent="-744538" algn="just">
              <a:buFont typeface="+mj-lt"/>
              <a:buAutoNum type="arabicPeriod"/>
            </a:pPr>
            <a:r>
              <a:rPr lang="en-US" sz="3200" b="1" dirty="0" smtClean="0">
                <a:solidFill>
                  <a:srgbClr val="1F497D"/>
                </a:solidFill>
                <a:latin typeface="Calibri"/>
                <a:ea typeface="Calibri"/>
                <a:cs typeface="Calibri"/>
                <a:sym typeface="Calibri"/>
              </a:rPr>
              <a:t>It </a:t>
            </a:r>
            <a:r>
              <a:rPr lang="en-US" sz="3200" b="1" dirty="0">
                <a:solidFill>
                  <a:srgbClr val="1F497D"/>
                </a:solidFill>
                <a:latin typeface="Calibri"/>
                <a:ea typeface="Calibri"/>
                <a:cs typeface="Calibri"/>
                <a:sym typeface="Calibri"/>
              </a:rPr>
              <a:t>uses </a:t>
            </a:r>
            <a:r>
              <a:rPr lang="en-US" sz="3200" b="1" dirty="0" smtClean="0">
                <a:solidFill>
                  <a:srgbClr val="1F497D"/>
                </a:solidFill>
                <a:latin typeface="Calibri"/>
                <a:ea typeface="Calibri"/>
                <a:cs typeface="Calibri"/>
                <a:sym typeface="Calibri"/>
              </a:rPr>
              <a:t>a single </a:t>
            </a:r>
            <a:r>
              <a:rPr lang="en-US" sz="3200" b="1" dirty="0">
                <a:solidFill>
                  <a:srgbClr val="1F497D"/>
                </a:solidFill>
                <a:latin typeface="Calibri"/>
                <a:ea typeface="Calibri"/>
                <a:cs typeface="Calibri"/>
                <a:sym typeface="Calibri"/>
              </a:rPr>
              <a:t>integer to track both whether the lock is held or not (the high </a:t>
            </a:r>
            <a:r>
              <a:rPr lang="en-US" sz="3200" b="1" dirty="0" smtClean="0">
                <a:solidFill>
                  <a:srgbClr val="1F497D"/>
                </a:solidFill>
                <a:latin typeface="Calibri"/>
                <a:ea typeface="Calibri"/>
                <a:cs typeface="Calibri"/>
                <a:sym typeface="Calibri"/>
              </a:rPr>
              <a:t>bit of </a:t>
            </a:r>
            <a:r>
              <a:rPr lang="en-US" sz="3200" b="1" dirty="0">
                <a:solidFill>
                  <a:srgbClr val="1F497D"/>
                </a:solidFill>
                <a:latin typeface="Calibri"/>
                <a:ea typeface="Calibri"/>
                <a:cs typeface="Calibri"/>
                <a:sym typeface="Calibri"/>
              </a:rPr>
              <a:t>the integer) and the number of waiters on the lock (all the other bits</a:t>
            </a:r>
            <a:r>
              <a:rPr lang="en-US" sz="3200" b="1" dirty="0" smtClean="0">
                <a:solidFill>
                  <a:srgbClr val="1F497D"/>
                </a:solidFill>
                <a:latin typeface="Calibri"/>
                <a:ea typeface="Calibri"/>
                <a:cs typeface="Calibri"/>
                <a:sym typeface="Calibri"/>
              </a:rPr>
              <a:t>). Thus</a:t>
            </a:r>
            <a:r>
              <a:rPr lang="en-US" sz="3200" b="1" dirty="0">
                <a:solidFill>
                  <a:srgbClr val="1F497D"/>
                </a:solidFill>
                <a:latin typeface="Calibri"/>
                <a:ea typeface="Calibri"/>
                <a:cs typeface="Calibri"/>
                <a:sym typeface="Calibri"/>
              </a:rPr>
              <a:t>, if the lock is negative, it is held (because the high bit is set and </a:t>
            </a:r>
            <a:r>
              <a:rPr lang="en-US" sz="3200" b="1" dirty="0" smtClean="0">
                <a:solidFill>
                  <a:srgbClr val="1F497D"/>
                </a:solidFill>
                <a:latin typeface="Calibri"/>
                <a:ea typeface="Calibri"/>
                <a:cs typeface="Calibri"/>
                <a:sym typeface="Calibri"/>
              </a:rPr>
              <a:t>that bit </a:t>
            </a:r>
            <a:r>
              <a:rPr lang="en-US" sz="3200" b="1" dirty="0">
                <a:solidFill>
                  <a:srgbClr val="1F497D"/>
                </a:solidFill>
                <a:latin typeface="Calibri"/>
                <a:ea typeface="Calibri"/>
                <a:cs typeface="Calibri"/>
                <a:sym typeface="Calibri"/>
              </a:rPr>
              <a:t>determines the sign of the integer</a:t>
            </a:r>
            <a:r>
              <a:rPr lang="en-US" sz="3200" b="1" dirty="0" smtClean="0">
                <a:solidFill>
                  <a:srgbClr val="1F497D"/>
                </a:solidFill>
                <a:latin typeface="Calibri"/>
                <a:ea typeface="Calibri"/>
                <a:cs typeface="Calibri"/>
                <a:sym typeface="Calibri"/>
              </a:rPr>
              <a:t>).</a:t>
            </a:r>
          </a:p>
          <a:p>
            <a:pPr marL="2511425" lvl="2" indent="-744538" algn="just">
              <a:buFont typeface="+mj-lt"/>
              <a:buAutoNum type="arabicPeriod"/>
            </a:pP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code snippet shows how to optimize for the common </a:t>
            </a:r>
            <a:r>
              <a:rPr lang="en-US" sz="3200" b="1" dirty="0" smtClean="0">
                <a:solidFill>
                  <a:srgbClr val="1F497D"/>
                </a:solidFill>
                <a:latin typeface="Calibri"/>
                <a:ea typeface="Calibri"/>
                <a:cs typeface="Calibri"/>
                <a:sym typeface="Calibri"/>
              </a:rPr>
              <a:t>case, specifically </a:t>
            </a:r>
            <a:r>
              <a:rPr lang="en-US" sz="3200" b="1" dirty="0">
                <a:solidFill>
                  <a:srgbClr val="1F497D"/>
                </a:solidFill>
                <a:latin typeface="Calibri"/>
                <a:ea typeface="Calibri"/>
                <a:cs typeface="Calibri"/>
                <a:sym typeface="Calibri"/>
              </a:rPr>
              <a:t>when there is no contention for the lock; with only one </a:t>
            </a:r>
            <a:r>
              <a:rPr lang="en-US" sz="3200" b="1" dirty="0" smtClean="0">
                <a:solidFill>
                  <a:srgbClr val="1F497D"/>
                </a:solidFill>
                <a:latin typeface="Calibri"/>
                <a:ea typeface="Calibri"/>
                <a:cs typeface="Calibri"/>
                <a:sym typeface="Calibri"/>
              </a:rPr>
              <a:t>thread acquiring </a:t>
            </a:r>
            <a:r>
              <a:rPr lang="en-US" sz="3200" b="1" dirty="0">
                <a:solidFill>
                  <a:srgbClr val="1F497D"/>
                </a:solidFill>
                <a:latin typeface="Calibri"/>
                <a:ea typeface="Calibri"/>
                <a:cs typeface="Calibri"/>
                <a:sym typeface="Calibri"/>
              </a:rPr>
              <a:t>and releasing a lock, very little work is done (the atomic </a:t>
            </a:r>
            <a:r>
              <a:rPr lang="en-US" sz="3200" b="1" dirty="0" smtClean="0">
                <a:solidFill>
                  <a:srgbClr val="1F497D"/>
                </a:solidFill>
                <a:latin typeface="Calibri"/>
                <a:ea typeface="Calibri"/>
                <a:cs typeface="Calibri"/>
                <a:sym typeface="Calibri"/>
              </a:rPr>
              <a:t>bit test-and-set </a:t>
            </a:r>
            <a:r>
              <a:rPr lang="en-US" sz="3200" b="1" dirty="0">
                <a:solidFill>
                  <a:srgbClr val="1F497D"/>
                </a:solidFill>
                <a:latin typeface="Calibri"/>
                <a:ea typeface="Calibri"/>
                <a:cs typeface="Calibri"/>
                <a:sym typeface="Calibri"/>
              </a:rPr>
              <a:t>to lock and an atomic add to release the lock</a:t>
            </a:r>
            <a:r>
              <a:rPr lang="en-US" sz="3200" b="1" dirty="0" smtClean="0">
                <a:solidFill>
                  <a:srgbClr val="1F497D"/>
                </a:solidFill>
                <a:latin typeface="Calibri"/>
                <a:ea typeface="Calibri"/>
                <a:cs typeface="Calibri"/>
                <a:sym typeface="Calibri"/>
              </a:rPr>
              <a:t>).</a:t>
            </a:r>
            <a:endParaRPr lang="en-US" sz="3200" b="1" dirty="0">
              <a:solidFill>
                <a:srgbClr val="1F497D"/>
              </a:solidFill>
              <a:latin typeface="Calibri"/>
              <a:ea typeface="Calibri"/>
              <a:cs typeface="Calibri"/>
              <a:sym typeface="Calibri"/>
            </a:endParaRPr>
          </a:p>
        </p:txBody>
      </p:sp>
      <p:sp>
        <p:nvSpPr>
          <p:cNvPr id="269"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Different </a:t>
            </a:r>
            <a:r>
              <a:rPr lang="en-IN" sz="4400" b="1" dirty="0">
                <a:solidFill>
                  <a:srgbClr val="FF0000"/>
                </a:solidFill>
                <a:latin typeface="Playfair Display"/>
                <a:ea typeface="Playfair Display"/>
                <a:cs typeface="Playfair Display"/>
                <a:sym typeface="Playfair Display"/>
              </a:rPr>
              <a:t>OS, Different Support</a:t>
            </a:r>
            <a:endParaRPr lang="en-IN" sz="4400" dirty="0"/>
          </a:p>
        </p:txBody>
      </p:sp>
    </p:spTree>
    <p:extLst>
      <p:ext uri="{BB962C8B-B14F-4D97-AF65-F5344CB8AC3E}">
        <p14:creationId xmlns:p14="http://schemas.microsoft.com/office/powerpoint/2010/main" val="31537245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039" y="175513"/>
            <a:ext cx="18942050" cy="677108"/>
          </a:xfrm>
        </p:spPr>
        <p:txBody>
          <a:bodyPr/>
          <a:lstStyle/>
          <a:p>
            <a:r>
              <a:rPr lang="en-US" sz="4400" b="1" i="0" dirty="0">
                <a:solidFill>
                  <a:srgbClr val="FF0000"/>
                </a:solidFill>
                <a:sym typeface="Arial"/>
              </a:rPr>
              <a:t>Linux Based </a:t>
            </a:r>
            <a:r>
              <a:rPr lang="en-US" sz="4400" b="1" i="0" dirty="0" err="1">
                <a:solidFill>
                  <a:srgbClr val="FF0000"/>
                </a:solidFill>
                <a:sym typeface="Arial"/>
              </a:rPr>
              <a:t>Futex</a:t>
            </a:r>
            <a:r>
              <a:rPr lang="en-US" sz="4400" b="1" i="0" dirty="0">
                <a:solidFill>
                  <a:srgbClr val="FF0000"/>
                </a:solidFill>
                <a:sym typeface="Arial"/>
              </a:rPr>
              <a:t> Locks</a:t>
            </a:r>
          </a:p>
        </p:txBody>
      </p:sp>
      <p:pic>
        <p:nvPicPr>
          <p:cNvPr id="4" name="Picture 3"/>
          <p:cNvPicPr>
            <a:picLocks noChangeAspect="1"/>
          </p:cNvPicPr>
          <p:nvPr/>
        </p:nvPicPr>
        <p:blipFill>
          <a:blip r:embed="rId2"/>
          <a:stretch>
            <a:fillRect/>
          </a:stretch>
        </p:blipFill>
        <p:spPr>
          <a:xfrm>
            <a:off x="3696211" y="1009622"/>
            <a:ext cx="10112779" cy="10141146"/>
          </a:xfrm>
          <a:prstGeom prst="rect">
            <a:avLst/>
          </a:prstGeom>
        </p:spPr>
      </p:pic>
    </p:spTree>
    <p:extLst>
      <p:ext uri="{BB962C8B-B14F-4D97-AF65-F5344CB8AC3E}">
        <p14:creationId xmlns:p14="http://schemas.microsoft.com/office/powerpoint/2010/main" val="37760661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6"/>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129" name="Google Shape;129;p6"/>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6"/>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1" name="Google Shape;131;p6"/>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2" name="Google Shape;132;p6"/>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6"/>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134" name="Google Shape;134;p6"/>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35" name="Google Shape;135;p6"/>
          <p:cNvSpPr/>
          <p:nvPr/>
        </p:nvSpPr>
        <p:spPr>
          <a:xfrm>
            <a:off x="273050" y="1327151"/>
            <a:ext cx="19394299" cy="9510255"/>
          </a:xfrm>
          <a:prstGeom prst="rect">
            <a:avLst/>
          </a:prstGeom>
          <a:noFill/>
          <a:ln>
            <a:noFill/>
          </a:ln>
        </p:spPr>
        <p:txBody>
          <a:bodyPr spcFirstLastPara="1" wrap="square" lIns="91425" tIns="45700" rIns="91425" bIns="45700" anchor="t" anchorCtr="0">
            <a:spAutoFit/>
          </a:bodyPr>
          <a:lstStyle/>
          <a:p>
            <a:pPr marL="571500" indent="-571500" algn="just">
              <a:buFont typeface="Arial" panose="020B0604020202020204" pitchFamily="34" charset="0"/>
              <a:buChar char="•"/>
            </a:pPr>
            <a:r>
              <a:rPr lang="en-US" sz="3600" b="1" dirty="0" smtClean="0">
                <a:solidFill>
                  <a:schemeClr val="dk2"/>
                </a:solidFill>
                <a:latin typeface="Calibri"/>
                <a:ea typeface="Calibri"/>
                <a:cs typeface="Calibri"/>
              </a:rPr>
              <a:t>After </a:t>
            </a:r>
            <a:r>
              <a:rPr lang="en-US" sz="3600" b="1" dirty="0">
                <a:solidFill>
                  <a:schemeClr val="dk2"/>
                </a:solidFill>
                <a:latin typeface="Calibri"/>
                <a:ea typeface="Calibri"/>
                <a:cs typeface="Calibri"/>
              </a:rPr>
              <a:t>initialization of the relevant lock and </a:t>
            </a:r>
            <a:r>
              <a:rPr lang="en-US" sz="3600" b="1" dirty="0" smtClean="0">
                <a:solidFill>
                  <a:schemeClr val="dk2"/>
                </a:solidFill>
                <a:latin typeface="Calibri"/>
                <a:ea typeface="Calibri"/>
                <a:cs typeface="Calibri"/>
              </a:rPr>
              <a:t>condition, a thread </a:t>
            </a:r>
            <a:r>
              <a:rPr lang="en-US" sz="3600" b="1" dirty="0">
                <a:solidFill>
                  <a:schemeClr val="dk2"/>
                </a:solidFill>
                <a:latin typeface="Calibri"/>
                <a:ea typeface="Calibri"/>
                <a:cs typeface="Calibri"/>
              </a:rPr>
              <a:t>checks to see if the variable </a:t>
            </a:r>
            <a:r>
              <a:rPr lang="en-US" sz="3600" b="1" dirty="0">
                <a:solidFill>
                  <a:srgbClr val="FF0000"/>
                </a:solidFill>
                <a:latin typeface="Calibri"/>
                <a:ea typeface="Calibri"/>
                <a:cs typeface="Calibri"/>
              </a:rPr>
              <a:t>ready</a:t>
            </a:r>
            <a:r>
              <a:rPr lang="en-US" sz="3600" b="1" dirty="0">
                <a:solidFill>
                  <a:schemeClr val="dk2"/>
                </a:solidFill>
                <a:latin typeface="Calibri"/>
                <a:ea typeface="Calibri"/>
                <a:cs typeface="Calibri"/>
              </a:rPr>
              <a:t> has yet been set to </a:t>
            </a:r>
            <a:r>
              <a:rPr lang="en-US" sz="3600" b="1" dirty="0" smtClean="0">
                <a:solidFill>
                  <a:schemeClr val="dk2"/>
                </a:solidFill>
                <a:latin typeface="Calibri"/>
                <a:ea typeface="Calibri"/>
                <a:cs typeface="Calibri"/>
              </a:rPr>
              <a:t>something other </a:t>
            </a:r>
            <a:r>
              <a:rPr lang="en-US" sz="3600" b="1" dirty="0">
                <a:solidFill>
                  <a:schemeClr val="dk2"/>
                </a:solidFill>
                <a:latin typeface="Calibri"/>
                <a:ea typeface="Calibri"/>
                <a:cs typeface="Calibri"/>
              </a:rPr>
              <a:t>than zero. If not, the thread simply calls the wait routine in order </a:t>
            </a:r>
            <a:r>
              <a:rPr lang="en-US" sz="3600" b="1" dirty="0" smtClean="0">
                <a:solidFill>
                  <a:schemeClr val="dk2"/>
                </a:solidFill>
                <a:latin typeface="Calibri"/>
                <a:ea typeface="Calibri"/>
                <a:cs typeface="Calibri"/>
              </a:rPr>
              <a:t>to sleep </a:t>
            </a:r>
            <a:r>
              <a:rPr lang="en-US" sz="3600" b="1" dirty="0">
                <a:solidFill>
                  <a:schemeClr val="dk2"/>
                </a:solidFill>
                <a:latin typeface="Calibri"/>
                <a:ea typeface="Calibri"/>
                <a:cs typeface="Calibri"/>
              </a:rPr>
              <a:t>until some other thread wakes it</a:t>
            </a:r>
            <a:r>
              <a:rPr lang="en-US" sz="3600" b="1" dirty="0" smtClean="0">
                <a:solidFill>
                  <a:schemeClr val="dk2"/>
                </a:solidFill>
                <a:latin typeface="Calibri"/>
                <a:ea typeface="Calibri"/>
                <a:cs typeface="Calibri"/>
              </a:rPr>
              <a:t>.</a:t>
            </a:r>
          </a:p>
          <a:p>
            <a:pPr marL="571500" indent="-571500" algn="just">
              <a:buFont typeface="Arial" panose="020B0604020202020204" pitchFamily="34" charset="0"/>
              <a:buChar char="•"/>
            </a:pPr>
            <a:r>
              <a:rPr lang="en-US" sz="3600" b="1" dirty="0" smtClean="0">
                <a:solidFill>
                  <a:schemeClr val="dk2"/>
                </a:solidFill>
                <a:latin typeface="Calibri"/>
                <a:ea typeface="Calibri"/>
                <a:cs typeface="Calibri"/>
              </a:rPr>
              <a:t>Code </a:t>
            </a:r>
            <a:r>
              <a:rPr lang="en-US" sz="3600" b="1" dirty="0">
                <a:solidFill>
                  <a:schemeClr val="dk2"/>
                </a:solidFill>
                <a:latin typeface="Calibri"/>
                <a:ea typeface="Calibri"/>
                <a:cs typeface="Calibri"/>
              </a:rPr>
              <a:t>to wake a thread, which would run in some other </a:t>
            </a:r>
            <a:r>
              <a:rPr lang="en-US" sz="3600" b="1" dirty="0" smtClean="0">
                <a:solidFill>
                  <a:schemeClr val="dk2"/>
                </a:solidFill>
                <a:latin typeface="Calibri"/>
                <a:ea typeface="Calibri"/>
                <a:cs typeface="Calibri"/>
              </a:rPr>
              <a:t>thread, looks </a:t>
            </a:r>
            <a:r>
              <a:rPr lang="en-US" sz="3600" b="1" dirty="0">
                <a:solidFill>
                  <a:schemeClr val="dk2"/>
                </a:solidFill>
                <a:latin typeface="Calibri"/>
                <a:ea typeface="Calibri"/>
                <a:cs typeface="Calibri"/>
              </a:rPr>
              <a:t>like this:</a:t>
            </a:r>
          </a:p>
          <a:p>
            <a:pPr indent="2170113" algn="just"/>
            <a:r>
              <a:rPr lang="en-US" sz="3600" b="1" dirty="0" err="1">
                <a:solidFill>
                  <a:srgbClr val="FF0000"/>
                </a:solidFill>
                <a:latin typeface="Calibri"/>
                <a:ea typeface="Calibri"/>
                <a:cs typeface="Calibri"/>
              </a:rPr>
              <a:t>Pthread_mutex_lock</a:t>
            </a:r>
            <a:r>
              <a:rPr lang="en-US" sz="3600" b="1" dirty="0">
                <a:solidFill>
                  <a:srgbClr val="FF0000"/>
                </a:solidFill>
                <a:latin typeface="Calibri"/>
                <a:ea typeface="Calibri"/>
                <a:cs typeface="Calibri"/>
              </a:rPr>
              <a:t>(&amp;lock);</a:t>
            </a:r>
          </a:p>
          <a:p>
            <a:pPr indent="2170113" algn="just"/>
            <a:r>
              <a:rPr lang="en-US" sz="3600" b="1" dirty="0">
                <a:solidFill>
                  <a:srgbClr val="FF0000"/>
                </a:solidFill>
                <a:latin typeface="Calibri"/>
                <a:ea typeface="Calibri"/>
                <a:cs typeface="Calibri"/>
              </a:rPr>
              <a:t>ready = 1;</a:t>
            </a:r>
          </a:p>
          <a:p>
            <a:pPr indent="2170113" algn="just"/>
            <a:r>
              <a:rPr lang="en-US" sz="3600" b="1" dirty="0" err="1">
                <a:solidFill>
                  <a:srgbClr val="FF0000"/>
                </a:solidFill>
                <a:latin typeface="Calibri"/>
                <a:ea typeface="Calibri"/>
                <a:cs typeface="Calibri"/>
              </a:rPr>
              <a:t>Pthread_cond_signal</a:t>
            </a:r>
            <a:r>
              <a:rPr lang="en-US" sz="3600" b="1" dirty="0">
                <a:solidFill>
                  <a:srgbClr val="FF0000"/>
                </a:solidFill>
                <a:latin typeface="Calibri"/>
                <a:ea typeface="Calibri"/>
                <a:cs typeface="Calibri"/>
              </a:rPr>
              <a:t>(&amp;</a:t>
            </a:r>
            <a:r>
              <a:rPr lang="en-US" sz="3600" b="1" dirty="0" err="1">
                <a:solidFill>
                  <a:srgbClr val="FF0000"/>
                </a:solidFill>
                <a:latin typeface="Calibri"/>
                <a:ea typeface="Calibri"/>
                <a:cs typeface="Calibri"/>
              </a:rPr>
              <a:t>cond</a:t>
            </a:r>
            <a:r>
              <a:rPr lang="en-US" sz="3600" b="1" dirty="0">
                <a:solidFill>
                  <a:srgbClr val="FF0000"/>
                </a:solidFill>
                <a:latin typeface="Calibri"/>
                <a:ea typeface="Calibri"/>
                <a:cs typeface="Calibri"/>
              </a:rPr>
              <a:t>);</a:t>
            </a:r>
          </a:p>
          <a:p>
            <a:pPr indent="2170113" algn="just"/>
            <a:r>
              <a:rPr lang="en-US" sz="3600" b="1" dirty="0" err="1">
                <a:solidFill>
                  <a:srgbClr val="FF0000"/>
                </a:solidFill>
                <a:latin typeface="Calibri"/>
                <a:ea typeface="Calibri"/>
                <a:cs typeface="Calibri"/>
              </a:rPr>
              <a:t>Pthread_mutex_unlock</a:t>
            </a:r>
            <a:r>
              <a:rPr lang="en-US" sz="3600" b="1" dirty="0">
                <a:solidFill>
                  <a:srgbClr val="FF0000"/>
                </a:solidFill>
                <a:latin typeface="Calibri"/>
                <a:ea typeface="Calibri"/>
                <a:cs typeface="Calibri"/>
              </a:rPr>
              <a:t>(&amp;lock);</a:t>
            </a:r>
          </a:p>
          <a:p>
            <a:pPr marL="571500" indent="-571500" algn="just">
              <a:buFont typeface="Arial" panose="020B0604020202020204" pitchFamily="34" charset="0"/>
              <a:buChar char="•"/>
            </a:pPr>
            <a:r>
              <a:rPr lang="en-US" sz="3600" b="1" dirty="0" smtClean="0">
                <a:solidFill>
                  <a:schemeClr val="dk2"/>
                </a:solidFill>
                <a:latin typeface="Calibri"/>
                <a:ea typeface="Calibri"/>
                <a:cs typeface="Calibri"/>
              </a:rPr>
              <a:t>Note, </a:t>
            </a:r>
            <a:r>
              <a:rPr lang="en-US" sz="3600" b="1" dirty="0">
                <a:solidFill>
                  <a:schemeClr val="dk2"/>
                </a:solidFill>
                <a:latin typeface="Calibri"/>
                <a:ea typeface="Calibri"/>
                <a:cs typeface="Calibri"/>
              </a:rPr>
              <a:t>when </a:t>
            </a:r>
            <a:r>
              <a:rPr lang="en-US" sz="3600" b="1" dirty="0" smtClean="0">
                <a:solidFill>
                  <a:schemeClr val="dk2"/>
                </a:solidFill>
                <a:latin typeface="Calibri"/>
                <a:ea typeface="Calibri"/>
                <a:cs typeface="Calibri"/>
              </a:rPr>
              <a:t>signaling (</a:t>
            </a:r>
            <a:r>
              <a:rPr lang="en-US" sz="3600" b="1" dirty="0">
                <a:solidFill>
                  <a:schemeClr val="dk2"/>
                </a:solidFill>
                <a:latin typeface="Calibri"/>
                <a:ea typeface="Calibri"/>
                <a:cs typeface="Calibri"/>
              </a:rPr>
              <a:t>as well as when modifying the global variable ready), </a:t>
            </a:r>
            <a:r>
              <a:rPr lang="en-US" sz="3600" b="1" dirty="0" smtClean="0">
                <a:solidFill>
                  <a:schemeClr val="dk2"/>
                </a:solidFill>
                <a:latin typeface="Calibri"/>
                <a:ea typeface="Calibri"/>
                <a:cs typeface="Calibri"/>
              </a:rPr>
              <a:t>make sure </a:t>
            </a:r>
            <a:r>
              <a:rPr lang="en-US" sz="3600" b="1" dirty="0">
                <a:solidFill>
                  <a:schemeClr val="dk2"/>
                </a:solidFill>
                <a:latin typeface="Calibri"/>
                <a:ea typeface="Calibri"/>
                <a:cs typeface="Calibri"/>
              </a:rPr>
              <a:t>to have the lock held. This ensures </a:t>
            </a:r>
            <a:r>
              <a:rPr lang="en-US" sz="3600" b="1" dirty="0" smtClean="0">
                <a:solidFill>
                  <a:schemeClr val="dk2"/>
                </a:solidFill>
                <a:latin typeface="Calibri"/>
                <a:ea typeface="Calibri"/>
                <a:cs typeface="Calibri"/>
              </a:rPr>
              <a:t>that a </a:t>
            </a:r>
            <a:r>
              <a:rPr lang="en-US" sz="3600" b="1" dirty="0">
                <a:solidFill>
                  <a:schemeClr val="dk2"/>
                </a:solidFill>
                <a:latin typeface="Calibri"/>
                <a:ea typeface="Calibri"/>
                <a:cs typeface="Calibri"/>
              </a:rPr>
              <a:t>race condition </a:t>
            </a:r>
            <a:r>
              <a:rPr lang="en-US" sz="3600" b="1" dirty="0" smtClean="0">
                <a:solidFill>
                  <a:schemeClr val="dk2"/>
                </a:solidFill>
                <a:latin typeface="Calibri"/>
                <a:ea typeface="Calibri"/>
                <a:cs typeface="Calibri"/>
              </a:rPr>
              <a:t>in the code is not accidently introduced.</a:t>
            </a:r>
            <a:endParaRPr lang="en-US" sz="3600" b="1" dirty="0">
              <a:solidFill>
                <a:schemeClr val="dk2"/>
              </a:solidFill>
              <a:latin typeface="Calibri"/>
              <a:ea typeface="Calibri"/>
              <a:cs typeface="Calibri"/>
            </a:endParaRPr>
          </a:p>
          <a:p>
            <a:pPr marL="571500" indent="-571500" algn="just">
              <a:buFont typeface="Arial" panose="020B0604020202020204" pitchFamily="34" charset="0"/>
              <a:buChar char="•"/>
            </a:pPr>
            <a:r>
              <a:rPr lang="en-US" sz="3600" b="1" dirty="0" smtClean="0">
                <a:solidFill>
                  <a:schemeClr val="dk2"/>
                </a:solidFill>
                <a:latin typeface="Calibri"/>
                <a:ea typeface="Calibri"/>
                <a:cs typeface="Calibri"/>
              </a:rPr>
              <a:t>Also, </a:t>
            </a:r>
            <a:r>
              <a:rPr lang="en-US" sz="3600" b="1" dirty="0">
                <a:solidFill>
                  <a:schemeClr val="dk2"/>
                </a:solidFill>
                <a:latin typeface="Calibri"/>
                <a:ea typeface="Calibri"/>
                <a:cs typeface="Calibri"/>
              </a:rPr>
              <a:t>the wait call takes a lock as </a:t>
            </a:r>
            <a:r>
              <a:rPr lang="en-US" sz="3600" b="1" dirty="0" smtClean="0">
                <a:solidFill>
                  <a:schemeClr val="dk2"/>
                </a:solidFill>
                <a:latin typeface="Calibri"/>
                <a:ea typeface="Calibri"/>
                <a:cs typeface="Calibri"/>
              </a:rPr>
              <a:t>its 2</a:t>
            </a:r>
            <a:r>
              <a:rPr lang="en-US" sz="3600" b="1" baseline="30000" dirty="0" smtClean="0">
                <a:solidFill>
                  <a:schemeClr val="dk2"/>
                </a:solidFill>
                <a:latin typeface="Calibri"/>
                <a:ea typeface="Calibri"/>
                <a:cs typeface="Calibri"/>
              </a:rPr>
              <a:t>nd</a:t>
            </a:r>
            <a:r>
              <a:rPr lang="en-US" sz="3600" b="1" dirty="0" smtClean="0">
                <a:solidFill>
                  <a:schemeClr val="dk2"/>
                </a:solidFill>
                <a:latin typeface="Calibri"/>
                <a:ea typeface="Calibri"/>
                <a:cs typeface="Calibri"/>
              </a:rPr>
              <a:t> parameter</a:t>
            </a:r>
            <a:r>
              <a:rPr lang="en-US" sz="3600" b="1" dirty="0">
                <a:solidFill>
                  <a:schemeClr val="dk2"/>
                </a:solidFill>
                <a:latin typeface="Calibri"/>
                <a:ea typeface="Calibri"/>
                <a:cs typeface="Calibri"/>
              </a:rPr>
              <a:t>, whereas the signal call only takes a </a:t>
            </a:r>
            <a:r>
              <a:rPr lang="en-US" sz="3600" b="1" dirty="0" smtClean="0">
                <a:solidFill>
                  <a:schemeClr val="dk2"/>
                </a:solidFill>
                <a:latin typeface="Calibri"/>
                <a:ea typeface="Calibri"/>
                <a:cs typeface="Calibri"/>
              </a:rPr>
              <a:t>condition, because the </a:t>
            </a:r>
            <a:r>
              <a:rPr lang="en-US" sz="3600" b="1" dirty="0">
                <a:solidFill>
                  <a:schemeClr val="dk2"/>
                </a:solidFill>
                <a:latin typeface="Calibri"/>
                <a:ea typeface="Calibri"/>
                <a:cs typeface="Calibri"/>
              </a:rPr>
              <a:t>wait call, in addition to putting the </a:t>
            </a:r>
            <a:r>
              <a:rPr lang="en-US" sz="3600" b="1" dirty="0" smtClean="0">
                <a:solidFill>
                  <a:schemeClr val="dk2"/>
                </a:solidFill>
                <a:latin typeface="Calibri"/>
                <a:ea typeface="Calibri"/>
                <a:cs typeface="Calibri"/>
              </a:rPr>
              <a:t>calling thread </a:t>
            </a:r>
            <a:r>
              <a:rPr lang="en-US" sz="3600" b="1" dirty="0">
                <a:solidFill>
                  <a:schemeClr val="dk2"/>
                </a:solidFill>
                <a:latin typeface="Calibri"/>
                <a:ea typeface="Calibri"/>
                <a:cs typeface="Calibri"/>
              </a:rPr>
              <a:t>to sleep, releases the lock when putting said caller to sleep</a:t>
            </a:r>
            <a:r>
              <a:rPr lang="en-US" sz="3600" b="1" dirty="0" smtClean="0">
                <a:solidFill>
                  <a:schemeClr val="dk2"/>
                </a:solidFill>
                <a:latin typeface="Calibri"/>
                <a:ea typeface="Calibri"/>
                <a:cs typeface="Calibri"/>
              </a:rPr>
              <a:t>.</a:t>
            </a:r>
          </a:p>
          <a:p>
            <a:pPr marL="571500" indent="-571500" algn="just">
              <a:buFont typeface="Arial" panose="020B0604020202020204" pitchFamily="34" charset="0"/>
              <a:buChar char="•"/>
            </a:pPr>
            <a:r>
              <a:rPr lang="en-US" sz="3600" b="1" dirty="0" smtClean="0">
                <a:solidFill>
                  <a:schemeClr val="dk2"/>
                </a:solidFill>
                <a:latin typeface="Calibri"/>
                <a:ea typeface="Calibri"/>
                <a:cs typeface="Calibri"/>
              </a:rPr>
              <a:t>Otherwise, how the </a:t>
            </a:r>
            <a:r>
              <a:rPr lang="en-US" sz="3600" b="1" dirty="0">
                <a:solidFill>
                  <a:schemeClr val="dk2"/>
                </a:solidFill>
                <a:latin typeface="Calibri"/>
                <a:ea typeface="Calibri"/>
                <a:cs typeface="Calibri"/>
              </a:rPr>
              <a:t>other thread acquire the lock </a:t>
            </a:r>
            <a:r>
              <a:rPr lang="en-US" sz="3600" b="1" dirty="0" smtClean="0">
                <a:solidFill>
                  <a:schemeClr val="dk2"/>
                </a:solidFill>
                <a:latin typeface="Calibri"/>
                <a:ea typeface="Calibri"/>
                <a:cs typeface="Calibri"/>
              </a:rPr>
              <a:t>and signal </a:t>
            </a:r>
            <a:r>
              <a:rPr lang="en-US" sz="3600" b="1" dirty="0">
                <a:solidFill>
                  <a:schemeClr val="dk2"/>
                </a:solidFill>
                <a:latin typeface="Calibri"/>
                <a:ea typeface="Calibri"/>
                <a:cs typeface="Calibri"/>
              </a:rPr>
              <a:t>it to wake up? However, before returning after being woken, </a:t>
            </a:r>
            <a:r>
              <a:rPr lang="en-US" sz="3600" b="1" dirty="0" smtClean="0">
                <a:solidFill>
                  <a:schemeClr val="dk2"/>
                </a:solidFill>
                <a:latin typeface="Calibri"/>
                <a:ea typeface="Calibri"/>
                <a:cs typeface="Calibri"/>
              </a:rPr>
              <a:t>the </a:t>
            </a:r>
            <a:r>
              <a:rPr lang="en-US" sz="3600" b="1" dirty="0" err="1" smtClean="0">
                <a:solidFill>
                  <a:schemeClr val="dk2"/>
                </a:solidFill>
                <a:latin typeface="Calibri"/>
                <a:ea typeface="Calibri"/>
                <a:cs typeface="Calibri"/>
              </a:rPr>
              <a:t>pthread</a:t>
            </a:r>
            <a:r>
              <a:rPr lang="en-US" sz="3600" b="1" dirty="0" smtClean="0">
                <a:solidFill>
                  <a:schemeClr val="dk2"/>
                </a:solidFill>
                <a:latin typeface="Calibri"/>
                <a:ea typeface="Calibri"/>
                <a:cs typeface="Calibri"/>
              </a:rPr>
              <a:t> </a:t>
            </a:r>
            <a:r>
              <a:rPr lang="en-US" sz="3600" b="1" dirty="0" err="1">
                <a:solidFill>
                  <a:schemeClr val="dk2"/>
                </a:solidFill>
                <a:latin typeface="Calibri"/>
                <a:ea typeface="Calibri"/>
                <a:cs typeface="Calibri"/>
              </a:rPr>
              <a:t>cond</a:t>
            </a:r>
            <a:r>
              <a:rPr lang="en-US" sz="3600" b="1" dirty="0">
                <a:solidFill>
                  <a:schemeClr val="dk2"/>
                </a:solidFill>
                <a:latin typeface="Calibri"/>
                <a:ea typeface="Calibri"/>
                <a:cs typeface="Calibri"/>
              </a:rPr>
              <a:t> wait() re-acquires the lock, thus ensuring that any </a:t>
            </a:r>
            <a:r>
              <a:rPr lang="en-US" sz="3600" b="1" dirty="0" smtClean="0">
                <a:solidFill>
                  <a:schemeClr val="dk2"/>
                </a:solidFill>
                <a:latin typeface="Calibri"/>
                <a:ea typeface="Calibri"/>
                <a:cs typeface="Calibri"/>
              </a:rPr>
              <a:t>time the </a:t>
            </a:r>
            <a:r>
              <a:rPr lang="en-US" sz="3600" b="1" dirty="0">
                <a:solidFill>
                  <a:schemeClr val="dk2"/>
                </a:solidFill>
                <a:latin typeface="Calibri"/>
                <a:ea typeface="Calibri"/>
                <a:cs typeface="Calibri"/>
              </a:rPr>
              <a:t>waiting thread is running between the lock acquire at the </a:t>
            </a:r>
            <a:r>
              <a:rPr lang="en-US" sz="3600" b="1" dirty="0" smtClean="0">
                <a:solidFill>
                  <a:schemeClr val="dk2"/>
                </a:solidFill>
                <a:latin typeface="Calibri"/>
                <a:ea typeface="Calibri"/>
                <a:cs typeface="Calibri"/>
              </a:rPr>
              <a:t>beginning of </a:t>
            </a:r>
            <a:r>
              <a:rPr lang="en-US" sz="3600" b="1" dirty="0">
                <a:solidFill>
                  <a:schemeClr val="dk2"/>
                </a:solidFill>
                <a:latin typeface="Calibri"/>
                <a:ea typeface="Calibri"/>
                <a:cs typeface="Calibri"/>
              </a:rPr>
              <a:t>the wait sequence, and the lock release at the end, it holds the lock</a:t>
            </a:r>
            <a:r>
              <a:rPr lang="en-US" sz="3600" b="1" dirty="0" smtClean="0">
                <a:solidFill>
                  <a:schemeClr val="dk2"/>
                </a:solidFill>
                <a:latin typeface="Calibri"/>
                <a:ea typeface="Calibri"/>
                <a:cs typeface="Calibri"/>
              </a:rPr>
              <a:t>.</a:t>
            </a:r>
            <a:endParaRPr lang="en-US" sz="3600" b="1" dirty="0">
              <a:solidFill>
                <a:schemeClr val="dk2"/>
              </a:solidFill>
              <a:latin typeface="Calibri"/>
              <a:ea typeface="Calibri"/>
              <a:cs typeface="Calibri"/>
            </a:endParaRPr>
          </a:p>
        </p:txBody>
      </p:sp>
      <p:sp>
        <p:nvSpPr>
          <p:cNvPr id="136" name="Google Shape;136;p6"/>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lvl="0" algn="ctr"/>
            <a:r>
              <a:rPr lang="en-US" sz="4400" b="1" dirty="0">
                <a:solidFill>
                  <a:srgbClr val="FF0000"/>
                </a:solidFill>
                <a:latin typeface="Playfair Display"/>
                <a:ea typeface="Playfair Display"/>
                <a:cs typeface="Playfair Display"/>
                <a:sym typeface="Playfair Display"/>
              </a:rPr>
              <a:t>Condition variables</a:t>
            </a:r>
            <a:endParaRPr lang="en-US" sz="4400"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375753" y="1290788"/>
            <a:ext cx="19352593" cy="9941143"/>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Linux </a:t>
            </a:r>
            <a:r>
              <a:rPr lang="en-US" sz="3200" b="1" dirty="0">
                <a:solidFill>
                  <a:srgbClr val="1F497D"/>
                </a:solidFill>
                <a:latin typeface="Calibri"/>
                <a:ea typeface="Calibri"/>
                <a:cs typeface="Calibri"/>
                <a:sym typeface="Calibri"/>
              </a:rPr>
              <a:t>approach has the flavor of an old </a:t>
            </a:r>
            <a:r>
              <a:rPr lang="en-US" sz="3200" b="1" dirty="0" smtClean="0">
                <a:solidFill>
                  <a:srgbClr val="1F497D"/>
                </a:solidFill>
                <a:latin typeface="Calibri"/>
                <a:ea typeface="Calibri"/>
                <a:cs typeface="Calibri"/>
                <a:sym typeface="Calibri"/>
              </a:rPr>
              <a:t>approach that </a:t>
            </a:r>
            <a:r>
              <a:rPr lang="en-US" sz="3200" b="1" dirty="0">
                <a:solidFill>
                  <a:srgbClr val="1F497D"/>
                </a:solidFill>
                <a:latin typeface="Calibri"/>
                <a:ea typeface="Calibri"/>
                <a:cs typeface="Calibri"/>
                <a:sym typeface="Calibri"/>
              </a:rPr>
              <a:t>has been used on and off for </a:t>
            </a:r>
            <a:r>
              <a:rPr lang="en-US" sz="3200" b="1" dirty="0" smtClean="0">
                <a:solidFill>
                  <a:srgbClr val="1F497D"/>
                </a:solidFill>
                <a:latin typeface="Calibri"/>
                <a:ea typeface="Calibri"/>
                <a:cs typeface="Calibri"/>
                <a:sym typeface="Calibri"/>
              </a:rPr>
              <a:t>years, </a:t>
            </a:r>
            <a:r>
              <a:rPr lang="en-US" sz="3200" b="1" dirty="0">
                <a:solidFill>
                  <a:srgbClr val="1F497D"/>
                </a:solidFill>
                <a:latin typeface="Calibri"/>
                <a:ea typeface="Calibri"/>
                <a:cs typeface="Calibri"/>
                <a:sym typeface="Calibri"/>
              </a:rPr>
              <a:t>and is now referred to as a </a:t>
            </a:r>
            <a:r>
              <a:rPr lang="en-US" sz="3200" b="1" dirty="0" smtClean="0">
                <a:solidFill>
                  <a:srgbClr val="1F497D"/>
                </a:solidFill>
                <a:latin typeface="Calibri"/>
                <a:ea typeface="Calibri"/>
                <a:cs typeface="Calibri"/>
                <a:sym typeface="Calibri"/>
              </a:rPr>
              <a:t>two-phase lock</a:t>
            </a:r>
            <a:r>
              <a:rPr lang="en-US" sz="3200" b="1" dirty="0">
                <a:solidFill>
                  <a:srgbClr val="1F497D"/>
                </a:solidFill>
                <a:latin typeface="Calibri"/>
                <a:ea typeface="Calibri"/>
                <a:cs typeface="Calibri"/>
                <a:sym typeface="Calibri"/>
              </a:rPr>
              <a:t>. </a:t>
            </a:r>
            <a:endParaRPr lang="en-US" sz="3200" b="1" dirty="0" smtClean="0">
              <a:solidFill>
                <a:srgbClr val="1F497D"/>
              </a:solidFill>
              <a:latin typeface="Calibri"/>
              <a:ea typeface="Calibri"/>
              <a:cs typeface="Calibri"/>
              <a:sym typeface="Calibri"/>
            </a:endParaRPr>
          </a:p>
          <a:p>
            <a:pPr algn="just"/>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A </a:t>
            </a:r>
            <a:r>
              <a:rPr lang="en-US" sz="3200" b="1" dirty="0">
                <a:solidFill>
                  <a:srgbClr val="1F497D"/>
                </a:solidFill>
                <a:latin typeface="Calibri"/>
                <a:ea typeface="Calibri"/>
                <a:cs typeface="Calibri"/>
                <a:sym typeface="Calibri"/>
              </a:rPr>
              <a:t>two-phase lock realizes that spinning can be useful, </a:t>
            </a:r>
            <a:r>
              <a:rPr lang="en-US" sz="3200" b="1" dirty="0" smtClean="0">
                <a:solidFill>
                  <a:srgbClr val="1F497D"/>
                </a:solidFill>
                <a:latin typeface="Calibri"/>
                <a:ea typeface="Calibri"/>
                <a:cs typeface="Calibri"/>
                <a:sym typeface="Calibri"/>
              </a:rPr>
              <a:t>particularly if </a:t>
            </a:r>
            <a:r>
              <a:rPr lang="en-US" sz="3200" b="1" dirty="0">
                <a:solidFill>
                  <a:srgbClr val="1F497D"/>
                </a:solidFill>
                <a:latin typeface="Calibri"/>
                <a:ea typeface="Calibri"/>
                <a:cs typeface="Calibri"/>
                <a:sym typeface="Calibri"/>
              </a:rPr>
              <a:t>the lock is about to be released. </a:t>
            </a:r>
            <a:endParaRPr lang="en-US" sz="3200" b="1" dirty="0" smtClean="0">
              <a:solidFill>
                <a:srgbClr val="1F497D"/>
              </a:solidFill>
              <a:latin typeface="Calibri"/>
              <a:ea typeface="Calibri"/>
              <a:cs typeface="Calibri"/>
              <a:sym typeface="Calibri"/>
            </a:endParaRPr>
          </a:p>
          <a:p>
            <a:pPr algn="just"/>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So </a:t>
            </a:r>
            <a:r>
              <a:rPr lang="en-US" sz="3200" b="1" dirty="0">
                <a:solidFill>
                  <a:srgbClr val="1F497D"/>
                </a:solidFill>
                <a:latin typeface="Calibri"/>
                <a:ea typeface="Calibri"/>
                <a:cs typeface="Calibri"/>
                <a:sym typeface="Calibri"/>
              </a:rPr>
              <a:t>in the </a:t>
            </a:r>
            <a:r>
              <a:rPr lang="en-US" sz="3200" b="1" dirty="0">
                <a:solidFill>
                  <a:srgbClr val="FF0000"/>
                </a:solidFill>
                <a:latin typeface="Calibri"/>
                <a:ea typeface="Calibri"/>
                <a:cs typeface="Calibri"/>
                <a:sym typeface="Calibri"/>
              </a:rPr>
              <a:t>first phase</a:t>
            </a:r>
            <a:r>
              <a:rPr lang="en-US" sz="3200" b="1" dirty="0">
                <a:solidFill>
                  <a:srgbClr val="1F497D"/>
                </a:solidFill>
                <a:latin typeface="Calibri"/>
                <a:ea typeface="Calibri"/>
                <a:cs typeface="Calibri"/>
                <a:sym typeface="Calibri"/>
              </a:rPr>
              <a:t>, the lock spins </a:t>
            </a:r>
            <a:r>
              <a:rPr lang="en-US" sz="3200" b="1" dirty="0" smtClean="0">
                <a:solidFill>
                  <a:srgbClr val="1F497D"/>
                </a:solidFill>
                <a:latin typeface="Calibri"/>
                <a:ea typeface="Calibri"/>
                <a:cs typeface="Calibri"/>
                <a:sym typeface="Calibri"/>
              </a:rPr>
              <a:t>for a </a:t>
            </a:r>
            <a:r>
              <a:rPr lang="en-US" sz="3200" b="1" dirty="0">
                <a:solidFill>
                  <a:srgbClr val="1F497D"/>
                </a:solidFill>
                <a:latin typeface="Calibri"/>
                <a:ea typeface="Calibri"/>
                <a:cs typeface="Calibri"/>
                <a:sym typeface="Calibri"/>
              </a:rPr>
              <a:t>while, hoping that it can acquire the lock</a:t>
            </a:r>
            <a:r>
              <a:rPr lang="en-US" sz="3200" b="1" dirty="0" smtClean="0">
                <a:solidFill>
                  <a:srgbClr val="1F497D"/>
                </a:solidFill>
                <a:latin typeface="Calibri"/>
                <a:ea typeface="Calibri"/>
                <a:cs typeface="Calibri"/>
                <a:sym typeface="Calibri"/>
              </a:rPr>
              <a:t>.</a:t>
            </a:r>
          </a:p>
          <a:p>
            <a:pPr algn="just"/>
            <a:endParaRPr lang="en-US" sz="3200" b="1" dirty="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However, if the lock is not acquired during the first spin phase, </a:t>
            </a:r>
            <a:r>
              <a:rPr lang="en-US" sz="3200" b="1" dirty="0">
                <a:solidFill>
                  <a:srgbClr val="FF0000"/>
                </a:solidFill>
                <a:latin typeface="Calibri"/>
                <a:ea typeface="Calibri"/>
                <a:cs typeface="Calibri"/>
                <a:sym typeface="Calibri"/>
              </a:rPr>
              <a:t>a </a:t>
            </a:r>
            <a:r>
              <a:rPr lang="en-US" sz="3200" b="1" dirty="0" smtClean="0">
                <a:solidFill>
                  <a:srgbClr val="FF0000"/>
                </a:solidFill>
                <a:latin typeface="Calibri"/>
                <a:ea typeface="Calibri"/>
                <a:cs typeface="Calibri"/>
                <a:sym typeface="Calibri"/>
              </a:rPr>
              <a:t>second phase </a:t>
            </a:r>
            <a:r>
              <a:rPr lang="en-US" sz="3200" b="1" dirty="0">
                <a:solidFill>
                  <a:srgbClr val="1F497D"/>
                </a:solidFill>
                <a:latin typeface="Calibri"/>
                <a:ea typeface="Calibri"/>
                <a:cs typeface="Calibri"/>
                <a:sym typeface="Calibri"/>
              </a:rPr>
              <a:t>is entered, where the caller is put to sleep, and only woken </a:t>
            </a:r>
            <a:r>
              <a:rPr lang="en-US" sz="3200" b="1" dirty="0" smtClean="0">
                <a:solidFill>
                  <a:srgbClr val="1F497D"/>
                </a:solidFill>
                <a:latin typeface="Calibri"/>
                <a:ea typeface="Calibri"/>
                <a:cs typeface="Calibri"/>
                <a:sym typeface="Calibri"/>
              </a:rPr>
              <a:t>up when </a:t>
            </a:r>
            <a:r>
              <a:rPr lang="en-US" sz="3200" b="1" dirty="0">
                <a:solidFill>
                  <a:srgbClr val="1F497D"/>
                </a:solidFill>
                <a:latin typeface="Calibri"/>
                <a:ea typeface="Calibri"/>
                <a:cs typeface="Calibri"/>
                <a:sym typeface="Calibri"/>
              </a:rPr>
              <a:t>the lock becomes free later</a:t>
            </a:r>
            <a:r>
              <a:rPr lang="en-US" sz="3200" b="1" dirty="0" smtClean="0">
                <a:solidFill>
                  <a:srgbClr val="1F497D"/>
                </a:solidFill>
                <a:latin typeface="Calibri"/>
                <a:ea typeface="Calibri"/>
                <a:cs typeface="Calibri"/>
                <a:sym typeface="Calibri"/>
              </a:rPr>
              <a:t>.</a:t>
            </a:r>
          </a:p>
          <a:p>
            <a:pPr algn="just"/>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Linux lock </a:t>
            </a:r>
            <a:r>
              <a:rPr lang="en-US" sz="3200" b="1" dirty="0" smtClean="0">
                <a:solidFill>
                  <a:srgbClr val="1F497D"/>
                </a:solidFill>
                <a:latin typeface="Calibri"/>
                <a:ea typeface="Calibri"/>
                <a:cs typeface="Calibri"/>
                <a:sym typeface="Calibri"/>
              </a:rPr>
              <a:t>is </a:t>
            </a:r>
            <a:r>
              <a:rPr lang="en-US" sz="3200" b="1" dirty="0">
                <a:solidFill>
                  <a:srgbClr val="1F497D"/>
                </a:solidFill>
                <a:latin typeface="Calibri"/>
                <a:ea typeface="Calibri"/>
                <a:cs typeface="Calibri"/>
                <a:sym typeface="Calibri"/>
              </a:rPr>
              <a:t>a form of </a:t>
            </a:r>
            <a:r>
              <a:rPr lang="en-US" sz="3200" b="1" dirty="0" smtClean="0">
                <a:solidFill>
                  <a:srgbClr val="1F497D"/>
                </a:solidFill>
                <a:latin typeface="Calibri"/>
                <a:ea typeface="Calibri"/>
                <a:cs typeface="Calibri"/>
                <a:sym typeface="Calibri"/>
              </a:rPr>
              <a:t>such a </a:t>
            </a:r>
            <a:r>
              <a:rPr lang="en-US" sz="3200" b="1" dirty="0">
                <a:solidFill>
                  <a:srgbClr val="1F497D"/>
                </a:solidFill>
                <a:latin typeface="Calibri"/>
                <a:ea typeface="Calibri"/>
                <a:cs typeface="Calibri"/>
                <a:sym typeface="Calibri"/>
              </a:rPr>
              <a:t>lock, but it only spins once; a generalization of this could spin in a </a:t>
            </a:r>
            <a:r>
              <a:rPr lang="en-US" sz="3200" b="1" dirty="0" smtClean="0">
                <a:solidFill>
                  <a:srgbClr val="1F497D"/>
                </a:solidFill>
                <a:latin typeface="Calibri"/>
                <a:ea typeface="Calibri"/>
                <a:cs typeface="Calibri"/>
                <a:sym typeface="Calibri"/>
              </a:rPr>
              <a:t>loop for </a:t>
            </a:r>
            <a:r>
              <a:rPr lang="en-US" sz="3200" b="1" dirty="0">
                <a:solidFill>
                  <a:srgbClr val="1F497D"/>
                </a:solidFill>
                <a:latin typeface="Calibri"/>
                <a:ea typeface="Calibri"/>
                <a:cs typeface="Calibri"/>
                <a:sym typeface="Calibri"/>
              </a:rPr>
              <a:t>a fixed amount of time before using </a:t>
            </a:r>
            <a:r>
              <a:rPr lang="en-US" sz="3200" b="1" dirty="0" err="1">
                <a:solidFill>
                  <a:srgbClr val="1F497D"/>
                </a:solidFill>
                <a:latin typeface="Calibri"/>
                <a:ea typeface="Calibri"/>
                <a:cs typeface="Calibri"/>
                <a:sym typeface="Calibri"/>
              </a:rPr>
              <a:t>futex</a:t>
            </a:r>
            <a:r>
              <a:rPr lang="en-US" sz="3200" b="1" dirty="0">
                <a:solidFill>
                  <a:srgbClr val="1F497D"/>
                </a:solidFill>
                <a:latin typeface="Calibri"/>
                <a:ea typeface="Calibri"/>
                <a:cs typeface="Calibri"/>
                <a:sym typeface="Calibri"/>
              </a:rPr>
              <a:t> support to sleep</a:t>
            </a:r>
            <a:r>
              <a:rPr lang="en-US" sz="3200" b="1" dirty="0" smtClean="0">
                <a:solidFill>
                  <a:srgbClr val="1F497D"/>
                </a:solidFill>
                <a:latin typeface="Calibri"/>
                <a:ea typeface="Calibri"/>
                <a:cs typeface="Calibri"/>
                <a:sym typeface="Calibri"/>
              </a:rPr>
              <a:t>.</a:t>
            </a:r>
          </a:p>
          <a:p>
            <a:pPr algn="just"/>
            <a:endParaRPr lang="en-US" sz="3200" b="1" dirty="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Two-phase locks are yet another instance of a hybrid approach, </a:t>
            </a:r>
            <a:r>
              <a:rPr lang="en-US" sz="3200" b="1" dirty="0" smtClean="0">
                <a:solidFill>
                  <a:srgbClr val="1F497D"/>
                </a:solidFill>
                <a:latin typeface="Calibri"/>
                <a:ea typeface="Calibri"/>
                <a:cs typeface="Calibri"/>
                <a:sym typeface="Calibri"/>
              </a:rPr>
              <a:t>where combining </a:t>
            </a:r>
            <a:r>
              <a:rPr lang="en-US" sz="3200" b="1" dirty="0">
                <a:solidFill>
                  <a:srgbClr val="1F497D"/>
                </a:solidFill>
                <a:latin typeface="Calibri"/>
                <a:ea typeface="Calibri"/>
                <a:cs typeface="Calibri"/>
                <a:sym typeface="Calibri"/>
              </a:rPr>
              <a:t>two good ideas may indeed yield a better one. </a:t>
            </a:r>
            <a:endParaRPr lang="en-US" sz="3200" b="1" dirty="0" smtClean="0">
              <a:solidFill>
                <a:srgbClr val="1F497D"/>
              </a:solidFill>
              <a:latin typeface="Calibri"/>
              <a:ea typeface="Calibri"/>
              <a:cs typeface="Calibri"/>
              <a:sym typeface="Calibri"/>
            </a:endParaRPr>
          </a:p>
          <a:p>
            <a:pPr algn="just"/>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Of </a:t>
            </a:r>
            <a:r>
              <a:rPr lang="en-US" sz="3200" b="1" dirty="0">
                <a:solidFill>
                  <a:srgbClr val="1F497D"/>
                </a:solidFill>
                <a:latin typeface="Calibri"/>
                <a:ea typeface="Calibri"/>
                <a:cs typeface="Calibri"/>
                <a:sym typeface="Calibri"/>
              </a:rPr>
              <a:t>course</a:t>
            </a:r>
            <a:r>
              <a:rPr lang="en-US" sz="3200" b="1" dirty="0" smtClean="0">
                <a:solidFill>
                  <a:srgbClr val="1F497D"/>
                </a:solidFill>
                <a:latin typeface="Calibri"/>
                <a:ea typeface="Calibri"/>
                <a:cs typeface="Calibri"/>
                <a:sym typeface="Calibri"/>
              </a:rPr>
              <a:t>, whether </a:t>
            </a:r>
            <a:r>
              <a:rPr lang="en-US" sz="3200" b="1" dirty="0">
                <a:solidFill>
                  <a:srgbClr val="1F497D"/>
                </a:solidFill>
                <a:latin typeface="Calibri"/>
                <a:ea typeface="Calibri"/>
                <a:cs typeface="Calibri"/>
                <a:sym typeface="Calibri"/>
              </a:rPr>
              <a:t>it does depends strongly on many things, including the </a:t>
            </a:r>
            <a:r>
              <a:rPr lang="en-US" sz="3200" b="1" dirty="0" smtClean="0">
                <a:solidFill>
                  <a:srgbClr val="1F497D"/>
                </a:solidFill>
                <a:latin typeface="Calibri"/>
                <a:ea typeface="Calibri"/>
                <a:cs typeface="Calibri"/>
                <a:sym typeface="Calibri"/>
              </a:rPr>
              <a:t>hardware environment</a:t>
            </a:r>
            <a:r>
              <a:rPr lang="en-US" sz="3200" b="1" dirty="0">
                <a:solidFill>
                  <a:srgbClr val="1F497D"/>
                </a:solidFill>
                <a:latin typeface="Calibri"/>
                <a:ea typeface="Calibri"/>
                <a:cs typeface="Calibri"/>
                <a:sym typeface="Calibri"/>
              </a:rPr>
              <a:t>, number of threads, and other workload details. </a:t>
            </a:r>
            <a:endParaRPr lang="en-US" sz="3200" b="1" dirty="0" smtClean="0">
              <a:solidFill>
                <a:srgbClr val="1F497D"/>
              </a:solidFill>
              <a:latin typeface="Calibri"/>
              <a:ea typeface="Calibri"/>
              <a:cs typeface="Calibri"/>
              <a:sym typeface="Calibri"/>
            </a:endParaRPr>
          </a:p>
          <a:p>
            <a:pPr algn="just"/>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As always</a:t>
            </a:r>
            <a:r>
              <a:rPr lang="en-US" sz="3200" b="1" dirty="0">
                <a:solidFill>
                  <a:srgbClr val="1F497D"/>
                </a:solidFill>
                <a:latin typeface="Calibri"/>
                <a:ea typeface="Calibri"/>
                <a:cs typeface="Calibri"/>
                <a:sym typeface="Calibri"/>
              </a:rPr>
              <a:t>, making a single general-purpose lock, good for all possible </a:t>
            </a:r>
            <a:r>
              <a:rPr lang="en-US" sz="3200" b="1" dirty="0" smtClean="0">
                <a:solidFill>
                  <a:srgbClr val="1F497D"/>
                </a:solidFill>
                <a:latin typeface="Calibri"/>
                <a:ea typeface="Calibri"/>
                <a:cs typeface="Calibri"/>
                <a:sym typeface="Calibri"/>
              </a:rPr>
              <a:t>use cases</a:t>
            </a:r>
            <a:r>
              <a:rPr lang="en-US" sz="3200" b="1" dirty="0">
                <a:solidFill>
                  <a:srgbClr val="1F497D"/>
                </a:solidFill>
                <a:latin typeface="Calibri"/>
                <a:ea typeface="Calibri"/>
                <a:cs typeface="Calibri"/>
                <a:sym typeface="Calibri"/>
              </a:rPr>
              <a:t>, is quite a challenge</a:t>
            </a:r>
            <a:r>
              <a:rPr lang="en-US" sz="3200" b="1" dirty="0" smtClean="0">
                <a:solidFill>
                  <a:srgbClr val="1F497D"/>
                </a:solidFill>
                <a:latin typeface="Calibri"/>
                <a:ea typeface="Calibri"/>
                <a:cs typeface="Calibri"/>
                <a:sym typeface="Calibri"/>
              </a:rPr>
              <a:t>.</a:t>
            </a:r>
            <a:endParaRPr lang="en-US" sz="3200" b="1" dirty="0">
              <a:solidFill>
                <a:srgbClr val="1F497D"/>
              </a:solidFill>
              <a:latin typeface="Calibri"/>
              <a:ea typeface="Calibri"/>
              <a:cs typeface="Calibri"/>
              <a:sym typeface="Calibri"/>
            </a:endParaRPr>
          </a:p>
        </p:txBody>
      </p:sp>
      <p:sp>
        <p:nvSpPr>
          <p:cNvPr id="269"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Two-Phase </a:t>
            </a:r>
            <a:r>
              <a:rPr lang="en-IN" sz="4400" b="1" dirty="0">
                <a:solidFill>
                  <a:srgbClr val="FF0000"/>
                </a:solidFill>
                <a:latin typeface="Playfair Display"/>
                <a:ea typeface="Playfair Display"/>
                <a:cs typeface="Playfair Display"/>
                <a:sym typeface="Playfair Display"/>
              </a:rPr>
              <a:t>Locks</a:t>
            </a:r>
            <a:endParaRPr lang="en-IN" sz="4400" dirty="0"/>
          </a:p>
        </p:txBody>
      </p:sp>
    </p:spTree>
    <p:extLst>
      <p:ext uri="{BB962C8B-B14F-4D97-AF65-F5344CB8AC3E}">
        <p14:creationId xmlns:p14="http://schemas.microsoft.com/office/powerpoint/2010/main" val="21787013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364868" y="1310174"/>
            <a:ext cx="12498725" cy="6494045"/>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Adding </a:t>
            </a:r>
            <a:r>
              <a:rPr lang="en-US" sz="3200" b="1" dirty="0">
                <a:solidFill>
                  <a:srgbClr val="1F497D"/>
                </a:solidFill>
                <a:latin typeface="Calibri"/>
                <a:ea typeface="Calibri"/>
                <a:cs typeface="Calibri"/>
                <a:sym typeface="Calibri"/>
              </a:rPr>
              <a:t>locks to a data structure to make it </a:t>
            </a:r>
            <a:r>
              <a:rPr lang="en-US" sz="3200" b="1" dirty="0" smtClean="0">
                <a:solidFill>
                  <a:srgbClr val="1F497D"/>
                </a:solidFill>
                <a:latin typeface="Calibri"/>
                <a:ea typeface="Calibri"/>
                <a:cs typeface="Calibri"/>
                <a:sym typeface="Calibri"/>
              </a:rPr>
              <a:t>usable by </a:t>
            </a:r>
            <a:r>
              <a:rPr lang="en-US" sz="3200" b="1" dirty="0">
                <a:solidFill>
                  <a:srgbClr val="1F497D"/>
                </a:solidFill>
                <a:latin typeface="Calibri"/>
                <a:ea typeface="Calibri"/>
                <a:cs typeface="Calibri"/>
                <a:sym typeface="Calibri"/>
              </a:rPr>
              <a:t>threads makes the structure thread safe.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Exactly how such </a:t>
            </a:r>
            <a:r>
              <a:rPr lang="en-US" sz="3200" b="1" dirty="0">
                <a:solidFill>
                  <a:srgbClr val="1F497D"/>
                </a:solidFill>
                <a:latin typeface="Calibri"/>
                <a:ea typeface="Calibri"/>
                <a:cs typeface="Calibri"/>
                <a:sym typeface="Calibri"/>
              </a:rPr>
              <a:t>locks are added determines both the correctness and performance </a:t>
            </a:r>
            <a:r>
              <a:rPr lang="en-US" sz="3200" b="1" dirty="0" smtClean="0">
                <a:solidFill>
                  <a:srgbClr val="1F497D"/>
                </a:solidFill>
                <a:latin typeface="Calibri"/>
                <a:ea typeface="Calibri"/>
                <a:cs typeface="Calibri"/>
                <a:sym typeface="Calibri"/>
              </a:rPr>
              <a:t>of the </a:t>
            </a:r>
            <a:r>
              <a:rPr lang="en-US" sz="3200" b="1" dirty="0">
                <a:solidFill>
                  <a:srgbClr val="1F497D"/>
                </a:solidFill>
                <a:latin typeface="Calibri"/>
                <a:ea typeface="Calibri"/>
                <a:cs typeface="Calibri"/>
                <a:sym typeface="Calibri"/>
              </a:rPr>
              <a:t>data structure. And thus, </a:t>
            </a:r>
            <a:r>
              <a:rPr lang="en-US" sz="3200" b="1" dirty="0" smtClean="0">
                <a:solidFill>
                  <a:srgbClr val="1F497D"/>
                </a:solidFill>
                <a:latin typeface="Calibri"/>
                <a:ea typeface="Calibri"/>
                <a:cs typeface="Calibri"/>
                <a:sym typeface="Calibri"/>
              </a:rPr>
              <a:t>a challenge</a:t>
            </a:r>
          </a:p>
          <a:p>
            <a:pPr marL="457200" indent="-457200" algn="just">
              <a:buFont typeface="Arial" panose="020B0604020202020204" pitchFamily="34" charset="0"/>
              <a:buChar char="•"/>
            </a:pPr>
            <a:r>
              <a:rPr lang="en-US" sz="3200" b="1" dirty="0">
                <a:solidFill>
                  <a:srgbClr val="FF0000"/>
                </a:solidFill>
                <a:latin typeface="Calibri"/>
                <a:ea typeface="Calibri"/>
                <a:cs typeface="Calibri"/>
                <a:sym typeface="Calibri"/>
              </a:rPr>
              <a:t>Concurrent </a:t>
            </a:r>
            <a:r>
              <a:rPr lang="en-US" sz="3200" b="1" dirty="0" smtClean="0">
                <a:solidFill>
                  <a:srgbClr val="FF0000"/>
                </a:solidFill>
                <a:latin typeface="Calibri"/>
                <a:ea typeface="Calibri"/>
                <a:cs typeface="Calibri"/>
                <a:sym typeface="Calibri"/>
              </a:rPr>
              <a:t>Counters</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One of the simplest data structures is a counter. It is a structure </a:t>
            </a:r>
            <a:r>
              <a:rPr lang="en-US" sz="3200" b="1" dirty="0" smtClean="0">
                <a:solidFill>
                  <a:srgbClr val="1F497D"/>
                </a:solidFill>
                <a:latin typeface="Calibri"/>
                <a:ea typeface="Calibri"/>
                <a:cs typeface="Calibri"/>
                <a:sym typeface="Calibri"/>
              </a:rPr>
              <a:t>that is </a:t>
            </a:r>
            <a:r>
              <a:rPr lang="en-US" sz="3200" b="1" dirty="0">
                <a:solidFill>
                  <a:srgbClr val="1F497D"/>
                </a:solidFill>
                <a:latin typeface="Calibri"/>
                <a:ea typeface="Calibri"/>
                <a:cs typeface="Calibri"/>
                <a:sym typeface="Calibri"/>
              </a:rPr>
              <a:t>commonly used and has a simple interface.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A simple </a:t>
            </a:r>
            <a:r>
              <a:rPr lang="en-US" sz="3200" b="1" dirty="0" err="1" smtClean="0">
                <a:solidFill>
                  <a:srgbClr val="1F497D"/>
                </a:solidFill>
                <a:latin typeface="Calibri"/>
                <a:ea typeface="Calibri"/>
                <a:cs typeface="Calibri"/>
                <a:sym typeface="Calibri"/>
              </a:rPr>
              <a:t>nonconcurrent</a:t>
            </a:r>
            <a:r>
              <a:rPr lang="en-US" sz="3200" b="1" dirty="0" smtClean="0">
                <a:solidFill>
                  <a:srgbClr val="1F497D"/>
                </a:solidFill>
                <a:latin typeface="Calibri"/>
                <a:ea typeface="Calibri"/>
                <a:cs typeface="Calibri"/>
                <a:sym typeface="Calibri"/>
              </a:rPr>
              <a:t> counter </a:t>
            </a:r>
            <a:r>
              <a:rPr lang="en-US" sz="3200" b="1" dirty="0">
                <a:solidFill>
                  <a:srgbClr val="1F497D"/>
                </a:solidFill>
                <a:latin typeface="Calibri"/>
                <a:ea typeface="Calibri"/>
                <a:cs typeface="Calibri"/>
                <a:sym typeface="Calibri"/>
              </a:rPr>
              <a:t>in Figure 29.1</a:t>
            </a:r>
            <a:r>
              <a:rPr lang="en-US" sz="3200" b="1" dirty="0" smtClean="0">
                <a:solidFill>
                  <a:srgbClr val="1F497D"/>
                </a:solidFill>
                <a:latin typeface="Calibri"/>
                <a:ea typeface="Calibri"/>
                <a:cs typeface="Calibri"/>
                <a:sym typeface="Calibri"/>
              </a:rPr>
              <a:t>. Simple </a:t>
            </a:r>
            <a:r>
              <a:rPr lang="en-US" sz="3200" b="1" dirty="0">
                <a:solidFill>
                  <a:srgbClr val="1F497D"/>
                </a:solidFill>
                <a:latin typeface="Calibri"/>
                <a:ea typeface="Calibri"/>
                <a:cs typeface="Calibri"/>
                <a:sym typeface="Calibri"/>
              </a:rPr>
              <a:t>But Not Scalable</a:t>
            </a: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Non-synchronized </a:t>
            </a:r>
            <a:r>
              <a:rPr lang="en-US" sz="3200" b="1" dirty="0">
                <a:solidFill>
                  <a:srgbClr val="1F497D"/>
                </a:solidFill>
                <a:latin typeface="Calibri"/>
                <a:ea typeface="Calibri"/>
                <a:cs typeface="Calibri"/>
                <a:sym typeface="Calibri"/>
              </a:rPr>
              <a:t>counter is a trivial data structure</a:t>
            </a:r>
            <a:r>
              <a:rPr lang="en-US" sz="3200" b="1" dirty="0" smtClean="0">
                <a:solidFill>
                  <a:srgbClr val="1F497D"/>
                </a:solidFill>
                <a:latin typeface="Calibri"/>
                <a:ea typeface="Calibri"/>
                <a:cs typeface="Calibri"/>
                <a:sym typeface="Calibri"/>
              </a:rPr>
              <a:t>, requiring </a:t>
            </a:r>
            <a:r>
              <a:rPr lang="en-US" sz="3200" b="1" dirty="0">
                <a:solidFill>
                  <a:srgbClr val="1F497D"/>
                </a:solidFill>
                <a:latin typeface="Calibri"/>
                <a:ea typeface="Calibri"/>
                <a:cs typeface="Calibri"/>
                <a:sym typeface="Calibri"/>
              </a:rPr>
              <a:t>a tiny amount of code to implement.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How to make </a:t>
            </a:r>
            <a:r>
              <a:rPr lang="en-US" sz="3200" b="1" dirty="0">
                <a:solidFill>
                  <a:srgbClr val="1F497D"/>
                </a:solidFill>
                <a:latin typeface="Calibri"/>
                <a:ea typeface="Calibri"/>
                <a:cs typeface="Calibri"/>
                <a:sym typeface="Calibri"/>
              </a:rPr>
              <a:t>this code thread safe</a:t>
            </a:r>
            <a:r>
              <a:rPr lang="en-US" sz="3200" b="1" dirty="0" smtClean="0">
                <a:solidFill>
                  <a:srgbClr val="1F497D"/>
                </a:solidFill>
                <a:latin typeface="Calibri"/>
                <a:ea typeface="Calibri"/>
                <a:cs typeface="Calibri"/>
                <a:sym typeface="Calibri"/>
              </a:rPr>
              <a:t>?</a:t>
            </a:r>
          </a:p>
          <a:p>
            <a:pPr marL="457200" indent="-457200" algn="just">
              <a:buFont typeface="Arial" panose="020B0604020202020204" pitchFamily="34" charset="0"/>
              <a:buChar char="•"/>
            </a:pPr>
            <a:endParaRPr lang="en-US" sz="3200" b="1" dirty="0">
              <a:solidFill>
                <a:srgbClr val="1F497D"/>
              </a:solidFill>
              <a:latin typeface="Calibri"/>
              <a:ea typeface="Calibri"/>
              <a:cs typeface="Calibri"/>
              <a:sym typeface="Calibri"/>
            </a:endParaRPr>
          </a:p>
        </p:txBody>
      </p:sp>
      <p:sp>
        <p:nvSpPr>
          <p:cNvPr id="269" name="Google Shape;269;p15"/>
          <p:cNvSpPr txBox="1"/>
          <p:nvPr/>
        </p:nvSpPr>
        <p:spPr>
          <a:xfrm>
            <a:off x="4995068" y="339574"/>
            <a:ext cx="10678320"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Lock-based </a:t>
            </a:r>
            <a:r>
              <a:rPr lang="en-IN" sz="4400" b="1" dirty="0">
                <a:solidFill>
                  <a:srgbClr val="FF0000"/>
                </a:solidFill>
                <a:latin typeface="Playfair Display"/>
                <a:ea typeface="Playfair Display"/>
                <a:cs typeface="Playfair Display"/>
                <a:sym typeface="Playfair Display"/>
              </a:rPr>
              <a:t>Concurrent Data Structures</a:t>
            </a:r>
            <a:endParaRPr lang="en-IN" sz="4400" dirty="0"/>
          </a:p>
        </p:txBody>
      </p:sp>
      <p:pic>
        <p:nvPicPr>
          <p:cNvPr id="2" name="Picture 1"/>
          <p:cNvPicPr>
            <a:picLocks noChangeAspect="1"/>
          </p:cNvPicPr>
          <p:nvPr/>
        </p:nvPicPr>
        <p:blipFill>
          <a:blip r:embed="rId4"/>
          <a:stretch>
            <a:fillRect/>
          </a:stretch>
        </p:blipFill>
        <p:spPr>
          <a:xfrm>
            <a:off x="13228462" y="1514477"/>
            <a:ext cx="6469884" cy="7211069"/>
          </a:xfrm>
          <a:prstGeom prst="rect">
            <a:avLst/>
          </a:prstGeom>
        </p:spPr>
      </p:pic>
    </p:spTree>
    <p:extLst>
      <p:ext uri="{BB962C8B-B14F-4D97-AF65-F5344CB8AC3E}">
        <p14:creationId xmlns:p14="http://schemas.microsoft.com/office/powerpoint/2010/main" val="21248704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375753" y="1419226"/>
            <a:ext cx="8985223" cy="6494045"/>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This </a:t>
            </a:r>
            <a:r>
              <a:rPr lang="en-US" sz="3200" b="1" dirty="0">
                <a:solidFill>
                  <a:srgbClr val="1F497D"/>
                </a:solidFill>
                <a:latin typeface="Calibri"/>
                <a:ea typeface="Calibri"/>
                <a:cs typeface="Calibri"/>
                <a:sym typeface="Calibri"/>
              </a:rPr>
              <a:t>concurrent counter is simple and works correctly. In fact, it follows a design pattern common to the simplest and most basic concurrent data structures: it simply adds a single lock, which is acquired when calling a routine that manipulates the data structure, and is released when returning from the call. </a:t>
            </a:r>
            <a:endParaRPr lang="en-US" sz="3200" b="1" dirty="0" smtClean="0">
              <a:solidFill>
                <a:srgbClr val="1F497D"/>
              </a:solidFill>
              <a:latin typeface="Calibri"/>
              <a:ea typeface="Calibri"/>
              <a:cs typeface="Calibri"/>
              <a:sym typeface="Calibri"/>
            </a:endParaRPr>
          </a:p>
          <a:p>
            <a:pPr algn="just"/>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The problem is </a:t>
            </a:r>
            <a:r>
              <a:rPr lang="en-US" sz="3200" b="1" dirty="0">
                <a:solidFill>
                  <a:srgbClr val="1F497D"/>
                </a:solidFill>
                <a:latin typeface="Calibri"/>
                <a:ea typeface="Calibri"/>
                <a:cs typeface="Calibri"/>
                <a:sym typeface="Calibri"/>
              </a:rPr>
              <a:t>performance. If </a:t>
            </a: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data structure is too slow</a:t>
            </a:r>
            <a:r>
              <a:rPr lang="en-US" sz="3200" b="1" dirty="0" smtClean="0">
                <a:solidFill>
                  <a:srgbClr val="1F497D"/>
                </a:solidFill>
                <a:latin typeface="Calibri"/>
                <a:ea typeface="Calibri"/>
                <a:cs typeface="Calibri"/>
                <a:sym typeface="Calibri"/>
              </a:rPr>
              <a:t>,  then more work is required than </a:t>
            </a:r>
            <a:r>
              <a:rPr lang="en-US" sz="3200" b="1" dirty="0">
                <a:solidFill>
                  <a:srgbClr val="1F497D"/>
                </a:solidFill>
                <a:latin typeface="Calibri"/>
                <a:ea typeface="Calibri"/>
                <a:cs typeface="Calibri"/>
                <a:sym typeface="Calibri"/>
              </a:rPr>
              <a:t>just </a:t>
            </a:r>
            <a:r>
              <a:rPr lang="en-US" sz="3200" b="1" dirty="0" smtClean="0">
                <a:solidFill>
                  <a:srgbClr val="1F497D"/>
                </a:solidFill>
                <a:latin typeface="Calibri"/>
                <a:ea typeface="Calibri"/>
                <a:cs typeface="Calibri"/>
                <a:sym typeface="Calibri"/>
              </a:rPr>
              <a:t>adding  </a:t>
            </a:r>
            <a:r>
              <a:rPr lang="en-US" sz="3200" b="1" dirty="0">
                <a:solidFill>
                  <a:srgbClr val="1F497D"/>
                </a:solidFill>
                <a:latin typeface="Calibri"/>
                <a:ea typeface="Calibri"/>
                <a:cs typeface="Calibri"/>
                <a:sym typeface="Calibri"/>
              </a:rPr>
              <a:t>a single </a:t>
            </a:r>
            <a:r>
              <a:rPr lang="en-US" sz="3200" b="1" dirty="0" smtClean="0">
                <a:solidFill>
                  <a:srgbClr val="1F497D"/>
                </a:solidFill>
                <a:latin typeface="Calibri"/>
                <a:ea typeface="Calibri"/>
                <a:cs typeface="Calibri"/>
                <a:sym typeface="Calibri"/>
              </a:rPr>
              <a:t>lock. </a:t>
            </a:r>
          </a:p>
          <a:p>
            <a:pPr marL="457200" indent="-457200" algn="just">
              <a:buFont typeface="Arial" panose="020B0604020202020204" pitchFamily="34" charset="0"/>
              <a:buChar char="•"/>
            </a:pPr>
            <a:endParaRPr lang="en-US" sz="3200" b="1" dirty="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If it is </a:t>
            </a:r>
            <a:r>
              <a:rPr lang="en-US" sz="3200" b="1" dirty="0">
                <a:solidFill>
                  <a:srgbClr val="1F497D"/>
                </a:solidFill>
                <a:latin typeface="Calibri"/>
                <a:ea typeface="Calibri"/>
                <a:cs typeface="Calibri"/>
                <a:sym typeface="Calibri"/>
              </a:rPr>
              <a:t>not too slow, you are done</a:t>
            </a:r>
            <a:r>
              <a:rPr lang="en-US" sz="3200" b="1" dirty="0" smtClean="0">
                <a:solidFill>
                  <a:srgbClr val="1F497D"/>
                </a:solidFill>
                <a:latin typeface="Calibri"/>
                <a:ea typeface="Calibri"/>
                <a:cs typeface="Calibri"/>
                <a:sym typeface="Calibri"/>
              </a:rPr>
              <a:t>!</a:t>
            </a:r>
            <a:endParaRPr lang="en-US" sz="3200" b="1" dirty="0">
              <a:solidFill>
                <a:srgbClr val="1F497D"/>
              </a:solidFill>
              <a:latin typeface="Calibri"/>
              <a:ea typeface="Calibri"/>
              <a:cs typeface="Calibri"/>
              <a:sym typeface="Calibri"/>
            </a:endParaRPr>
          </a:p>
        </p:txBody>
      </p:sp>
      <p:sp>
        <p:nvSpPr>
          <p:cNvPr id="269"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Concurrent locks</a:t>
            </a:r>
            <a:endParaRPr lang="en-IN" sz="4400" dirty="0"/>
          </a:p>
        </p:txBody>
      </p:sp>
      <p:pic>
        <p:nvPicPr>
          <p:cNvPr id="2" name="Picture 1"/>
          <p:cNvPicPr>
            <a:picLocks noChangeAspect="1"/>
          </p:cNvPicPr>
          <p:nvPr/>
        </p:nvPicPr>
        <p:blipFill>
          <a:blip r:embed="rId4"/>
          <a:stretch>
            <a:fillRect/>
          </a:stretch>
        </p:blipFill>
        <p:spPr>
          <a:xfrm>
            <a:off x="10516366" y="1351113"/>
            <a:ext cx="8190088" cy="9629083"/>
          </a:xfrm>
          <a:prstGeom prst="rect">
            <a:avLst/>
          </a:prstGeom>
        </p:spPr>
      </p:pic>
    </p:spTree>
    <p:extLst>
      <p:ext uri="{BB962C8B-B14F-4D97-AF65-F5344CB8AC3E}">
        <p14:creationId xmlns:p14="http://schemas.microsoft.com/office/powerpoint/2010/main" val="20704920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343325" y="1041550"/>
            <a:ext cx="11325466" cy="10433585"/>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To understand the performance costs of the simple approach, a benchmark is ran in which each thread updates a single shared counter a fixed number of times; the </a:t>
            </a:r>
            <a:r>
              <a:rPr lang="en-US" sz="3200" b="1" dirty="0" smtClean="0">
                <a:solidFill>
                  <a:srgbClr val="1F497D"/>
                </a:solidFill>
                <a:latin typeface="Calibri"/>
                <a:ea typeface="Calibri"/>
                <a:cs typeface="Calibri"/>
                <a:sym typeface="Calibri"/>
              </a:rPr>
              <a:t>number </a:t>
            </a:r>
            <a:r>
              <a:rPr lang="en-US" sz="3200" b="1" dirty="0">
                <a:solidFill>
                  <a:srgbClr val="1F497D"/>
                </a:solidFill>
                <a:latin typeface="Calibri"/>
                <a:ea typeface="Calibri"/>
                <a:cs typeface="Calibri"/>
                <a:sym typeface="Calibri"/>
              </a:rPr>
              <a:t>of threads are varied. </a:t>
            </a:r>
            <a:endParaRPr lang="en-US" sz="3200" b="1" dirty="0" smtClean="0">
              <a:solidFill>
                <a:srgbClr val="1F497D"/>
              </a:solidFill>
              <a:latin typeface="Calibri"/>
              <a:ea typeface="Calibri"/>
              <a:cs typeface="Calibri"/>
              <a:sym typeface="Calibri"/>
            </a:endParaRPr>
          </a:p>
          <a:p>
            <a:pPr algn="just"/>
            <a:endParaRPr lang="en-US" sz="3200" b="1" dirty="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Figure 29.5 shows the total time taken, with 1-4threads active; each thread updates the counter one million times. </a:t>
            </a:r>
            <a:endParaRPr lang="en-US" sz="3200" b="1" dirty="0" smtClean="0">
              <a:solidFill>
                <a:srgbClr val="1F497D"/>
              </a:solidFill>
              <a:latin typeface="Calibri"/>
              <a:ea typeface="Calibri"/>
              <a:cs typeface="Calibri"/>
              <a:sym typeface="Calibri"/>
            </a:endParaRPr>
          </a:p>
          <a:p>
            <a:pPr algn="just"/>
            <a:endParaRPr lang="en-US" sz="3200" b="1" dirty="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From the top line in the figure (labeled ’Precise’), it can be seen that the performance of the synchronized counter scales poorly.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Whereas 1 </a:t>
            </a:r>
            <a:r>
              <a:rPr lang="en-US" sz="3200" b="1" dirty="0">
                <a:solidFill>
                  <a:srgbClr val="1F497D"/>
                </a:solidFill>
                <a:latin typeface="Calibri"/>
                <a:ea typeface="Calibri"/>
                <a:cs typeface="Calibri"/>
                <a:sym typeface="Calibri"/>
              </a:rPr>
              <a:t>thread can complete the million counter updates in a tiny amount of time (roughly </a:t>
            </a:r>
            <a:r>
              <a:rPr lang="en-US" sz="3200" b="1" dirty="0" smtClean="0">
                <a:solidFill>
                  <a:srgbClr val="1F497D"/>
                </a:solidFill>
                <a:latin typeface="Calibri"/>
                <a:ea typeface="Calibri"/>
                <a:cs typeface="Calibri"/>
                <a:sym typeface="Calibri"/>
              </a:rPr>
              <a:t>0.03secs</a:t>
            </a:r>
            <a:r>
              <a:rPr lang="en-US" sz="3200" b="1" dirty="0">
                <a:solidFill>
                  <a:srgbClr val="1F497D"/>
                </a:solidFill>
                <a:latin typeface="Calibri"/>
                <a:ea typeface="Calibri"/>
                <a:cs typeface="Calibri"/>
                <a:sym typeface="Calibri"/>
              </a:rPr>
              <a:t>), </a:t>
            </a:r>
            <a:r>
              <a:rPr lang="en-US" sz="3200" b="1" dirty="0" smtClean="0">
                <a:solidFill>
                  <a:srgbClr val="1F497D"/>
                </a:solidFill>
                <a:latin typeface="Calibri"/>
                <a:ea typeface="Calibri"/>
                <a:cs typeface="Calibri"/>
                <a:sym typeface="Calibri"/>
              </a:rPr>
              <a:t>2 </a:t>
            </a:r>
            <a:r>
              <a:rPr lang="en-US" sz="3200" b="1" dirty="0">
                <a:solidFill>
                  <a:srgbClr val="1F497D"/>
                </a:solidFill>
                <a:latin typeface="Calibri"/>
                <a:ea typeface="Calibri"/>
                <a:cs typeface="Calibri"/>
                <a:sym typeface="Calibri"/>
              </a:rPr>
              <a:t>threads each update the counter one million times concurrently leads to a massive slowdown (taking over 5 </a:t>
            </a:r>
            <a:r>
              <a:rPr lang="en-US" sz="3200" b="1" dirty="0" err="1" smtClean="0">
                <a:solidFill>
                  <a:srgbClr val="1F497D"/>
                </a:solidFill>
                <a:latin typeface="Calibri"/>
                <a:ea typeface="Calibri"/>
                <a:cs typeface="Calibri"/>
                <a:sym typeface="Calibri"/>
              </a:rPr>
              <a:t>secs</a:t>
            </a:r>
            <a:r>
              <a:rPr lang="en-US" sz="3200" b="1" dirty="0">
                <a:solidFill>
                  <a:srgbClr val="1F497D"/>
                </a:solidFill>
                <a:latin typeface="Calibri"/>
                <a:ea typeface="Calibri"/>
                <a:cs typeface="Calibri"/>
                <a:sym typeface="Calibri"/>
              </a:rPr>
              <a:t>!). It only gets worse with more </a:t>
            </a:r>
            <a:r>
              <a:rPr lang="en-US" sz="3200" b="1" dirty="0" smtClean="0">
                <a:solidFill>
                  <a:srgbClr val="1F497D"/>
                </a:solidFill>
                <a:latin typeface="Calibri"/>
                <a:ea typeface="Calibri"/>
                <a:cs typeface="Calibri"/>
                <a:sym typeface="Calibri"/>
              </a:rPr>
              <a:t>threads.</a:t>
            </a: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Ideally</a:t>
            </a:r>
            <a:r>
              <a:rPr lang="en-US" sz="3200" b="1" dirty="0">
                <a:solidFill>
                  <a:srgbClr val="1F497D"/>
                </a:solidFill>
                <a:latin typeface="Calibri"/>
                <a:ea typeface="Calibri"/>
                <a:cs typeface="Calibri"/>
                <a:sym typeface="Calibri"/>
              </a:rPr>
              <a:t>, </a:t>
            </a: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threads </a:t>
            </a:r>
            <a:r>
              <a:rPr lang="en-US" sz="3200" b="1" dirty="0" smtClean="0">
                <a:solidFill>
                  <a:srgbClr val="1F497D"/>
                </a:solidFill>
                <a:latin typeface="Calibri"/>
                <a:ea typeface="Calibri"/>
                <a:cs typeface="Calibri"/>
                <a:sym typeface="Calibri"/>
              </a:rPr>
              <a:t>must complete </a:t>
            </a:r>
            <a:r>
              <a:rPr lang="en-US" sz="3200" b="1" dirty="0">
                <a:solidFill>
                  <a:srgbClr val="1F497D"/>
                </a:solidFill>
                <a:latin typeface="Calibri"/>
                <a:ea typeface="Calibri"/>
                <a:cs typeface="Calibri"/>
                <a:sym typeface="Calibri"/>
              </a:rPr>
              <a:t>just as quickly on </a:t>
            </a:r>
            <a:r>
              <a:rPr lang="en-US" sz="3200" b="1" dirty="0" smtClean="0">
                <a:solidFill>
                  <a:srgbClr val="1F497D"/>
                </a:solidFill>
                <a:latin typeface="Calibri"/>
                <a:ea typeface="Calibri"/>
                <a:cs typeface="Calibri"/>
                <a:sym typeface="Calibri"/>
              </a:rPr>
              <a:t>multiple processors </a:t>
            </a:r>
            <a:r>
              <a:rPr lang="en-US" sz="3200" b="1" dirty="0">
                <a:solidFill>
                  <a:srgbClr val="1F497D"/>
                </a:solidFill>
                <a:latin typeface="Calibri"/>
                <a:ea typeface="Calibri"/>
                <a:cs typeface="Calibri"/>
                <a:sym typeface="Calibri"/>
              </a:rPr>
              <a:t>as the single thread does on one. Achieving this end </a:t>
            </a:r>
            <a:r>
              <a:rPr lang="en-US" sz="3200" b="1" dirty="0" smtClean="0">
                <a:solidFill>
                  <a:srgbClr val="1F497D"/>
                </a:solidFill>
                <a:latin typeface="Calibri"/>
                <a:ea typeface="Calibri"/>
                <a:cs typeface="Calibri"/>
                <a:sym typeface="Calibri"/>
              </a:rPr>
              <a:t>is called </a:t>
            </a:r>
            <a:r>
              <a:rPr lang="en-US" sz="3200" b="1" dirty="0">
                <a:solidFill>
                  <a:srgbClr val="FF0000"/>
                </a:solidFill>
                <a:latin typeface="Calibri"/>
                <a:ea typeface="Calibri"/>
                <a:cs typeface="Calibri"/>
                <a:sym typeface="Calibri"/>
              </a:rPr>
              <a:t>perfect scaling</a:t>
            </a:r>
            <a:r>
              <a:rPr lang="en-US" sz="3200" b="1" dirty="0">
                <a:solidFill>
                  <a:srgbClr val="1F497D"/>
                </a:solidFill>
                <a:latin typeface="Calibri"/>
                <a:ea typeface="Calibri"/>
                <a:cs typeface="Calibri"/>
                <a:sym typeface="Calibri"/>
              </a:rPr>
              <a:t>; even though more work is done, it is done in parallel</a:t>
            </a:r>
            <a:r>
              <a:rPr lang="en-US" sz="3200" b="1" dirty="0" smtClean="0">
                <a:solidFill>
                  <a:srgbClr val="1F497D"/>
                </a:solidFill>
                <a:latin typeface="Calibri"/>
                <a:ea typeface="Calibri"/>
                <a:cs typeface="Calibri"/>
                <a:sym typeface="Calibri"/>
              </a:rPr>
              <a:t>, and </a:t>
            </a:r>
            <a:r>
              <a:rPr lang="en-US" sz="3200" b="1" dirty="0">
                <a:solidFill>
                  <a:srgbClr val="1F497D"/>
                </a:solidFill>
                <a:latin typeface="Calibri"/>
                <a:ea typeface="Calibri"/>
                <a:cs typeface="Calibri"/>
                <a:sym typeface="Calibri"/>
              </a:rPr>
              <a:t>hence the time taken to complete the task is not increased</a:t>
            </a:r>
            <a:r>
              <a:rPr lang="en-US" sz="3200" b="1" dirty="0" smtClean="0">
                <a:solidFill>
                  <a:srgbClr val="1F497D"/>
                </a:solidFill>
                <a:latin typeface="Calibri"/>
                <a:ea typeface="Calibri"/>
                <a:cs typeface="Calibri"/>
                <a:sym typeface="Calibri"/>
              </a:rPr>
              <a:t>.</a:t>
            </a:r>
            <a:endParaRPr lang="en-US" sz="3200" b="1" dirty="0">
              <a:solidFill>
                <a:srgbClr val="1F497D"/>
              </a:solidFill>
              <a:latin typeface="Calibri"/>
              <a:ea typeface="Calibri"/>
              <a:cs typeface="Calibri"/>
              <a:sym typeface="Calibri"/>
            </a:endParaRPr>
          </a:p>
        </p:txBody>
      </p:sp>
      <p:sp>
        <p:nvSpPr>
          <p:cNvPr id="269"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Concurrent Locks</a:t>
            </a:r>
            <a:endParaRPr lang="en-IN" sz="4400" dirty="0"/>
          </a:p>
        </p:txBody>
      </p:sp>
      <p:pic>
        <p:nvPicPr>
          <p:cNvPr id="2" name="Picture 1"/>
          <p:cNvPicPr>
            <a:picLocks noChangeAspect="1"/>
          </p:cNvPicPr>
          <p:nvPr/>
        </p:nvPicPr>
        <p:blipFill>
          <a:blip r:embed="rId4"/>
          <a:stretch>
            <a:fillRect/>
          </a:stretch>
        </p:blipFill>
        <p:spPr>
          <a:xfrm>
            <a:off x="11862364" y="1711593"/>
            <a:ext cx="7082692" cy="3681817"/>
          </a:xfrm>
          <a:prstGeom prst="rect">
            <a:avLst/>
          </a:prstGeom>
        </p:spPr>
      </p:pic>
      <p:pic>
        <p:nvPicPr>
          <p:cNvPr id="3" name="Picture 2"/>
          <p:cNvPicPr>
            <a:picLocks noChangeAspect="1"/>
          </p:cNvPicPr>
          <p:nvPr/>
        </p:nvPicPr>
        <p:blipFill>
          <a:blip r:embed="rId5"/>
          <a:stretch>
            <a:fillRect/>
          </a:stretch>
        </p:blipFill>
        <p:spPr>
          <a:xfrm>
            <a:off x="12306131" y="6075337"/>
            <a:ext cx="7160630" cy="4242956"/>
          </a:xfrm>
          <a:prstGeom prst="rect">
            <a:avLst/>
          </a:prstGeom>
        </p:spPr>
      </p:pic>
    </p:spTree>
    <p:extLst>
      <p:ext uri="{BB962C8B-B14F-4D97-AF65-F5344CB8AC3E}">
        <p14:creationId xmlns:p14="http://schemas.microsoft.com/office/powerpoint/2010/main" val="2785172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123987" y="1285876"/>
            <a:ext cx="19604360" cy="9941143"/>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Scalable counters matter</a:t>
            </a:r>
            <a:r>
              <a:rPr lang="en-US" sz="3200" b="1" dirty="0">
                <a:solidFill>
                  <a:srgbClr val="1F497D"/>
                </a:solidFill>
                <a:latin typeface="Calibri"/>
                <a:ea typeface="Calibri"/>
                <a:cs typeface="Calibri"/>
                <a:sym typeface="Calibri"/>
              </a:rPr>
              <a:t>, as recent work in </a:t>
            </a:r>
            <a:r>
              <a:rPr lang="en-US" sz="3200" b="1" dirty="0" smtClean="0">
                <a:solidFill>
                  <a:srgbClr val="1F497D"/>
                </a:solidFill>
                <a:latin typeface="Calibri"/>
                <a:ea typeface="Calibri"/>
                <a:cs typeface="Calibri"/>
                <a:sym typeface="Calibri"/>
              </a:rPr>
              <a:t>OS </a:t>
            </a:r>
            <a:r>
              <a:rPr lang="en-US" sz="3200" b="1" dirty="0">
                <a:solidFill>
                  <a:srgbClr val="1F497D"/>
                </a:solidFill>
                <a:latin typeface="Calibri"/>
                <a:ea typeface="Calibri"/>
                <a:cs typeface="Calibri"/>
                <a:sym typeface="Calibri"/>
              </a:rPr>
              <a:t>performance analysis </a:t>
            </a:r>
            <a:r>
              <a:rPr lang="en-US" sz="3200" b="1" dirty="0" smtClean="0">
                <a:solidFill>
                  <a:srgbClr val="1F497D"/>
                </a:solidFill>
                <a:latin typeface="Calibri"/>
                <a:ea typeface="Calibri"/>
                <a:cs typeface="Calibri"/>
                <a:sym typeface="Calibri"/>
              </a:rPr>
              <a:t>has shown without </a:t>
            </a:r>
            <a:r>
              <a:rPr lang="en-US" sz="3200" b="1" dirty="0">
                <a:solidFill>
                  <a:srgbClr val="1F497D"/>
                </a:solidFill>
                <a:latin typeface="Calibri"/>
                <a:ea typeface="Calibri"/>
                <a:cs typeface="Calibri"/>
                <a:sym typeface="Calibri"/>
              </a:rPr>
              <a:t>scalable counting, some workloads running </a:t>
            </a:r>
            <a:r>
              <a:rPr lang="en-US" sz="3200" b="1" dirty="0" smtClean="0">
                <a:solidFill>
                  <a:srgbClr val="1F497D"/>
                </a:solidFill>
                <a:latin typeface="Calibri"/>
                <a:ea typeface="Calibri"/>
                <a:cs typeface="Calibri"/>
                <a:sym typeface="Calibri"/>
              </a:rPr>
              <a:t>on Linux </a:t>
            </a:r>
            <a:r>
              <a:rPr lang="en-US" sz="3200" b="1" dirty="0">
                <a:solidFill>
                  <a:srgbClr val="1F497D"/>
                </a:solidFill>
                <a:latin typeface="Calibri"/>
                <a:ea typeface="Calibri"/>
                <a:cs typeface="Calibri"/>
                <a:sym typeface="Calibri"/>
              </a:rPr>
              <a:t>suffer from serious scalability problems on multicore machines.</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Many techniques have been developed to attack this problem.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O</a:t>
            </a:r>
            <a:r>
              <a:rPr lang="en-US" sz="3200" b="1" dirty="0" smtClean="0">
                <a:solidFill>
                  <a:srgbClr val="1F497D"/>
                </a:solidFill>
                <a:latin typeface="Calibri"/>
                <a:ea typeface="Calibri"/>
                <a:cs typeface="Calibri"/>
                <a:sym typeface="Calibri"/>
              </a:rPr>
              <a:t>ne </a:t>
            </a:r>
            <a:r>
              <a:rPr lang="en-US" sz="3200" b="1" dirty="0">
                <a:solidFill>
                  <a:srgbClr val="1F497D"/>
                </a:solidFill>
                <a:latin typeface="Calibri"/>
                <a:ea typeface="Calibri"/>
                <a:cs typeface="Calibri"/>
                <a:sym typeface="Calibri"/>
              </a:rPr>
              <a:t>approach known as an </a:t>
            </a:r>
            <a:r>
              <a:rPr lang="en-US" sz="3200" b="1" dirty="0">
                <a:solidFill>
                  <a:srgbClr val="FF0000"/>
                </a:solidFill>
                <a:latin typeface="Calibri"/>
                <a:ea typeface="Calibri"/>
                <a:cs typeface="Calibri"/>
                <a:sym typeface="Calibri"/>
              </a:rPr>
              <a:t>approximate counter </a:t>
            </a:r>
            <a:r>
              <a:rPr lang="en-US" sz="3200" b="1" dirty="0" smtClean="0">
                <a:solidFill>
                  <a:srgbClr val="1F497D"/>
                </a:solidFill>
                <a:latin typeface="Calibri"/>
                <a:ea typeface="Calibri"/>
                <a:cs typeface="Calibri"/>
                <a:sym typeface="Calibri"/>
              </a:rPr>
              <a:t>works </a:t>
            </a:r>
            <a:r>
              <a:rPr lang="en-US" sz="3200" b="1" dirty="0">
                <a:solidFill>
                  <a:srgbClr val="1F497D"/>
                </a:solidFill>
                <a:latin typeface="Calibri"/>
                <a:ea typeface="Calibri"/>
                <a:cs typeface="Calibri"/>
                <a:sym typeface="Calibri"/>
              </a:rPr>
              <a:t>by representing a single logical </a:t>
            </a:r>
            <a:r>
              <a:rPr lang="en-US" sz="3200" b="1" dirty="0" smtClean="0">
                <a:solidFill>
                  <a:srgbClr val="1F497D"/>
                </a:solidFill>
                <a:latin typeface="Calibri"/>
                <a:ea typeface="Calibri"/>
                <a:cs typeface="Calibri"/>
                <a:sym typeface="Calibri"/>
              </a:rPr>
              <a:t>counter via </a:t>
            </a:r>
            <a:r>
              <a:rPr lang="en-US" sz="3200" b="1" dirty="0">
                <a:solidFill>
                  <a:srgbClr val="1F497D"/>
                </a:solidFill>
                <a:latin typeface="Calibri"/>
                <a:ea typeface="Calibri"/>
                <a:cs typeface="Calibri"/>
                <a:sym typeface="Calibri"/>
              </a:rPr>
              <a:t>numerous local physical counters, one per </a:t>
            </a:r>
            <a:r>
              <a:rPr lang="en-US" sz="3200" b="1" dirty="0" err="1">
                <a:solidFill>
                  <a:srgbClr val="1F497D"/>
                </a:solidFill>
                <a:latin typeface="Calibri"/>
                <a:ea typeface="Calibri"/>
                <a:cs typeface="Calibri"/>
                <a:sym typeface="Calibri"/>
              </a:rPr>
              <a:t>CPUcore</a:t>
            </a:r>
            <a:r>
              <a:rPr lang="en-US" sz="3200" b="1" dirty="0">
                <a:solidFill>
                  <a:srgbClr val="1F497D"/>
                </a:solidFill>
                <a:latin typeface="Calibri"/>
                <a:ea typeface="Calibri"/>
                <a:cs typeface="Calibri"/>
                <a:sym typeface="Calibri"/>
              </a:rPr>
              <a:t>, </a:t>
            </a:r>
            <a:r>
              <a:rPr lang="en-US" sz="3200" b="1" dirty="0" smtClean="0">
                <a:solidFill>
                  <a:srgbClr val="1F497D"/>
                </a:solidFill>
                <a:latin typeface="Calibri"/>
                <a:ea typeface="Calibri"/>
                <a:cs typeface="Calibri"/>
                <a:sym typeface="Calibri"/>
              </a:rPr>
              <a:t>as well </a:t>
            </a:r>
            <a:r>
              <a:rPr lang="en-US" sz="3200" b="1" dirty="0">
                <a:solidFill>
                  <a:srgbClr val="1F497D"/>
                </a:solidFill>
                <a:latin typeface="Calibri"/>
                <a:ea typeface="Calibri"/>
                <a:cs typeface="Calibri"/>
                <a:sym typeface="Calibri"/>
              </a:rPr>
              <a:t>as a </a:t>
            </a:r>
            <a:r>
              <a:rPr lang="en-US" sz="3200" b="1" dirty="0" smtClean="0">
                <a:solidFill>
                  <a:srgbClr val="1F497D"/>
                </a:solidFill>
                <a:latin typeface="Calibri"/>
                <a:ea typeface="Calibri"/>
                <a:cs typeface="Calibri"/>
                <a:sym typeface="Calibri"/>
              </a:rPr>
              <a:t>single global </a:t>
            </a:r>
            <a:r>
              <a:rPr lang="en-US" sz="3200" b="1" dirty="0">
                <a:solidFill>
                  <a:srgbClr val="1F497D"/>
                </a:solidFill>
                <a:latin typeface="Calibri"/>
                <a:ea typeface="Calibri"/>
                <a:cs typeface="Calibri"/>
                <a:sym typeface="Calibri"/>
              </a:rPr>
              <a:t>counter.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Specifically</a:t>
            </a:r>
            <a:r>
              <a:rPr lang="en-US" sz="3200" b="1" dirty="0">
                <a:solidFill>
                  <a:srgbClr val="1F497D"/>
                </a:solidFill>
                <a:latin typeface="Calibri"/>
                <a:ea typeface="Calibri"/>
                <a:cs typeface="Calibri"/>
                <a:sym typeface="Calibri"/>
              </a:rPr>
              <a:t>, on a machine with </a:t>
            </a:r>
            <a:r>
              <a:rPr lang="en-US" sz="3200" b="1" dirty="0" smtClean="0">
                <a:solidFill>
                  <a:srgbClr val="1F497D"/>
                </a:solidFill>
                <a:latin typeface="Calibri"/>
                <a:ea typeface="Calibri"/>
                <a:cs typeface="Calibri"/>
                <a:sym typeface="Calibri"/>
              </a:rPr>
              <a:t>4 </a:t>
            </a:r>
            <a:r>
              <a:rPr lang="en-US" sz="3200" b="1" dirty="0">
                <a:solidFill>
                  <a:srgbClr val="1F497D"/>
                </a:solidFill>
                <a:latin typeface="Calibri"/>
                <a:ea typeface="Calibri"/>
                <a:cs typeface="Calibri"/>
                <a:sym typeface="Calibri"/>
              </a:rPr>
              <a:t>CPUs, there are 4 local counters and one global one. In addition to these counters, there </a:t>
            </a:r>
            <a:r>
              <a:rPr lang="en-US" sz="3200" b="1" dirty="0" smtClean="0">
                <a:solidFill>
                  <a:srgbClr val="1F497D"/>
                </a:solidFill>
                <a:latin typeface="Calibri"/>
                <a:ea typeface="Calibri"/>
                <a:cs typeface="Calibri"/>
                <a:sym typeface="Calibri"/>
              </a:rPr>
              <a:t>are also </a:t>
            </a:r>
            <a:r>
              <a:rPr lang="en-US" sz="3200" b="1" dirty="0">
                <a:solidFill>
                  <a:srgbClr val="1F497D"/>
                </a:solidFill>
                <a:latin typeface="Calibri"/>
                <a:ea typeface="Calibri"/>
                <a:cs typeface="Calibri"/>
                <a:sym typeface="Calibri"/>
              </a:rPr>
              <a:t>locks: one for each local </a:t>
            </a:r>
            <a:r>
              <a:rPr lang="en-US" sz="3200" b="1" dirty="0" smtClean="0">
                <a:solidFill>
                  <a:srgbClr val="1F497D"/>
                </a:solidFill>
                <a:latin typeface="Calibri"/>
                <a:ea typeface="Calibri"/>
                <a:cs typeface="Calibri"/>
                <a:sym typeface="Calibri"/>
              </a:rPr>
              <a:t>counter, </a:t>
            </a:r>
            <a:r>
              <a:rPr lang="en-US" sz="3200" b="1" dirty="0">
                <a:solidFill>
                  <a:srgbClr val="1F497D"/>
                </a:solidFill>
                <a:latin typeface="Calibri"/>
                <a:ea typeface="Calibri"/>
                <a:cs typeface="Calibri"/>
                <a:sym typeface="Calibri"/>
              </a:rPr>
              <a:t>and one for the global counter.</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The basic idea of approximate counting is as follows. </a:t>
            </a:r>
            <a:endParaRPr lang="en-US" sz="3200" b="1" dirty="0" smtClean="0">
              <a:solidFill>
                <a:srgbClr val="1F497D"/>
              </a:solidFill>
              <a:latin typeface="Calibri"/>
              <a:ea typeface="Calibri"/>
              <a:cs typeface="Calibri"/>
              <a:sym typeface="Calibri"/>
            </a:endParaRPr>
          </a:p>
          <a:p>
            <a:pPr marL="976313" lvl="2" indent="-465138" algn="just">
              <a:buFont typeface="Wingdings" panose="05000000000000000000" pitchFamily="2" charset="2"/>
              <a:buChar char="Ø"/>
            </a:pPr>
            <a:r>
              <a:rPr lang="en-US" sz="3200" b="1" dirty="0" smtClean="0">
                <a:solidFill>
                  <a:srgbClr val="1F497D"/>
                </a:solidFill>
                <a:latin typeface="Calibri"/>
                <a:ea typeface="Calibri"/>
                <a:cs typeface="Calibri"/>
                <a:sym typeface="Calibri"/>
              </a:rPr>
              <a:t>When </a:t>
            </a:r>
            <a:r>
              <a:rPr lang="en-US" sz="3200" b="1" dirty="0">
                <a:solidFill>
                  <a:srgbClr val="1F497D"/>
                </a:solidFill>
                <a:latin typeface="Calibri"/>
                <a:ea typeface="Calibri"/>
                <a:cs typeface="Calibri"/>
                <a:sym typeface="Calibri"/>
              </a:rPr>
              <a:t>a </a:t>
            </a:r>
            <a:r>
              <a:rPr lang="en-US" sz="3200" b="1" dirty="0" smtClean="0">
                <a:solidFill>
                  <a:srgbClr val="1F497D"/>
                </a:solidFill>
                <a:latin typeface="Calibri"/>
                <a:ea typeface="Calibri"/>
                <a:cs typeface="Calibri"/>
                <a:sym typeface="Calibri"/>
              </a:rPr>
              <a:t>thread running </a:t>
            </a:r>
            <a:r>
              <a:rPr lang="en-US" sz="3200" b="1" dirty="0">
                <a:solidFill>
                  <a:srgbClr val="1F497D"/>
                </a:solidFill>
                <a:latin typeface="Calibri"/>
                <a:ea typeface="Calibri"/>
                <a:cs typeface="Calibri"/>
                <a:sym typeface="Calibri"/>
              </a:rPr>
              <a:t>on a given core wishes to increment the counter, it increments </a:t>
            </a:r>
            <a:r>
              <a:rPr lang="en-US" sz="3200" b="1" dirty="0" smtClean="0">
                <a:solidFill>
                  <a:srgbClr val="1F497D"/>
                </a:solidFill>
                <a:latin typeface="Calibri"/>
                <a:ea typeface="Calibri"/>
                <a:cs typeface="Calibri"/>
                <a:sym typeface="Calibri"/>
              </a:rPr>
              <a:t>its local </a:t>
            </a:r>
            <a:r>
              <a:rPr lang="en-US" sz="3200" b="1" dirty="0">
                <a:solidFill>
                  <a:srgbClr val="1F497D"/>
                </a:solidFill>
                <a:latin typeface="Calibri"/>
                <a:ea typeface="Calibri"/>
                <a:cs typeface="Calibri"/>
                <a:sym typeface="Calibri"/>
              </a:rPr>
              <a:t>counter; access to this local counter is synchronized via the </a:t>
            </a:r>
            <a:r>
              <a:rPr lang="en-US" sz="3200" b="1" dirty="0" smtClean="0">
                <a:solidFill>
                  <a:srgbClr val="1F497D"/>
                </a:solidFill>
                <a:latin typeface="Calibri"/>
                <a:ea typeface="Calibri"/>
                <a:cs typeface="Calibri"/>
                <a:sym typeface="Calibri"/>
              </a:rPr>
              <a:t>corresponding local </a:t>
            </a:r>
            <a:r>
              <a:rPr lang="en-US" sz="3200" b="1" dirty="0">
                <a:solidFill>
                  <a:srgbClr val="1F497D"/>
                </a:solidFill>
                <a:latin typeface="Calibri"/>
                <a:ea typeface="Calibri"/>
                <a:cs typeface="Calibri"/>
                <a:sym typeface="Calibri"/>
              </a:rPr>
              <a:t>lock. </a:t>
            </a:r>
            <a:endParaRPr lang="en-US" sz="3200" b="1" dirty="0" smtClean="0">
              <a:solidFill>
                <a:srgbClr val="1F497D"/>
              </a:solidFill>
              <a:latin typeface="Calibri"/>
              <a:ea typeface="Calibri"/>
              <a:cs typeface="Calibri"/>
              <a:sym typeface="Calibri"/>
            </a:endParaRPr>
          </a:p>
          <a:p>
            <a:pPr marL="976313" lvl="2" indent="-465138" algn="just">
              <a:buFont typeface="Wingdings" panose="05000000000000000000" pitchFamily="2" charset="2"/>
              <a:buChar char="Ø"/>
            </a:pPr>
            <a:r>
              <a:rPr lang="en-US" sz="3200" b="1" dirty="0" smtClean="0">
                <a:solidFill>
                  <a:srgbClr val="1F497D"/>
                </a:solidFill>
                <a:latin typeface="Calibri"/>
                <a:ea typeface="Calibri"/>
                <a:cs typeface="Calibri"/>
                <a:sym typeface="Calibri"/>
              </a:rPr>
              <a:t>Because </a:t>
            </a:r>
            <a:r>
              <a:rPr lang="en-US" sz="3200" b="1" dirty="0">
                <a:solidFill>
                  <a:srgbClr val="1F497D"/>
                </a:solidFill>
                <a:latin typeface="Calibri"/>
                <a:ea typeface="Calibri"/>
                <a:cs typeface="Calibri"/>
                <a:sym typeface="Calibri"/>
              </a:rPr>
              <a:t>each CPU has its own local counter, </a:t>
            </a:r>
            <a:r>
              <a:rPr lang="en-US" sz="3200" b="1" dirty="0" smtClean="0">
                <a:solidFill>
                  <a:srgbClr val="1F497D"/>
                </a:solidFill>
                <a:latin typeface="Calibri"/>
                <a:ea typeface="Calibri"/>
                <a:cs typeface="Calibri"/>
                <a:sym typeface="Calibri"/>
              </a:rPr>
              <a:t>threads across </a:t>
            </a:r>
            <a:r>
              <a:rPr lang="en-US" sz="3200" b="1" dirty="0">
                <a:solidFill>
                  <a:srgbClr val="1F497D"/>
                </a:solidFill>
                <a:latin typeface="Calibri"/>
                <a:ea typeface="Calibri"/>
                <a:cs typeface="Calibri"/>
                <a:sym typeface="Calibri"/>
              </a:rPr>
              <a:t>CPUs can update local counters without contention, and thus </a:t>
            </a:r>
            <a:r>
              <a:rPr lang="en-US" sz="3200" b="1" dirty="0" smtClean="0">
                <a:solidFill>
                  <a:srgbClr val="1F497D"/>
                </a:solidFill>
                <a:latin typeface="Calibri"/>
                <a:ea typeface="Calibri"/>
                <a:cs typeface="Calibri"/>
                <a:sym typeface="Calibri"/>
              </a:rPr>
              <a:t>updates to </a:t>
            </a:r>
            <a:r>
              <a:rPr lang="en-US" sz="3200" b="1" dirty="0">
                <a:solidFill>
                  <a:srgbClr val="1F497D"/>
                </a:solidFill>
                <a:latin typeface="Calibri"/>
                <a:ea typeface="Calibri"/>
                <a:cs typeface="Calibri"/>
                <a:sym typeface="Calibri"/>
              </a:rPr>
              <a:t>the counter are </a:t>
            </a:r>
            <a:r>
              <a:rPr lang="en-US" sz="3200" b="1" dirty="0" smtClean="0">
                <a:solidFill>
                  <a:srgbClr val="1F497D"/>
                </a:solidFill>
                <a:latin typeface="Calibri"/>
                <a:ea typeface="Calibri"/>
                <a:cs typeface="Calibri"/>
                <a:sym typeface="Calibri"/>
              </a:rPr>
              <a:t>scalable.</a:t>
            </a:r>
          </a:p>
          <a:p>
            <a:pPr marL="976313" lvl="2" indent="-465138" algn="just">
              <a:buFont typeface="Wingdings" panose="05000000000000000000" pitchFamily="2" charset="2"/>
              <a:buChar char="Ø"/>
            </a:pPr>
            <a:r>
              <a:rPr lang="en-US" sz="3200" b="1" dirty="0" smtClean="0">
                <a:solidFill>
                  <a:srgbClr val="1F497D"/>
                </a:solidFill>
                <a:latin typeface="Calibri"/>
                <a:ea typeface="Calibri"/>
                <a:cs typeface="Calibri"/>
                <a:sym typeface="Calibri"/>
              </a:rPr>
              <a:t>However</a:t>
            </a:r>
            <a:r>
              <a:rPr lang="en-US" sz="3200" b="1" dirty="0">
                <a:solidFill>
                  <a:srgbClr val="1F497D"/>
                </a:solidFill>
                <a:latin typeface="Calibri"/>
                <a:ea typeface="Calibri"/>
                <a:cs typeface="Calibri"/>
                <a:sym typeface="Calibri"/>
              </a:rPr>
              <a:t>, to keep the global counter up to date (in case a </a:t>
            </a:r>
            <a:r>
              <a:rPr lang="en-US" sz="3200" b="1" dirty="0" smtClean="0">
                <a:solidFill>
                  <a:srgbClr val="1F497D"/>
                </a:solidFill>
                <a:latin typeface="Calibri"/>
                <a:ea typeface="Calibri"/>
                <a:cs typeface="Calibri"/>
                <a:sym typeface="Calibri"/>
              </a:rPr>
              <a:t>thread wishes to </a:t>
            </a:r>
            <a:r>
              <a:rPr lang="en-US" sz="3200" b="1" dirty="0">
                <a:solidFill>
                  <a:srgbClr val="1F497D"/>
                </a:solidFill>
                <a:latin typeface="Calibri"/>
                <a:ea typeface="Calibri"/>
                <a:cs typeface="Calibri"/>
                <a:sym typeface="Calibri"/>
              </a:rPr>
              <a:t>read its value), the local values are periodically transferred to the </a:t>
            </a:r>
            <a:r>
              <a:rPr lang="en-US" sz="3200" b="1" dirty="0" smtClean="0">
                <a:solidFill>
                  <a:srgbClr val="1F497D"/>
                </a:solidFill>
                <a:latin typeface="Calibri"/>
                <a:ea typeface="Calibri"/>
                <a:cs typeface="Calibri"/>
                <a:sym typeface="Calibri"/>
              </a:rPr>
              <a:t>global counter</a:t>
            </a:r>
            <a:r>
              <a:rPr lang="en-US" sz="3200" b="1" dirty="0">
                <a:solidFill>
                  <a:srgbClr val="1F497D"/>
                </a:solidFill>
                <a:latin typeface="Calibri"/>
                <a:ea typeface="Calibri"/>
                <a:cs typeface="Calibri"/>
                <a:sym typeface="Calibri"/>
              </a:rPr>
              <a:t>, by acquiring the global lock and incrementing it by the </a:t>
            </a:r>
            <a:r>
              <a:rPr lang="en-US" sz="3200" b="1" dirty="0" smtClean="0">
                <a:solidFill>
                  <a:srgbClr val="1F497D"/>
                </a:solidFill>
                <a:latin typeface="Calibri"/>
                <a:ea typeface="Calibri"/>
                <a:cs typeface="Calibri"/>
                <a:sym typeface="Calibri"/>
              </a:rPr>
              <a:t>local counter’s </a:t>
            </a:r>
            <a:r>
              <a:rPr lang="en-US" sz="3200" b="1" dirty="0">
                <a:solidFill>
                  <a:srgbClr val="1F497D"/>
                </a:solidFill>
                <a:latin typeface="Calibri"/>
                <a:ea typeface="Calibri"/>
                <a:cs typeface="Calibri"/>
                <a:sym typeface="Calibri"/>
              </a:rPr>
              <a:t>value; the local counter is then reset to </a:t>
            </a:r>
            <a:r>
              <a:rPr lang="en-US" sz="3200" b="1" dirty="0" smtClean="0">
                <a:solidFill>
                  <a:srgbClr val="1F497D"/>
                </a:solidFill>
                <a:latin typeface="Calibri"/>
                <a:ea typeface="Calibri"/>
                <a:cs typeface="Calibri"/>
                <a:sym typeface="Calibri"/>
              </a:rPr>
              <a:t>zero.</a:t>
            </a:r>
          </a:p>
          <a:p>
            <a:pPr marL="976313" lvl="2" indent="-465138" algn="just">
              <a:buFont typeface="Wingdings" panose="05000000000000000000" pitchFamily="2" charset="2"/>
              <a:buChar char="Ø"/>
            </a:pPr>
            <a:r>
              <a:rPr lang="en-US" sz="3200" b="1" dirty="0" smtClean="0">
                <a:solidFill>
                  <a:srgbClr val="1F497D"/>
                </a:solidFill>
                <a:latin typeface="Calibri"/>
                <a:ea typeface="Calibri"/>
                <a:cs typeface="Calibri"/>
                <a:sym typeface="Calibri"/>
              </a:rPr>
              <a:t>How </a:t>
            </a:r>
            <a:r>
              <a:rPr lang="en-US" sz="3200" b="1" dirty="0">
                <a:solidFill>
                  <a:srgbClr val="1F497D"/>
                </a:solidFill>
                <a:latin typeface="Calibri"/>
                <a:ea typeface="Calibri"/>
                <a:cs typeface="Calibri"/>
                <a:sym typeface="Calibri"/>
              </a:rPr>
              <a:t>often this local-to-global transfer occurs is determined by a </a:t>
            </a:r>
            <a:r>
              <a:rPr lang="en-US" sz="3200" b="1" dirty="0" smtClean="0">
                <a:solidFill>
                  <a:srgbClr val="1F497D"/>
                </a:solidFill>
                <a:latin typeface="Calibri"/>
                <a:ea typeface="Calibri"/>
                <a:cs typeface="Calibri"/>
                <a:sym typeface="Calibri"/>
              </a:rPr>
              <a:t>threshold S</a:t>
            </a:r>
            <a:r>
              <a:rPr lang="en-US" sz="3200" b="1" dirty="0">
                <a:solidFill>
                  <a:srgbClr val="1F497D"/>
                </a:solidFill>
                <a:latin typeface="Calibri"/>
                <a:ea typeface="Calibri"/>
                <a:cs typeface="Calibri"/>
                <a:sym typeface="Calibri"/>
              </a:rPr>
              <a:t>. The smaller S is, </a:t>
            </a:r>
            <a:r>
              <a:rPr lang="en-US" sz="3200" b="1" dirty="0" smtClean="0">
                <a:solidFill>
                  <a:srgbClr val="1F497D"/>
                </a:solidFill>
                <a:latin typeface="Calibri"/>
                <a:ea typeface="Calibri"/>
                <a:cs typeface="Calibri"/>
                <a:sym typeface="Calibri"/>
              </a:rPr>
              <a:t>the more </a:t>
            </a:r>
            <a:r>
              <a:rPr lang="en-US" sz="3200" b="1" dirty="0">
                <a:solidFill>
                  <a:srgbClr val="1F497D"/>
                </a:solidFill>
                <a:latin typeface="Calibri"/>
                <a:ea typeface="Calibri"/>
                <a:cs typeface="Calibri"/>
                <a:sym typeface="Calibri"/>
              </a:rPr>
              <a:t>the counter behaves like the </a:t>
            </a:r>
            <a:r>
              <a:rPr lang="en-US" sz="3200" b="1" dirty="0" smtClean="0">
                <a:solidFill>
                  <a:srgbClr val="1F497D"/>
                </a:solidFill>
                <a:latin typeface="Calibri"/>
                <a:ea typeface="Calibri"/>
                <a:cs typeface="Calibri"/>
                <a:sym typeface="Calibri"/>
              </a:rPr>
              <a:t>non-scalable counter </a:t>
            </a:r>
            <a:r>
              <a:rPr lang="en-US" sz="3200" b="1" dirty="0">
                <a:solidFill>
                  <a:srgbClr val="1F497D"/>
                </a:solidFill>
                <a:latin typeface="Calibri"/>
                <a:ea typeface="Calibri"/>
                <a:cs typeface="Calibri"/>
                <a:sym typeface="Calibri"/>
              </a:rPr>
              <a:t>above; the bigger S is, the more scalable the counter, but the </a:t>
            </a:r>
            <a:r>
              <a:rPr lang="en-US" sz="3200" b="1" dirty="0" smtClean="0">
                <a:solidFill>
                  <a:srgbClr val="1F497D"/>
                </a:solidFill>
                <a:latin typeface="Calibri"/>
                <a:ea typeface="Calibri"/>
                <a:cs typeface="Calibri"/>
                <a:sym typeface="Calibri"/>
              </a:rPr>
              <a:t>further off </a:t>
            </a:r>
            <a:r>
              <a:rPr lang="en-US" sz="3200" b="1" dirty="0">
                <a:solidFill>
                  <a:srgbClr val="1F497D"/>
                </a:solidFill>
                <a:latin typeface="Calibri"/>
                <a:ea typeface="Calibri"/>
                <a:cs typeface="Calibri"/>
                <a:sym typeface="Calibri"/>
              </a:rPr>
              <a:t>the global value might be from the actual count</a:t>
            </a:r>
            <a:r>
              <a:rPr lang="en-US" sz="3200" b="1" dirty="0" smtClean="0">
                <a:solidFill>
                  <a:srgbClr val="1F497D"/>
                </a:solidFill>
                <a:latin typeface="Calibri"/>
                <a:ea typeface="Calibri"/>
                <a:cs typeface="Calibri"/>
                <a:sym typeface="Calibri"/>
              </a:rPr>
              <a:t>.</a:t>
            </a:r>
          </a:p>
          <a:p>
            <a:pPr marL="976313" lvl="2" indent="-465138" algn="just">
              <a:buFont typeface="Wingdings" panose="05000000000000000000" pitchFamily="2" charset="2"/>
              <a:buChar char="Ø"/>
            </a:pPr>
            <a:r>
              <a:rPr lang="en-US" sz="3200" b="1" dirty="0" smtClean="0">
                <a:solidFill>
                  <a:srgbClr val="1F497D"/>
                </a:solidFill>
                <a:latin typeface="Calibri"/>
                <a:ea typeface="Calibri"/>
                <a:cs typeface="Calibri"/>
                <a:sym typeface="Calibri"/>
              </a:rPr>
              <a:t>One </a:t>
            </a:r>
            <a:r>
              <a:rPr lang="en-US" sz="3200" b="1" dirty="0">
                <a:solidFill>
                  <a:srgbClr val="1F497D"/>
                </a:solidFill>
                <a:latin typeface="Calibri"/>
                <a:ea typeface="Calibri"/>
                <a:cs typeface="Calibri"/>
                <a:sym typeface="Calibri"/>
              </a:rPr>
              <a:t>could </a:t>
            </a:r>
            <a:r>
              <a:rPr lang="en-US" sz="3200" b="1" dirty="0" smtClean="0">
                <a:solidFill>
                  <a:srgbClr val="1F497D"/>
                </a:solidFill>
                <a:latin typeface="Calibri"/>
                <a:ea typeface="Calibri"/>
                <a:cs typeface="Calibri"/>
                <a:sym typeface="Calibri"/>
              </a:rPr>
              <a:t>simply acquire </a:t>
            </a:r>
            <a:r>
              <a:rPr lang="en-US" sz="3200" b="1" dirty="0">
                <a:solidFill>
                  <a:srgbClr val="1F497D"/>
                </a:solidFill>
                <a:latin typeface="Calibri"/>
                <a:ea typeface="Calibri"/>
                <a:cs typeface="Calibri"/>
                <a:sym typeface="Calibri"/>
              </a:rPr>
              <a:t>all the local locks and the global lock (in a specified order, </a:t>
            </a:r>
            <a:r>
              <a:rPr lang="en-US" sz="3200" b="1" dirty="0" smtClean="0">
                <a:solidFill>
                  <a:srgbClr val="1F497D"/>
                </a:solidFill>
                <a:latin typeface="Calibri"/>
                <a:ea typeface="Calibri"/>
                <a:cs typeface="Calibri"/>
                <a:sym typeface="Calibri"/>
              </a:rPr>
              <a:t>to avoid </a:t>
            </a:r>
            <a:r>
              <a:rPr lang="en-US" sz="3200" b="1" dirty="0">
                <a:solidFill>
                  <a:srgbClr val="1F497D"/>
                </a:solidFill>
                <a:latin typeface="Calibri"/>
                <a:ea typeface="Calibri"/>
                <a:cs typeface="Calibri"/>
                <a:sym typeface="Calibri"/>
              </a:rPr>
              <a:t>deadlock) to get an exact value, but that is not scalable</a:t>
            </a:r>
            <a:r>
              <a:rPr lang="en-US" sz="3200" b="1" dirty="0" smtClean="0">
                <a:solidFill>
                  <a:srgbClr val="1F497D"/>
                </a:solidFill>
                <a:latin typeface="Calibri"/>
                <a:ea typeface="Calibri"/>
                <a:cs typeface="Calibri"/>
                <a:sym typeface="Calibri"/>
              </a:rPr>
              <a:t>.</a:t>
            </a:r>
            <a:endParaRPr lang="en-US" sz="3200" b="1" dirty="0">
              <a:solidFill>
                <a:srgbClr val="1F497D"/>
              </a:solidFill>
              <a:latin typeface="Calibri"/>
              <a:ea typeface="Calibri"/>
              <a:cs typeface="Calibri"/>
              <a:sym typeface="Calibri"/>
            </a:endParaRPr>
          </a:p>
        </p:txBody>
      </p:sp>
      <p:sp>
        <p:nvSpPr>
          <p:cNvPr id="269" name="Google Shape;269;p15"/>
          <p:cNvSpPr txBox="1"/>
          <p:nvPr/>
        </p:nvSpPr>
        <p:spPr>
          <a:xfrm>
            <a:off x="4995068" y="339574"/>
            <a:ext cx="9047163" cy="1366385"/>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Scalable </a:t>
            </a:r>
            <a:r>
              <a:rPr lang="en-IN" sz="4400" b="1" dirty="0">
                <a:solidFill>
                  <a:srgbClr val="FF0000"/>
                </a:solidFill>
                <a:latin typeface="Playfair Display"/>
                <a:ea typeface="Playfair Display"/>
                <a:cs typeface="Playfair Display"/>
                <a:sym typeface="Playfair Display"/>
              </a:rPr>
              <a:t>Counting</a:t>
            </a:r>
          </a:p>
          <a:p>
            <a:pPr marL="12700" algn="ctr"/>
            <a:endParaRPr lang="en-IN" sz="4400" dirty="0"/>
          </a:p>
        </p:txBody>
      </p:sp>
    </p:spTree>
    <p:extLst>
      <p:ext uri="{BB962C8B-B14F-4D97-AF65-F5344CB8AC3E}">
        <p14:creationId xmlns:p14="http://schemas.microsoft.com/office/powerpoint/2010/main" val="15480390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375753" y="1419226"/>
            <a:ext cx="12627325" cy="7478930"/>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To </a:t>
            </a:r>
            <a:r>
              <a:rPr lang="en-US" sz="3200" b="1" dirty="0">
                <a:solidFill>
                  <a:srgbClr val="1F497D"/>
                </a:solidFill>
                <a:latin typeface="Calibri"/>
                <a:ea typeface="Calibri"/>
                <a:cs typeface="Calibri"/>
                <a:sym typeface="Calibri"/>
              </a:rPr>
              <a:t>make this clear, let’s look at an example (Figure 29.3).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In </a:t>
            </a:r>
            <a:r>
              <a:rPr lang="en-US" sz="3200" b="1" dirty="0">
                <a:solidFill>
                  <a:srgbClr val="1F497D"/>
                </a:solidFill>
                <a:latin typeface="Calibri"/>
                <a:ea typeface="Calibri"/>
                <a:cs typeface="Calibri"/>
                <a:sym typeface="Calibri"/>
              </a:rPr>
              <a:t>this example</a:t>
            </a:r>
            <a:r>
              <a:rPr lang="en-US" sz="3200" b="1" dirty="0" smtClean="0">
                <a:solidFill>
                  <a:srgbClr val="1F497D"/>
                </a:solidFill>
                <a:latin typeface="Calibri"/>
                <a:ea typeface="Calibri"/>
                <a:cs typeface="Calibri"/>
                <a:sym typeface="Calibri"/>
              </a:rPr>
              <a:t>, the </a:t>
            </a:r>
            <a:r>
              <a:rPr lang="en-US" sz="3200" b="1" dirty="0">
                <a:solidFill>
                  <a:srgbClr val="1F497D"/>
                </a:solidFill>
                <a:latin typeface="Calibri"/>
                <a:ea typeface="Calibri"/>
                <a:cs typeface="Calibri"/>
                <a:sym typeface="Calibri"/>
              </a:rPr>
              <a:t>threshold S is set to 5, and there are threads on each of </a:t>
            </a:r>
            <a:r>
              <a:rPr lang="en-US" sz="3200" b="1" dirty="0" smtClean="0">
                <a:solidFill>
                  <a:srgbClr val="1F497D"/>
                </a:solidFill>
                <a:latin typeface="Calibri"/>
                <a:ea typeface="Calibri"/>
                <a:cs typeface="Calibri"/>
                <a:sym typeface="Calibri"/>
              </a:rPr>
              <a:t>four CPUs </a:t>
            </a:r>
            <a:r>
              <a:rPr lang="en-US" sz="3200" b="1" dirty="0">
                <a:solidFill>
                  <a:srgbClr val="1F497D"/>
                </a:solidFill>
                <a:latin typeface="Calibri"/>
                <a:ea typeface="Calibri"/>
                <a:cs typeface="Calibri"/>
                <a:sym typeface="Calibri"/>
              </a:rPr>
              <a:t>updating their local counters L1 ... L4. The global counter </a:t>
            </a:r>
            <a:r>
              <a:rPr lang="en-US" sz="3200" b="1" dirty="0" smtClean="0">
                <a:solidFill>
                  <a:srgbClr val="1F497D"/>
                </a:solidFill>
                <a:latin typeface="Calibri"/>
                <a:ea typeface="Calibri"/>
                <a:cs typeface="Calibri"/>
                <a:sym typeface="Calibri"/>
              </a:rPr>
              <a:t>value (</a:t>
            </a:r>
            <a:r>
              <a:rPr lang="en-US" sz="3200" b="1" dirty="0">
                <a:solidFill>
                  <a:srgbClr val="1F497D"/>
                </a:solidFill>
                <a:latin typeface="Calibri"/>
                <a:ea typeface="Calibri"/>
                <a:cs typeface="Calibri"/>
                <a:sym typeface="Calibri"/>
              </a:rPr>
              <a:t>G) is also shown in the trace, with time increasing downward. </a:t>
            </a: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At each time </a:t>
            </a:r>
            <a:r>
              <a:rPr lang="en-US" sz="3200" b="1" dirty="0">
                <a:solidFill>
                  <a:srgbClr val="1F497D"/>
                </a:solidFill>
                <a:latin typeface="Calibri"/>
                <a:ea typeface="Calibri"/>
                <a:cs typeface="Calibri"/>
                <a:sym typeface="Calibri"/>
              </a:rPr>
              <a:t>step, a local counter may be incremented; if the local value </a:t>
            </a:r>
            <a:r>
              <a:rPr lang="en-US" sz="3200" b="1" dirty="0" smtClean="0">
                <a:solidFill>
                  <a:srgbClr val="1F497D"/>
                </a:solidFill>
                <a:latin typeface="Calibri"/>
                <a:ea typeface="Calibri"/>
                <a:cs typeface="Calibri"/>
                <a:sym typeface="Calibri"/>
              </a:rPr>
              <a:t>reaches the </a:t>
            </a:r>
            <a:r>
              <a:rPr lang="en-US" sz="3200" b="1" dirty="0">
                <a:solidFill>
                  <a:srgbClr val="1F497D"/>
                </a:solidFill>
                <a:latin typeface="Calibri"/>
                <a:ea typeface="Calibri"/>
                <a:cs typeface="Calibri"/>
                <a:sym typeface="Calibri"/>
              </a:rPr>
              <a:t>threshold S, the local value is transferred to the global counter </a:t>
            </a:r>
            <a:r>
              <a:rPr lang="en-US" sz="3200" b="1" dirty="0" smtClean="0">
                <a:solidFill>
                  <a:srgbClr val="1F497D"/>
                </a:solidFill>
                <a:latin typeface="Calibri"/>
                <a:ea typeface="Calibri"/>
                <a:cs typeface="Calibri"/>
                <a:sym typeface="Calibri"/>
              </a:rPr>
              <a:t>and the </a:t>
            </a:r>
            <a:r>
              <a:rPr lang="en-US" sz="3200" b="1" dirty="0">
                <a:solidFill>
                  <a:srgbClr val="1F497D"/>
                </a:solidFill>
                <a:latin typeface="Calibri"/>
                <a:ea typeface="Calibri"/>
                <a:cs typeface="Calibri"/>
                <a:sym typeface="Calibri"/>
              </a:rPr>
              <a:t>local counter is reset</a:t>
            </a:r>
            <a:r>
              <a:rPr lang="en-US" sz="3200" b="1" dirty="0" smtClean="0">
                <a:solidFill>
                  <a:srgbClr val="1F497D"/>
                </a:solidFill>
                <a:latin typeface="Calibri"/>
                <a:ea typeface="Calibri"/>
                <a:cs typeface="Calibri"/>
                <a:sym typeface="Calibri"/>
              </a:rPr>
              <a:t>.</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The lower line in Figure 29.5 (labeled ’Approximate</a:t>
            </a:r>
            <a:r>
              <a:rPr lang="en-US" sz="3200" b="1" dirty="0" smtClean="0">
                <a:solidFill>
                  <a:srgbClr val="1F497D"/>
                </a:solidFill>
                <a:latin typeface="Calibri"/>
                <a:ea typeface="Calibri"/>
                <a:cs typeface="Calibri"/>
                <a:sym typeface="Calibri"/>
              </a:rPr>
              <a:t>’) shows the </a:t>
            </a:r>
            <a:r>
              <a:rPr lang="en-US" sz="3200" b="1" dirty="0">
                <a:solidFill>
                  <a:srgbClr val="1F497D"/>
                </a:solidFill>
                <a:latin typeface="Calibri"/>
                <a:ea typeface="Calibri"/>
                <a:cs typeface="Calibri"/>
                <a:sym typeface="Calibri"/>
              </a:rPr>
              <a:t>performance of approximate </a:t>
            </a:r>
            <a:r>
              <a:rPr lang="en-US" sz="3200" b="1" dirty="0" smtClean="0">
                <a:solidFill>
                  <a:srgbClr val="1F497D"/>
                </a:solidFill>
                <a:latin typeface="Calibri"/>
                <a:ea typeface="Calibri"/>
                <a:cs typeface="Calibri"/>
                <a:sym typeface="Calibri"/>
              </a:rPr>
              <a:t>counters with </a:t>
            </a:r>
            <a:r>
              <a:rPr lang="en-US" sz="3200" b="1" dirty="0">
                <a:solidFill>
                  <a:srgbClr val="1F497D"/>
                </a:solidFill>
                <a:latin typeface="Calibri"/>
                <a:ea typeface="Calibri"/>
                <a:cs typeface="Calibri"/>
                <a:sym typeface="Calibri"/>
              </a:rPr>
              <a:t>a threshold S of </a:t>
            </a:r>
            <a:r>
              <a:rPr lang="en-US" sz="3200" b="1" dirty="0" smtClean="0">
                <a:solidFill>
                  <a:srgbClr val="1F497D"/>
                </a:solidFill>
                <a:latin typeface="Calibri"/>
                <a:ea typeface="Calibri"/>
                <a:cs typeface="Calibri"/>
                <a:sym typeface="Calibri"/>
              </a:rPr>
              <a:t>1024.</a:t>
            </a: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Performance is </a:t>
            </a:r>
            <a:r>
              <a:rPr lang="en-US" sz="3200" b="1" dirty="0">
                <a:solidFill>
                  <a:srgbClr val="1F497D"/>
                </a:solidFill>
                <a:latin typeface="Calibri"/>
                <a:ea typeface="Calibri"/>
                <a:cs typeface="Calibri"/>
                <a:sym typeface="Calibri"/>
              </a:rPr>
              <a:t>excellent; the time taken to update the counter four </a:t>
            </a:r>
            <a:r>
              <a:rPr lang="en-US" sz="3200" b="1" dirty="0" smtClean="0">
                <a:solidFill>
                  <a:srgbClr val="1F497D"/>
                </a:solidFill>
                <a:latin typeface="Calibri"/>
                <a:ea typeface="Calibri"/>
                <a:cs typeface="Calibri"/>
                <a:sym typeface="Calibri"/>
              </a:rPr>
              <a:t>million times </a:t>
            </a:r>
            <a:r>
              <a:rPr lang="en-US" sz="3200" b="1" dirty="0">
                <a:solidFill>
                  <a:srgbClr val="1F497D"/>
                </a:solidFill>
                <a:latin typeface="Calibri"/>
                <a:ea typeface="Calibri"/>
                <a:cs typeface="Calibri"/>
                <a:sym typeface="Calibri"/>
              </a:rPr>
              <a:t>on four processors is hardly higher than the time taken to update </a:t>
            </a:r>
            <a:r>
              <a:rPr lang="en-US" sz="3200" b="1" dirty="0" smtClean="0">
                <a:solidFill>
                  <a:srgbClr val="1F497D"/>
                </a:solidFill>
                <a:latin typeface="Calibri"/>
                <a:ea typeface="Calibri"/>
                <a:cs typeface="Calibri"/>
                <a:sym typeface="Calibri"/>
              </a:rPr>
              <a:t>it one </a:t>
            </a:r>
            <a:r>
              <a:rPr lang="en-US" sz="3200" b="1" dirty="0">
                <a:solidFill>
                  <a:srgbClr val="1F497D"/>
                </a:solidFill>
                <a:latin typeface="Calibri"/>
                <a:ea typeface="Calibri"/>
                <a:cs typeface="Calibri"/>
                <a:sym typeface="Calibri"/>
              </a:rPr>
              <a:t>million times on one processor.</a:t>
            </a:r>
          </a:p>
          <a:p>
            <a:pPr marL="457200" indent="-457200" algn="just">
              <a:buFont typeface="Arial" panose="020B0604020202020204" pitchFamily="34" charset="0"/>
              <a:buChar char="•"/>
            </a:pPr>
            <a:endParaRPr lang="en-US" sz="3200" b="1" dirty="0" smtClean="0">
              <a:solidFill>
                <a:srgbClr val="1F497D"/>
              </a:solidFill>
              <a:latin typeface="Calibri"/>
              <a:ea typeface="Calibri"/>
              <a:cs typeface="Calibri"/>
              <a:sym typeface="Calibri"/>
            </a:endParaRPr>
          </a:p>
          <a:p>
            <a:pPr marL="457200" indent="-457200" algn="just">
              <a:buFont typeface="Arial" panose="020B0604020202020204" pitchFamily="34" charset="0"/>
              <a:buChar char="•"/>
            </a:pPr>
            <a:endParaRPr lang="en-US" sz="3200" b="1" dirty="0">
              <a:solidFill>
                <a:srgbClr val="1F497D"/>
              </a:solidFill>
              <a:latin typeface="Calibri"/>
              <a:ea typeface="Calibri"/>
              <a:cs typeface="Calibri"/>
              <a:sym typeface="Calibri"/>
            </a:endParaRPr>
          </a:p>
        </p:txBody>
      </p:sp>
      <p:pic>
        <p:nvPicPr>
          <p:cNvPr id="11" name="Picture 10"/>
          <p:cNvPicPr>
            <a:picLocks noChangeAspect="1"/>
          </p:cNvPicPr>
          <p:nvPr/>
        </p:nvPicPr>
        <p:blipFill>
          <a:blip r:embed="rId4"/>
          <a:stretch>
            <a:fillRect/>
          </a:stretch>
        </p:blipFill>
        <p:spPr>
          <a:xfrm>
            <a:off x="13158061" y="1454152"/>
            <a:ext cx="6519997" cy="3681817"/>
          </a:xfrm>
          <a:prstGeom prst="rect">
            <a:avLst/>
          </a:prstGeom>
        </p:spPr>
      </p:pic>
      <p:pic>
        <p:nvPicPr>
          <p:cNvPr id="12" name="Picture 11"/>
          <p:cNvPicPr>
            <a:picLocks noChangeAspect="1"/>
          </p:cNvPicPr>
          <p:nvPr/>
        </p:nvPicPr>
        <p:blipFill>
          <a:blip r:embed="rId5"/>
          <a:stretch>
            <a:fillRect/>
          </a:stretch>
        </p:blipFill>
        <p:spPr>
          <a:xfrm>
            <a:off x="13079795" y="6075337"/>
            <a:ext cx="6386965" cy="3784529"/>
          </a:xfrm>
          <a:prstGeom prst="rect">
            <a:avLst/>
          </a:prstGeom>
        </p:spPr>
      </p:pic>
      <p:sp>
        <p:nvSpPr>
          <p:cNvPr id="13" name="Google Shape;269;p15"/>
          <p:cNvSpPr txBox="1"/>
          <p:nvPr/>
        </p:nvSpPr>
        <p:spPr>
          <a:xfrm>
            <a:off x="4995068" y="339574"/>
            <a:ext cx="9047163" cy="1366385"/>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Scalable </a:t>
            </a:r>
            <a:r>
              <a:rPr lang="en-IN" sz="4400" b="1" dirty="0">
                <a:solidFill>
                  <a:srgbClr val="FF0000"/>
                </a:solidFill>
                <a:latin typeface="Playfair Display"/>
                <a:ea typeface="Playfair Display"/>
                <a:cs typeface="Playfair Display"/>
                <a:sym typeface="Playfair Display"/>
              </a:rPr>
              <a:t>Counting</a:t>
            </a:r>
          </a:p>
          <a:p>
            <a:pPr marL="12700" algn="ctr"/>
            <a:endParaRPr lang="en-IN" sz="4400" dirty="0"/>
          </a:p>
        </p:txBody>
      </p:sp>
    </p:spTree>
    <p:extLst>
      <p:ext uri="{BB962C8B-B14F-4D97-AF65-F5344CB8AC3E}">
        <p14:creationId xmlns:p14="http://schemas.microsoft.com/office/powerpoint/2010/main" val="30913144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9"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Approximate Counter</a:t>
            </a:r>
            <a:endParaRPr lang="en-IN" sz="4400" dirty="0"/>
          </a:p>
        </p:txBody>
      </p:sp>
      <p:pic>
        <p:nvPicPr>
          <p:cNvPr id="2" name="Picture 1"/>
          <p:cNvPicPr>
            <a:picLocks noChangeAspect="1"/>
          </p:cNvPicPr>
          <p:nvPr/>
        </p:nvPicPr>
        <p:blipFill>
          <a:blip r:embed="rId4"/>
          <a:stretch>
            <a:fillRect/>
          </a:stretch>
        </p:blipFill>
        <p:spPr>
          <a:xfrm>
            <a:off x="3688597" y="1485148"/>
            <a:ext cx="7857640" cy="9750532"/>
          </a:xfrm>
          <a:prstGeom prst="rect">
            <a:avLst/>
          </a:prstGeom>
        </p:spPr>
      </p:pic>
    </p:spTree>
    <p:extLst>
      <p:ext uri="{BB962C8B-B14F-4D97-AF65-F5344CB8AC3E}">
        <p14:creationId xmlns:p14="http://schemas.microsoft.com/office/powerpoint/2010/main" val="18851838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68" name="Google Shape;268;p15"/>
          <p:cNvSpPr/>
          <p:nvPr/>
        </p:nvSpPr>
        <p:spPr>
          <a:xfrm>
            <a:off x="472039" y="1252538"/>
            <a:ext cx="19160022" cy="9941143"/>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Begin with </a:t>
            </a:r>
            <a:r>
              <a:rPr lang="en-US" sz="3200" b="1" dirty="0" smtClean="0">
                <a:solidFill>
                  <a:srgbClr val="FF0000"/>
                </a:solidFill>
                <a:latin typeface="Calibri"/>
                <a:ea typeface="Calibri"/>
                <a:cs typeface="Calibri"/>
                <a:sym typeface="Calibri"/>
              </a:rPr>
              <a:t>concurrent insert </a:t>
            </a:r>
            <a:r>
              <a:rPr lang="en-US" sz="3200" b="1" dirty="0">
                <a:solidFill>
                  <a:srgbClr val="1F497D"/>
                </a:solidFill>
                <a:latin typeface="Calibri"/>
                <a:ea typeface="Calibri"/>
                <a:cs typeface="Calibri"/>
                <a:sym typeface="Calibri"/>
              </a:rPr>
              <a:t>Figure 29.7 shows the code for this rudimentary data structure.</a:t>
            </a: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The </a:t>
            </a:r>
            <a:r>
              <a:rPr lang="en-US" sz="3200" b="1" dirty="0">
                <a:solidFill>
                  <a:srgbClr val="1F497D"/>
                </a:solidFill>
                <a:latin typeface="Calibri"/>
                <a:ea typeface="Calibri"/>
                <a:cs typeface="Calibri"/>
                <a:sym typeface="Calibri"/>
              </a:rPr>
              <a:t>code simply acquires a lock in the </a:t>
            </a:r>
            <a:r>
              <a:rPr lang="en-US" sz="3200" b="1" dirty="0" smtClean="0">
                <a:solidFill>
                  <a:srgbClr val="1F497D"/>
                </a:solidFill>
                <a:latin typeface="Calibri"/>
                <a:ea typeface="Calibri"/>
                <a:cs typeface="Calibri"/>
                <a:sym typeface="Calibri"/>
              </a:rPr>
              <a:t>insert routine </a:t>
            </a:r>
            <a:r>
              <a:rPr lang="en-US" sz="3200" b="1" dirty="0">
                <a:solidFill>
                  <a:srgbClr val="1F497D"/>
                </a:solidFill>
                <a:latin typeface="Calibri"/>
                <a:ea typeface="Calibri"/>
                <a:cs typeface="Calibri"/>
                <a:sym typeface="Calibri"/>
              </a:rPr>
              <a:t>upon entry, and releases it upon exit</a:t>
            </a:r>
            <a:r>
              <a:rPr lang="en-US" sz="3200" b="1" dirty="0" smtClean="0">
                <a:solidFill>
                  <a:srgbClr val="1F497D"/>
                </a:solidFill>
                <a:latin typeface="Calibri"/>
                <a:ea typeface="Calibri"/>
                <a:cs typeface="Calibri"/>
                <a:sym typeface="Calibri"/>
              </a:rPr>
              <a:t>.</a:t>
            </a:r>
          </a:p>
          <a:p>
            <a:pPr marL="457200" indent="-457200" algn="just">
              <a:buFont typeface="Arial" panose="020B0604020202020204" pitchFamily="34" charset="0"/>
              <a:buChar char="•"/>
            </a:pPr>
            <a:r>
              <a:rPr lang="en-US" sz="3200" b="1" dirty="0" smtClean="0">
                <a:solidFill>
                  <a:srgbClr val="1F497D"/>
                </a:solidFill>
                <a:latin typeface="Calibri"/>
                <a:ea typeface="Calibri"/>
                <a:cs typeface="Calibri"/>
                <a:sym typeface="Calibri"/>
              </a:rPr>
              <a:t> </a:t>
            </a:r>
            <a:r>
              <a:rPr lang="en-US" sz="3200" b="1" dirty="0">
                <a:solidFill>
                  <a:srgbClr val="1F497D"/>
                </a:solidFill>
                <a:latin typeface="Calibri"/>
                <a:ea typeface="Calibri"/>
                <a:cs typeface="Calibri"/>
                <a:sym typeface="Calibri"/>
              </a:rPr>
              <a:t>One small tricky issue </a:t>
            </a:r>
            <a:r>
              <a:rPr lang="en-US" sz="3200" b="1" dirty="0" smtClean="0">
                <a:solidFill>
                  <a:srgbClr val="1F497D"/>
                </a:solidFill>
                <a:latin typeface="Calibri"/>
                <a:ea typeface="Calibri"/>
                <a:cs typeface="Calibri"/>
                <a:sym typeface="Calibri"/>
              </a:rPr>
              <a:t>arises if </a:t>
            </a:r>
            <a:r>
              <a:rPr lang="en-US" sz="3200" b="1" dirty="0" err="1">
                <a:solidFill>
                  <a:srgbClr val="1F497D"/>
                </a:solidFill>
                <a:latin typeface="Calibri"/>
                <a:ea typeface="Calibri"/>
                <a:cs typeface="Calibri"/>
                <a:sym typeface="Calibri"/>
              </a:rPr>
              <a:t>malloc</a:t>
            </a:r>
            <a:r>
              <a:rPr lang="en-US" sz="3200" b="1" dirty="0">
                <a:solidFill>
                  <a:srgbClr val="1F497D"/>
                </a:solidFill>
                <a:latin typeface="Calibri"/>
                <a:ea typeface="Calibri"/>
                <a:cs typeface="Calibri"/>
                <a:sym typeface="Calibri"/>
              </a:rPr>
              <a:t>() happens to fail (a rare case); in this case, the code must </a:t>
            </a:r>
            <a:r>
              <a:rPr lang="en-US" sz="3200" b="1" dirty="0" smtClean="0">
                <a:solidFill>
                  <a:srgbClr val="1F497D"/>
                </a:solidFill>
                <a:latin typeface="Calibri"/>
                <a:ea typeface="Calibri"/>
                <a:cs typeface="Calibri"/>
                <a:sym typeface="Calibri"/>
              </a:rPr>
              <a:t>also release </a:t>
            </a:r>
            <a:r>
              <a:rPr lang="en-US" sz="3200" b="1" dirty="0">
                <a:solidFill>
                  <a:srgbClr val="1F497D"/>
                </a:solidFill>
                <a:latin typeface="Calibri"/>
                <a:ea typeface="Calibri"/>
                <a:cs typeface="Calibri"/>
                <a:sym typeface="Calibri"/>
              </a:rPr>
              <a:t>the lock before failing the insert.</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This kind of exceptional control flow has been shown to be quite </a:t>
            </a:r>
            <a:r>
              <a:rPr lang="en-US" sz="3200" b="1" dirty="0" smtClean="0">
                <a:solidFill>
                  <a:srgbClr val="1F497D"/>
                </a:solidFill>
                <a:latin typeface="Calibri"/>
                <a:ea typeface="Calibri"/>
                <a:cs typeface="Calibri"/>
                <a:sym typeface="Calibri"/>
              </a:rPr>
              <a:t>error prone</a:t>
            </a:r>
            <a:r>
              <a:rPr lang="en-US" sz="3200" b="1" dirty="0">
                <a:solidFill>
                  <a:srgbClr val="1F497D"/>
                </a:solidFill>
                <a:latin typeface="Calibri"/>
                <a:ea typeface="Calibri"/>
                <a:cs typeface="Calibri"/>
                <a:sym typeface="Calibri"/>
              </a:rPr>
              <a:t>; a recent study of Linux kernel patches found that a huge fraction </a:t>
            </a:r>
            <a:r>
              <a:rPr lang="en-US" sz="3200" b="1" dirty="0" smtClean="0">
                <a:solidFill>
                  <a:srgbClr val="1F497D"/>
                </a:solidFill>
                <a:latin typeface="Calibri"/>
                <a:ea typeface="Calibri"/>
                <a:cs typeface="Calibri"/>
                <a:sym typeface="Calibri"/>
              </a:rPr>
              <a:t>of bugs </a:t>
            </a:r>
            <a:r>
              <a:rPr lang="en-US" sz="3200" b="1" dirty="0">
                <a:solidFill>
                  <a:srgbClr val="1F497D"/>
                </a:solidFill>
                <a:latin typeface="Calibri"/>
                <a:ea typeface="Calibri"/>
                <a:cs typeface="Calibri"/>
                <a:sym typeface="Calibri"/>
              </a:rPr>
              <a:t>(nearly 40%) are found on such rarely-taken code paths (indeed, </a:t>
            </a:r>
            <a:r>
              <a:rPr lang="en-US" sz="3200" b="1" dirty="0" smtClean="0">
                <a:solidFill>
                  <a:srgbClr val="1F497D"/>
                </a:solidFill>
                <a:latin typeface="Calibri"/>
                <a:ea typeface="Calibri"/>
                <a:cs typeface="Calibri"/>
                <a:sym typeface="Calibri"/>
              </a:rPr>
              <a:t>this observation </a:t>
            </a:r>
            <a:r>
              <a:rPr lang="en-US" sz="3200" b="1" dirty="0">
                <a:solidFill>
                  <a:srgbClr val="1F497D"/>
                </a:solidFill>
                <a:latin typeface="Calibri"/>
                <a:ea typeface="Calibri"/>
                <a:cs typeface="Calibri"/>
                <a:sym typeface="Calibri"/>
              </a:rPr>
              <a:t>sparked some of our own research, in which we removed </a:t>
            </a:r>
            <a:r>
              <a:rPr lang="en-US" sz="3200" b="1" dirty="0" smtClean="0">
                <a:solidFill>
                  <a:srgbClr val="1F497D"/>
                </a:solidFill>
                <a:latin typeface="Calibri"/>
                <a:ea typeface="Calibri"/>
                <a:cs typeface="Calibri"/>
                <a:sym typeface="Calibri"/>
              </a:rPr>
              <a:t>all memory-failing </a:t>
            </a:r>
            <a:r>
              <a:rPr lang="en-US" sz="3200" b="1" dirty="0">
                <a:solidFill>
                  <a:srgbClr val="1F497D"/>
                </a:solidFill>
                <a:latin typeface="Calibri"/>
                <a:ea typeface="Calibri"/>
                <a:cs typeface="Calibri"/>
                <a:sym typeface="Calibri"/>
              </a:rPr>
              <a:t>paths from a Linux file system, resulting in amore </a:t>
            </a:r>
            <a:r>
              <a:rPr lang="en-US" sz="3200" b="1" dirty="0" smtClean="0">
                <a:solidFill>
                  <a:srgbClr val="1F497D"/>
                </a:solidFill>
                <a:latin typeface="Calibri"/>
                <a:ea typeface="Calibri"/>
                <a:cs typeface="Calibri"/>
                <a:sym typeface="Calibri"/>
              </a:rPr>
              <a:t>robust </a:t>
            </a:r>
            <a:r>
              <a:rPr lang="en-US" sz="3200" b="1" dirty="0" smtClean="0">
                <a:solidFill>
                  <a:srgbClr val="1F497D"/>
                </a:solidFill>
                <a:latin typeface="Calibri"/>
                <a:ea typeface="Calibri"/>
                <a:cs typeface="Calibri"/>
                <a:sym typeface="Calibri"/>
              </a:rPr>
              <a:t>system).</a:t>
            </a:r>
            <a:endParaRPr lang="en-US" sz="3200" b="1" dirty="0">
              <a:solidFill>
                <a:srgbClr val="1F497D"/>
              </a:solidFill>
              <a:latin typeface="Calibri"/>
              <a:ea typeface="Calibri"/>
              <a:cs typeface="Calibri"/>
              <a:sym typeface="Calibri"/>
            </a:endParaRP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Thus, a challenge: can we rewrite the insert and lookup routines to </a:t>
            </a:r>
            <a:r>
              <a:rPr lang="en-US" sz="3200" b="1" dirty="0" smtClean="0">
                <a:solidFill>
                  <a:srgbClr val="1F497D"/>
                </a:solidFill>
                <a:latin typeface="Calibri"/>
                <a:ea typeface="Calibri"/>
                <a:cs typeface="Calibri"/>
                <a:sym typeface="Calibri"/>
              </a:rPr>
              <a:t>remain correct </a:t>
            </a:r>
            <a:r>
              <a:rPr lang="en-US" sz="3200" b="1" dirty="0">
                <a:solidFill>
                  <a:srgbClr val="1F497D"/>
                </a:solidFill>
                <a:latin typeface="Calibri"/>
                <a:ea typeface="Calibri"/>
                <a:cs typeface="Calibri"/>
                <a:sym typeface="Calibri"/>
              </a:rPr>
              <a:t>under concurrent insert but avoid the case where the </a:t>
            </a:r>
            <a:r>
              <a:rPr lang="en-US" sz="3200" b="1" dirty="0" smtClean="0">
                <a:solidFill>
                  <a:srgbClr val="1F497D"/>
                </a:solidFill>
                <a:latin typeface="Calibri"/>
                <a:ea typeface="Calibri"/>
                <a:cs typeface="Calibri"/>
                <a:sym typeface="Calibri"/>
              </a:rPr>
              <a:t>failure path </a:t>
            </a:r>
            <a:r>
              <a:rPr lang="en-US" sz="3200" b="1" dirty="0">
                <a:solidFill>
                  <a:srgbClr val="1F497D"/>
                </a:solidFill>
                <a:latin typeface="Calibri"/>
                <a:ea typeface="Calibri"/>
                <a:cs typeface="Calibri"/>
                <a:sym typeface="Calibri"/>
              </a:rPr>
              <a:t>also requires us to add the call to unlock?</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The answer, in this case, is yes. Specifically, we can rearrange the </a:t>
            </a:r>
            <a:r>
              <a:rPr lang="en-US" sz="3200" b="1" dirty="0" smtClean="0">
                <a:solidFill>
                  <a:srgbClr val="1F497D"/>
                </a:solidFill>
                <a:latin typeface="Calibri"/>
                <a:ea typeface="Calibri"/>
                <a:cs typeface="Calibri"/>
                <a:sym typeface="Calibri"/>
              </a:rPr>
              <a:t>code a </a:t>
            </a:r>
            <a:r>
              <a:rPr lang="en-US" sz="3200" b="1" dirty="0">
                <a:solidFill>
                  <a:srgbClr val="1F497D"/>
                </a:solidFill>
                <a:latin typeface="Calibri"/>
                <a:ea typeface="Calibri"/>
                <a:cs typeface="Calibri"/>
                <a:sym typeface="Calibri"/>
              </a:rPr>
              <a:t>bit so that the lock and release only surround the actual critical </a:t>
            </a:r>
            <a:r>
              <a:rPr lang="en-US" sz="3200" b="1" dirty="0" smtClean="0">
                <a:solidFill>
                  <a:srgbClr val="1F497D"/>
                </a:solidFill>
                <a:latin typeface="Calibri"/>
                <a:ea typeface="Calibri"/>
                <a:cs typeface="Calibri"/>
                <a:sym typeface="Calibri"/>
              </a:rPr>
              <a:t>section in </a:t>
            </a:r>
            <a:r>
              <a:rPr lang="en-US" sz="3200" b="1" dirty="0">
                <a:solidFill>
                  <a:srgbClr val="1F497D"/>
                </a:solidFill>
                <a:latin typeface="Calibri"/>
                <a:ea typeface="Calibri"/>
                <a:cs typeface="Calibri"/>
                <a:sym typeface="Calibri"/>
              </a:rPr>
              <a:t>the insert code, and that a common exit path is used in the lookup code.</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The former works because part of the lookup actually need not be locked</a:t>
            </a:r>
            <a:r>
              <a:rPr lang="en-US" sz="3200" b="1" dirty="0" smtClean="0">
                <a:solidFill>
                  <a:srgbClr val="1F497D"/>
                </a:solidFill>
                <a:latin typeface="Calibri"/>
                <a:ea typeface="Calibri"/>
                <a:cs typeface="Calibri"/>
                <a:sym typeface="Calibri"/>
              </a:rPr>
              <a:t>; assuming </a:t>
            </a:r>
            <a:r>
              <a:rPr lang="en-US" sz="3200" b="1" dirty="0">
                <a:solidFill>
                  <a:srgbClr val="1F497D"/>
                </a:solidFill>
                <a:latin typeface="Calibri"/>
                <a:ea typeface="Calibri"/>
                <a:cs typeface="Calibri"/>
                <a:sym typeface="Calibri"/>
              </a:rPr>
              <a:t>that </a:t>
            </a:r>
            <a:r>
              <a:rPr lang="en-US" sz="3200" b="1" dirty="0" err="1">
                <a:solidFill>
                  <a:srgbClr val="1F497D"/>
                </a:solidFill>
                <a:latin typeface="Calibri"/>
                <a:ea typeface="Calibri"/>
                <a:cs typeface="Calibri"/>
                <a:sym typeface="Calibri"/>
              </a:rPr>
              <a:t>malloc</a:t>
            </a:r>
            <a:r>
              <a:rPr lang="en-US" sz="3200" b="1" dirty="0">
                <a:solidFill>
                  <a:srgbClr val="1F497D"/>
                </a:solidFill>
                <a:latin typeface="Calibri"/>
                <a:ea typeface="Calibri"/>
                <a:cs typeface="Calibri"/>
                <a:sym typeface="Calibri"/>
              </a:rPr>
              <a:t>() itself is thread-safe, each thread can call into </a:t>
            </a:r>
            <a:r>
              <a:rPr lang="en-US" sz="3200" b="1" dirty="0" smtClean="0">
                <a:solidFill>
                  <a:srgbClr val="1F497D"/>
                </a:solidFill>
                <a:latin typeface="Calibri"/>
                <a:ea typeface="Calibri"/>
                <a:cs typeface="Calibri"/>
                <a:sym typeface="Calibri"/>
              </a:rPr>
              <a:t>it without </a:t>
            </a:r>
            <a:r>
              <a:rPr lang="en-US" sz="3200" b="1" dirty="0">
                <a:solidFill>
                  <a:srgbClr val="1F497D"/>
                </a:solidFill>
                <a:latin typeface="Calibri"/>
                <a:ea typeface="Calibri"/>
                <a:cs typeface="Calibri"/>
                <a:sym typeface="Calibri"/>
              </a:rPr>
              <a:t>worry of race conditions or other concurrency bugs. Only </a:t>
            </a:r>
            <a:r>
              <a:rPr lang="en-US" sz="3200" b="1" dirty="0" smtClean="0">
                <a:solidFill>
                  <a:srgbClr val="1F497D"/>
                </a:solidFill>
                <a:latin typeface="Calibri"/>
                <a:ea typeface="Calibri"/>
                <a:cs typeface="Calibri"/>
                <a:sym typeface="Calibri"/>
              </a:rPr>
              <a:t>when updating </a:t>
            </a:r>
            <a:r>
              <a:rPr lang="en-US" sz="3200" b="1" dirty="0">
                <a:solidFill>
                  <a:srgbClr val="1F497D"/>
                </a:solidFill>
                <a:latin typeface="Calibri"/>
                <a:ea typeface="Calibri"/>
                <a:cs typeface="Calibri"/>
                <a:sym typeface="Calibri"/>
              </a:rPr>
              <a:t>the shared list does a lock need to be held. See Figure 29.8 </a:t>
            </a:r>
            <a:r>
              <a:rPr lang="en-US" sz="3200" b="1" dirty="0" smtClean="0">
                <a:solidFill>
                  <a:srgbClr val="1F497D"/>
                </a:solidFill>
                <a:latin typeface="Calibri"/>
                <a:ea typeface="Calibri"/>
                <a:cs typeface="Calibri"/>
                <a:sym typeface="Calibri"/>
              </a:rPr>
              <a:t>for the </a:t>
            </a:r>
            <a:r>
              <a:rPr lang="en-US" sz="3200" b="1" dirty="0">
                <a:solidFill>
                  <a:srgbClr val="1F497D"/>
                </a:solidFill>
                <a:latin typeface="Calibri"/>
                <a:ea typeface="Calibri"/>
                <a:cs typeface="Calibri"/>
                <a:sym typeface="Calibri"/>
              </a:rPr>
              <a:t>details of these modifications.</a:t>
            </a:r>
          </a:p>
          <a:p>
            <a:pPr marL="457200" indent="-457200" algn="just">
              <a:buFont typeface="Arial" panose="020B0604020202020204" pitchFamily="34" charset="0"/>
              <a:buChar char="•"/>
            </a:pPr>
            <a:r>
              <a:rPr lang="en-US" sz="3200" b="1" dirty="0">
                <a:solidFill>
                  <a:srgbClr val="1F497D"/>
                </a:solidFill>
                <a:latin typeface="Calibri"/>
                <a:ea typeface="Calibri"/>
                <a:cs typeface="Calibri"/>
                <a:sym typeface="Calibri"/>
              </a:rPr>
              <a:t>As for the lookup routine, </a:t>
            </a:r>
            <a:r>
              <a:rPr lang="en-US" sz="3200" b="1" dirty="0" smtClean="0">
                <a:solidFill>
                  <a:srgbClr val="1F497D"/>
                </a:solidFill>
                <a:latin typeface="Calibri"/>
                <a:ea typeface="Calibri"/>
                <a:cs typeface="Calibri"/>
                <a:sym typeface="Calibri"/>
              </a:rPr>
              <a:t>it’s </a:t>
            </a:r>
            <a:r>
              <a:rPr lang="en-US" sz="3200" b="1" dirty="0">
                <a:solidFill>
                  <a:srgbClr val="1F497D"/>
                </a:solidFill>
                <a:latin typeface="Calibri"/>
                <a:ea typeface="Calibri"/>
                <a:cs typeface="Calibri"/>
                <a:sym typeface="Calibri"/>
              </a:rPr>
              <a:t>a simple code transformation to </a:t>
            </a:r>
            <a:r>
              <a:rPr lang="en-US" sz="3200" b="1" dirty="0" smtClean="0">
                <a:solidFill>
                  <a:srgbClr val="1F497D"/>
                </a:solidFill>
                <a:latin typeface="Calibri"/>
                <a:ea typeface="Calibri"/>
                <a:cs typeface="Calibri"/>
                <a:sym typeface="Calibri"/>
              </a:rPr>
              <a:t>jump out </a:t>
            </a:r>
            <a:r>
              <a:rPr lang="en-US" sz="3200" b="1" dirty="0">
                <a:solidFill>
                  <a:srgbClr val="1F497D"/>
                </a:solidFill>
                <a:latin typeface="Calibri"/>
                <a:ea typeface="Calibri"/>
                <a:cs typeface="Calibri"/>
                <a:sym typeface="Calibri"/>
              </a:rPr>
              <a:t>of </a:t>
            </a:r>
            <a:r>
              <a:rPr lang="en-US" sz="3200" b="1" dirty="0" smtClean="0">
                <a:solidFill>
                  <a:srgbClr val="1F497D"/>
                </a:solidFill>
                <a:latin typeface="Calibri"/>
                <a:ea typeface="Calibri"/>
                <a:cs typeface="Calibri"/>
                <a:sym typeface="Calibri"/>
              </a:rPr>
              <a:t>main </a:t>
            </a:r>
            <a:r>
              <a:rPr lang="en-US" sz="3200" b="1" dirty="0">
                <a:solidFill>
                  <a:srgbClr val="1F497D"/>
                </a:solidFill>
                <a:latin typeface="Calibri"/>
                <a:ea typeface="Calibri"/>
                <a:cs typeface="Calibri"/>
                <a:sym typeface="Calibri"/>
              </a:rPr>
              <a:t>search loop to a single return path. Doing so again </a:t>
            </a:r>
            <a:r>
              <a:rPr lang="en-US" sz="3200" b="1" dirty="0" smtClean="0">
                <a:solidFill>
                  <a:srgbClr val="1F497D"/>
                </a:solidFill>
                <a:latin typeface="Calibri"/>
                <a:ea typeface="Calibri"/>
                <a:cs typeface="Calibri"/>
                <a:sym typeface="Calibri"/>
              </a:rPr>
              <a:t>reduces the </a:t>
            </a:r>
            <a:r>
              <a:rPr lang="en-US" sz="3200" b="1" dirty="0">
                <a:solidFill>
                  <a:srgbClr val="1F497D"/>
                </a:solidFill>
                <a:latin typeface="Calibri"/>
                <a:ea typeface="Calibri"/>
                <a:cs typeface="Calibri"/>
                <a:sym typeface="Calibri"/>
              </a:rPr>
              <a:t>number of lock acquire/release points in the code, and </a:t>
            </a:r>
            <a:r>
              <a:rPr lang="en-US" sz="3200" b="1" dirty="0" smtClean="0">
                <a:solidFill>
                  <a:srgbClr val="1F497D"/>
                </a:solidFill>
                <a:latin typeface="Calibri"/>
                <a:ea typeface="Calibri"/>
                <a:cs typeface="Calibri"/>
                <a:sym typeface="Calibri"/>
              </a:rPr>
              <a:t>thus decreases </a:t>
            </a:r>
            <a:r>
              <a:rPr lang="en-US" sz="3200" b="1" dirty="0">
                <a:solidFill>
                  <a:srgbClr val="1F497D"/>
                </a:solidFill>
                <a:latin typeface="Calibri"/>
                <a:ea typeface="Calibri"/>
                <a:cs typeface="Calibri"/>
                <a:sym typeface="Calibri"/>
              </a:rPr>
              <a:t>the chances of accidentally introducing bugs (such as </a:t>
            </a:r>
            <a:r>
              <a:rPr lang="en-US" sz="3200" b="1" dirty="0" smtClean="0">
                <a:solidFill>
                  <a:srgbClr val="1F497D"/>
                </a:solidFill>
                <a:latin typeface="Calibri"/>
                <a:ea typeface="Calibri"/>
                <a:cs typeface="Calibri"/>
                <a:sym typeface="Calibri"/>
              </a:rPr>
              <a:t>forgetting to </a:t>
            </a:r>
            <a:r>
              <a:rPr lang="en-US" sz="3200" b="1" dirty="0">
                <a:solidFill>
                  <a:srgbClr val="1F497D"/>
                </a:solidFill>
                <a:latin typeface="Calibri"/>
                <a:ea typeface="Calibri"/>
                <a:cs typeface="Calibri"/>
                <a:sym typeface="Calibri"/>
              </a:rPr>
              <a:t>unlock before returning) into the code</a:t>
            </a:r>
            <a:r>
              <a:rPr lang="en-US" sz="3200" b="1" dirty="0" smtClean="0">
                <a:solidFill>
                  <a:srgbClr val="1F497D"/>
                </a:solidFill>
                <a:latin typeface="Calibri"/>
                <a:ea typeface="Calibri"/>
                <a:cs typeface="Calibri"/>
                <a:sym typeface="Calibri"/>
              </a:rPr>
              <a:t>.</a:t>
            </a:r>
            <a:endParaRPr lang="en-US" sz="3200" b="1" dirty="0">
              <a:solidFill>
                <a:srgbClr val="1F497D"/>
              </a:solidFill>
              <a:latin typeface="Calibri"/>
              <a:ea typeface="Calibri"/>
              <a:cs typeface="Calibri"/>
              <a:sym typeface="Calibri"/>
            </a:endParaRPr>
          </a:p>
        </p:txBody>
      </p:sp>
      <p:sp>
        <p:nvSpPr>
          <p:cNvPr id="269"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Concurrent Linked Lists</a:t>
            </a:r>
            <a:endParaRPr lang="en-IN" sz="4400" dirty="0"/>
          </a:p>
        </p:txBody>
      </p:sp>
    </p:spTree>
    <p:extLst>
      <p:ext uri="{BB962C8B-B14F-4D97-AF65-F5344CB8AC3E}">
        <p14:creationId xmlns:p14="http://schemas.microsoft.com/office/powerpoint/2010/main" val="31978323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18598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2"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Concurrent Linked Lists</a:t>
            </a:r>
            <a:endParaRPr lang="en-IN" sz="4400" dirty="0"/>
          </a:p>
        </p:txBody>
      </p:sp>
      <p:pic>
        <p:nvPicPr>
          <p:cNvPr id="13" name="Picture 12"/>
          <p:cNvPicPr>
            <a:picLocks noChangeAspect="1"/>
          </p:cNvPicPr>
          <p:nvPr/>
        </p:nvPicPr>
        <p:blipFill>
          <a:blip r:embed="rId4"/>
          <a:stretch>
            <a:fillRect/>
          </a:stretch>
        </p:blipFill>
        <p:spPr>
          <a:xfrm>
            <a:off x="5938414" y="1192212"/>
            <a:ext cx="8667010" cy="10117137"/>
          </a:xfrm>
          <a:prstGeom prst="rect">
            <a:avLst/>
          </a:prstGeom>
        </p:spPr>
      </p:pic>
    </p:spTree>
    <p:extLst>
      <p:ext uri="{BB962C8B-B14F-4D97-AF65-F5344CB8AC3E}">
        <p14:creationId xmlns:p14="http://schemas.microsoft.com/office/powerpoint/2010/main" val="8465412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1"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Concurrent Linked Lists</a:t>
            </a:r>
            <a:endParaRPr lang="en-IN" sz="4400" dirty="0"/>
          </a:p>
        </p:txBody>
      </p:sp>
      <p:pic>
        <p:nvPicPr>
          <p:cNvPr id="2" name="Picture 1"/>
          <p:cNvPicPr>
            <a:picLocks noChangeAspect="1"/>
          </p:cNvPicPr>
          <p:nvPr/>
        </p:nvPicPr>
        <p:blipFill>
          <a:blip r:embed="rId4"/>
          <a:stretch>
            <a:fillRect/>
          </a:stretch>
        </p:blipFill>
        <p:spPr>
          <a:xfrm>
            <a:off x="6224453" y="1368424"/>
            <a:ext cx="6809622" cy="9772912"/>
          </a:xfrm>
          <a:prstGeom prst="rect">
            <a:avLst/>
          </a:prstGeom>
        </p:spPr>
      </p:pic>
    </p:spTree>
    <p:extLst>
      <p:ext uri="{BB962C8B-B14F-4D97-AF65-F5344CB8AC3E}">
        <p14:creationId xmlns:p14="http://schemas.microsoft.com/office/powerpoint/2010/main" val="23124369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7"/>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146" name="Google Shape;146;p7"/>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7" name="Google Shape;147;p7"/>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8" name="Google Shape;148;p7"/>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9" name="Google Shape;149;p7"/>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0" name="Google Shape;150;p7"/>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151" name="Google Shape;151;p7"/>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52" name="Google Shape;152;p7"/>
          <p:cNvSpPr/>
          <p:nvPr/>
        </p:nvSpPr>
        <p:spPr>
          <a:xfrm>
            <a:off x="459031" y="1219874"/>
            <a:ext cx="19076744" cy="9033202"/>
          </a:xfrm>
          <a:prstGeom prst="rect">
            <a:avLst/>
          </a:prstGeom>
          <a:noFill/>
          <a:ln>
            <a:noFill/>
          </a:ln>
        </p:spPr>
        <p:txBody>
          <a:bodyPr spcFirstLastPara="1" wrap="square" lIns="91425" tIns="45700" rIns="91425" bIns="45700" anchor="t" anchorCtr="0">
            <a:spAutoFit/>
          </a:bodyPr>
          <a:lstStyle/>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rPr>
              <a:t>Lastly, the </a:t>
            </a:r>
            <a:r>
              <a:rPr lang="en-US" sz="3200" b="1" dirty="0">
                <a:solidFill>
                  <a:schemeClr val="dk2"/>
                </a:solidFill>
                <a:latin typeface="Calibri"/>
                <a:ea typeface="Calibri"/>
                <a:cs typeface="Calibri"/>
              </a:rPr>
              <a:t>waiting thread re-checks the condition in a </a:t>
            </a:r>
            <a:r>
              <a:rPr lang="en-US" sz="3200" b="1" dirty="0" smtClean="0">
                <a:solidFill>
                  <a:schemeClr val="dk2"/>
                </a:solidFill>
                <a:latin typeface="Calibri"/>
                <a:ea typeface="Calibri"/>
                <a:cs typeface="Calibri"/>
              </a:rPr>
              <a:t>while loop</a:t>
            </a:r>
            <a:r>
              <a:rPr lang="en-US" sz="3200" b="1" dirty="0">
                <a:solidFill>
                  <a:schemeClr val="dk2"/>
                </a:solidFill>
                <a:latin typeface="Calibri"/>
                <a:ea typeface="Calibri"/>
                <a:cs typeface="Calibri"/>
              </a:rPr>
              <a:t>, instead of a simple if statement. </a:t>
            </a:r>
            <a:r>
              <a:rPr lang="en-US" sz="3200" b="1" dirty="0" smtClean="0">
                <a:solidFill>
                  <a:schemeClr val="dk2"/>
                </a:solidFill>
                <a:latin typeface="Calibri"/>
                <a:ea typeface="Calibri"/>
                <a:cs typeface="Calibri"/>
              </a:rPr>
              <a:t>In </a:t>
            </a:r>
            <a:r>
              <a:rPr lang="en-US" sz="3200" b="1" dirty="0">
                <a:solidFill>
                  <a:schemeClr val="dk2"/>
                </a:solidFill>
                <a:latin typeface="Calibri"/>
                <a:ea typeface="Calibri"/>
                <a:cs typeface="Calibri"/>
              </a:rPr>
              <a:t>general</a:t>
            </a:r>
            <a:r>
              <a:rPr lang="en-US" sz="3200" b="1" dirty="0" smtClean="0">
                <a:solidFill>
                  <a:schemeClr val="dk2"/>
                </a:solidFill>
                <a:latin typeface="Calibri"/>
                <a:ea typeface="Calibri"/>
                <a:cs typeface="Calibri"/>
              </a:rPr>
              <a:t>, using </a:t>
            </a:r>
            <a:r>
              <a:rPr lang="en-US" sz="3200" b="1" dirty="0">
                <a:solidFill>
                  <a:schemeClr val="dk2"/>
                </a:solidFill>
                <a:latin typeface="Calibri"/>
                <a:ea typeface="Calibri"/>
                <a:cs typeface="Calibri"/>
              </a:rPr>
              <a:t>awhile loop is the simple and safe thing to do. Although it </a:t>
            </a:r>
            <a:r>
              <a:rPr lang="en-US" sz="3200" b="1" dirty="0" smtClean="0">
                <a:solidFill>
                  <a:schemeClr val="dk2"/>
                </a:solidFill>
                <a:latin typeface="Calibri"/>
                <a:ea typeface="Calibri"/>
                <a:cs typeface="Calibri"/>
              </a:rPr>
              <a:t>rechecks the </a:t>
            </a:r>
            <a:r>
              <a:rPr lang="en-US" sz="3200" b="1" dirty="0">
                <a:solidFill>
                  <a:schemeClr val="dk2"/>
                </a:solidFill>
                <a:latin typeface="Calibri"/>
                <a:ea typeface="Calibri"/>
                <a:cs typeface="Calibri"/>
              </a:rPr>
              <a:t>condition (perhaps adding a little overhead), there are some </a:t>
            </a:r>
            <a:r>
              <a:rPr lang="en-US" sz="3200" b="1" dirty="0" err="1" smtClean="0">
                <a:solidFill>
                  <a:schemeClr val="dk2"/>
                </a:solidFill>
                <a:latin typeface="Calibri"/>
                <a:ea typeface="Calibri"/>
                <a:cs typeface="Calibri"/>
              </a:rPr>
              <a:t>pthread</a:t>
            </a:r>
            <a:r>
              <a:rPr lang="en-US" sz="3200" b="1" dirty="0" smtClean="0">
                <a:solidFill>
                  <a:schemeClr val="dk2"/>
                </a:solidFill>
                <a:latin typeface="Calibri"/>
                <a:ea typeface="Calibri"/>
                <a:cs typeface="Calibri"/>
              </a:rPr>
              <a:t> implementations </a:t>
            </a:r>
            <a:r>
              <a:rPr lang="en-US" sz="3200" b="1" dirty="0">
                <a:solidFill>
                  <a:schemeClr val="dk2"/>
                </a:solidFill>
                <a:latin typeface="Calibri"/>
                <a:ea typeface="Calibri"/>
                <a:cs typeface="Calibri"/>
              </a:rPr>
              <a:t>that could spuriously wake up a waiting thread; in </a:t>
            </a:r>
            <a:r>
              <a:rPr lang="en-US" sz="3200" b="1" dirty="0" smtClean="0">
                <a:solidFill>
                  <a:schemeClr val="dk2"/>
                </a:solidFill>
                <a:latin typeface="Calibri"/>
                <a:ea typeface="Calibri"/>
                <a:cs typeface="Calibri"/>
              </a:rPr>
              <a:t>such a </a:t>
            </a:r>
            <a:r>
              <a:rPr lang="en-US" sz="3200" b="1" dirty="0">
                <a:solidFill>
                  <a:schemeClr val="dk2"/>
                </a:solidFill>
                <a:latin typeface="Calibri"/>
                <a:ea typeface="Calibri"/>
                <a:cs typeface="Calibri"/>
              </a:rPr>
              <a:t>case, without rechecking, the waiting thread will continue thinking </a:t>
            </a:r>
            <a:r>
              <a:rPr lang="en-US" sz="3200" b="1" dirty="0" smtClean="0">
                <a:solidFill>
                  <a:schemeClr val="dk2"/>
                </a:solidFill>
                <a:latin typeface="Calibri"/>
                <a:ea typeface="Calibri"/>
                <a:cs typeface="Calibri"/>
              </a:rPr>
              <a:t>that the </a:t>
            </a:r>
            <a:r>
              <a:rPr lang="en-US" sz="3200" b="1" dirty="0">
                <a:solidFill>
                  <a:schemeClr val="dk2"/>
                </a:solidFill>
                <a:latin typeface="Calibri"/>
                <a:ea typeface="Calibri"/>
                <a:cs typeface="Calibri"/>
              </a:rPr>
              <a:t>condition has changed even though it has not. It is safer thus to </a:t>
            </a:r>
            <a:r>
              <a:rPr lang="en-US" sz="3200" b="1" dirty="0" smtClean="0">
                <a:solidFill>
                  <a:schemeClr val="dk2"/>
                </a:solidFill>
                <a:latin typeface="Calibri"/>
                <a:ea typeface="Calibri"/>
                <a:cs typeface="Calibri"/>
              </a:rPr>
              <a:t>view waking </a:t>
            </a:r>
            <a:r>
              <a:rPr lang="en-US" sz="3200" b="1" dirty="0">
                <a:solidFill>
                  <a:schemeClr val="dk2"/>
                </a:solidFill>
                <a:latin typeface="Calibri"/>
                <a:ea typeface="Calibri"/>
                <a:cs typeface="Calibri"/>
              </a:rPr>
              <a:t>up as a hint that something might have changed, rather than </a:t>
            </a:r>
            <a:r>
              <a:rPr lang="en-US" sz="3200" b="1" dirty="0" smtClean="0">
                <a:solidFill>
                  <a:schemeClr val="dk2"/>
                </a:solidFill>
                <a:latin typeface="Calibri"/>
                <a:ea typeface="Calibri"/>
                <a:cs typeface="Calibri"/>
              </a:rPr>
              <a:t>an absolute </a:t>
            </a:r>
            <a:r>
              <a:rPr lang="en-US" sz="3200" b="1" dirty="0">
                <a:solidFill>
                  <a:schemeClr val="dk2"/>
                </a:solidFill>
                <a:latin typeface="Calibri"/>
                <a:ea typeface="Calibri"/>
                <a:cs typeface="Calibri"/>
              </a:rPr>
              <a:t>fact.</a:t>
            </a:r>
          </a:p>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rPr>
              <a:t>Sometimes </a:t>
            </a:r>
            <a:r>
              <a:rPr lang="en-US" sz="3200" b="1" dirty="0">
                <a:solidFill>
                  <a:schemeClr val="dk2"/>
                </a:solidFill>
                <a:latin typeface="Calibri"/>
                <a:ea typeface="Calibri"/>
                <a:cs typeface="Calibri"/>
              </a:rPr>
              <a:t>it is tempting to use a simple flag to signal </a:t>
            </a:r>
            <a:r>
              <a:rPr lang="en-US" sz="3200" b="1" dirty="0" smtClean="0">
                <a:solidFill>
                  <a:schemeClr val="dk2"/>
                </a:solidFill>
                <a:latin typeface="Calibri"/>
                <a:ea typeface="Calibri"/>
                <a:cs typeface="Calibri"/>
              </a:rPr>
              <a:t>between 2 </a:t>
            </a:r>
            <a:r>
              <a:rPr lang="en-US" sz="3200" b="1" dirty="0">
                <a:solidFill>
                  <a:schemeClr val="dk2"/>
                </a:solidFill>
                <a:latin typeface="Calibri"/>
                <a:ea typeface="Calibri"/>
                <a:cs typeface="Calibri"/>
              </a:rPr>
              <a:t>threads, instead of a condition variable and associated lock.</a:t>
            </a:r>
          </a:p>
          <a:p>
            <a:pPr indent="1936750" algn="just"/>
            <a:r>
              <a:rPr lang="en-US" sz="3200" b="1" dirty="0">
                <a:solidFill>
                  <a:srgbClr val="FF0000"/>
                </a:solidFill>
                <a:latin typeface="Calibri"/>
                <a:ea typeface="Calibri"/>
                <a:cs typeface="Calibri"/>
              </a:rPr>
              <a:t>For example, we could rewrite the waiting code above to look more </a:t>
            </a:r>
            <a:r>
              <a:rPr lang="en-US" sz="3200" b="1" dirty="0" smtClean="0">
                <a:solidFill>
                  <a:srgbClr val="FF0000"/>
                </a:solidFill>
                <a:latin typeface="Calibri"/>
                <a:ea typeface="Calibri"/>
                <a:cs typeface="Calibri"/>
              </a:rPr>
              <a:t>like this </a:t>
            </a:r>
            <a:r>
              <a:rPr lang="en-US" sz="3200" b="1" dirty="0">
                <a:solidFill>
                  <a:srgbClr val="FF0000"/>
                </a:solidFill>
                <a:latin typeface="Calibri"/>
                <a:ea typeface="Calibri"/>
                <a:cs typeface="Calibri"/>
              </a:rPr>
              <a:t>in the waiting code:</a:t>
            </a:r>
          </a:p>
          <a:p>
            <a:pPr indent="1936750" algn="just"/>
            <a:r>
              <a:rPr lang="en-US" sz="3200" b="1" dirty="0">
                <a:solidFill>
                  <a:srgbClr val="FF0000"/>
                </a:solidFill>
                <a:latin typeface="Calibri"/>
                <a:ea typeface="Calibri"/>
                <a:cs typeface="Calibri"/>
              </a:rPr>
              <a:t>while (ready == 0)</a:t>
            </a:r>
          </a:p>
          <a:p>
            <a:pPr indent="1936750" algn="just"/>
            <a:r>
              <a:rPr lang="en-US" sz="3200" b="1" dirty="0">
                <a:solidFill>
                  <a:srgbClr val="FF0000"/>
                </a:solidFill>
                <a:latin typeface="Calibri"/>
                <a:ea typeface="Calibri"/>
                <a:cs typeface="Calibri"/>
              </a:rPr>
              <a:t>; // spin</a:t>
            </a:r>
          </a:p>
          <a:p>
            <a:pPr indent="2060575" algn="just"/>
            <a:r>
              <a:rPr lang="en-US" sz="3200" b="1" dirty="0">
                <a:solidFill>
                  <a:srgbClr val="FF0000"/>
                </a:solidFill>
                <a:latin typeface="Calibri"/>
                <a:ea typeface="Calibri"/>
                <a:cs typeface="Calibri"/>
              </a:rPr>
              <a:t>The associated signaling code would look like this:</a:t>
            </a:r>
          </a:p>
          <a:p>
            <a:pPr indent="2060575" algn="just"/>
            <a:r>
              <a:rPr lang="en-US" sz="3200" b="1" dirty="0">
                <a:solidFill>
                  <a:srgbClr val="FF0000"/>
                </a:solidFill>
                <a:latin typeface="Calibri"/>
                <a:ea typeface="Calibri"/>
                <a:cs typeface="Calibri"/>
              </a:rPr>
              <a:t>ready = 1;</a:t>
            </a:r>
          </a:p>
          <a:p>
            <a:pPr algn="just"/>
            <a:r>
              <a:rPr lang="en-US" sz="3200" b="1" dirty="0">
                <a:solidFill>
                  <a:schemeClr val="dk2"/>
                </a:solidFill>
                <a:latin typeface="Calibri"/>
                <a:ea typeface="Calibri"/>
                <a:cs typeface="Calibri"/>
              </a:rPr>
              <a:t>This should be avoided, for the following </a:t>
            </a:r>
            <a:r>
              <a:rPr lang="en-US" sz="3200" b="1" dirty="0" smtClean="0">
                <a:solidFill>
                  <a:schemeClr val="dk2"/>
                </a:solidFill>
                <a:latin typeface="Calibri"/>
                <a:ea typeface="Calibri"/>
                <a:cs typeface="Calibri"/>
              </a:rPr>
              <a:t>reasons</a:t>
            </a:r>
            <a:r>
              <a:rPr lang="en-US" sz="3200" b="1" dirty="0">
                <a:solidFill>
                  <a:schemeClr val="dk2"/>
                </a:solidFill>
                <a:latin typeface="Calibri"/>
                <a:ea typeface="Calibri"/>
                <a:cs typeface="Calibri"/>
              </a:rPr>
              <a:t>:</a:t>
            </a:r>
          </a:p>
          <a:p>
            <a:pPr marL="514350" indent="-514350" algn="just">
              <a:buFont typeface="+mj-lt"/>
              <a:buAutoNum type="arabicPeriod"/>
            </a:pPr>
            <a:r>
              <a:rPr lang="en-US" sz="3200" b="1" dirty="0" smtClean="0">
                <a:solidFill>
                  <a:schemeClr val="dk2"/>
                </a:solidFill>
                <a:latin typeface="Calibri"/>
                <a:ea typeface="Calibri"/>
                <a:cs typeface="Calibri"/>
              </a:rPr>
              <a:t>It </a:t>
            </a:r>
            <a:r>
              <a:rPr lang="en-US" sz="3200" b="1" dirty="0">
                <a:solidFill>
                  <a:schemeClr val="dk2"/>
                </a:solidFill>
                <a:latin typeface="Calibri"/>
                <a:ea typeface="Calibri"/>
                <a:cs typeface="Calibri"/>
              </a:rPr>
              <a:t>performs </a:t>
            </a:r>
            <a:r>
              <a:rPr lang="en-US" sz="3200" b="1" dirty="0" smtClean="0">
                <a:solidFill>
                  <a:schemeClr val="dk2"/>
                </a:solidFill>
                <a:latin typeface="Calibri"/>
                <a:ea typeface="Calibri"/>
                <a:cs typeface="Calibri"/>
              </a:rPr>
              <a:t>poorly in </a:t>
            </a:r>
            <a:r>
              <a:rPr lang="en-US" sz="3200" b="1" dirty="0">
                <a:solidFill>
                  <a:schemeClr val="dk2"/>
                </a:solidFill>
                <a:latin typeface="Calibri"/>
                <a:ea typeface="Calibri"/>
                <a:cs typeface="Calibri"/>
              </a:rPr>
              <a:t>many cases (spinning for a long time just wastes CPU cycles). </a:t>
            </a:r>
            <a:endParaRPr lang="en-US" sz="3200" b="1" dirty="0" smtClean="0">
              <a:solidFill>
                <a:schemeClr val="dk2"/>
              </a:solidFill>
              <a:latin typeface="Calibri"/>
              <a:ea typeface="Calibri"/>
              <a:cs typeface="Calibri"/>
            </a:endParaRPr>
          </a:p>
          <a:p>
            <a:pPr marL="514350" indent="-514350" algn="just">
              <a:buFont typeface="+mj-lt"/>
              <a:buAutoNum type="arabicPeriod"/>
            </a:pPr>
            <a:r>
              <a:rPr lang="en-US" sz="3200" b="1" dirty="0" smtClean="0">
                <a:solidFill>
                  <a:schemeClr val="dk2"/>
                </a:solidFill>
                <a:latin typeface="Calibri"/>
                <a:ea typeface="Calibri"/>
                <a:cs typeface="Calibri"/>
              </a:rPr>
              <a:t>It </a:t>
            </a:r>
            <a:r>
              <a:rPr lang="en-US" sz="3200" b="1" dirty="0">
                <a:solidFill>
                  <a:schemeClr val="dk2"/>
                </a:solidFill>
                <a:latin typeface="Calibri"/>
                <a:ea typeface="Calibri"/>
                <a:cs typeface="Calibri"/>
              </a:rPr>
              <a:t>is error prone. As recent research </a:t>
            </a:r>
            <a:r>
              <a:rPr lang="en-US" sz="3200" b="1" dirty="0" smtClean="0">
                <a:solidFill>
                  <a:schemeClr val="dk2"/>
                </a:solidFill>
                <a:latin typeface="Calibri"/>
                <a:ea typeface="Calibri"/>
                <a:cs typeface="Calibri"/>
              </a:rPr>
              <a:t>shows, it </a:t>
            </a:r>
            <a:r>
              <a:rPr lang="en-US" sz="3200" b="1" dirty="0">
                <a:solidFill>
                  <a:schemeClr val="dk2"/>
                </a:solidFill>
                <a:latin typeface="Calibri"/>
                <a:ea typeface="Calibri"/>
                <a:cs typeface="Calibri"/>
              </a:rPr>
              <a:t>is </a:t>
            </a:r>
            <a:r>
              <a:rPr lang="en-US" sz="3200" b="1" dirty="0" smtClean="0">
                <a:solidFill>
                  <a:schemeClr val="dk2"/>
                </a:solidFill>
                <a:latin typeface="Calibri"/>
                <a:ea typeface="Calibri"/>
                <a:cs typeface="Calibri"/>
              </a:rPr>
              <a:t>easy to </a:t>
            </a:r>
            <a:r>
              <a:rPr lang="en-US" sz="3200" b="1" dirty="0">
                <a:solidFill>
                  <a:schemeClr val="dk2"/>
                </a:solidFill>
                <a:latin typeface="Calibri"/>
                <a:ea typeface="Calibri"/>
                <a:cs typeface="Calibri"/>
              </a:rPr>
              <a:t>make mistakes when using flags (as above) to synchronize </a:t>
            </a:r>
            <a:r>
              <a:rPr lang="en-US" sz="3200" b="1" dirty="0" smtClean="0">
                <a:solidFill>
                  <a:schemeClr val="dk2"/>
                </a:solidFill>
                <a:latin typeface="Calibri"/>
                <a:ea typeface="Calibri"/>
                <a:cs typeface="Calibri"/>
              </a:rPr>
              <a:t>between threads</a:t>
            </a:r>
            <a:r>
              <a:rPr lang="en-US" sz="3200" b="1" dirty="0">
                <a:solidFill>
                  <a:schemeClr val="dk2"/>
                </a:solidFill>
                <a:latin typeface="Calibri"/>
                <a:ea typeface="Calibri"/>
                <a:cs typeface="Calibri"/>
              </a:rPr>
              <a:t>; </a:t>
            </a:r>
            <a:r>
              <a:rPr lang="en-US" sz="3200" b="1" dirty="0" smtClean="0">
                <a:solidFill>
                  <a:schemeClr val="dk2"/>
                </a:solidFill>
                <a:latin typeface="Calibri"/>
                <a:ea typeface="Calibri"/>
                <a:cs typeface="Calibri"/>
              </a:rPr>
              <a:t>roughly </a:t>
            </a:r>
            <a:r>
              <a:rPr lang="en-US" sz="3200" b="1" dirty="0">
                <a:solidFill>
                  <a:schemeClr val="dk2"/>
                </a:solidFill>
                <a:latin typeface="Calibri"/>
                <a:ea typeface="Calibri"/>
                <a:cs typeface="Calibri"/>
              </a:rPr>
              <a:t>half the uses of these ad hoc </a:t>
            </a:r>
            <a:r>
              <a:rPr lang="en-US" sz="3200" b="1" dirty="0" smtClean="0">
                <a:solidFill>
                  <a:schemeClr val="dk2"/>
                </a:solidFill>
                <a:latin typeface="Calibri"/>
                <a:ea typeface="Calibri"/>
                <a:cs typeface="Calibri"/>
              </a:rPr>
              <a:t>synchronizations were </a:t>
            </a:r>
            <a:r>
              <a:rPr lang="en-US" sz="3200" b="1" dirty="0">
                <a:solidFill>
                  <a:schemeClr val="dk2"/>
                </a:solidFill>
                <a:latin typeface="Calibri"/>
                <a:ea typeface="Calibri"/>
                <a:cs typeface="Calibri"/>
              </a:rPr>
              <a:t>buggy!</a:t>
            </a:r>
          </a:p>
          <a:p>
            <a:pPr marL="0" marR="0" lvl="0" indent="0" algn="just" rtl="0">
              <a:spcBef>
                <a:spcPts val="640"/>
              </a:spcBef>
              <a:spcAft>
                <a:spcPts val="0"/>
              </a:spcAft>
              <a:buNone/>
            </a:pPr>
            <a:endParaRPr sz="3200" b="1" dirty="0">
              <a:solidFill>
                <a:schemeClr val="dk2"/>
              </a:solidFill>
              <a:latin typeface="Calibri"/>
              <a:ea typeface="Calibri"/>
              <a:cs typeface="Calibri"/>
              <a:sym typeface="Calibri"/>
            </a:endParaRPr>
          </a:p>
        </p:txBody>
      </p:sp>
      <p:sp>
        <p:nvSpPr>
          <p:cNvPr id="153" name="Google Shape;153;p7"/>
          <p:cNvSpPr txBox="1"/>
          <p:nvPr/>
        </p:nvSpPr>
        <p:spPr>
          <a:xfrm>
            <a:off x="5146836" y="368000"/>
            <a:ext cx="9047163" cy="904720"/>
          </a:xfrm>
          <a:prstGeom prst="rect">
            <a:avLst/>
          </a:prstGeom>
          <a:noFill/>
          <a:ln>
            <a:noFill/>
          </a:ln>
        </p:spPr>
        <p:txBody>
          <a:bodyPr spcFirstLastPara="1" wrap="square" lIns="0" tIns="12050" rIns="0" bIns="0" anchor="t" anchorCtr="0">
            <a:spAutoFit/>
          </a:bodyPr>
          <a:lstStyle/>
          <a:p>
            <a:pPr marL="12700" algn="ctr"/>
            <a:r>
              <a:rPr lang="en-US" sz="4400" b="1" dirty="0">
                <a:solidFill>
                  <a:srgbClr val="FF0000"/>
                </a:solidFill>
                <a:latin typeface="Playfair Display"/>
                <a:ea typeface="Playfair Display"/>
                <a:cs typeface="Playfair Display"/>
                <a:sym typeface="Playfair Display"/>
              </a:rPr>
              <a:t>Condition variables</a:t>
            </a:r>
            <a:endParaRPr lang="en-US" sz="4400" dirty="0"/>
          </a:p>
          <a:p>
            <a:pPr marL="12700" marR="0" lvl="0" indent="0" algn="ctr" rtl="0">
              <a:spcBef>
                <a:spcPts val="0"/>
              </a:spcBef>
              <a:spcAft>
                <a:spcPts val="0"/>
              </a:spcAft>
              <a:buNone/>
            </a:pPr>
            <a:endParaRPr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1"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Concurrent Queues</a:t>
            </a:r>
            <a:endParaRPr lang="en-IN" sz="4400" dirty="0"/>
          </a:p>
        </p:txBody>
      </p:sp>
      <p:pic>
        <p:nvPicPr>
          <p:cNvPr id="3" name="Picture 2"/>
          <p:cNvPicPr>
            <a:picLocks noChangeAspect="1"/>
          </p:cNvPicPr>
          <p:nvPr/>
        </p:nvPicPr>
        <p:blipFill>
          <a:blip r:embed="rId4"/>
          <a:stretch>
            <a:fillRect/>
          </a:stretch>
        </p:blipFill>
        <p:spPr>
          <a:xfrm>
            <a:off x="6991134" y="1209825"/>
            <a:ext cx="6121831" cy="9918326"/>
          </a:xfrm>
          <a:prstGeom prst="rect">
            <a:avLst/>
          </a:prstGeom>
        </p:spPr>
      </p:pic>
    </p:spTree>
    <p:extLst>
      <p:ext uri="{BB962C8B-B14F-4D97-AF65-F5344CB8AC3E}">
        <p14:creationId xmlns:p14="http://schemas.microsoft.com/office/powerpoint/2010/main" val="30136369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endParaRPr sz="3200" b="1" dirty="0">
              <a:solidFill>
                <a:srgbClr val="1F497D"/>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1"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Concurrent Queues</a:t>
            </a:r>
            <a:endParaRPr lang="en-IN" sz="4400" dirty="0"/>
          </a:p>
        </p:txBody>
      </p:sp>
      <p:sp>
        <p:nvSpPr>
          <p:cNvPr id="12" name="Google Shape;268;p15"/>
          <p:cNvSpPr/>
          <p:nvPr/>
        </p:nvSpPr>
        <p:spPr>
          <a:xfrm>
            <a:off x="375753" y="1449388"/>
            <a:ext cx="19160022" cy="5262939"/>
          </a:xfrm>
          <a:prstGeom prst="rect">
            <a:avLst/>
          </a:prstGeom>
          <a:noFill/>
          <a:ln>
            <a:noFill/>
          </a:ln>
        </p:spPr>
        <p:txBody>
          <a:bodyPr spcFirstLastPara="1" wrap="square" lIns="91425" tIns="45700" rIns="91425" bIns="45700" anchor="t" anchorCtr="0">
            <a:spAutoFit/>
          </a:bodyPr>
          <a:lstStyle/>
          <a:p>
            <a:pPr marL="457200" indent="-457200" algn="just">
              <a:lnSpc>
                <a:spcPct val="150000"/>
              </a:lnSpc>
              <a:buFont typeface="Arial" panose="020B0604020202020204" pitchFamily="34" charset="0"/>
              <a:buChar char="•"/>
            </a:pPr>
            <a:r>
              <a:rPr lang="en-US" sz="3200" b="1" dirty="0" smtClean="0">
                <a:solidFill>
                  <a:srgbClr val="1F497D"/>
                </a:solidFill>
                <a:latin typeface="Calibri"/>
                <a:ea typeface="Calibri"/>
                <a:cs typeface="Calibri"/>
              </a:rPr>
              <a:t>Concurrent </a:t>
            </a:r>
            <a:r>
              <a:rPr lang="en-US" sz="3200" b="1" dirty="0">
                <a:solidFill>
                  <a:srgbClr val="1F497D"/>
                </a:solidFill>
                <a:latin typeface="Calibri"/>
                <a:ea typeface="Calibri"/>
                <a:cs typeface="Calibri"/>
              </a:rPr>
              <a:t>queue </a:t>
            </a:r>
            <a:r>
              <a:rPr lang="en-US" sz="3200" b="1" dirty="0" smtClean="0">
                <a:solidFill>
                  <a:srgbClr val="1F497D"/>
                </a:solidFill>
                <a:latin typeface="Calibri"/>
                <a:ea typeface="Calibri"/>
                <a:cs typeface="Calibri"/>
              </a:rPr>
              <a:t>designed by </a:t>
            </a:r>
            <a:r>
              <a:rPr lang="en-US" sz="3200" b="1" dirty="0">
                <a:solidFill>
                  <a:srgbClr val="1F497D"/>
                </a:solidFill>
                <a:latin typeface="Calibri"/>
                <a:ea typeface="Calibri"/>
                <a:cs typeface="Calibri"/>
              </a:rPr>
              <a:t>Michael and Scott [MS98]. </a:t>
            </a:r>
            <a:endParaRPr lang="en-US" sz="3200" b="1" dirty="0" smtClean="0">
              <a:solidFill>
                <a:srgbClr val="1F497D"/>
              </a:solidFill>
              <a:latin typeface="Calibri"/>
              <a:ea typeface="Calibri"/>
              <a:cs typeface="Calibri"/>
            </a:endParaRPr>
          </a:p>
          <a:p>
            <a:pPr marL="457200" indent="-457200" algn="just">
              <a:lnSpc>
                <a:spcPct val="150000"/>
              </a:lnSpc>
              <a:buFont typeface="Arial" panose="020B0604020202020204" pitchFamily="34" charset="0"/>
              <a:buChar char="•"/>
            </a:pPr>
            <a:r>
              <a:rPr lang="en-US" sz="3200" b="1" dirty="0" smtClean="0">
                <a:solidFill>
                  <a:srgbClr val="1F497D"/>
                </a:solidFill>
                <a:latin typeface="Calibri"/>
                <a:ea typeface="Calibri"/>
                <a:cs typeface="Calibri"/>
              </a:rPr>
              <a:t>There </a:t>
            </a:r>
            <a:r>
              <a:rPr lang="en-US" sz="3200" b="1" dirty="0">
                <a:solidFill>
                  <a:srgbClr val="1F497D"/>
                </a:solidFill>
                <a:latin typeface="Calibri"/>
                <a:ea typeface="Calibri"/>
                <a:cs typeface="Calibri"/>
              </a:rPr>
              <a:t>are two locks</a:t>
            </a:r>
            <a:r>
              <a:rPr lang="en-US" sz="3200" b="1" dirty="0" smtClean="0">
                <a:solidFill>
                  <a:srgbClr val="1F497D"/>
                </a:solidFill>
                <a:latin typeface="Calibri"/>
                <a:ea typeface="Calibri"/>
                <a:cs typeface="Calibri"/>
              </a:rPr>
              <a:t>, one </a:t>
            </a:r>
            <a:r>
              <a:rPr lang="en-US" sz="3200" b="1" dirty="0">
                <a:solidFill>
                  <a:srgbClr val="1F497D"/>
                </a:solidFill>
                <a:latin typeface="Calibri"/>
                <a:ea typeface="Calibri"/>
                <a:cs typeface="Calibri"/>
              </a:rPr>
              <a:t>for the head of the queue, and one for the tail. </a:t>
            </a:r>
            <a:endParaRPr lang="en-US" sz="3200" b="1" dirty="0" smtClean="0">
              <a:solidFill>
                <a:srgbClr val="1F497D"/>
              </a:solidFill>
              <a:latin typeface="Calibri"/>
              <a:ea typeface="Calibri"/>
              <a:cs typeface="Calibri"/>
            </a:endParaRPr>
          </a:p>
          <a:p>
            <a:pPr marL="457200" indent="-457200" algn="just">
              <a:lnSpc>
                <a:spcPct val="150000"/>
              </a:lnSpc>
              <a:buFont typeface="Arial" panose="020B0604020202020204" pitchFamily="34" charset="0"/>
              <a:buChar char="•"/>
            </a:pPr>
            <a:r>
              <a:rPr lang="en-US" sz="3200" b="1" dirty="0" smtClean="0">
                <a:solidFill>
                  <a:srgbClr val="1F497D"/>
                </a:solidFill>
                <a:latin typeface="Calibri"/>
                <a:ea typeface="Calibri"/>
                <a:cs typeface="Calibri"/>
              </a:rPr>
              <a:t>The </a:t>
            </a:r>
            <a:r>
              <a:rPr lang="en-US" sz="3200" b="1" dirty="0">
                <a:solidFill>
                  <a:srgbClr val="1F497D"/>
                </a:solidFill>
                <a:latin typeface="Calibri"/>
                <a:ea typeface="Calibri"/>
                <a:cs typeface="Calibri"/>
              </a:rPr>
              <a:t>goal of these </a:t>
            </a:r>
            <a:r>
              <a:rPr lang="en-US" sz="3200" b="1" dirty="0" smtClean="0">
                <a:solidFill>
                  <a:srgbClr val="1F497D"/>
                </a:solidFill>
                <a:latin typeface="Calibri"/>
                <a:ea typeface="Calibri"/>
                <a:cs typeface="Calibri"/>
              </a:rPr>
              <a:t>two locks </a:t>
            </a:r>
            <a:r>
              <a:rPr lang="en-US" sz="3200" b="1" dirty="0">
                <a:solidFill>
                  <a:srgbClr val="1F497D"/>
                </a:solidFill>
                <a:latin typeface="Calibri"/>
                <a:ea typeface="Calibri"/>
                <a:cs typeface="Calibri"/>
              </a:rPr>
              <a:t>is to enable concurrency of </a:t>
            </a:r>
            <a:r>
              <a:rPr lang="en-US" sz="3200" b="1" dirty="0" err="1">
                <a:solidFill>
                  <a:srgbClr val="1F497D"/>
                </a:solidFill>
                <a:latin typeface="Calibri"/>
                <a:ea typeface="Calibri"/>
                <a:cs typeface="Calibri"/>
              </a:rPr>
              <a:t>enqueue</a:t>
            </a:r>
            <a:r>
              <a:rPr lang="en-US" sz="3200" b="1" dirty="0">
                <a:solidFill>
                  <a:srgbClr val="1F497D"/>
                </a:solidFill>
                <a:latin typeface="Calibri"/>
                <a:ea typeface="Calibri"/>
                <a:cs typeface="Calibri"/>
              </a:rPr>
              <a:t> and </a:t>
            </a:r>
            <a:r>
              <a:rPr lang="en-US" sz="3200" b="1" dirty="0" err="1">
                <a:solidFill>
                  <a:srgbClr val="1F497D"/>
                </a:solidFill>
                <a:latin typeface="Calibri"/>
                <a:ea typeface="Calibri"/>
                <a:cs typeface="Calibri"/>
              </a:rPr>
              <a:t>dequeue</a:t>
            </a:r>
            <a:r>
              <a:rPr lang="en-US" sz="3200" b="1" dirty="0">
                <a:solidFill>
                  <a:srgbClr val="1F497D"/>
                </a:solidFill>
                <a:latin typeface="Calibri"/>
                <a:ea typeface="Calibri"/>
                <a:cs typeface="Calibri"/>
              </a:rPr>
              <a:t> operations. </a:t>
            </a:r>
            <a:endParaRPr lang="en-US" sz="3200" b="1" dirty="0" smtClean="0">
              <a:solidFill>
                <a:srgbClr val="1F497D"/>
              </a:solidFill>
              <a:latin typeface="Calibri"/>
              <a:ea typeface="Calibri"/>
              <a:cs typeface="Calibri"/>
            </a:endParaRPr>
          </a:p>
          <a:p>
            <a:pPr marL="457200" indent="-457200" algn="just">
              <a:lnSpc>
                <a:spcPct val="150000"/>
              </a:lnSpc>
              <a:buFont typeface="Arial" panose="020B0604020202020204" pitchFamily="34" charset="0"/>
              <a:buChar char="•"/>
            </a:pPr>
            <a:r>
              <a:rPr lang="en-US" sz="3200" b="1" dirty="0" smtClean="0">
                <a:solidFill>
                  <a:srgbClr val="1F497D"/>
                </a:solidFill>
                <a:latin typeface="Calibri"/>
                <a:ea typeface="Calibri"/>
                <a:cs typeface="Calibri"/>
              </a:rPr>
              <a:t>In the </a:t>
            </a:r>
            <a:r>
              <a:rPr lang="en-US" sz="3200" b="1" dirty="0">
                <a:solidFill>
                  <a:srgbClr val="1F497D"/>
                </a:solidFill>
                <a:latin typeface="Calibri"/>
                <a:ea typeface="Calibri"/>
                <a:cs typeface="Calibri"/>
              </a:rPr>
              <a:t>common case, the </a:t>
            </a:r>
            <a:r>
              <a:rPr lang="en-US" sz="3200" b="1" dirty="0" err="1">
                <a:solidFill>
                  <a:srgbClr val="1F497D"/>
                </a:solidFill>
                <a:latin typeface="Calibri"/>
                <a:ea typeface="Calibri"/>
                <a:cs typeface="Calibri"/>
              </a:rPr>
              <a:t>enqueue</a:t>
            </a:r>
            <a:r>
              <a:rPr lang="en-US" sz="3200" b="1" dirty="0">
                <a:solidFill>
                  <a:srgbClr val="1F497D"/>
                </a:solidFill>
                <a:latin typeface="Calibri"/>
                <a:ea typeface="Calibri"/>
                <a:cs typeface="Calibri"/>
              </a:rPr>
              <a:t> routine will only access the tail lock, </a:t>
            </a:r>
            <a:r>
              <a:rPr lang="en-US" sz="3200" b="1" dirty="0" smtClean="0">
                <a:solidFill>
                  <a:srgbClr val="1F497D"/>
                </a:solidFill>
                <a:latin typeface="Calibri"/>
                <a:ea typeface="Calibri"/>
                <a:cs typeface="Calibri"/>
              </a:rPr>
              <a:t>and </a:t>
            </a:r>
            <a:r>
              <a:rPr lang="en-US" sz="3200" b="1" dirty="0" err="1" smtClean="0">
                <a:solidFill>
                  <a:srgbClr val="1F497D"/>
                </a:solidFill>
                <a:latin typeface="Calibri"/>
                <a:ea typeface="Calibri"/>
                <a:cs typeface="Calibri"/>
              </a:rPr>
              <a:t>dequeue</a:t>
            </a:r>
            <a:r>
              <a:rPr lang="en-US" sz="3200" b="1" dirty="0" smtClean="0">
                <a:solidFill>
                  <a:srgbClr val="1F497D"/>
                </a:solidFill>
                <a:latin typeface="Calibri"/>
                <a:ea typeface="Calibri"/>
                <a:cs typeface="Calibri"/>
              </a:rPr>
              <a:t> </a:t>
            </a:r>
            <a:r>
              <a:rPr lang="en-US" sz="3200" b="1" dirty="0">
                <a:solidFill>
                  <a:srgbClr val="1F497D"/>
                </a:solidFill>
                <a:latin typeface="Calibri"/>
                <a:ea typeface="Calibri"/>
                <a:cs typeface="Calibri"/>
              </a:rPr>
              <a:t>only the head </a:t>
            </a:r>
            <a:r>
              <a:rPr lang="en-US" sz="3200" b="1" dirty="0" smtClean="0">
                <a:solidFill>
                  <a:srgbClr val="1F497D"/>
                </a:solidFill>
                <a:latin typeface="Calibri"/>
                <a:ea typeface="Calibri"/>
                <a:cs typeface="Calibri"/>
              </a:rPr>
              <a:t>lock.</a:t>
            </a:r>
          </a:p>
          <a:p>
            <a:pPr marL="457200" indent="-457200" algn="just">
              <a:lnSpc>
                <a:spcPct val="150000"/>
              </a:lnSpc>
              <a:buFont typeface="Arial" panose="020B0604020202020204" pitchFamily="34" charset="0"/>
              <a:buChar char="•"/>
            </a:pPr>
            <a:r>
              <a:rPr lang="en-US" sz="3200" b="1" dirty="0" smtClean="0">
                <a:solidFill>
                  <a:srgbClr val="1F497D"/>
                </a:solidFill>
                <a:latin typeface="Calibri"/>
                <a:ea typeface="Calibri"/>
                <a:cs typeface="Calibri"/>
              </a:rPr>
              <a:t>One </a:t>
            </a:r>
            <a:r>
              <a:rPr lang="en-US" sz="3200" b="1" dirty="0">
                <a:solidFill>
                  <a:srgbClr val="1F497D"/>
                </a:solidFill>
                <a:latin typeface="Calibri"/>
                <a:ea typeface="Calibri"/>
                <a:cs typeface="Calibri"/>
              </a:rPr>
              <a:t>trick used by Michael and Scott is to add a dummy node (</a:t>
            </a:r>
            <a:r>
              <a:rPr lang="en-US" sz="3200" b="1" dirty="0" smtClean="0">
                <a:solidFill>
                  <a:srgbClr val="1F497D"/>
                </a:solidFill>
                <a:latin typeface="Calibri"/>
                <a:ea typeface="Calibri"/>
                <a:cs typeface="Calibri"/>
              </a:rPr>
              <a:t>allocated in </a:t>
            </a:r>
            <a:r>
              <a:rPr lang="en-US" sz="3200" b="1" dirty="0">
                <a:solidFill>
                  <a:srgbClr val="1F497D"/>
                </a:solidFill>
                <a:latin typeface="Calibri"/>
                <a:ea typeface="Calibri"/>
                <a:cs typeface="Calibri"/>
              </a:rPr>
              <a:t>the queue initialization code); this dummy enables the </a:t>
            </a:r>
            <a:r>
              <a:rPr lang="en-US" sz="3200" b="1" dirty="0" smtClean="0">
                <a:solidFill>
                  <a:srgbClr val="1F497D"/>
                </a:solidFill>
                <a:latin typeface="Calibri"/>
                <a:ea typeface="Calibri"/>
                <a:cs typeface="Calibri"/>
              </a:rPr>
              <a:t>separation of </a:t>
            </a:r>
            <a:r>
              <a:rPr lang="en-US" sz="3200" b="1" dirty="0">
                <a:solidFill>
                  <a:srgbClr val="1F497D"/>
                </a:solidFill>
                <a:latin typeface="Calibri"/>
                <a:ea typeface="Calibri"/>
                <a:cs typeface="Calibri"/>
              </a:rPr>
              <a:t>head and tail operations.</a:t>
            </a:r>
            <a:endParaRPr lang="en-US" sz="3200" b="1" dirty="0">
              <a:solidFill>
                <a:srgbClr val="1F497D"/>
              </a:solidFill>
              <a:latin typeface="Calibri"/>
              <a:ea typeface="Calibri"/>
              <a:cs typeface="Calibri"/>
              <a:sym typeface="Calibri"/>
            </a:endParaRPr>
          </a:p>
          <a:p>
            <a:pPr marL="457200" indent="-457200" algn="just">
              <a:lnSpc>
                <a:spcPct val="150000"/>
              </a:lnSpc>
              <a:buFont typeface="Arial" panose="020B0604020202020204" pitchFamily="34" charset="0"/>
              <a:buChar char="•"/>
            </a:pPr>
            <a:endParaRPr lang="en-US" sz="3200" b="1" dirty="0">
              <a:solidFill>
                <a:srgbClr val="1F497D"/>
              </a:solidFill>
              <a:latin typeface="Calibri"/>
              <a:ea typeface="Calibri"/>
              <a:cs typeface="Calibri"/>
              <a:sym typeface="Calibri"/>
            </a:endParaRPr>
          </a:p>
        </p:txBody>
      </p:sp>
    </p:spTree>
    <p:extLst>
      <p:ext uri="{BB962C8B-B14F-4D97-AF65-F5344CB8AC3E}">
        <p14:creationId xmlns:p14="http://schemas.microsoft.com/office/powerpoint/2010/main" val="41069870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1"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Concurrent </a:t>
            </a:r>
            <a:r>
              <a:rPr lang="en-IN" sz="4400" b="1" dirty="0" err="1" smtClean="0">
                <a:solidFill>
                  <a:srgbClr val="FF0000"/>
                </a:solidFill>
                <a:latin typeface="Playfair Display"/>
                <a:ea typeface="Playfair Display"/>
                <a:cs typeface="Playfair Display"/>
                <a:sym typeface="Playfair Display"/>
              </a:rPr>
              <a:t>hashtable</a:t>
            </a:r>
            <a:endParaRPr lang="en-IN" sz="4400" dirty="0"/>
          </a:p>
        </p:txBody>
      </p:sp>
      <p:sp>
        <p:nvSpPr>
          <p:cNvPr id="10" name="Google Shape;268;p15"/>
          <p:cNvSpPr/>
          <p:nvPr/>
        </p:nvSpPr>
        <p:spPr>
          <a:xfrm>
            <a:off x="375753" y="1449388"/>
            <a:ext cx="11929901" cy="6986488"/>
          </a:xfrm>
          <a:prstGeom prst="rect">
            <a:avLst/>
          </a:prstGeom>
          <a:noFill/>
          <a:ln>
            <a:noFill/>
          </a:ln>
        </p:spPr>
        <p:txBody>
          <a:bodyPr spcFirstLastPara="1" wrap="square" lIns="91425" tIns="45700" rIns="91425" bIns="45700" anchor="t" anchorCtr="0">
            <a:spAutoFit/>
          </a:bodyPr>
          <a:lstStyle/>
          <a:p>
            <a:pPr algn="just"/>
            <a:r>
              <a:rPr lang="en-US" sz="3200" b="1" dirty="0" smtClean="0">
                <a:solidFill>
                  <a:srgbClr val="1F497D"/>
                </a:solidFill>
                <a:latin typeface="Calibri"/>
                <a:ea typeface="Calibri"/>
                <a:cs typeface="Calibri"/>
              </a:rPr>
              <a:t>This </a:t>
            </a:r>
            <a:r>
              <a:rPr lang="en-US" sz="3200" b="1" dirty="0">
                <a:solidFill>
                  <a:srgbClr val="1F497D"/>
                </a:solidFill>
                <a:latin typeface="Calibri"/>
                <a:ea typeface="Calibri"/>
                <a:cs typeface="Calibri"/>
              </a:rPr>
              <a:t>concurrent hash table (Figure 29.10) is straightforward, is built </a:t>
            </a:r>
            <a:r>
              <a:rPr lang="en-US" sz="3200" b="1" dirty="0" smtClean="0">
                <a:solidFill>
                  <a:srgbClr val="1F497D"/>
                </a:solidFill>
                <a:latin typeface="Calibri"/>
                <a:ea typeface="Calibri"/>
                <a:cs typeface="Calibri"/>
              </a:rPr>
              <a:t>using the </a:t>
            </a:r>
            <a:r>
              <a:rPr lang="en-US" sz="3200" b="1" dirty="0">
                <a:solidFill>
                  <a:srgbClr val="1F497D"/>
                </a:solidFill>
                <a:latin typeface="Calibri"/>
                <a:ea typeface="Calibri"/>
                <a:cs typeface="Calibri"/>
              </a:rPr>
              <a:t>concurrent lists we developed earlier, and works incredibly well.</a:t>
            </a:r>
          </a:p>
          <a:p>
            <a:pPr algn="just"/>
            <a:r>
              <a:rPr lang="en-US" sz="3200" b="1" dirty="0">
                <a:solidFill>
                  <a:srgbClr val="1F497D"/>
                </a:solidFill>
                <a:latin typeface="Calibri"/>
                <a:ea typeface="Calibri"/>
                <a:cs typeface="Calibri"/>
              </a:rPr>
              <a:t>The reason for its good performance is that instead of having a single</a:t>
            </a:r>
          </a:p>
          <a:p>
            <a:pPr algn="just"/>
            <a:r>
              <a:rPr lang="en-US" sz="3200" b="1" dirty="0">
                <a:solidFill>
                  <a:srgbClr val="1F497D"/>
                </a:solidFill>
                <a:latin typeface="Calibri"/>
                <a:ea typeface="Calibri"/>
                <a:cs typeface="Calibri"/>
              </a:rPr>
              <a:t>lock for the entire structure, it uses a lock per hash bucket (each of </a:t>
            </a:r>
            <a:r>
              <a:rPr lang="en-US" sz="3200" b="1" dirty="0" smtClean="0">
                <a:solidFill>
                  <a:srgbClr val="1F497D"/>
                </a:solidFill>
                <a:latin typeface="Calibri"/>
                <a:ea typeface="Calibri"/>
                <a:cs typeface="Calibri"/>
              </a:rPr>
              <a:t>which is </a:t>
            </a:r>
            <a:r>
              <a:rPr lang="en-US" sz="3200" b="1" dirty="0">
                <a:solidFill>
                  <a:srgbClr val="1F497D"/>
                </a:solidFill>
                <a:latin typeface="Calibri"/>
                <a:ea typeface="Calibri"/>
                <a:cs typeface="Calibri"/>
              </a:rPr>
              <a:t>represented by a list). Doing so enables many concurrent operations </a:t>
            </a:r>
            <a:r>
              <a:rPr lang="en-US" sz="3200" b="1" dirty="0" smtClean="0">
                <a:solidFill>
                  <a:srgbClr val="1F497D"/>
                </a:solidFill>
                <a:latin typeface="Calibri"/>
                <a:ea typeface="Calibri"/>
                <a:cs typeface="Calibri"/>
              </a:rPr>
              <a:t>to take </a:t>
            </a:r>
            <a:r>
              <a:rPr lang="en-US" sz="3200" b="1" dirty="0">
                <a:solidFill>
                  <a:srgbClr val="1F497D"/>
                </a:solidFill>
                <a:latin typeface="Calibri"/>
                <a:ea typeface="Calibri"/>
                <a:cs typeface="Calibri"/>
              </a:rPr>
              <a:t>place.</a:t>
            </a:r>
          </a:p>
          <a:p>
            <a:pPr algn="just"/>
            <a:r>
              <a:rPr lang="en-US" sz="3200" b="1" dirty="0">
                <a:solidFill>
                  <a:srgbClr val="1F497D"/>
                </a:solidFill>
                <a:latin typeface="Calibri"/>
                <a:ea typeface="Calibri"/>
                <a:cs typeface="Calibri"/>
              </a:rPr>
              <a:t>Figure 29.11 shows the performance of the hash table under </a:t>
            </a:r>
            <a:r>
              <a:rPr lang="en-US" sz="3200" b="1" dirty="0" smtClean="0">
                <a:solidFill>
                  <a:srgbClr val="1F497D"/>
                </a:solidFill>
                <a:latin typeface="Calibri"/>
                <a:ea typeface="Calibri"/>
                <a:cs typeface="Calibri"/>
              </a:rPr>
              <a:t>concurrent updates </a:t>
            </a:r>
            <a:r>
              <a:rPr lang="en-US" sz="3200" b="1" dirty="0">
                <a:solidFill>
                  <a:srgbClr val="1F497D"/>
                </a:solidFill>
                <a:latin typeface="Calibri"/>
                <a:ea typeface="Calibri"/>
                <a:cs typeface="Calibri"/>
              </a:rPr>
              <a:t>(from 10,000 to 50,000 concurrent updates from each of </a:t>
            </a:r>
            <a:r>
              <a:rPr lang="en-US" sz="3200" b="1" dirty="0" smtClean="0">
                <a:solidFill>
                  <a:srgbClr val="1F497D"/>
                </a:solidFill>
                <a:latin typeface="Calibri"/>
                <a:ea typeface="Calibri"/>
                <a:cs typeface="Calibri"/>
              </a:rPr>
              <a:t>four threads</a:t>
            </a:r>
            <a:r>
              <a:rPr lang="en-US" sz="3200" b="1" dirty="0">
                <a:solidFill>
                  <a:srgbClr val="1F497D"/>
                </a:solidFill>
                <a:latin typeface="Calibri"/>
                <a:ea typeface="Calibri"/>
                <a:cs typeface="Calibri"/>
              </a:rPr>
              <a:t>, on the same iMac with four CPUs). Also shown, for the </a:t>
            </a:r>
            <a:r>
              <a:rPr lang="en-US" sz="3200" b="1" dirty="0" smtClean="0">
                <a:solidFill>
                  <a:srgbClr val="1F497D"/>
                </a:solidFill>
                <a:latin typeface="Calibri"/>
                <a:ea typeface="Calibri"/>
                <a:cs typeface="Calibri"/>
              </a:rPr>
              <a:t>sake of </a:t>
            </a:r>
            <a:r>
              <a:rPr lang="en-US" sz="3200" b="1" dirty="0">
                <a:solidFill>
                  <a:srgbClr val="1F497D"/>
                </a:solidFill>
                <a:latin typeface="Calibri"/>
                <a:ea typeface="Calibri"/>
                <a:cs typeface="Calibri"/>
              </a:rPr>
              <a:t>comparison, is the performance of a linked list (with a single lock).</a:t>
            </a:r>
          </a:p>
          <a:p>
            <a:pPr algn="just"/>
            <a:r>
              <a:rPr lang="en-US" sz="3200" b="1" dirty="0">
                <a:solidFill>
                  <a:srgbClr val="1F497D"/>
                </a:solidFill>
                <a:latin typeface="Calibri"/>
                <a:ea typeface="Calibri"/>
                <a:cs typeface="Calibri"/>
              </a:rPr>
              <a:t>As you can see from the graph, this simple concurrent hash table </a:t>
            </a:r>
            <a:r>
              <a:rPr lang="en-US" sz="3200" b="1" dirty="0" smtClean="0">
                <a:solidFill>
                  <a:srgbClr val="1F497D"/>
                </a:solidFill>
                <a:latin typeface="Calibri"/>
                <a:ea typeface="Calibri"/>
                <a:cs typeface="Calibri"/>
              </a:rPr>
              <a:t>scales magnificently</a:t>
            </a:r>
            <a:r>
              <a:rPr lang="en-US" sz="3200" b="1" dirty="0">
                <a:solidFill>
                  <a:srgbClr val="1F497D"/>
                </a:solidFill>
                <a:latin typeface="Calibri"/>
                <a:ea typeface="Calibri"/>
                <a:cs typeface="Calibri"/>
              </a:rPr>
              <a:t>; the linked list, in contrast, does not.</a:t>
            </a:r>
            <a:endParaRPr lang="en-US" sz="3200" b="1" dirty="0">
              <a:solidFill>
                <a:srgbClr val="1F497D"/>
              </a:solidFill>
              <a:latin typeface="Calibri"/>
              <a:ea typeface="Calibri"/>
              <a:cs typeface="Calibri"/>
              <a:sym typeface="Calibri"/>
            </a:endParaRPr>
          </a:p>
        </p:txBody>
      </p:sp>
      <p:pic>
        <p:nvPicPr>
          <p:cNvPr id="2" name="Picture 1"/>
          <p:cNvPicPr>
            <a:picLocks noChangeAspect="1"/>
          </p:cNvPicPr>
          <p:nvPr/>
        </p:nvPicPr>
        <p:blipFill>
          <a:blip r:embed="rId4"/>
          <a:stretch>
            <a:fillRect/>
          </a:stretch>
        </p:blipFill>
        <p:spPr>
          <a:xfrm>
            <a:off x="12681406" y="1680085"/>
            <a:ext cx="7120027" cy="6379033"/>
          </a:xfrm>
          <a:prstGeom prst="rect">
            <a:avLst/>
          </a:prstGeom>
        </p:spPr>
      </p:pic>
    </p:spTree>
    <p:extLst>
      <p:ext uri="{BB962C8B-B14F-4D97-AF65-F5344CB8AC3E}">
        <p14:creationId xmlns:p14="http://schemas.microsoft.com/office/powerpoint/2010/main" val="22331322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15"/>
          <p:cNvSpPr/>
          <p:nvPr/>
        </p:nvSpPr>
        <p:spPr>
          <a:xfrm>
            <a:off x="219868"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1800">
              <a:solidFill>
                <a:srgbClr val="681748"/>
              </a:solidFill>
              <a:latin typeface="Calibri"/>
              <a:ea typeface="Calibri"/>
              <a:cs typeface="Calibri"/>
              <a:sym typeface="Calibri"/>
            </a:endParaRPr>
          </a:p>
        </p:txBody>
      </p:sp>
      <p:sp>
        <p:nvSpPr>
          <p:cNvPr id="262" name="Google Shape;262;p15"/>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3" name="Google Shape;263;p15"/>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4" name="Google Shape;264;p15"/>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5" name="Google Shape;265;p15"/>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endParaRPr sz="1800">
              <a:latin typeface="Calibri"/>
              <a:ea typeface="Calibri"/>
              <a:cs typeface="Calibri"/>
              <a:sym typeface="Calibri"/>
            </a:endParaRPr>
          </a:p>
        </p:txBody>
      </p:sp>
      <p:sp>
        <p:nvSpPr>
          <p:cNvPr id="266" name="Google Shape;266;p15"/>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a:lnSpc>
                <a:spcPct val="111562"/>
              </a:lnSpc>
            </a:pPr>
            <a:r>
              <a:rPr lang="en-IN" sz="1600" b="1">
                <a:solidFill>
                  <a:srgbClr val="231F20"/>
                </a:solidFill>
                <a:latin typeface="Helvetica Neue"/>
                <a:ea typeface="Helvetica Neue"/>
                <a:cs typeface="Helvetica Neue"/>
                <a:sym typeface="Helvetica Neue"/>
              </a:rPr>
              <a:t>RV College of</a:t>
            </a:r>
            <a:endParaRPr/>
          </a:p>
          <a:p>
            <a:pPr marL="12700">
              <a:lnSpc>
                <a:spcPct val="111562"/>
              </a:lnSpc>
              <a:spcBef>
                <a:spcPts val="135"/>
              </a:spcBef>
            </a:pPr>
            <a:r>
              <a:rPr lang="en-IN" sz="1600" b="1">
                <a:solidFill>
                  <a:srgbClr val="231F20"/>
                </a:solidFill>
                <a:latin typeface="Helvetica Neue"/>
                <a:ea typeface="Helvetica Neue"/>
                <a:cs typeface="Helvetica Neue"/>
                <a:sym typeface="Helvetica Neue"/>
              </a:rPr>
              <a:t>Engineering </a:t>
            </a:r>
            <a:endParaRPr sz="1600" b="1">
              <a:latin typeface="Helvetica Neue"/>
              <a:ea typeface="Helvetica Neue"/>
              <a:cs typeface="Helvetica Neue"/>
              <a:sym typeface="Helvetica Neue"/>
            </a:endParaRPr>
          </a:p>
        </p:txBody>
      </p:sp>
      <p:sp>
        <p:nvSpPr>
          <p:cNvPr id="267" name="Google Shape;267;p15"/>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1" name="Google Shape;269;p15"/>
          <p:cNvSpPr txBox="1"/>
          <p:nvPr/>
        </p:nvSpPr>
        <p:spPr>
          <a:xfrm>
            <a:off x="4995068" y="339574"/>
            <a:ext cx="9047163" cy="689276"/>
          </a:xfrm>
          <a:prstGeom prst="rect">
            <a:avLst/>
          </a:prstGeom>
          <a:noFill/>
          <a:ln>
            <a:noFill/>
          </a:ln>
        </p:spPr>
        <p:txBody>
          <a:bodyPr spcFirstLastPara="1" wrap="square" lIns="0" tIns="12050" rIns="0" bIns="0" anchor="t" anchorCtr="0">
            <a:spAutoFit/>
          </a:bodyPr>
          <a:lstStyle/>
          <a:p>
            <a:pPr marL="12700" algn="ctr"/>
            <a:r>
              <a:rPr lang="en-IN" sz="4400" b="1" dirty="0" smtClean="0">
                <a:solidFill>
                  <a:srgbClr val="FF0000"/>
                </a:solidFill>
                <a:latin typeface="Playfair Display"/>
                <a:ea typeface="Playfair Display"/>
                <a:cs typeface="Playfair Display"/>
                <a:sym typeface="Playfair Display"/>
              </a:rPr>
              <a:t>Concurrent </a:t>
            </a:r>
            <a:r>
              <a:rPr lang="en-IN" sz="4400" b="1" dirty="0" err="1" smtClean="0">
                <a:solidFill>
                  <a:srgbClr val="FF0000"/>
                </a:solidFill>
                <a:latin typeface="Playfair Display"/>
                <a:ea typeface="Playfair Display"/>
                <a:cs typeface="Playfair Display"/>
                <a:sym typeface="Playfair Display"/>
              </a:rPr>
              <a:t>hashtable</a:t>
            </a:r>
            <a:endParaRPr lang="en-IN" sz="4400" dirty="0"/>
          </a:p>
        </p:txBody>
      </p:sp>
      <p:pic>
        <p:nvPicPr>
          <p:cNvPr id="2" name="Picture 1"/>
          <p:cNvPicPr>
            <a:picLocks noChangeAspect="1"/>
          </p:cNvPicPr>
          <p:nvPr/>
        </p:nvPicPr>
        <p:blipFill>
          <a:blip r:embed="rId4"/>
          <a:stretch>
            <a:fillRect/>
          </a:stretch>
        </p:blipFill>
        <p:spPr>
          <a:xfrm>
            <a:off x="11395047" y="2308842"/>
            <a:ext cx="7806956" cy="6994472"/>
          </a:xfrm>
          <a:prstGeom prst="rect">
            <a:avLst/>
          </a:prstGeom>
        </p:spPr>
      </p:pic>
      <p:pic>
        <p:nvPicPr>
          <p:cNvPr id="3" name="Picture 2"/>
          <p:cNvPicPr>
            <a:picLocks noChangeAspect="1"/>
          </p:cNvPicPr>
          <p:nvPr/>
        </p:nvPicPr>
        <p:blipFill>
          <a:blip r:embed="rId5"/>
          <a:stretch>
            <a:fillRect/>
          </a:stretch>
        </p:blipFill>
        <p:spPr>
          <a:xfrm>
            <a:off x="1934813" y="2328297"/>
            <a:ext cx="7992992" cy="6975017"/>
          </a:xfrm>
          <a:prstGeom prst="rect">
            <a:avLst/>
          </a:prstGeom>
        </p:spPr>
      </p:pic>
    </p:spTree>
    <p:extLst>
      <p:ext uri="{BB962C8B-B14F-4D97-AF65-F5344CB8AC3E}">
        <p14:creationId xmlns:p14="http://schemas.microsoft.com/office/powerpoint/2010/main" val="18260415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8"/>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161" name="Google Shape;161;p8"/>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2" name="Google Shape;162;p8"/>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3" name="Google Shape;163;p8"/>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4" name="Google Shape;164;p8"/>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5" name="Google Shape;165;p8"/>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166" name="Google Shape;166;p8"/>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67" name="Google Shape;167;p8"/>
          <p:cNvSpPr/>
          <p:nvPr/>
        </p:nvSpPr>
        <p:spPr>
          <a:xfrm>
            <a:off x="328208" y="1120593"/>
            <a:ext cx="19447683" cy="10479752"/>
          </a:xfrm>
          <a:prstGeom prst="rect">
            <a:avLst/>
          </a:prstGeom>
          <a:noFill/>
          <a:ln>
            <a:noFill/>
          </a:ln>
        </p:spPr>
        <p:txBody>
          <a:bodyPr spcFirstLastPara="1" wrap="square" lIns="91425" tIns="45700" rIns="91425" bIns="45700" anchor="t" anchorCtr="0">
            <a:spAutoFit/>
          </a:bodyPr>
          <a:lstStyle/>
          <a:p>
            <a:pPr marL="403225" lvl="0" indent="-341313" algn="just">
              <a:lnSpc>
                <a:spcPct val="150000"/>
              </a:lnSpc>
            </a:pPr>
            <a:r>
              <a:rPr lang="en-US" sz="3000" b="1" dirty="0" smtClean="0">
                <a:solidFill>
                  <a:schemeClr val="dk2"/>
                </a:solidFill>
                <a:latin typeface="Calibri"/>
                <a:ea typeface="Calibri"/>
                <a:cs typeface="Calibri"/>
              </a:rPr>
              <a:t>• </a:t>
            </a:r>
            <a:r>
              <a:rPr lang="en-US" sz="3000" b="1" dirty="0">
                <a:solidFill>
                  <a:schemeClr val="dk2"/>
                </a:solidFill>
                <a:latin typeface="Calibri"/>
                <a:ea typeface="Calibri"/>
                <a:cs typeface="Calibri"/>
              </a:rPr>
              <a:t>Keep it simple. </a:t>
            </a:r>
            <a:r>
              <a:rPr lang="en-US" sz="3000" b="1" dirty="0" smtClean="0">
                <a:solidFill>
                  <a:schemeClr val="dk2"/>
                </a:solidFill>
                <a:latin typeface="Calibri"/>
                <a:ea typeface="Calibri"/>
                <a:cs typeface="Calibri"/>
              </a:rPr>
              <a:t>Any </a:t>
            </a:r>
            <a:r>
              <a:rPr lang="en-US" sz="3000" b="1" dirty="0">
                <a:solidFill>
                  <a:schemeClr val="dk2"/>
                </a:solidFill>
                <a:latin typeface="Calibri"/>
                <a:ea typeface="Calibri"/>
                <a:cs typeface="Calibri"/>
              </a:rPr>
              <a:t>code to lock or signal </a:t>
            </a:r>
            <a:r>
              <a:rPr lang="en-US" sz="3000" b="1" dirty="0" smtClean="0">
                <a:solidFill>
                  <a:schemeClr val="dk2"/>
                </a:solidFill>
                <a:latin typeface="Calibri"/>
                <a:ea typeface="Calibri"/>
                <a:cs typeface="Calibri"/>
              </a:rPr>
              <a:t>between threads </a:t>
            </a:r>
            <a:r>
              <a:rPr lang="en-US" sz="3000" b="1" dirty="0">
                <a:solidFill>
                  <a:schemeClr val="dk2"/>
                </a:solidFill>
                <a:latin typeface="Calibri"/>
                <a:ea typeface="Calibri"/>
                <a:cs typeface="Calibri"/>
              </a:rPr>
              <a:t>should be as simple as possible. Tricky thread </a:t>
            </a:r>
            <a:r>
              <a:rPr lang="en-US" sz="3000" b="1" dirty="0" smtClean="0">
                <a:solidFill>
                  <a:schemeClr val="dk2"/>
                </a:solidFill>
                <a:latin typeface="Calibri"/>
                <a:ea typeface="Calibri"/>
                <a:cs typeface="Calibri"/>
              </a:rPr>
              <a:t>interactions lead </a:t>
            </a:r>
            <a:r>
              <a:rPr lang="en-US" sz="3000" b="1" dirty="0">
                <a:solidFill>
                  <a:schemeClr val="dk2"/>
                </a:solidFill>
                <a:latin typeface="Calibri"/>
                <a:ea typeface="Calibri"/>
                <a:cs typeface="Calibri"/>
              </a:rPr>
              <a:t>to bugs.</a:t>
            </a:r>
          </a:p>
          <a:p>
            <a:pPr marL="403225" lvl="0" indent="-341313" algn="just">
              <a:lnSpc>
                <a:spcPct val="150000"/>
              </a:lnSpc>
            </a:pPr>
            <a:r>
              <a:rPr lang="en-US" sz="3000" b="1" dirty="0">
                <a:solidFill>
                  <a:schemeClr val="dk2"/>
                </a:solidFill>
                <a:latin typeface="Calibri"/>
                <a:ea typeface="Calibri"/>
                <a:cs typeface="Calibri"/>
              </a:rPr>
              <a:t>• Minimize thread interactions. </a:t>
            </a:r>
            <a:r>
              <a:rPr lang="en-US" sz="3000" b="1" dirty="0" smtClean="0">
                <a:solidFill>
                  <a:schemeClr val="dk2"/>
                </a:solidFill>
                <a:latin typeface="Calibri"/>
                <a:ea typeface="Calibri"/>
                <a:cs typeface="Calibri"/>
              </a:rPr>
              <a:t>Keep </a:t>
            </a:r>
            <a:r>
              <a:rPr lang="en-US" sz="3000" b="1" dirty="0">
                <a:solidFill>
                  <a:schemeClr val="dk2"/>
                </a:solidFill>
                <a:latin typeface="Calibri"/>
                <a:ea typeface="Calibri"/>
                <a:cs typeface="Calibri"/>
              </a:rPr>
              <a:t>the number of </a:t>
            </a:r>
            <a:r>
              <a:rPr lang="en-US" sz="3000" b="1" dirty="0" smtClean="0">
                <a:solidFill>
                  <a:schemeClr val="dk2"/>
                </a:solidFill>
                <a:latin typeface="Calibri"/>
                <a:ea typeface="Calibri"/>
                <a:cs typeface="Calibri"/>
              </a:rPr>
              <a:t>ways in </a:t>
            </a:r>
            <a:r>
              <a:rPr lang="en-US" sz="3000" b="1" dirty="0">
                <a:solidFill>
                  <a:schemeClr val="dk2"/>
                </a:solidFill>
                <a:latin typeface="Calibri"/>
                <a:ea typeface="Calibri"/>
                <a:cs typeface="Calibri"/>
              </a:rPr>
              <a:t>which threads interact to a minimum. Each interaction </a:t>
            </a:r>
            <a:r>
              <a:rPr lang="en-US" sz="3000" b="1" dirty="0" smtClean="0">
                <a:solidFill>
                  <a:schemeClr val="dk2"/>
                </a:solidFill>
                <a:latin typeface="Calibri"/>
                <a:ea typeface="Calibri"/>
                <a:cs typeface="Calibri"/>
              </a:rPr>
              <a:t>should be </a:t>
            </a:r>
            <a:r>
              <a:rPr lang="en-US" sz="3000" b="1" dirty="0">
                <a:solidFill>
                  <a:schemeClr val="dk2"/>
                </a:solidFill>
                <a:latin typeface="Calibri"/>
                <a:ea typeface="Calibri"/>
                <a:cs typeface="Calibri"/>
              </a:rPr>
              <a:t>carefully thought out and constructed with tried and true </a:t>
            </a:r>
            <a:r>
              <a:rPr lang="en-US" sz="3000" b="1" dirty="0" smtClean="0">
                <a:solidFill>
                  <a:schemeClr val="dk2"/>
                </a:solidFill>
                <a:latin typeface="Calibri"/>
                <a:ea typeface="Calibri"/>
                <a:cs typeface="Calibri"/>
              </a:rPr>
              <a:t>approaches </a:t>
            </a:r>
          </a:p>
          <a:p>
            <a:pPr marL="403225" lvl="0" indent="-341313" algn="just">
              <a:lnSpc>
                <a:spcPct val="150000"/>
              </a:lnSpc>
            </a:pPr>
            <a:r>
              <a:rPr lang="en-US" sz="3000" b="1" dirty="0" smtClean="0">
                <a:solidFill>
                  <a:schemeClr val="dk2"/>
                </a:solidFill>
                <a:latin typeface="Calibri"/>
                <a:ea typeface="Calibri"/>
                <a:cs typeface="Calibri"/>
              </a:rPr>
              <a:t>• </a:t>
            </a:r>
            <a:r>
              <a:rPr lang="en-US" sz="3000" b="1" dirty="0">
                <a:solidFill>
                  <a:schemeClr val="dk2"/>
                </a:solidFill>
                <a:latin typeface="Calibri"/>
                <a:ea typeface="Calibri"/>
                <a:cs typeface="Calibri"/>
              </a:rPr>
              <a:t>Initialize locks and condition variables. Failure to do so will </a:t>
            </a:r>
            <a:r>
              <a:rPr lang="en-US" sz="3000" b="1" dirty="0" smtClean="0">
                <a:solidFill>
                  <a:schemeClr val="dk2"/>
                </a:solidFill>
                <a:latin typeface="Calibri"/>
                <a:ea typeface="Calibri"/>
                <a:cs typeface="Calibri"/>
              </a:rPr>
              <a:t>lead to </a:t>
            </a:r>
            <a:r>
              <a:rPr lang="en-US" sz="3000" b="1" dirty="0">
                <a:solidFill>
                  <a:schemeClr val="dk2"/>
                </a:solidFill>
                <a:latin typeface="Calibri"/>
                <a:ea typeface="Calibri"/>
                <a:cs typeface="Calibri"/>
              </a:rPr>
              <a:t>code that sometimes works and sometimes fails in very </a:t>
            </a:r>
            <a:r>
              <a:rPr lang="en-US" sz="3000" b="1" dirty="0" smtClean="0">
                <a:solidFill>
                  <a:schemeClr val="dk2"/>
                </a:solidFill>
                <a:latin typeface="Calibri"/>
                <a:ea typeface="Calibri"/>
                <a:cs typeface="Calibri"/>
              </a:rPr>
              <a:t>strange ways</a:t>
            </a:r>
            <a:r>
              <a:rPr lang="en-US" sz="3000" b="1" dirty="0">
                <a:solidFill>
                  <a:schemeClr val="dk2"/>
                </a:solidFill>
                <a:latin typeface="Calibri"/>
                <a:ea typeface="Calibri"/>
                <a:cs typeface="Calibri"/>
              </a:rPr>
              <a:t>.</a:t>
            </a:r>
          </a:p>
          <a:p>
            <a:pPr marL="403225" lvl="0" indent="-341313" algn="just">
              <a:lnSpc>
                <a:spcPct val="150000"/>
              </a:lnSpc>
            </a:pPr>
            <a:r>
              <a:rPr lang="en-US" sz="3000" b="1" dirty="0">
                <a:solidFill>
                  <a:schemeClr val="dk2"/>
                </a:solidFill>
                <a:latin typeface="Calibri"/>
                <a:ea typeface="Calibri"/>
                <a:cs typeface="Calibri"/>
              </a:rPr>
              <a:t>• Check </a:t>
            </a:r>
            <a:r>
              <a:rPr lang="en-US" sz="3000" b="1" dirty="0" smtClean="0">
                <a:solidFill>
                  <a:schemeClr val="dk2"/>
                </a:solidFill>
                <a:latin typeface="Calibri"/>
                <a:ea typeface="Calibri"/>
                <a:cs typeface="Calibri"/>
              </a:rPr>
              <a:t>return </a:t>
            </a:r>
            <a:r>
              <a:rPr lang="en-US" sz="3000" b="1" dirty="0">
                <a:solidFill>
                  <a:schemeClr val="dk2"/>
                </a:solidFill>
                <a:latin typeface="Calibri"/>
                <a:ea typeface="Calibri"/>
                <a:cs typeface="Calibri"/>
              </a:rPr>
              <a:t>codes. </a:t>
            </a:r>
            <a:r>
              <a:rPr lang="en-US" sz="3000" b="1" dirty="0" smtClean="0">
                <a:solidFill>
                  <a:schemeClr val="dk2"/>
                </a:solidFill>
                <a:latin typeface="Calibri"/>
                <a:ea typeface="Calibri"/>
                <a:cs typeface="Calibri"/>
              </a:rPr>
              <a:t>Check </a:t>
            </a:r>
            <a:r>
              <a:rPr lang="en-US" sz="3000" b="1" dirty="0">
                <a:solidFill>
                  <a:schemeClr val="dk2"/>
                </a:solidFill>
                <a:latin typeface="Calibri"/>
                <a:ea typeface="Calibri"/>
                <a:cs typeface="Calibri"/>
              </a:rPr>
              <a:t>each and every return code</a:t>
            </a:r>
            <a:r>
              <a:rPr lang="en-US" sz="3000" b="1" dirty="0" smtClean="0">
                <a:solidFill>
                  <a:schemeClr val="dk2"/>
                </a:solidFill>
                <a:latin typeface="Calibri"/>
                <a:ea typeface="Calibri"/>
                <a:cs typeface="Calibri"/>
              </a:rPr>
              <a:t>, failure </a:t>
            </a:r>
            <a:r>
              <a:rPr lang="en-US" sz="3000" b="1" dirty="0">
                <a:solidFill>
                  <a:schemeClr val="dk2"/>
                </a:solidFill>
                <a:latin typeface="Calibri"/>
                <a:ea typeface="Calibri"/>
                <a:cs typeface="Calibri"/>
              </a:rPr>
              <a:t>to do so will lead to bizarre </a:t>
            </a:r>
            <a:r>
              <a:rPr lang="en-US" sz="3000" b="1" dirty="0" smtClean="0">
                <a:solidFill>
                  <a:schemeClr val="dk2"/>
                </a:solidFill>
                <a:latin typeface="Calibri"/>
                <a:ea typeface="Calibri"/>
                <a:cs typeface="Calibri"/>
              </a:rPr>
              <a:t>and hard </a:t>
            </a:r>
            <a:r>
              <a:rPr lang="en-US" sz="3000" b="1" dirty="0">
                <a:solidFill>
                  <a:schemeClr val="dk2"/>
                </a:solidFill>
                <a:latin typeface="Calibri"/>
                <a:ea typeface="Calibri"/>
                <a:cs typeface="Calibri"/>
              </a:rPr>
              <a:t>to understand </a:t>
            </a:r>
            <a:r>
              <a:rPr lang="en-US" sz="3000" b="1" dirty="0" smtClean="0">
                <a:solidFill>
                  <a:schemeClr val="dk2"/>
                </a:solidFill>
                <a:latin typeface="Calibri"/>
                <a:ea typeface="Calibri"/>
                <a:cs typeface="Calibri"/>
              </a:rPr>
              <a:t>behavior.</a:t>
            </a:r>
            <a:endParaRPr lang="en-US" sz="3000" b="1" dirty="0">
              <a:solidFill>
                <a:schemeClr val="dk2"/>
              </a:solidFill>
              <a:latin typeface="Calibri"/>
              <a:ea typeface="Calibri"/>
              <a:cs typeface="Calibri"/>
            </a:endParaRPr>
          </a:p>
          <a:p>
            <a:pPr marL="403225" lvl="0" indent="-341313" algn="just">
              <a:lnSpc>
                <a:spcPct val="150000"/>
              </a:lnSpc>
            </a:pPr>
            <a:r>
              <a:rPr lang="en-US" sz="3000" b="1" dirty="0">
                <a:solidFill>
                  <a:schemeClr val="dk2"/>
                </a:solidFill>
                <a:latin typeface="Calibri"/>
                <a:ea typeface="Calibri"/>
                <a:cs typeface="Calibri"/>
              </a:rPr>
              <a:t>• Be careful with how </a:t>
            </a:r>
            <a:r>
              <a:rPr lang="en-US" sz="3000" b="1" dirty="0" smtClean="0">
                <a:solidFill>
                  <a:schemeClr val="dk2"/>
                </a:solidFill>
                <a:latin typeface="Calibri"/>
                <a:ea typeface="Calibri"/>
                <a:cs typeface="Calibri"/>
              </a:rPr>
              <a:t>arguments  are passed to</a:t>
            </a:r>
            <a:r>
              <a:rPr lang="en-US" sz="3000" b="1" dirty="0">
                <a:solidFill>
                  <a:schemeClr val="dk2"/>
                </a:solidFill>
                <a:latin typeface="Calibri"/>
                <a:ea typeface="Calibri"/>
                <a:cs typeface="Calibri"/>
              </a:rPr>
              <a:t>, and return </a:t>
            </a:r>
            <a:r>
              <a:rPr lang="en-US" sz="3000" b="1" dirty="0" smtClean="0">
                <a:solidFill>
                  <a:schemeClr val="dk2"/>
                </a:solidFill>
                <a:latin typeface="Calibri"/>
                <a:ea typeface="Calibri"/>
                <a:cs typeface="Calibri"/>
              </a:rPr>
              <a:t>values from</a:t>
            </a:r>
            <a:r>
              <a:rPr lang="en-US" sz="3000" b="1" dirty="0">
                <a:solidFill>
                  <a:schemeClr val="dk2"/>
                </a:solidFill>
                <a:latin typeface="Calibri"/>
                <a:ea typeface="Calibri"/>
                <a:cs typeface="Calibri"/>
              </a:rPr>
              <a:t>, threads. In particular, any time you are passing a reference </a:t>
            </a:r>
            <a:r>
              <a:rPr lang="en-US" sz="3000" b="1" dirty="0" smtClean="0">
                <a:solidFill>
                  <a:schemeClr val="dk2"/>
                </a:solidFill>
                <a:latin typeface="Calibri"/>
                <a:ea typeface="Calibri"/>
                <a:cs typeface="Calibri"/>
              </a:rPr>
              <a:t>to a </a:t>
            </a:r>
            <a:r>
              <a:rPr lang="en-US" sz="3000" b="1" dirty="0">
                <a:solidFill>
                  <a:schemeClr val="dk2"/>
                </a:solidFill>
                <a:latin typeface="Calibri"/>
                <a:ea typeface="Calibri"/>
                <a:cs typeface="Calibri"/>
              </a:rPr>
              <a:t>variable allocated on the stack, you are probably doing </a:t>
            </a:r>
            <a:r>
              <a:rPr lang="en-US" sz="3000" b="1" dirty="0" smtClean="0">
                <a:solidFill>
                  <a:schemeClr val="dk2"/>
                </a:solidFill>
                <a:latin typeface="Calibri"/>
                <a:ea typeface="Calibri"/>
                <a:cs typeface="Calibri"/>
              </a:rPr>
              <a:t>something wrong</a:t>
            </a:r>
            <a:r>
              <a:rPr lang="en-US" sz="3000" b="1" dirty="0">
                <a:solidFill>
                  <a:schemeClr val="dk2"/>
                </a:solidFill>
                <a:latin typeface="Calibri"/>
                <a:ea typeface="Calibri"/>
                <a:cs typeface="Calibri"/>
              </a:rPr>
              <a:t>.</a:t>
            </a:r>
          </a:p>
          <a:p>
            <a:pPr marL="403225" lvl="0" indent="-341313" algn="just">
              <a:lnSpc>
                <a:spcPct val="150000"/>
              </a:lnSpc>
            </a:pPr>
            <a:r>
              <a:rPr lang="en-US" sz="3000" b="1" dirty="0">
                <a:solidFill>
                  <a:schemeClr val="dk2"/>
                </a:solidFill>
                <a:latin typeface="Calibri"/>
                <a:ea typeface="Calibri"/>
                <a:cs typeface="Calibri"/>
              </a:rPr>
              <a:t>• Each thread has its own stack. As related to the point above, </a:t>
            </a:r>
            <a:r>
              <a:rPr lang="en-US" sz="3000" b="1" dirty="0" smtClean="0">
                <a:solidFill>
                  <a:schemeClr val="dk2"/>
                </a:solidFill>
                <a:latin typeface="Calibri"/>
                <a:ea typeface="Calibri"/>
                <a:cs typeface="Calibri"/>
              </a:rPr>
              <a:t>each </a:t>
            </a:r>
            <a:r>
              <a:rPr lang="en-US" sz="3000" b="1" dirty="0">
                <a:solidFill>
                  <a:schemeClr val="dk2"/>
                </a:solidFill>
                <a:latin typeface="Calibri"/>
                <a:ea typeface="Calibri"/>
                <a:cs typeface="Calibri"/>
              </a:rPr>
              <a:t>thread has its own stack. Thus, if </a:t>
            </a:r>
            <a:r>
              <a:rPr lang="en-US" sz="3000" b="1" dirty="0" smtClean="0">
                <a:solidFill>
                  <a:schemeClr val="dk2"/>
                </a:solidFill>
                <a:latin typeface="Calibri"/>
                <a:ea typeface="Calibri"/>
                <a:cs typeface="Calibri"/>
              </a:rPr>
              <a:t>any locally-allocated </a:t>
            </a:r>
            <a:r>
              <a:rPr lang="en-US" sz="3000" b="1" dirty="0">
                <a:solidFill>
                  <a:schemeClr val="dk2"/>
                </a:solidFill>
                <a:latin typeface="Calibri"/>
                <a:ea typeface="Calibri"/>
                <a:cs typeface="Calibri"/>
              </a:rPr>
              <a:t>variable inside of some function a thread is executing</a:t>
            </a:r>
            <a:r>
              <a:rPr lang="en-US" sz="3000" b="1" dirty="0" smtClean="0">
                <a:solidFill>
                  <a:schemeClr val="dk2"/>
                </a:solidFill>
                <a:latin typeface="Calibri"/>
                <a:ea typeface="Calibri"/>
                <a:cs typeface="Calibri"/>
              </a:rPr>
              <a:t>, it </a:t>
            </a:r>
            <a:r>
              <a:rPr lang="en-US" sz="3000" b="1" dirty="0">
                <a:solidFill>
                  <a:schemeClr val="dk2"/>
                </a:solidFill>
                <a:latin typeface="Calibri"/>
                <a:ea typeface="Calibri"/>
                <a:cs typeface="Calibri"/>
              </a:rPr>
              <a:t>is essentially private to that thread; no other thread </a:t>
            </a:r>
            <a:r>
              <a:rPr lang="en-US" sz="3000" b="1" dirty="0" smtClean="0">
                <a:solidFill>
                  <a:schemeClr val="dk2"/>
                </a:solidFill>
                <a:latin typeface="Calibri"/>
                <a:ea typeface="Calibri"/>
                <a:cs typeface="Calibri"/>
              </a:rPr>
              <a:t>can (</a:t>
            </a:r>
            <a:r>
              <a:rPr lang="en-US" sz="3000" b="1" dirty="0">
                <a:solidFill>
                  <a:schemeClr val="dk2"/>
                </a:solidFill>
                <a:latin typeface="Calibri"/>
                <a:ea typeface="Calibri"/>
                <a:cs typeface="Calibri"/>
              </a:rPr>
              <a:t>easily) access it. To share data between threads, the values must </a:t>
            </a:r>
            <a:r>
              <a:rPr lang="en-US" sz="3000" b="1" dirty="0" smtClean="0">
                <a:solidFill>
                  <a:schemeClr val="dk2"/>
                </a:solidFill>
                <a:latin typeface="Calibri"/>
                <a:ea typeface="Calibri"/>
                <a:cs typeface="Calibri"/>
              </a:rPr>
              <a:t>be in </a:t>
            </a:r>
            <a:r>
              <a:rPr lang="en-US" sz="3000" b="1" dirty="0">
                <a:solidFill>
                  <a:schemeClr val="dk2"/>
                </a:solidFill>
                <a:latin typeface="Calibri"/>
                <a:ea typeface="Calibri"/>
                <a:cs typeface="Calibri"/>
              </a:rPr>
              <a:t>the heap or otherwise some locale that is globally accessible.</a:t>
            </a:r>
          </a:p>
          <a:p>
            <a:pPr marL="403225" lvl="0" indent="-341313" algn="just">
              <a:lnSpc>
                <a:spcPct val="150000"/>
              </a:lnSpc>
            </a:pPr>
            <a:r>
              <a:rPr lang="en-US" sz="3000" b="1" dirty="0">
                <a:solidFill>
                  <a:schemeClr val="dk2"/>
                </a:solidFill>
                <a:latin typeface="Calibri"/>
                <a:ea typeface="Calibri"/>
                <a:cs typeface="Calibri"/>
              </a:rPr>
              <a:t>• Always use condition variables to signal between threads. </a:t>
            </a:r>
            <a:r>
              <a:rPr lang="en-US" sz="3000" b="1" dirty="0" smtClean="0">
                <a:solidFill>
                  <a:schemeClr val="dk2"/>
                </a:solidFill>
                <a:latin typeface="Calibri"/>
                <a:ea typeface="Calibri"/>
                <a:cs typeface="Calibri"/>
              </a:rPr>
              <a:t>While it </a:t>
            </a:r>
            <a:r>
              <a:rPr lang="en-US" sz="3000" b="1" dirty="0">
                <a:solidFill>
                  <a:schemeClr val="dk2"/>
                </a:solidFill>
                <a:latin typeface="Calibri"/>
                <a:ea typeface="Calibri"/>
                <a:cs typeface="Calibri"/>
              </a:rPr>
              <a:t>is often tempting to use a simple </a:t>
            </a:r>
            <a:r>
              <a:rPr lang="en-US" sz="3000" b="1" dirty="0" smtClean="0">
                <a:solidFill>
                  <a:schemeClr val="dk2"/>
                </a:solidFill>
                <a:latin typeface="Calibri"/>
                <a:ea typeface="Calibri"/>
                <a:cs typeface="Calibri"/>
              </a:rPr>
              <a:t>flag.</a:t>
            </a:r>
            <a:endParaRPr lang="en-US" sz="3000" b="1" dirty="0">
              <a:solidFill>
                <a:schemeClr val="dk2"/>
              </a:solidFill>
              <a:latin typeface="Calibri"/>
              <a:ea typeface="Calibri"/>
              <a:cs typeface="Calibri"/>
            </a:endParaRPr>
          </a:p>
        </p:txBody>
      </p:sp>
      <p:sp>
        <p:nvSpPr>
          <p:cNvPr id="168" name="Google Shape;168;p8"/>
          <p:cNvSpPr txBox="1"/>
          <p:nvPr/>
        </p:nvSpPr>
        <p:spPr>
          <a:xfrm>
            <a:off x="5022850" y="87313"/>
            <a:ext cx="9047163" cy="689276"/>
          </a:xfrm>
          <a:prstGeom prst="rect">
            <a:avLst/>
          </a:prstGeom>
          <a:noFill/>
          <a:ln>
            <a:noFill/>
          </a:ln>
        </p:spPr>
        <p:txBody>
          <a:bodyPr spcFirstLastPara="1" wrap="square" lIns="0" tIns="12050" rIns="0" bIns="0" anchor="t" anchorCtr="0">
            <a:spAutoFit/>
          </a:bodyPr>
          <a:lstStyle/>
          <a:p>
            <a:pPr lvl="0" algn="ctr"/>
            <a:r>
              <a:rPr lang="en-US" sz="4400" b="1" dirty="0">
                <a:solidFill>
                  <a:srgbClr val="FF0000"/>
                </a:solidFill>
                <a:latin typeface="Calibri"/>
                <a:ea typeface="Calibri"/>
                <a:cs typeface="Calibri"/>
              </a:rPr>
              <a:t>THREAD API GUIDELINES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176" name="Google Shape;176;p9"/>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7" name="Google Shape;177;p9"/>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8" name="Google Shape;178;p9"/>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9" name="Google Shape;179;p9"/>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0" name="Google Shape;180;p9"/>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181" name="Google Shape;181;p9"/>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82" name="Google Shape;182;p9"/>
          <p:cNvSpPr/>
          <p:nvPr/>
        </p:nvSpPr>
        <p:spPr>
          <a:xfrm>
            <a:off x="273049" y="1064649"/>
            <a:ext cx="19394299" cy="8376612"/>
          </a:xfrm>
          <a:prstGeom prst="rect">
            <a:avLst/>
          </a:prstGeom>
          <a:noFill/>
          <a:ln>
            <a:noFill/>
          </a:ln>
        </p:spPr>
        <p:txBody>
          <a:bodyPr spcFirstLastPara="1" wrap="square" lIns="91425" tIns="45700" rIns="91425" bIns="45700" anchor="t" anchorCtr="0">
            <a:spAutoFit/>
          </a:bodyPr>
          <a:lstStyle/>
          <a:p>
            <a:pPr algn="just"/>
            <a:r>
              <a:rPr lang="en-US" sz="3200" b="1" dirty="0" smtClean="0">
                <a:solidFill>
                  <a:srgbClr val="FF0000"/>
                </a:solidFill>
                <a:latin typeface="Calibri"/>
                <a:ea typeface="Calibri"/>
                <a:cs typeface="Calibri"/>
              </a:rPr>
              <a:t>The Basic Idea</a:t>
            </a:r>
          </a:p>
          <a:p>
            <a:pPr algn="just"/>
            <a:r>
              <a:rPr lang="en-US" sz="3200" b="1" dirty="0" smtClean="0">
                <a:solidFill>
                  <a:schemeClr val="dk2"/>
                </a:solidFill>
                <a:latin typeface="Calibri"/>
                <a:ea typeface="Calibri"/>
                <a:cs typeface="Calibri"/>
                <a:sym typeface="Calibri"/>
              </a:rPr>
              <a:t>As </a:t>
            </a:r>
            <a:r>
              <a:rPr lang="en-US" sz="3200" b="1" dirty="0">
                <a:solidFill>
                  <a:schemeClr val="dk2"/>
                </a:solidFill>
                <a:latin typeface="Calibri"/>
                <a:ea typeface="Calibri"/>
                <a:cs typeface="Calibri"/>
                <a:sym typeface="Calibri"/>
              </a:rPr>
              <a:t>an example, assume </a:t>
            </a:r>
            <a:r>
              <a:rPr lang="en-US" sz="3200" b="1" dirty="0" smtClean="0">
                <a:solidFill>
                  <a:schemeClr val="dk2"/>
                </a:solidFill>
                <a:latin typeface="Calibri"/>
                <a:ea typeface="Calibri"/>
                <a:cs typeface="Calibri"/>
                <a:sym typeface="Calibri"/>
              </a:rPr>
              <a:t>critical </a:t>
            </a:r>
            <a:r>
              <a:rPr lang="en-US" sz="3200" b="1" dirty="0">
                <a:solidFill>
                  <a:schemeClr val="dk2"/>
                </a:solidFill>
                <a:latin typeface="Calibri"/>
                <a:ea typeface="Calibri"/>
                <a:cs typeface="Calibri"/>
                <a:sym typeface="Calibri"/>
              </a:rPr>
              <a:t>section looks like this, the </a:t>
            </a:r>
            <a:r>
              <a:rPr lang="en-US" sz="3200" b="1" dirty="0" smtClean="0">
                <a:solidFill>
                  <a:schemeClr val="dk2"/>
                </a:solidFill>
                <a:latin typeface="Calibri"/>
                <a:ea typeface="Calibri"/>
                <a:cs typeface="Calibri"/>
                <a:sym typeface="Calibri"/>
              </a:rPr>
              <a:t>canonical update </a:t>
            </a:r>
            <a:r>
              <a:rPr lang="en-US" sz="3200" b="1" dirty="0">
                <a:solidFill>
                  <a:schemeClr val="dk2"/>
                </a:solidFill>
                <a:latin typeface="Calibri"/>
                <a:ea typeface="Calibri"/>
                <a:cs typeface="Calibri"/>
                <a:sym typeface="Calibri"/>
              </a:rPr>
              <a:t>of a shared variable:</a:t>
            </a:r>
          </a:p>
          <a:p>
            <a:pPr lvl="0" indent="2463800" algn="just">
              <a:spcBef>
                <a:spcPts val="720"/>
              </a:spcBef>
            </a:pPr>
            <a:r>
              <a:rPr lang="en-US" sz="3200" b="1" dirty="0">
                <a:solidFill>
                  <a:srgbClr val="FF0000"/>
                </a:solidFill>
                <a:latin typeface="Calibri"/>
                <a:ea typeface="Calibri"/>
                <a:cs typeface="Calibri"/>
                <a:sym typeface="Calibri"/>
              </a:rPr>
              <a:t>balance = balance + 1;</a:t>
            </a:r>
          </a:p>
          <a:p>
            <a:pPr lvl="0" algn="just">
              <a:spcBef>
                <a:spcPts val="720"/>
              </a:spcBef>
            </a:pPr>
            <a:r>
              <a:rPr lang="en-US" sz="3200" b="1" dirty="0" smtClean="0">
                <a:solidFill>
                  <a:schemeClr val="dk2"/>
                </a:solidFill>
                <a:latin typeface="Calibri"/>
                <a:ea typeface="Calibri"/>
                <a:cs typeface="Calibri"/>
                <a:sym typeface="Calibri"/>
              </a:rPr>
              <a:t>To </a:t>
            </a:r>
            <a:r>
              <a:rPr lang="en-US" sz="3200" b="1" dirty="0">
                <a:solidFill>
                  <a:schemeClr val="dk2"/>
                </a:solidFill>
                <a:latin typeface="Calibri"/>
                <a:ea typeface="Calibri"/>
                <a:cs typeface="Calibri"/>
                <a:sym typeface="Calibri"/>
              </a:rPr>
              <a:t>use a lock, </a:t>
            </a:r>
            <a:r>
              <a:rPr lang="en-US" sz="3200" b="1" dirty="0" smtClean="0">
                <a:solidFill>
                  <a:schemeClr val="dk2"/>
                </a:solidFill>
                <a:latin typeface="Calibri"/>
                <a:ea typeface="Calibri"/>
                <a:cs typeface="Calibri"/>
                <a:sym typeface="Calibri"/>
              </a:rPr>
              <a:t>some </a:t>
            </a:r>
            <a:r>
              <a:rPr lang="en-US" sz="3200" b="1" dirty="0">
                <a:solidFill>
                  <a:schemeClr val="dk2"/>
                </a:solidFill>
                <a:latin typeface="Calibri"/>
                <a:ea typeface="Calibri"/>
                <a:cs typeface="Calibri"/>
                <a:sym typeface="Calibri"/>
              </a:rPr>
              <a:t>code around the critical section like this:</a:t>
            </a:r>
          </a:p>
          <a:p>
            <a:pPr marL="2573338" lvl="0" algn="just">
              <a:spcBef>
                <a:spcPts val="720"/>
              </a:spcBef>
            </a:pPr>
            <a:r>
              <a:rPr lang="en-US" sz="3200" b="1" dirty="0" err="1" smtClean="0">
                <a:solidFill>
                  <a:srgbClr val="FF0000"/>
                </a:solidFill>
                <a:latin typeface="Calibri"/>
                <a:ea typeface="Calibri"/>
                <a:cs typeface="Calibri"/>
                <a:sym typeface="Calibri"/>
              </a:rPr>
              <a:t>lock_t</a:t>
            </a:r>
            <a:r>
              <a:rPr lang="en-US" sz="3200" b="1" dirty="0" smtClean="0">
                <a:solidFill>
                  <a:srgbClr val="FF0000"/>
                </a:solidFill>
                <a:latin typeface="Calibri"/>
                <a:ea typeface="Calibri"/>
                <a:cs typeface="Calibri"/>
                <a:sym typeface="Calibri"/>
              </a:rPr>
              <a:t> </a:t>
            </a:r>
            <a:r>
              <a:rPr lang="en-US" sz="3200" b="1" dirty="0" err="1">
                <a:solidFill>
                  <a:srgbClr val="FF0000"/>
                </a:solidFill>
                <a:latin typeface="Calibri"/>
                <a:ea typeface="Calibri"/>
                <a:cs typeface="Calibri"/>
                <a:sym typeface="Calibri"/>
              </a:rPr>
              <a:t>mutex</a:t>
            </a:r>
            <a:r>
              <a:rPr lang="en-US" sz="3200" b="1" dirty="0">
                <a:solidFill>
                  <a:srgbClr val="FF0000"/>
                </a:solidFill>
                <a:latin typeface="Calibri"/>
                <a:ea typeface="Calibri"/>
                <a:cs typeface="Calibri"/>
                <a:sym typeface="Calibri"/>
              </a:rPr>
              <a:t>; // some globally-allocated lock ’</a:t>
            </a:r>
            <a:r>
              <a:rPr lang="en-US" sz="3200" b="1" dirty="0" err="1">
                <a:solidFill>
                  <a:srgbClr val="FF0000"/>
                </a:solidFill>
                <a:latin typeface="Calibri"/>
                <a:ea typeface="Calibri"/>
                <a:cs typeface="Calibri"/>
                <a:sym typeface="Calibri"/>
              </a:rPr>
              <a:t>mutex</a:t>
            </a:r>
            <a:r>
              <a:rPr lang="en-US" sz="3200" b="1" dirty="0">
                <a:solidFill>
                  <a:srgbClr val="FF0000"/>
                </a:solidFill>
                <a:latin typeface="Calibri"/>
                <a:ea typeface="Calibri"/>
                <a:cs typeface="Calibri"/>
                <a:sym typeface="Calibri"/>
              </a:rPr>
              <a:t>’</a:t>
            </a:r>
          </a:p>
          <a:p>
            <a:pPr marL="2573338" lvl="0" algn="just">
              <a:spcBef>
                <a:spcPts val="720"/>
              </a:spcBef>
            </a:pPr>
            <a:r>
              <a:rPr lang="en-US" sz="3200" b="1" dirty="0" smtClean="0">
                <a:solidFill>
                  <a:srgbClr val="FF0000"/>
                </a:solidFill>
                <a:latin typeface="Calibri"/>
                <a:ea typeface="Calibri"/>
                <a:cs typeface="Calibri"/>
                <a:sym typeface="Calibri"/>
              </a:rPr>
              <a:t> </a:t>
            </a:r>
            <a:r>
              <a:rPr lang="en-US" sz="3200" b="1" dirty="0">
                <a:solidFill>
                  <a:srgbClr val="FF0000"/>
                </a:solidFill>
                <a:latin typeface="Calibri"/>
                <a:ea typeface="Calibri"/>
                <a:cs typeface="Calibri"/>
                <a:sym typeface="Calibri"/>
              </a:rPr>
              <a:t>...</a:t>
            </a:r>
          </a:p>
          <a:p>
            <a:pPr marL="2573338" lvl="0" algn="just">
              <a:spcBef>
                <a:spcPts val="720"/>
              </a:spcBef>
            </a:pPr>
            <a:r>
              <a:rPr lang="en-US" sz="3200" b="1" dirty="0" smtClean="0">
                <a:solidFill>
                  <a:srgbClr val="FF0000"/>
                </a:solidFill>
                <a:latin typeface="Calibri"/>
                <a:ea typeface="Calibri"/>
                <a:cs typeface="Calibri"/>
                <a:sym typeface="Calibri"/>
              </a:rPr>
              <a:t> </a:t>
            </a:r>
            <a:r>
              <a:rPr lang="en-US" sz="3200" b="1" dirty="0">
                <a:solidFill>
                  <a:srgbClr val="FF0000"/>
                </a:solidFill>
                <a:latin typeface="Calibri"/>
                <a:ea typeface="Calibri"/>
                <a:cs typeface="Calibri"/>
                <a:sym typeface="Calibri"/>
              </a:rPr>
              <a:t>lock(&amp;</a:t>
            </a:r>
            <a:r>
              <a:rPr lang="en-US" sz="3200" b="1" dirty="0" err="1">
                <a:solidFill>
                  <a:srgbClr val="FF0000"/>
                </a:solidFill>
                <a:latin typeface="Calibri"/>
                <a:ea typeface="Calibri"/>
                <a:cs typeface="Calibri"/>
                <a:sym typeface="Calibri"/>
              </a:rPr>
              <a:t>mutex</a:t>
            </a:r>
            <a:r>
              <a:rPr lang="en-US" sz="3200" b="1" dirty="0">
                <a:solidFill>
                  <a:srgbClr val="FF0000"/>
                </a:solidFill>
                <a:latin typeface="Calibri"/>
                <a:ea typeface="Calibri"/>
                <a:cs typeface="Calibri"/>
                <a:sym typeface="Calibri"/>
              </a:rPr>
              <a:t>);</a:t>
            </a:r>
          </a:p>
          <a:p>
            <a:pPr marL="2573338" lvl="0" algn="just">
              <a:spcBef>
                <a:spcPts val="720"/>
              </a:spcBef>
            </a:pPr>
            <a:r>
              <a:rPr lang="en-US" sz="3200" b="1" dirty="0" smtClean="0">
                <a:solidFill>
                  <a:srgbClr val="FF0000"/>
                </a:solidFill>
                <a:latin typeface="Calibri"/>
                <a:ea typeface="Calibri"/>
                <a:cs typeface="Calibri"/>
                <a:sym typeface="Calibri"/>
              </a:rPr>
              <a:t> </a:t>
            </a:r>
            <a:r>
              <a:rPr lang="en-US" sz="3200" b="1" dirty="0">
                <a:solidFill>
                  <a:srgbClr val="FF0000"/>
                </a:solidFill>
                <a:latin typeface="Calibri"/>
                <a:ea typeface="Calibri"/>
                <a:cs typeface="Calibri"/>
                <a:sym typeface="Calibri"/>
              </a:rPr>
              <a:t>balance = balance + 1;</a:t>
            </a:r>
          </a:p>
          <a:p>
            <a:pPr marL="2573338" lvl="0" algn="just">
              <a:spcBef>
                <a:spcPts val="720"/>
              </a:spcBef>
            </a:pPr>
            <a:r>
              <a:rPr lang="en-US" sz="3200" b="1" dirty="0" smtClean="0">
                <a:solidFill>
                  <a:srgbClr val="FF0000"/>
                </a:solidFill>
                <a:latin typeface="Calibri"/>
                <a:ea typeface="Calibri"/>
                <a:cs typeface="Calibri"/>
                <a:sym typeface="Calibri"/>
              </a:rPr>
              <a:t> </a:t>
            </a:r>
            <a:r>
              <a:rPr lang="en-US" sz="3200" b="1" dirty="0">
                <a:solidFill>
                  <a:srgbClr val="FF0000"/>
                </a:solidFill>
                <a:latin typeface="Calibri"/>
                <a:ea typeface="Calibri"/>
                <a:cs typeface="Calibri"/>
                <a:sym typeface="Calibri"/>
              </a:rPr>
              <a:t>unlock(&amp;</a:t>
            </a:r>
            <a:r>
              <a:rPr lang="en-US" sz="3200" b="1" dirty="0" err="1">
                <a:solidFill>
                  <a:srgbClr val="FF0000"/>
                </a:solidFill>
                <a:latin typeface="Calibri"/>
                <a:ea typeface="Calibri"/>
                <a:cs typeface="Calibri"/>
                <a:sym typeface="Calibri"/>
              </a:rPr>
              <a:t>mutex</a:t>
            </a:r>
            <a:r>
              <a:rPr lang="en-US" sz="3200" b="1" dirty="0">
                <a:solidFill>
                  <a:schemeClr val="dk2"/>
                </a:solidFill>
                <a:latin typeface="Calibri"/>
                <a:ea typeface="Calibri"/>
                <a:cs typeface="Calibri"/>
                <a:sym typeface="Calibri"/>
              </a:rPr>
              <a:t>);</a:t>
            </a:r>
          </a:p>
          <a:p>
            <a:pPr lvl="0" algn="just">
              <a:spcBef>
                <a:spcPts val="720"/>
              </a:spcBef>
            </a:pPr>
            <a:r>
              <a:rPr lang="en-US" sz="3200" b="1" dirty="0">
                <a:solidFill>
                  <a:schemeClr val="dk2"/>
                </a:solidFill>
                <a:latin typeface="Calibri"/>
                <a:ea typeface="Calibri"/>
                <a:cs typeface="Calibri"/>
                <a:sym typeface="Calibri"/>
              </a:rPr>
              <a:t>A lock is just a variable, and thus to use one, you must declare a </a:t>
            </a:r>
            <a:r>
              <a:rPr lang="en-US" sz="3200" b="1" dirty="0" smtClean="0">
                <a:solidFill>
                  <a:schemeClr val="dk2"/>
                </a:solidFill>
                <a:latin typeface="Calibri"/>
                <a:ea typeface="Calibri"/>
                <a:cs typeface="Calibri"/>
                <a:sym typeface="Calibri"/>
              </a:rPr>
              <a:t>lock variable </a:t>
            </a:r>
            <a:r>
              <a:rPr lang="en-US" sz="3200" b="1" dirty="0">
                <a:solidFill>
                  <a:schemeClr val="dk2"/>
                </a:solidFill>
                <a:latin typeface="Calibri"/>
                <a:ea typeface="Calibri"/>
                <a:cs typeface="Calibri"/>
                <a:sym typeface="Calibri"/>
              </a:rPr>
              <a:t>of some kind (such as </a:t>
            </a:r>
            <a:r>
              <a:rPr lang="en-US" sz="3200" b="1" dirty="0" err="1">
                <a:solidFill>
                  <a:schemeClr val="dk2"/>
                </a:solidFill>
                <a:latin typeface="Calibri"/>
                <a:ea typeface="Calibri"/>
                <a:cs typeface="Calibri"/>
                <a:sym typeface="Calibri"/>
              </a:rPr>
              <a:t>mutex</a:t>
            </a:r>
            <a:r>
              <a:rPr lang="en-US" sz="3200" b="1" dirty="0">
                <a:solidFill>
                  <a:schemeClr val="dk2"/>
                </a:solidFill>
                <a:latin typeface="Calibri"/>
                <a:ea typeface="Calibri"/>
                <a:cs typeface="Calibri"/>
                <a:sym typeface="Calibri"/>
              </a:rPr>
              <a:t> above). This lock variable (or </a:t>
            </a:r>
            <a:r>
              <a:rPr lang="en-US" sz="3200" b="1" dirty="0" smtClean="0">
                <a:solidFill>
                  <a:schemeClr val="dk2"/>
                </a:solidFill>
                <a:latin typeface="Calibri"/>
                <a:ea typeface="Calibri"/>
                <a:cs typeface="Calibri"/>
                <a:sym typeface="Calibri"/>
              </a:rPr>
              <a:t>just “</a:t>
            </a:r>
            <a:r>
              <a:rPr lang="en-US" sz="3200" b="1" dirty="0">
                <a:solidFill>
                  <a:schemeClr val="dk2"/>
                </a:solidFill>
                <a:latin typeface="Calibri"/>
                <a:ea typeface="Calibri"/>
                <a:cs typeface="Calibri"/>
                <a:sym typeface="Calibri"/>
              </a:rPr>
              <a:t>lock” for short) holds the state of the lock at any instant in time. </a:t>
            </a:r>
            <a:endParaRPr lang="en-US" sz="3200" b="1" dirty="0" smtClean="0">
              <a:solidFill>
                <a:schemeClr val="dk2"/>
              </a:solidFill>
              <a:latin typeface="Calibri"/>
              <a:ea typeface="Calibri"/>
              <a:cs typeface="Calibri"/>
              <a:sym typeface="Calibri"/>
            </a:endParaRPr>
          </a:p>
          <a:p>
            <a:pPr lvl="0" algn="just">
              <a:spcBef>
                <a:spcPts val="720"/>
              </a:spcBef>
            </a:pPr>
            <a:r>
              <a:rPr lang="en-US" sz="3200" b="1" dirty="0" smtClean="0">
                <a:solidFill>
                  <a:schemeClr val="dk2"/>
                </a:solidFill>
                <a:latin typeface="Calibri"/>
                <a:ea typeface="Calibri"/>
                <a:cs typeface="Calibri"/>
                <a:sym typeface="Calibri"/>
              </a:rPr>
              <a:t>It </a:t>
            </a:r>
            <a:r>
              <a:rPr lang="en-US" sz="3200" b="1" dirty="0">
                <a:solidFill>
                  <a:schemeClr val="dk2"/>
                </a:solidFill>
                <a:latin typeface="Calibri"/>
                <a:ea typeface="Calibri"/>
                <a:cs typeface="Calibri"/>
                <a:sym typeface="Calibri"/>
              </a:rPr>
              <a:t>is </a:t>
            </a:r>
            <a:r>
              <a:rPr lang="en-US" sz="3200" b="1" dirty="0" smtClean="0">
                <a:solidFill>
                  <a:schemeClr val="dk2"/>
                </a:solidFill>
                <a:latin typeface="Calibri"/>
                <a:ea typeface="Calibri"/>
                <a:cs typeface="Calibri"/>
                <a:sym typeface="Calibri"/>
              </a:rPr>
              <a:t>either available </a:t>
            </a:r>
            <a:r>
              <a:rPr lang="en-US" sz="3200" b="1" dirty="0">
                <a:solidFill>
                  <a:schemeClr val="dk2"/>
                </a:solidFill>
                <a:latin typeface="Calibri"/>
                <a:ea typeface="Calibri"/>
                <a:cs typeface="Calibri"/>
                <a:sym typeface="Calibri"/>
              </a:rPr>
              <a:t>(or unlocked or free) and thus no thread holds the lock, </a:t>
            </a:r>
            <a:r>
              <a:rPr lang="en-US" sz="3200" b="1" dirty="0" smtClean="0">
                <a:solidFill>
                  <a:schemeClr val="dk2"/>
                </a:solidFill>
                <a:latin typeface="Calibri"/>
                <a:ea typeface="Calibri"/>
                <a:cs typeface="Calibri"/>
                <a:sym typeface="Calibri"/>
              </a:rPr>
              <a:t>or acquired </a:t>
            </a:r>
            <a:r>
              <a:rPr lang="en-US" sz="3200" b="1" dirty="0">
                <a:solidFill>
                  <a:schemeClr val="dk2"/>
                </a:solidFill>
                <a:latin typeface="Calibri"/>
                <a:ea typeface="Calibri"/>
                <a:cs typeface="Calibri"/>
                <a:sym typeface="Calibri"/>
              </a:rPr>
              <a:t>(or locked or held), and thus exactly one thread holds the </a:t>
            </a:r>
            <a:r>
              <a:rPr lang="en-US" sz="3200" b="1" dirty="0" smtClean="0">
                <a:solidFill>
                  <a:schemeClr val="dk2"/>
                </a:solidFill>
                <a:latin typeface="Calibri"/>
                <a:ea typeface="Calibri"/>
                <a:cs typeface="Calibri"/>
                <a:sym typeface="Calibri"/>
              </a:rPr>
              <a:t>lock and </a:t>
            </a:r>
            <a:r>
              <a:rPr lang="en-US" sz="3200" b="1" dirty="0">
                <a:solidFill>
                  <a:schemeClr val="dk2"/>
                </a:solidFill>
                <a:latin typeface="Calibri"/>
                <a:ea typeface="Calibri"/>
                <a:cs typeface="Calibri"/>
                <a:sym typeface="Calibri"/>
              </a:rPr>
              <a:t>presumably is in a critical section. </a:t>
            </a:r>
            <a:endParaRPr lang="en-US" sz="3200" b="1" dirty="0" smtClean="0">
              <a:solidFill>
                <a:schemeClr val="dk2"/>
              </a:solidFill>
              <a:latin typeface="Calibri"/>
              <a:ea typeface="Calibri"/>
              <a:cs typeface="Calibri"/>
              <a:sym typeface="Calibri"/>
            </a:endParaRPr>
          </a:p>
          <a:p>
            <a:pPr lvl="0" algn="just">
              <a:spcBef>
                <a:spcPts val="720"/>
              </a:spcBef>
            </a:pPr>
            <a:r>
              <a:rPr lang="en-US" sz="3200" b="1" dirty="0" smtClean="0">
                <a:solidFill>
                  <a:schemeClr val="dk2"/>
                </a:solidFill>
                <a:latin typeface="Calibri"/>
                <a:ea typeface="Calibri"/>
                <a:cs typeface="Calibri"/>
                <a:sym typeface="Calibri"/>
              </a:rPr>
              <a:t>We </a:t>
            </a:r>
            <a:r>
              <a:rPr lang="en-US" sz="3200" b="1" dirty="0">
                <a:solidFill>
                  <a:schemeClr val="dk2"/>
                </a:solidFill>
                <a:latin typeface="Calibri"/>
                <a:ea typeface="Calibri"/>
                <a:cs typeface="Calibri"/>
                <a:sym typeface="Calibri"/>
              </a:rPr>
              <a:t>could store other </a:t>
            </a:r>
            <a:r>
              <a:rPr lang="en-US" sz="3200" b="1" dirty="0" smtClean="0">
                <a:solidFill>
                  <a:schemeClr val="dk2"/>
                </a:solidFill>
                <a:latin typeface="Calibri"/>
                <a:ea typeface="Calibri"/>
                <a:cs typeface="Calibri"/>
                <a:sym typeface="Calibri"/>
              </a:rPr>
              <a:t>information in </a:t>
            </a:r>
            <a:r>
              <a:rPr lang="en-US" sz="3200" b="1" dirty="0">
                <a:solidFill>
                  <a:schemeClr val="dk2"/>
                </a:solidFill>
                <a:latin typeface="Calibri"/>
                <a:ea typeface="Calibri"/>
                <a:cs typeface="Calibri"/>
                <a:sym typeface="Calibri"/>
              </a:rPr>
              <a:t>the data type as well, such as which thread holds the lock, or a </a:t>
            </a:r>
            <a:r>
              <a:rPr lang="en-US" sz="3200" b="1" dirty="0" smtClean="0">
                <a:solidFill>
                  <a:schemeClr val="dk2"/>
                </a:solidFill>
                <a:latin typeface="Calibri"/>
                <a:ea typeface="Calibri"/>
                <a:cs typeface="Calibri"/>
                <a:sym typeface="Calibri"/>
              </a:rPr>
              <a:t>queue for </a:t>
            </a:r>
            <a:r>
              <a:rPr lang="en-US" sz="3200" b="1" dirty="0">
                <a:solidFill>
                  <a:schemeClr val="dk2"/>
                </a:solidFill>
                <a:latin typeface="Calibri"/>
                <a:ea typeface="Calibri"/>
                <a:cs typeface="Calibri"/>
                <a:sym typeface="Calibri"/>
              </a:rPr>
              <a:t>ordering lock acquisition, but information like that is hidden from </a:t>
            </a:r>
            <a:r>
              <a:rPr lang="en-US" sz="3200" b="1" dirty="0" smtClean="0">
                <a:solidFill>
                  <a:schemeClr val="dk2"/>
                </a:solidFill>
                <a:latin typeface="Calibri"/>
                <a:ea typeface="Calibri"/>
                <a:cs typeface="Calibri"/>
                <a:sym typeface="Calibri"/>
              </a:rPr>
              <a:t>the user </a:t>
            </a:r>
            <a:r>
              <a:rPr lang="en-US" sz="3200" b="1" dirty="0">
                <a:solidFill>
                  <a:schemeClr val="dk2"/>
                </a:solidFill>
                <a:latin typeface="Calibri"/>
                <a:ea typeface="Calibri"/>
                <a:cs typeface="Calibri"/>
                <a:sym typeface="Calibri"/>
              </a:rPr>
              <a:t>of the lock.</a:t>
            </a:r>
            <a:endParaRPr sz="3200" b="1" dirty="0">
              <a:solidFill>
                <a:schemeClr val="dk2"/>
              </a:solidFill>
              <a:latin typeface="Calibri"/>
              <a:ea typeface="Calibri"/>
              <a:cs typeface="Calibri"/>
              <a:sym typeface="Calibri"/>
            </a:endParaRPr>
          </a:p>
        </p:txBody>
      </p:sp>
      <p:sp>
        <p:nvSpPr>
          <p:cNvPr id="183" name="Google Shape;183;p9"/>
          <p:cNvSpPr txBox="1"/>
          <p:nvPr/>
        </p:nvSpPr>
        <p:spPr>
          <a:xfrm>
            <a:off x="5022850" y="87313"/>
            <a:ext cx="9047163" cy="566165"/>
          </a:xfrm>
          <a:prstGeom prst="rect">
            <a:avLst/>
          </a:prstGeom>
          <a:noFill/>
          <a:ln>
            <a:noFill/>
          </a:ln>
        </p:spPr>
        <p:txBody>
          <a:bodyPr spcFirstLastPara="1" wrap="square" lIns="0" tIns="12050" rIns="0" bIns="0" anchor="t" anchorCtr="0">
            <a:spAutoFit/>
          </a:bodyPr>
          <a:lstStyle/>
          <a:p>
            <a:pPr marL="12700" lvl="0" algn="ctr"/>
            <a:r>
              <a:rPr lang="en-IN" sz="3600" b="1" dirty="0" smtClean="0">
                <a:solidFill>
                  <a:srgbClr val="FF0000"/>
                </a:solidFill>
                <a:latin typeface="Playfair Display" panose="020B0604020202020204" charset="0"/>
                <a:sym typeface="Playfair Display"/>
              </a:rPr>
              <a:t>Locks</a:t>
            </a:r>
            <a:endParaRPr lang="en-IN" sz="3600" dirty="0">
              <a:latin typeface="Playfair Display" panose="020B060402020202020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0"/>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189" name="Google Shape;189;p10"/>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0" name="Google Shape;190;p10"/>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1" name="Google Shape;191;p10"/>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2" name="Google Shape;192;p10"/>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10"/>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194" name="Google Shape;194;p10"/>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195" name="Google Shape;195;p10"/>
          <p:cNvSpPr/>
          <p:nvPr/>
        </p:nvSpPr>
        <p:spPr>
          <a:xfrm>
            <a:off x="222249" y="1355856"/>
            <a:ext cx="19313525" cy="938714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3600" b="1" dirty="0" smtClean="0">
                <a:solidFill>
                  <a:srgbClr val="FF0000"/>
                </a:solidFill>
                <a:latin typeface="Calibri"/>
                <a:ea typeface="Calibri"/>
                <a:cs typeface="Calibri"/>
                <a:sym typeface="Calibri"/>
              </a:rPr>
              <a:t>Semantics of Locks:</a:t>
            </a:r>
            <a:endParaRPr sz="3600" b="1" dirty="0">
              <a:solidFill>
                <a:schemeClr val="dk2"/>
              </a:solidFill>
              <a:latin typeface="Calibri"/>
              <a:ea typeface="Calibri"/>
              <a:cs typeface="Calibri"/>
              <a:sym typeface="Calibri"/>
            </a:endParaRPr>
          </a:p>
          <a:p>
            <a:pPr algn="just"/>
            <a:endParaRPr lang="en-US" sz="2400" dirty="0" smtClean="0"/>
          </a:p>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sym typeface="Calibri"/>
              </a:rPr>
              <a:t>The </a:t>
            </a:r>
            <a:r>
              <a:rPr lang="en-US" sz="3200" b="1" dirty="0">
                <a:solidFill>
                  <a:schemeClr val="dk2"/>
                </a:solidFill>
                <a:latin typeface="Calibri"/>
                <a:ea typeface="Calibri"/>
                <a:cs typeface="Calibri"/>
                <a:sym typeface="Calibri"/>
              </a:rPr>
              <a:t>semantics of the lock() and unlock() routines are simple. </a:t>
            </a:r>
            <a:endParaRPr lang="en-US" sz="3200" b="1" dirty="0" smtClean="0">
              <a:solidFill>
                <a:schemeClr val="dk2"/>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sym typeface="Calibri"/>
              </a:rPr>
              <a:t>Calling the </a:t>
            </a:r>
            <a:r>
              <a:rPr lang="en-US" sz="3200" b="1" dirty="0">
                <a:solidFill>
                  <a:schemeClr val="dk2"/>
                </a:solidFill>
                <a:latin typeface="Calibri"/>
                <a:ea typeface="Calibri"/>
                <a:cs typeface="Calibri"/>
                <a:sym typeface="Calibri"/>
              </a:rPr>
              <a:t>routine </a:t>
            </a:r>
            <a:r>
              <a:rPr lang="en-US" sz="3200" b="1" dirty="0">
                <a:solidFill>
                  <a:srgbClr val="FF0000"/>
                </a:solidFill>
                <a:latin typeface="Calibri"/>
                <a:ea typeface="Calibri"/>
                <a:cs typeface="Calibri"/>
                <a:sym typeface="Calibri"/>
              </a:rPr>
              <a:t>lock()</a:t>
            </a:r>
            <a:r>
              <a:rPr lang="en-US" sz="3200" b="1" dirty="0">
                <a:solidFill>
                  <a:schemeClr val="dk2"/>
                </a:solidFill>
                <a:latin typeface="Calibri"/>
                <a:ea typeface="Calibri"/>
                <a:cs typeface="Calibri"/>
                <a:sym typeface="Calibri"/>
              </a:rPr>
              <a:t> tries to acquire the lock; if no other thread </a:t>
            </a:r>
            <a:r>
              <a:rPr lang="en-US" sz="3200" b="1" dirty="0" smtClean="0">
                <a:solidFill>
                  <a:schemeClr val="dk2"/>
                </a:solidFill>
                <a:latin typeface="Calibri"/>
                <a:ea typeface="Calibri"/>
                <a:cs typeface="Calibri"/>
                <a:sym typeface="Calibri"/>
              </a:rPr>
              <a:t>holds the </a:t>
            </a:r>
            <a:r>
              <a:rPr lang="en-US" sz="3200" b="1" dirty="0">
                <a:solidFill>
                  <a:schemeClr val="dk2"/>
                </a:solidFill>
                <a:latin typeface="Calibri"/>
                <a:ea typeface="Calibri"/>
                <a:cs typeface="Calibri"/>
                <a:sym typeface="Calibri"/>
              </a:rPr>
              <a:t>lock (i.e., it is free), the thread will acquire the lock and enter the </a:t>
            </a:r>
            <a:r>
              <a:rPr lang="en-US" sz="3200" b="1" dirty="0" smtClean="0">
                <a:solidFill>
                  <a:schemeClr val="dk2"/>
                </a:solidFill>
                <a:latin typeface="Calibri"/>
                <a:ea typeface="Calibri"/>
                <a:cs typeface="Calibri"/>
                <a:sym typeface="Calibri"/>
              </a:rPr>
              <a:t>critical section</a:t>
            </a:r>
            <a:r>
              <a:rPr lang="en-US" sz="3200" b="1" dirty="0">
                <a:solidFill>
                  <a:schemeClr val="dk2"/>
                </a:solidFill>
                <a:latin typeface="Calibri"/>
                <a:ea typeface="Calibri"/>
                <a:cs typeface="Calibri"/>
                <a:sym typeface="Calibri"/>
              </a:rPr>
              <a:t>; this thread is sometimes said to be the owner of the lock. </a:t>
            </a:r>
            <a:endParaRPr lang="en-US" sz="3200" b="1" dirty="0" smtClean="0">
              <a:solidFill>
                <a:schemeClr val="dk2"/>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sym typeface="Calibri"/>
              </a:rPr>
              <a:t>If another </a:t>
            </a:r>
            <a:r>
              <a:rPr lang="en-US" sz="3200" b="1" dirty="0">
                <a:solidFill>
                  <a:schemeClr val="dk2"/>
                </a:solidFill>
                <a:latin typeface="Calibri"/>
                <a:ea typeface="Calibri"/>
                <a:cs typeface="Calibri"/>
                <a:sym typeface="Calibri"/>
              </a:rPr>
              <a:t>thread then calls lock() on that same lock variable (</a:t>
            </a:r>
            <a:r>
              <a:rPr lang="en-US" sz="3200" b="1" dirty="0" err="1">
                <a:solidFill>
                  <a:schemeClr val="dk2"/>
                </a:solidFill>
                <a:latin typeface="Calibri"/>
                <a:ea typeface="Calibri"/>
                <a:cs typeface="Calibri"/>
                <a:sym typeface="Calibri"/>
              </a:rPr>
              <a:t>mutex</a:t>
            </a:r>
            <a:r>
              <a:rPr lang="en-US" sz="3200" b="1" dirty="0">
                <a:solidFill>
                  <a:schemeClr val="dk2"/>
                </a:solidFill>
                <a:latin typeface="Calibri"/>
                <a:ea typeface="Calibri"/>
                <a:cs typeface="Calibri"/>
                <a:sym typeface="Calibri"/>
              </a:rPr>
              <a:t> </a:t>
            </a:r>
            <a:r>
              <a:rPr lang="en-US" sz="3200" b="1" dirty="0" smtClean="0">
                <a:solidFill>
                  <a:schemeClr val="dk2"/>
                </a:solidFill>
                <a:latin typeface="Calibri"/>
                <a:ea typeface="Calibri"/>
                <a:cs typeface="Calibri"/>
                <a:sym typeface="Calibri"/>
              </a:rPr>
              <a:t>in this </a:t>
            </a:r>
            <a:r>
              <a:rPr lang="en-US" sz="3200" b="1" dirty="0">
                <a:solidFill>
                  <a:schemeClr val="dk2"/>
                </a:solidFill>
                <a:latin typeface="Calibri"/>
                <a:ea typeface="Calibri"/>
                <a:cs typeface="Calibri"/>
                <a:sym typeface="Calibri"/>
              </a:rPr>
              <a:t>example), it will not return while the lock is held by another thread</a:t>
            </a:r>
            <a:r>
              <a:rPr lang="en-US" sz="3200" b="1" dirty="0" smtClean="0">
                <a:solidFill>
                  <a:schemeClr val="dk2"/>
                </a:solidFill>
                <a:latin typeface="Calibri"/>
                <a:ea typeface="Calibri"/>
                <a:cs typeface="Calibri"/>
                <a:sym typeface="Calibri"/>
              </a:rPr>
              <a:t>; in </a:t>
            </a:r>
            <a:r>
              <a:rPr lang="en-US" sz="3200" b="1" dirty="0">
                <a:solidFill>
                  <a:schemeClr val="dk2"/>
                </a:solidFill>
                <a:latin typeface="Calibri"/>
                <a:ea typeface="Calibri"/>
                <a:cs typeface="Calibri"/>
                <a:sym typeface="Calibri"/>
              </a:rPr>
              <a:t>this way, other threads are prevented from entering the critical </a:t>
            </a:r>
            <a:r>
              <a:rPr lang="en-US" sz="3200" b="1" dirty="0" smtClean="0">
                <a:solidFill>
                  <a:schemeClr val="dk2"/>
                </a:solidFill>
                <a:latin typeface="Calibri"/>
                <a:ea typeface="Calibri"/>
                <a:cs typeface="Calibri"/>
                <a:sym typeface="Calibri"/>
              </a:rPr>
              <a:t>section while </a:t>
            </a:r>
            <a:r>
              <a:rPr lang="en-US" sz="3200" b="1" dirty="0">
                <a:solidFill>
                  <a:schemeClr val="dk2"/>
                </a:solidFill>
                <a:latin typeface="Calibri"/>
                <a:ea typeface="Calibri"/>
                <a:cs typeface="Calibri"/>
                <a:sym typeface="Calibri"/>
              </a:rPr>
              <a:t>the first thread that holds the lock is in there.</a:t>
            </a:r>
          </a:p>
          <a:p>
            <a:pPr marL="457200" indent="-457200" algn="just">
              <a:buFont typeface="Arial" panose="020B0604020202020204" pitchFamily="34" charset="0"/>
              <a:buChar char="•"/>
            </a:pPr>
            <a:r>
              <a:rPr lang="en-US" sz="3200" b="1" dirty="0">
                <a:solidFill>
                  <a:schemeClr val="dk2"/>
                </a:solidFill>
                <a:latin typeface="Calibri"/>
                <a:ea typeface="Calibri"/>
                <a:cs typeface="Calibri"/>
                <a:sym typeface="Calibri"/>
              </a:rPr>
              <a:t>Once the owner of the lock calls unlock(), the lock is now </a:t>
            </a:r>
            <a:r>
              <a:rPr lang="en-US" sz="3200" b="1" dirty="0" smtClean="0">
                <a:solidFill>
                  <a:schemeClr val="dk2"/>
                </a:solidFill>
                <a:latin typeface="Calibri"/>
                <a:ea typeface="Calibri"/>
                <a:cs typeface="Calibri"/>
                <a:sym typeface="Calibri"/>
              </a:rPr>
              <a:t>available (</a:t>
            </a:r>
            <a:r>
              <a:rPr lang="en-US" sz="3200" b="1" dirty="0">
                <a:solidFill>
                  <a:schemeClr val="dk2"/>
                </a:solidFill>
                <a:latin typeface="Calibri"/>
                <a:ea typeface="Calibri"/>
                <a:cs typeface="Calibri"/>
                <a:sym typeface="Calibri"/>
              </a:rPr>
              <a:t>free) again. </a:t>
            </a:r>
            <a:endParaRPr lang="en-US" sz="3200" b="1" dirty="0" smtClean="0">
              <a:solidFill>
                <a:schemeClr val="dk2"/>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sym typeface="Calibri"/>
              </a:rPr>
              <a:t>If </a:t>
            </a:r>
            <a:r>
              <a:rPr lang="en-US" sz="3200" b="1" dirty="0">
                <a:solidFill>
                  <a:schemeClr val="dk2"/>
                </a:solidFill>
                <a:latin typeface="Calibri"/>
                <a:ea typeface="Calibri"/>
                <a:cs typeface="Calibri"/>
                <a:sym typeface="Calibri"/>
              </a:rPr>
              <a:t>no other threads are waiting for the lock (i.e., no </a:t>
            </a:r>
            <a:r>
              <a:rPr lang="en-US" sz="3200" b="1" dirty="0" smtClean="0">
                <a:solidFill>
                  <a:schemeClr val="dk2"/>
                </a:solidFill>
                <a:latin typeface="Calibri"/>
                <a:ea typeface="Calibri"/>
                <a:cs typeface="Calibri"/>
                <a:sym typeface="Calibri"/>
              </a:rPr>
              <a:t>other thread </a:t>
            </a:r>
            <a:r>
              <a:rPr lang="en-US" sz="3200" b="1" dirty="0">
                <a:solidFill>
                  <a:schemeClr val="dk2"/>
                </a:solidFill>
                <a:latin typeface="Calibri"/>
                <a:ea typeface="Calibri"/>
                <a:cs typeface="Calibri"/>
                <a:sym typeface="Calibri"/>
              </a:rPr>
              <a:t>has called lock() and is stuck therein), the state of the lock </a:t>
            </a:r>
            <a:r>
              <a:rPr lang="en-US" sz="3200" b="1" dirty="0" smtClean="0">
                <a:solidFill>
                  <a:schemeClr val="dk2"/>
                </a:solidFill>
                <a:latin typeface="Calibri"/>
                <a:ea typeface="Calibri"/>
                <a:cs typeface="Calibri"/>
                <a:sym typeface="Calibri"/>
              </a:rPr>
              <a:t>is simply </a:t>
            </a:r>
            <a:r>
              <a:rPr lang="en-US" sz="3200" b="1" dirty="0">
                <a:solidFill>
                  <a:schemeClr val="dk2"/>
                </a:solidFill>
                <a:latin typeface="Calibri"/>
                <a:ea typeface="Calibri"/>
                <a:cs typeface="Calibri"/>
                <a:sym typeface="Calibri"/>
              </a:rPr>
              <a:t>changed to free. </a:t>
            </a:r>
            <a:endParaRPr lang="en-US" sz="3200" b="1" dirty="0" smtClean="0">
              <a:solidFill>
                <a:schemeClr val="dk2"/>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sym typeface="Calibri"/>
              </a:rPr>
              <a:t>If </a:t>
            </a:r>
            <a:r>
              <a:rPr lang="en-US" sz="3200" b="1" dirty="0">
                <a:solidFill>
                  <a:schemeClr val="dk2"/>
                </a:solidFill>
                <a:latin typeface="Calibri"/>
                <a:ea typeface="Calibri"/>
                <a:cs typeface="Calibri"/>
                <a:sym typeface="Calibri"/>
              </a:rPr>
              <a:t>there are waiting threads (stuck in lock</a:t>
            </a:r>
            <a:r>
              <a:rPr lang="en-US" sz="3200" b="1" dirty="0" smtClean="0">
                <a:solidFill>
                  <a:schemeClr val="dk2"/>
                </a:solidFill>
                <a:latin typeface="Calibri"/>
                <a:ea typeface="Calibri"/>
                <a:cs typeface="Calibri"/>
                <a:sym typeface="Calibri"/>
              </a:rPr>
              <a:t>()), one </a:t>
            </a:r>
            <a:r>
              <a:rPr lang="en-US" sz="3200" b="1" dirty="0">
                <a:solidFill>
                  <a:schemeClr val="dk2"/>
                </a:solidFill>
                <a:latin typeface="Calibri"/>
                <a:ea typeface="Calibri"/>
                <a:cs typeface="Calibri"/>
                <a:sym typeface="Calibri"/>
              </a:rPr>
              <a:t>of them will (eventually) notice (or be informed of) this change of </a:t>
            </a:r>
            <a:r>
              <a:rPr lang="en-US" sz="3200" b="1" dirty="0" smtClean="0">
                <a:solidFill>
                  <a:schemeClr val="dk2"/>
                </a:solidFill>
                <a:latin typeface="Calibri"/>
                <a:ea typeface="Calibri"/>
                <a:cs typeface="Calibri"/>
                <a:sym typeface="Calibri"/>
              </a:rPr>
              <a:t>the lock’s </a:t>
            </a:r>
            <a:r>
              <a:rPr lang="en-US" sz="3200" b="1" dirty="0">
                <a:solidFill>
                  <a:schemeClr val="dk2"/>
                </a:solidFill>
                <a:latin typeface="Calibri"/>
                <a:ea typeface="Calibri"/>
                <a:cs typeface="Calibri"/>
                <a:sym typeface="Calibri"/>
              </a:rPr>
              <a:t>state, acquire the lock, and enter the critical section.</a:t>
            </a:r>
          </a:p>
          <a:p>
            <a:pPr marL="457200" indent="-457200" algn="just">
              <a:buFont typeface="Arial" panose="020B0604020202020204" pitchFamily="34" charset="0"/>
              <a:buChar char="•"/>
            </a:pPr>
            <a:r>
              <a:rPr lang="en-US" sz="3200" b="1" dirty="0">
                <a:solidFill>
                  <a:schemeClr val="dk2"/>
                </a:solidFill>
                <a:latin typeface="Calibri"/>
                <a:ea typeface="Calibri"/>
                <a:cs typeface="Calibri"/>
                <a:sym typeface="Calibri"/>
              </a:rPr>
              <a:t>Locks provide some minimal amount of control over scheduling </a:t>
            </a:r>
            <a:r>
              <a:rPr lang="en-US" sz="3200" b="1" dirty="0" smtClean="0">
                <a:solidFill>
                  <a:schemeClr val="dk2"/>
                </a:solidFill>
                <a:latin typeface="Calibri"/>
                <a:ea typeface="Calibri"/>
                <a:cs typeface="Calibri"/>
                <a:sym typeface="Calibri"/>
              </a:rPr>
              <a:t>to programmers.</a:t>
            </a:r>
          </a:p>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sym typeface="Calibri"/>
              </a:rPr>
              <a:t>In </a:t>
            </a:r>
            <a:r>
              <a:rPr lang="en-US" sz="3200" b="1" dirty="0">
                <a:solidFill>
                  <a:schemeClr val="dk2"/>
                </a:solidFill>
                <a:latin typeface="Calibri"/>
                <a:ea typeface="Calibri"/>
                <a:cs typeface="Calibri"/>
                <a:sym typeface="Calibri"/>
              </a:rPr>
              <a:t>general, </a:t>
            </a:r>
            <a:r>
              <a:rPr lang="en-US" sz="3200" b="1" dirty="0" smtClean="0">
                <a:solidFill>
                  <a:schemeClr val="dk2"/>
                </a:solidFill>
                <a:latin typeface="Calibri"/>
                <a:ea typeface="Calibri"/>
                <a:cs typeface="Calibri"/>
                <a:sym typeface="Calibri"/>
              </a:rPr>
              <a:t>threads are viewed </a:t>
            </a:r>
            <a:r>
              <a:rPr lang="en-US" sz="3200" b="1" dirty="0">
                <a:solidFill>
                  <a:schemeClr val="dk2"/>
                </a:solidFill>
                <a:latin typeface="Calibri"/>
                <a:ea typeface="Calibri"/>
                <a:cs typeface="Calibri"/>
                <a:sym typeface="Calibri"/>
              </a:rPr>
              <a:t>as entities created by the </a:t>
            </a:r>
            <a:r>
              <a:rPr lang="en-US" sz="3200" b="1" dirty="0" smtClean="0">
                <a:solidFill>
                  <a:schemeClr val="dk2"/>
                </a:solidFill>
                <a:latin typeface="Calibri"/>
                <a:ea typeface="Calibri"/>
                <a:cs typeface="Calibri"/>
                <a:sym typeface="Calibri"/>
              </a:rPr>
              <a:t>programmer but </a:t>
            </a:r>
            <a:r>
              <a:rPr lang="en-US" sz="3200" b="1" dirty="0">
                <a:solidFill>
                  <a:schemeClr val="dk2"/>
                </a:solidFill>
                <a:latin typeface="Calibri"/>
                <a:ea typeface="Calibri"/>
                <a:cs typeface="Calibri"/>
                <a:sym typeface="Calibri"/>
              </a:rPr>
              <a:t>scheduled by the OS, in any fashion that the OS chooses.</a:t>
            </a:r>
          </a:p>
          <a:p>
            <a:pPr marL="457200" indent="-457200" algn="just">
              <a:buFont typeface="Arial" panose="020B0604020202020204" pitchFamily="34" charset="0"/>
              <a:buChar char="•"/>
            </a:pPr>
            <a:r>
              <a:rPr lang="en-US" sz="3200" b="1" dirty="0">
                <a:solidFill>
                  <a:schemeClr val="dk2"/>
                </a:solidFill>
                <a:latin typeface="Calibri"/>
                <a:ea typeface="Calibri"/>
                <a:cs typeface="Calibri"/>
                <a:sym typeface="Calibri"/>
              </a:rPr>
              <a:t>Locks yield some of that control back to the programmer; by </a:t>
            </a:r>
            <a:r>
              <a:rPr lang="en-US" sz="3200" b="1" dirty="0" smtClean="0">
                <a:solidFill>
                  <a:schemeClr val="dk2"/>
                </a:solidFill>
                <a:latin typeface="Calibri"/>
                <a:ea typeface="Calibri"/>
                <a:cs typeface="Calibri"/>
                <a:sym typeface="Calibri"/>
              </a:rPr>
              <a:t>putting a </a:t>
            </a:r>
            <a:r>
              <a:rPr lang="en-US" sz="3200" b="1" dirty="0">
                <a:solidFill>
                  <a:schemeClr val="dk2"/>
                </a:solidFill>
                <a:latin typeface="Calibri"/>
                <a:ea typeface="Calibri"/>
                <a:cs typeface="Calibri"/>
                <a:sym typeface="Calibri"/>
              </a:rPr>
              <a:t>lock around a section of code, the programmer can guarantee that </a:t>
            </a:r>
            <a:r>
              <a:rPr lang="en-US" sz="3200" b="1" dirty="0" smtClean="0">
                <a:solidFill>
                  <a:schemeClr val="dk2"/>
                </a:solidFill>
                <a:latin typeface="Calibri"/>
                <a:ea typeface="Calibri"/>
                <a:cs typeface="Calibri"/>
                <a:sym typeface="Calibri"/>
              </a:rPr>
              <a:t>no more </a:t>
            </a:r>
            <a:r>
              <a:rPr lang="en-US" sz="3200" b="1" dirty="0">
                <a:solidFill>
                  <a:schemeClr val="dk2"/>
                </a:solidFill>
                <a:latin typeface="Calibri"/>
                <a:ea typeface="Calibri"/>
                <a:cs typeface="Calibri"/>
                <a:sym typeface="Calibri"/>
              </a:rPr>
              <a:t>than a single thread can ever be active within that code. </a:t>
            </a:r>
            <a:endParaRPr lang="en-US" sz="3200" b="1" dirty="0" smtClean="0">
              <a:solidFill>
                <a:schemeClr val="dk2"/>
              </a:solidFill>
              <a:latin typeface="Calibri"/>
              <a:ea typeface="Calibri"/>
              <a:cs typeface="Calibri"/>
              <a:sym typeface="Calibri"/>
            </a:endParaRPr>
          </a:p>
          <a:p>
            <a:pPr marL="457200" indent="-457200" algn="just">
              <a:buFont typeface="Arial" panose="020B0604020202020204" pitchFamily="34" charset="0"/>
              <a:buChar char="•"/>
            </a:pPr>
            <a:r>
              <a:rPr lang="en-US" sz="3200" b="1" dirty="0" smtClean="0">
                <a:solidFill>
                  <a:schemeClr val="dk2"/>
                </a:solidFill>
                <a:latin typeface="Calibri"/>
                <a:ea typeface="Calibri"/>
                <a:cs typeface="Calibri"/>
                <a:sym typeface="Calibri"/>
              </a:rPr>
              <a:t>Thus locks help </a:t>
            </a:r>
            <a:r>
              <a:rPr lang="en-US" sz="3200" b="1" dirty="0">
                <a:solidFill>
                  <a:schemeClr val="dk2"/>
                </a:solidFill>
                <a:latin typeface="Calibri"/>
                <a:ea typeface="Calibri"/>
                <a:cs typeface="Calibri"/>
                <a:sym typeface="Calibri"/>
              </a:rPr>
              <a:t>transform the chaos that is traditional OS scheduling into a </a:t>
            </a:r>
            <a:r>
              <a:rPr lang="en-US" sz="3200" b="1" dirty="0" smtClean="0">
                <a:solidFill>
                  <a:schemeClr val="dk2"/>
                </a:solidFill>
                <a:latin typeface="Calibri"/>
                <a:ea typeface="Calibri"/>
                <a:cs typeface="Calibri"/>
                <a:sym typeface="Calibri"/>
              </a:rPr>
              <a:t>more controlled </a:t>
            </a:r>
            <a:r>
              <a:rPr lang="en-US" sz="3200" b="1" dirty="0">
                <a:solidFill>
                  <a:schemeClr val="dk2"/>
                </a:solidFill>
                <a:latin typeface="Calibri"/>
                <a:ea typeface="Calibri"/>
                <a:cs typeface="Calibri"/>
                <a:sym typeface="Calibri"/>
              </a:rPr>
              <a:t>activity.</a:t>
            </a:r>
            <a:endParaRPr sz="3200" b="1" dirty="0">
              <a:solidFill>
                <a:schemeClr val="dk2"/>
              </a:solidFill>
              <a:latin typeface="Calibri"/>
              <a:ea typeface="Calibri"/>
              <a:cs typeface="Calibri"/>
              <a:sym typeface="Calibri"/>
            </a:endParaRPr>
          </a:p>
        </p:txBody>
      </p:sp>
      <p:sp>
        <p:nvSpPr>
          <p:cNvPr id="14" name="Google Shape;183;p9"/>
          <p:cNvSpPr txBox="1"/>
          <p:nvPr/>
        </p:nvSpPr>
        <p:spPr>
          <a:xfrm>
            <a:off x="5146836" y="117718"/>
            <a:ext cx="9047163" cy="566165"/>
          </a:xfrm>
          <a:prstGeom prst="rect">
            <a:avLst/>
          </a:prstGeom>
          <a:noFill/>
          <a:ln>
            <a:noFill/>
          </a:ln>
        </p:spPr>
        <p:txBody>
          <a:bodyPr spcFirstLastPara="1" wrap="square" lIns="0" tIns="12050" rIns="0" bIns="0" anchor="t" anchorCtr="0">
            <a:spAutoFit/>
          </a:bodyPr>
          <a:lstStyle/>
          <a:p>
            <a:pPr marL="12700" lvl="0" algn="ctr"/>
            <a:r>
              <a:rPr lang="en-IN" sz="3600" b="1" dirty="0" smtClean="0">
                <a:solidFill>
                  <a:srgbClr val="FF0000"/>
                </a:solidFill>
                <a:latin typeface="Playfair Display" panose="020B0604020202020204" charset="0"/>
                <a:ea typeface="Playfair Display"/>
                <a:cs typeface="Playfair Display"/>
                <a:sym typeface="Playfair Display"/>
              </a:rPr>
              <a:t>Locks</a:t>
            </a:r>
            <a:endParaRPr lang="en-IN" sz="3600" dirty="0">
              <a:latin typeface="Playfair Display" panose="020B060402020202020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1"/>
          <p:cNvSpPr/>
          <p:nvPr/>
        </p:nvSpPr>
        <p:spPr>
          <a:xfrm>
            <a:off x="0" y="0"/>
            <a:ext cx="20104101" cy="11309350"/>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681748"/>
              </a:solidFill>
              <a:latin typeface="Calibri"/>
              <a:ea typeface="Calibri"/>
              <a:cs typeface="Calibri"/>
              <a:sym typeface="Calibri"/>
            </a:endParaRPr>
          </a:p>
        </p:txBody>
      </p:sp>
      <p:sp>
        <p:nvSpPr>
          <p:cNvPr id="205" name="Google Shape;205;p11"/>
          <p:cNvSpPr/>
          <p:nvPr/>
        </p:nvSpPr>
        <p:spPr>
          <a:xfrm>
            <a:off x="1008063" y="1192213"/>
            <a:ext cx="18527712" cy="0"/>
          </a:xfrm>
          <a:custGeom>
            <a:avLst/>
            <a:gdLst/>
            <a:ahLst/>
            <a:cxnLst/>
            <a:rect l="l" t="t" r="r" b="b"/>
            <a:pathLst>
              <a:path w="18527395" h="120000" extrusionOk="0">
                <a:moveTo>
                  <a:pt x="0" y="0"/>
                </a:moveTo>
                <a:lnTo>
                  <a:pt x="18526859" y="0"/>
                </a:lnTo>
              </a:path>
            </a:pathLst>
          </a:custGeom>
          <a:noFill/>
          <a:ln w="15700" cap="flat" cmpd="sng">
            <a:solidFill>
              <a:srgbClr val="5E6DB3"/>
            </a:solidFill>
            <a:prstDash val="solid"/>
            <a:round/>
            <a:headEnd type="none" w="med" len="med"/>
            <a:tailEnd type="none" w="med" len="med"/>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6" name="Google Shape;206;p11"/>
          <p:cNvSpPr/>
          <p:nvPr/>
        </p:nvSpPr>
        <p:spPr>
          <a:xfrm>
            <a:off x="1004888" y="301625"/>
            <a:ext cx="708025" cy="709613"/>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11"/>
          <p:cNvSpPr/>
          <p:nvPr/>
        </p:nvSpPr>
        <p:spPr>
          <a:xfrm>
            <a:off x="2982913" y="712788"/>
            <a:ext cx="57150" cy="57150"/>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extrusionOk="0">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11"/>
          <p:cNvSpPr/>
          <p:nvPr/>
        </p:nvSpPr>
        <p:spPr>
          <a:xfrm>
            <a:off x="2998788" y="725488"/>
            <a:ext cx="25400" cy="31750"/>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extrusionOk="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extrusionOk="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9" name="Google Shape;209;p11"/>
          <p:cNvSpPr txBox="1"/>
          <p:nvPr/>
        </p:nvSpPr>
        <p:spPr>
          <a:xfrm>
            <a:off x="1822450" y="438150"/>
            <a:ext cx="1371600" cy="492125"/>
          </a:xfrm>
          <a:prstGeom prst="rect">
            <a:avLst/>
          </a:prstGeom>
          <a:noFill/>
          <a:ln>
            <a:noFill/>
          </a:ln>
        </p:spPr>
        <p:txBody>
          <a:bodyPr spcFirstLastPara="1" wrap="square" lIns="0" tIns="17125" rIns="0" bIns="0" anchor="t" anchorCtr="0">
            <a:spAutoFit/>
          </a:bodyPr>
          <a:lstStyle/>
          <a:p>
            <a:pPr marL="12700" marR="0" lvl="0" indent="0" algn="l" rtl="0">
              <a:lnSpc>
                <a:spcPct val="111562"/>
              </a:lnSpc>
              <a:spcBef>
                <a:spcPts val="0"/>
              </a:spcBef>
              <a:spcAft>
                <a:spcPts val="0"/>
              </a:spcAft>
              <a:buNone/>
            </a:pPr>
            <a:r>
              <a:rPr lang="en-IN" sz="1600" b="1">
                <a:solidFill>
                  <a:srgbClr val="231F20"/>
                </a:solidFill>
                <a:latin typeface="Helvetica Neue"/>
                <a:ea typeface="Helvetica Neue"/>
                <a:cs typeface="Helvetica Neue"/>
                <a:sym typeface="Helvetica Neue"/>
              </a:rPr>
              <a:t>RV College of</a:t>
            </a:r>
            <a:endParaRPr/>
          </a:p>
          <a:p>
            <a:pPr marL="12700" marR="0" lvl="0" indent="0" algn="l" rtl="0">
              <a:lnSpc>
                <a:spcPct val="111562"/>
              </a:lnSpc>
              <a:spcBef>
                <a:spcPts val="135"/>
              </a:spcBef>
              <a:spcAft>
                <a:spcPts val="0"/>
              </a:spcAft>
              <a:buNone/>
            </a:pPr>
            <a:r>
              <a:rPr lang="en-IN" sz="1600" b="1">
                <a:solidFill>
                  <a:srgbClr val="231F20"/>
                </a:solidFill>
                <a:latin typeface="Helvetica Neue"/>
                <a:ea typeface="Helvetica Neue"/>
                <a:cs typeface="Helvetica Neue"/>
                <a:sym typeface="Helvetica Neue"/>
              </a:rPr>
              <a:t>Engineering </a:t>
            </a:r>
            <a:endParaRPr sz="1600" b="1">
              <a:solidFill>
                <a:schemeClr val="dk1"/>
              </a:solidFill>
              <a:latin typeface="Helvetica Neue"/>
              <a:ea typeface="Helvetica Neue"/>
              <a:cs typeface="Helvetica Neue"/>
              <a:sym typeface="Helvetica Neue"/>
            </a:endParaRPr>
          </a:p>
        </p:txBody>
      </p:sp>
      <p:sp>
        <p:nvSpPr>
          <p:cNvPr id="210" name="Google Shape;210;p11"/>
          <p:cNvSpPr txBox="1">
            <a:spLocks noGrp="1"/>
          </p:cNvSpPr>
          <p:nvPr>
            <p:ph type="title"/>
          </p:nvPr>
        </p:nvSpPr>
        <p:spPr>
          <a:xfrm>
            <a:off x="15843250" y="407988"/>
            <a:ext cx="3679825" cy="461962"/>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IN">
                <a:latin typeface="Playfair Display"/>
                <a:ea typeface="Playfair Display"/>
                <a:cs typeface="Playfair Display"/>
                <a:sym typeface="Playfair Display"/>
              </a:rPr>
              <a:t>Go, change the world</a:t>
            </a:r>
            <a:endParaRPr/>
          </a:p>
        </p:txBody>
      </p:sp>
      <p:sp>
        <p:nvSpPr>
          <p:cNvPr id="211" name="Google Shape;211;p11"/>
          <p:cNvSpPr/>
          <p:nvPr/>
        </p:nvSpPr>
        <p:spPr>
          <a:xfrm>
            <a:off x="222249" y="1512888"/>
            <a:ext cx="19429601" cy="8402260"/>
          </a:xfrm>
          <a:prstGeom prst="rect">
            <a:avLst/>
          </a:prstGeom>
          <a:noFill/>
          <a:ln>
            <a:noFill/>
          </a:ln>
        </p:spPr>
        <p:txBody>
          <a:bodyPr spcFirstLastPara="1" wrap="square" lIns="91425" tIns="45700" rIns="91425" bIns="45700" anchor="t" anchorCtr="0">
            <a:spAutoFit/>
          </a:bodyPr>
          <a:lstStyle/>
          <a:p>
            <a:pPr algn="just"/>
            <a:r>
              <a:rPr lang="en-IN" sz="3600" b="1" dirty="0" err="1">
                <a:solidFill>
                  <a:srgbClr val="FF0000"/>
                </a:solidFill>
                <a:latin typeface="Calibri"/>
                <a:ea typeface="Calibri"/>
                <a:cs typeface="Calibri"/>
                <a:sym typeface="Calibri"/>
              </a:rPr>
              <a:t>Pthread</a:t>
            </a:r>
            <a:r>
              <a:rPr lang="en-IN" sz="3600" b="1" dirty="0">
                <a:solidFill>
                  <a:srgbClr val="FF0000"/>
                </a:solidFill>
                <a:latin typeface="Calibri"/>
                <a:ea typeface="Calibri"/>
                <a:cs typeface="Calibri"/>
                <a:sym typeface="Calibri"/>
              </a:rPr>
              <a:t> </a:t>
            </a:r>
            <a:r>
              <a:rPr lang="en-IN" sz="3600" b="1" dirty="0" smtClean="0">
                <a:solidFill>
                  <a:srgbClr val="FF0000"/>
                </a:solidFill>
                <a:latin typeface="Calibri"/>
                <a:ea typeface="Calibri"/>
                <a:cs typeface="Calibri"/>
                <a:sym typeface="Calibri"/>
              </a:rPr>
              <a:t>Locks</a:t>
            </a:r>
            <a:endParaRPr lang="en-US" sz="3600" b="1" dirty="0" smtClean="0">
              <a:solidFill>
                <a:schemeClr val="dk2"/>
              </a:solidFill>
              <a:latin typeface="Calibri"/>
              <a:ea typeface="Calibri"/>
              <a:cs typeface="Calibri"/>
            </a:endParaRPr>
          </a:p>
          <a:p>
            <a:pPr algn="just"/>
            <a:r>
              <a:rPr lang="en-US" sz="3600" b="1" dirty="0">
                <a:solidFill>
                  <a:schemeClr val="dk2"/>
                </a:solidFill>
                <a:latin typeface="Calibri"/>
                <a:ea typeface="Calibri"/>
                <a:cs typeface="Calibri"/>
              </a:rPr>
              <a:t>The name that the POSIX library uses for a lock is </a:t>
            </a:r>
            <a:r>
              <a:rPr lang="en-US" sz="3600" b="1" dirty="0" smtClean="0">
                <a:solidFill>
                  <a:schemeClr val="dk2"/>
                </a:solidFill>
                <a:latin typeface="Calibri"/>
                <a:ea typeface="Calibri"/>
                <a:cs typeface="Calibri"/>
              </a:rPr>
              <a:t>a </a:t>
            </a:r>
            <a:r>
              <a:rPr lang="en-US" sz="3600" b="1" dirty="0" err="1" smtClean="0">
                <a:solidFill>
                  <a:srgbClr val="FF0000"/>
                </a:solidFill>
                <a:latin typeface="Calibri"/>
                <a:ea typeface="Calibri"/>
                <a:cs typeface="Calibri"/>
              </a:rPr>
              <a:t>mutex</a:t>
            </a:r>
            <a:r>
              <a:rPr lang="en-US" sz="3600" b="1" dirty="0">
                <a:solidFill>
                  <a:schemeClr val="dk2"/>
                </a:solidFill>
                <a:latin typeface="Calibri"/>
                <a:ea typeface="Calibri"/>
                <a:cs typeface="Calibri"/>
              </a:rPr>
              <a:t>, as it is </a:t>
            </a:r>
            <a:r>
              <a:rPr lang="en-US" sz="3600" b="1" dirty="0" smtClean="0">
                <a:solidFill>
                  <a:schemeClr val="dk2"/>
                </a:solidFill>
                <a:latin typeface="Calibri"/>
                <a:ea typeface="Calibri"/>
                <a:cs typeface="Calibri"/>
              </a:rPr>
              <a:t>used to </a:t>
            </a:r>
            <a:r>
              <a:rPr lang="en-US" sz="3600" b="1" dirty="0">
                <a:solidFill>
                  <a:schemeClr val="dk2"/>
                </a:solidFill>
                <a:latin typeface="Calibri"/>
                <a:ea typeface="Calibri"/>
                <a:cs typeface="Calibri"/>
              </a:rPr>
              <a:t>provide mutual exclusion between threads, i.e., if one thread is in </a:t>
            </a:r>
            <a:r>
              <a:rPr lang="en-US" sz="3600" b="1" dirty="0" smtClean="0">
                <a:solidFill>
                  <a:schemeClr val="dk2"/>
                </a:solidFill>
                <a:latin typeface="Calibri"/>
                <a:ea typeface="Calibri"/>
                <a:cs typeface="Calibri"/>
              </a:rPr>
              <a:t>the critical </a:t>
            </a:r>
            <a:r>
              <a:rPr lang="en-US" sz="3600" b="1" dirty="0">
                <a:solidFill>
                  <a:schemeClr val="dk2"/>
                </a:solidFill>
                <a:latin typeface="Calibri"/>
                <a:ea typeface="Calibri"/>
                <a:cs typeface="Calibri"/>
              </a:rPr>
              <a:t>section, it excludes the others from entering until it has </a:t>
            </a:r>
            <a:r>
              <a:rPr lang="en-US" sz="3600" b="1" dirty="0" smtClean="0">
                <a:solidFill>
                  <a:schemeClr val="dk2"/>
                </a:solidFill>
                <a:latin typeface="Calibri"/>
                <a:ea typeface="Calibri"/>
                <a:cs typeface="Calibri"/>
              </a:rPr>
              <a:t>completed the </a:t>
            </a:r>
            <a:r>
              <a:rPr lang="en-US" sz="3600" b="1" dirty="0">
                <a:solidFill>
                  <a:schemeClr val="dk2"/>
                </a:solidFill>
                <a:latin typeface="Calibri"/>
                <a:ea typeface="Calibri"/>
                <a:cs typeface="Calibri"/>
              </a:rPr>
              <a:t>section. </a:t>
            </a:r>
            <a:endParaRPr lang="en-US" sz="3600" b="1" dirty="0" smtClean="0">
              <a:solidFill>
                <a:schemeClr val="dk2"/>
              </a:solidFill>
              <a:latin typeface="Calibri"/>
              <a:ea typeface="Calibri"/>
              <a:cs typeface="Calibri"/>
            </a:endParaRPr>
          </a:p>
          <a:p>
            <a:pPr algn="just"/>
            <a:r>
              <a:rPr lang="en-US" sz="3600" b="1" dirty="0" smtClean="0">
                <a:solidFill>
                  <a:schemeClr val="dk2"/>
                </a:solidFill>
                <a:latin typeface="Calibri"/>
                <a:ea typeface="Calibri"/>
                <a:cs typeface="Calibri"/>
              </a:rPr>
              <a:t>Use wrappers </a:t>
            </a:r>
            <a:r>
              <a:rPr lang="en-US" sz="3600" b="1" dirty="0">
                <a:solidFill>
                  <a:schemeClr val="dk2"/>
                </a:solidFill>
                <a:latin typeface="Calibri"/>
                <a:ea typeface="Calibri"/>
                <a:cs typeface="Calibri"/>
              </a:rPr>
              <a:t>that check for errors upon lock and unlock):</a:t>
            </a:r>
          </a:p>
          <a:p>
            <a:pPr indent="3378200" algn="just"/>
            <a:r>
              <a:rPr lang="en-US" sz="3600" b="1" dirty="0" err="1" smtClean="0">
                <a:solidFill>
                  <a:srgbClr val="FF0000"/>
                </a:solidFill>
                <a:latin typeface="Calibri"/>
                <a:ea typeface="Calibri"/>
                <a:cs typeface="Calibri"/>
              </a:rPr>
              <a:t>pthread_mutex_t</a:t>
            </a:r>
            <a:r>
              <a:rPr lang="en-US" sz="3600" b="1" dirty="0" smtClean="0">
                <a:solidFill>
                  <a:srgbClr val="FF0000"/>
                </a:solidFill>
                <a:latin typeface="Calibri"/>
                <a:ea typeface="Calibri"/>
                <a:cs typeface="Calibri"/>
              </a:rPr>
              <a:t> </a:t>
            </a:r>
            <a:r>
              <a:rPr lang="en-US" sz="3600" b="1" dirty="0">
                <a:solidFill>
                  <a:srgbClr val="FF0000"/>
                </a:solidFill>
                <a:latin typeface="Calibri"/>
                <a:ea typeface="Calibri"/>
                <a:cs typeface="Calibri"/>
              </a:rPr>
              <a:t>lock = PTHREAD_MUTEX_INITIALIZER;</a:t>
            </a:r>
          </a:p>
          <a:p>
            <a:pPr indent="3378200" algn="just"/>
            <a:endParaRPr lang="en-US" sz="3600" b="1" dirty="0">
              <a:solidFill>
                <a:srgbClr val="FF0000"/>
              </a:solidFill>
              <a:latin typeface="Calibri"/>
              <a:ea typeface="Calibri"/>
              <a:cs typeface="Calibri"/>
            </a:endParaRPr>
          </a:p>
          <a:p>
            <a:pPr indent="3378200" algn="just"/>
            <a:r>
              <a:rPr lang="en-US" sz="3600" b="1" dirty="0" err="1" smtClean="0">
                <a:solidFill>
                  <a:srgbClr val="FF0000"/>
                </a:solidFill>
                <a:latin typeface="Calibri"/>
                <a:ea typeface="Calibri"/>
                <a:cs typeface="Calibri"/>
              </a:rPr>
              <a:t>Pthread_mutex_lock</a:t>
            </a:r>
            <a:r>
              <a:rPr lang="en-US" sz="3600" b="1" dirty="0">
                <a:solidFill>
                  <a:srgbClr val="FF0000"/>
                </a:solidFill>
                <a:latin typeface="Calibri"/>
                <a:ea typeface="Calibri"/>
                <a:cs typeface="Calibri"/>
              </a:rPr>
              <a:t>(&amp;lock); // wrapper; exits on failure</a:t>
            </a:r>
          </a:p>
          <a:p>
            <a:pPr indent="3378200" algn="just"/>
            <a:r>
              <a:rPr lang="en-US" sz="3600" b="1" dirty="0" smtClean="0">
                <a:solidFill>
                  <a:srgbClr val="FF0000"/>
                </a:solidFill>
                <a:latin typeface="Calibri"/>
                <a:ea typeface="Calibri"/>
                <a:cs typeface="Calibri"/>
              </a:rPr>
              <a:t>balance </a:t>
            </a:r>
            <a:r>
              <a:rPr lang="en-US" sz="3600" b="1" dirty="0">
                <a:solidFill>
                  <a:srgbClr val="FF0000"/>
                </a:solidFill>
                <a:latin typeface="Calibri"/>
                <a:ea typeface="Calibri"/>
                <a:cs typeface="Calibri"/>
              </a:rPr>
              <a:t>= balance + 1;</a:t>
            </a:r>
          </a:p>
          <a:p>
            <a:pPr indent="3378200" algn="just"/>
            <a:r>
              <a:rPr lang="en-US" sz="3600" b="1" dirty="0" err="1" smtClean="0">
                <a:solidFill>
                  <a:srgbClr val="FF0000"/>
                </a:solidFill>
                <a:latin typeface="Calibri"/>
                <a:ea typeface="Calibri"/>
                <a:cs typeface="Calibri"/>
              </a:rPr>
              <a:t>Pthread_mutex_unlock</a:t>
            </a:r>
            <a:r>
              <a:rPr lang="en-US" sz="3600" b="1" dirty="0">
                <a:solidFill>
                  <a:srgbClr val="FF0000"/>
                </a:solidFill>
                <a:latin typeface="Calibri"/>
                <a:ea typeface="Calibri"/>
                <a:cs typeface="Calibri"/>
              </a:rPr>
              <a:t>(&amp;lock);</a:t>
            </a:r>
          </a:p>
          <a:p>
            <a:pPr algn="just"/>
            <a:r>
              <a:rPr lang="en-US" sz="3600" b="1" dirty="0" smtClean="0">
                <a:solidFill>
                  <a:schemeClr val="dk2"/>
                </a:solidFill>
                <a:latin typeface="Calibri"/>
                <a:ea typeface="Calibri"/>
                <a:cs typeface="Calibri"/>
              </a:rPr>
              <a:t>POSIX </a:t>
            </a:r>
            <a:r>
              <a:rPr lang="en-US" sz="3600" b="1" dirty="0">
                <a:solidFill>
                  <a:schemeClr val="dk2"/>
                </a:solidFill>
                <a:latin typeface="Calibri"/>
                <a:ea typeface="Calibri"/>
                <a:cs typeface="Calibri"/>
              </a:rPr>
              <a:t>version passes a </a:t>
            </a:r>
            <a:r>
              <a:rPr lang="en-US" sz="3600" b="1" dirty="0" smtClean="0">
                <a:solidFill>
                  <a:schemeClr val="dk2"/>
                </a:solidFill>
                <a:latin typeface="Calibri"/>
                <a:ea typeface="Calibri"/>
                <a:cs typeface="Calibri"/>
              </a:rPr>
              <a:t>variable to </a:t>
            </a:r>
            <a:r>
              <a:rPr lang="en-US" sz="3600" b="1" dirty="0">
                <a:solidFill>
                  <a:schemeClr val="dk2"/>
                </a:solidFill>
                <a:latin typeface="Calibri"/>
                <a:ea typeface="Calibri"/>
                <a:cs typeface="Calibri"/>
              </a:rPr>
              <a:t>lock and unlock, as we may be using different locks to protect </a:t>
            </a:r>
            <a:r>
              <a:rPr lang="en-US" sz="3600" b="1" dirty="0" smtClean="0">
                <a:solidFill>
                  <a:schemeClr val="dk2"/>
                </a:solidFill>
                <a:latin typeface="Calibri"/>
                <a:ea typeface="Calibri"/>
                <a:cs typeface="Calibri"/>
              </a:rPr>
              <a:t>different variables</a:t>
            </a:r>
            <a:r>
              <a:rPr lang="en-US" sz="3600" b="1" dirty="0">
                <a:solidFill>
                  <a:schemeClr val="dk2"/>
                </a:solidFill>
                <a:latin typeface="Calibri"/>
                <a:ea typeface="Calibri"/>
                <a:cs typeface="Calibri"/>
              </a:rPr>
              <a:t>. Doing so can increase concurrency: instead of one big lock </a:t>
            </a:r>
            <a:r>
              <a:rPr lang="en-US" sz="3600" b="1" dirty="0" smtClean="0">
                <a:solidFill>
                  <a:schemeClr val="dk2"/>
                </a:solidFill>
                <a:latin typeface="Calibri"/>
                <a:ea typeface="Calibri"/>
                <a:cs typeface="Calibri"/>
              </a:rPr>
              <a:t>that is </a:t>
            </a:r>
            <a:r>
              <a:rPr lang="en-US" sz="3600" b="1" dirty="0">
                <a:solidFill>
                  <a:schemeClr val="dk2"/>
                </a:solidFill>
                <a:latin typeface="Calibri"/>
                <a:ea typeface="Calibri"/>
                <a:cs typeface="Calibri"/>
              </a:rPr>
              <a:t>used any time any critical section is accessed (a coarse-grained </a:t>
            </a:r>
            <a:r>
              <a:rPr lang="en-US" sz="3600" b="1" dirty="0" smtClean="0">
                <a:solidFill>
                  <a:schemeClr val="dk2"/>
                </a:solidFill>
                <a:latin typeface="Calibri"/>
                <a:ea typeface="Calibri"/>
                <a:cs typeface="Calibri"/>
              </a:rPr>
              <a:t>locking strategy</a:t>
            </a:r>
            <a:r>
              <a:rPr lang="en-US" sz="3600" b="1" dirty="0">
                <a:solidFill>
                  <a:schemeClr val="dk2"/>
                </a:solidFill>
                <a:latin typeface="Calibri"/>
                <a:ea typeface="Calibri"/>
                <a:cs typeface="Calibri"/>
              </a:rPr>
              <a:t>), one will often protect different data and data structures </a:t>
            </a:r>
            <a:r>
              <a:rPr lang="en-US" sz="3600" b="1" dirty="0" smtClean="0">
                <a:solidFill>
                  <a:schemeClr val="dk2"/>
                </a:solidFill>
                <a:latin typeface="Calibri"/>
                <a:ea typeface="Calibri"/>
                <a:cs typeface="Calibri"/>
              </a:rPr>
              <a:t>with different </a:t>
            </a:r>
            <a:r>
              <a:rPr lang="en-US" sz="3600" b="1" dirty="0">
                <a:solidFill>
                  <a:schemeClr val="dk2"/>
                </a:solidFill>
                <a:latin typeface="Calibri"/>
                <a:ea typeface="Calibri"/>
                <a:cs typeface="Calibri"/>
              </a:rPr>
              <a:t>locks, thus allowing more threads to be in locked code at </a:t>
            </a:r>
            <a:r>
              <a:rPr lang="en-US" sz="3600" b="1" dirty="0" smtClean="0">
                <a:solidFill>
                  <a:schemeClr val="dk2"/>
                </a:solidFill>
                <a:latin typeface="Calibri"/>
                <a:ea typeface="Calibri"/>
                <a:cs typeface="Calibri"/>
              </a:rPr>
              <a:t>once(a </a:t>
            </a:r>
            <a:r>
              <a:rPr lang="en-US" sz="3600" b="1" dirty="0">
                <a:solidFill>
                  <a:schemeClr val="dk2"/>
                </a:solidFill>
                <a:latin typeface="Calibri"/>
                <a:ea typeface="Calibri"/>
                <a:cs typeface="Calibri"/>
              </a:rPr>
              <a:t>more fine-grained approach).</a:t>
            </a:r>
            <a:endParaRPr lang="en-US" sz="3600" b="1" dirty="0" smtClean="0">
              <a:solidFill>
                <a:schemeClr val="dk2"/>
              </a:solidFill>
              <a:latin typeface="Calibri"/>
              <a:ea typeface="Calibri"/>
              <a:cs typeface="Calibri"/>
            </a:endParaRPr>
          </a:p>
        </p:txBody>
      </p:sp>
      <p:sp>
        <p:nvSpPr>
          <p:cNvPr id="212" name="Google Shape;212;p11"/>
          <p:cNvSpPr txBox="1"/>
          <p:nvPr/>
        </p:nvSpPr>
        <p:spPr>
          <a:xfrm>
            <a:off x="5022850" y="87313"/>
            <a:ext cx="9047163" cy="702100"/>
          </a:xfrm>
          <a:prstGeom prst="rect">
            <a:avLst/>
          </a:prstGeom>
          <a:noFill/>
          <a:ln>
            <a:noFill/>
          </a:ln>
        </p:spPr>
        <p:txBody>
          <a:bodyPr spcFirstLastPara="1" wrap="square" lIns="0" tIns="12050" rIns="0" bIns="0" anchor="t" anchorCtr="0">
            <a:spAutoFit/>
          </a:bodyPr>
          <a:lstStyle/>
          <a:p>
            <a:pPr marL="12700" lvl="0" algn="ctr">
              <a:spcBef>
                <a:spcPts val="100"/>
              </a:spcBef>
            </a:pPr>
            <a:r>
              <a:rPr lang="en-US" sz="4400" b="1" dirty="0" err="1" smtClean="0">
                <a:solidFill>
                  <a:srgbClr val="FF0000"/>
                </a:solidFill>
                <a:latin typeface="Playfair Display"/>
                <a:ea typeface="Playfair Display"/>
                <a:cs typeface="Playfair Display"/>
              </a:rPr>
              <a:t>Pthread</a:t>
            </a:r>
            <a:r>
              <a:rPr lang="en-US" sz="4400" b="1" dirty="0" smtClean="0">
                <a:solidFill>
                  <a:srgbClr val="FF0000"/>
                </a:solidFill>
                <a:latin typeface="Playfair Display"/>
                <a:ea typeface="Playfair Display"/>
                <a:cs typeface="Playfair Display"/>
              </a:rPr>
              <a:t> Locks</a:t>
            </a:r>
            <a:endParaRPr lang="en-US" sz="4400" b="1" dirty="0">
              <a:solidFill>
                <a:srgbClr val="FF0000"/>
              </a:solidFill>
              <a:latin typeface="Playfair Display"/>
              <a:ea typeface="Playfair Display"/>
              <a:cs typeface="Playfair Display"/>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26041" y="789413"/>
            <a:ext cx="19442785" cy="10484922"/>
          </a:xfrm>
        </p:spPr>
        <p:txBody>
          <a:bodyPr/>
          <a:lstStyle/>
          <a:p>
            <a:pPr algn="just"/>
            <a:r>
              <a:rPr lang="en-US" sz="3600" b="1" dirty="0" smtClean="0">
                <a:solidFill>
                  <a:schemeClr val="dk2"/>
                </a:solidFill>
                <a:sym typeface="Arial"/>
              </a:rPr>
              <a:t>Efficient </a:t>
            </a:r>
            <a:r>
              <a:rPr lang="en-US" sz="3600" b="1" dirty="0">
                <a:solidFill>
                  <a:schemeClr val="dk2"/>
                </a:solidFill>
                <a:sym typeface="Arial"/>
              </a:rPr>
              <a:t>locks provide </a:t>
            </a:r>
            <a:r>
              <a:rPr lang="en-US" sz="3600" b="1" dirty="0" smtClean="0">
                <a:solidFill>
                  <a:schemeClr val="dk2"/>
                </a:solidFill>
                <a:sym typeface="Arial"/>
              </a:rPr>
              <a:t>mutual exclusion </a:t>
            </a:r>
            <a:r>
              <a:rPr lang="en-US" sz="3600" b="1" dirty="0">
                <a:solidFill>
                  <a:schemeClr val="dk2"/>
                </a:solidFill>
                <a:sym typeface="Arial"/>
              </a:rPr>
              <a:t>at low cost, and also might attain a few other </a:t>
            </a:r>
            <a:r>
              <a:rPr lang="en-US" sz="3600" b="1" dirty="0" smtClean="0">
                <a:solidFill>
                  <a:schemeClr val="dk2"/>
                </a:solidFill>
                <a:sym typeface="Arial"/>
              </a:rPr>
              <a:t>properties.</a:t>
            </a:r>
          </a:p>
          <a:p>
            <a:pPr algn="just"/>
            <a:r>
              <a:rPr lang="en-US" sz="3600" b="1" dirty="0" smtClean="0">
                <a:solidFill>
                  <a:schemeClr val="dk2"/>
                </a:solidFill>
                <a:sym typeface="Arial"/>
              </a:rPr>
              <a:t>To build a working lock, the hardware support is needed , as well as the OS. </a:t>
            </a:r>
          </a:p>
          <a:p>
            <a:pPr algn="just"/>
            <a:r>
              <a:rPr lang="en-US" sz="3600" b="1" dirty="0" smtClean="0">
                <a:solidFill>
                  <a:schemeClr val="dk2"/>
                </a:solidFill>
                <a:sym typeface="Arial"/>
              </a:rPr>
              <a:t>Over the years, a number of different hardware primitives have been added to the instruction sets of various computer architectures, how to use them in order to build a mutual exclusion primitive like a lock will be discussed.</a:t>
            </a:r>
          </a:p>
          <a:p>
            <a:pPr algn="just"/>
            <a:r>
              <a:rPr lang="en-US" sz="3600" b="1" dirty="0">
                <a:solidFill>
                  <a:schemeClr val="dk2"/>
                </a:solidFill>
                <a:sym typeface="Arial"/>
              </a:rPr>
              <a:t> </a:t>
            </a:r>
            <a:r>
              <a:rPr lang="en-US" sz="3600" b="1" dirty="0">
                <a:solidFill>
                  <a:srgbClr val="FF0000"/>
                </a:solidFill>
                <a:sym typeface="Arial"/>
              </a:rPr>
              <a:t>Evaluating Locks</a:t>
            </a:r>
          </a:p>
          <a:p>
            <a:pPr marL="279400" indent="-50800" algn="just"/>
            <a:r>
              <a:rPr lang="en-US" sz="3600" b="1" dirty="0">
                <a:solidFill>
                  <a:schemeClr val="dk2"/>
                </a:solidFill>
                <a:sym typeface="Arial"/>
              </a:rPr>
              <a:t>Before building any locks, </a:t>
            </a:r>
            <a:r>
              <a:rPr lang="en-US" sz="3600" b="1" dirty="0" smtClean="0">
                <a:solidFill>
                  <a:schemeClr val="dk2"/>
                </a:solidFill>
                <a:sym typeface="Arial"/>
              </a:rPr>
              <a:t>we should know how </a:t>
            </a:r>
            <a:r>
              <a:rPr lang="en-US" sz="3600" b="1" dirty="0">
                <a:solidFill>
                  <a:schemeClr val="dk2"/>
                </a:solidFill>
                <a:sym typeface="Arial"/>
              </a:rPr>
              <a:t>to evaluate the efficacy of a particular </a:t>
            </a:r>
            <a:r>
              <a:rPr lang="en-US" sz="3600" b="1" dirty="0" smtClean="0">
                <a:solidFill>
                  <a:schemeClr val="dk2"/>
                </a:solidFill>
                <a:sym typeface="Arial"/>
              </a:rPr>
              <a:t>lock implementation</a:t>
            </a:r>
            <a:r>
              <a:rPr lang="en-US" sz="3600" b="1" dirty="0">
                <a:solidFill>
                  <a:schemeClr val="dk2"/>
                </a:solidFill>
                <a:sym typeface="Arial"/>
              </a:rPr>
              <a:t>. To evaluate whether a lock works (and works well), </a:t>
            </a:r>
            <a:r>
              <a:rPr lang="en-US" sz="3600" b="1" dirty="0" smtClean="0">
                <a:solidFill>
                  <a:schemeClr val="dk2"/>
                </a:solidFill>
                <a:sym typeface="Arial"/>
              </a:rPr>
              <a:t>established </a:t>
            </a:r>
            <a:r>
              <a:rPr lang="en-US" sz="3600" b="1" dirty="0">
                <a:solidFill>
                  <a:schemeClr val="dk2"/>
                </a:solidFill>
                <a:sym typeface="Arial"/>
              </a:rPr>
              <a:t>some basic </a:t>
            </a:r>
            <a:r>
              <a:rPr lang="en-US" sz="3600" b="1" dirty="0" smtClean="0">
                <a:solidFill>
                  <a:schemeClr val="dk2"/>
                </a:solidFill>
                <a:sym typeface="Arial"/>
              </a:rPr>
              <a:t>criteria:</a:t>
            </a:r>
          </a:p>
          <a:p>
            <a:pPr marL="279400" indent="-50800" algn="just"/>
            <a:r>
              <a:rPr lang="en-US" sz="3600" b="1" dirty="0" smtClean="0">
                <a:solidFill>
                  <a:schemeClr val="dk2"/>
                </a:solidFill>
                <a:sym typeface="Arial"/>
              </a:rPr>
              <a:t>Whether </a:t>
            </a:r>
            <a:r>
              <a:rPr lang="en-US" sz="3600" b="1" dirty="0">
                <a:solidFill>
                  <a:schemeClr val="dk2"/>
                </a:solidFill>
                <a:sym typeface="Arial"/>
              </a:rPr>
              <a:t>the lock does </a:t>
            </a:r>
            <a:r>
              <a:rPr lang="en-US" sz="3600" b="1" dirty="0" smtClean="0">
                <a:solidFill>
                  <a:schemeClr val="dk2"/>
                </a:solidFill>
                <a:sym typeface="Arial"/>
              </a:rPr>
              <a:t>its basic </a:t>
            </a:r>
            <a:r>
              <a:rPr lang="en-US" sz="3600" b="1" dirty="0">
                <a:solidFill>
                  <a:schemeClr val="dk2"/>
                </a:solidFill>
                <a:sym typeface="Arial"/>
              </a:rPr>
              <a:t>task, which is to provide </a:t>
            </a:r>
            <a:r>
              <a:rPr lang="en-US" sz="3600" b="1" dirty="0">
                <a:solidFill>
                  <a:srgbClr val="FF0000"/>
                </a:solidFill>
                <a:sym typeface="Arial"/>
              </a:rPr>
              <a:t>mutual exclusion</a:t>
            </a:r>
            <a:r>
              <a:rPr lang="en-US" sz="3600" b="1" dirty="0">
                <a:solidFill>
                  <a:schemeClr val="dk2"/>
                </a:solidFill>
                <a:sym typeface="Arial"/>
              </a:rPr>
              <a:t>. Basically, does the lock</a:t>
            </a:r>
          </a:p>
          <a:p>
            <a:pPr algn="just"/>
            <a:r>
              <a:rPr lang="en-US" sz="3600" b="1" dirty="0">
                <a:solidFill>
                  <a:schemeClr val="dk2"/>
                </a:solidFill>
                <a:sym typeface="Arial"/>
              </a:rPr>
              <a:t>work, preventing multiple threads from entering a critical </a:t>
            </a:r>
            <a:r>
              <a:rPr lang="en-US" sz="3600" b="1" dirty="0" smtClean="0">
                <a:solidFill>
                  <a:schemeClr val="dk2"/>
                </a:solidFill>
                <a:sym typeface="Arial"/>
              </a:rPr>
              <a:t>section.</a:t>
            </a:r>
          </a:p>
          <a:p>
            <a:pPr algn="just"/>
            <a:r>
              <a:rPr lang="en-US" sz="3600" b="1" dirty="0">
                <a:solidFill>
                  <a:srgbClr val="FF0000"/>
                </a:solidFill>
                <a:sym typeface="Arial"/>
              </a:rPr>
              <a:t>F</a:t>
            </a:r>
            <a:r>
              <a:rPr lang="en-US" sz="3600" b="1" dirty="0" smtClean="0">
                <a:solidFill>
                  <a:srgbClr val="FF0000"/>
                </a:solidFill>
                <a:sym typeface="Arial"/>
              </a:rPr>
              <a:t>airness</a:t>
            </a:r>
            <a:r>
              <a:rPr lang="en-US" sz="3600" b="1" dirty="0" smtClean="0">
                <a:solidFill>
                  <a:schemeClr val="dk2"/>
                </a:solidFill>
                <a:sym typeface="Arial"/>
              </a:rPr>
              <a:t>: </a:t>
            </a:r>
            <a:r>
              <a:rPr lang="en-US" sz="3600" b="1" dirty="0">
                <a:solidFill>
                  <a:schemeClr val="dk2"/>
                </a:solidFill>
                <a:sym typeface="Arial"/>
              </a:rPr>
              <a:t>Does each thread contending for the lock </a:t>
            </a:r>
            <a:r>
              <a:rPr lang="en-US" sz="3600" b="1" dirty="0" smtClean="0">
                <a:solidFill>
                  <a:schemeClr val="dk2"/>
                </a:solidFill>
                <a:sym typeface="Arial"/>
              </a:rPr>
              <a:t>get a </a:t>
            </a:r>
            <a:r>
              <a:rPr lang="en-US" sz="3600" b="1" dirty="0">
                <a:solidFill>
                  <a:schemeClr val="dk2"/>
                </a:solidFill>
                <a:sym typeface="Arial"/>
              </a:rPr>
              <a:t>fair shot at acquiring it once it is free? </a:t>
            </a:r>
            <a:r>
              <a:rPr lang="en-US" sz="3600" b="1" dirty="0" smtClean="0">
                <a:solidFill>
                  <a:schemeClr val="dk2"/>
                </a:solidFill>
                <a:sym typeface="Arial"/>
              </a:rPr>
              <a:t>Or does </a:t>
            </a:r>
            <a:r>
              <a:rPr lang="en-US" sz="3600" b="1" dirty="0">
                <a:solidFill>
                  <a:schemeClr val="dk2"/>
                </a:solidFill>
                <a:sym typeface="Arial"/>
              </a:rPr>
              <a:t>any thread contending for </a:t>
            </a:r>
            <a:r>
              <a:rPr lang="en-US" sz="3600" b="1" dirty="0" smtClean="0">
                <a:solidFill>
                  <a:schemeClr val="dk2"/>
                </a:solidFill>
                <a:sym typeface="Arial"/>
              </a:rPr>
              <a:t>the lock </a:t>
            </a:r>
            <a:r>
              <a:rPr lang="en-US" sz="3600" b="1" dirty="0">
                <a:solidFill>
                  <a:schemeClr val="dk2"/>
                </a:solidFill>
                <a:sym typeface="Arial"/>
              </a:rPr>
              <a:t>starve while doing so, thus never obtaining it?</a:t>
            </a:r>
          </a:p>
          <a:p>
            <a:pPr algn="just"/>
            <a:r>
              <a:rPr lang="en-US" sz="3600" b="1" dirty="0">
                <a:solidFill>
                  <a:schemeClr val="dk2"/>
                </a:solidFill>
                <a:sym typeface="Arial"/>
              </a:rPr>
              <a:t>The final criterion is </a:t>
            </a:r>
            <a:r>
              <a:rPr lang="en-US" sz="3600" b="1" dirty="0">
                <a:solidFill>
                  <a:srgbClr val="FF0000"/>
                </a:solidFill>
                <a:sym typeface="Arial"/>
              </a:rPr>
              <a:t>performance</a:t>
            </a:r>
            <a:r>
              <a:rPr lang="en-US" sz="3600" b="1" dirty="0">
                <a:solidFill>
                  <a:schemeClr val="dk2"/>
                </a:solidFill>
                <a:sym typeface="Arial"/>
              </a:rPr>
              <a:t>, specifically the time overheads </a:t>
            </a:r>
            <a:r>
              <a:rPr lang="en-US" sz="3600" b="1" dirty="0" smtClean="0">
                <a:solidFill>
                  <a:schemeClr val="dk2"/>
                </a:solidFill>
                <a:sym typeface="Arial"/>
              </a:rPr>
              <a:t>added by </a:t>
            </a:r>
            <a:r>
              <a:rPr lang="en-US" sz="3600" b="1" dirty="0">
                <a:solidFill>
                  <a:schemeClr val="dk2"/>
                </a:solidFill>
                <a:sym typeface="Arial"/>
              </a:rPr>
              <a:t>using the lock. There are a few different </a:t>
            </a:r>
            <a:r>
              <a:rPr lang="en-US" sz="3600" b="1" dirty="0" smtClean="0">
                <a:solidFill>
                  <a:schemeClr val="dk2"/>
                </a:solidFill>
                <a:sym typeface="Arial"/>
              </a:rPr>
              <a:t>cases: </a:t>
            </a:r>
            <a:r>
              <a:rPr lang="en-US" sz="3600" b="1" dirty="0">
                <a:solidFill>
                  <a:schemeClr val="dk2"/>
                </a:solidFill>
                <a:sym typeface="Arial"/>
              </a:rPr>
              <a:t>One is the case of </a:t>
            </a:r>
            <a:r>
              <a:rPr lang="en-US" sz="3600" b="1" dirty="0">
                <a:solidFill>
                  <a:srgbClr val="FF0000"/>
                </a:solidFill>
                <a:sym typeface="Arial"/>
              </a:rPr>
              <a:t>no contention</a:t>
            </a:r>
            <a:r>
              <a:rPr lang="en-US" sz="3600" b="1" dirty="0">
                <a:solidFill>
                  <a:schemeClr val="dk2"/>
                </a:solidFill>
                <a:sym typeface="Arial"/>
              </a:rPr>
              <a:t>; when a </a:t>
            </a:r>
            <a:r>
              <a:rPr lang="en-US" sz="3600" b="1" dirty="0">
                <a:solidFill>
                  <a:srgbClr val="FF0000"/>
                </a:solidFill>
                <a:sym typeface="Arial"/>
              </a:rPr>
              <a:t>single </a:t>
            </a:r>
            <a:r>
              <a:rPr lang="en-US" sz="3600" b="1" dirty="0" smtClean="0">
                <a:solidFill>
                  <a:srgbClr val="FF0000"/>
                </a:solidFill>
                <a:sym typeface="Arial"/>
              </a:rPr>
              <a:t>thread </a:t>
            </a:r>
            <a:r>
              <a:rPr lang="en-US" sz="3600" b="1" dirty="0" smtClean="0">
                <a:solidFill>
                  <a:schemeClr val="dk2"/>
                </a:solidFill>
                <a:sym typeface="Arial"/>
              </a:rPr>
              <a:t>is </a:t>
            </a:r>
            <a:r>
              <a:rPr lang="en-US" sz="3600" b="1" dirty="0">
                <a:solidFill>
                  <a:schemeClr val="dk2"/>
                </a:solidFill>
                <a:sym typeface="Arial"/>
              </a:rPr>
              <a:t>running and grabs and releases the lock, what is the overhead of </a:t>
            </a:r>
            <a:r>
              <a:rPr lang="en-US" sz="3600" b="1" dirty="0" smtClean="0">
                <a:solidFill>
                  <a:schemeClr val="dk2"/>
                </a:solidFill>
                <a:sym typeface="Arial"/>
              </a:rPr>
              <a:t>doing so</a:t>
            </a:r>
            <a:r>
              <a:rPr lang="en-US" sz="3600" b="1" dirty="0">
                <a:solidFill>
                  <a:schemeClr val="dk2"/>
                </a:solidFill>
                <a:sym typeface="Arial"/>
              </a:rPr>
              <a:t>? Another is the case where </a:t>
            </a:r>
            <a:r>
              <a:rPr lang="en-US" sz="3600" b="1" dirty="0">
                <a:solidFill>
                  <a:srgbClr val="FF0000"/>
                </a:solidFill>
                <a:sym typeface="Arial"/>
              </a:rPr>
              <a:t>multiple threads</a:t>
            </a:r>
            <a:r>
              <a:rPr lang="en-US" sz="3600" b="1" dirty="0">
                <a:solidFill>
                  <a:schemeClr val="dk2"/>
                </a:solidFill>
                <a:sym typeface="Arial"/>
              </a:rPr>
              <a:t> are contending </a:t>
            </a:r>
            <a:r>
              <a:rPr lang="en-US" sz="3600" b="1" dirty="0" smtClean="0">
                <a:solidFill>
                  <a:schemeClr val="dk2"/>
                </a:solidFill>
                <a:sym typeface="Arial"/>
              </a:rPr>
              <a:t>for the </a:t>
            </a:r>
            <a:r>
              <a:rPr lang="en-US" sz="3600" b="1" dirty="0">
                <a:solidFill>
                  <a:schemeClr val="dk2"/>
                </a:solidFill>
                <a:sym typeface="Arial"/>
              </a:rPr>
              <a:t>lock on a single CPU; in this case, are there performance concerns? </a:t>
            </a:r>
            <a:r>
              <a:rPr lang="en-US" sz="3600" b="1" dirty="0" smtClean="0">
                <a:solidFill>
                  <a:schemeClr val="dk2"/>
                </a:solidFill>
                <a:sym typeface="Arial"/>
              </a:rPr>
              <a:t>Finally, how </a:t>
            </a:r>
            <a:r>
              <a:rPr lang="en-US" sz="3600" b="1" dirty="0">
                <a:solidFill>
                  <a:schemeClr val="dk2"/>
                </a:solidFill>
                <a:sym typeface="Arial"/>
              </a:rPr>
              <a:t>does the lock </a:t>
            </a:r>
            <a:r>
              <a:rPr lang="en-US" sz="3600" b="1" dirty="0" smtClean="0">
                <a:solidFill>
                  <a:schemeClr val="dk2"/>
                </a:solidFill>
                <a:sym typeface="Arial"/>
              </a:rPr>
              <a:t>perform when </a:t>
            </a:r>
            <a:r>
              <a:rPr lang="en-US" sz="3600" b="1" dirty="0">
                <a:solidFill>
                  <a:schemeClr val="dk2"/>
                </a:solidFill>
                <a:sym typeface="Arial"/>
              </a:rPr>
              <a:t>there </a:t>
            </a:r>
            <a:r>
              <a:rPr lang="en-US" sz="3600" b="1" dirty="0" smtClean="0">
                <a:solidFill>
                  <a:schemeClr val="dk2"/>
                </a:solidFill>
                <a:sym typeface="Arial"/>
              </a:rPr>
              <a:t>are multiple </a:t>
            </a:r>
            <a:r>
              <a:rPr lang="en-US" sz="3600" b="1" dirty="0">
                <a:solidFill>
                  <a:schemeClr val="dk2"/>
                </a:solidFill>
                <a:sym typeface="Arial"/>
              </a:rPr>
              <a:t>CPUs involved</a:t>
            </a:r>
            <a:r>
              <a:rPr lang="en-US" sz="3600" b="1" dirty="0" smtClean="0">
                <a:solidFill>
                  <a:schemeClr val="dk2"/>
                </a:solidFill>
                <a:sym typeface="Arial"/>
              </a:rPr>
              <a:t>, and </a:t>
            </a:r>
            <a:r>
              <a:rPr lang="en-US" sz="3600" b="1" dirty="0">
                <a:solidFill>
                  <a:schemeClr val="dk2"/>
                </a:solidFill>
                <a:sym typeface="Arial"/>
              </a:rPr>
              <a:t>threads on each contending for the lock? </a:t>
            </a:r>
          </a:p>
        </p:txBody>
      </p:sp>
      <p:sp>
        <p:nvSpPr>
          <p:cNvPr id="4" name="Google Shape;212;p11"/>
          <p:cNvSpPr txBox="1"/>
          <p:nvPr/>
        </p:nvSpPr>
        <p:spPr>
          <a:xfrm>
            <a:off x="5022850" y="87313"/>
            <a:ext cx="9047163" cy="702100"/>
          </a:xfrm>
          <a:prstGeom prst="rect">
            <a:avLst/>
          </a:prstGeom>
          <a:noFill/>
          <a:ln>
            <a:noFill/>
          </a:ln>
        </p:spPr>
        <p:txBody>
          <a:bodyPr spcFirstLastPara="1" wrap="square" lIns="0" tIns="12050" rIns="0" bIns="0" anchor="t" anchorCtr="0">
            <a:spAutoFit/>
          </a:bodyPr>
          <a:lstStyle/>
          <a:p>
            <a:pPr marL="12700" lvl="0" algn="ctr">
              <a:spcBef>
                <a:spcPts val="100"/>
              </a:spcBef>
            </a:pPr>
            <a:r>
              <a:rPr lang="en-US" sz="4400" b="1" dirty="0" smtClean="0">
                <a:solidFill>
                  <a:srgbClr val="FF0000"/>
                </a:solidFill>
                <a:latin typeface="Playfair Display"/>
                <a:ea typeface="Playfair Display"/>
                <a:cs typeface="Playfair Display"/>
              </a:rPr>
              <a:t>Building A Lock</a:t>
            </a:r>
            <a:endParaRPr sz="4400" b="1" dirty="0">
              <a:solidFill>
                <a:srgbClr val="FF0000"/>
              </a:solidFill>
              <a:latin typeface="Playfair Display"/>
              <a:ea typeface="Playfair Display"/>
              <a:cs typeface="Playfair Display"/>
              <a:sym typeface="Playfair Display"/>
            </a:endParaRPr>
          </a:p>
        </p:txBody>
      </p:sp>
    </p:spTree>
    <p:extLst>
      <p:ext uri="{BB962C8B-B14F-4D97-AF65-F5344CB8AC3E}">
        <p14:creationId xmlns:p14="http://schemas.microsoft.com/office/powerpoint/2010/main" val="40826806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3036</TotalTime>
  <Words>8149</Words>
  <Application>Microsoft Office PowerPoint</Application>
  <PresentationFormat>Custom</PresentationFormat>
  <Paragraphs>505</Paragraphs>
  <Slides>43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Calibri</vt:lpstr>
      <vt:lpstr>Wingdings</vt:lpstr>
      <vt:lpstr>Helvetica Neue</vt:lpstr>
      <vt:lpstr>Playfair Display</vt:lpstr>
      <vt:lpstr>Arial</vt:lpstr>
      <vt:lpstr>Office Theme</vt:lpstr>
      <vt:lpstr>PowerPoint Presentation</vt:lpstr>
      <vt:lpstr>Go, change the world</vt:lpstr>
      <vt:lpstr>Go, change the world</vt:lpstr>
      <vt:lpstr>Go, change the world</vt:lpstr>
      <vt:lpstr>Go, change the world</vt:lpstr>
      <vt:lpstr>Go, change the world</vt:lpstr>
      <vt:lpstr>Go, change the world</vt:lpstr>
      <vt:lpstr>Go, change the world</vt:lpstr>
      <vt:lpstr>PowerPoint Presentation</vt:lpstr>
      <vt:lpstr>PowerPoint Presentation</vt:lpstr>
      <vt:lpstr>Go, change the world</vt:lpstr>
      <vt:lpstr>Go, change the world</vt:lpstr>
      <vt:lpstr>Go, change the world</vt:lpstr>
      <vt:lpstr>Go, change the world</vt:lpstr>
      <vt:lpstr>Go, change the world</vt:lpstr>
      <vt:lpstr>Go, change the world</vt:lpstr>
      <vt:lpstr>Building working spinlocks using TestandSet</vt:lpstr>
      <vt:lpstr>Evaluating Spin Locks</vt:lpstr>
      <vt:lpstr>Compare-And-Swap</vt:lpstr>
      <vt:lpstr>Load-Linked and Store-Conditional</vt:lpstr>
      <vt:lpstr>Load-Linked and Store-Conditional</vt:lpstr>
      <vt:lpstr>Fetch-And-Add</vt:lpstr>
      <vt:lpstr>Fetch-And-Add</vt:lpstr>
      <vt:lpstr>Go, change the world</vt:lpstr>
      <vt:lpstr>Go, change the world</vt:lpstr>
      <vt:lpstr>Go, change the world</vt:lpstr>
      <vt:lpstr>Go, change the world</vt:lpstr>
      <vt:lpstr>Go, change the world</vt:lpstr>
      <vt:lpstr>Linux Based Futex Locks</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Srobona Das</dc:creator>
  <cp:lastModifiedBy>HP</cp:lastModifiedBy>
  <cp:revision>135</cp:revision>
  <dcterms:created xsi:type="dcterms:W3CDTF">2019-11-25T06:56:12Z</dcterms:created>
  <dcterms:modified xsi:type="dcterms:W3CDTF">2024-08-01T05:15:41Z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2019-11-25T00:00:00Z</vt:filetime>
  </property>
  <property fmtid="{D5CDD505-2E9C-101B-9397-08002B2CF9AE}" pid="3" name="Creator">
    <vt:lpwstr>Adobe Illustrator CC 23.1 (Macintosh)</vt:lpwstr>
  </property>
  <property fmtid="{D5CDD505-2E9C-101B-9397-08002B2CF9AE}" pid="4" name="LastSaved">
    <vt:filetime>2019-11-25T00:00:00Z</vt:filetime>
  </property>
</Properties>
</file>