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275" r:id="rId5"/>
    <p:sldId id="342" r:id="rId6"/>
    <p:sldId id="359" r:id="rId7"/>
    <p:sldId id="388" r:id="rId8"/>
    <p:sldId id="376" r:id="rId9"/>
    <p:sldId id="463" r:id="rId10"/>
    <p:sldId id="468" r:id="rId11"/>
    <p:sldId id="446" r:id="rId12"/>
    <p:sldId id="465" r:id="rId13"/>
    <p:sldId id="467" r:id="rId14"/>
    <p:sldId id="469" r:id="rId15"/>
    <p:sldId id="448" r:id="rId16"/>
    <p:sldId id="447" r:id="rId17"/>
    <p:sldId id="470" r:id="rId18"/>
    <p:sldId id="450" r:id="rId19"/>
    <p:sldId id="453" r:id="rId20"/>
    <p:sldId id="455" r:id="rId21"/>
    <p:sldId id="456" r:id="rId22"/>
    <p:sldId id="457" r:id="rId23"/>
    <p:sldId id="449" r:id="rId24"/>
    <p:sldId id="458" r:id="rId25"/>
    <p:sldId id="459" r:id="rId26"/>
    <p:sldId id="460" r:id="rId27"/>
    <p:sldId id="461" r:id="rId28"/>
    <p:sldId id="462" r:id="rId29"/>
    <p:sldId id="464" r:id="rId30"/>
    <p:sldId id="372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202E"/>
    <a:srgbClr val="051522"/>
    <a:srgbClr val="E3FBFE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0" autoAdjust="0"/>
    <p:restoredTop sz="95388" autoAdjust="0"/>
  </p:normalViewPr>
  <p:slideViewPr>
    <p:cSldViewPr snapToGrid="0" snapToObjects="1" showGuides="1">
      <p:cViewPr varScale="1">
        <p:scale>
          <a:sx n="78" d="100"/>
          <a:sy n="78" d="100"/>
        </p:scale>
        <p:origin x="103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10/10/2024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10/10/2024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878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488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339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7514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71150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28853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17915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43939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96034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399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086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9528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2047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3114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2413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583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882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115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426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115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429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034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3562" y="1620422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06628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6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877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  <p:sldLayoutId id="2147483680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3">
            <a:extLst>
              <a:ext uri="{FF2B5EF4-FFF2-40B4-BE49-F238E27FC236}">
                <a16:creationId xmlns:a16="http://schemas.microsoft.com/office/drawing/2014/main" id="{F45C9BFD-7E34-472B-B453-52FB1B1C49F6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7385538" cy="5058697"/>
          </a:xfrm>
          <a:custGeom>
            <a:avLst/>
            <a:gdLst>
              <a:gd name="T0" fmla="*/ 2147483646 w 7436484"/>
              <a:gd name="T1" fmla="*/ 0 h 5134610"/>
              <a:gd name="T2" fmla="*/ 0 w 7436484"/>
              <a:gd name="T3" fmla="*/ 0 h 5134610"/>
              <a:gd name="T4" fmla="*/ 0 w 7436484"/>
              <a:gd name="T5" fmla="*/ 2147483646 h 5134610"/>
              <a:gd name="T6" fmla="*/ 2147483646 w 7436484"/>
              <a:gd name="T7" fmla="*/ 0 h 513461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436484" h="5134610">
                <a:moveTo>
                  <a:pt x="7435941" y="0"/>
                </a:moveTo>
                <a:lnTo>
                  <a:pt x="0" y="0"/>
                </a:lnTo>
                <a:lnTo>
                  <a:pt x="0" y="5134513"/>
                </a:lnTo>
                <a:lnTo>
                  <a:pt x="7435941" y="0"/>
                </a:lnTo>
                <a:close/>
              </a:path>
            </a:pathLst>
          </a:custGeom>
          <a:solidFill>
            <a:srgbClr val="0058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761970"/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0" name="object 4">
            <a:extLst>
              <a:ext uri="{FF2B5EF4-FFF2-40B4-BE49-F238E27FC236}">
                <a16:creationId xmlns:a16="http://schemas.microsoft.com/office/drawing/2014/main" id="{4F01BE7B-D7D7-4D4F-ACBB-A61E5113D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182" y="231684"/>
            <a:ext cx="1741217" cy="175934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defTabSz="761970">
              <a:spcBef>
                <a:spcPct val="0"/>
              </a:spcBef>
            </a:pPr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31" name="object 6">
            <a:extLst>
              <a:ext uri="{FF2B5EF4-FFF2-40B4-BE49-F238E27FC236}">
                <a16:creationId xmlns:a16="http://schemas.microsoft.com/office/drawing/2014/main" id="{3E312819-B303-4382-AAF4-E89EF3A2CC52}"/>
              </a:ext>
            </a:extLst>
          </p:cNvPr>
          <p:cNvSpPr txBox="1"/>
          <p:nvPr/>
        </p:nvSpPr>
        <p:spPr>
          <a:xfrm>
            <a:off x="2648927" y="425303"/>
            <a:ext cx="3810000" cy="1174489"/>
          </a:xfrm>
          <a:prstGeom prst="rect">
            <a:avLst/>
          </a:prstGeom>
        </p:spPr>
        <p:txBody>
          <a:bodyPr lIns="0" tIns="13335" rIns="0" bIns="0">
            <a:spAutoFit/>
          </a:bodyPr>
          <a:lstStyle/>
          <a:p>
            <a:pPr marL="12699" defTabSz="761970">
              <a:lnSpc>
                <a:spcPts val="4695"/>
              </a:lnSpc>
              <a:spcBef>
                <a:spcPts val="105"/>
              </a:spcBef>
              <a:defRPr/>
            </a:pPr>
            <a:r>
              <a:rPr lang="en-IN" sz="3200" b="1" spc="-35" dirty="0">
                <a:solidFill>
                  <a:srgbClr val="FFFFFF"/>
                </a:solidFill>
                <a:latin typeface="Helvetica-Bold"/>
                <a:ea typeface="ＭＳ Ｐゴシック" charset="0"/>
                <a:cs typeface="Helvetica-Bold"/>
              </a:rPr>
              <a:t>RV College of </a:t>
            </a:r>
          </a:p>
          <a:p>
            <a:pPr marL="12699" defTabSz="761970">
              <a:lnSpc>
                <a:spcPts val="4695"/>
              </a:lnSpc>
              <a:spcBef>
                <a:spcPts val="105"/>
              </a:spcBef>
              <a:defRPr/>
            </a:pPr>
            <a:r>
              <a:rPr lang="en-IN" sz="3200" b="1" spc="-35" dirty="0">
                <a:solidFill>
                  <a:srgbClr val="FFFFFF"/>
                </a:solidFill>
                <a:latin typeface="Helvetica-Bold"/>
                <a:ea typeface="ＭＳ Ｐゴシック" charset="0"/>
                <a:cs typeface="Helvetica-Bold"/>
              </a:rPr>
              <a:t>Engineering</a:t>
            </a:r>
            <a:endParaRPr sz="3200" dirty="0">
              <a:solidFill>
                <a:prstClr val="black"/>
              </a:solidFill>
              <a:latin typeface="Helvetica-Bold"/>
              <a:ea typeface="ＭＳ Ｐゴシック" charset="0"/>
              <a:cs typeface="Helvetica-Bold"/>
            </a:endParaRPr>
          </a:p>
        </p:txBody>
      </p:sp>
      <p:sp>
        <p:nvSpPr>
          <p:cNvPr id="32" name="object 2">
            <a:extLst>
              <a:ext uri="{FF2B5EF4-FFF2-40B4-BE49-F238E27FC236}">
                <a16:creationId xmlns:a16="http://schemas.microsoft.com/office/drawing/2014/main" id="{69AF687A-D6EE-425C-AACF-8E0B4DB73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915398"/>
            <a:ext cx="12192000" cy="102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1430" rIns="0" bIns="0">
            <a:spAutoFit/>
          </a:bodyPr>
          <a:lstStyle>
            <a:lvl1pPr marL="127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10583" algn="ctr" defTabSz="761970">
              <a:spcBef>
                <a:spcPts val="88"/>
              </a:spcBef>
              <a:tabLst>
                <a:tab pos="2928820" algn="l"/>
              </a:tabLst>
            </a:pPr>
            <a:r>
              <a:rPr lang="pt-BR" altLang="en-US" sz="66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LENET</a:t>
            </a:r>
            <a:endParaRPr lang="en-US" altLang="en-US" sz="32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bject 7">
            <a:extLst>
              <a:ext uri="{FF2B5EF4-FFF2-40B4-BE49-F238E27FC236}">
                <a16:creationId xmlns:a16="http://schemas.microsoft.com/office/drawing/2014/main" id="{9099B54E-FA81-43E7-A081-6FA6AB700DBA}"/>
              </a:ext>
            </a:extLst>
          </p:cNvPr>
          <p:cNvSpPr txBox="1"/>
          <p:nvPr/>
        </p:nvSpPr>
        <p:spPr>
          <a:xfrm>
            <a:off x="8602293" y="274798"/>
            <a:ext cx="3405187" cy="474489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699" defTabSz="761970">
              <a:spcBef>
                <a:spcPts val="100"/>
              </a:spcBef>
              <a:defRPr/>
            </a:pPr>
            <a:r>
              <a:rPr sz="3000" i="1" spc="-5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3000" i="1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3000" i="1" spc="-80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3000" i="1" spc="-5" dirty="0">
                <a:solidFill>
                  <a:srgbClr val="422C75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3000" dirty="0">
              <a:solidFill>
                <a:prstClr val="black"/>
              </a:solidFill>
              <a:latin typeface="Playfair Display"/>
              <a:ea typeface="ＭＳ Ｐゴシック" charset="0"/>
              <a:cs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42535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4214"/>
    </mc:Choice>
    <mc:Fallback xmlns="">
      <p:transition advTm="1421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749265" y="849251"/>
            <a:ext cx="10388670" cy="5241561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b="1" dirty="0">
                <a:solidFill>
                  <a:schemeClr val="accent2"/>
                </a:solidFill>
                <a:highlight>
                  <a:srgbClr val="131516"/>
                </a:highlight>
                <a:latin typeface="Oracle Sans"/>
              </a:rPr>
              <a:t>Convolutional Layers: </a:t>
            </a:r>
            <a:br>
              <a:rPr lang="en-US" sz="2800" b="1" dirty="0">
                <a:solidFill>
                  <a:schemeClr val="accent2"/>
                </a:solidFill>
                <a:highlight>
                  <a:srgbClr val="131516"/>
                </a:highlight>
                <a:latin typeface="Oracle Sans"/>
              </a:rPr>
            </a:br>
            <a:endParaRPr lang="en-US" sz="2800" b="1" dirty="0">
              <a:solidFill>
                <a:schemeClr val="accent2"/>
              </a:solidFill>
              <a:highlight>
                <a:srgbClr val="131516"/>
              </a:highlight>
              <a:latin typeface="Oracle Sans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800" dirty="0">
                <a:highlight>
                  <a:srgbClr val="131516"/>
                </a:highlight>
                <a:latin typeface="Oracle Sans"/>
              </a:rPr>
              <a:t>Each filter detects specific patterns like edges or textures.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AutoShape 2" descr="lenet">
            <a:extLst>
              <a:ext uri="{FF2B5EF4-FFF2-40B4-BE49-F238E27FC236}">
                <a16:creationId xmlns:a16="http://schemas.microsoft.com/office/drawing/2014/main" id="{B66D01B0-2FA0-F258-AA71-C9B25F76BD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E42CD5-3DB5-6A76-2792-428D8849DBFF}"/>
              </a:ext>
            </a:extLst>
          </p:cNvPr>
          <p:cNvSpPr txBox="1"/>
          <p:nvPr/>
        </p:nvSpPr>
        <p:spPr>
          <a:xfrm>
            <a:off x="733562" y="4862580"/>
            <a:ext cx="1007616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</a:rPr>
              <a:t>Shared weights (Parameter Sharing) </a:t>
            </a:r>
          </a:p>
          <a:p>
            <a:r>
              <a:rPr lang="en-US" sz="2200" dirty="0">
                <a:solidFill>
                  <a:schemeClr val="bg1"/>
                </a:solidFill>
              </a:rPr>
              <a:t>Uses the same set of weights (filter) across different positions of the input image. </a:t>
            </a:r>
          </a:p>
          <a:p>
            <a:r>
              <a:rPr lang="en-US" sz="2200" dirty="0">
                <a:solidFill>
                  <a:schemeClr val="bg1"/>
                </a:solidFill>
              </a:rPr>
              <a:t>Same filter can detect the feature (eyes) across different spatial locations.</a:t>
            </a:r>
            <a:endParaRPr lang="en-IN" sz="2200" dirty="0">
              <a:solidFill>
                <a:schemeClr val="bg1"/>
              </a:solidFill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4BC05124-9E3B-D712-9477-75E2152FE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E8E9BC-DFA2-45D3-1F48-6DBDC5C188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440622" y="2545043"/>
            <a:ext cx="5399617" cy="207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629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749265" y="849251"/>
            <a:ext cx="10388670" cy="5241561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b="1" dirty="0">
                <a:solidFill>
                  <a:schemeClr val="accent2"/>
                </a:solidFill>
                <a:highlight>
                  <a:srgbClr val="131516"/>
                </a:highlight>
                <a:latin typeface="Oracle Sans"/>
              </a:rPr>
              <a:t>Pooling Layers (Subsampling): </a:t>
            </a:r>
            <a:br>
              <a:rPr lang="en-US" sz="2800" b="1" dirty="0">
                <a:solidFill>
                  <a:schemeClr val="accent2"/>
                </a:solidFill>
                <a:highlight>
                  <a:srgbClr val="131516"/>
                </a:highlight>
                <a:latin typeface="Oracle Sans"/>
              </a:rPr>
            </a:br>
            <a:endParaRPr lang="en-US" sz="2800" b="1" dirty="0">
              <a:solidFill>
                <a:schemeClr val="accent2"/>
              </a:solidFill>
              <a:highlight>
                <a:srgbClr val="131516"/>
              </a:highlight>
              <a:latin typeface="Oracle Sans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8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  <a:t>Reduces the spatial dimensions (width and height) of the feature maps while retaining the most important information. 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8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  <a:t>It will not change the object, rather just decreases the memory consumption and computational load</a:t>
            </a:r>
          </a:p>
          <a:p>
            <a:pPr>
              <a:lnSpc>
                <a:spcPct val="100000"/>
              </a:lnSpc>
              <a:buFontTx/>
              <a:buChar char="-"/>
            </a:pPr>
            <a:endParaRPr lang="en-US" sz="2800" dirty="0">
              <a:highlight>
                <a:srgbClr val="131516"/>
              </a:highlight>
              <a:latin typeface="Oracle San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AutoShape 2" descr="lenet">
            <a:extLst>
              <a:ext uri="{FF2B5EF4-FFF2-40B4-BE49-F238E27FC236}">
                <a16:creationId xmlns:a16="http://schemas.microsoft.com/office/drawing/2014/main" id="{B66D01B0-2FA0-F258-AA71-C9B25F76BD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4BC05124-9E3B-D712-9477-75E2152FE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B8786C-4777-7FAE-ED27-3ED2B7511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5583" y="228659"/>
            <a:ext cx="3264148" cy="12411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0ACB22-DF2F-0016-0FC3-5241A5C015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867" y="4153969"/>
            <a:ext cx="11059466" cy="177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82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749265" y="1710813"/>
            <a:ext cx="10388670" cy="4379999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b="1" dirty="0">
                <a:solidFill>
                  <a:schemeClr val="accent2"/>
                </a:solidFill>
                <a:highlight>
                  <a:srgbClr val="131516"/>
                </a:highlight>
                <a:latin typeface="Oracle Sans"/>
              </a:rPr>
              <a:t>Fully Connected Layers: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  <a:t>Combine features learned by convolutional and pooling layers to classify the input image.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dirty="0">
              <a:solidFill>
                <a:srgbClr val="EDEBE8"/>
              </a:solidFill>
              <a:highlight>
                <a:srgbClr val="131516"/>
              </a:highlight>
              <a:latin typeface="Oracle San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  <a:t>Applies non linear activation function: </a:t>
            </a:r>
            <a:r>
              <a:rPr lang="en-US" sz="2800" b="1" dirty="0" err="1">
                <a:solidFill>
                  <a:schemeClr val="accent1"/>
                </a:solidFill>
                <a:highlight>
                  <a:srgbClr val="131516"/>
                </a:highlight>
                <a:latin typeface="Oracle Sans"/>
              </a:rPr>
              <a:t>softmax</a:t>
            </a:r>
            <a:endParaRPr lang="en-US" sz="2800" b="1" dirty="0">
              <a:solidFill>
                <a:schemeClr val="accent1"/>
              </a:solidFill>
              <a:highlight>
                <a:srgbClr val="131516"/>
              </a:highlight>
              <a:latin typeface="Oracle San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AutoShape 2" descr="lenet">
            <a:extLst>
              <a:ext uri="{FF2B5EF4-FFF2-40B4-BE49-F238E27FC236}">
                <a16:creationId xmlns:a16="http://schemas.microsoft.com/office/drawing/2014/main" id="{B66D01B0-2FA0-F258-AA71-C9B25F76BD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E4D0AC-84CE-AD39-FAA8-2E2F5AF73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4424516"/>
            <a:ext cx="2081772" cy="2068484"/>
          </a:xfrm>
          <a:prstGeom prst="rect">
            <a:avLst/>
          </a:prstGeom>
        </p:spPr>
      </p:pic>
      <p:pic>
        <p:nvPicPr>
          <p:cNvPr id="1026" name="Picture 2" descr="Softmax Function: Advantages and Applications | BotPenguin">
            <a:extLst>
              <a:ext uri="{FF2B5EF4-FFF2-40B4-BE49-F238E27FC236}">
                <a16:creationId xmlns:a16="http://schemas.microsoft.com/office/drawing/2014/main" id="{E12EF018-488A-B110-C6E9-4F7EFE7913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52"/>
          <a:stretch/>
        </p:blipFill>
        <p:spPr bwMode="auto">
          <a:xfrm>
            <a:off x="8497615" y="3883742"/>
            <a:ext cx="3386555" cy="260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257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749265" y="1710813"/>
            <a:ext cx="10388670" cy="4379999"/>
          </a:xfrm>
        </p:spPr>
        <p:txBody>
          <a:bodyPr/>
          <a:lstStyle/>
          <a:p>
            <a:pPr>
              <a:lnSpc>
                <a:spcPct val="100000"/>
              </a:lnSpc>
              <a:buFontTx/>
              <a:buChar char="-"/>
            </a:pPr>
            <a:r>
              <a:rPr lang="en-US" sz="28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  <a:t>Input Layer: Accepts 32x32 pixel images</a:t>
            </a:r>
            <a:br>
              <a:rPr lang="en-US" sz="28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</a:br>
            <a:endParaRPr lang="en-US" sz="2800" dirty="0">
              <a:solidFill>
                <a:srgbClr val="EDEBE8"/>
              </a:solidFill>
              <a:highlight>
                <a:srgbClr val="131516"/>
              </a:highlight>
              <a:latin typeface="Oracle Sans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8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  <a:t>C1 - </a:t>
            </a:r>
            <a:r>
              <a:rPr lang="en-US" sz="2800" b="1" dirty="0">
                <a:solidFill>
                  <a:schemeClr val="tx1"/>
                </a:solidFill>
                <a:highlight>
                  <a:srgbClr val="FFFF00"/>
                </a:highlight>
                <a:latin typeface="Oracle Sans"/>
              </a:rPr>
              <a:t>Convolutional Layer</a:t>
            </a:r>
            <a:r>
              <a:rPr lang="en-US" sz="28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  <a:t>: Results in feature map of size 28x28 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8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  <a:t>S2 - </a:t>
            </a:r>
            <a:r>
              <a:rPr lang="en-US" sz="2800" b="1" dirty="0">
                <a:solidFill>
                  <a:schemeClr val="tx1"/>
                </a:solidFill>
                <a:highlight>
                  <a:srgbClr val="FFFF00"/>
                </a:highlight>
                <a:latin typeface="Oracle Sans"/>
              </a:rPr>
              <a:t>Subsampling Layer</a:t>
            </a:r>
            <a:r>
              <a:rPr lang="en-US" sz="28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  <a:t>: 14x14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8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  <a:t>C3 - </a:t>
            </a:r>
            <a:r>
              <a:rPr lang="en-US" sz="2800" b="1" dirty="0">
                <a:solidFill>
                  <a:schemeClr val="tx1"/>
                </a:solidFill>
                <a:highlight>
                  <a:srgbClr val="FFFF00"/>
                </a:highlight>
                <a:latin typeface="Oracle Sans"/>
              </a:rPr>
              <a:t>Convolutional Layer</a:t>
            </a:r>
            <a:r>
              <a:rPr lang="en-US" sz="28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  <a:t>: 10x10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8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  <a:t>S4 - </a:t>
            </a:r>
            <a:r>
              <a:rPr lang="en-US" sz="2800" b="1" dirty="0">
                <a:solidFill>
                  <a:schemeClr val="tx1"/>
                </a:solidFill>
                <a:highlight>
                  <a:srgbClr val="FFFF00"/>
                </a:highlight>
                <a:latin typeface="Oracle Sans"/>
              </a:rPr>
              <a:t>Subsampling Layer</a:t>
            </a:r>
            <a:r>
              <a:rPr lang="en-US" sz="28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  <a:t>: 5x5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8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  <a:t>C5 - </a:t>
            </a:r>
            <a:r>
              <a:rPr lang="en-US" sz="2800" b="1" dirty="0">
                <a:solidFill>
                  <a:schemeClr val="tx1"/>
                </a:solidFill>
                <a:highlight>
                  <a:srgbClr val="FFFF00"/>
                </a:highlight>
                <a:latin typeface="Oracle Sans"/>
              </a:rPr>
              <a:t>Convolutional Layer</a:t>
            </a:r>
            <a:r>
              <a:rPr lang="en-US" sz="28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  <a:t>: 1x1</a:t>
            </a:r>
          </a:p>
          <a:p>
            <a:pPr>
              <a:lnSpc>
                <a:spcPct val="100000"/>
              </a:lnSpc>
              <a:buFontTx/>
              <a:buChar char="-"/>
            </a:pPr>
            <a:endParaRPr lang="en-US" sz="2800" dirty="0">
              <a:solidFill>
                <a:srgbClr val="EDEBE8"/>
              </a:solidFill>
              <a:highlight>
                <a:srgbClr val="131516"/>
              </a:highlight>
              <a:latin typeface="Oracle Sans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8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  <a:t>Output Layer: 10 units for classification (Digits 0-9)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1990B80-191A-59C0-A90F-2C22A06F5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775" y="609600"/>
            <a:ext cx="10515601" cy="1179871"/>
          </a:xfrm>
        </p:spPr>
        <p:txBody>
          <a:bodyPr/>
          <a:lstStyle/>
          <a:p>
            <a:pPr>
              <a:lnSpc>
                <a:spcPct val="50000"/>
              </a:lnSpc>
            </a:pPr>
            <a:r>
              <a:rPr lang="en-US" b="1" dirty="0"/>
              <a:t>Layers </a:t>
            </a:r>
            <a:br>
              <a:rPr lang="en-US" b="1" dirty="0"/>
            </a:br>
            <a:endParaRPr lang="en-US" sz="2400" b="1" dirty="0"/>
          </a:p>
        </p:txBody>
      </p:sp>
      <p:sp>
        <p:nvSpPr>
          <p:cNvPr id="2" name="AutoShape 2" descr="lenet">
            <a:extLst>
              <a:ext uri="{FF2B5EF4-FFF2-40B4-BE49-F238E27FC236}">
                <a16:creationId xmlns:a16="http://schemas.microsoft.com/office/drawing/2014/main" id="{B66D01B0-2FA0-F258-AA71-C9B25F76BD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CEACAC0-CDA4-0634-72B0-98F4A33B6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448925"/>
              </p:ext>
            </p:extLst>
          </p:nvPr>
        </p:nvGraphicFramePr>
        <p:xfrm>
          <a:off x="780775" y="2475471"/>
          <a:ext cx="9356283" cy="3283301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3632009">
                  <a:extLst>
                    <a:ext uri="{9D8B030D-6E8A-4147-A177-3AD203B41FA5}">
                      <a16:colId xmlns:a16="http://schemas.microsoft.com/office/drawing/2014/main" val="2969494938"/>
                    </a:ext>
                  </a:extLst>
                </a:gridCol>
                <a:gridCol w="1046132">
                  <a:extLst>
                    <a:ext uri="{9D8B030D-6E8A-4147-A177-3AD203B41FA5}">
                      <a16:colId xmlns:a16="http://schemas.microsoft.com/office/drawing/2014/main" val="411783744"/>
                    </a:ext>
                  </a:extLst>
                </a:gridCol>
                <a:gridCol w="1641788">
                  <a:extLst>
                    <a:ext uri="{9D8B030D-6E8A-4147-A177-3AD203B41FA5}">
                      <a16:colId xmlns:a16="http://schemas.microsoft.com/office/drawing/2014/main" val="1212605220"/>
                    </a:ext>
                  </a:extLst>
                </a:gridCol>
                <a:gridCol w="3036354">
                  <a:extLst>
                    <a:ext uri="{9D8B030D-6E8A-4147-A177-3AD203B41FA5}">
                      <a16:colId xmlns:a16="http://schemas.microsoft.com/office/drawing/2014/main" val="3288940933"/>
                    </a:ext>
                  </a:extLst>
                </a:gridCol>
              </a:tblGrid>
              <a:tr h="469043">
                <a:tc>
                  <a:txBody>
                    <a:bodyPr/>
                    <a:lstStyle/>
                    <a:p>
                      <a:r>
                        <a:rPr lang="en-IN" dirty="0"/>
                        <a:t>LAYERS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Filters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Filter 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Resulting Feature Maps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123050"/>
                  </a:ext>
                </a:extLst>
              </a:tr>
              <a:tr h="469043"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EBE8"/>
                          </a:solidFill>
                          <a:effectLst/>
                          <a:highlight>
                            <a:srgbClr val="131516"/>
                          </a:highlight>
                          <a:uLnTx/>
                          <a:uFillTx/>
                          <a:latin typeface="Oracle Sans"/>
                          <a:ea typeface="+mn-ea"/>
                          <a:cs typeface="Biome" panose="020B0503030204020804" pitchFamily="34" charset="0"/>
                        </a:rPr>
                        <a:t>C1 -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Oracle Sans"/>
                        </a:rPr>
                        <a:t>Convolutional Layer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5x5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28x28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9204906"/>
                  </a:ext>
                </a:extLst>
              </a:tr>
              <a:tr h="469043"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EBE8"/>
                          </a:solidFill>
                          <a:effectLst/>
                          <a:highlight>
                            <a:srgbClr val="131516"/>
                          </a:highlight>
                          <a:uLnTx/>
                          <a:uFillTx/>
                          <a:latin typeface="Oracle Sans"/>
                          <a:ea typeface="+mn-ea"/>
                          <a:cs typeface="Biome" panose="020B0503030204020804" pitchFamily="34" charset="0"/>
                        </a:rPr>
                        <a:t>S2 -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Oracle Sans"/>
                        </a:rPr>
                        <a:t>Subsampling Layer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6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2x2 pooling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14x14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313967"/>
                  </a:ext>
                </a:extLst>
              </a:tr>
              <a:tr h="469043"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EBE8"/>
                          </a:solidFill>
                          <a:effectLst/>
                          <a:highlight>
                            <a:srgbClr val="131516"/>
                          </a:highlight>
                          <a:uLnTx/>
                          <a:uFillTx/>
                          <a:latin typeface="Oracle Sans"/>
                          <a:ea typeface="+mn-ea"/>
                          <a:cs typeface="Biome" panose="020B0503030204020804" pitchFamily="34" charset="0"/>
                        </a:rPr>
                        <a:t>C3 -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Oracle Sans"/>
                        </a:rPr>
                        <a:t>Convolutional Layer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5x5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10x10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410902"/>
                  </a:ext>
                </a:extLst>
              </a:tr>
              <a:tr h="469043"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EBE8"/>
                          </a:solidFill>
                          <a:effectLst/>
                          <a:highlight>
                            <a:srgbClr val="131516"/>
                          </a:highlight>
                          <a:uLnTx/>
                          <a:uFillTx/>
                          <a:latin typeface="Oracle Sans"/>
                          <a:ea typeface="+mn-ea"/>
                          <a:cs typeface="Biome" panose="020B0503030204020804" pitchFamily="34" charset="0"/>
                        </a:rPr>
                        <a:t>S4 -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Oracle Sans"/>
                        </a:rPr>
                        <a:t>Subsampling Layer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16 </a:t>
                      </a:r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2x2 pooling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5x5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213933"/>
                  </a:ext>
                </a:extLst>
              </a:tr>
              <a:tr h="469043"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EBE8"/>
                          </a:solidFill>
                          <a:effectLst/>
                          <a:highlight>
                            <a:srgbClr val="131516"/>
                          </a:highlight>
                          <a:uLnTx/>
                          <a:uFillTx/>
                          <a:latin typeface="Oracle Sans"/>
                          <a:ea typeface="+mn-ea"/>
                          <a:cs typeface="Biome" panose="020B0503030204020804" pitchFamily="34" charset="0"/>
                        </a:rPr>
                        <a:t>C5 -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Oracle Sans"/>
                        </a:rPr>
                        <a:t>Convolutional Layer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120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5x5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1x1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024703"/>
                  </a:ext>
                </a:extLst>
              </a:tr>
              <a:tr h="469043">
                <a:tc>
                  <a:txBody>
                    <a:bodyPr/>
                    <a:lstStyle/>
                    <a:p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DEBE8"/>
                          </a:solidFill>
                          <a:effectLst/>
                          <a:highlight>
                            <a:srgbClr val="131516"/>
                          </a:highlight>
                          <a:uLnTx/>
                          <a:uFillTx/>
                          <a:latin typeface="Oracle Sans"/>
                          <a:ea typeface="+mn-ea"/>
                          <a:cs typeface="Biome" panose="020B0503030204020804" pitchFamily="34" charset="0"/>
                        </a:rPr>
                        <a:t>F6 -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Oracle Sans"/>
                        </a:rPr>
                        <a:t>Fully Connected Layer</a:t>
                      </a:r>
                      <a:endParaRPr lang="en-IN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84 units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10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3169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780776" y="2175851"/>
            <a:ext cx="10388670" cy="4165955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800" b="0" i="0" dirty="0">
                <a:solidFill>
                  <a:srgbClr val="EDEBE8"/>
                </a:solidFill>
                <a:effectLst/>
                <a:highlight>
                  <a:srgbClr val="131516"/>
                </a:highlight>
                <a:latin typeface="Oracle Sans"/>
              </a:rPr>
              <a:t>Lenet</a:t>
            </a:r>
            <a:endParaRPr lang="en-US" sz="2800" dirty="0">
              <a:solidFill>
                <a:srgbClr val="EDEBE8"/>
              </a:solidFill>
              <a:highlight>
                <a:srgbClr val="131516"/>
              </a:highlight>
              <a:latin typeface="Oracle San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1990B80-191A-59C0-A90F-2C22A06F5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775" y="609600"/>
            <a:ext cx="10515601" cy="1179871"/>
          </a:xfrm>
        </p:spPr>
        <p:txBody>
          <a:bodyPr/>
          <a:lstStyle/>
          <a:p>
            <a:pPr>
              <a:lnSpc>
                <a:spcPct val="50000"/>
              </a:lnSpc>
            </a:pPr>
            <a:r>
              <a:rPr lang="en-US" b="1" dirty="0"/>
              <a:t>architecture</a:t>
            </a:r>
            <a:br>
              <a:rPr lang="en-US" b="1" dirty="0"/>
            </a:br>
            <a:endParaRPr lang="en-US" sz="2400" b="1" dirty="0"/>
          </a:p>
        </p:txBody>
      </p:sp>
      <p:sp>
        <p:nvSpPr>
          <p:cNvPr id="2" name="AutoShape 2" descr="lenet">
            <a:extLst>
              <a:ext uri="{FF2B5EF4-FFF2-40B4-BE49-F238E27FC236}">
                <a16:creationId xmlns:a16="http://schemas.microsoft.com/office/drawing/2014/main" id="{B66D01B0-2FA0-F258-AA71-C9B25F76BD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 descr="A diagram of a graph&#10;&#10;Description automatically generated">
            <a:extLst>
              <a:ext uri="{FF2B5EF4-FFF2-40B4-BE49-F238E27FC236}">
                <a16:creationId xmlns:a16="http://schemas.microsoft.com/office/drawing/2014/main" id="{A6763989-9C71-9A68-8E29-F116995D0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2" y="1910923"/>
            <a:ext cx="11203457" cy="386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648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FE024F78-56A6-7740-B68D-8D4D026EDF3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iome"/>
                <a:ea typeface="+mn-ea"/>
                <a:cs typeface="Biome" panose="020B05030302040208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iome"/>
              <a:ea typeface="+mn-ea"/>
              <a:cs typeface="Biome" panose="020B05030302040208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5E091-EAF2-390C-CE8D-DBA506474D6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4012354" y="2226903"/>
            <a:ext cx="3774587" cy="372375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75B84C30-4FDE-7052-46FE-9857A0209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207" y="567504"/>
            <a:ext cx="8635585" cy="572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936C658-EE11-9AAA-D829-2F0285409BB9}"/>
              </a:ext>
            </a:extLst>
          </p:cNvPr>
          <p:cNvSpPr txBox="1"/>
          <p:nvPr/>
        </p:nvSpPr>
        <p:spPr>
          <a:xfrm>
            <a:off x="4004417" y="612374"/>
            <a:ext cx="40086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b="1" dirty="0">
                <a:solidFill>
                  <a:schemeClr val="accent2"/>
                </a:solidFill>
                <a:highlight>
                  <a:srgbClr val="131516"/>
                </a:highlight>
                <a:latin typeface="Oracle Sans"/>
              </a:rPr>
              <a:t>C1 - Convolutional Layer</a:t>
            </a:r>
          </a:p>
        </p:txBody>
      </p:sp>
    </p:spTree>
    <p:extLst>
      <p:ext uri="{BB962C8B-B14F-4D97-AF65-F5344CB8AC3E}">
        <p14:creationId xmlns:p14="http://schemas.microsoft.com/office/powerpoint/2010/main" val="1478975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FE024F78-56A6-7740-B68D-8D4D026EDF3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iome"/>
                <a:ea typeface="+mn-ea"/>
                <a:cs typeface="Biome" panose="020B05030302040208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iome"/>
              <a:ea typeface="+mn-ea"/>
              <a:cs typeface="Biome" panose="020B05030302040208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5E091-EAF2-390C-CE8D-DBA506474D6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4012354" y="2226903"/>
            <a:ext cx="3774587" cy="372375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75B84C30-4FDE-7052-46FE-9857A0209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207" y="567504"/>
            <a:ext cx="8635585" cy="572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D8DFF045-0E0F-4BA7-29AC-FAD93F55A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888" y="567504"/>
            <a:ext cx="8512223" cy="5658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3FE4BA-00EE-B507-7A5A-E8D20BB01892}"/>
              </a:ext>
            </a:extLst>
          </p:cNvPr>
          <p:cNvSpPr txBox="1"/>
          <p:nvPr/>
        </p:nvSpPr>
        <p:spPr>
          <a:xfrm>
            <a:off x="4849991" y="675716"/>
            <a:ext cx="40086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b="1" dirty="0">
                <a:solidFill>
                  <a:schemeClr val="accent2"/>
                </a:solidFill>
                <a:highlight>
                  <a:srgbClr val="05202E"/>
                </a:highlight>
                <a:latin typeface="Oracle Sans"/>
              </a:rPr>
              <a:t>S2 – Pooling Layer</a:t>
            </a:r>
          </a:p>
        </p:txBody>
      </p:sp>
    </p:spTree>
    <p:extLst>
      <p:ext uri="{BB962C8B-B14F-4D97-AF65-F5344CB8AC3E}">
        <p14:creationId xmlns:p14="http://schemas.microsoft.com/office/powerpoint/2010/main" val="1441711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FE024F78-56A6-7740-B68D-8D4D026EDF3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iome"/>
                <a:ea typeface="+mn-ea"/>
                <a:cs typeface="Biome" panose="020B05030302040208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iome"/>
              <a:ea typeface="+mn-ea"/>
              <a:cs typeface="Biome" panose="020B05030302040208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5E091-EAF2-390C-CE8D-DBA506474D6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4012354" y="2226903"/>
            <a:ext cx="3774587" cy="372375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75B84C30-4FDE-7052-46FE-9857A0209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207" y="567504"/>
            <a:ext cx="8635585" cy="572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15DC6C27-1575-6356-61E8-DBFFA0E8A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356" y="567504"/>
            <a:ext cx="8408264" cy="5722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8E5127-D93B-D8A9-A907-2C9585307E37}"/>
              </a:ext>
            </a:extLst>
          </p:cNvPr>
          <p:cNvSpPr txBox="1"/>
          <p:nvPr/>
        </p:nvSpPr>
        <p:spPr>
          <a:xfrm>
            <a:off x="4230559" y="694781"/>
            <a:ext cx="40086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b="1" dirty="0">
                <a:solidFill>
                  <a:schemeClr val="accent2"/>
                </a:solidFill>
                <a:highlight>
                  <a:srgbClr val="05202E"/>
                </a:highlight>
                <a:latin typeface="Oracle Sans"/>
              </a:rPr>
              <a:t>C3 – Convolution Layer</a:t>
            </a:r>
          </a:p>
        </p:txBody>
      </p:sp>
    </p:spTree>
    <p:extLst>
      <p:ext uri="{BB962C8B-B14F-4D97-AF65-F5344CB8AC3E}">
        <p14:creationId xmlns:p14="http://schemas.microsoft.com/office/powerpoint/2010/main" val="2018001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FE024F78-56A6-7740-B68D-8D4D026EDF3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iome"/>
                <a:ea typeface="+mn-ea"/>
                <a:cs typeface="Biome" panose="020B05030302040208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iome"/>
              <a:ea typeface="+mn-ea"/>
              <a:cs typeface="Biome" panose="020B05030302040208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5E091-EAF2-390C-CE8D-DBA506474D6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4012354" y="2226903"/>
            <a:ext cx="3774587" cy="372375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75B84C30-4FDE-7052-46FE-9857A0209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207" y="567504"/>
            <a:ext cx="8635585" cy="572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D0C63BE0-CE61-13F1-ED1B-B6830FE40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207" y="660743"/>
            <a:ext cx="8576797" cy="547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D4DAA6-DFE7-8183-7367-507DB5B009F0}"/>
              </a:ext>
            </a:extLst>
          </p:cNvPr>
          <p:cNvSpPr txBox="1"/>
          <p:nvPr/>
        </p:nvSpPr>
        <p:spPr>
          <a:xfrm>
            <a:off x="4612775" y="870791"/>
            <a:ext cx="40086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b="1" dirty="0">
                <a:solidFill>
                  <a:schemeClr val="accent2"/>
                </a:solidFill>
                <a:highlight>
                  <a:srgbClr val="131516"/>
                </a:highlight>
                <a:latin typeface="Oracle Sans"/>
              </a:rPr>
              <a:t>S4 - Pooling Layer</a:t>
            </a:r>
          </a:p>
        </p:txBody>
      </p:sp>
    </p:spTree>
    <p:extLst>
      <p:ext uri="{BB962C8B-B14F-4D97-AF65-F5344CB8AC3E}">
        <p14:creationId xmlns:p14="http://schemas.microsoft.com/office/powerpoint/2010/main" val="2559500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FE024F78-56A6-7740-B68D-8D4D026EDF3F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iome"/>
                <a:ea typeface="+mn-ea"/>
                <a:cs typeface="Biome" panose="020B05030302040208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iome"/>
              <a:ea typeface="+mn-ea"/>
              <a:cs typeface="Biome" panose="020B05030302040208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5E091-EAF2-390C-CE8D-DBA506474D6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4012354" y="2226903"/>
            <a:ext cx="3774587" cy="3723753"/>
          </a:xfrm>
        </p:spPr>
        <p:txBody>
          <a:bodyPr/>
          <a:lstStyle/>
          <a:p>
            <a:pPr marL="0" indent="0">
              <a:buNone/>
            </a:pPr>
            <a:r>
              <a:rPr lang="en-IN" sz="1600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D4DAA6-DFE7-8183-7367-507DB5B009F0}"/>
              </a:ext>
            </a:extLst>
          </p:cNvPr>
          <p:cNvSpPr txBox="1"/>
          <p:nvPr/>
        </p:nvSpPr>
        <p:spPr>
          <a:xfrm>
            <a:off x="4612775" y="870791"/>
            <a:ext cx="40086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solidFill>
                  <a:schemeClr val="accent2"/>
                </a:solidFill>
                <a:highlight>
                  <a:srgbClr val="131516"/>
                </a:highlight>
                <a:latin typeface="Oracle Sans"/>
              </a:rPr>
              <a:t>S4 - Pooling Layer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EEF764EE-144D-E8F9-B465-41B4ABF04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65" y="593854"/>
            <a:ext cx="5920019" cy="5670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490EBD27-E7ED-9EA4-962A-924EE0E007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58507" y="593854"/>
            <a:ext cx="7941300" cy="5670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217CE1-154C-2CA9-8551-0C82B50C70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2936" y="5119187"/>
            <a:ext cx="1105054" cy="8314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9F7AF7-9BAC-B9AA-7690-365FA3C833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94911" y="1203866"/>
            <a:ext cx="1009791" cy="39153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36E22C-DA44-E86B-DC37-2516651F8E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61331" y="2837631"/>
            <a:ext cx="857370" cy="6477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8A9551-A640-29B9-9D37-EBBEB57F5D34}"/>
              </a:ext>
            </a:extLst>
          </p:cNvPr>
          <p:cNvSpPr txBox="1"/>
          <p:nvPr/>
        </p:nvSpPr>
        <p:spPr>
          <a:xfrm>
            <a:off x="4012354" y="942256"/>
            <a:ext cx="32923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solidFill>
                  <a:schemeClr val="accent2"/>
                </a:solidFill>
                <a:highlight>
                  <a:srgbClr val="131516"/>
                </a:highlight>
                <a:latin typeface="Oracle Sans"/>
              </a:rPr>
              <a:t>C5 – Convolution Layer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151C38-837D-1247-4510-093E52F58B5C}"/>
              </a:ext>
            </a:extLst>
          </p:cNvPr>
          <p:cNvSpPr txBox="1"/>
          <p:nvPr/>
        </p:nvSpPr>
        <p:spPr>
          <a:xfrm>
            <a:off x="7732004" y="947438"/>
            <a:ext cx="32923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solidFill>
                  <a:schemeClr val="accent2"/>
                </a:solidFill>
                <a:highlight>
                  <a:srgbClr val="131516"/>
                </a:highlight>
                <a:latin typeface="Oracle Sans"/>
              </a:rPr>
              <a:t>F6  - Fully Connected</a:t>
            </a:r>
          </a:p>
        </p:txBody>
      </p:sp>
    </p:spTree>
    <p:extLst>
      <p:ext uri="{BB962C8B-B14F-4D97-AF65-F5344CB8AC3E}">
        <p14:creationId xmlns:p14="http://schemas.microsoft.com/office/powerpoint/2010/main" val="3115547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 sz="5400" b="1" dirty="0">
                <a:ln>
                  <a:solidFill>
                    <a:schemeClr val="tx2">
                      <a:lumMod val="5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" panose="020B0504020202020204" pitchFamily="34" charset="0"/>
              </a:rPr>
              <a:t>Lenet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  <a:ln>
            <a:noFill/>
          </a:ln>
        </p:spPr>
        <p:txBody>
          <a:bodyPr/>
          <a:lstStyle/>
          <a:p>
            <a:r>
              <a:rPr lang="en-US" sz="4000" b="1" dirty="0">
                <a:ln>
                  <a:solidFill>
                    <a:schemeClr val="tx2">
                      <a:lumMod val="50000"/>
                    </a:schemeClr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" panose="020B0504020202020204" pitchFamily="34" charset="0"/>
              </a:rPr>
              <a:t>(Unit 5)</a:t>
            </a:r>
            <a:endParaRPr lang="en-US" sz="4000" b="1" dirty="0">
              <a:ln cmpd="sng">
                <a:solidFill>
                  <a:schemeClr val="tx2">
                    <a:lumMod val="50000"/>
                  </a:schemeClr>
                </a:solidFill>
              </a:ln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553"/>
    </mc:Choice>
    <mc:Fallback xmlns="">
      <p:transition advTm="6553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749265" y="1710813"/>
            <a:ext cx="10388670" cy="4379999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b="1" dirty="0">
                <a:solidFill>
                  <a:schemeClr val="accent2"/>
                </a:solidFill>
                <a:highlight>
                  <a:srgbClr val="131516"/>
                </a:highlight>
                <a:latin typeface="Oracle Sans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1990B80-191A-59C0-A90F-2C22A06F5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775" y="609600"/>
            <a:ext cx="10515601" cy="1101213"/>
          </a:xfrm>
        </p:spPr>
        <p:txBody>
          <a:bodyPr/>
          <a:lstStyle/>
          <a:p>
            <a:pPr algn="ctr">
              <a:lnSpc>
                <a:spcPct val="50000"/>
              </a:lnSpc>
            </a:pPr>
            <a:r>
              <a:rPr lang="en-US" b="1" dirty="0"/>
              <a:t>LENET - Implementation</a:t>
            </a:r>
            <a:br>
              <a:rPr lang="en-US" b="1" dirty="0"/>
            </a:br>
            <a:endParaRPr lang="en-US" sz="2400" b="1" dirty="0"/>
          </a:p>
        </p:txBody>
      </p:sp>
      <p:sp>
        <p:nvSpPr>
          <p:cNvPr id="2" name="AutoShape 2" descr="lenet">
            <a:extLst>
              <a:ext uri="{FF2B5EF4-FFF2-40B4-BE49-F238E27FC236}">
                <a16:creationId xmlns:a16="http://schemas.microsoft.com/office/drawing/2014/main" id="{B66D01B0-2FA0-F258-AA71-C9B25F76BD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F5712E-AF00-F1F3-D123-7ECCA4059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217" y="1826534"/>
            <a:ext cx="8702365" cy="437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66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749265" y="1710813"/>
            <a:ext cx="10388670" cy="4379999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b="1" dirty="0">
                <a:solidFill>
                  <a:schemeClr val="accent2"/>
                </a:solidFill>
                <a:highlight>
                  <a:srgbClr val="131516"/>
                </a:highlight>
                <a:latin typeface="Oracle Sans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1990B80-191A-59C0-A90F-2C22A06F5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775" y="609600"/>
            <a:ext cx="10515601" cy="1101213"/>
          </a:xfrm>
        </p:spPr>
        <p:txBody>
          <a:bodyPr/>
          <a:lstStyle/>
          <a:p>
            <a:pPr algn="ctr">
              <a:lnSpc>
                <a:spcPct val="50000"/>
              </a:lnSpc>
            </a:pPr>
            <a:r>
              <a:rPr lang="en-US" b="1" dirty="0"/>
              <a:t>LENET - Implementation</a:t>
            </a:r>
            <a:br>
              <a:rPr lang="en-US" b="1" dirty="0"/>
            </a:br>
            <a:endParaRPr lang="en-US" sz="2400" b="1" dirty="0"/>
          </a:p>
        </p:txBody>
      </p:sp>
      <p:sp>
        <p:nvSpPr>
          <p:cNvPr id="2" name="AutoShape 2" descr="lenet">
            <a:extLst>
              <a:ext uri="{FF2B5EF4-FFF2-40B4-BE49-F238E27FC236}">
                <a16:creationId xmlns:a16="http://schemas.microsoft.com/office/drawing/2014/main" id="{B66D01B0-2FA0-F258-AA71-C9B25F76BD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9B2F1D-A887-34F2-861F-1C6BECAFC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3005" y="1846199"/>
            <a:ext cx="6710789" cy="466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749265" y="1710813"/>
            <a:ext cx="10388670" cy="4379999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b="1" dirty="0">
                <a:solidFill>
                  <a:schemeClr val="accent2"/>
                </a:solidFill>
                <a:highlight>
                  <a:srgbClr val="131516"/>
                </a:highlight>
                <a:latin typeface="Oracle Sans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1990B80-191A-59C0-A90F-2C22A06F5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775" y="609600"/>
            <a:ext cx="10515601" cy="1101213"/>
          </a:xfrm>
        </p:spPr>
        <p:txBody>
          <a:bodyPr/>
          <a:lstStyle/>
          <a:p>
            <a:pPr algn="ctr">
              <a:lnSpc>
                <a:spcPct val="50000"/>
              </a:lnSpc>
            </a:pPr>
            <a:r>
              <a:rPr lang="en-US" b="1" dirty="0"/>
              <a:t>LENET - Implementation</a:t>
            </a:r>
            <a:br>
              <a:rPr lang="en-US" b="1" dirty="0"/>
            </a:br>
            <a:endParaRPr lang="en-US" sz="2400" b="1" dirty="0"/>
          </a:p>
        </p:txBody>
      </p:sp>
      <p:sp>
        <p:nvSpPr>
          <p:cNvPr id="2" name="AutoShape 2" descr="lenet">
            <a:extLst>
              <a:ext uri="{FF2B5EF4-FFF2-40B4-BE49-F238E27FC236}">
                <a16:creationId xmlns:a16="http://schemas.microsoft.com/office/drawing/2014/main" id="{B66D01B0-2FA0-F258-AA71-C9B25F76BD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2B9C22-905B-23FF-D486-84F52A194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45" y="175758"/>
            <a:ext cx="10821910" cy="650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559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749265" y="1710813"/>
            <a:ext cx="10388670" cy="4379999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b="1" dirty="0">
                <a:solidFill>
                  <a:schemeClr val="accent2"/>
                </a:solidFill>
                <a:highlight>
                  <a:srgbClr val="131516"/>
                </a:highlight>
                <a:latin typeface="Oracle Sans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1990B80-191A-59C0-A90F-2C22A06F5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775" y="609600"/>
            <a:ext cx="10515601" cy="1101213"/>
          </a:xfrm>
        </p:spPr>
        <p:txBody>
          <a:bodyPr/>
          <a:lstStyle/>
          <a:p>
            <a:pPr algn="ctr">
              <a:lnSpc>
                <a:spcPct val="50000"/>
              </a:lnSpc>
            </a:pPr>
            <a:r>
              <a:rPr lang="en-US" b="1" dirty="0"/>
              <a:t>LENET - Implementation</a:t>
            </a:r>
            <a:br>
              <a:rPr lang="en-US" b="1" dirty="0"/>
            </a:br>
            <a:endParaRPr lang="en-US" sz="2400" b="1" dirty="0"/>
          </a:p>
        </p:txBody>
      </p:sp>
      <p:sp>
        <p:nvSpPr>
          <p:cNvPr id="2" name="AutoShape 2" descr="lenet">
            <a:extLst>
              <a:ext uri="{FF2B5EF4-FFF2-40B4-BE49-F238E27FC236}">
                <a16:creationId xmlns:a16="http://schemas.microsoft.com/office/drawing/2014/main" id="{B66D01B0-2FA0-F258-AA71-C9B25F76BD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3B2235-F6BE-08EC-67D2-7CB29D4B44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2" r="1" b="8201"/>
          <a:stretch/>
        </p:blipFill>
        <p:spPr>
          <a:xfrm>
            <a:off x="1227845" y="399784"/>
            <a:ext cx="9407770" cy="42945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C288FE-1D9D-D4A1-9A64-48E642387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222" y="4904130"/>
            <a:ext cx="9610755" cy="167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729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749265" y="1710813"/>
            <a:ext cx="10388670" cy="4379999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b="1" dirty="0">
                <a:solidFill>
                  <a:schemeClr val="accent2"/>
                </a:solidFill>
                <a:highlight>
                  <a:srgbClr val="131516"/>
                </a:highlight>
                <a:latin typeface="Oracle Sans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1990B80-191A-59C0-A90F-2C22A06F5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775" y="609600"/>
            <a:ext cx="10515601" cy="1101213"/>
          </a:xfrm>
        </p:spPr>
        <p:txBody>
          <a:bodyPr/>
          <a:lstStyle/>
          <a:p>
            <a:pPr algn="ctr">
              <a:lnSpc>
                <a:spcPct val="50000"/>
              </a:lnSpc>
            </a:pPr>
            <a:br>
              <a:rPr lang="en-US" b="1" dirty="0"/>
            </a:br>
            <a:endParaRPr lang="en-US" sz="2400" b="1" dirty="0"/>
          </a:p>
        </p:txBody>
      </p:sp>
      <p:sp>
        <p:nvSpPr>
          <p:cNvPr id="2" name="AutoShape 2" descr="lenet">
            <a:extLst>
              <a:ext uri="{FF2B5EF4-FFF2-40B4-BE49-F238E27FC236}">
                <a16:creationId xmlns:a16="http://schemas.microsoft.com/office/drawing/2014/main" id="{B66D01B0-2FA0-F258-AA71-C9B25F76BD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C41070-1128-D8DD-5C5C-EA02FBA0F0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8564"/>
          <a:stretch/>
        </p:blipFill>
        <p:spPr>
          <a:xfrm>
            <a:off x="3242597" y="233704"/>
            <a:ext cx="5591955" cy="1333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A13C60-9A9B-A27E-26A5-C9A5BA49B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7790" y="3829752"/>
            <a:ext cx="7841219" cy="27738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12C578-FF8D-4FF4-5CA0-9EC2FE71A5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96" t="24767" r="15140" b="2976"/>
          <a:stretch/>
        </p:blipFill>
        <p:spPr>
          <a:xfrm>
            <a:off x="4895338" y="1689900"/>
            <a:ext cx="2096522" cy="204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956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749265" y="1710813"/>
            <a:ext cx="10388670" cy="4379999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b="1" dirty="0">
                <a:solidFill>
                  <a:schemeClr val="accent2"/>
                </a:solidFill>
                <a:highlight>
                  <a:srgbClr val="131516"/>
                </a:highlight>
                <a:latin typeface="Oracle Sans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1990B80-191A-59C0-A90F-2C22A06F5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775" y="609600"/>
            <a:ext cx="10515601" cy="1101213"/>
          </a:xfrm>
        </p:spPr>
        <p:txBody>
          <a:bodyPr/>
          <a:lstStyle/>
          <a:p>
            <a:pPr algn="ctr">
              <a:lnSpc>
                <a:spcPct val="50000"/>
              </a:lnSpc>
            </a:pPr>
            <a:br>
              <a:rPr lang="en-US" b="1" dirty="0"/>
            </a:br>
            <a:endParaRPr lang="en-US" sz="2400" b="1" dirty="0"/>
          </a:p>
        </p:txBody>
      </p:sp>
      <p:sp>
        <p:nvSpPr>
          <p:cNvPr id="2" name="AutoShape 2" descr="lenet">
            <a:extLst>
              <a:ext uri="{FF2B5EF4-FFF2-40B4-BE49-F238E27FC236}">
                <a16:creationId xmlns:a16="http://schemas.microsoft.com/office/drawing/2014/main" id="{B66D01B0-2FA0-F258-AA71-C9B25F76BD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0E8432-813A-52D2-2104-665BDD7908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05"/>
          <a:stretch/>
        </p:blipFill>
        <p:spPr>
          <a:xfrm>
            <a:off x="3121244" y="86904"/>
            <a:ext cx="5834661" cy="668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2489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/>
          <a:lstStyle/>
          <a:p>
            <a:r>
              <a:rPr lang="en-US" sz="3600" b="1" dirty="0"/>
              <a:t>Significance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EE91-E849-1CB0-9E51-A58B99C631C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1956619" y="2474811"/>
            <a:ext cx="9448800" cy="3751387"/>
          </a:xfrm>
        </p:spPr>
        <p:txBody>
          <a:bodyPr/>
          <a:lstStyle/>
          <a:p>
            <a:pPr marL="285750" indent="-285750" algn="l">
              <a:buFontTx/>
              <a:buChar char="-"/>
            </a:pPr>
            <a:r>
              <a:rPr lang="en-US" sz="2400" b="0" i="0" dirty="0">
                <a:solidFill>
                  <a:srgbClr val="EDEBE8"/>
                </a:solidFill>
                <a:effectLst/>
                <a:highlight>
                  <a:srgbClr val="131516"/>
                </a:highlight>
                <a:latin typeface="Oracle Sans"/>
              </a:rPr>
              <a:t>Innovation: One of the first CNNs, </a:t>
            </a:r>
            <a:r>
              <a:rPr lang="en-US" sz="2400" b="0" i="0" dirty="0">
                <a:solidFill>
                  <a:schemeClr val="accent1"/>
                </a:solidFill>
                <a:effectLst/>
                <a:highlight>
                  <a:srgbClr val="131516"/>
                </a:highlight>
                <a:latin typeface="Oracle Sans"/>
              </a:rPr>
              <a:t>demonstrating</a:t>
            </a:r>
            <a:r>
              <a:rPr lang="en-US" sz="2400" b="0" i="0" dirty="0">
                <a:solidFill>
                  <a:srgbClr val="EDEBE8"/>
                </a:solidFill>
                <a:effectLst/>
                <a:highlight>
                  <a:srgbClr val="131516"/>
                </a:highlight>
                <a:latin typeface="Oracle Sans"/>
              </a:rPr>
              <a:t> the </a:t>
            </a:r>
            <a:r>
              <a:rPr lang="en-US" sz="2400" b="0" i="0" dirty="0">
                <a:solidFill>
                  <a:schemeClr val="accent1"/>
                </a:solidFill>
                <a:effectLst/>
                <a:highlight>
                  <a:srgbClr val="131516"/>
                </a:highlight>
                <a:latin typeface="Oracle Sans"/>
              </a:rPr>
              <a:t>power</a:t>
            </a:r>
            <a:r>
              <a:rPr lang="en-US" sz="2400" b="0" i="0" dirty="0">
                <a:solidFill>
                  <a:srgbClr val="EDEBE8"/>
                </a:solidFill>
                <a:effectLst/>
                <a:highlight>
                  <a:srgbClr val="131516"/>
                </a:highlight>
                <a:latin typeface="Oracle Sans"/>
              </a:rPr>
              <a:t> of deep learning for image recognition.</a:t>
            </a:r>
          </a:p>
          <a:p>
            <a:pPr marL="285750" indent="-285750" algn="l">
              <a:buFontTx/>
              <a:buChar char="-"/>
            </a:pPr>
            <a:r>
              <a:rPr lang="en-US" sz="2400" b="0" i="0" dirty="0">
                <a:solidFill>
                  <a:srgbClr val="EDEBE8"/>
                </a:solidFill>
                <a:effectLst/>
                <a:highlight>
                  <a:srgbClr val="131516"/>
                </a:highlight>
                <a:latin typeface="Oracle Sans"/>
              </a:rPr>
              <a:t>Foundation: Provided the </a:t>
            </a:r>
            <a:r>
              <a:rPr lang="en-US" sz="2400" b="0" i="0" dirty="0">
                <a:solidFill>
                  <a:schemeClr val="tx2"/>
                </a:solidFill>
                <a:effectLst/>
                <a:highlight>
                  <a:srgbClr val="131516"/>
                </a:highlight>
                <a:latin typeface="Oracle Sans"/>
              </a:rPr>
              <a:t>foundation</a:t>
            </a:r>
            <a:r>
              <a:rPr lang="en-US" sz="2400" b="0" i="0" dirty="0">
                <a:solidFill>
                  <a:srgbClr val="EDEBE8"/>
                </a:solidFill>
                <a:effectLst/>
                <a:highlight>
                  <a:srgbClr val="131516"/>
                </a:highlight>
                <a:latin typeface="Oracle Sans"/>
              </a:rPr>
              <a:t> for </a:t>
            </a:r>
            <a:r>
              <a:rPr lang="en-US" sz="2400" b="0" i="0" dirty="0">
                <a:solidFill>
                  <a:schemeClr val="tx2"/>
                </a:solidFill>
                <a:effectLst/>
                <a:highlight>
                  <a:srgbClr val="131516"/>
                </a:highlight>
                <a:latin typeface="Oracle Sans"/>
              </a:rPr>
              <a:t>modern</a:t>
            </a:r>
            <a:r>
              <a:rPr lang="en-US" sz="2400" b="0" i="0" dirty="0">
                <a:solidFill>
                  <a:srgbClr val="EDEBE8"/>
                </a:solidFill>
                <a:effectLst/>
                <a:highlight>
                  <a:srgbClr val="131516"/>
                </a:highlight>
                <a:latin typeface="Oracle Sans"/>
              </a:rPr>
              <a:t> </a:t>
            </a:r>
            <a:r>
              <a:rPr lang="en-US" sz="2400" b="0" i="0" dirty="0">
                <a:solidFill>
                  <a:schemeClr val="tx2"/>
                </a:solidFill>
                <a:effectLst/>
                <a:highlight>
                  <a:srgbClr val="131516"/>
                </a:highlight>
                <a:latin typeface="Oracle Sans"/>
              </a:rPr>
              <a:t>deep</a:t>
            </a:r>
            <a:r>
              <a:rPr lang="en-US" sz="2400" b="0" i="0" dirty="0">
                <a:solidFill>
                  <a:srgbClr val="EDEBE8"/>
                </a:solidFill>
                <a:effectLst/>
                <a:highlight>
                  <a:srgbClr val="131516"/>
                </a:highlight>
                <a:latin typeface="Oracle Sans"/>
              </a:rPr>
              <a:t> </a:t>
            </a:r>
            <a:r>
              <a:rPr lang="en-US" sz="2400" b="0" i="0" dirty="0">
                <a:solidFill>
                  <a:schemeClr val="tx2"/>
                </a:solidFill>
                <a:effectLst/>
                <a:highlight>
                  <a:srgbClr val="131516"/>
                </a:highlight>
                <a:latin typeface="Oracle Sans"/>
              </a:rPr>
              <a:t>learning</a:t>
            </a:r>
            <a:r>
              <a:rPr lang="en-US" sz="2400" b="0" i="0" dirty="0">
                <a:solidFill>
                  <a:srgbClr val="EDEBE8"/>
                </a:solidFill>
                <a:effectLst/>
                <a:highlight>
                  <a:srgbClr val="131516"/>
                </a:highlight>
                <a:latin typeface="Oracle Sans"/>
              </a:rPr>
              <a:t> architectures like </a:t>
            </a:r>
            <a:r>
              <a:rPr lang="en-US" sz="2400" b="0" i="0" dirty="0" err="1">
                <a:solidFill>
                  <a:srgbClr val="EDEBE8"/>
                </a:solidFill>
                <a:effectLst/>
                <a:highlight>
                  <a:srgbClr val="131516"/>
                </a:highlight>
                <a:latin typeface="Oracle Sans"/>
              </a:rPr>
              <a:t>AlexNet</a:t>
            </a:r>
            <a:r>
              <a:rPr lang="en-US" sz="2400" b="0" i="0" dirty="0">
                <a:solidFill>
                  <a:srgbClr val="EDEBE8"/>
                </a:solidFill>
                <a:effectLst/>
                <a:highlight>
                  <a:srgbClr val="131516"/>
                </a:highlight>
                <a:latin typeface="Oracle Sans"/>
              </a:rPr>
              <a:t>, VGG, and </a:t>
            </a:r>
            <a:r>
              <a:rPr lang="en-US" sz="2400" b="0" i="0" dirty="0" err="1">
                <a:solidFill>
                  <a:srgbClr val="EDEBE8"/>
                </a:solidFill>
                <a:effectLst/>
                <a:highlight>
                  <a:srgbClr val="131516"/>
                </a:highlight>
                <a:latin typeface="Oracle Sans"/>
              </a:rPr>
              <a:t>ResNet</a:t>
            </a:r>
            <a:endParaRPr lang="en-US" sz="2400" dirty="0">
              <a:solidFill>
                <a:srgbClr val="EDEBE8"/>
              </a:solidFill>
              <a:highlight>
                <a:srgbClr val="131516"/>
              </a:highlight>
              <a:latin typeface="Oracle Sans"/>
            </a:endParaRPr>
          </a:p>
          <a:p>
            <a:pPr marL="285750" indent="-285750" algn="l">
              <a:buFontTx/>
              <a:buChar char="-"/>
            </a:pPr>
            <a:r>
              <a:rPr lang="en-US" sz="24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  <a:t>Accuracy: </a:t>
            </a:r>
            <a:r>
              <a:rPr lang="en-US" sz="2400" b="0" i="0" dirty="0">
                <a:solidFill>
                  <a:srgbClr val="EDEBE8"/>
                </a:solidFill>
                <a:effectLst/>
                <a:highlight>
                  <a:srgbClr val="131516"/>
                </a:highlight>
                <a:latin typeface="Oracle Sans"/>
              </a:rPr>
              <a:t>High </a:t>
            </a:r>
            <a:r>
              <a:rPr lang="en-US" sz="2400" b="0" i="0" dirty="0">
                <a:solidFill>
                  <a:schemeClr val="accent1"/>
                </a:solidFill>
                <a:effectLst/>
                <a:highlight>
                  <a:srgbClr val="131516"/>
                </a:highlight>
                <a:latin typeface="Oracle Sans"/>
              </a:rPr>
              <a:t>accuracy</a:t>
            </a:r>
            <a:r>
              <a:rPr lang="en-US" sz="2400" b="0" i="0" dirty="0">
                <a:solidFill>
                  <a:srgbClr val="EDEBE8"/>
                </a:solidFill>
                <a:effectLst/>
                <a:highlight>
                  <a:srgbClr val="131516"/>
                </a:highlight>
                <a:latin typeface="Oracle Sans"/>
              </a:rPr>
              <a:t> on the MNIST dataset, achieving above </a:t>
            </a:r>
            <a:r>
              <a:rPr lang="en-US" sz="2400" b="0" i="0" dirty="0">
                <a:solidFill>
                  <a:schemeClr val="accent1"/>
                </a:solidFill>
                <a:effectLst/>
                <a:highlight>
                  <a:srgbClr val="131516"/>
                </a:highlight>
                <a:latin typeface="Oracle Sans"/>
              </a:rPr>
              <a:t>99</a:t>
            </a:r>
            <a:r>
              <a:rPr lang="en-US" sz="2400" b="0" i="0" dirty="0">
                <a:solidFill>
                  <a:srgbClr val="EDEBE8"/>
                </a:solidFill>
                <a:effectLst/>
                <a:highlight>
                  <a:srgbClr val="131516"/>
                </a:highlight>
                <a:latin typeface="Oracle Sans"/>
              </a:rPr>
              <a:t>%</a:t>
            </a:r>
          </a:p>
          <a:p>
            <a:pPr marL="285750" indent="-285750" algn="l">
              <a:buFontTx/>
              <a:buChar char="-"/>
            </a:pPr>
            <a:r>
              <a:rPr lang="en-US" sz="2400" b="0" i="0" dirty="0" err="1">
                <a:solidFill>
                  <a:srgbClr val="EDEBE8"/>
                </a:solidFill>
                <a:effectLst/>
                <a:highlight>
                  <a:srgbClr val="131516"/>
                </a:highlight>
                <a:latin typeface="Oracle Sans"/>
              </a:rPr>
              <a:t>LeNet's</a:t>
            </a:r>
            <a:r>
              <a:rPr lang="en-US" sz="2400" b="0" i="0" dirty="0">
                <a:solidFill>
                  <a:srgbClr val="EDEBE8"/>
                </a:solidFill>
                <a:effectLst/>
                <a:highlight>
                  <a:srgbClr val="131516"/>
                </a:highlight>
                <a:latin typeface="Oracle Sans"/>
              </a:rPr>
              <a:t> simplicity and effectiveness paved the way for modern deep learning research and applications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z="1400" smtClean="0"/>
              <a:pPr/>
              <a:t>26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316206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r>
              <a:rPr lang="en-US" sz="4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652" y="1649336"/>
            <a:ext cx="2140973" cy="660003"/>
          </a:xfrm>
        </p:spPr>
        <p:txBody>
          <a:bodyPr/>
          <a:lstStyle/>
          <a:p>
            <a:r>
              <a:rPr lang="en-US" sz="3600" b="1" dirty="0">
                <a:solidFill>
                  <a:schemeClr val="tx2"/>
                </a:solidFill>
              </a:rPr>
              <a:t>INDEX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2612" y="2910348"/>
            <a:ext cx="4481052" cy="3510117"/>
          </a:xfrm>
        </p:spPr>
        <p:txBody>
          <a:bodyPr anchor="t"/>
          <a:lstStyle/>
          <a:p>
            <a:pPr>
              <a:lnSpc>
                <a:spcPct val="50000"/>
              </a:lnSpc>
            </a:pPr>
            <a:endParaRPr lang="en-US" sz="2000" b="1" dirty="0">
              <a:solidFill>
                <a:schemeClr val="accent3"/>
              </a:solidFill>
            </a:endParaRPr>
          </a:p>
          <a:p>
            <a:pPr marL="285750" indent="-285750">
              <a:lnSpc>
                <a:spcPct val="50000"/>
              </a:lnSpc>
              <a:buFontTx/>
              <a:buChar char="-"/>
            </a:pPr>
            <a:r>
              <a:rPr lang="en-US" sz="2000" b="1" dirty="0">
                <a:solidFill>
                  <a:schemeClr val="accent3"/>
                </a:solidFill>
              </a:rPr>
              <a:t>Introduction</a:t>
            </a:r>
          </a:p>
          <a:p>
            <a:pPr marL="285750" indent="-285750">
              <a:lnSpc>
                <a:spcPct val="50000"/>
              </a:lnSpc>
              <a:buFontTx/>
              <a:buChar char="-"/>
            </a:pPr>
            <a:r>
              <a:rPr lang="en-US" sz="2000" b="1" dirty="0">
                <a:solidFill>
                  <a:schemeClr val="accent3"/>
                </a:solidFill>
              </a:rPr>
              <a:t>Features</a:t>
            </a:r>
          </a:p>
          <a:p>
            <a:pPr marL="285750" indent="-285750">
              <a:lnSpc>
                <a:spcPct val="50000"/>
              </a:lnSpc>
              <a:buFontTx/>
              <a:buChar char="-"/>
            </a:pPr>
            <a:r>
              <a:rPr lang="en-US" sz="2000" b="1" dirty="0">
                <a:solidFill>
                  <a:schemeClr val="accent3"/>
                </a:solidFill>
              </a:rPr>
              <a:t>Architecture</a:t>
            </a:r>
          </a:p>
          <a:p>
            <a:pPr marL="285750" indent="-285750">
              <a:lnSpc>
                <a:spcPct val="50000"/>
              </a:lnSpc>
              <a:buFontTx/>
              <a:buChar char="-"/>
            </a:pPr>
            <a:r>
              <a:rPr lang="en-US" sz="2000" b="1" dirty="0">
                <a:solidFill>
                  <a:schemeClr val="accent3"/>
                </a:solidFill>
              </a:rPr>
              <a:t>Details of 6 Layers</a:t>
            </a:r>
          </a:p>
          <a:p>
            <a:pPr marL="285750" indent="-285750">
              <a:lnSpc>
                <a:spcPct val="50000"/>
              </a:lnSpc>
              <a:buFontTx/>
              <a:buChar char="-"/>
            </a:pPr>
            <a:r>
              <a:rPr lang="en-US" sz="2000" b="1" dirty="0">
                <a:solidFill>
                  <a:schemeClr val="accent3"/>
                </a:solidFill>
              </a:rPr>
              <a:t>Lenet Implementation</a:t>
            </a:r>
          </a:p>
          <a:p>
            <a:pPr marL="285750" indent="-285750">
              <a:lnSpc>
                <a:spcPct val="50000"/>
              </a:lnSpc>
              <a:buFontTx/>
              <a:buChar char="-"/>
            </a:pPr>
            <a:r>
              <a:rPr lang="en-US" sz="2000" b="1" dirty="0">
                <a:solidFill>
                  <a:schemeClr val="accent3"/>
                </a:solidFill>
              </a:rPr>
              <a:t>Conclusion</a:t>
            </a:r>
          </a:p>
          <a:p>
            <a:pPr marL="285750" indent="-285750">
              <a:lnSpc>
                <a:spcPct val="50000"/>
              </a:lnSpc>
              <a:buFontTx/>
              <a:buChar char="-"/>
            </a:pPr>
            <a:endParaRPr lang="en-US" sz="2000" b="1" dirty="0">
              <a:solidFill>
                <a:schemeClr val="accent3"/>
              </a:solidFill>
            </a:endParaRPr>
          </a:p>
          <a:p>
            <a:pPr marL="285750" indent="-285750">
              <a:lnSpc>
                <a:spcPct val="50000"/>
              </a:lnSpc>
              <a:buFontTx/>
              <a:buChar char="-"/>
            </a:pPr>
            <a:endParaRPr lang="en-US" sz="2000" b="1" dirty="0">
              <a:solidFill>
                <a:schemeClr val="accent3"/>
              </a:solidFill>
            </a:endParaRPr>
          </a:p>
          <a:p>
            <a:pPr marL="285750" indent="-285750">
              <a:lnSpc>
                <a:spcPct val="50000"/>
              </a:lnSpc>
              <a:buFontTx/>
              <a:buChar char="-"/>
            </a:pPr>
            <a:endParaRPr lang="en-US" sz="2000" b="1" dirty="0">
              <a:solidFill>
                <a:schemeClr val="accent3"/>
              </a:solidFill>
            </a:endParaRPr>
          </a:p>
          <a:p>
            <a:pPr marL="285750" indent="-285750">
              <a:lnSpc>
                <a:spcPct val="50000"/>
              </a:lnSpc>
              <a:buFontTx/>
              <a:buChar char="-"/>
            </a:pPr>
            <a:endParaRPr lang="en-US" sz="2000" b="1" dirty="0">
              <a:solidFill>
                <a:schemeClr val="accent3"/>
              </a:solidFill>
            </a:endParaRPr>
          </a:p>
          <a:p>
            <a:pPr marL="285750" indent="-285750">
              <a:lnSpc>
                <a:spcPct val="50000"/>
              </a:lnSpc>
              <a:buFontTx/>
              <a:buChar char="-"/>
            </a:pPr>
            <a:endParaRPr lang="en-US" sz="2000" b="1" dirty="0">
              <a:solidFill>
                <a:schemeClr val="accent3"/>
              </a:solidFill>
            </a:endParaRPr>
          </a:p>
          <a:p>
            <a:r>
              <a:rPr lang="en-US" sz="2000" b="1" dirty="0">
                <a:solidFill>
                  <a:schemeClr val="accent3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0308"/>
    </mc:Choice>
    <mc:Fallback xmlns="">
      <p:transition advTm="6030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780776" y="2175851"/>
            <a:ext cx="10388670" cy="4165955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800" b="0" i="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Oracle Sans"/>
              </a:rPr>
              <a:t>Lenet</a:t>
            </a:r>
            <a:r>
              <a:rPr lang="en-US" sz="2800" b="0" i="0" dirty="0">
                <a:solidFill>
                  <a:srgbClr val="EDEBE8"/>
                </a:solidFill>
                <a:effectLst/>
                <a:highlight>
                  <a:srgbClr val="131516"/>
                </a:highlight>
                <a:latin typeface="Oracle Sans"/>
              </a:rPr>
              <a:t> is a convolution neural network (</a:t>
            </a:r>
            <a:r>
              <a:rPr lang="en-US" sz="2800" b="0" i="0" dirty="0">
                <a:solidFill>
                  <a:schemeClr val="accent1"/>
                </a:solidFill>
                <a:effectLst/>
                <a:highlight>
                  <a:srgbClr val="131516"/>
                </a:highlight>
                <a:latin typeface="Oracle Sans"/>
              </a:rPr>
              <a:t>CNN</a:t>
            </a:r>
            <a:r>
              <a:rPr lang="en-US" sz="2800" b="0" i="0" dirty="0">
                <a:solidFill>
                  <a:srgbClr val="EDEBE8"/>
                </a:solidFill>
                <a:effectLst/>
                <a:highlight>
                  <a:srgbClr val="131516"/>
                </a:highlight>
                <a:latin typeface="Oracle Sans"/>
              </a:rPr>
              <a:t>) architecture</a:t>
            </a:r>
          </a:p>
          <a:p>
            <a:pPr>
              <a:buFontTx/>
              <a:buChar char="-"/>
            </a:pPr>
            <a:r>
              <a:rPr lang="en-US" sz="2800" b="0" i="0" dirty="0">
                <a:solidFill>
                  <a:srgbClr val="EDEBE8"/>
                </a:solidFill>
                <a:effectLst/>
                <a:highlight>
                  <a:srgbClr val="131516"/>
                </a:highlight>
                <a:latin typeface="Oracle Sans"/>
              </a:rPr>
              <a:t>Proposed by </a:t>
            </a:r>
            <a:r>
              <a:rPr lang="en-US" sz="2800" b="0" i="0" dirty="0">
                <a:solidFill>
                  <a:srgbClr val="92D050"/>
                </a:solidFill>
                <a:effectLst/>
                <a:highlight>
                  <a:srgbClr val="131516"/>
                </a:highlight>
                <a:latin typeface="Oracle Sans"/>
              </a:rPr>
              <a:t>Yann</a:t>
            </a:r>
            <a:r>
              <a:rPr lang="en-US" sz="2800" b="0" i="0" dirty="0">
                <a:solidFill>
                  <a:schemeClr val="accent6"/>
                </a:solidFill>
                <a:effectLst/>
                <a:highlight>
                  <a:srgbClr val="131516"/>
                </a:highlight>
                <a:latin typeface="Oracle Sans"/>
              </a:rPr>
              <a:t> </a:t>
            </a:r>
            <a:r>
              <a:rPr lang="en-US" sz="2800" b="0" i="0" dirty="0" err="1">
                <a:solidFill>
                  <a:schemeClr val="accent1"/>
                </a:solidFill>
                <a:effectLst/>
                <a:highlight>
                  <a:srgbClr val="131516"/>
                </a:highlight>
                <a:latin typeface="Oracle Sans"/>
              </a:rPr>
              <a:t>Le</a:t>
            </a:r>
            <a:r>
              <a:rPr lang="en-US" sz="2800" b="0" i="0" dirty="0" err="1">
                <a:solidFill>
                  <a:srgbClr val="92D050"/>
                </a:solidFill>
                <a:effectLst/>
                <a:highlight>
                  <a:srgbClr val="131516"/>
                </a:highlight>
                <a:latin typeface="Oracle Sans"/>
              </a:rPr>
              <a:t>Cunn</a:t>
            </a:r>
            <a:r>
              <a:rPr lang="en-US" sz="2800" b="0" i="0" dirty="0">
                <a:solidFill>
                  <a:schemeClr val="accent6"/>
                </a:solidFill>
                <a:effectLst/>
                <a:highlight>
                  <a:srgbClr val="131516"/>
                </a:highlight>
                <a:latin typeface="Oracle Sans"/>
              </a:rPr>
              <a:t> </a:t>
            </a:r>
            <a:r>
              <a:rPr lang="en-US" sz="2800" b="0" i="0" dirty="0">
                <a:solidFill>
                  <a:srgbClr val="EDEBE8"/>
                </a:solidFill>
                <a:effectLst/>
                <a:highlight>
                  <a:srgbClr val="131516"/>
                </a:highlight>
                <a:latin typeface="Oracle Sans"/>
              </a:rPr>
              <a:t>and et al in 1980</a:t>
            </a:r>
          </a:p>
          <a:p>
            <a:pPr>
              <a:buFontTx/>
              <a:buChar char="-"/>
            </a:pPr>
            <a:r>
              <a:rPr lang="en-US" sz="28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  <a:t>It is one of the </a:t>
            </a:r>
            <a:r>
              <a:rPr lang="en-US" sz="2800" dirty="0">
                <a:solidFill>
                  <a:schemeClr val="accent2"/>
                </a:solidFill>
                <a:highlight>
                  <a:srgbClr val="131516"/>
                </a:highlight>
                <a:latin typeface="Oracle Sans"/>
              </a:rPr>
              <a:t>earliest</a:t>
            </a:r>
            <a:r>
              <a:rPr lang="en-US" sz="28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  <a:t> and most </a:t>
            </a:r>
            <a:r>
              <a:rPr lang="en-US" sz="2800" dirty="0">
                <a:solidFill>
                  <a:schemeClr val="accent2"/>
                </a:solidFill>
                <a:highlight>
                  <a:srgbClr val="131516"/>
                </a:highlight>
                <a:latin typeface="Oracle Sans"/>
              </a:rPr>
              <a:t>influential</a:t>
            </a:r>
            <a:r>
              <a:rPr lang="en-US" sz="28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  <a:t> CNN developed primarily for </a:t>
            </a:r>
            <a:r>
              <a:rPr lang="en-US" sz="2800" b="0" i="0" u="sng" dirty="0">
                <a:solidFill>
                  <a:srgbClr val="EDEBE8"/>
                </a:solidFill>
                <a:effectLst/>
                <a:highlight>
                  <a:srgbClr val="131516"/>
                </a:highlight>
                <a:uFill>
                  <a:solidFill>
                    <a:schemeClr val="accent1"/>
                  </a:solidFill>
                </a:uFill>
                <a:latin typeface="Oracle Sans"/>
              </a:rPr>
              <a:t>handwritten digit recognition </a:t>
            </a:r>
            <a:endParaRPr lang="en-US" sz="2800" u="sng" dirty="0">
              <a:solidFill>
                <a:srgbClr val="EDEBE8"/>
              </a:solidFill>
              <a:highlight>
                <a:srgbClr val="131516"/>
              </a:highlight>
              <a:uFill>
                <a:solidFill>
                  <a:schemeClr val="accent1"/>
                </a:solidFill>
              </a:uFill>
              <a:latin typeface="Oracle Sans"/>
            </a:endParaRPr>
          </a:p>
          <a:p>
            <a:pPr>
              <a:buFontTx/>
              <a:buChar char="-"/>
            </a:pPr>
            <a:r>
              <a:rPr lang="en-US" sz="28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  <a:t>It revolutionized the field of </a:t>
            </a:r>
          </a:p>
          <a:p>
            <a:pPr lvl="1">
              <a:buFontTx/>
              <a:buChar char="-"/>
            </a:pPr>
            <a:r>
              <a:rPr lang="en-US" sz="28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  <a:t>Computer Vision </a:t>
            </a:r>
          </a:p>
          <a:p>
            <a:pPr lvl="1">
              <a:buFontTx/>
              <a:buChar char="-"/>
            </a:pPr>
            <a:r>
              <a:rPr lang="en-US" sz="28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  <a:t>Pattern Recognition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1990B80-191A-59C0-A90F-2C22A06F5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775" y="609600"/>
            <a:ext cx="10515601" cy="1179871"/>
          </a:xfrm>
        </p:spPr>
        <p:txBody>
          <a:bodyPr/>
          <a:lstStyle/>
          <a:p>
            <a:pPr>
              <a:lnSpc>
                <a:spcPct val="50000"/>
              </a:lnSpc>
            </a:pPr>
            <a:r>
              <a:rPr lang="en-US" b="1" dirty="0"/>
              <a:t>Introduction</a:t>
            </a:r>
            <a:br>
              <a:rPr lang="en-US" b="1" dirty="0"/>
            </a:b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52849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8649" y="916778"/>
            <a:ext cx="8843050" cy="855232"/>
          </a:xfrm>
        </p:spPr>
        <p:txBody>
          <a:bodyPr/>
          <a:lstStyle/>
          <a:p>
            <a:r>
              <a:rPr lang="en-US" sz="2400" b="1" dirty="0"/>
              <a:t>Lenet – The basis for Deep Learning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EE91-E849-1CB0-9E51-A58B99C631C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1956619" y="2474811"/>
            <a:ext cx="9448800" cy="3751387"/>
          </a:xfrm>
        </p:spPr>
        <p:txBody>
          <a:bodyPr/>
          <a:lstStyle/>
          <a:p>
            <a:pPr algn="l"/>
            <a:r>
              <a:rPr lang="en-US" sz="20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  <a:t>   </a:t>
            </a:r>
            <a:endParaRPr lang="en-US" sz="2000" b="0" i="0" dirty="0">
              <a:solidFill>
                <a:srgbClr val="EDEBE8"/>
              </a:solidFill>
              <a:effectLst/>
              <a:highlight>
                <a:srgbClr val="131516"/>
              </a:highlight>
              <a:latin typeface="Oracle San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z="1400" smtClean="0"/>
              <a:pPr/>
              <a:t>5</a:t>
            </a:fld>
            <a:endParaRPr lang="en-US" sz="1400" dirty="0"/>
          </a:p>
        </p:txBody>
      </p:sp>
      <p:pic>
        <p:nvPicPr>
          <p:cNvPr id="8" name="Picture 7" descr="A red and white card with text&#10;&#10;Description automatically generated">
            <a:extLst>
              <a:ext uri="{FF2B5EF4-FFF2-40B4-BE49-F238E27FC236}">
                <a16:creationId xmlns:a16="http://schemas.microsoft.com/office/drawing/2014/main" id="{219904A0-7E04-6DA8-170F-AA252FFB02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542"/>
          <a:stretch/>
        </p:blipFill>
        <p:spPr>
          <a:xfrm>
            <a:off x="2495345" y="2196304"/>
            <a:ext cx="8371348" cy="421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/>
          <a:lstStyle/>
          <a:p>
            <a:r>
              <a:rPr lang="en-US" sz="3600" b="1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EE91-E849-1CB0-9E51-A58B99C631C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1956619" y="2474811"/>
            <a:ext cx="9448800" cy="3751387"/>
          </a:xfrm>
        </p:spPr>
        <p:txBody>
          <a:bodyPr/>
          <a:lstStyle/>
          <a:p>
            <a:pPr marL="285750" indent="-285750" algn="l">
              <a:buFontTx/>
              <a:buChar char="-"/>
            </a:pPr>
            <a:r>
              <a:rPr lang="en-US" sz="2400" b="1" i="0" dirty="0">
                <a:solidFill>
                  <a:schemeClr val="accent1"/>
                </a:solidFill>
                <a:effectLst/>
                <a:highlight>
                  <a:srgbClr val="131516"/>
                </a:highlight>
                <a:latin typeface="Oracle Sans"/>
              </a:rPr>
              <a:t>Data</a:t>
            </a:r>
            <a:r>
              <a:rPr lang="en-US" sz="2400" b="0" i="0" dirty="0">
                <a:solidFill>
                  <a:srgbClr val="EDEBE8"/>
                </a:solidFill>
                <a:effectLst/>
                <a:highlight>
                  <a:srgbClr val="131516"/>
                </a:highlight>
                <a:latin typeface="Oracle Sans"/>
              </a:rPr>
              <a:t>: </a:t>
            </a:r>
            <a:r>
              <a:rPr lang="en-US" sz="24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  <a:t>T</a:t>
            </a:r>
            <a:r>
              <a:rPr lang="en-US" sz="2400" b="0" i="0" dirty="0">
                <a:solidFill>
                  <a:srgbClr val="EDEBE8"/>
                </a:solidFill>
                <a:effectLst/>
                <a:highlight>
                  <a:srgbClr val="131516"/>
                </a:highlight>
                <a:latin typeface="Oracle Sans"/>
              </a:rPr>
              <a:t>rained on the </a:t>
            </a:r>
            <a:r>
              <a:rPr lang="en-US" sz="2400" b="0" i="0" dirty="0">
                <a:solidFill>
                  <a:schemeClr val="accent2"/>
                </a:solidFill>
                <a:effectLst/>
                <a:highlight>
                  <a:srgbClr val="131516"/>
                </a:highlight>
                <a:latin typeface="Oracle Sans"/>
              </a:rPr>
              <a:t>MNIST</a:t>
            </a:r>
            <a:r>
              <a:rPr lang="en-US" sz="2400" b="0" i="0" dirty="0">
                <a:solidFill>
                  <a:srgbClr val="EDEBE8"/>
                </a:solidFill>
                <a:effectLst/>
                <a:highlight>
                  <a:srgbClr val="131516"/>
                </a:highlight>
                <a:latin typeface="Oracle Sans"/>
              </a:rPr>
              <a:t> dataset (handwritten digits).</a:t>
            </a:r>
            <a:br>
              <a:rPr lang="en-US" sz="24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</a:br>
            <a:r>
              <a:rPr lang="en-US" sz="24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  <a:t>(</a:t>
            </a:r>
            <a:r>
              <a:rPr lang="en-US" sz="2400" b="0" i="0" dirty="0">
                <a:solidFill>
                  <a:srgbClr val="EDEBE8"/>
                </a:solidFill>
                <a:effectLst/>
                <a:highlight>
                  <a:srgbClr val="263365"/>
                </a:highlight>
                <a:latin typeface="Google Sans"/>
              </a:rPr>
              <a:t>Modified National Institute of Standards and Technology database</a:t>
            </a:r>
            <a:r>
              <a:rPr lang="en-US" sz="24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  <a:t>)</a:t>
            </a:r>
            <a:endParaRPr lang="en-US" sz="2400" b="0" i="0" dirty="0">
              <a:solidFill>
                <a:srgbClr val="EDEBE8"/>
              </a:solidFill>
              <a:effectLst/>
              <a:highlight>
                <a:srgbClr val="131516"/>
              </a:highlight>
              <a:latin typeface="Oracle Sans"/>
            </a:endParaRPr>
          </a:p>
          <a:p>
            <a:pPr marL="285750" indent="-285750" algn="l">
              <a:buFontTx/>
              <a:buChar char="-"/>
            </a:pPr>
            <a:r>
              <a:rPr lang="en-US" sz="2400" b="1" i="0" dirty="0">
                <a:solidFill>
                  <a:schemeClr val="accent1"/>
                </a:solidFill>
                <a:effectLst/>
                <a:highlight>
                  <a:srgbClr val="131516"/>
                </a:highlight>
                <a:latin typeface="Oracle Sans"/>
              </a:rPr>
              <a:t>Loss Function</a:t>
            </a:r>
            <a:r>
              <a:rPr lang="en-US" sz="2400" b="0" i="0" dirty="0">
                <a:solidFill>
                  <a:srgbClr val="EDEBE8"/>
                </a:solidFill>
                <a:effectLst/>
                <a:highlight>
                  <a:srgbClr val="131516"/>
                </a:highlight>
                <a:latin typeface="Oracle Sans"/>
              </a:rPr>
              <a:t>: Cross-entropy loss is used for classification tasks.</a:t>
            </a:r>
          </a:p>
          <a:p>
            <a:pPr marL="285750" indent="-285750" algn="l">
              <a:buFontTx/>
              <a:buChar char="-"/>
            </a:pPr>
            <a:r>
              <a:rPr lang="en-US" sz="2400" b="1" i="0" dirty="0">
                <a:solidFill>
                  <a:schemeClr val="accent1"/>
                </a:solidFill>
                <a:effectLst/>
                <a:highlight>
                  <a:srgbClr val="131516"/>
                </a:highlight>
                <a:latin typeface="Oracle Sans"/>
              </a:rPr>
              <a:t>Optimizer</a:t>
            </a:r>
            <a:r>
              <a:rPr lang="en-US" sz="2400" b="0" i="0" dirty="0">
                <a:solidFill>
                  <a:srgbClr val="EDEBE8"/>
                </a:solidFill>
                <a:effectLst/>
                <a:highlight>
                  <a:srgbClr val="131516"/>
                </a:highlight>
                <a:latin typeface="Oracle Sans"/>
              </a:rPr>
              <a:t>: Stochastic Gradient Descent (SGD) </a:t>
            </a:r>
            <a:r>
              <a:rPr lang="en-US" sz="2400" dirty="0">
                <a:solidFill>
                  <a:srgbClr val="EDEBE8"/>
                </a:solidFill>
                <a:highlight>
                  <a:srgbClr val="131516"/>
                </a:highlight>
                <a:latin typeface="Oracle Sans"/>
              </a:rPr>
              <a:t>and </a:t>
            </a:r>
            <a:r>
              <a:rPr lang="en-US" sz="2400" b="0" i="0" dirty="0">
                <a:solidFill>
                  <a:srgbClr val="EDEBE8"/>
                </a:solidFill>
                <a:effectLst/>
                <a:highlight>
                  <a:srgbClr val="131516"/>
                </a:highlight>
                <a:latin typeface="Oracle Sans"/>
              </a:rPr>
              <a:t>variants.</a:t>
            </a:r>
          </a:p>
          <a:p>
            <a:pPr marL="285750" indent="-285750" algn="l">
              <a:buFontTx/>
              <a:buChar char="-"/>
            </a:pPr>
            <a:r>
              <a:rPr lang="en-US" sz="2400" b="1" i="0" dirty="0">
                <a:solidFill>
                  <a:schemeClr val="accent1"/>
                </a:solidFill>
                <a:effectLst/>
                <a:highlight>
                  <a:srgbClr val="131516"/>
                </a:highlight>
                <a:latin typeface="Oracle Sans"/>
              </a:rPr>
              <a:t>Backpropagation</a:t>
            </a:r>
            <a:r>
              <a:rPr lang="en-US" sz="2400" b="0" i="0" dirty="0">
                <a:solidFill>
                  <a:srgbClr val="EDEBE8"/>
                </a:solidFill>
                <a:effectLst/>
                <a:highlight>
                  <a:srgbClr val="131516"/>
                </a:highlight>
                <a:latin typeface="Oracle Sans"/>
              </a:rPr>
              <a:t>: Used to update the weights in the network.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z="1400" smtClean="0"/>
              <a:pPr/>
              <a:t>6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99174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749265" y="2133600"/>
            <a:ext cx="10388670" cy="3957212"/>
          </a:xfrm>
        </p:spPr>
        <p:txBody>
          <a:bodyPr/>
          <a:lstStyle/>
          <a:p>
            <a:pPr>
              <a:lnSpc>
                <a:spcPct val="100000"/>
              </a:lnSpc>
              <a:buFontTx/>
              <a:buChar char="-"/>
            </a:pPr>
            <a:r>
              <a:rPr lang="en-US" sz="2800" b="1" dirty="0">
                <a:solidFill>
                  <a:schemeClr val="accent2"/>
                </a:solidFill>
                <a:highlight>
                  <a:srgbClr val="131516"/>
                </a:highlight>
                <a:latin typeface="Oracle Sans"/>
              </a:rPr>
              <a:t>Convolutional Layers                             [3]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800" b="1" dirty="0">
                <a:solidFill>
                  <a:schemeClr val="accent2"/>
                </a:solidFill>
                <a:highlight>
                  <a:srgbClr val="131516"/>
                </a:highlight>
                <a:latin typeface="Oracle Sans"/>
              </a:rPr>
              <a:t>Pooling Layers (Subsampling)              [2]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800" b="1" dirty="0">
                <a:solidFill>
                  <a:schemeClr val="accent2"/>
                </a:solidFill>
                <a:highlight>
                  <a:srgbClr val="131516"/>
                </a:highlight>
                <a:latin typeface="Oracle Sans"/>
              </a:rPr>
              <a:t>Fully Connected Layers                          [1]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1990B80-191A-59C0-A90F-2C22A06F5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775" y="609600"/>
            <a:ext cx="10515601" cy="1179871"/>
          </a:xfrm>
        </p:spPr>
        <p:txBody>
          <a:bodyPr/>
          <a:lstStyle/>
          <a:p>
            <a:pPr>
              <a:lnSpc>
                <a:spcPct val="50000"/>
              </a:lnSpc>
            </a:pPr>
            <a:r>
              <a:rPr lang="en-US" b="1" dirty="0"/>
              <a:t>ARCHITECTURE: LAYERs</a:t>
            </a:r>
            <a:br>
              <a:rPr lang="en-US" b="1" dirty="0"/>
            </a:br>
            <a:endParaRPr lang="en-US" sz="2400" b="1" dirty="0"/>
          </a:p>
        </p:txBody>
      </p:sp>
      <p:sp>
        <p:nvSpPr>
          <p:cNvPr id="2" name="AutoShape 2" descr="lenet">
            <a:extLst>
              <a:ext uri="{FF2B5EF4-FFF2-40B4-BE49-F238E27FC236}">
                <a16:creationId xmlns:a16="http://schemas.microsoft.com/office/drawing/2014/main" id="{B66D01B0-2FA0-F258-AA71-C9B25F76BD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934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780776" y="2175851"/>
            <a:ext cx="10388670" cy="4165955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800" b="0" i="0" dirty="0">
                <a:solidFill>
                  <a:srgbClr val="EDEBE8"/>
                </a:solidFill>
                <a:effectLst/>
                <a:highlight>
                  <a:srgbClr val="131516"/>
                </a:highlight>
                <a:latin typeface="Oracle Sans"/>
              </a:rPr>
              <a:t>Lenet</a:t>
            </a:r>
            <a:endParaRPr lang="en-US" sz="2800" dirty="0">
              <a:solidFill>
                <a:srgbClr val="EDEBE8"/>
              </a:solidFill>
              <a:highlight>
                <a:srgbClr val="131516"/>
              </a:highlight>
              <a:latin typeface="Oracle San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1990B80-191A-59C0-A90F-2C22A06F5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775" y="609600"/>
            <a:ext cx="10515601" cy="1179871"/>
          </a:xfrm>
        </p:spPr>
        <p:txBody>
          <a:bodyPr/>
          <a:lstStyle/>
          <a:p>
            <a:pPr>
              <a:lnSpc>
                <a:spcPct val="50000"/>
              </a:lnSpc>
            </a:pPr>
            <a:r>
              <a:rPr lang="en-US" b="1" dirty="0"/>
              <a:t>architecture</a:t>
            </a:r>
            <a:br>
              <a:rPr lang="en-US" b="1" dirty="0"/>
            </a:br>
            <a:endParaRPr lang="en-US" sz="2400" b="1" dirty="0"/>
          </a:p>
        </p:txBody>
      </p:sp>
      <p:sp>
        <p:nvSpPr>
          <p:cNvPr id="2" name="AutoShape 2" descr="lenet">
            <a:extLst>
              <a:ext uri="{FF2B5EF4-FFF2-40B4-BE49-F238E27FC236}">
                <a16:creationId xmlns:a16="http://schemas.microsoft.com/office/drawing/2014/main" id="{B66D01B0-2FA0-F258-AA71-C9B25F76BD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 descr="A diagram of a graph&#10;&#10;Description automatically generated">
            <a:extLst>
              <a:ext uri="{FF2B5EF4-FFF2-40B4-BE49-F238E27FC236}">
                <a16:creationId xmlns:a16="http://schemas.microsoft.com/office/drawing/2014/main" id="{A6763989-9C71-9A68-8E29-F116995D0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2" y="1910923"/>
            <a:ext cx="11203457" cy="386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53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749265" y="849251"/>
            <a:ext cx="10388670" cy="5241561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b="1" dirty="0">
                <a:solidFill>
                  <a:schemeClr val="accent2"/>
                </a:solidFill>
                <a:highlight>
                  <a:srgbClr val="131516"/>
                </a:highlight>
                <a:latin typeface="Oracle Sans"/>
              </a:rPr>
              <a:t>Convolutional Layers: </a:t>
            </a:r>
            <a:br>
              <a:rPr lang="en-US" sz="2800" b="1" dirty="0">
                <a:solidFill>
                  <a:schemeClr val="accent2"/>
                </a:solidFill>
                <a:highlight>
                  <a:srgbClr val="131516"/>
                </a:highlight>
                <a:latin typeface="Oracle Sans"/>
              </a:rPr>
            </a:br>
            <a:endParaRPr lang="en-US" sz="2800" b="1" dirty="0">
              <a:solidFill>
                <a:schemeClr val="accent2"/>
              </a:solidFill>
              <a:highlight>
                <a:srgbClr val="131516"/>
              </a:highlight>
              <a:latin typeface="Oracle Sans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sz="2800" dirty="0">
                <a:solidFill>
                  <a:schemeClr val="tx2"/>
                </a:solidFill>
                <a:highlight>
                  <a:srgbClr val="131516"/>
                </a:highlight>
                <a:latin typeface="Oracle Sans"/>
              </a:rPr>
              <a:t>Extract features by applying filters to the input image. </a:t>
            </a:r>
            <a:endParaRPr lang="en-US" sz="2800" dirty="0">
              <a:highlight>
                <a:srgbClr val="131516"/>
              </a:highlight>
              <a:latin typeface="Oracle San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AutoShape 2" descr="lenet">
            <a:extLst>
              <a:ext uri="{FF2B5EF4-FFF2-40B4-BE49-F238E27FC236}">
                <a16:creationId xmlns:a16="http://schemas.microsoft.com/office/drawing/2014/main" id="{B66D01B0-2FA0-F258-AA71-C9B25F76BD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4BC05124-9E3B-D712-9477-75E2152FE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D77B98-F617-BC9A-C13A-AE3EE6547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62" y="2882602"/>
            <a:ext cx="5971221" cy="2273380"/>
          </a:xfrm>
          <a:prstGeom prst="rect">
            <a:avLst/>
          </a:prstGeom>
        </p:spPr>
      </p:pic>
      <p:pic>
        <p:nvPicPr>
          <p:cNvPr id="7" name="Picture 6" descr="A graph on lined paper&#10;&#10;Description automatically generated">
            <a:extLst>
              <a:ext uri="{FF2B5EF4-FFF2-40B4-BE49-F238E27FC236}">
                <a16:creationId xmlns:a16="http://schemas.microsoft.com/office/drawing/2014/main" id="{4F3DB039-0C6A-AF1D-6B75-4D0345B55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1175" y="2718185"/>
            <a:ext cx="4147988" cy="260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63420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78D9019-7CE1-4B77-8F5D-67F6576598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2E6C21-1752-4E06-9FE3-208D45ADB668}">
  <ds:schemaRefs>
    <ds:schemaRef ds:uri="http://schemas.openxmlformats.org/package/2006/metadata/core-properties"/>
    <ds:schemaRef ds:uri="http://schemas.microsoft.com/sharepoint/v3"/>
    <ds:schemaRef ds:uri="230e9df3-be65-4c73-a93b-d1236ebd677e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16c05727-aa75-4e4a-9b5f-8a80a1165891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F6E7B4D-FB62-47B7-AAA7-0DEC9938DB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2451</TotalTime>
  <Words>582</Words>
  <Application>Microsoft Office PowerPoint</Application>
  <PresentationFormat>Widescreen</PresentationFormat>
  <Paragraphs>173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Arial Nova</vt:lpstr>
      <vt:lpstr>Avenir Next LT Pro</vt:lpstr>
      <vt:lpstr>Biome</vt:lpstr>
      <vt:lpstr>Calibri</vt:lpstr>
      <vt:lpstr>Google Sans</vt:lpstr>
      <vt:lpstr>Helvetica-Bold</vt:lpstr>
      <vt:lpstr>Oracle Sans</vt:lpstr>
      <vt:lpstr>Playfair Display</vt:lpstr>
      <vt:lpstr>Times New Roman</vt:lpstr>
      <vt:lpstr>Custom</vt:lpstr>
      <vt:lpstr>PowerPoint Presentation</vt:lpstr>
      <vt:lpstr>Lenet</vt:lpstr>
      <vt:lpstr>INDEX</vt:lpstr>
      <vt:lpstr>Introduction </vt:lpstr>
      <vt:lpstr>Lenet – The basis for Deep Learning Architecture</vt:lpstr>
      <vt:lpstr>Key Features</vt:lpstr>
      <vt:lpstr>ARCHITECTURE: LAYERs </vt:lpstr>
      <vt:lpstr>architecture </vt:lpstr>
      <vt:lpstr> </vt:lpstr>
      <vt:lpstr> </vt:lpstr>
      <vt:lpstr>  </vt:lpstr>
      <vt:lpstr>PowerPoint Presentation</vt:lpstr>
      <vt:lpstr>Layers  </vt:lpstr>
      <vt:lpstr>architecture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LENET - Implementation </vt:lpstr>
      <vt:lpstr>LENET - Implementation </vt:lpstr>
      <vt:lpstr>LENET - Implementation </vt:lpstr>
      <vt:lpstr>LENET - Implementation </vt:lpstr>
      <vt:lpstr> </vt:lpstr>
      <vt:lpstr> </vt:lpstr>
      <vt:lpstr>Significance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</dc:title>
  <cp:lastModifiedBy>Sushanth S Rao</cp:lastModifiedBy>
  <cp:revision>727</cp:revision>
  <dcterms:created xsi:type="dcterms:W3CDTF">2024-01-05T14:58:10Z</dcterms:created>
  <dcterms:modified xsi:type="dcterms:W3CDTF">2024-10-10T09:45:03Z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