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5" r:id="rId5"/>
    <p:sldId id="342" r:id="rId6"/>
    <p:sldId id="359" r:id="rId7"/>
    <p:sldId id="388" r:id="rId8"/>
    <p:sldId id="376" r:id="rId9"/>
    <p:sldId id="463" r:id="rId10"/>
    <p:sldId id="468" r:id="rId11"/>
    <p:sldId id="446" r:id="rId12"/>
    <p:sldId id="465" r:id="rId13"/>
    <p:sldId id="467" r:id="rId14"/>
    <p:sldId id="469" r:id="rId15"/>
    <p:sldId id="448" r:id="rId16"/>
    <p:sldId id="447" r:id="rId17"/>
    <p:sldId id="470" r:id="rId18"/>
    <p:sldId id="450" r:id="rId19"/>
    <p:sldId id="453" r:id="rId20"/>
    <p:sldId id="455" r:id="rId21"/>
    <p:sldId id="456" r:id="rId22"/>
    <p:sldId id="457" r:id="rId23"/>
    <p:sldId id="449" r:id="rId24"/>
    <p:sldId id="458" r:id="rId25"/>
    <p:sldId id="459" r:id="rId26"/>
    <p:sldId id="460" r:id="rId27"/>
    <p:sldId id="461" r:id="rId28"/>
    <p:sldId id="462" r:id="rId29"/>
    <p:sldId id="464" r:id="rId30"/>
    <p:sldId id="3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8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3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1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11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85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79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39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03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9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8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52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0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11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41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1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2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62" y="1620422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06628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F45C9BFD-7E34-472B-B453-52FB1B1C49F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385538" cy="5058697"/>
          </a:xfrm>
          <a:custGeom>
            <a:avLst/>
            <a:gdLst>
              <a:gd name="T0" fmla="*/ 2147483646 w 7436484"/>
              <a:gd name="T1" fmla="*/ 0 h 5134610"/>
              <a:gd name="T2" fmla="*/ 0 w 7436484"/>
              <a:gd name="T3" fmla="*/ 0 h 5134610"/>
              <a:gd name="T4" fmla="*/ 0 w 7436484"/>
              <a:gd name="T5" fmla="*/ 2147483646 h 5134610"/>
              <a:gd name="T6" fmla="*/ 214748364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6197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4F01BE7B-D7D7-4D4F-ACBB-A61E5113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2" y="231684"/>
            <a:ext cx="1741217" cy="175934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761970">
              <a:spcBef>
                <a:spcPct val="0"/>
              </a:spcBef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E312819-B303-4382-AAF4-E89EF3A2CC52}"/>
              </a:ext>
            </a:extLst>
          </p:cNvPr>
          <p:cNvSpPr txBox="1"/>
          <p:nvPr/>
        </p:nvSpPr>
        <p:spPr>
          <a:xfrm>
            <a:off x="2648927" y="425303"/>
            <a:ext cx="3810000" cy="117448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3200" dirty="0">
              <a:solidFill>
                <a:prstClr val="black"/>
              </a:solidFill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69AF687A-D6EE-425C-AACF-8E0B4DB7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5398"/>
            <a:ext cx="12192000" cy="10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endParaRPr lang="en-US" alt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9099B54E-FA81-43E7-A081-6FA6AB700DBA}"/>
              </a:ext>
            </a:extLst>
          </p:cNvPr>
          <p:cNvSpPr txBox="1"/>
          <p:nvPr/>
        </p:nvSpPr>
        <p:spPr>
          <a:xfrm>
            <a:off x="8602293" y="274798"/>
            <a:ext cx="3405187" cy="474489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699" defTabSz="761970">
              <a:spcBef>
                <a:spcPts val="100"/>
              </a:spcBef>
              <a:defRPr/>
            </a:pP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solidFill>
                <a:prstClr val="black"/>
              </a:solidFill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360A74CD-F8D0-43D1-9AB7-896C4E7D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056" y="5068951"/>
            <a:ext cx="3648424" cy="1514517"/>
          </a:xfrm>
          <a:prstGeom prst="rect">
            <a:avLst/>
          </a:prstGeom>
          <a:noFill/>
          <a:ln>
            <a:noFill/>
          </a:ln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defTabSz="761970">
              <a:spcBef>
                <a:spcPts val="88"/>
              </a:spcBef>
              <a:tabLst>
                <a:tab pos="2928820" algn="l"/>
              </a:tabLst>
              <a:defRPr/>
            </a:pPr>
            <a:endParaRPr lang="it-IT" alt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583" defTabSz="761970">
              <a:spcBef>
                <a:spcPts val="88"/>
              </a:spcBef>
              <a:tabLst>
                <a:tab pos="2928820" algn="l"/>
              </a:tabLst>
              <a:defRPr/>
            </a:pPr>
            <a:r>
              <a:rPr lang="it-IT" alt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Sushanth S Rao</a:t>
            </a:r>
          </a:p>
          <a:p>
            <a:pPr marL="10583" defTabSz="761970">
              <a:spcBef>
                <a:spcPts val="88"/>
              </a:spcBef>
              <a:tabLst>
                <a:tab pos="2928820" algn="l"/>
              </a:tabLst>
              <a:defRPr/>
            </a:pPr>
            <a:r>
              <a:rPr lang="it-IT" altLang="en-US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1RV23SCS16</a:t>
            </a:r>
          </a:p>
        </p:txBody>
      </p:sp>
    </p:spTree>
    <p:extLst>
      <p:ext uri="{BB962C8B-B14F-4D97-AF65-F5344CB8AC3E}">
        <p14:creationId xmlns:p14="http://schemas.microsoft.com/office/powerpoint/2010/main" val="242535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14"/>
    </mc:Choice>
    <mc:Fallback>
      <p:transition advTm="14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849251"/>
            <a:ext cx="10388670" cy="524156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Convolutional Layers: </a:t>
            </a:r>
            <a:b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b="1" dirty="0">
              <a:solidFill>
                <a:schemeClr val="accent2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highlight>
                  <a:srgbClr val="131516"/>
                </a:highlight>
                <a:latin typeface="Oracle Sans"/>
              </a:rPr>
              <a:t>Each filter detects specific patterns like edges or textures.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42CD5-3DB5-6A76-2792-428D8849DBFF}"/>
              </a:ext>
            </a:extLst>
          </p:cNvPr>
          <p:cNvSpPr txBox="1"/>
          <p:nvPr/>
        </p:nvSpPr>
        <p:spPr>
          <a:xfrm>
            <a:off x="733562" y="4862580"/>
            <a:ext cx="100761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Shared weights (Parameter Sharing) </a:t>
            </a:r>
          </a:p>
          <a:p>
            <a:r>
              <a:rPr lang="en-US" sz="2200" dirty="0">
                <a:solidFill>
                  <a:schemeClr val="bg1"/>
                </a:solidFill>
              </a:rPr>
              <a:t>Uses the same set of weights (filter) across different positions of the input image.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Same filter can detect the feature (eyes) across different spatial locations.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C05124-9E3B-D712-9477-75E2152F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8E9BC-DFA2-45D3-1F48-6DBDC5C18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440622" y="2545043"/>
            <a:ext cx="5399617" cy="20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849251"/>
            <a:ext cx="10388670" cy="524156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Pooling Layers (Subsampling): </a:t>
            </a:r>
            <a:b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b="1" dirty="0">
              <a:solidFill>
                <a:schemeClr val="accent2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Reduces the spatial dimensions (width and height) of the feature maps while retaining the most important information.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It will not change the object, rather just decreases the memory consumption and computational load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800" dirty="0"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C05124-9E3B-D712-9477-75E2152F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8786C-4777-7FAE-ED27-3ED2B751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83" y="228659"/>
            <a:ext cx="3264148" cy="1241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ACB22-DF2F-0016-0FC3-5241A5C0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7" y="4153969"/>
            <a:ext cx="11059466" cy="17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Fully Connected Layers: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Combine features learned by convolutional and pooling layers to classify the input image.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Applies non linear activation function: </a:t>
            </a:r>
            <a:r>
              <a:rPr lang="en-US" sz="2800" b="1" dirty="0" err="1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softmax</a:t>
            </a:r>
            <a:endParaRPr lang="en-US" sz="2800" b="1" dirty="0">
              <a:solidFill>
                <a:schemeClr val="accent1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4D0AC-84CE-AD39-FAA8-2E2F5AF7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424516"/>
            <a:ext cx="2081772" cy="2068484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E12EF018-488A-B110-C6E9-4F7EFE791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2"/>
          <a:stretch/>
        </p:blipFill>
        <p:spPr bwMode="auto">
          <a:xfrm>
            <a:off x="8497615" y="3883742"/>
            <a:ext cx="3386555" cy="26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5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Input Layer: Accepts 32x32 pixel images</a:t>
            </a: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C1 -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Convolutional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Results in feature map of size 28x28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S2 -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Subsampling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14x14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C3 -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Convolutional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10x10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S4 -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Subsampling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5x5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C5 -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Convolutional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1x1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Output Layer: 10 units for classification (Digits 0-9)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Layers 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EACAC0-CDA4-0634-72B0-98F4A33B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48925"/>
              </p:ext>
            </p:extLst>
          </p:nvPr>
        </p:nvGraphicFramePr>
        <p:xfrm>
          <a:off x="780775" y="2475471"/>
          <a:ext cx="9356283" cy="32833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32009">
                  <a:extLst>
                    <a:ext uri="{9D8B030D-6E8A-4147-A177-3AD203B41FA5}">
                      <a16:colId xmlns:a16="http://schemas.microsoft.com/office/drawing/2014/main" val="2969494938"/>
                    </a:ext>
                  </a:extLst>
                </a:gridCol>
                <a:gridCol w="1046132">
                  <a:extLst>
                    <a:ext uri="{9D8B030D-6E8A-4147-A177-3AD203B41FA5}">
                      <a16:colId xmlns:a16="http://schemas.microsoft.com/office/drawing/2014/main" val="411783744"/>
                    </a:ext>
                  </a:extLst>
                </a:gridCol>
                <a:gridCol w="1641788">
                  <a:extLst>
                    <a:ext uri="{9D8B030D-6E8A-4147-A177-3AD203B41FA5}">
                      <a16:colId xmlns:a16="http://schemas.microsoft.com/office/drawing/2014/main" val="1212605220"/>
                    </a:ext>
                  </a:extLst>
                </a:gridCol>
                <a:gridCol w="3036354">
                  <a:extLst>
                    <a:ext uri="{9D8B030D-6E8A-4147-A177-3AD203B41FA5}">
                      <a16:colId xmlns:a16="http://schemas.microsoft.com/office/drawing/2014/main" val="3288940933"/>
                    </a:ext>
                  </a:extLst>
                </a:gridCol>
              </a:tblGrid>
              <a:tr h="469043">
                <a:tc>
                  <a:txBody>
                    <a:bodyPr/>
                    <a:lstStyle/>
                    <a:p>
                      <a:r>
                        <a:rPr lang="en-IN" dirty="0"/>
                        <a:t>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Filter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Resulting Feature Maps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23050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C1 -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Convolutional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28x28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04906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S2 -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Subsampling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2x2 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3967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C3 -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Convolutional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10902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S4 -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Subsampling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16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2x2 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13933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C5 -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Convolutional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120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24703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F6 -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Fully Connected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84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6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2175851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Lenet</a:t>
            </a: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architecture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A6763989-9C71-9A68-8E29-F116995D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2" y="1910923"/>
            <a:ext cx="11203457" cy="38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4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36C658-EE11-9AAA-D829-2F0285409BB9}"/>
              </a:ext>
            </a:extLst>
          </p:cNvPr>
          <p:cNvSpPr txBox="1"/>
          <p:nvPr/>
        </p:nvSpPr>
        <p:spPr>
          <a:xfrm>
            <a:off x="4004417" y="612374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C1 -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47897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8DFF045-0E0F-4BA7-29AC-FAD93F55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88" y="567504"/>
            <a:ext cx="8512223" cy="565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3FE4BA-00EE-B507-7A5A-E8D20BB01892}"/>
              </a:ext>
            </a:extLst>
          </p:cNvPr>
          <p:cNvSpPr txBox="1"/>
          <p:nvPr/>
        </p:nvSpPr>
        <p:spPr>
          <a:xfrm>
            <a:off x="4849991" y="675716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05202E"/>
                </a:highlight>
                <a:latin typeface="Oracle Sans"/>
              </a:rPr>
              <a:t>S2 – Pooling Layer</a:t>
            </a:r>
          </a:p>
        </p:txBody>
      </p:sp>
    </p:spTree>
    <p:extLst>
      <p:ext uri="{BB962C8B-B14F-4D97-AF65-F5344CB8AC3E}">
        <p14:creationId xmlns:p14="http://schemas.microsoft.com/office/powerpoint/2010/main" val="144171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15DC6C27-1575-6356-61E8-DBFFA0E8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56" y="567504"/>
            <a:ext cx="8408264" cy="572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E5127-D93B-D8A9-A907-2C9585307E37}"/>
              </a:ext>
            </a:extLst>
          </p:cNvPr>
          <p:cNvSpPr txBox="1"/>
          <p:nvPr/>
        </p:nvSpPr>
        <p:spPr>
          <a:xfrm>
            <a:off x="4230559" y="694781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05202E"/>
                </a:highlight>
                <a:latin typeface="Oracle Sans"/>
              </a:rPr>
              <a:t>C3 – Convolution Layer</a:t>
            </a:r>
          </a:p>
        </p:txBody>
      </p:sp>
    </p:spTree>
    <p:extLst>
      <p:ext uri="{BB962C8B-B14F-4D97-AF65-F5344CB8AC3E}">
        <p14:creationId xmlns:p14="http://schemas.microsoft.com/office/powerpoint/2010/main" val="201800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0C63BE0-CE61-13F1-ED1B-B6830FE4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660743"/>
            <a:ext cx="8576797" cy="54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4DAA6-DFE7-8183-7367-507DB5B009F0}"/>
              </a:ext>
            </a:extLst>
          </p:cNvPr>
          <p:cNvSpPr txBox="1"/>
          <p:nvPr/>
        </p:nvSpPr>
        <p:spPr>
          <a:xfrm>
            <a:off x="4612775" y="870791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S4 -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55950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4DAA6-DFE7-8183-7367-507DB5B009F0}"/>
              </a:ext>
            </a:extLst>
          </p:cNvPr>
          <p:cNvSpPr txBox="1"/>
          <p:nvPr/>
        </p:nvSpPr>
        <p:spPr>
          <a:xfrm>
            <a:off x="4612775" y="870791"/>
            <a:ext cx="4008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S4 - Pooling Layer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EF764EE-144D-E8F9-B465-41B4ABF0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5" y="593854"/>
            <a:ext cx="5920019" cy="567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90EBD27-E7ED-9EA4-962A-924EE0E00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8507" y="593854"/>
            <a:ext cx="7941300" cy="567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17CE1-154C-2CA9-8551-0C82B50C7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936" y="5119187"/>
            <a:ext cx="1105054" cy="83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F7AF7-9BAC-B9AA-7690-365FA3C83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911" y="1203866"/>
            <a:ext cx="1009791" cy="3915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6E22C-DA44-E86B-DC37-2516651F8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331" y="2837631"/>
            <a:ext cx="857370" cy="647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A9551-A640-29B9-9D37-EBBEB57F5D34}"/>
              </a:ext>
            </a:extLst>
          </p:cNvPr>
          <p:cNvSpPr txBox="1"/>
          <p:nvPr/>
        </p:nvSpPr>
        <p:spPr>
          <a:xfrm>
            <a:off x="4012354" y="942256"/>
            <a:ext cx="3292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C5 – Convolution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51C38-837D-1247-4510-093E52F58B5C}"/>
              </a:ext>
            </a:extLst>
          </p:cNvPr>
          <p:cNvSpPr txBox="1"/>
          <p:nvPr/>
        </p:nvSpPr>
        <p:spPr>
          <a:xfrm>
            <a:off x="7732004" y="947438"/>
            <a:ext cx="3292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F6  - 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311554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400" b="1" dirty="0"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Lenet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(Unit 5)</a:t>
            </a:r>
            <a:endParaRPr lang="en-US" sz="4000" b="1" dirty="0">
              <a:ln cmpd="sng">
                <a:solidFill>
                  <a:schemeClr val="tx2">
                    <a:lumMod val="5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553"/>
    </mc:Choice>
    <mc:Fallback>
      <p:transition advTm="655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5712E-AF00-F1F3-D123-7ECCA405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17" y="1826534"/>
            <a:ext cx="8702365" cy="43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6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B2F1D-A887-34F2-861F-1C6BECAF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05" y="1846199"/>
            <a:ext cx="6710789" cy="46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B9C22-905B-23FF-D486-84F52A19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5" y="175758"/>
            <a:ext cx="10821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B2235-F6BE-08EC-67D2-7CB29D4B4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" r="1" b="8201"/>
          <a:stretch/>
        </p:blipFill>
        <p:spPr>
          <a:xfrm>
            <a:off x="1227845" y="399784"/>
            <a:ext cx="9407770" cy="4294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288FE-1D9D-D4A1-9A64-48E642387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22" y="4904130"/>
            <a:ext cx="9610755" cy="16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41070-1128-D8DD-5C5C-EA02FBA0F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64"/>
          <a:stretch/>
        </p:blipFill>
        <p:spPr>
          <a:xfrm>
            <a:off x="3242597" y="233704"/>
            <a:ext cx="5591955" cy="1333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13C60-9A9B-A27E-26A5-C9A5BA49B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790" y="3829752"/>
            <a:ext cx="7841219" cy="2773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12C578-FF8D-4FF4-5CA0-9EC2FE71A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" t="24767" r="15140" b="2976"/>
          <a:stretch/>
        </p:blipFill>
        <p:spPr>
          <a:xfrm>
            <a:off x="4895338" y="1689900"/>
            <a:ext cx="2096522" cy="20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5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E8432-813A-52D2-2104-665BDD790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"/>
          <a:stretch/>
        </p:blipFill>
        <p:spPr>
          <a:xfrm>
            <a:off x="3121244" y="86904"/>
            <a:ext cx="5834661" cy="66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3600" b="1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56619" y="2474811"/>
            <a:ext cx="9448800" cy="3751387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Innovation: One of the first CNNs,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demonstrating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the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power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of deep learning for image recognition.</a:t>
            </a:r>
          </a:p>
          <a:p>
            <a:pPr marL="285750" indent="-285750" algn="l">
              <a:buFontTx/>
              <a:buChar char="-"/>
            </a:pP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Foundation: Provided the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foundation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for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modern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deep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learning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architectures like </a:t>
            </a:r>
            <a:r>
              <a:rPr lang="en-US" sz="2400" b="0" i="0" dirty="0" err="1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AlexNet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, VGG, and </a:t>
            </a:r>
            <a:r>
              <a:rPr lang="en-US" sz="2400" b="0" i="0" dirty="0" err="1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ResNet</a:t>
            </a:r>
            <a:endParaRPr lang="en-US" sz="24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285750" indent="-285750" algn="l">
              <a:buFontTx/>
              <a:buChar char="-"/>
            </a:pP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Accuracy: 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High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accuracy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on the MNIST dataset, achieving above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99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%</a:t>
            </a:r>
          </a:p>
          <a:p>
            <a:pPr marL="285750" indent="-285750" algn="l">
              <a:buFontTx/>
              <a:buChar char="-"/>
            </a:pPr>
            <a:r>
              <a:rPr lang="en-US" sz="2400" b="0" i="0" dirty="0" err="1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LeNet's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simplicity and effectiveness paved the way for modern deep learning research and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1620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652" y="1649336"/>
            <a:ext cx="2140973" cy="660003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INDEX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612" y="2910348"/>
            <a:ext cx="4481052" cy="3510117"/>
          </a:xfrm>
        </p:spPr>
        <p:txBody>
          <a:bodyPr anchor="t"/>
          <a:lstStyle/>
          <a:p>
            <a:pPr>
              <a:lnSpc>
                <a:spcPct val="50000"/>
              </a:lnSpc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Introduction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Features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Architecture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Details of 6 Layers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Lenet Implementation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Conclusion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0308"/>
    </mc:Choice>
    <mc:Fallback>
      <p:transition advTm="603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2175851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Oracle Sans"/>
              </a:rPr>
              <a:t>Lenet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is a convolution neural network (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CNN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) architecture</a:t>
            </a: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Proposed by </a:t>
            </a:r>
            <a:r>
              <a:rPr lang="en-US" sz="2800" b="0" i="0" dirty="0">
                <a:solidFill>
                  <a:srgbClr val="92D050"/>
                </a:solidFill>
                <a:effectLst/>
                <a:highlight>
                  <a:srgbClr val="131516"/>
                </a:highlight>
                <a:latin typeface="Oracle Sans"/>
              </a:rPr>
              <a:t>Yann</a:t>
            </a:r>
            <a:r>
              <a:rPr lang="en-US" sz="2800" b="0" i="0" dirty="0">
                <a:solidFill>
                  <a:schemeClr val="accent6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800" b="0" i="0" dirty="0" err="1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Le</a:t>
            </a:r>
            <a:r>
              <a:rPr lang="en-US" sz="2800" b="0" i="0" dirty="0" err="1">
                <a:solidFill>
                  <a:srgbClr val="92D050"/>
                </a:solidFill>
                <a:effectLst/>
                <a:highlight>
                  <a:srgbClr val="131516"/>
                </a:highlight>
                <a:latin typeface="Oracle Sans"/>
              </a:rPr>
              <a:t>Cunn</a:t>
            </a:r>
            <a:r>
              <a:rPr lang="en-US" sz="2800" b="0" i="0" dirty="0">
                <a:solidFill>
                  <a:schemeClr val="accent6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and et al in 1980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It is one of the </a:t>
            </a:r>
            <a:r>
              <a:rPr lang="en-US" sz="2800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earliest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and most </a:t>
            </a:r>
            <a:r>
              <a:rPr lang="en-US" sz="2800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influential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CNN developed primarily for </a:t>
            </a:r>
            <a:r>
              <a:rPr lang="en-US" sz="2800" b="0" i="0" u="sng" dirty="0">
                <a:solidFill>
                  <a:srgbClr val="EDEBE8"/>
                </a:solidFill>
                <a:effectLst/>
                <a:highlight>
                  <a:srgbClr val="131516"/>
                </a:highlight>
                <a:uFill>
                  <a:solidFill>
                    <a:schemeClr val="accent1"/>
                  </a:solidFill>
                </a:uFill>
                <a:latin typeface="Oracle Sans"/>
              </a:rPr>
              <a:t>handwritten digit recognition </a:t>
            </a:r>
            <a:endParaRPr lang="en-US" sz="2800" u="sng" dirty="0">
              <a:solidFill>
                <a:srgbClr val="EDEBE8"/>
              </a:solidFill>
              <a:highlight>
                <a:srgbClr val="131516"/>
              </a:highlight>
              <a:uFill>
                <a:solidFill>
                  <a:schemeClr val="accent1"/>
                </a:solidFill>
              </a:uFill>
              <a:latin typeface="Oracle Sans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It revolutionized the field of </a:t>
            </a:r>
          </a:p>
          <a:p>
            <a:pPr lvl="1"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Computer Vision </a:t>
            </a:r>
          </a:p>
          <a:p>
            <a:pPr lvl="1"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Pattern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Introduction</a:t>
            </a:r>
            <a:br>
              <a:rPr lang="en-US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284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649" y="916778"/>
            <a:ext cx="8843050" cy="855232"/>
          </a:xfrm>
        </p:spPr>
        <p:txBody>
          <a:bodyPr/>
          <a:lstStyle/>
          <a:p>
            <a:r>
              <a:rPr lang="en-US" sz="2400" b="1" dirty="0"/>
              <a:t>Lenet – The basis for Deep Learning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56619" y="2474811"/>
            <a:ext cx="9448800" cy="3751387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</a:t>
            </a:r>
            <a:endParaRPr lang="en-US" sz="20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8" name="Picture 7" descr="A red and white card with text&#10;&#10;Description automatically generated">
            <a:extLst>
              <a:ext uri="{FF2B5EF4-FFF2-40B4-BE49-F238E27FC236}">
                <a16:creationId xmlns:a16="http://schemas.microsoft.com/office/drawing/2014/main" id="{219904A0-7E04-6DA8-170F-AA252FFB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42"/>
          <a:stretch/>
        </p:blipFill>
        <p:spPr>
          <a:xfrm>
            <a:off x="2495345" y="2196304"/>
            <a:ext cx="8371348" cy="42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56619" y="2474811"/>
            <a:ext cx="9448800" cy="3751387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Data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T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rained on the </a:t>
            </a:r>
            <a:r>
              <a:rPr lang="en-US" sz="2400" b="0" i="0" dirty="0">
                <a:solidFill>
                  <a:schemeClr val="accent2"/>
                </a:solidFill>
                <a:effectLst/>
                <a:highlight>
                  <a:srgbClr val="131516"/>
                </a:highlight>
                <a:latin typeface="Oracle Sans"/>
              </a:rPr>
              <a:t>MNIST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dataset (handwritten digits).</a:t>
            </a:r>
            <a:b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(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263365"/>
                </a:highlight>
                <a:latin typeface="Google Sans"/>
              </a:rPr>
              <a:t>Modified National Institute of Standards and Technology database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)</a:t>
            </a:r>
            <a:endParaRPr lang="en-US" sz="24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Loss Function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Cross-entropy loss is used for classification tasks.</a:t>
            </a:r>
          </a:p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Optimizer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Stochastic Gradient Descent (SGD) 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and 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variants.</a:t>
            </a:r>
          </a:p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Backpropagation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Used to update the weights in the network.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917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2133600"/>
            <a:ext cx="10388670" cy="395721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Convolutional Layers                             [3]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Pooling Layers (Subsampling)              [2]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Fully Connected Layers                         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ARCHITECTURE: LAYERs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3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2175851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Lenet</a:t>
            </a: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architecture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A6763989-9C71-9A68-8E29-F116995D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2" y="1910923"/>
            <a:ext cx="11203457" cy="38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849251"/>
            <a:ext cx="10388670" cy="524156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Convolutional Layers: </a:t>
            </a:r>
            <a:b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b="1" dirty="0">
              <a:solidFill>
                <a:schemeClr val="accent2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highlight>
                  <a:srgbClr val="131516"/>
                </a:highlight>
                <a:latin typeface="Oracle Sans"/>
              </a:rPr>
              <a:t>Extract features by applying filters to the input image. </a:t>
            </a:r>
            <a:endParaRPr lang="en-US" sz="2800" dirty="0"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C05124-9E3B-D712-9477-75E2152F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77B98-F617-BC9A-C13A-AE3EE654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2" y="2882602"/>
            <a:ext cx="5971221" cy="2273380"/>
          </a:xfrm>
          <a:prstGeom prst="rect">
            <a:avLst/>
          </a:prstGeom>
        </p:spPr>
      </p:pic>
      <p:pic>
        <p:nvPicPr>
          <p:cNvPr id="7" name="Picture 6" descr="A graph on lined paper&#10;&#10;Description automatically generated">
            <a:extLst>
              <a:ext uri="{FF2B5EF4-FFF2-40B4-BE49-F238E27FC236}">
                <a16:creationId xmlns:a16="http://schemas.microsoft.com/office/drawing/2014/main" id="{4F3DB039-0C6A-AF1D-6B75-4D0345B55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75" y="2718185"/>
            <a:ext cx="4147988" cy="2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342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586</Words>
  <Application>Microsoft Office PowerPoint</Application>
  <PresentationFormat>Widescreen</PresentationFormat>
  <Paragraphs>176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Nova</vt:lpstr>
      <vt:lpstr>Avenir Next LT Pro</vt:lpstr>
      <vt:lpstr>Biome</vt:lpstr>
      <vt:lpstr>Calibri</vt:lpstr>
      <vt:lpstr>Google Sans</vt:lpstr>
      <vt:lpstr>Helvetica-Bold</vt:lpstr>
      <vt:lpstr>Oracle Sans</vt:lpstr>
      <vt:lpstr>Playfair Display</vt:lpstr>
      <vt:lpstr>Times New Roman</vt:lpstr>
      <vt:lpstr>Custom</vt:lpstr>
      <vt:lpstr>PowerPoint Presentation</vt:lpstr>
      <vt:lpstr>Lenet</vt:lpstr>
      <vt:lpstr>INDEX</vt:lpstr>
      <vt:lpstr>Introduction </vt:lpstr>
      <vt:lpstr>Lenet – The basis for Deep Learning Architecture</vt:lpstr>
      <vt:lpstr>Key Features</vt:lpstr>
      <vt:lpstr>ARCHITECTURE: LAYERs </vt:lpstr>
      <vt:lpstr>architecture </vt:lpstr>
      <vt:lpstr> </vt:lpstr>
      <vt:lpstr> </vt:lpstr>
      <vt:lpstr>  </vt:lpstr>
      <vt:lpstr>PowerPoint Presentation</vt:lpstr>
      <vt:lpstr>Layers  </vt:lpstr>
      <vt:lpstr>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LENET - Implementation </vt:lpstr>
      <vt:lpstr>LENET - Implementation </vt:lpstr>
      <vt:lpstr>LENET - Implementation </vt:lpstr>
      <vt:lpstr>LENET - Implementation </vt:lpstr>
      <vt:lpstr> </vt:lpstr>
      <vt:lpstr> </vt:lpstr>
      <vt:lpstr>Significance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Sushanth S Rao</cp:lastModifiedBy>
  <cp:revision>726</cp:revision>
  <dcterms:created xsi:type="dcterms:W3CDTF">2024-01-05T14:58:10Z</dcterms:created>
  <dcterms:modified xsi:type="dcterms:W3CDTF">2024-08-01T15:18:05Z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