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400" r:id="rId2"/>
    <p:sldId id="606" r:id="rId3"/>
    <p:sldId id="621" r:id="rId4"/>
    <p:sldId id="620" r:id="rId5"/>
    <p:sldId id="600" r:id="rId6"/>
    <p:sldId id="618" r:id="rId7"/>
    <p:sldId id="619" r:id="rId8"/>
    <p:sldId id="608" r:id="rId9"/>
    <p:sldId id="609" r:id="rId10"/>
    <p:sldId id="626" r:id="rId11"/>
    <p:sldId id="627" r:id="rId12"/>
    <p:sldId id="628" r:id="rId13"/>
    <p:sldId id="630" r:id="rId14"/>
    <p:sldId id="599" r:id="rId15"/>
    <p:sldId id="261" r:id="rId16"/>
    <p:sldId id="629" r:id="rId17"/>
    <p:sldId id="622" r:id="rId18"/>
    <p:sldId id="623" r:id="rId19"/>
    <p:sldId id="624" r:id="rId20"/>
    <p:sldId id="625" r:id="rId21"/>
    <p:sldId id="638" r:id="rId22"/>
    <p:sldId id="640" r:id="rId23"/>
    <p:sldId id="641" r:id="rId24"/>
    <p:sldId id="642" r:id="rId25"/>
    <p:sldId id="635" r:id="rId26"/>
    <p:sldId id="636" r:id="rId27"/>
    <p:sldId id="585" r:id="rId28"/>
    <p:sldId id="593" r:id="rId29"/>
    <p:sldId id="594" r:id="rId30"/>
    <p:sldId id="662" r:id="rId31"/>
    <p:sldId id="653" r:id="rId32"/>
    <p:sldId id="654" r:id="rId33"/>
    <p:sldId id="655" r:id="rId34"/>
    <p:sldId id="656" r:id="rId35"/>
    <p:sldId id="663" r:id="rId36"/>
    <p:sldId id="657" r:id="rId37"/>
    <p:sldId id="658" r:id="rId38"/>
    <p:sldId id="664" r:id="rId39"/>
    <p:sldId id="665" r:id="rId40"/>
    <p:sldId id="666" r:id="rId41"/>
    <p:sldId id="667" r:id="rId42"/>
    <p:sldId id="659" r:id="rId43"/>
    <p:sldId id="668" r:id="rId44"/>
    <p:sldId id="669" r:id="rId45"/>
    <p:sldId id="670" r:id="rId46"/>
    <p:sldId id="671" r:id="rId47"/>
    <p:sldId id="672" r:id="rId48"/>
    <p:sldId id="673" r:id="rId49"/>
    <p:sldId id="660" r:id="rId50"/>
    <p:sldId id="674" r:id="rId51"/>
    <p:sldId id="675" r:id="rId52"/>
    <p:sldId id="676" r:id="rId53"/>
    <p:sldId id="677" r:id="rId54"/>
    <p:sldId id="678" r:id="rId55"/>
    <p:sldId id="679" r:id="rId56"/>
    <p:sldId id="680" r:id="rId57"/>
    <p:sldId id="681" r:id="rId58"/>
    <p:sldId id="682" r:id="rId59"/>
    <p:sldId id="683" r:id="rId60"/>
    <p:sldId id="684" r:id="rId61"/>
    <p:sldId id="685" r:id="rId62"/>
    <p:sldId id="686" r:id="rId63"/>
    <p:sldId id="687" r:id="rId64"/>
    <p:sldId id="688" r:id="rId65"/>
    <p:sldId id="376" r:id="rId66"/>
  </p:sldIdLst>
  <p:sldSz cx="20107275" cy="11310938"/>
  <p:notesSz cx="6858000" cy="9144000"/>
  <p:defaultTextStyle>
    <a:defPPr>
      <a:defRPr lang="en-US"/>
    </a:defPPr>
    <a:lvl1pPr algn="l" defTabSz="1790700" rtl="0" fontAlgn="base">
      <a:spcBef>
        <a:spcPct val="0"/>
      </a:spcBef>
      <a:spcAft>
        <a:spcPct val="0"/>
      </a:spcAft>
      <a:defRPr sz="3500" kern="1200">
        <a:solidFill>
          <a:schemeClr val="tx1"/>
        </a:solidFill>
        <a:latin typeface="Arial" pitchFamily="34" charset="0"/>
        <a:ea typeface="+mn-ea"/>
        <a:cs typeface="+mn-cs"/>
      </a:defRPr>
    </a:lvl1pPr>
    <a:lvl2pPr marL="893763" indent="-436563" algn="l" defTabSz="1790700" rtl="0" fontAlgn="base">
      <a:spcBef>
        <a:spcPct val="0"/>
      </a:spcBef>
      <a:spcAft>
        <a:spcPct val="0"/>
      </a:spcAft>
      <a:defRPr sz="3500" kern="1200">
        <a:solidFill>
          <a:schemeClr val="tx1"/>
        </a:solidFill>
        <a:latin typeface="Arial" pitchFamily="34" charset="0"/>
        <a:ea typeface="+mn-ea"/>
        <a:cs typeface="+mn-cs"/>
      </a:defRPr>
    </a:lvl2pPr>
    <a:lvl3pPr marL="1790700" indent="-876300" algn="l" defTabSz="1790700" rtl="0" fontAlgn="base">
      <a:spcBef>
        <a:spcPct val="0"/>
      </a:spcBef>
      <a:spcAft>
        <a:spcPct val="0"/>
      </a:spcAft>
      <a:defRPr sz="3500" kern="1200">
        <a:solidFill>
          <a:schemeClr val="tx1"/>
        </a:solidFill>
        <a:latin typeface="Arial" pitchFamily="34" charset="0"/>
        <a:ea typeface="+mn-ea"/>
        <a:cs typeface="+mn-cs"/>
      </a:defRPr>
    </a:lvl3pPr>
    <a:lvl4pPr marL="2689225" indent="-1317625" algn="l" defTabSz="1790700" rtl="0" fontAlgn="base">
      <a:spcBef>
        <a:spcPct val="0"/>
      </a:spcBef>
      <a:spcAft>
        <a:spcPct val="0"/>
      </a:spcAft>
      <a:defRPr sz="3500" kern="1200">
        <a:solidFill>
          <a:schemeClr val="tx1"/>
        </a:solidFill>
        <a:latin typeface="Arial" pitchFamily="34" charset="0"/>
        <a:ea typeface="+mn-ea"/>
        <a:cs typeface="+mn-cs"/>
      </a:defRPr>
    </a:lvl4pPr>
    <a:lvl5pPr marL="3586163" indent="-1757363" algn="l" defTabSz="1790700" rtl="0" fontAlgn="base">
      <a:spcBef>
        <a:spcPct val="0"/>
      </a:spcBef>
      <a:spcAft>
        <a:spcPct val="0"/>
      </a:spcAft>
      <a:defRPr sz="3500" kern="1200">
        <a:solidFill>
          <a:schemeClr val="tx1"/>
        </a:solidFill>
        <a:latin typeface="Arial" pitchFamily="34" charset="0"/>
        <a:ea typeface="+mn-ea"/>
        <a:cs typeface="+mn-cs"/>
      </a:defRPr>
    </a:lvl5pPr>
    <a:lvl6pPr marL="2286000" algn="l" defTabSz="914400" rtl="0" eaLnBrk="1" latinLnBrk="0" hangingPunct="1">
      <a:defRPr sz="3500" kern="1200">
        <a:solidFill>
          <a:schemeClr val="tx1"/>
        </a:solidFill>
        <a:latin typeface="Arial" pitchFamily="34" charset="0"/>
        <a:ea typeface="+mn-ea"/>
        <a:cs typeface="+mn-cs"/>
      </a:defRPr>
    </a:lvl6pPr>
    <a:lvl7pPr marL="2743200" algn="l" defTabSz="914400" rtl="0" eaLnBrk="1" latinLnBrk="0" hangingPunct="1">
      <a:defRPr sz="3500" kern="1200">
        <a:solidFill>
          <a:schemeClr val="tx1"/>
        </a:solidFill>
        <a:latin typeface="Arial" pitchFamily="34" charset="0"/>
        <a:ea typeface="+mn-ea"/>
        <a:cs typeface="+mn-cs"/>
      </a:defRPr>
    </a:lvl7pPr>
    <a:lvl8pPr marL="3200400" algn="l" defTabSz="914400" rtl="0" eaLnBrk="1" latinLnBrk="0" hangingPunct="1">
      <a:defRPr sz="3500" kern="1200">
        <a:solidFill>
          <a:schemeClr val="tx1"/>
        </a:solidFill>
        <a:latin typeface="Arial" pitchFamily="34" charset="0"/>
        <a:ea typeface="+mn-ea"/>
        <a:cs typeface="+mn-cs"/>
      </a:defRPr>
    </a:lvl8pPr>
    <a:lvl9pPr marL="3657600" algn="l" defTabSz="914400" rtl="0" eaLnBrk="1" latinLnBrk="0" hangingPunct="1">
      <a:defRPr sz="35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563">
          <p15:clr>
            <a:srgbClr val="A4A3A4"/>
          </p15:clr>
        </p15:guide>
        <p15:guide id="2" pos="63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000099"/>
    <a:srgbClr val="0000CC"/>
    <a:srgbClr val="25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874" y="48"/>
      </p:cViewPr>
      <p:guideLst>
        <p:guide orient="horz" pos="3563"/>
        <p:guide pos="63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FD70AB1-E543-490D-AC74-9D6085565E5F}" type="datetimeFigureOut">
              <a:rPr lang="en-US"/>
              <a:pPr>
                <a:defRPr/>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2D7EA6E-C296-40F8-8325-63B00D980B0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793712">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793712">
              <a:defRPr sz="1200"/>
            </a:lvl1pPr>
          </a:lstStyle>
          <a:p>
            <a:pPr>
              <a:defRPr/>
            </a:pPr>
            <a:fld id="{5B0ECF49-6692-4DC4-8A07-F4838289388B}" type="datetimeFigureOut">
              <a:rPr lang="en-US"/>
              <a:pPr>
                <a:defRPr/>
              </a:pPr>
              <a:t>7/20/2023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793712">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793712">
              <a:defRPr sz="1200"/>
            </a:lvl1pPr>
          </a:lstStyle>
          <a:p>
            <a:pPr>
              <a:defRPr/>
            </a:pPr>
            <a:fld id="{03D2AF86-8C21-47B1-B0FA-402DD38C9CB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911225" rtl="0" eaLnBrk="0" fontAlgn="base" hangingPunct="0">
      <a:spcBef>
        <a:spcPct val="30000"/>
      </a:spcBef>
      <a:spcAft>
        <a:spcPct val="0"/>
      </a:spcAft>
      <a:defRPr sz="1200" kern="1200">
        <a:solidFill>
          <a:schemeClr val="tx1"/>
        </a:solidFill>
        <a:latin typeface="+mn-lt"/>
        <a:ea typeface="+mn-ea"/>
        <a:cs typeface="+mn-cs"/>
      </a:defRPr>
    </a:lvl1pPr>
    <a:lvl2pPr marL="454025" algn="l" defTabSz="911225" rtl="0" eaLnBrk="0" fontAlgn="base" hangingPunct="0">
      <a:spcBef>
        <a:spcPct val="30000"/>
      </a:spcBef>
      <a:spcAft>
        <a:spcPct val="0"/>
      </a:spcAft>
      <a:defRPr sz="1200" kern="1200">
        <a:solidFill>
          <a:schemeClr val="tx1"/>
        </a:solidFill>
        <a:latin typeface="+mn-lt"/>
        <a:ea typeface="+mn-ea"/>
        <a:cs typeface="+mn-cs"/>
      </a:defRPr>
    </a:lvl2pPr>
    <a:lvl3pPr marL="911225" algn="l" defTabSz="911225" rtl="0" eaLnBrk="0" fontAlgn="base" hangingPunct="0">
      <a:spcBef>
        <a:spcPct val="30000"/>
      </a:spcBef>
      <a:spcAft>
        <a:spcPct val="0"/>
      </a:spcAft>
      <a:defRPr sz="1200" kern="1200">
        <a:solidFill>
          <a:schemeClr val="tx1"/>
        </a:solidFill>
        <a:latin typeface="+mn-lt"/>
        <a:ea typeface="+mn-ea"/>
        <a:cs typeface="+mn-cs"/>
      </a:defRPr>
    </a:lvl3pPr>
    <a:lvl4pPr marL="1368425" algn="l" defTabSz="911225" rtl="0" eaLnBrk="0" fontAlgn="base" hangingPunct="0">
      <a:spcBef>
        <a:spcPct val="30000"/>
      </a:spcBef>
      <a:spcAft>
        <a:spcPct val="0"/>
      </a:spcAft>
      <a:defRPr sz="1200" kern="1200">
        <a:solidFill>
          <a:schemeClr val="tx1"/>
        </a:solidFill>
        <a:latin typeface="+mn-lt"/>
        <a:ea typeface="+mn-ea"/>
        <a:cs typeface="+mn-cs"/>
      </a:defRPr>
    </a:lvl4pPr>
    <a:lvl5pPr marL="1825625" algn="l" defTabSz="911225" rtl="0" eaLnBrk="0" fontAlgn="base" hangingPunct="0">
      <a:spcBef>
        <a:spcPct val="30000"/>
      </a:spcBef>
      <a:spcAft>
        <a:spcPct val="0"/>
      </a:spcAft>
      <a:defRPr sz="1200" kern="1200">
        <a:solidFill>
          <a:schemeClr val="tx1"/>
        </a:solidFill>
        <a:latin typeface="+mn-lt"/>
        <a:ea typeface="+mn-ea"/>
        <a:cs typeface="+mn-cs"/>
      </a:defRPr>
    </a:lvl5pPr>
    <a:lvl6pPr marL="2285584" algn="l" defTabSz="914234" rtl="0" eaLnBrk="1" latinLnBrk="0" hangingPunct="1">
      <a:defRPr sz="1200" kern="1200">
        <a:solidFill>
          <a:schemeClr val="tx1"/>
        </a:solidFill>
        <a:latin typeface="+mn-lt"/>
        <a:ea typeface="+mn-ea"/>
        <a:cs typeface="+mn-cs"/>
      </a:defRPr>
    </a:lvl6pPr>
    <a:lvl7pPr marL="2742699" algn="l" defTabSz="914234" rtl="0" eaLnBrk="1" latinLnBrk="0" hangingPunct="1">
      <a:defRPr sz="1200" kern="1200">
        <a:solidFill>
          <a:schemeClr val="tx1"/>
        </a:solidFill>
        <a:latin typeface="+mn-lt"/>
        <a:ea typeface="+mn-ea"/>
        <a:cs typeface="+mn-cs"/>
      </a:defRPr>
    </a:lvl7pPr>
    <a:lvl8pPr marL="3199816" algn="l" defTabSz="914234" rtl="0" eaLnBrk="1" latinLnBrk="0" hangingPunct="1">
      <a:defRPr sz="1200" kern="1200">
        <a:solidFill>
          <a:schemeClr val="tx1"/>
        </a:solidFill>
        <a:latin typeface="+mn-lt"/>
        <a:ea typeface="+mn-ea"/>
        <a:cs typeface="+mn-cs"/>
      </a:defRPr>
    </a:lvl8pPr>
    <a:lvl9pPr marL="3656933" algn="l" defTabSz="9142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27E31-6BE1-4B82-8A45-3D40BAEDDCF8}" type="slidenum">
              <a:rPr lang="en-US"/>
              <a:pPr/>
              <a:t>5</a:t>
            </a:fld>
            <a:endParaRPr lang="en-US"/>
          </a:p>
        </p:txBody>
      </p:sp>
      <p:sp>
        <p:nvSpPr>
          <p:cNvPr id="1276930" name="Rectangle 2"/>
          <p:cNvSpPr>
            <a:spLocks noGrp="1" noRot="1" noChangeAspect="1" noChangeArrowheads="1" noTextEdit="1"/>
          </p:cNvSpPr>
          <p:nvPr>
            <p:ph type="sldImg"/>
          </p:nvPr>
        </p:nvSpPr>
        <p:spPr>
          <a:xfrm>
            <a:off x="384175" y="684213"/>
            <a:ext cx="6092825" cy="3429000"/>
          </a:xfrm>
          <a:ln/>
        </p:spPr>
      </p:sp>
      <p:sp>
        <p:nvSpPr>
          <p:cNvPr id="1276931" name="Rectangle 3"/>
          <p:cNvSpPr>
            <a:spLocks noGrp="1" noChangeArrowheads="1"/>
          </p:cNvSpPr>
          <p:nvPr>
            <p:ph type="body" idx="1"/>
          </p:nvPr>
        </p:nvSpPr>
        <p:spPr>
          <a:xfrm>
            <a:off x="914400" y="4343400"/>
            <a:ext cx="5029200" cy="4116388"/>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FFFFFF"/>
              </a:solidFill>
            </a:endParaRPr>
          </a:p>
        </p:txBody>
      </p:sp>
      <p:sp>
        <p:nvSpPr>
          <p:cNvPr id="5" name="object 3"/>
          <p:cNvSpPr>
            <a:spLocks/>
          </p:cNvSpPr>
          <p:nvPr userDrawn="1"/>
        </p:nvSpPr>
        <p:spPr bwMode="auto">
          <a:xfrm>
            <a:off x="-6350" y="-6350"/>
            <a:ext cx="9377363" cy="6477000"/>
          </a:xfrm>
          <a:custGeom>
            <a:avLst/>
            <a:gdLst>
              <a:gd name="T0" fmla="*/ 18801264 w 7436484"/>
              <a:gd name="T1" fmla="*/ 0 h 5134610"/>
              <a:gd name="T2" fmla="*/ 0 w 7436484"/>
              <a:gd name="T3" fmla="*/ 0 h 5134610"/>
              <a:gd name="T4" fmla="*/ 0 w 7436484"/>
              <a:gd name="T5" fmla="*/ 13003060 h 5134610"/>
              <a:gd name="T6" fmla="*/ 18801264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6" name="object 6"/>
          <p:cNvSpPr txBox="1"/>
          <p:nvPr userDrawn="1"/>
        </p:nvSpPr>
        <p:spPr>
          <a:xfrm>
            <a:off x="2508250" y="720725"/>
            <a:ext cx="3810000" cy="1231900"/>
          </a:xfrm>
          <a:prstGeom prst="rect">
            <a:avLst/>
          </a:prstGeom>
        </p:spPr>
        <p:txBody>
          <a:bodyPr lIns="0" tIns="13335" rIns="0" bIns="0">
            <a:spAutoFit/>
          </a:bodyPr>
          <a:lstStyle/>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RV College of </a:t>
            </a:r>
          </a:p>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Engineering</a:t>
            </a:r>
            <a:r>
              <a:rPr lang="en-IN" sz="4300" b="1" spc="-35" baseline="30000" dirty="0">
                <a:solidFill>
                  <a:srgbClr val="FFFFFF"/>
                </a:solidFill>
                <a:latin typeface="Helvetica-Bold"/>
                <a:ea typeface="ＭＳ Ｐゴシック" charset="0"/>
                <a:cs typeface="Helvetica-Bold"/>
                <a:sym typeface="Symbol"/>
              </a:rPr>
              <a:t></a:t>
            </a:r>
            <a:endParaRPr sz="4300" baseline="30000" dirty="0">
              <a:latin typeface="Helvetica-Bold"/>
              <a:ea typeface="ＭＳ Ｐゴシック" charset="0"/>
              <a:cs typeface="Helvetica-Bold"/>
            </a:endParaRPr>
          </a:p>
        </p:txBody>
      </p:sp>
      <p:sp>
        <p:nvSpPr>
          <p:cNvPr id="7" name="object 7"/>
          <p:cNvSpPr txBox="1"/>
          <p:nvPr userDrawn="1"/>
        </p:nvSpPr>
        <p:spPr>
          <a:xfrm>
            <a:off x="15463838" y="322263"/>
            <a:ext cx="4364037" cy="458787"/>
          </a:xfrm>
          <a:prstGeom prst="rect">
            <a:avLst/>
          </a:prstGeom>
        </p:spPr>
        <p:txBody>
          <a:bodyPr lIns="0" tIns="12699" rIns="0" bIns="0">
            <a:spAutoFit/>
          </a:bodyPr>
          <a:lstStyle/>
          <a:p>
            <a:pPr marL="12699" defTabSz="1794916" fontAlgn="auto">
              <a:spcBef>
                <a:spcPts val="100"/>
              </a:spcBef>
              <a:spcAft>
                <a:spcPts val="0"/>
              </a:spcAft>
              <a:defRPr/>
            </a:pPr>
            <a:r>
              <a:rPr sz="2900" i="1" spc="-6" dirty="0">
                <a:solidFill>
                  <a:srgbClr val="422C75"/>
                </a:solidFill>
                <a:latin typeface="Playfair Display"/>
                <a:ea typeface="ＭＳ Ｐゴシック" charset="0"/>
                <a:cs typeface="Playfair Display"/>
              </a:rPr>
              <a:t>Go, change </a:t>
            </a:r>
            <a:r>
              <a:rPr sz="2900" i="1" dirty="0">
                <a:solidFill>
                  <a:srgbClr val="422C75"/>
                </a:solidFill>
                <a:latin typeface="Playfair Display"/>
                <a:ea typeface="ＭＳ Ｐゴシック" charset="0"/>
                <a:cs typeface="Playfair Display"/>
              </a:rPr>
              <a:t>the</a:t>
            </a:r>
            <a:r>
              <a:rPr sz="2900" i="1" spc="-80" dirty="0">
                <a:solidFill>
                  <a:srgbClr val="422C75"/>
                </a:solidFill>
                <a:latin typeface="Playfair Display"/>
                <a:ea typeface="ＭＳ Ｐゴシック" charset="0"/>
                <a:cs typeface="Playfair Display"/>
              </a:rPr>
              <a:t> </a:t>
            </a:r>
            <a:r>
              <a:rPr sz="2900" i="1" spc="-6" dirty="0">
                <a:solidFill>
                  <a:srgbClr val="422C75"/>
                </a:solidFill>
                <a:latin typeface="Playfair Display"/>
                <a:ea typeface="ＭＳ Ｐゴシック" charset="0"/>
                <a:cs typeface="Playfair Display"/>
              </a:rPr>
              <a:t>world</a:t>
            </a:r>
            <a:endParaRPr sz="2900" dirty="0">
              <a:latin typeface="Playfair Display"/>
              <a:ea typeface="ＭＳ Ｐゴシック" charset="0"/>
              <a:cs typeface="Playfair Display"/>
            </a:endParaRPr>
          </a:p>
        </p:txBody>
      </p:sp>
      <p:pic>
        <p:nvPicPr>
          <p:cNvPr id="8" name="Picture 16" descr="RVCE new logo.png"/>
          <p:cNvPicPr>
            <a:picLocks noChangeAspect="1"/>
          </p:cNvPicPr>
          <p:nvPr userDrawn="1"/>
        </p:nvPicPr>
        <p:blipFill>
          <a:blip r:embed="rId2" cstate="print"/>
          <a:srcRect/>
          <a:stretch>
            <a:fillRect/>
          </a:stretch>
        </p:blipFill>
        <p:spPr bwMode="auto">
          <a:xfrm>
            <a:off x="833438" y="703263"/>
            <a:ext cx="1447800" cy="1406525"/>
          </a:xfrm>
          <a:prstGeom prst="rect">
            <a:avLst/>
          </a:prstGeom>
          <a:noFill/>
          <a:ln w="9525">
            <a:noFill/>
            <a:miter lim="800000"/>
            <a:headEnd/>
            <a:tailEnd/>
          </a:ln>
        </p:spPr>
      </p:pic>
      <p:sp>
        <p:nvSpPr>
          <p:cNvPr id="2" name="Title 1"/>
          <p:cNvSpPr>
            <a:spLocks noGrp="1"/>
          </p:cNvSpPr>
          <p:nvPr>
            <p:ph type="ctrTitle"/>
          </p:nvPr>
        </p:nvSpPr>
        <p:spPr>
          <a:xfrm>
            <a:off x="1508046" y="3513726"/>
            <a:ext cx="17091184" cy="2424521"/>
          </a:xfrm>
        </p:spPr>
        <p:txBody>
          <a:bodyPr>
            <a:normAutofit/>
          </a:bodyPr>
          <a:lstStyle>
            <a:lvl1pPr>
              <a:defRPr lang="en-US" altLang="en-US" sz="7900" kern="1200" dirty="0">
                <a:solidFill>
                  <a:srgbClr val="005893"/>
                </a:solidFill>
                <a:latin typeface="Playfair Display" charset="0"/>
                <a:ea typeface="ＭＳ Ｐゴシック" pitchFamily="34" charset="-128"/>
                <a:cs typeface="+mn-cs"/>
              </a:defRPr>
            </a:lvl1pPr>
          </a:lstStyle>
          <a:p>
            <a:r>
              <a:rPr lang="en-US" dirty="0"/>
              <a:t>Click to edit Master title style</a:t>
            </a:r>
          </a:p>
        </p:txBody>
      </p:sp>
      <p:sp>
        <p:nvSpPr>
          <p:cNvPr id="3" name="Subtitle 2"/>
          <p:cNvSpPr>
            <a:spLocks noGrp="1"/>
          </p:cNvSpPr>
          <p:nvPr>
            <p:ph type="subTitle" idx="1"/>
          </p:nvPr>
        </p:nvSpPr>
        <p:spPr>
          <a:xfrm>
            <a:off x="3016091" y="6409533"/>
            <a:ext cx="14075093" cy="2890573"/>
          </a:xfrm>
        </p:spPr>
        <p:txBody>
          <a:bodyPr>
            <a:normAutofit/>
          </a:bodyPr>
          <a:lstStyle>
            <a:lvl1pPr marL="0" indent="0" algn="ctr">
              <a:buNone/>
              <a:defRPr lang="en-US" altLang="en-US" sz="3700" kern="1200" dirty="0">
                <a:solidFill>
                  <a:schemeClr val="tx1"/>
                </a:solidFill>
                <a:latin typeface="Helvetica-Bold" charset="0"/>
                <a:ea typeface="ＭＳ Ｐゴシック" pitchFamily="34" charset="-128"/>
                <a:cs typeface="+mn-cs"/>
              </a:defRPr>
            </a:lvl1pPr>
            <a:lvl2pPr marL="897456" indent="0" algn="ctr">
              <a:buNone/>
              <a:defRPr>
                <a:solidFill>
                  <a:schemeClr val="tx1">
                    <a:tint val="75000"/>
                  </a:schemeClr>
                </a:solidFill>
              </a:defRPr>
            </a:lvl2pPr>
            <a:lvl3pPr marL="1794916" indent="0" algn="ctr">
              <a:buNone/>
              <a:defRPr>
                <a:solidFill>
                  <a:schemeClr val="tx1">
                    <a:tint val="75000"/>
                  </a:schemeClr>
                </a:solidFill>
              </a:defRPr>
            </a:lvl3pPr>
            <a:lvl4pPr marL="2692371" indent="0" algn="ctr">
              <a:buNone/>
              <a:defRPr>
                <a:solidFill>
                  <a:schemeClr val="tx1">
                    <a:tint val="75000"/>
                  </a:schemeClr>
                </a:solidFill>
              </a:defRPr>
            </a:lvl4pPr>
            <a:lvl5pPr marL="3589827" indent="0" algn="ctr">
              <a:buNone/>
              <a:defRPr>
                <a:solidFill>
                  <a:schemeClr val="tx1">
                    <a:tint val="75000"/>
                  </a:schemeClr>
                </a:solidFill>
              </a:defRPr>
            </a:lvl5pPr>
            <a:lvl6pPr marL="4487283" indent="0" algn="ctr">
              <a:buNone/>
              <a:defRPr>
                <a:solidFill>
                  <a:schemeClr val="tx1">
                    <a:tint val="75000"/>
                  </a:schemeClr>
                </a:solidFill>
              </a:defRPr>
            </a:lvl6pPr>
            <a:lvl7pPr marL="5384743" indent="0" algn="ctr">
              <a:buNone/>
              <a:defRPr>
                <a:solidFill>
                  <a:schemeClr val="tx1">
                    <a:tint val="75000"/>
                  </a:schemeClr>
                </a:solidFill>
              </a:defRPr>
            </a:lvl7pPr>
            <a:lvl8pPr marL="6282199" indent="0" algn="ctr">
              <a:buNone/>
              <a:defRPr>
                <a:solidFill>
                  <a:schemeClr val="tx1">
                    <a:tint val="75000"/>
                  </a:schemeClr>
                </a:solidFill>
              </a:defRPr>
            </a:lvl8pPr>
            <a:lvl9pPr marL="7179655"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C2302B2C-0B75-42CE-888B-E4077C9973C9}" type="datetimeFigureOut">
              <a:rPr lang="en-US"/>
              <a:pPr>
                <a:defRPr/>
              </a:pPr>
              <a:t>7/20/2023</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4C74229-EAD3-4871-B612-F7F187176B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C0616A-25E8-4543-911C-4B4EC77325F1}" type="datetimeFigureOut">
              <a:rPr lang="en-US"/>
              <a:pPr>
                <a:defRPr/>
              </a:pPr>
              <a:t>7/20/2023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76FD3F-56B8-4D8B-9221-0DCC6B390C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056444" y="746209"/>
            <a:ext cx="9948912" cy="159190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09712" y="746209"/>
            <a:ext cx="29511615" cy="159190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C82B89-E991-4B9F-B5EE-80C3BF675786}" type="datetimeFigureOut">
              <a:rPr lang="en-US"/>
              <a:pPr>
                <a:defRPr/>
              </a:pPr>
              <a:t>7/20/2023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7C5510-24CE-4231-A414-A3F61587869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48531" y="1005417"/>
            <a:ext cx="14242653" cy="1885156"/>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74DD085-63A1-45FD-92D5-A82C94B26454}" type="datetime1">
              <a:rPr lang="en-US" altLang="en-US"/>
              <a:pPr>
                <a:defRPr/>
              </a:pPr>
              <a:t>7/20/2023</a:t>
            </a:fld>
            <a:endParaRPr lang="en-US" sz="4000" dirty="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6163438-7D91-47C5-A029-05D133710AD1}" type="slidenum">
              <a:rPr lang="en-US" altLang="en-US"/>
              <a:pPr>
                <a:defRPr/>
              </a:pPr>
              <a:t>‹#›</a:t>
            </a:fld>
            <a:endParaRPr lang="en-US" sz="4000" dirty="0">
              <a:solidFill>
                <a:schemeClr val="tx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6FB48D-7479-4800-8475-02D4ED5FB806}" type="datetimeFigureOut">
              <a:rPr lang="en-US"/>
              <a:pPr>
                <a:defRPr/>
              </a:pPr>
              <a:t>7/20/2023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7D4224-73C4-4080-B4A4-71FA2EEDD1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8336" y="7268327"/>
            <a:ext cx="17091184" cy="2246478"/>
          </a:xfrm>
        </p:spPr>
        <p:txBody>
          <a:bodyPr anchor="t"/>
          <a:lstStyle>
            <a:lvl1pPr algn="l">
              <a:defRPr sz="7900" b="1" cap="all"/>
            </a:lvl1pPr>
          </a:lstStyle>
          <a:p>
            <a:r>
              <a:rPr lang="en-US"/>
              <a:t>Click to edit Master title style</a:t>
            </a:r>
          </a:p>
        </p:txBody>
      </p:sp>
      <p:sp>
        <p:nvSpPr>
          <p:cNvPr id="3" name="Text Placeholder 2"/>
          <p:cNvSpPr>
            <a:spLocks noGrp="1"/>
          </p:cNvSpPr>
          <p:nvPr>
            <p:ph type="body" idx="1"/>
          </p:nvPr>
        </p:nvSpPr>
        <p:spPr>
          <a:xfrm>
            <a:off x="1588336" y="4794062"/>
            <a:ext cx="17091184" cy="2474267"/>
          </a:xfrm>
        </p:spPr>
        <p:txBody>
          <a:bodyPr anchor="b"/>
          <a:lstStyle>
            <a:lvl1pPr marL="0" indent="0">
              <a:buNone/>
              <a:defRPr sz="3900">
                <a:solidFill>
                  <a:schemeClr val="tx1">
                    <a:tint val="75000"/>
                  </a:schemeClr>
                </a:solidFill>
              </a:defRPr>
            </a:lvl1pPr>
            <a:lvl2pPr marL="897456" indent="0">
              <a:buNone/>
              <a:defRPr sz="3500">
                <a:solidFill>
                  <a:schemeClr val="tx1">
                    <a:tint val="75000"/>
                  </a:schemeClr>
                </a:solidFill>
              </a:defRPr>
            </a:lvl2pPr>
            <a:lvl3pPr marL="1794916" indent="0">
              <a:buNone/>
              <a:defRPr sz="3100">
                <a:solidFill>
                  <a:schemeClr val="tx1">
                    <a:tint val="75000"/>
                  </a:schemeClr>
                </a:solidFill>
              </a:defRPr>
            </a:lvl3pPr>
            <a:lvl4pPr marL="2692371" indent="0">
              <a:buNone/>
              <a:defRPr sz="2700">
                <a:solidFill>
                  <a:schemeClr val="tx1">
                    <a:tint val="75000"/>
                  </a:schemeClr>
                </a:solidFill>
              </a:defRPr>
            </a:lvl4pPr>
            <a:lvl5pPr marL="3589827" indent="0">
              <a:buNone/>
              <a:defRPr sz="2700">
                <a:solidFill>
                  <a:schemeClr val="tx1">
                    <a:tint val="75000"/>
                  </a:schemeClr>
                </a:solidFill>
              </a:defRPr>
            </a:lvl5pPr>
            <a:lvl6pPr marL="4487283" indent="0">
              <a:buNone/>
              <a:defRPr sz="2700">
                <a:solidFill>
                  <a:schemeClr val="tx1">
                    <a:tint val="75000"/>
                  </a:schemeClr>
                </a:solidFill>
              </a:defRPr>
            </a:lvl6pPr>
            <a:lvl7pPr marL="5384743" indent="0">
              <a:buNone/>
              <a:defRPr sz="2700">
                <a:solidFill>
                  <a:schemeClr val="tx1">
                    <a:tint val="75000"/>
                  </a:schemeClr>
                </a:solidFill>
              </a:defRPr>
            </a:lvl7pPr>
            <a:lvl8pPr marL="6282199" indent="0">
              <a:buNone/>
              <a:defRPr sz="2700">
                <a:solidFill>
                  <a:schemeClr val="tx1">
                    <a:tint val="75000"/>
                  </a:schemeClr>
                </a:solidFill>
              </a:defRPr>
            </a:lvl8pPr>
            <a:lvl9pPr marL="7179655" indent="0">
              <a:buNone/>
              <a:defRPr sz="2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A334186-12C9-4C15-AE5A-88DD9AEBA9DC}" type="datetimeFigureOut">
              <a:rPr lang="en-US"/>
              <a:pPr>
                <a:defRPr/>
              </a:pPr>
              <a:t>7/20/2023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ED3A40-62D0-446C-9722-204E4D71C53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09707"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75091"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431F973-24F3-4036-A16C-CAA5D56EE5D4}" type="datetimeFigureOut">
              <a:rPr lang="en-US"/>
              <a:pPr>
                <a:defRPr/>
              </a:pPr>
              <a:t>7/20/2023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AEC1D9-9F96-47B1-8C31-55DE66EBDF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364" y="452962"/>
            <a:ext cx="18096548" cy="18851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364" y="2531872"/>
            <a:ext cx="888420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4" name="Content Placeholder 3"/>
          <p:cNvSpPr>
            <a:spLocks noGrp="1"/>
          </p:cNvSpPr>
          <p:nvPr>
            <p:ph sz="half" idx="2"/>
          </p:nvPr>
        </p:nvSpPr>
        <p:spPr>
          <a:xfrm>
            <a:off x="1005364" y="3587033"/>
            <a:ext cx="888420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214222" y="2531872"/>
            <a:ext cx="888769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6" name="Content Placeholder 5"/>
          <p:cNvSpPr>
            <a:spLocks noGrp="1"/>
          </p:cNvSpPr>
          <p:nvPr>
            <p:ph sz="quarter" idx="4"/>
          </p:nvPr>
        </p:nvSpPr>
        <p:spPr>
          <a:xfrm>
            <a:off x="10214222" y="3587033"/>
            <a:ext cx="888769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0DE71E0-923F-4DBD-8BA9-3CEEF0BA8443}" type="datetimeFigureOut">
              <a:rPr lang="en-US"/>
              <a:pPr>
                <a:defRPr/>
              </a:pPr>
              <a:t>7/20/2023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A13035-E1FD-4AB5-A88D-3A207B3B38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AD3CE3-C802-46EE-A3CC-5EBED612B0AF}" type="datetimeFigureOut">
              <a:rPr lang="en-US"/>
              <a:pPr>
                <a:defRPr/>
              </a:pPr>
              <a:t>7/20/2023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DC5AEE-8E0F-479C-B157-8D273F53DD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22ADBF-F863-4762-BABE-C8ED3609A39D}" type="datetimeFigureOut">
              <a:rPr lang="en-US"/>
              <a:pPr>
                <a:defRPr/>
              </a:pPr>
              <a:t>7/20/2023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BA313C-12E0-4028-956F-7CCA559BD7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369" y="450343"/>
            <a:ext cx="6615155" cy="1916576"/>
          </a:xfrm>
        </p:spPr>
        <p:txBody>
          <a:bodyPr anchor="b"/>
          <a:lstStyle>
            <a:lvl1pPr algn="l">
              <a:defRPr sz="3900" b="1"/>
            </a:lvl1pPr>
          </a:lstStyle>
          <a:p>
            <a:r>
              <a:rPr lang="en-US"/>
              <a:t>Click to edit Master title style</a:t>
            </a:r>
          </a:p>
        </p:txBody>
      </p:sp>
      <p:sp>
        <p:nvSpPr>
          <p:cNvPr id="3" name="Content Placeholder 2"/>
          <p:cNvSpPr>
            <a:spLocks noGrp="1"/>
          </p:cNvSpPr>
          <p:nvPr>
            <p:ph idx="1"/>
          </p:nvPr>
        </p:nvSpPr>
        <p:spPr>
          <a:xfrm>
            <a:off x="7861386" y="450345"/>
            <a:ext cx="11240525" cy="9653572"/>
          </a:xfrm>
        </p:spPr>
        <p:txBody>
          <a:bodyPr/>
          <a:lstStyle>
            <a:lvl1pPr>
              <a:defRPr sz="6300"/>
            </a:lvl1pPr>
            <a:lvl2pPr>
              <a:defRPr sz="5500"/>
            </a:lvl2pPr>
            <a:lvl3pPr>
              <a:defRPr sz="47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5369" y="2366922"/>
            <a:ext cx="6615155" cy="7736997"/>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37261B-5C8F-409E-9C2B-F7DFD3EF1BBF}" type="datetimeFigureOut">
              <a:rPr lang="en-US"/>
              <a:pPr>
                <a:defRPr/>
              </a:pPr>
              <a:t>7/20/2023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5E56AE-58FA-43DA-BC97-B569E87EA4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1167" y="7917657"/>
            <a:ext cx="12064365" cy="934724"/>
          </a:xfrm>
        </p:spPr>
        <p:txBody>
          <a:bodyPr anchor="b"/>
          <a:lstStyle>
            <a:lvl1pPr algn="l">
              <a:defRPr sz="3900" b="1"/>
            </a:lvl1pPr>
          </a:lstStyle>
          <a:p>
            <a:r>
              <a:rPr lang="en-US"/>
              <a:t>Click to edit Master title style</a:t>
            </a:r>
          </a:p>
        </p:txBody>
      </p:sp>
      <p:sp>
        <p:nvSpPr>
          <p:cNvPr id="3" name="Picture Placeholder 2"/>
          <p:cNvSpPr>
            <a:spLocks noGrp="1"/>
          </p:cNvSpPr>
          <p:nvPr>
            <p:ph type="pic" idx="1"/>
          </p:nvPr>
        </p:nvSpPr>
        <p:spPr>
          <a:xfrm>
            <a:off x="3941167" y="1010653"/>
            <a:ext cx="12064365" cy="6786563"/>
          </a:xfrm>
        </p:spPr>
        <p:txBody>
          <a:bodyPr rtlCol="0">
            <a:normAutofit/>
          </a:bodyPr>
          <a:lstStyle>
            <a:lvl1pPr marL="0" indent="0">
              <a:buNone/>
              <a:defRPr sz="6300"/>
            </a:lvl1pPr>
            <a:lvl2pPr marL="897456" indent="0">
              <a:buNone/>
              <a:defRPr sz="5500"/>
            </a:lvl2pPr>
            <a:lvl3pPr marL="1794916" indent="0">
              <a:buNone/>
              <a:defRPr sz="4700"/>
            </a:lvl3pPr>
            <a:lvl4pPr marL="2692371" indent="0">
              <a:buNone/>
              <a:defRPr sz="3900"/>
            </a:lvl4pPr>
            <a:lvl5pPr marL="3589827" indent="0">
              <a:buNone/>
              <a:defRPr sz="3900"/>
            </a:lvl5pPr>
            <a:lvl6pPr marL="4487283" indent="0">
              <a:buNone/>
              <a:defRPr sz="3900"/>
            </a:lvl6pPr>
            <a:lvl7pPr marL="5384743" indent="0">
              <a:buNone/>
              <a:defRPr sz="3900"/>
            </a:lvl7pPr>
            <a:lvl8pPr marL="6282199" indent="0">
              <a:buNone/>
              <a:defRPr sz="3900"/>
            </a:lvl8pPr>
            <a:lvl9pPr marL="7179655" indent="0">
              <a:buNone/>
              <a:defRPr sz="3900"/>
            </a:lvl9pPr>
          </a:lstStyle>
          <a:p>
            <a:pPr lvl="0"/>
            <a:endParaRPr lang="en-US" noProof="0"/>
          </a:p>
        </p:txBody>
      </p:sp>
      <p:sp>
        <p:nvSpPr>
          <p:cNvPr id="4" name="Text Placeholder 3"/>
          <p:cNvSpPr>
            <a:spLocks noGrp="1"/>
          </p:cNvSpPr>
          <p:nvPr>
            <p:ph type="body" sz="half" idx="2"/>
          </p:nvPr>
        </p:nvSpPr>
        <p:spPr>
          <a:xfrm>
            <a:off x="3941167" y="8852381"/>
            <a:ext cx="12064365" cy="1327463"/>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5EA437-B66F-4DB8-B54F-0CB7F34D5634}" type="datetimeFigureOut">
              <a:rPr lang="en-US"/>
              <a:pPr>
                <a:defRPr/>
              </a:pPr>
              <a:t>7/20/2023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2E85F35-423B-4A7D-AEAA-0A46750C07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04888" y="452438"/>
            <a:ext cx="18097500" cy="1885950"/>
          </a:xfrm>
          <a:prstGeom prst="rect">
            <a:avLst/>
          </a:prstGeom>
          <a:noFill/>
          <a:ln w="9525">
            <a:noFill/>
            <a:miter lim="800000"/>
            <a:headEnd/>
            <a:tailEnd/>
          </a:ln>
        </p:spPr>
        <p:txBody>
          <a:bodyPr vert="horz" wrap="square" lIns="179491" tIns="89746" rIns="179491" bIns="8974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04888" y="2640013"/>
            <a:ext cx="18097500" cy="7464425"/>
          </a:xfrm>
          <a:prstGeom prst="rect">
            <a:avLst/>
          </a:prstGeom>
          <a:noFill/>
          <a:ln w="9525">
            <a:noFill/>
            <a:miter lim="800000"/>
            <a:headEnd/>
            <a:tailEnd/>
          </a:ln>
        </p:spPr>
        <p:txBody>
          <a:bodyPr vert="horz" wrap="square" lIns="179491" tIns="89746" rIns="179491" bIns="897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4888" y="10483850"/>
            <a:ext cx="4692650" cy="601663"/>
          </a:xfrm>
          <a:prstGeom prst="rect">
            <a:avLst/>
          </a:prstGeom>
        </p:spPr>
        <p:txBody>
          <a:bodyPr vert="horz" wrap="square" lIns="179491" tIns="89746" rIns="179491" bIns="89746" numCol="1" anchor="ctr" anchorCtr="0" compatLnSpc="1">
            <a:prstTxWarp prst="textNoShape">
              <a:avLst/>
            </a:prstTxWarp>
          </a:bodyPr>
          <a:lstStyle>
            <a:lvl1pPr defTabSz="1792124">
              <a:defRPr sz="2400">
                <a:solidFill>
                  <a:srgbClr val="898989"/>
                </a:solidFill>
                <a:latin typeface="Calibri" pitchFamily="34" charset="0"/>
              </a:defRPr>
            </a:lvl1pPr>
          </a:lstStyle>
          <a:p>
            <a:pPr>
              <a:defRPr/>
            </a:pPr>
            <a:fld id="{833C99A8-7D0E-431D-8CA5-F81CFFFE0831}" type="datetimeFigureOut">
              <a:rPr lang="en-US"/>
              <a:pPr>
                <a:defRPr/>
              </a:pPr>
              <a:t>7/20/2023</a:t>
            </a:fld>
            <a:endParaRPr lang="en-US"/>
          </a:p>
        </p:txBody>
      </p:sp>
      <p:sp>
        <p:nvSpPr>
          <p:cNvPr id="5" name="Footer Placeholder 4"/>
          <p:cNvSpPr>
            <a:spLocks noGrp="1"/>
          </p:cNvSpPr>
          <p:nvPr>
            <p:ph type="ftr" sz="quarter" idx="3"/>
          </p:nvPr>
        </p:nvSpPr>
        <p:spPr>
          <a:xfrm>
            <a:off x="6870700" y="10483850"/>
            <a:ext cx="6365875" cy="601663"/>
          </a:xfrm>
          <a:prstGeom prst="rect">
            <a:avLst/>
          </a:prstGeom>
        </p:spPr>
        <p:txBody>
          <a:bodyPr vert="horz" wrap="square" lIns="179491" tIns="89746" rIns="179491" bIns="89746" numCol="1" anchor="ctr" anchorCtr="0" compatLnSpc="1">
            <a:prstTxWarp prst="textNoShape">
              <a:avLst/>
            </a:prstTxWarp>
          </a:bodyPr>
          <a:lstStyle>
            <a:lvl1pPr algn="ctr" defTabSz="1792124">
              <a:defRPr sz="24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14409738" y="10483850"/>
            <a:ext cx="4692650" cy="601663"/>
          </a:xfrm>
          <a:prstGeom prst="rect">
            <a:avLst/>
          </a:prstGeom>
        </p:spPr>
        <p:txBody>
          <a:bodyPr vert="horz" wrap="square" lIns="179491" tIns="89746" rIns="179491" bIns="89746" numCol="1" anchor="ctr" anchorCtr="0" compatLnSpc="1">
            <a:prstTxWarp prst="textNoShape">
              <a:avLst/>
            </a:prstTxWarp>
          </a:bodyPr>
          <a:lstStyle>
            <a:lvl1pPr algn="r" defTabSz="1792124">
              <a:defRPr sz="2400">
                <a:solidFill>
                  <a:srgbClr val="898989"/>
                </a:solidFill>
                <a:latin typeface="Calibri" pitchFamily="34" charset="0"/>
              </a:defRPr>
            </a:lvl1pPr>
          </a:lstStyle>
          <a:p>
            <a:pPr>
              <a:defRPr/>
            </a:pPr>
            <a:fld id="{FD663DDC-7839-44F7-880D-8F53870AB11B}" type="slidenum">
              <a:rPr lang="en-US"/>
              <a:pPr>
                <a:defRPr/>
              </a:pPr>
              <a:t>‹#›</a:t>
            </a:fld>
            <a:endParaRPr lang="en-US"/>
          </a:p>
        </p:txBody>
      </p:sp>
      <p:sp>
        <p:nvSpPr>
          <p:cNvPr id="7" name="Rectangle 6"/>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681748"/>
              </a:solidFill>
            </a:endParaRPr>
          </a:p>
        </p:txBody>
      </p:sp>
      <p:sp>
        <p:nvSpPr>
          <p:cNvPr id="8" name="object 4"/>
          <p:cNvSpPr>
            <a:spLocks/>
          </p:cNvSpPr>
          <p:nvPr userDrawn="1"/>
        </p:nvSpPr>
        <p:spPr bwMode="auto">
          <a:xfrm>
            <a:off x="1008063" y="1192213"/>
            <a:ext cx="18527712"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10" name="object 8"/>
          <p:cNvSpPr txBox="1"/>
          <p:nvPr userDrawn="1"/>
        </p:nvSpPr>
        <p:spPr>
          <a:xfrm>
            <a:off x="1214438" y="398463"/>
            <a:ext cx="2058987" cy="584200"/>
          </a:xfrm>
          <a:prstGeom prst="rect">
            <a:avLst/>
          </a:prstGeom>
        </p:spPr>
        <p:txBody>
          <a:bodyPr lIns="0" tIns="17142" rIns="0" bIns="0">
            <a:spAutoFit/>
          </a:bodyPr>
          <a:lstStyle/>
          <a:p>
            <a:pPr marL="12699" defTabSz="1794916" fontAlgn="auto">
              <a:spcBef>
                <a:spcPts val="135"/>
              </a:spcBef>
              <a:spcAft>
                <a:spcPts val="0"/>
              </a:spcAft>
              <a:defRPr/>
            </a:pPr>
            <a:r>
              <a:rPr lang="en-IN" sz="1800" b="1" spc="6" dirty="0">
                <a:solidFill>
                  <a:srgbClr val="231F20"/>
                </a:solidFill>
                <a:latin typeface="Helvetica-Bold"/>
                <a:cs typeface="Helvetica-Bold"/>
              </a:rPr>
              <a:t>RV College of</a:t>
            </a:r>
          </a:p>
          <a:p>
            <a:pPr marL="12699" defTabSz="1794916" fontAlgn="auto">
              <a:spcBef>
                <a:spcPts val="135"/>
              </a:spcBef>
              <a:spcAft>
                <a:spcPts val="0"/>
              </a:spcAft>
              <a:defRPr/>
            </a:pPr>
            <a:r>
              <a:rPr lang="en-IN" sz="1800" b="1" spc="6" dirty="0">
                <a:solidFill>
                  <a:srgbClr val="231F20"/>
                </a:solidFill>
                <a:latin typeface="Helvetica-Bold"/>
                <a:cs typeface="Helvetica-Bold"/>
              </a:rPr>
              <a:t>Engineering</a:t>
            </a:r>
            <a:r>
              <a:rPr lang="en-IN" sz="2000" spc="6" baseline="30000" dirty="0">
                <a:solidFill>
                  <a:srgbClr val="231F20"/>
                </a:solidFill>
                <a:latin typeface="Helvetica-Bold"/>
                <a:cs typeface="Helvetica-Bold"/>
                <a:sym typeface="Symbol"/>
              </a:rPr>
              <a:t></a:t>
            </a:r>
            <a:r>
              <a:rPr lang="en-IN" sz="1800" b="1" spc="6" dirty="0">
                <a:solidFill>
                  <a:srgbClr val="231F20"/>
                </a:solidFill>
                <a:latin typeface="Helvetica-Bold"/>
                <a:cs typeface="Helvetica-Bold"/>
              </a:rPr>
              <a:t> </a:t>
            </a:r>
            <a:endParaRPr sz="1800" dirty="0">
              <a:latin typeface="Helvetica-Bold"/>
              <a:cs typeface="Helvetica-Bold"/>
            </a:endParaRPr>
          </a:p>
        </p:txBody>
      </p:sp>
      <p:sp>
        <p:nvSpPr>
          <p:cNvPr id="11" name="Title 10"/>
          <p:cNvSpPr txBox="1">
            <a:spLocks/>
          </p:cNvSpPr>
          <p:nvPr userDrawn="1"/>
        </p:nvSpPr>
        <p:spPr>
          <a:xfrm>
            <a:off x="15692438" y="398463"/>
            <a:ext cx="4059237" cy="446087"/>
          </a:xfrm>
          <a:prstGeom prst="rect">
            <a:avLst/>
          </a:prstGeom>
        </p:spPr>
        <p:txBody>
          <a:bodyPr lIns="91423" tIns="45712" rIns="91423" bIns="45712"/>
          <a:lstStyle/>
          <a:p>
            <a:pPr algn="r" defTabSz="1794916" fontAlgn="auto">
              <a:spcAft>
                <a:spcPts val="0"/>
              </a:spcAft>
              <a:defRPr/>
            </a:pPr>
            <a:r>
              <a:rPr lang="en-US" altLang="en-US" sz="2900" i="1" dirty="0">
                <a:solidFill>
                  <a:srgbClr val="422C75"/>
                </a:solidFill>
                <a:latin typeface="Playfair Display" charset="0"/>
                <a:ea typeface="ＭＳ Ｐゴシック" pitchFamily="34" charset="-128"/>
                <a:cs typeface="Playfair Display"/>
              </a:rPr>
              <a:t>Go, change the world</a:t>
            </a:r>
          </a:p>
        </p:txBody>
      </p:sp>
      <p:pic>
        <p:nvPicPr>
          <p:cNvPr id="1035" name="Picture 11" descr="RVCE new logo.png"/>
          <p:cNvPicPr>
            <a:picLocks noChangeAspect="1"/>
          </p:cNvPicPr>
          <p:nvPr userDrawn="1"/>
        </p:nvPicPr>
        <p:blipFill>
          <a:blip r:embed="rId14" cstate="print"/>
          <a:srcRect/>
          <a:stretch>
            <a:fillRect/>
          </a:stretch>
        </p:blipFill>
        <p:spPr bwMode="auto">
          <a:xfrm>
            <a:off x="301625" y="273050"/>
            <a:ext cx="838200" cy="814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1"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2" r:id="rId12"/>
  </p:sldLayoutIdLst>
  <p:txStyles>
    <p:titleStyle>
      <a:lvl1pPr algn="ctr" defTabSz="1790700" rtl="0" eaLnBrk="0" fontAlgn="base" hangingPunct="0">
        <a:spcBef>
          <a:spcPct val="0"/>
        </a:spcBef>
        <a:spcAft>
          <a:spcPct val="0"/>
        </a:spcAft>
        <a:defRPr sz="8600" kern="1200">
          <a:solidFill>
            <a:schemeClr val="tx1"/>
          </a:solidFill>
          <a:latin typeface="+mj-lt"/>
          <a:ea typeface="+mj-ea"/>
          <a:cs typeface="+mj-cs"/>
        </a:defRPr>
      </a:lvl1pPr>
      <a:lvl2pPr algn="ctr" defTabSz="1790700" rtl="0" eaLnBrk="0" fontAlgn="base" hangingPunct="0">
        <a:spcBef>
          <a:spcPct val="0"/>
        </a:spcBef>
        <a:spcAft>
          <a:spcPct val="0"/>
        </a:spcAft>
        <a:defRPr sz="8600">
          <a:solidFill>
            <a:schemeClr val="tx1"/>
          </a:solidFill>
          <a:latin typeface="Calibri" pitchFamily="34" charset="0"/>
        </a:defRPr>
      </a:lvl2pPr>
      <a:lvl3pPr algn="ctr" defTabSz="1790700" rtl="0" eaLnBrk="0" fontAlgn="base" hangingPunct="0">
        <a:spcBef>
          <a:spcPct val="0"/>
        </a:spcBef>
        <a:spcAft>
          <a:spcPct val="0"/>
        </a:spcAft>
        <a:defRPr sz="8600">
          <a:solidFill>
            <a:schemeClr val="tx1"/>
          </a:solidFill>
          <a:latin typeface="Calibri" pitchFamily="34" charset="0"/>
        </a:defRPr>
      </a:lvl3pPr>
      <a:lvl4pPr algn="ctr" defTabSz="1790700" rtl="0" eaLnBrk="0" fontAlgn="base" hangingPunct="0">
        <a:spcBef>
          <a:spcPct val="0"/>
        </a:spcBef>
        <a:spcAft>
          <a:spcPct val="0"/>
        </a:spcAft>
        <a:defRPr sz="8600">
          <a:solidFill>
            <a:schemeClr val="tx1"/>
          </a:solidFill>
          <a:latin typeface="Calibri" pitchFamily="34" charset="0"/>
        </a:defRPr>
      </a:lvl4pPr>
      <a:lvl5pPr algn="ctr" defTabSz="1790700" rtl="0" eaLnBrk="0" fontAlgn="base" hangingPunct="0">
        <a:spcBef>
          <a:spcPct val="0"/>
        </a:spcBef>
        <a:spcAft>
          <a:spcPct val="0"/>
        </a:spcAft>
        <a:defRPr sz="8600">
          <a:solidFill>
            <a:schemeClr val="tx1"/>
          </a:solidFill>
          <a:latin typeface="Calibri" pitchFamily="34" charset="0"/>
        </a:defRPr>
      </a:lvl5pPr>
      <a:lvl6pPr marL="457117" algn="ctr" defTabSz="1793549" rtl="0" fontAlgn="base">
        <a:spcBef>
          <a:spcPct val="0"/>
        </a:spcBef>
        <a:spcAft>
          <a:spcPct val="0"/>
        </a:spcAft>
        <a:defRPr sz="8600">
          <a:solidFill>
            <a:schemeClr val="tx1"/>
          </a:solidFill>
          <a:latin typeface="Calibri" pitchFamily="34" charset="0"/>
        </a:defRPr>
      </a:lvl6pPr>
      <a:lvl7pPr marL="914234" algn="ctr" defTabSz="1793549" rtl="0" fontAlgn="base">
        <a:spcBef>
          <a:spcPct val="0"/>
        </a:spcBef>
        <a:spcAft>
          <a:spcPct val="0"/>
        </a:spcAft>
        <a:defRPr sz="8600">
          <a:solidFill>
            <a:schemeClr val="tx1"/>
          </a:solidFill>
          <a:latin typeface="Calibri" pitchFamily="34" charset="0"/>
        </a:defRPr>
      </a:lvl7pPr>
      <a:lvl8pPr marL="1371349" algn="ctr" defTabSz="1793549" rtl="0" fontAlgn="base">
        <a:spcBef>
          <a:spcPct val="0"/>
        </a:spcBef>
        <a:spcAft>
          <a:spcPct val="0"/>
        </a:spcAft>
        <a:defRPr sz="8600">
          <a:solidFill>
            <a:schemeClr val="tx1"/>
          </a:solidFill>
          <a:latin typeface="Calibri" pitchFamily="34" charset="0"/>
        </a:defRPr>
      </a:lvl8pPr>
      <a:lvl9pPr marL="1828466" algn="ctr" defTabSz="1793549" rtl="0" fontAlgn="base">
        <a:spcBef>
          <a:spcPct val="0"/>
        </a:spcBef>
        <a:spcAft>
          <a:spcPct val="0"/>
        </a:spcAft>
        <a:defRPr sz="8600">
          <a:solidFill>
            <a:schemeClr val="tx1"/>
          </a:solidFill>
          <a:latin typeface="Calibri" pitchFamily="34" charset="0"/>
        </a:defRPr>
      </a:lvl9pPr>
    </p:titleStyle>
    <p:bodyStyle>
      <a:lvl1pPr marL="669925" indent="-669925" algn="l" defTabSz="1790700" rtl="0" eaLnBrk="0" fontAlgn="base" hangingPunct="0">
        <a:spcBef>
          <a:spcPct val="20000"/>
        </a:spcBef>
        <a:spcAft>
          <a:spcPct val="0"/>
        </a:spcAft>
        <a:buFont typeface="Arial" pitchFamily="34" charset="0"/>
        <a:buChar char="•"/>
        <a:defRPr sz="6300" kern="1200">
          <a:solidFill>
            <a:schemeClr val="tx1"/>
          </a:solidFill>
          <a:latin typeface="+mn-lt"/>
          <a:ea typeface="+mn-ea"/>
          <a:cs typeface="+mn-cs"/>
        </a:defRPr>
      </a:lvl1pPr>
      <a:lvl2pPr marL="1454150" indent="-557213" algn="l" defTabSz="1790700" rtl="0" eaLnBrk="0" fontAlgn="base" hangingPunct="0">
        <a:spcBef>
          <a:spcPct val="20000"/>
        </a:spcBef>
        <a:spcAft>
          <a:spcPct val="0"/>
        </a:spcAft>
        <a:buFont typeface="Arial" pitchFamily="34" charset="0"/>
        <a:buChar char="–"/>
        <a:defRPr sz="5500" kern="1200">
          <a:solidFill>
            <a:schemeClr val="tx1"/>
          </a:solidFill>
          <a:latin typeface="+mn-lt"/>
          <a:ea typeface="+mn-ea"/>
          <a:cs typeface="+mn-cs"/>
        </a:defRPr>
      </a:lvl2pPr>
      <a:lvl3pPr marL="2239963" indent="-444500" algn="l" defTabSz="1790700" rtl="0" eaLnBrk="0" fontAlgn="base" hangingPunct="0">
        <a:spcBef>
          <a:spcPct val="20000"/>
        </a:spcBef>
        <a:spcAft>
          <a:spcPct val="0"/>
        </a:spcAft>
        <a:buFont typeface="Arial" pitchFamily="34" charset="0"/>
        <a:buChar char="•"/>
        <a:defRPr sz="4700" kern="1200">
          <a:solidFill>
            <a:schemeClr val="tx1"/>
          </a:solidFill>
          <a:latin typeface="+mn-lt"/>
          <a:ea typeface="+mn-ea"/>
          <a:cs typeface="+mn-cs"/>
        </a:defRPr>
      </a:lvl3pPr>
      <a:lvl4pPr marL="3138488"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4pPr>
      <a:lvl5pPr marL="4035425"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5pPr>
      <a:lvl6pPr marL="493601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833471"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730927"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62838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94916" rtl="0" eaLnBrk="1" latinLnBrk="0" hangingPunct="1">
        <a:defRPr sz="3500" kern="1200">
          <a:solidFill>
            <a:schemeClr val="tx1"/>
          </a:solidFill>
          <a:latin typeface="+mn-lt"/>
          <a:ea typeface="+mn-ea"/>
          <a:cs typeface="+mn-cs"/>
        </a:defRPr>
      </a:lvl1pPr>
      <a:lvl2pPr marL="897456" algn="l" defTabSz="1794916" rtl="0" eaLnBrk="1" latinLnBrk="0" hangingPunct="1">
        <a:defRPr sz="3500" kern="1200">
          <a:solidFill>
            <a:schemeClr val="tx1"/>
          </a:solidFill>
          <a:latin typeface="+mn-lt"/>
          <a:ea typeface="+mn-ea"/>
          <a:cs typeface="+mn-cs"/>
        </a:defRPr>
      </a:lvl2pPr>
      <a:lvl3pPr marL="1794916" algn="l" defTabSz="1794916" rtl="0" eaLnBrk="1" latinLnBrk="0" hangingPunct="1">
        <a:defRPr sz="3500" kern="1200">
          <a:solidFill>
            <a:schemeClr val="tx1"/>
          </a:solidFill>
          <a:latin typeface="+mn-lt"/>
          <a:ea typeface="+mn-ea"/>
          <a:cs typeface="+mn-cs"/>
        </a:defRPr>
      </a:lvl3pPr>
      <a:lvl4pPr marL="2692371" algn="l" defTabSz="1794916" rtl="0" eaLnBrk="1" latinLnBrk="0" hangingPunct="1">
        <a:defRPr sz="3500" kern="1200">
          <a:solidFill>
            <a:schemeClr val="tx1"/>
          </a:solidFill>
          <a:latin typeface="+mn-lt"/>
          <a:ea typeface="+mn-ea"/>
          <a:cs typeface="+mn-cs"/>
        </a:defRPr>
      </a:lvl4pPr>
      <a:lvl5pPr marL="3589827" algn="l" defTabSz="1794916" rtl="0" eaLnBrk="1" latinLnBrk="0" hangingPunct="1">
        <a:defRPr sz="3500" kern="1200">
          <a:solidFill>
            <a:schemeClr val="tx1"/>
          </a:solidFill>
          <a:latin typeface="+mn-lt"/>
          <a:ea typeface="+mn-ea"/>
          <a:cs typeface="+mn-cs"/>
        </a:defRPr>
      </a:lvl5pPr>
      <a:lvl6pPr marL="4487283" algn="l" defTabSz="1794916" rtl="0" eaLnBrk="1" latinLnBrk="0" hangingPunct="1">
        <a:defRPr sz="3500" kern="1200">
          <a:solidFill>
            <a:schemeClr val="tx1"/>
          </a:solidFill>
          <a:latin typeface="+mn-lt"/>
          <a:ea typeface="+mn-ea"/>
          <a:cs typeface="+mn-cs"/>
        </a:defRPr>
      </a:lvl6pPr>
      <a:lvl7pPr marL="5384743" algn="l" defTabSz="1794916" rtl="0" eaLnBrk="1" latinLnBrk="0" hangingPunct="1">
        <a:defRPr sz="3500" kern="1200">
          <a:solidFill>
            <a:schemeClr val="tx1"/>
          </a:solidFill>
          <a:latin typeface="+mn-lt"/>
          <a:ea typeface="+mn-ea"/>
          <a:cs typeface="+mn-cs"/>
        </a:defRPr>
      </a:lvl7pPr>
      <a:lvl8pPr marL="6282199" algn="l" defTabSz="1794916" rtl="0" eaLnBrk="1" latinLnBrk="0" hangingPunct="1">
        <a:defRPr sz="3500" kern="1200">
          <a:solidFill>
            <a:schemeClr val="tx1"/>
          </a:solidFill>
          <a:latin typeface="+mn-lt"/>
          <a:ea typeface="+mn-ea"/>
          <a:cs typeface="+mn-cs"/>
        </a:defRPr>
      </a:lvl8pPr>
      <a:lvl9pPr marL="7179655" algn="l" defTabSz="1794916"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slideLayout" Target="../slideLayouts/slideLayout7.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119438" y="2227263"/>
            <a:ext cx="16987837" cy="1631216"/>
          </a:xfrm>
          <a:prstGeom prst="rect">
            <a:avLst/>
          </a:prstGeom>
          <a:noFill/>
          <a:ln w="9525">
            <a:noFill/>
            <a:miter lim="800000"/>
            <a:headEnd/>
            <a:tailEnd/>
          </a:ln>
        </p:spPr>
        <p:txBody>
          <a:bodyPr>
            <a:spAutoFit/>
          </a:bodyPr>
          <a:lstStyle/>
          <a:p>
            <a:pPr algn="ctr"/>
            <a:r>
              <a:rPr lang="en-US" sz="3600" b="1" dirty="0" err="1">
                <a:solidFill>
                  <a:srgbClr val="000099"/>
                </a:solidFill>
                <a:latin typeface="Times New Roman" pitchFamily="18" charset="0"/>
                <a:cs typeface="Times New Roman" pitchFamily="18" charset="0"/>
                <a:sym typeface="Calibri" pitchFamily="34" charset="0"/>
              </a:rPr>
              <a:t>Rashtreeya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Sikshana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Samithi</a:t>
            </a:r>
            <a:r>
              <a:rPr lang="en-US" sz="3600" b="1" dirty="0">
                <a:solidFill>
                  <a:srgbClr val="000099"/>
                </a:solidFill>
                <a:latin typeface="Times New Roman" pitchFamily="18" charset="0"/>
                <a:cs typeface="Times New Roman" pitchFamily="18" charset="0"/>
                <a:sym typeface="Calibri" pitchFamily="34" charset="0"/>
              </a:rPr>
              <a:t> Trust </a:t>
            </a:r>
            <a:endParaRPr lang="en-US" sz="3600" dirty="0">
              <a:solidFill>
                <a:srgbClr val="000099"/>
              </a:solidFill>
              <a:latin typeface="Times New Roman" pitchFamily="18" charset="0"/>
              <a:cs typeface="Times New Roman" pitchFamily="18" charset="0"/>
              <a:sym typeface="Calibri" pitchFamily="34" charset="0"/>
            </a:endParaRPr>
          </a:p>
          <a:p>
            <a:pPr algn="ctr"/>
            <a:r>
              <a:rPr lang="en-US" sz="4000" b="1" dirty="0">
                <a:solidFill>
                  <a:srgbClr val="000099"/>
                </a:solidFill>
                <a:latin typeface="Times New Roman" pitchFamily="18" charset="0"/>
                <a:cs typeface="Times New Roman" pitchFamily="18" charset="0"/>
                <a:sym typeface="Calibri" pitchFamily="34" charset="0"/>
              </a:rPr>
              <a:t>RV College of Engineering</a:t>
            </a:r>
            <a:r>
              <a:rPr lang="en-US" sz="4000" b="1" baseline="30000" dirty="0">
                <a:solidFill>
                  <a:srgbClr val="000099"/>
                </a:solidFill>
                <a:latin typeface="Times New Roman" pitchFamily="18" charset="0"/>
                <a:cs typeface="Times New Roman" pitchFamily="18" charset="0"/>
                <a:sym typeface="Symbol" pitchFamily="18" charset="2"/>
              </a:rPr>
              <a:t></a:t>
            </a:r>
            <a:r>
              <a:rPr lang="en-US" sz="4000" b="1" dirty="0">
                <a:solidFill>
                  <a:srgbClr val="000099"/>
                </a:solidFill>
                <a:latin typeface="Times New Roman" pitchFamily="18" charset="0"/>
                <a:cs typeface="Times New Roman" pitchFamily="18" charset="0"/>
                <a:sym typeface="Calibri" pitchFamily="34" charset="0"/>
              </a:rPr>
              <a:t>, </a:t>
            </a:r>
            <a:r>
              <a:rPr lang="en-US" sz="4000" b="1" dirty="0" err="1">
                <a:solidFill>
                  <a:srgbClr val="000099"/>
                </a:solidFill>
                <a:latin typeface="Times New Roman" pitchFamily="18" charset="0"/>
                <a:cs typeface="Times New Roman" pitchFamily="18" charset="0"/>
                <a:sym typeface="Calibri" pitchFamily="34" charset="0"/>
              </a:rPr>
              <a:t>Bengaluru</a:t>
            </a:r>
            <a:r>
              <a:rPr lang="en-US" sz="4000" b="1" dirty="0">
                <a:solidFill>
                  <a:srgbClr val="000099"/>
                </a:solidFill>
                <a:latin typeface="Times New Roman" pitchFamily="18" charset="0"/>
                <a:cs typeface="Times New Roman" pitchFamily="18" charset="0"/>
                <a:sym typeface="Calibri" pitchFamily="34" charset="0"/>
              </a:rPr>
              <a:t>.</a:t>
            </a:r>
            <a:endParaRPr lang="en-US" sz="4000" dirty="0">
              <a:solidFill>
                <a:srgbClr val="000099"/>
              </a:solidFill>
              <a:latin typeface="Times New Roman" pitchFamily="18" charset="0"/>
              <a:cs typeface="Times New Roman" pitchFamily="18" charset="0"/>
              <a:sym typeface="Calibri" pitchFamily="34" charset="0"/>
            </a:endParaRPr>
          </a:p>
          <a:p>
            <a:pPr algn="ctr"/>
            <a:r>
              <a:rPr lang="en-US" sz="2400" b="1" i="1" dirty="0">
                <a:solidFill>
                  <a:srgbClr val="000099"/>
                </a:solidFill>
                <a:latin typeface="Times New Roman" pitchFamily="18" charset="0"/>
                <a:cs typeface="Times New Roman" pitchFamily="18" charset="0"/>
                <a:sym typeface="Calibri" pitchFamily="34" charset="0"/>
              </a:rPr>
              <a:t>(An Autonomous Institution Affiliated to VTU, </a:t>
            </a:r>
            <a:r>
              <a:rPr lang="en-US" sz="2400" b="1" i="1" dirty="0" err="1">
                <a:solidFill>
                  <a:srgbClr val="000099"/>
                </a:solidFill>
                <a:latin typeface="Times New Roman" pitchFamily="18" charset="0"/>
                <a:cs typeface="Times New Roman" pitchFamily="18" charset="0"/>
                <a:sym typeface="Calibri" pitchFamily="34" charset="0"/>
              </a:rPr>
              <a:t>Belagavi</a:t>
            </a:r>
            <a:r>
              <a:rPr lang="en-US" sz="2400" b="1" i="1" dirty="0">
                <a:solidFill>
                  <a:srgbClr val="000099"/>
                </a:solidFill>
                <a:latin typeface="Times New Roman" pitchFamily="18" charset="0"/>
                <a:cs typeface="Times New Roman" pitchFamily="18" charset="0"/>
                <a:sym typeface="Calibri" pitchFamily="34" charset="0"/>
              </a:rPr>
              <a:t>) </a:t>
            </a:r>
            <a:endParaRPr lang="en-US" sz="2400" i="1" dirty="0">
              <a:solidFill>
                <a:srgbClr val="000099"/>
              </a:solidFill>
              <a:latin typeface="Times New Roman" pitchFamily="18" charset="0"/>
              <a:cs typeface="Times New Roman" pitchFamily="18" charset="0"/>
              <a:sym typeface="Calibri" pitchFamily="34" charset="0"/>
            </a:endParaRPr>
          </a:p>
        </p:txBody>
      </p:sp>
      <p:sp>
        <p:nvSpPr>
          <p:cNvPr id="4100" name="Subtitle 2"/>
          <p:cNvSpPr>
            <a:spLocks noChangeArrowheads="1"/>
          </p:cNvSpPr>
          <p:nvPr/>
        </p:nvSpPr>
        <p:spPr bwMode="auto">
          <a:xfrm>
            <a:off x="6624638" y="3925094"/>
            <a:ext cx="8763000" cy="1425575"/>
          </a:xfrm>
          <a:prstGeom prst="rect">
            <a:avLst/>
          </a:prstGeom>
          <a:noFill/>
          <a:ln w="9525">
            <a:noFill/>
            <a:miter lim="800000"/>
            <a:headEnd/>
            <a:tailEnd/>
          </a:ln>
        </p:spPr>
        <p:txBody>
          <a:bodyPr lIns="91415" tIns="45708" rIns="91415" bIns="45708"/>
          <a:lstStyle/>
          <a:p>
            <a:pPr algn="ctr">
              <a:lnSpc>
                <a:spcPct val="120000"/>
              </a:lnSpc>
              <a:spcBef>
                <a:spcPct val="20000"/>
              </a:spcBef>
            </a:pPr>
            <a:r>
              <a:rPr lang="en-US" sz="6000" b="1" i="1" dirty="0">
                <a:solidFill>
                  <a:srgbClr val="002060"/>
                </a:solidFill>
                <a:latin typeface="Arial Black" pitchFamily="34" charset="0"/>
                <a:sym typeface="Arial Black" pitchFamily="34" charset="0"/>
              </a:rPr>
              <a:t>DEEP LEARNING</a:t>
            </a:r>
          </a:p>
          <a:p>
            <a:pPr algn="ctr">
              <a:lnSpc>
                <a:spcPct val="120000"/>
              </a:lnSpc>
              <a:spcBef>
                <a:spcPct val="20000"/>
              </a:spcBef>
            </a:pPr>
            <a:endParaRPr lang="en-US" altLang="en-US" sz="6000" b="1" i="1" dirty="0">
              <a:solidFill>
                <a:srgbClr val="959595"/>
              </a:solidFill>
              <a:latin typeface="Algerian" pitchFamily="82" charset="0"/>
              <a:cs typeface="Calibri" pitchFamily="34" charset="0"/>
              <a:sym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900237" y="-135731"/>
            <a:ext cx="17136566" cy="1348411"/>
          </a:xfrm>
        </p:spPr>
        <p:txBody>
          <a:bodyPr/>
          <a:lstStyle/>
          <a:p>
            <a:r>
              <a:rPr lang="en-US" b="1" dirty="0"/>
              <a:t>Training </a:t>
            </a:r>
            <a:r>
              <a:rPr lang="en-US" b="1" dirty="0" err="1"/>
              <a:t>Perceptrons</a:t>
            </a:r>
            <a:endParaRPr lang="en-US" b="1" dirty="0"/>
          </a:p>
        </p:txBody>
      </p:sp>
      <p:grpSp>
        <p:nvGrpSpPr>
          <p:cNvPr id="2" name="Group 3"/>
          <p:cNvGrpSpPr>
            <a:grpSpLocks/>
          </p:cNvGrpSpPr>
          <p:nvPr/>
        </p:nvGrpSpPr>
        <p:grpSpPr bwMode="auto">
          <a:xfrm>
            <a:off x="3183652" y="2262188"/>
            <a:ext cx="11226562" cy="4147344"/>
            <a:chOff x="3645" y="2550"/>
            <a:chExt cx="4815" cy="3000"/>
          </a:xfrm>
        </p:grpSpPr>
        <p:sp>
          <p:nvSpPr>
            <p:cNvPr id="182276" name="Oval 4"/>
            <p:cNvSpPr>
              <a:spLocks noChangeArrowheads="1"/>
            </p:cNvSpPr>
            <p:nvPr/>
          </p:nvSpPr>
          <p:spPr bwMode="auto">
            <a:xfrm>
              <a:off x="5865" y="378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77" name="Text Box 5"/>
            <p:cNvSpPr txBox="1">
              <a:spLocks noChangeArrowheads="1"/>
            </p:cNvSpPr>
            <p:nvPr/>
          </p:nvSpPr>
          <p:spPr bwMode="auto">
            <a:xfrm>
              <a:off x="5955" y="3990"/>
              <a:ext cx="1200" cy="330"/>
            </a:xfrm>
            <a:prstGeom prst="rect">
              <a:avLst/>
            </a:prstGeom>
            <a:noFill/>
            <a:ln w="9525">
              <a:noFill/>
              <a:miter lim="800000"/>
              <a:headEnd/>
              <a:tailEnd/>
            </a:ln>
          </p:spPr>
          <p:txBody>
            <a:bodyPr/>
            <a:lstStyle/>
            <a:p>
              <a:pPr algn="ctr" eaLnBrk="0" hangingPunct="0"/>
              <a:r>
                <a:rPr lang="en-GB" b="1" dirty="0">
                  <a:solidFill>
                    <a:srgbClr val="D60093"/>
                  </a:solidFill>
                </a:rPr>
                <a:t>t = 0.0</a:t>
              </a:r>
            </a:p>
          </p:txBody>
        </p:sp>
        <p:sp>
          <p:nvSpPr>
            <p:cNvPr id="182278" name="Oval 6"/>
            <p:cNvSpPr>
              <a:spLocks noChangeArrowheads="1"/>
            </p:cNvSpPr>
            <p:nvPr/>
          </p:nvSpPr>
          <p:spPr bwMode="auto">
            <a:xfrm>
              <a:off x="3705" y="486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79" name="Oval 7"/>
            <p:cNvSpPr>
              <a:spLocks noChangeArrowheads="1"/>
            </p:cNvSpPr>
            <p:nvPr/>
          </p:nvSpPr>
          <p:spPr bwMode="auto">
            <a:xfrm>
              <a:off x="3660" y="3705"/>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80" name="Oval 8"/>
            <p:cNvSpPr>
              <a:spLocks noChangeArrowheads="1"/>
            </p:cNvSpPr>
            <p:nvPr/>
          </p:nvSpPr>
          <p:spPr bwMode="auto">
            <a:xfrm>
              <a:off x="3645" y="255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2281" name="Line 9"/>
            <p:cNvSpPr>
              <a:spLocks noChangeShapeType="1"/>
            </p:cNvSpPr>
            <p:nvPr/>
          </p:nvSpPr>
          <p:spPr bwMode="auto">
            <a:xfrm>
              <a:off x="5025" y="2895"/>
              <a:ext cx="1065" cy="990"/>
            </a:xfrm>
            <a:prstGeom prst="line">
              <a:avLst/>
            </a:prstGeom>
            <a:noFill/>
            <a:ln w="9525">
              <a:solidFill>
                <a:srgbClr val="000000"/>
              </a:solidFill>
              <a:round/>
              <a:headEnd/>
              <a:tailEnd type="triangle" w="med" len="med"/>
            </a:ln>
          </p:spPr>
          <p:txBody>
            <a:bodyPr/>
            <a:lstStyle/>
            <a:p>
              <a:endParaRPr lang="en-IN"/>
            </a:p>
          </p:txBody>
        </p:sp>
        <p:sp>
          <p:nvSpPr>
            <p:cNvPr id="182282" name="Line 10"/>
            <p:cNvSpPr>
              <a:spLocks noChangeShapeType="1"/>
            </p:cNvSpPr>
            <p:nvPr/>
          </p:nvSpPr>
          <p:spPr bwMode="auto">
            <a:xfrm>
              <a:off x="5025" y="4065"/>
              <a:ext cx="870" cy="0"/>
            </a:xfrm>
            <a:prstGeom prst="line">
              <a:avLst/>
            </a:prstGeom>
            <a:noFill/>
            <a:ln w="9525">
              <a:solidFill>
                <a:srgbClr val="000000"/>
              </a:solidFill>
              <a:round/>
              <a:headEnd/>
              <a:tailEnd type="triangle" w="med" len="med"/>
            </a:ln>
          </p:spPr>
          <p:txBody>
            <a:bodyPr/>
            <a:lstStyle/>
            <a:p>
              <a:endParaRPr lang="en-IN"/>
            </a:p>
          </p:txBody>
        </p:sp>
        <p:sp>
          <p:nvSpPr>
            <p:cNvPr id="182283" name="Line 11"/>
            <p:cNvSpPr>
              <a:spLocks noChangeShapeType="1"/>
            </p:cNvSpPr>
            <p:nvPr/>
          </p:nvSpPr>
          <p:spPr bwMode="auto">
            <a:xfrm flipV="1">
              <a:off x="5085" y="4395"/>
              <a:ext cx="1050" cy="780"/>
            </a:xfrm>
            <a:prstGeom prst="line">
              <a:avLst/>
            </a:prstGeom>
            <a:noFill/>
            <a:ln w="9525">
              <a:solidFill>
                <a:srgbClr val="000000"/>
              </a:solidFill>
              <a:round/>
              <a:headEnd/>
              <a:tailEnd type="triangle" w="med" len="med"/>
            </a:ln>
          </p:spPr>
          <p:txBody>
            <a:bodyPr/>
            <a:lstStyle/>
            <a:p>
              <a:endParaRPr lang="en-IN"/>
            </a:p>
          </p:txBody>
        </p:sp>
        <p:sp>
          <p:nvSpPr>
            <p:cNvPr id="182284" name="Text Box 12"/>
            <p:cNvSpPr txBox="1">
              <a:spLocks noChangeArrowheads="1"/>
            </p:cNvSpPr>
            <p:nvPr/>
          </p:nvSpPr>
          <p:spPr bwMode="auto">
            <a:xfrm>
              <a:off x="3810" y="5070"/>
              <a:ext cx="1200" cy="405"/>
            </a:xfrm>
            <a:prstGeom prst="rect">
              <a:avLst/>
            </a:prstGeom>
            <a:noFill/>
            <a:ln w="9525">
              <a:noFill/>
              <a:miter lim="800000"/>
              <a:headEnd/>
              <a:tailEnd/>
            </a:ln>
          </p:spPr>
          <p:txBody>
            <a:bodyPr/>
            <a:lstStyle/>
            <a:p>
              <a:pPr algn="ctr" eaLnBrk="0" hangingPunct="0"/>
              <a:r>
                <a:rPr lang="en-GB" b="1" dirty="0"/>
                <a:t>y</a:t>
              </a:r>
              <a:endParaRPr lang="en-GB" b="1" dirty="0">
                <a:latin typeface="Times New Roman" pitchFamily="18" charset="0"/>
              </a:endParaRPr>
            </a:p>
          </p:txBody>
        </p:sp>
        <p:sp>
          <p:nvSpPr>
            <p:cNvPr id="182285" name="Text Box 13"/>
            <p:cNvSpPr txBox="1">
              <a:spLocks noChangeArrowheads="1"/>
            </p:cNvSpPr>
            <p:nvPr/>
          </p:nvSpPr>
          <p:spPr bwMode="auto">
            <a:xfrm>
              <a:off x="3750" y="3885"/>
              <a:ext cx="1200" cy="330"/>
            </a:xfrm>
            <a:prstGeom prst="rect">
              <a:avLst/>
            </a:prstGeom>
            <a:noFill/>
            <a:ln w="9525">
              <a:noFill/>
              <a:miter lim="800000"/>
              <a:headEnd/>
              <a:tailEnd/>
            </a:ln>
          </p:spPr>
          <p:txBody>
            <a:bodyPr/>
            <a:lstStyle/>
            <a:p>
              <a:pPr algn="ctr" eaLnBrk="0" hangingPunct="0"/>
              <a:r>
                <a:rPr lang="en-GB" b="1" dirty="0"/>
                <a:t>x</a:t>
              </a:r>
              <a:endParaRPr lang="en-GB" b="1" dirty="0">
                <a:latin typeface="Times New Roman" pitchFamily="18" charset="0"/>
              </a:endParaRPr>
            </a:p>
          </p:txBody>
        </p:sp>
        <p:sp>
          <p:nvSpPr>
            <p:cNvPr id="182286" name="Text Box 14"/>
            <p:cNvSpPr txBox="1">
              <a:spLocks noChangeArrowheads="1"/>
            </p:cNvSpPr>
            <p:nvPr/>
          </p:nvSpPr>
          <p:spPr bwMode="auto">
            <a:xfrm>
              <a:off x="3735" y="2730"/>
              <a:ext cx="1200" cy="330"/>
            </a:xfrm>
            <a:prstGeom prst="rect">
              <a:avLst/>
            </a:prstGeom>
            <a:noFill/>
            <a:ln w="9525">
              <a:noFill/>
              <a:miter lim="800000"/>
              <a:headEnd/>
              <a:tailEnd/>
            </a:ln>
          </p:spPr>
          <p:txBody>
            <a:bodyPr/>
            <a:lstStyle/>
            <a:p>
              <a:pPr algn="ctr" eaLnBrk="0" hangingPunct="0"/>
              <a:r>
                <a:rPr lang="en-GB" b="1" dirty="0"/>
                <a:t>-1</a:t>
              </a:r>
              <a:endParaRPr lang="en-GB" b="1" dirty="0">
                <a:latin typeface="Times New Roman" pitchFamily="18" charset="0"/>
              </a:endParaRPr>
            </a:p>
          </p:txBody>
        </p:sp>
        <p:sp>
          <p:nvSpPr>
            <p:cNvPr id="182287" name="Text Box 15"/>
            <p:cNvSpPr txBox="1">
              <a:spLocks noChangeArrowheads="1"/>
            </p:cNvSpPr>
            <p:nvPr/>
          </p:nvSpPr>
          <p:spPr bwMode="auto">
            <a:xfrm>
              <a:off x="5295" y="3075"/>
              <a:ext cx="1200" cy="330"/>
            </a:xfrm>
            <a:prstGeom prst="rect">
              <a:avLst/>
            </a:prstGeom>
            <a:noFill/>
            <a:ln w="9525">
              <a:noFill/>
              <a:miter lim="800000"/>
              <a:headEnd/>
              <a:tailEnd/>
            </a:ln>
          </p:spPr>
          <p:txBody>
            <a:bodyPr/>
            <a:lstStyle/>
            <a:p>
              <a:pPr algn="ctr" eaLnBrk="0" hangingPunct="0"/>
              <a:r>
                <a:rPr lang="en-GB" b="1" dirty="0"/>
                <a:t>W</a:t>
              </a:r>
              <a:r>
                <a:rPr lang="en-GB" b="1" baseline="-25000" dirty="0"/>
                <a:t>1</a:t>
              </a:r>
              <a:r>
                <a:rPr lang="en-GB" b="1" dirty="0"/>
                <a:t> = ?</a:t>
              </a:r>
            </a:p>
          </p:txBody>
        </p:sp>
        <p:sp>
          <p:nvSpPr>
            <p:cNvPr id="182288" name="Text Box 16"/>
            <p:cNvSpPr txBox="1">
              <a:spLocks noChangeArrowheads="1"/>
            </p:cNvSpPr>
            <p:nvPr/>
          </p:nvSpPr>
          <p:spPr bwMode="auto">
            <a:xfrm>
              <a:off x="4875" y="4020"/>
              <a:ext cx="1200" cy="330"/>
            </a:xfrm>
            <a:prstGeom prst="rect">
              <a:avLst/>
            </a:prstGeom>
            <a:noFill/>
            <a:ln w="9525">
              <a:noFill/>
              <a:miter lim="800000"/>
              <a:headEnd/>
              <a:tailEnd/>
            </a:ln>
          </p:spPr>
          <p:txBody>
            <a:bodyPr/>
            <a:lstStyle/>
            <a:p>
              <a:pPr algn="ctr" eaLnBrk="0" hangingPunct="0"/>
              <a:endParaRPr lang="en-GB" b="1" dirty="0">
                <a:latin typeface="Times New Roman" pitchFamily="18" charset="0"/>
              </a:endParaRPr>
            </a:p>
          </p:txBody>
        </p:sp>
        <p:sp>
          <p:nvSpPr>
            <p:cNvPr id="182289" name="Text Box 17"/>
            <p:cNvSpPr txBox="1">
              <a:spLocks noChangeArrowheads="1"/>
            </p:cNvSpPr>
            <p:nvPr/>
          </p:nvSpPr>
          <p:spPr bwMode="auto">
            <a:xfrm>
              <a:off x="5295" y="4740"/>
              <a:ext cx="1200" cy="330"/>
            </a:xfrm>
            <a:prstGeom prst="rect">
              <a:avLst/>
            </a:prstGeom>
            <a:noFill/>
            <a:ln w="9525">
              <a:noFill/>
              <a:miter lim="800000"/>
              <a:headEnd/>
              <a:tailEnd/>
            </a:ln>
          </p:spPr>
          <p:txBody>
            <a:bodyPr/>
            <a:lstStyle/>
            <a:p>
              <a:pPr algn="ctr" eaLnBrk="0" hangingPunct="0"/>
              <a:r>
                <a:rPr lang="en-GB" b="1" dirty="0"/>
                <a:t>W</a:t>
              </a:r>
              <a:r>
                <a:rPr lang="en-GB" b="1" baseline="-25000" dirty="0"/>
                <a:t>3</a:t>
              </a:r>
              <a:r>
                <a:rPr lang="en-GB" b="1" dirty="0"/>
                <a:t> = ?</a:t>
              </a:r>
            </a:p>
          </p:txBody>
        </p:sp>
        <p:sp>
          <p:nvSpPr>
            <p:cNvPr id="182290" name="Line 18"/>
            <p:cNvSpPr>
              <a:spLocks noChangeShapeType="1"/>
            </p:cNvSpPr>
            <p:nvPr/>
          </p:nvSpPr>
          <p:spPr bwMode="auto">
            <a:xfrm>
              <a:off x="7245" y="4125"/>
              <a:ext cx="1215" cy="0"/>
            </a:xfrm>
            <a:prstGeom prst="line">
              <a:avLst/>
            </a:prstGeom>
            <a:noFill/>
            <a:ln w="9525">
              <a:solidFill>
                <a:srgbClr val="000000"/>
              </a:solidFill>
              <a:round/>
              <a:headEnd/>
              <a:tailEnd type="triangle" w="med" len="med"/>
            </a:ln>
          </p:spPr>
          <p:txBody>
            <a:bodyPr/>
            <a:lstStyle/>
            <a:p>
              <a:endParaRPr lang="en-IN"/>
            </a:p>
          </p:txBody>
        </p:sp>
        <p:sp>
          <p:nvSpPr>
            <p:cNvPr id="182291" name="Text Box 19"/>
            <p:cNvSpPr txBox="1">
              <a:spLocks noChangeArrowheads="1"/>
            </p:cNvSpPr>
            <p:nvPr/>
          </p:nvSpPr>
          <p:spPr bwMode="auto">
            <a:xfrm>
              <a:off x="4785" y="4050"/>
              <a:ext cx="1200" cy="330"/>
            </a:xfrm>
            <a:prstGeom prst="rect">
              <a:avLst/>
            </a:prstGeom>
            <a:noFill/>
            <a:ln w="9525">
              <a:noFill/>
              <a:miter lim="800000"/>
              <a:headEnd/>
              <a:tailEnd/>
            </a:ln>
          </p:spPr>
          <p:txBody>
            <a:bodyPr/>
            <a:lstStyle/>
            <a:p>
              <a:pPr algn="ctr" eaLnBrk="0" hangingPunct="0"/>
              <a:r>
                <a:rPr lang="en-GB" b="1" dirty="0"/>
                <a:t>W</a:t>
              </a:r>
              <a:r>
                <a:rPr lang="en-GB" b="1" baseline="-25000" dirty="0"/>
                <a:t>2</a:t>
              </a:r>
              <a:r>
                <a:rPr lang="en-GB" b="1" dirty="0"/>
                <a:t> = ?</a:t>
              </a:r>
            </a:p>
          </p:txBody>
        </p:sp>
      </p:grpSp>
      <p:grpSp>
        <p:nvGrpSpPr>
          <p:cNvPr id="3" name="Group 20"/>
          <p:cNvGrpSpPr>
            <a:grpSpLocks/>
          </p:cNvGrpSpPr>
          <p:nvPr/>
        </p:nvGrpSpPr>
        <p:grpSpPr bwMode="auto">
          <a:xfrm>
            <a:off x="15750700" y="2262188"/>
            <a:ext cx="2845041" cy="3702238"/>
            <a:chOff x="4512" y="864"/>
            <a:chExt cx="815" cy="1414"/>
          </a:xfrm>
        </p:grpSpPr>
        <p:sp>
          <p:nvSpPr>
            <p:cNvPr id="182293" name="Text Box 21"/>
            <p:cNvSpPr txBox="1">
              <a:spLocks noChangeArrowheads="1"/>
            </p:cNvSpPr>
            <p:nvPr/>
          </p:nvSpPr>
          <p:spPr bwMode="auto">
            <a:xfrm>
              <a:off x="4512" y="864"/>
              <a:ext cx="815" cy="1414"/>
            </a:xfrm>
            <a:prstGeom prst="rect">
              <a:avLst/>
            </a:prstGeom>
            <a:noFill/>
            <a:ln w="9525">
              <a:noFill/>
              <a:miter lim="800000"/>
              <a:headEnd/>
              <a:tailEnd/>
            </a:ln>
            <a:effectLst/>
          </p:spPr>
          <p:txBody>
            <a:bodyPr>
              <a:spAutoFit/>
            </a:bodyPr>
            <a:lstStyle/>
            <a:p>
              <a:pPr>
                <a:lnSpc>
                  <a:spcPct val="70000"/>
                </a:lnSpc>
                <a:spcBef>
                  <a:spcPct val="50000"/>
                </a:spcBef>
              </a:pPr>
              <a:r>
                <a:rPr lang="en-US" b="1" dirty="0"/>
                <a:t>For AND</a:t>
              </a:r>
              <a:endParaRPr lang="en-US" dirty="0"/>
            </a:p>
            <a:p>
              <a:pPr>
                <a:lnSpc>
                  <a:spcPct val="70000"/>
                </a:lnSpc>
                <a:spcBef>
                  <a:spcPct val="50000"/>
                </a:spcBef>
              </a:pPr>
              <a:r>
                <a:rPr lang="en-US" dirty="0"/>
                <a:t>A B Output</a:t>
              </a:r>
            </a:p>
            <a:p>
              <a:pPr>
                <a:lnSpc>
                  <a:spcPct val="70000"/>
                </a:lnSpc>
                <a:spcBef>
                  <a:spcPct val="50000"/>
                </a:spcBef>
              </a:pPr>
              <a:r>
                <a:rPr lang="en-US" dirty="0"/>
                <a:t>0 0     0</a:t>
              </a:r>
            </a:p>
            <a:p>
              <a:pPr>
                <a:lnSpc>
                  <a:spcPct val="70000"/>
                </a:lnSpc>
                <a:spcBef>
                  <a:spcPct val="50000"/>
                </a:spcBef>
              </a:pPr>
              <a:r>
                <a:rPr lang="en-US" dirty="0"/>
                <a:t>0 1     0</a:t>
              </a:r>
            </a:p>
            <a:p>
              <a:pPr>
                <a:lnSpc>
                  <a:spcPct val="70000"/>
                </a:lnSpc>
                <a:spcBef>
                  <a:spcPct val="50000"/>
                </a:spcBef>
              </a:pPr>
              <a:r>
                <a:rPr lang="en-US" dirty="0"/>
                <a:t>1 0     0</a:t>
              </a:r>
            </a:p>
            <a:p>
              <a:pPr>
                <a:lnSpc>
                  <a:spcPct val="70000"/>
                </a:lnSpc>
                <a:spcBef>
                  <a:spcPct val="50000"/>
                </a:spcBef>
              </a:pPr>
              <a:r>
                <a:rPr lang="en-US" dirty="0"/>
                <a:t>1 1     1</a:t>
              </a:r>
            </a:p>
          </p:txBody>
        </p:sp>
        <p:sp>
          <p:nvSpPr>
            <p:cNvPr id="182294" name="Line 22"/>
            <p:cNvSpPr>
              <a:spLocks noChangeShapeType="1"/>
            </p:cNvSpPr>
            <p:nvPr/>
          </p:nvSpPr>
          <p:spPr bwMode="auto">
            <a:xfrm>
              <a:off x="4512" y="1272"/>
              <a:ext cx="768" cy="0"/>
            </a:xfrm>
            <a:prstGeom prst="line">
              <a:avLst/>
            </a:prstGeom>
            <a:noFill/>
            <a:ln w="9525">
              <a:solidFill>
                <a:schemeClr val="tx1"/>
              </a:solidFill>
              <a:miter lim="800000"/>
              <a:headEnd/>
              <a:tailEnd/>
            </a:ln>
            <a:effectLst/>
          </p:spPr>
          <p:txBody>
            <a:bodyPr wrap="none" anchor="ctr"/>
            <a:lstStyle/>
            <a:p>
              <a:endParaRPr lang="en-IN"/>
            </a:p>
          </p:txBody>
        </p:sp>
        <p:sp>
          <p:nvSpPr>
            <p:cNvPr id="182295" name="Line 23"/>
            <p:cNvSpPr>
              <a:spLocks noChangeShapeType="1"/>
            </p:cNvSpPr>
            <p:nvPr/>
          </p:nvSpPr>
          <p:spPr bwMode="auto">
            <a:xfrm>
              <a:off x="4816" y="1104"/>
              <a:ext cx="0" cy="1008"/>
            </a:xfrm>
            <a:prstGeom prst="line">
              <a:avLst/>
            </a:prstGeom>
            <a:noFill/>
            <a:ln w="9525">
              <a:solidFill>
                <a:schemeClr val="tx1"/>
              </a:solidFill>
              <a:miter lim="800000"/>
              <a:headEnd/>
              <a:tailEnd/>
            </a:ln>
            <a:effectLst/>
          </p:spPr>
          <p:txBody>
            <a:bodyPr wrap="none" anchor="ctr"/>
            <a:lstStyle/>
            <a:p>
              <a:endParaRPr lang="en-IN"/>
            </a:p>
          </p:txBody>
        </p:sp>
      </p:grpSp>
      <p:sp>
        <p:nvSpPr>
          <p:cNvPr id="182296" name="Text Box 24"/>
          <p:cNvSpPr txBox="1">
            <a:spLocks noChangeArrowheads="1"/>
          </p:cNvSpPr>
          <p:nvPr/>
        </p:nvSpPr>
        <p:spPr bwMode="auto">
          <a:xfrm>
            <a:off x="2513409" y="7163595"/>
            <a:ext cx="13069729" cy="1027663"/>
          </a:xfrm>
          <a:prstGeom prst="rect">
            <a:avLst/>
          </a:prstGeom>
          <a:noFill/>
          <a:ln w="9525">
            <a:noFill/>
            <a:miter lim="800000"/>
            <a:headEnd/>
            <a:tailEnd/>
          </a:ln>
          <a:effectLst/>
        </p:spPr>
        <p:txBody>
          <a:bodyPr lIns="179524" tIns="89762" rIns="179524" bIns="89762">
            <a:spAutoFit/>
          </a:bodyPr>
          <a:lstStyle/>
          <a:p>
            <a:pPr>
              <a:spcBef>
                <a:spcPct val="50000"/>
              </a:spcBef>
              <a:buFontTx/>
              <a:buChar char="•"/>
            </a:pPr>
            <a:r>
              <a:rPr lang="en-US" sz="5500" dirty="0">
                <a:solidFill>
                  <a:srgbClr val="D60093"/>
                </a:solidFill>
                <a:effectLst>
                  <a:outerShdw blurRad="38100" dist="38100" dir="2700000" algn="tl">
                    <a:srgbClr val="C0C0C0"/>
                  </a:outerShdw>
                </a:effectLst>
                <a:latin typeface="Comic Sans MS" pitchFamily="66" charset="0"/>
              </a:rPr>
              <a:t>What are the weight values? </a:t>
            </a:r>
          </a:p>
        </p:txBody>
      </p:sp>
      <p:sp>
        <p:nvSpPr>
          <p:cNvPr id="182297" name="Text Box 25"/>
          <p:cNvSpPr txBox="1">
            <a:spLocks noChangeArrowheads="1"/>
          </p:cNvSpPr>
          <p:nvPr/>
        </p:nvSpPr>
        <p:spPr bwMode="auto">
          <a:xfrm>
            <a:off x="2513410" y="8169012"/>
            <a:ext cx="15080456" cy="1027663"/>
          </a:xfrm>
          <a:prstGeom prst="rect">
            <a:avLst/>
          </a:prstGeom>
          <a:noFill/>
          <a:ln w="9525">
            <a:noFill/>
            <a:miter lim="800000"/>
            <a:headEnd/>
            <a:tailEnd/>
          </a:ln>
          <a:effectLst/>
        </p:spPr>
        <p:txBody>
          <a:bodyPr lIns="179524" tIns="89762" rIns="179524" bIns="89762">
            <a:spAutoFit/>
          </a:bodyPr>
          <a:lstStyle/>
          <a:p>
            <a:pPr>
              <a:spcBef>
                <a:spcPct val="50000"/>
              </a:spcBef>
              <a:buFontTx/>
              <a:buChar char="•"/>
            </a:pPr>
            <a:r>
              <a:rPr lang="en-US" sz="5500" dirty="0">
                <a:solidFill>
                  <a:srgbClr val="D60093"/>
                </a:solidFill>
                <a:effectLst>
                  <a:outerShdw blurRad="38100" dist="38100" dir="2700000" algn="tl">
                    <a:srgbClr val="C0C0C0"/>
                  </a:outerShdw>
                </a:effectLst>
                <a:latin typeface="Comic Sans MS" pitchFamily="66" charset="0"/>
              </a:rPr>
              <a:t>Initialize with random weight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296"/>
                                        </p:tgtEl>
                                        <p:attrNameLst>
                                          <p:attrName>style.visibility</p:attrName>
                                        </p:attrNameLst>
                                      </p:cBhvr>
                                      <p:to>
                                        <p:strVal val="visible"/>
                                      </p:to>
                                    </p:set>
                                    <p:animEffect transition="in" filter="wipe(up)">
                                      <p:cBhvr>
                                        <p:cTn id="17" dur="500"/>
                                        <p:tgtEl>
                                          <p:spTgt spid="182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2297"/>
                                        </p:tgtEl>
                                        <p:attrNameLst>
                                          <p:attrName>style.visibility</p:attrName>
                                        </p:attrNameLst>
                                      </p:cBhvr>
                                      <p:to>
                                        <p:strVal val="visible"/>
                                      </p:to>
                                    </p:set>
                                    <p:animEffect transition="in" filter="wipe(down)">
                                      <p:cBhvr>
                                        <p:cTn id="22" dur="500"/>
                                        <p:tgtEl>
                                          <p:spTgt spid="18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6" grpId="0" autoUpdateAnimBg="0"/>
      <p:bldP spid="18229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5E123887-3BC8-44C3-AECF-12737C1D1DF5}" type="slidenum">
              <a:rPr lang="he-IL"/>
              <a:pPr/>
              <a:t>11</a:t>
            </a:fld>
            <a:endParaRPr lang="en-US"/>
          </a:p>
        </p:txBody>
      </p:sp>
      <p:sp>
        <p:nvSpPr>
          <p:cNvPr id="181250" name="Rectangle 2"/>
          <p:cNvSpPr>
            <a:spLocks noGrp="1" noChangeArrowheads="1"/>
          </p:cNvSpPr>
          <p:nvPr>
            <p:ph type="title"/>
          </p:nvPr>
        </p:nvSpPr>
        <p:spPr>
          <a:xfrm>
            <a:off x="1671637" y="39858"/>
            <a:ext cx="17136566" cy="1348411"/>
          </a:xfrm>
        </p:spPr>
        <p:txBody>
          <a:bodyPr/>
          <a:lstStyle/>
          <a:p>
            <a:r>
              <a:rPr lang="en-US" b="1" dirty="0"/>
              <a:t>Training </a:t>
            </a:r>
            <a:r>
              <a:rPr lang="en-US" b="1" dirty="0" err="1"/>
              <a:t>Perceptrons</a:t>
            </a:r>
            <a:endParaRPr lang="en-US" b="1" dirty="0"/>
          </a:p>
        </p:txBody>
      </p:sp>
      <p:grpSp>
        <p:nvGrpSpPr>
          <p:cNvPr id="2" name="Group 3"/>
          <p:cNvGrpSpPr>
            <a:grpSpLocks/>
          </p:cNvGrpSpPr>
          <p:nvPr/>
        </p:nvGrpSpPr>
        <p:grpSpPr bwMode="auto">
          <a:xfrm>
            <a:off x="3183652" y="2262188"/>
            <a:ext cx="11226562" cy="4147344"/>
            <a:chOff x="3645" y="2550"/>
            <a:chExt cx="4815" cy="3000"/>
          </a:xfrm>
        </p:grpSpPr>
        <p:sp>
          <p:nvSpPr>
            <p:cNvPr id="181252" name="Oval 4"/>
            <p:cNvSpPr>
              <a:spLocks noChangeArrowheads="1"/>
            </p:cNvSpPr>
            <p:nvPr/>
          </p:nvSpPr>
          <p:spPr bwMode="auto">
            <a:xfrm>
              <a:off x="5865" y="378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3" name="Text Box 5"/>
            <p:cNvSpPr txBox="1">
              <a:spLocks noChangeArrowheads="1"/>
            </p:cNvSpPr>
            <p:nvPr/>
          </p:nvSpPr>
          <p:spPr bwMode="auto">
            <a:xfrm>
              <a:off x="5955" y="3990"/>
              <a:ext cx="1200" cy="330"/>
            </a:xfrm>
            <a:prstGeom prst="rect">
              <a:avLst/>
            </a:prstGeom>
            <a:noFill/>
            <a:ln w="9525">
              <a:noFill/>
              <a:miter lim="800000"/>
              <a:headEnd/>
              <a:tailEnd/>
            </a:ln>
          </p:spPr>
          <p:txBody>
            <a:bodyPr/>
            <a:lstStyle/>
            <a:p>
              <a:pPr algn="ctr" eaLnBrk="0" hangingPunct="0"/>
              <a:r>
                <a:rPr lang="en-GB" b="1" dirty="0">
                  <a:solidFill>
                    <a:srgbClr val="D60093"/>
                  </a:solidFill>
                </a:rPr>
                <a:t>t = 0.0</a:t>
              </a:r>
            </a:p>
          </p:txBody>
        </p:sp>
        <p:sp>
          <p:nvSpPr>
            <p:cNvPr id="181254" name="Oval 6"/>
            <p:cNvSpPr>
              <a:spLocks noChangeArrowheads="1"/>
            </p:cNvSpPr>
            <p:nvPr/>
          </p:nvSpPr>
          <p:spPr bwMode="auto">
            <a:xfrm>
              <a:off x="3705" y="486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5" name="Oval 7"/>
            <p:cNvSpPr>
              <a:spLocks noChangeArrowheads="1"/>
            </p:cNvSpPr>
            <p:nvPr/>
          </p:nvSpPr>
          <p:spPr bwMode="auto">
            <a:xfrm>
              <a:off x="3660" y="3705"/>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6" name="Oval 8"/>
            <p:cNvSpPr>
              <a:spLocks noChangeArrowheads="1"/>
            </p:cNvSpPr>
            <p:nvPr/>
          </p:nvSpPr>
          <p:spPr bwMode="auto">
            <a:xfrm>
              <a:off x="3645" y="2550"/>
              <a:ext cx="1380" cy="690"/>
            </a:xfrm>
            <a:prstGeom prst="ellipse">
              <a:avLst/>
            </a:prstGeom>
            <a:solidFill>
              <a:srgbClr val="FFFFFF"/>
            </a:solidFill>
            <a:ln w="9525">
              <a:solidFill>
                <a:srgbClr val="000000"/>
              </a:solidFill>
              <a:round/>
              <a:headEnd/>
              <a:tailEnd/>
            </a:ln>
          </p:spPr>
          <p:txBody>
            <a:bodyPr/>
            <a:lstStyle/>
            <a:p>
              <a:endParaRPr lang="en-IN"/>
            </a:p>
          </p:txBody>
        </p:sp>
        <p:sp>
          <p:nvSpPr>
            <p:cNvPr id="181257" name="Line 9"/>
            <p:cNvSpPr>
              <a:spLocks noChangeShapeType="1"/>
            </p:cNvSpPr>
            <p:nvPr/>
          </p:nvSpPr>
          <p:spPr bwMode="auto">
            <a:xfrm>
              <a:off x="5025" y="2895"/>
              <a:ext cx="1065" cy="990"/>
            </a:xfrm>
            <a:prstGeom prst="line">
              <a:avLst/>
            </a:prstGeom>
            <a:noFill/>
            <a:ln w="9525">
              <a:solidFill>
                <a:srgbClr val="000000"/>
              </a:solidFill>
              <a:round/>
              <a:headEnd/>
              <a:tailEnd type="triangle" w="med" len="med"/>
            </a:ln>
          </p:spPr>
          <p:txBody>
            <a:bodyPr/>
            <a:lstStyle/>
            <a:p>
              <a:endParaRPr lang="en-IN"/>
            </a:p>
          </p:txBody>
        </p:sp>
        <p:sp>
          <p:nvSpPr>
            <p:cNvPr id="181258" name="Line 10"/>
            <p:cNvSpPr>
              <a:spLocks noChangeShapeType="1"/>
            </p:cNvSpPr>
            <p:nvPr/>
          </p:nvSpPr>
          <p:spPr bwMode="auto">
            <a:xfrm>
              <a:off x="5025" y="4065"/>
              <a:ext cx="870" cy="0"/>
            </a:xfrm>
            <a:prstGeom prst="line">
              <a:avLst/>
            </a:prstGeom>
            <a:noFill/>
            <a:ln w="9525">
              <a:solidFill>
                <a:srgbClr val="000000"/>
              </a:solidFill>
              <a:round/>
              <a:headEnd/>
              <a:tailEnd type="triangle" w="med" len="med"/>
            </a:ln>
          </p:spPr>
          <p:txBody>
            <a:bodyPr/>
            <a:lstStyle/>
            <a:p>
              <a:endParaRPr lang="en-IN"/>
            </a:p>
          </p:txBody>
        </p:sp>
        <p:sp>
          <p:nvSpPr>
            <p:cNvPr id="181259" name="Line 11"/>
            <p:cNvSpPr>
              <a:spLocks noChangeShapeType="1"/>
            </p:cNvSpPr>
            <p:nvPr/>
          </p:nvSpPr>
          <p:spPr bwMode="auto">
            <a:xfrm flipV="1">
              <a:off x="5085" y="4395"/>
              <a:ext cx="1050" cy="780"/>
            </a:xfrm>
            <a:prstGeom prst="line">
              <a:avLst/>
            </a:prstGeom>
            <a:noFill/>
            <a:ln w="9525">
              <a:solidFill>
                <a:srgbClr val="000000"/>
              </a:solidFill>
              <a:round/>
              <a:headEnd/>
              <a:tailEnd type="triangle" w="med" len="med"/>
            </a:ln>
          </p:spPr>
          <p:txBody>
            <a:bodyPr/>
            <a:lstStyle/>
            <a:p>
              <a:endParaRPr lang="en-IN"/>
            </a:p>
          </p:txBody>
        </p:sp>
        <p:sp>
          <p:nvSpPr>
            <p:cNvPr id="181260" name="Text Box 12"/>
            <p:cNvSpPr txBox="1">
              <a:spLocks noChangeArrowheads="1"/>
            </p:cNvSpPr>
            <p:nvPr/>
          </p:nvSpPr>
          <p:spPr bwMode="auto">
            <a:xfrm>
              <a:off x="3810" y="5070"/>
              <a:ext cx="1200" cy="405"/>
            </a:xfrm>
            <a:prstGeom prst="rect">
              <a:avLst/>
            </a:prstGeom>
            <a:noFill/>
            <a:ln w="9525">
              <a:noFill/>
              <a:miter lim="800000"/>
              <a:headEnd/>
              <a:tailEnd/>
            </a:ln>
          </p:spPr>
          <p:txBody>
            <a:bodyPr/>
            <a:lstStyle/>
            <a:p>
              <a:pPr algn="ctr" eaLnBrk="0" hangingPunct="0"/>
              <a:r>
                <a:rPr lang="en-GB" b="1" dirty="0"/>
                <a:t>y</a:t>
              </a:r>
              <a:endParaRPr lang="en-GB" b="1" dirty="0">
                <a:latin typeface="Times New Roman" pitchFamily="18" charset="0"/>
              </a:endParaRPr>
            </a:p>
          </p:txBody>
        </p:sp>
        <p:sp>
          <p:nvSpPr>
            <p:cNvPr id="181261" name="Text Box 13"/>
            <p:cNvSpPr txBox="1">
              <a:spLocks noChangeArrowheads="1"/>
            </p:cNvSpPr>
            <p:nvPr/>
          </p:nvSpPr>
          <p:spPr bwMode="auto">
            <a:xfrm>
              <a:off x="3750" y="3885"/>
              <a:ext cx="1200" cy="330"/>
            </a:xfrm>
            <a:prstGeom prst="rect">
              <a:avLst/>
            </a:prstGeom>
            <a:noFill/>
            <a:ln w="9525">
              <a:noFill/>
              <a:miter lim="800000"/>
              <a:headEnd/>
              <a:tailEnd/>
            </a:ln>
          </p:spPr>
          <p:txBody>
            <a:bodyPr/>
            <a:lstStyle/>
            <a:p>
              <a:pPr algn="ctr" eaLnBrk="0" hangingPunct="0"/>
              <a:r>
                <a:rPr lang="en-GB" b="1" dirty="0"/>
                <a:t>x</a:t>
              </a:r>
              <a:endParaRPr lang="en-GB" b="1" dirty="0">
                <a:latin typeface="Times New Roman" pitchFamily="18" charset="0"/>
              </a:endParaRPr>
            </a:p>
          </p:txBody>
        </p:sp>
        <p:sp>
          <p:nvSpPr>
            <p:cNvPr id="181262" name="Text Box 14"/>
            <p:cNvSpPr txBox="1">
              <a:spLocks noChangeArrowheads="1"/>
            </p:cNvSpPr>
            <p:nvPr/>
          </p:nvSpPr>
          <p:spPr bwMode="auto">
            <a:xfrm>
              <a:off x="3735" y="2730"/>
              <a:ext cx="1200" cy="330"/>
            </a:xfrm>
            <a:prstGeom prst="rect">
              <a:avLst/>
            </a:prstGeom>
            <a:noFill/>
            <a:ln w="9525">
              <a:noFill/>
              <a:miter lim="800000"/>
              <a:headEnd/>
              <a:tailEnd/>
            </a:ln>
          </p:spPr>
          <p:txBody>
            <a:bodyPr/>
            <a:lstStyle/>
            <a:p>
              <a:pPr algn="ctr" eaLnBrk="0" hangingPunct="0"/>
              <a:r>
                <a:rPr lang="en-GB" b="1" dirty="0"/>
                <a:t>-1</a:t>
              </a:r>
              <a:endParaRPr lang="en-GB" b="1" dirty="0">
                <a:latin typeface="Times New Roman" pitchFamily="18" charset="0"/>
              </a:endParaRPr>
            </a:p>
          </p:txBody>
        </p:sp>
        <p:sp>
          <p:nvSpPr>
            <p:cNvPr id="181263" name="Text Box 15"/>
            <p:cNvSpPr txBox="1">
              <a:spLocks noChangeArrowheads="1"/>
            </p:cNvSpPr>
            <p:nvPr/>
          </p:nvSpPr>
          <p:spPr bwMode="auto">
            <a:xfrm>
              <a:off x="5295" y="3075"/>
              <a:ext cx="1200" cy="330"/>
            </a:xfrm>
            <a:prstGeom prst="rect">
              <a:avLst/>
            </a:prstGeom>
            <a:noFill/>
            <a:ln w="9525">
              <a:noFill/>
              <a:miter lim="800000"/>
              <a:headEnd/>
              <a:tailEnd/>
            </a:ln>
          </p:spPr>
          <p:txBody>
            <a:bodyPr/>
            <a:lstStyle/>
            <a:p>
              <a:pPr algn="ctr" eaLnBrk="0" hangingPunct="0"/>
              <a:r>
                <a:rPr lang="en-GB" b="1" dirty="0"/>
                <a:t>W</a:t>
              </a:r>
              <a:r>
                <a:rPr lang="en-GB" b="1" baseline="-25000" dirty="0"/>
                <a:t>1</a:t>
              </a:r>
              <a:r>
                <a:rPr lang="en-GB" b="1" dirty="0"/>
                <a:t> = 0.3</a:t>
              </a:r>
            </a:p>
          </p:txBody>
        </p:sp>
        <p:sp>
          <p:nvSpPr>
            <p:cNvPr id="181264" name="Text Box 16"/>
            <p:cNvSpPr txBox="1">
              <a:spLocks noChangeArrowheads="1"/>
            </p:cNvSpPr>
            <p:nvPr/>
          </p:nvSpPr>
          <p:spPr bwMode="auto">
            <a:xfrm>
              <a:off x="4875" y="4020"/>
              <a:ext cx="1200" cy="330"/>
            </a:xfrm>
            <a:prstGeom prst="rect">
              <a:avLst/>
            </a:prstGeom>
            <a:noFill/>
            <a:ln w="9525">
              <a:noFill/>
              <a:miter lim="800000"/>
              <a:headEnd/>
              <a:tailEnd/>
            </a:ln>
          </p:spPr>
          <p:txBody>
            <a:bodyPr/>
            <a:lstStyle/>
            <a:p>
              <a:pPr algn="ctr" eaLnBrk="0" hangingPunct="0"/>
              <a:endParaRPr lang="en-GB" b="1" dirty="0">
                <a:latin typeface="Times New Roman" pitchFamily="18" charset="0"/>
              </a:endParaRPr>
            </a:p>
          </p:txBody>
        </p:sp>
        <p:sp>
          <p:nvSpPr>
            <p:cNvPr id="181265" name="Text Box 17"/>
            <p:cNvSpPr txBox="1">
              <a:spLocks noChangeArrowheads="1"/>
            </p:cNvSpPr>
            <p:nvPr/>
          </p:nvSpPr>
          <p:spPr bwMode="auto">
            <a:xfrm>
              <a:off x="5295" y="4740"/>
              <a:ext cx="1200" cy="330"/>
            </a:xfrm>
            <a:prstGeom prst="rect">
              <a:avLst/>
            </a:prstGeom>
            <a:noFill/>
            <a:ln w="9525">
              <a:noFill/>
              <a:miter lim="800000"/>
              <a:headEnd/>
              <a:tailEnd/>
            </a:ln>
          </p:spPr>
          <p:txBody>
            <a:bodyPr/>
            <a:lstStyle/>
            <a:p>
              <a:pPr algn="ctr" eaLnBrk="0" hangingPunct="0"/>
              <a:r>
                <a:rPr lang="en-GB" b="1" dirty="0"/>
                <a:t>W</a:t>
              </a:r>
              <a:r>
                <a:rPr lang="en-GB" b="1" baseline="-25000" dirty="0"/>
                <a:t>3</a:t>
              </a:r>
              <a:r>
                <a:rPr lang="en-GB" b="1" dirty="0"/>
                <a:t> =-0.4</a:t>
              </a:r>
            </a:p>
          </p:txBody>
        </p:sp>
        <p:sp>
          <p:nvSpPr>
            <p:cNvPr id="181266" name="Line 18"/>
            <p:cNvSpPr>
              <a:spLocks noChangeShapeType="1"/>
            </p:cNvSpPr>
            <p:nvPr/>
          </p:nvSpPr>
          <p:spPr bwMode="auto">
            <a:xfrm>
              <a:off x="7245" y="4125"/>
              <a:ext cx="1215" cy="0"/>
            </a:xfrm>
            <a:prstGeom prst="line">
              <a:avLst/>
            </a:prstGeom>
            <a:noFill/>
            <a:ln w="9525">
              <a:solidFill>
                <a:srgbClr val="000000"/>
              </a:solidFill>
              <a:round/>
              <a:headEnd/>
              <a:tailEnd type="triangle" w="med" len="med"/>
            </a:ln>
          </p:spPr>
          <p:txBody>
            <a:bodyPr/>
            <a:lstStyle/>
            <a:p>
              <a:endParaRPr lang="en-IN"/>
            </a:p>
          </p:txBody>
        </p:sp>
        <p:sp>
          <p:nvSpPr>
            <p:cNvPr id="181267" name="Text Box 19"/>
            <p:cNvSpPr txBox="1">
              <a:spLocks noChangeArrowheads="1"/>
            </p:cNvSpPr>
            <p:nvPr/>
          </p:nvSpPr>
          <p:spPr bwMode="auto">
            <a:xfrm>
              <a:off x="4785" y="4050"/>
              <a:ext cx="1200" cy="330"/>
            </a:xfrm>
            <a:prstGeom prst="rect">
              <a:avLst/>
            </a:prstGeom>
            <a:noFill/>
            <a:ln w="9525">
              <a:noFill/>
              <a:miter lim="800000"/>
              <a:headEnd/>
              <a:tailEnd/>
            </a:ln>
          </p:spPr>
          <p:txBody>
            <a:bodyPr/>
            <a:lstStyle/>
            <a:p>
              <a:pPr algn="ctr" eaLnBrk="0" hangingPunct="0"/>
              <a:r>
                <a:rPr lang="en-GB" b="1" dirty="0"/>
                <a:t>W</a:t>
              </a:r>
              <a:r>
                <a:rPr lang="en-GB" b="1" baseline="-25000" dirty="0"/>
                <a:t>2</a:t>
              </a:r>
              <a:r>
                <a:rPr lang="en-GB" b="1" dirty="0"/>
                <a:t> = 0.5</a:t>
              </a:r>
            </a:p>
          </p:txBody>
        </p:sp>
      </p:grpSp>
      <p:graphicFrame>
        <p:nvGraphicFramePr>
          <p:cNvPr id="181268" name="Object 20"/>
          <p:cNvGraphicFramePr>
            <a:graphicFrameLocks noChangeAspect="1"/>
          </p:cNvGraphicFramePr>
          <p:nvPr/>
        </p:nvGraphicFramePr>
        <p:xfrm>
          <a:off x="1127545" y="6660886"/>
          <a:ext cx="16595484" cy="3833151"/>
        </p:xfrm>
        <a:graphic>
          <a:graphicData uri="http://schemas.openxmlformats.org/presentationml/2006/ole">
            <mc:AlternateContent xmlns:mc="http://schemas.openxmlformats.org/markup-compatibility/2006">
              <mc:Choice xmlns:v="urn:schemas-microsoft-com:vml" Requires="v">
                <p:oleObj name="Document" r:id="rId2" imgW="7538040" imgH="2324160" progId="Word.Document.8">
                  <p:embed/>
                </p:oleObj>
              </mc:Choice>
              <mc:Fallback>
                <p:oleObj name="Document" r:id="rId2" imgW="7538040" imgH="232416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45" y="6660886"/>
                        <a:ext cx="16595484" cy="383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69" name="Text Box 21"/>
          <p:cNvSpPr txBox="1">
            <a:spLocks noChangeArrowheads="1"/>
          </p:cNvSpPr>
          <p:nvPr/>
        </p:nvSpPr>
        <p:spPr bwMode="auto">
          <a:xfrm>
            <a:off x="15750700" y="2262189"/>
            <a:ext cx="2845041" cy="3789957"/>
          </a:xfrm>
          <a:prstGeom prst="rect">
            <a:avLst/>
          </a:prstGeom>
          <a:noFill/>
          <a:ln w="9525">
            <a:noFill/>
            <a:miter lim="800000"/>
            <a:headEnd/>
            <a:tailEnd/>
          </a:ln>
          <a:effectLst/>
        </p:spPr>
        <p:txBody>
          <a:bodyPr lIns="179524" tIns="89762" rIns="179524" bIns="89762">
            <a:spAutoFit/>
          </a:bodyPr>
          <a:lstStyle/>
          <a:p>
            <a:pPr>
              <a:lnSpc>
                <a:spcPct val="70000"/>
              </a:lnSpc>
              <a:spcBef>
                <a:spcPct val="50000"/>
              </a:spcBef>
            </a:pPr>
            <a:r>
              <a:rPr lang="en-US" b="1" dirty="0"/>
              <a:t>For AND</a:t>
            </a:r>
            <a:endParaRPr lang="en-US" dirty="0"/>
          </a:p>
          <a:p>
            <a:pPr>
              <a:lnSpc>
                <a:spcPct val="70000"/>
              </a:lnSpc>
              <a:spcBef>
                <a:spcPct val="50000"/>
              </a:spcBef>
            </a:pPr>
            <a:r>
              <a:rPr lang="en-US" dirty="0"/>
              <a:t>A B Output</a:t>
            </a:r>
          </a:p>
          <a:p>
            <a:pPr>
              <a:lnSpc>
                <a:spcPct val="70000"/>
              </a:lnSpc>
              <a:spcBef>
                <a:spcPct val="50000"/>
              </a:spcBef>
            </a:pPr>
            <a:r>
              <a:rPr lang="en-US" dirty="0"/>
              <a:t>0 0     0</a:t>
            </a:r>
          </a:p>
          <a:p>
            <a:pPr>
              <a:lnSpc>
                <a:spcPct val="70000"/>
              </a:lnSpc>
              <a:spcBef>
                <a:spcPct val="50000"/>
              </a:spcBef>
            </a:pPr>
            <a:r>
              <a:rPr lang="en-US" dirty="0"/>
              <a:t>0 1     0</a:t>
            </a:r>
          </a:p>
          <a:p>
            <a:pPr>
              <a:lnSpc>
                <a:spcPct val="70000"/>
              </a:lnSpc>
              <a:spcBef>
                <a:spcPct val="50000"/>
              </a:spcBef>
            </a:pPr>
            <a:r>
              <a:rPr lang="en-US" dirty="0"/>
              <a:t>1 0     0</a:t>
            </a:r>
          </a:p>
          <a:p>
            <a:pPr>
              <a:lnSpc>
                <a:spcPct val="70000"/>
              </a:lnSpc>
              <a:spcBef>
                <a:spcPct val="50000"/>
              </a:spcBef>
            </a:pPr>
            <a:r>
              <a:rPr lang="en-US" dirty="0"/>
              <a:t>1 1     1</a:t>
            </a:r>
          </a:p>
        </p:txBody>
      </p:sp>
      <p:sp>
        <p:nvSpPr>
          <p:cNvPr id="181270" name="Line 22"/>
          <p:cNvSpPr>
            <a:spLocks noChangeShapeType="1"/>
          </p:cNvSpPr>
          <p:nvPr/>
        </p:nvSpPr>
        <p:spPr bwMode="auto">
          <a:xfrm>
            <a:off x="15750699" y="3330443"/>
            <a:ext cx="2680970" cy="0"/>
          </a:xfrm>
          <a:prstGeom prst="line">
            <a:avLst/>
          </a:prstGeom>
          <a:noFill/>
          <a:ln w="9525">
            <a:solidFill>
              <a:schemeClr val="tx1"/>
            </a:solidFill>
            <a:miter lim="800000"/>
            <a:headEnd/>
            <a:tailEnd/>
          </a:ln>
          <a:effectLst/>
        </p:spPr>
        <p:txBody>
          <a:bodyPr wrap="none" lIns="179524" tIns="89762" rIns="179524" bIns="89762" anchor="ctr"/>
          <a:lstStyle/>
          <a:p>
            <a:endParaRPr lang="en-IN"/>
          </a:p>
        </p:txBody>
      </p:sp>
      <p:sp>
        <p:nvSpPr>
          <p:cNvPr id="181271" name="Line 23"/>
          <p:cNvSpPr>
            <a:spLocks noChangeShapeType="1"/>
          </p:cNvSpPr>
          <p:nvPr/>
        </p:nvSpPr>
        <p:spPr bwMode="auto">
          <a:xfrm>
            <a:off x="16811916" y="2890573"/>
            <a:ext cx="0" cy="2639219"/>
          </a:xfrm>
          <a:prstGeom prst="line">
            <a:avLst/>
          </a:prstGeom>
          <a:noFill/>
          <a:ln w="9525">
            <a:solidFill>
              <a:schemeClr val="tx1"/>
            </a:solidFill>
            <a:miter lim="800000"/>
            <a:headEnd/>
            <a:tailEnd/>
          </a:ln>
          <a:effectLst/>
        </p:spPr>
        <p:txBody>
          <a:bodyPr wrap="none" lIns="179524" tIns="89762" rIns="179524" bIns="89762"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1268"/>
                                        </p:tgtEl>
                                        <p:attrNameLst>
                                          <p:attrName>style.visibility</p:attrName>
                                        </p:attrNameLst>
                                      </p:cBhvr>
                                      <p:to>
                                        <p:strVal val="visible"/>
                                      </p:to>
                                    </p:set>
                                    <p:animEffect transition="in" filter="dissolve">
                                      <p:cBhvr>
                                        <p:cTn id="12" dur="500"/>
                                        <p:tgtEl>
                                          <p:spTgt spid="18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a:xfrm>
            <a:off x="1004888" y="-288131"/>
            <a:ext cx="18097500" cy="1885950"/>
          </a:xfrm>
        </p:spPr>
        <p:txBody>
          <a:bodyPr/>
          <a:lstStyle/>
          <a:p>
            <a:r>
              <a:rPr lang="en-US" dirty="0"/>
              <a:t>Boolean functions</a:t>
            </a:r>
          </a:p>
        </p:txBody>
      </p:sp>
      <p:sp>
        <p:nvSpPr>
          <p:cNvPr id="1263619" name="Rectangle 3"/>
          <p:cNvSpPr>
            <a:spLocks noGrp="1" noChangeArrowheads="1"/>
          </p:cNvSpPr>
          <p:nvPr>
            <p:ph type="body" idx="1"/>
          </p:nvPr>
        </p:nvSpPr>
        <p:spPr/>
        <p:txBody>
          <a:bodyPr/>
          <a:lstStyle/>
          <a:p>
            <a:pPr>
              <a:lnSpc>
                <a:spcPct val="80000"/>
              </a:lnSpc>
            </a:pPr>
            <a:r>
              <a:rPr lang="en-US" sz="4000" dirty="0" err="1"/>
              <a:t>Perceptron</a:t>
            </a:r>
            <a:r>
              <a:rPr lang="en-US" sz="4000" dirty="0"/>
              <a:t> can be used to represent the following Boolean functions</a:t>
            </a:r>
          </a:p>
          <a:p>
            <a:pPr lvl="1">
              <a:lnSpc>
                <a:spcPct val="80000"/>
              </a:lnSpc>
            </a:pPr>
            <a:r>
              <a:rPr lang="en-US" sz="3600" dirty="0"/>
              <a:t>AND</a:t>
            </a:r>
          </a:p>
          <a:p>
            <a:pPr lvl="1">
              <a:lnSpc>
                <a:spcPct val="80000"/>
              </a:lnSpc>
            </a:pPr>
            <a:r>
              <a:rPr lang="en-US" sz="3600" dirty="0"/>
              <a:t>OR</a:t>
            </a:r>
          </a:p>
          <a:p>
            <a:pPr lvl="1">
              <a:lnSpc>
                <a:spcPct val="80000"/>
              </a:lnSpc>
            </a:pPr>
            <a:r>
              <a:rPr lang="en-US" sz="3600" dirty="0"/>
              <a:t>Any m-of-n function</a:t>
            </a:r>
          </a:p>
          <a:p>
            <a:pPr lvl="1">
              <a:lnSpc>
                <a:spcPct val="80000"/>
              </a:lnSpc>
            </a:pPr>
            <a:r>
              <a:rPr lang="en-US" sz="3600" dirty="0"/>
              <a:t>NOT</a:t>
            </a:r>
          </a:p>
          <a:p>
            <a:pPr lvl="1">
              <a:lnSpc>
                <a:spcPct val="80000"/>
              </a:lnSpc>
            </a:pPr>
            <a:r>
              <a:rPr lang="en-US" sz="3600" dirty="0"/>
              <a:t>NAND (NOT AND)</a:t>
            </a:r>
          </a:p>
          <a:p>
            <a:pPr lvl="1">
              <a:lnSpc>
                <a:spcPct val="80000"/>
              </a:lnSpc>
            </a:pPr>
            <a:r>
              <a:rPr lang="en-US" sz="3600" dirty="0"/>
              <a:t>NOR (NOT OR)</a:t>
            </a:r>
          </a:p>
          <a:p>
            <a:pPr lvl="1">
              <a:lnSpc>
                <a:spcPct val="80000"/>
              </a:lnSpc>
            </a:pPr>
            <a:endParaRPr lang="en-US" sz="3600" dirty="0"/>
          </a:p>
          <a:p>
            <a:pPr algn="ctr">
              <a:lnSpc>
                <a:spcPct val="80000"/>
              </a:lnSpc>
            </a:pPr>
            <a:r>
              <a:rPr lang="en-US" sz="4000" dirty="0">
                <a:solidFill>
                  <a:srgbClr val="FF0000"/>
                </a:solidFill>
              </a:rPr>
              <a:t>Every Boolean function can be represented by a network of interconnected units based on these primitives</a:t>
            </a:r>
          </a:p>
          <a:p>
            <a:pPr algn="ctr">
              <a:lnSpc>
                <a:spcPct val="80000"/>
              </a:lnSpc>
            </a:pPr>
            <a:endParaRPr lang="en-US" sz="4000" dirty="0">
              <a:solidFill>
                <a:srgbClr val="FF0000"/>
              </a:solidFill>
            </a:endParaRPr>
          </a:p>
          <a:p>
            <a:pPr>
              <a:lnSpc>
                <a:spcPct val="80000"/>
              </a:lnSpc>
            </a:pPr>
            <a:endParaRPr lang="en-US" sz="4000" dirty="0">
              <a:solidFill>
                <a:srgbClr val="FF0000"/>
              </a:solidFill>
            </a:endParaRPr>
          </a:p>
          <a:p>
            <a:pPr algn="ctr">
              <a:lnSpc>
                <a:spcPct val="80000"/>
              </a:lnSpc>
            </a:pPr>
            <a:r>
              <a:rPr lang="en-US" sz="4000" dirty="0"/>
              <a:t>Two levels (i.e., </a:t>
            </a:r>
            <a:r>
              <a:rPr lang="en-US" sz="4000" dirty="0">
                <a:solidFill>
                  <a:srgbClr val="FF0000"/>
                </a:solidFill>
              </a:rPr>
              <a:t>one hidden layer</a:t>
            </a:r>
            <a:r>
              <a:rPr lang="en-US" sz="4000" dirty="0"/>
              <a:t>) is enough!!!</a:t>
            </a:r>
          </a:p>
          <a:p>
            <a:pPr lvl="1">
              <a:lnSpc>
                <a:spcPct val="80000"/>
              </a:lnSpc>
            </a:pP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361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36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1747837" y="1312069"/>
            <a:ext cx="16535400" cy="8839200"/>
          </a:xfrm>
          <a:prstGeom prst="rect">
            <a:avLst/>
          </a:prstGeom>
          <a:noFill/>
          <a:ln w="9525">
            <a:noFill/>
            <a:miter lim="800000"/>
            <a:headEnd/>
            <a:tailEnd/>
          </a:ln>
        </p:spPr>
      </p:pic>
    </p:spTree>
    <p:extLst>
      <p:ext uri="{BB962C8B-B14F-4D97-AF65-F5344CB8AC3E}">
        <p14:creationId xmlns:p14="http://schemas.microsoft.com/office/powerpoint/2010/main" val="278756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Grp="1" noChangeArrowheads="1"/>
          </p:cNvSpPr>
          <p:nvPr>
            <p:ph type="title"/>
          </p:nvPr>
        </p:nvSpPr>
        <p:spPr/>
        <p:txBody>
          <a:bodyPr/>
          <a:lstStyle/>
          <a:p>
            <a:r>
              <a:rPr lang="en-US"/>
              <a:t>Perceptron:</a:t>
            </a:r>
            <a:br>
              <a:rPr lang="en-US"/>
            </a:br>
            <a:r>
              <a:rPr lang="en-US"/>
              <a:t>Linear Separable Functions</a:t>
            </a:r>
          </a:p>
        </p:txBody>
      </p:sp>
      <p:sp>
        <p:nvSpPr>
          <p:cNvPr id="1261571" name="Text Box 3"/>
          <p:cNvSpPr txBox="1">
            <a:spLocks noChangeArrowheads="1"/>
          </p:cNvSpPr>
          <p:nvPr/>
        </p:nvSpPr>
        <p:spPr bwMode="auto">
          <a:xfrm>
            <a:off x="12734607" y="6535208"/>
            <a:ext cx="753687" cy="719886"/>
          </a:xfrm>
          <a:prstGeom prst="rect">
            <a:avLst/>
          </a:prstGeom>
          <a:noFill/>
          <a:ln w="9525">
            <a:noFill/>
            <a:miter lim="800000"/>
            <a:headEnd/>
            <a:tailEnd/>
          </a:ln>
          <a:effectLst/>
        </p:spPr>
        <p:txBody>
          <a:bodyPr wrap="none" lIns="179524" tIns="89762" rIns="179524" bIns="89762">
            <a:spAutoFit/>
          </a:bodyPr>
          <a:lstStyle/>
          <a:p>
            <a:r>
              <a:rPr lang="en-US"/>
              <a:t>x</a:t>
            </a:r>
            <a:r>
              <a:rPr lang="en-US" baseline="-25000"/>
              <a:t>1</a:t>
            </a:r>
          </a:p>
        </p:txBody>
      </p:sp>
      <p:sp>
        <p:nvSpPr>
          <p:cNvPr id="1261572" name="Text Box 4"/>
          <p:cNvSpPr txBox="1">
            <a:spLocks noChangeArrowheads="1"/>
          </p:cNvSpPr>
          <p:nvPr/>
        </p:nvSpPr>
        <p:spPr bwMode="auto">
          <a:xfrm>
            <a:off x="8042910" y="3016250"/>
            <a:ext cx="753687" cy="719886"/>
          </a:xfrm>
          <a:prstGeom prst="rect">
            <a:avLst/>
          </a:prstGeom>
          <a:noFill/>
          <a:ln w="9525">
            <a:noFill/>
            <a:miter lim="800000"/>
            <a:headEnd/>
            <a:tailEnd/>
          </a:ln>
          <a:effectLst/>
        </p:spPr>
        <p:txBody>
          <a:bodyPr wrap="none" lIns="179524" tIns="89762" rIns="179524" bIns="89762">
            <a:spAutoFit/>
          </a:bodyPr>
          <a:lstStyle/>
          <a:p>
            <a:r>
              <a:rPr lang="en-US"/>
              <a:t>x</a:t>
            </a:r>
            <a:r>
              <a:rPr lang="en-US" baseline="-25000"/>
              <a:t>2</a:t>
            </a:r>
          </a:p>
        </p:txBody>
      </p:sp>
      <p:sp>
        <p:nvSpPr>
          <p:cNvPr id="1261573" name="Line 5"/>
          <p:cNvSpPr>
            <a:spLocks noChangeShapeType="1"/>
          </p:cNvSpPr>
          <p:nvPr/>
        </p:nvSpPr>
        <p:spPr bwMode="auto">
          <a:xfrm rot="5400000" flipV="1">
            <a:off x="10640100" y="4775848"/>
            <a:ext cx="0" cy="4524137"/>
          </a:xfrm>
          <a:prstGeom prst="line">
            <a:avLst/>
          </a:prstGeom>
          <a:noFill/>
          <a:ln w="9525">
            <a:solidFill>
              <a:schemeClr val="tx1"/>
            </a:solidFill>
            <a:round/>
            <a:headEnd/>
            <a:tailEnd type="triangle" w="med" len="med"/>
          </a:ln>
          <a:effectLst/>
        </p:spPr>
        <p:txBody>
          <a:bodyPr wrap="none" lIns="179524" tIns="89762" rIns="179524" bIns="89762"/>
          <a:lstStyle/>
          <a:p>
            <a:endParaRPr lang="en-IN"/>
          </a:p>
        </p:txBody>
      </p:sp>
      <p:sp>
        <p:nvSpPr>
          <p:cNvPr id="1261574" name="Line 6"/>
          <p:cNvSpPr>
            <a:spLocks noChangeShapeType="1"/>
          </p:cNvSpPr>
          <p:nvPr/>
        </p:nvSpPr>
        <p:spPr bwMode="auto">
          <a:xfrm flipV="1">
            <a:off x="8378031" y="3644636"/>
            <a:ext cx="0" cy="3393281"/>
          </a:xfrm>
          <a:prstGeom prst="line">
            <a:avLst/>
          </a:prstGeom>
          <a:noFill/>
          <a:ln w="9525">
            <a:solidFill>
              <a:schemeClr val="tx1"/>
            </a:solidFill>
            <a:round/>
            <a:headEnd/>
            <a:tailEnd type="triangle" w="med" len="med"/>
          </a:ln>
          <a:effectLst/>
        </p:spPr>
        <p:txBody>
          <a:bodyPr wrap="none" lIns="179524" tIns="89762" rIns="179524" bIns="89762"/>
          <a:lstStyle/>
          <a:p>
            <a:endParaRPr lang="en-IN"/>
          </a:p>
        </p:txBody>
      </p:sp>
      <p:sp>
        <p:nvSpPr>
          <p:cNvPr id="1261575" name="Oval 7"/>
          <p:cNvSpPr>
            <a:spLocks noChangeArrowheads="1"/>
          </p:cNvSpPr>
          <p:nvPr/>
        </p:nvSpPr>
        <p:spPr bwMode="auto">
          <a:xfrm>
            <a:off x="10891440" y="6786563"/>
            <a:ext cx="670243" cy="502708"/>
          </a:xfrm>
          <a:prstGeom prst="ellipse">
            <a:avLst/>
          </a:prstGeom>
          <a:solidFill>
            <a:schemeClr val="accent1"/>
          </a:solidFill>
          <a:ln w="9525">
            <a:solidFill>
              <a:schemeClr val="tx1"/>
            </a:solidFill>
            <a:round/>
            <a:headEnd/>
            <a:tailEnd/>
          </a:ln>
          <a:effectLst/>
        </p:spPr>
        <p:txBody>
          <a:bodyPr wrap="none" lIns="179524" tIns="89762" rIns="179524" bIns="89762" anchor="ctr"/>
          <a:lstStyle/>
          <a:p>
            <a:pPr algn="ctr"/>
            <a:r>
              <a:rPr lang="en-US">
                <a:latin typeface="Symbol" pitchFamily="18" charset="2"/>
              </a:rPr>
              <a:t>+</a:t>
            </a:r>
          </a:p>
        </p:txBody>
      </p:sp>
      <p:sp>
        <p:nvSpPr>
          <p:cNvPr id="1261576" name="Oval 8"/>
          <p:cNvSpPr>
            <a:spLocks noChangeArrowheads="1"/>
          </p:cNvSpPr>
          <p:nvPr/>
        </p:nvSpPr>
        <p:spPr bwMode="auto">
          <a:xfrm>
            <a:off x="8042910" y="6786563"/>
            <a:ext cx="670243" cy="502708"/>
          </a:xfrm>
          <a:prstGeom prst="ellipse">
            <a:avLst/>
          </a:prstGeom>
          <a:solidFill>
            <a:srgbClr val="FF0000"/>
          </a:solidFill>
          <a:ln w="9525">
            <a:solidFill>
              <a:schemeClr val="tx1"/>
            </a:solidFill>
            <a:round/>
            <a:headEnd/>
            <a:tailEnd/>
          </a:ln>
          <a:effectLst/>
        </p:spPr>
        <p:txBody>
          <a:bodyPr wrap="none" lIns="179524" tIns="89762" rIns="179524" bIns="89762" anchor="ctr"/>
          <a:lstStyle/>
          <a:p>
            <a:pPr algn="ctr"/>
            <a:r>
              <a:rPr lang="en-US">
                <a:latin typeface="Symbol" pitchFamily="18" charset="2"/>
              </a:rPr>
              <a:t>-</a:t>
            </a:r>
          </a:p>
        </p:txBody>
      </p:sp>
      <p:sp>
        <p:nvSpPr>
          <p:cNvPr id="1261577" name="Oval 9"/>
          <p:cNvSpPr>
            <a:spLocks noChangeArrowheads="1"/>
          </p:cNvSpPr>
          <p:nvPr/>
        </p:nvSpPr>
        <p:spPr bwMode="auto">
          <a:xfrm>
            <a:off x="8042910" y="4650052"/>
            <a:ext cx="670243" cy="502708"/>
          </a:xfrm>
          <a:prstGeom prst="ellipse">
            <a:avLst/>
          </a:prstGeom>
          <a:solidFill>
            <a:schemeClr val="accent1"/>
          </a:solidFill>
          <a:ln w="9525">
            <a:solidFill>
              <a:schemeClr val="tx1"/>
            </a:solidFill>
            <a:round/>
            <a:headEnd/>
            <a:tailEnd/>
          </a:ln>
          <a:effectLst/>
        </p:spPr>
        <p:txBody>
          <a:bodyPr wrap="none" lIns="179524" tIns="89762" rIns="179524" bIns="89762" anchor="ctr"/>
          <a:lstStyle/>
          <a:p>
            <a:pPr algn="ctr"/>
            <a:r>
              <a:rPr lang="en-US">
                <a:latin typeface="Symbol" pitchFamily="18" charset="2"/>
              </a:rPr>
              <a:t>+</a:t>
            </a:r>
          </a:p>
        </p:txBody>
      </p:sp>
      <p:sp>
        <p:nvSpPr>
          <p:cNvPr id="1261578" name="Oval 10"/>
          <p:cNvSpPr>
            <a:spLocks noChangeArrowheads="1"/>
          </p:cNvSpPr>
          <p:nvPr/>
        </p:nvSpPr>
        <p:spPr bwMode="auto">
          <a:xfrm>
            <a:off x="10891440" y="4650052"/>
            <a:ext cx="670243" cy="502708"/>
          </a:xfrm>
          <a:prstGeom prst="ellipse">
            <a:avLst/>
          </a:prstGeom>
          <a:solidFill>
            <a:srgbClr val="FF0000"/>
          </a:solidFill>
          <a:ln w="9525">
            <a:solidFill>
              <a:schemeClr val="tx1"/>
            </a:solidFill>
            <a:round/>
            <a:headEnd/>
            <a:tailEnd/>
          </a:ln>
          <a:effectLst/>
        </p:spPr>
        <p:txBody>
          <a:bodyPr wrap="none" lIns="179524" tIns="89762" rIns="179524" bIns="89762" anchor="ctr"/>
          <a:lstStyle/>
          <a:p>
            <a:pPr algn="ctr"/>
            <a:r>
              <a:rPr lang="en-US">
                <a:latin typeface="Symbol" pitchFamily="18" charset="2"/>
              </a:rPr>
              <a:t>-</a:t>
            </a:r>
          </a:p>
        </p:txBody>
      </p:sp>
      <p:sp>
        <p:nvSpPr>
          <p:cNvPr id="1261579" name="Text Box 11"/>
          <p:cNvSpPr txBox="1">
            <a:spLocks noChangeArrowheads="1"/>
          </p:cNvSpPr>
          <p:nvPr/>
        </p:nvSpPr>
        <p:spPr bwMode="auto">
          <a:xfrm>
            <a:off x="9048275" y="5529792"/>
            <a:ext cx="1335578" cy="719886"/>
          </a:xfrm>
          <a:prstGeom prst="rect">
            <a:avLst/>
          </a:prstGeom>
          <a:noFill/>
          <a:ln w="9525">
            <a:noFill/>
            <a:miter lim="800000"/>
            <a:headEnd/>
            <a:tailEnd/>
          </a:ln>
          <a:effectLst/>
        </p:spPr>
        <p:txBody>
          <a:bodyPr wrap="none" lIns="179524" tIns="89762" rIns="179524" bIns="89762">
            <a:spAutoFit/>
          </a:bodyPr>
          <a:lstStyle/>
          <a:p>
            <a:r>
              <a:rPr lang="en-US"/>
              <a:t>XOR</a:t>
            </a:r>
          </a:p>
        </p:txBody>
      </p:sp>
      <p:sp>
        <p:nvSpPr>
          <p:cNvPr id="1261580" name="Line 12"/>
          <p:cNvSpPr>
            <a:spLocks noChangeShapeType="1"/>
          </p:cNvSpPr>
          <p:nvPr/>
        </p:nvSpPr>
        <p:spPr bwMode="auto">
          <a:xfrm>
            <a:off x="6534864" y="3267604"/>
            <a:ext cx="7372668" cy="4524375"/>
          </a:xfrm>
          <a:prstGeom prst="line">
            <a:avLst/>
          </a:prstGeom>
          <a:noFill/>
          <a:ln w="38100">
            <a:solidFill>
              <a:srgbClr val="FF0000"/>
            </a:solidFill>
            <a:round/>
            <a:headEnd/>
            <a:tailEnd/>
          </a:ln>
          <a:effectLst/>
        </p:spPr>
        <p:txBody>
          <a:bodyPr lIns="179524" tIns="89762" rIns="179524" bIns="89762"/>
          <a:lstStyle/>
          <a:p>
            <a:endParaRPr lang="en-IN"/>
          </a:p>
        </p:txBody>
      </p:sp>
      <p:sp>
        <p:nvSpPr>
          <p:cNvPr id="1261581" name="Line 13"/>
          <p:cNvSpPr>
            <a:spLocks noChangeShapeType="1"/>
          </p:cNvSpPr>
          <p:nvPr/>
        </p:nvSpPr>
        <p:spPr bwMode="auto">
          <a:xfrm flipH="1">
            <a:off x="7707789" y="2890573"/>
            <a:ext cx="5026819" cy="5152761"/>
          </a:xfrm>
          <a:prstGeom prst="line">
            <a:avLst/>
          </a:prstGeom>
          <a:noFill/>
          <a:ln w="38100">
            <a:solidFill>
              <a:srgbClr val="FF0000"/>
            </a:solidFill>
            <a:round/>
            <a:headEnd/>
            <a:tailEnd/>
          </a:ln>
          <a:effectLst/>
        </p:spPr>
        <p:txBody>
          <a:bodyPr lIns="179524" tIns="89762" rIns="179524" bIns="89762"/>
          <a:lstStyle/>
          <a:p>
            <a:endParaRPr lang="en-IN"/>
          </a:p>
        </p:txBody>
      </p:sp>
      <p:sp>
        <p:nvSpPr>
          <p:cNvPr id="1261582" name="Rectangle 14"/>
          <p:cNvSpPr>
            <a:spLocks noChangeArrowheads="1"/>
          </p:cNvSpPr>
          <p:nvPr/>
        </p:nvSpPr>
        <p:spPr bwMode="auto">
          <a:xfrm>
            <a:off x="1675606" y="9425782"/>
            <a:ext cx="17091184" cy="1320050"/>
          </a:xfrm>
          <a:prstGeom prst="rect">
            <a:avLst/>
          </a:prstGeom>
          <a:noFill/>
          <a:ln w="9525">
            <a:noFill/>
            <a:miter lim="800000"/>
            <a:headEnd/>
            <a:tailEnd/>
          </a:ln>
          <a:effectLst/>
        </p:spPr>
        <p:txBody>
          <a:bodyPr lIns="179524" tIns="89762" rIns="179524" bIns="89762">
            <a:spAutoFit/>
          </a:bodyPr>
          <a:lstStyle/>
          <a:p>
            <a:pPr algn="ctr"/>
            <a:r>
              <a:rPr lang="en-US" dirty="0" err="1"/>
              <a:t>Minsky</a:t>
            </a:r>
            <a:r>
              <a:rPr lang="en-US" dirty="0"/>
              <a:t> &amp; </a:t>
            </a:r>
            <a:r>
              <a:rPr lang="en-US" dirty="0" err="1"/>
              <a:t>Papert</a:t>
            </a:r>
            <a:r>
              <a:rPr lang="en-US" dirty="0"/>
              <a:t> (1969) </a:t>
            </a:r>
          </a:p>
          <a:p>
            <a:pPr algn="ctr"/>
            <a:r>
              <a:rPr lang="en-US" sz="3900" dirty="0">
                <a:solidFill>
                  <a:srgbClr val="FF0000"/>
                </a:solidFill>
              </a:rPr>
              <a:t>  </a:t>
            </a:r>
            <a:r>
              <a:rPr lang="en-US" sz="3900" dirty="0" err="1">
                <a:solidFill>
                  <a:srgbClr val="FF0000"/>
                </a:solidFill>
              </a:rPr>
              <a:t>Perceptrons</a:t>
            </a:r>
            <a:r>
              <a:rPr lang="en-US" sz="3900" dirty="0">
                <a:solidFill>
                  <a:srgbClr val="FF0000"/>
                </a:solidFill>
              </a:rPr>
              <a:t> can only represent linearly separable functions.</a:t>
            </a:r>
          </a:p>
        </p:txBody>
      </p:sp>
      <p:sp>
        <p:nvSpPr>
          <p:cNvPr id="1261584" name="Text Box 16"/>
          <p:cNvSpPr txBox="1">
            <a:spLocks noChangeArrowheads="1"/>
          </p:cNvSpPr>
          <p:nvPr/>
        </p:nvSpPr>
        <p:spPr bwMode="auto">
          <a:xfrm>
            <a:off x="12867260" y="3964065"/>
            <a:ext cx="4706692" cy="719886"/>
          </a:xfrm>
          <a:prstGeom prst="rect">
            <a:avLst/>
          </a:prstGeom>
          <a:noFill/>
          <a:ln w="9525">
            <a:noFill/>
            <a:miter lim="800000"/>
            <a:headEnd/>
            <a:tailEnd/>
          </a:ln>
          <a:effectLst/>
        </p:spPr>
        <p:txBody>
          <a:bodyPr wrap="none" lIns="179524" tIns="89762" rIns="179524" bIns="89762">
            <a:spAutoFit/>
          </a:bodyPr>
          <a:lstStyle/>
          <a:p>
            <a:r>
              <a:rPr lang="en-US"/>
              <a:t>Not linearly separable</a:t>
            </a:r>
          </a:p>
        </p:txBody>
      </p:sp>
    </p:spTree>
    <p:extLst>
      <p:ext uri="{BB962C8B-B14F-4D97-AF65-F5344CB8AC3E}">
        <p14:creationId xmlns:p14="http://schemas.microsoft.com/office/powerpoint/2010/main" val="186737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719CF0D-8A52-89C6-BAFA-E16C8DD1D9F9}"/>
              </a:ext>
            </a:extLst>
          </p:cNvPr>
          <p:cNvSpPr>
            <a:spLocks noChangeArrowheads="1"/>
          </p:cNvSpPr>
          <p:nvPr>
            <p:custDataLst>
              <p:tags r:id="rId1"/>
            </p:custDataLst>
          </p:nvPr>
        </p:nvSpPr>
        <p:spPr bwMode="auto">
          <a:xfrm>
            <a:off x="3164963" y="0"/>
            <a:ext cx="12909466" cy="258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3958">
                <a:solidFill>
                  <a:srgbClr val="F5F5F5"/>
                </a:solidFill>
              </a:rPr>
              <a:t>Minsky &amp; Papert (1969) offered solution to XOR problem by </a:t>
            </a:r>
          </a:p>
          <a:p>
            <a:r>
              <a:rPr lang="en-GB" altLang="en-US" sz="3958">
                <a:solidFill>
                  <a:srgbClr val="F5F5F5"/>
                </a:solidFill>
              </a:rPr>
              <a:t>combining perceptron unit responses using a second layer of </a:t>
            </a:r>
          </a:p>
          <a:p>
            <a:r>
              <a:rPr lang="en-GB" altLang="en-US" sz="3958">
                <a:solidFill>
                  <a:srgbClr val="F5F5F5"/>
                </a:solidFill>
              </a:rPr>
              <a:t>Units.   </a:t>
            </a:r>
            <a:r>
              <a:rPr lang="en-GB" altLang="en-US" sz="3958"/>
              <a:t>Piecewise linear classification using an MLP with </a:t>
            </a:r>
          </a:p>
          <a:p>
            <a:r>
              <a:rPr lang="en-GB" altLang="en-US" sz="3958"/>
              <a:t>threshold (perceptron) units</a:t>
            </a:r>
            <a:endParaRPr lang="en-GB" altLang="en-US" sz="3958">
              <a:solidFill>
                <a:srgbClr val="F5F5F5"/>
              </a:solidFill>
            </a:endParaRPr>
          </a:p>
        </p:txBody>
      </p:sp>
      <p:sp>
        <p:nvSpPr>
          <p:cNvPr id="19459" name="Oval 4">
            <a:extLst>
              <a:ext uri="{FF2B5EF4-FFF2-40B4-BE49-F238E27FC236}">
                <a16:creationId xmlns:a16="http://schemas.microsoft.com/office/drawing/2014/main" id="{BBD11FA3-D1E6-A539-E502-47FE6BDFE9DB}"/>
              </a:ext>
            </a:extLst>
          </p:cNvPr>
          <p:cNvSpPr>
            <a:spLocks noChangeArrowheads="1"/>
          </p:cNvSpPr>
          <p:nvPr>
            <p:custDataLst>
              <p:tags r:id="rId2"/>
            </p:custDataLst>
          </p:nvPr>
        </p:nvSpPr>
        <p:spPr bwMode="auto">
          <a:xfrm>
            <a:off x="5414058" y="6461898"/>
            <a:ext cx="230408" cy="371795"/>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60" name="Oval 5">
            <a:extLst>
              <a:ext uri="{FF2B5EF4-FFF2-40B4-BE49-F238E27FC236}">
                <a16:creationId xmlns:a16="http://schemas.microsoft.com/office/drawing/2014/main" id="{377589FD-4B25-54F8-C3DA-4B11C2081402}"/>
              </a:ext>
            </a:extLst>
          </p:cNvPr>
          <p:cNvSpPr>
            <a:spLocks noChangeArrowheads="1"/>
          </p:cNvSpPr>
          <p:nvPr>
            <p:custDataLst>
              <p:tags r:id="rId3"/>
            </p:custDataLst>
          </p:nvPr>
        </p:nvSpPr>
        <p:spPr bwMode="auto">
          <a:xfrm>
            <a:off x="5414058" y="8161157"/>
            <a:ext cx="230408" cy="369176"/>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61" name="Rectangle 6">
            <a:extLst>
              <a:ext uri="{FF2B5EF4-FFF2-40B4-BE49-F238E27FC236}">
                <a16:creationId xmlns:a16="http://schemas.microsoft.com/office/drawing/2014/main" id="{61A4173A-BE3B-86C3-C5A3-134F75710482}"/>
              </a:ext>
            </a:extLst>
          </p:cNvPr>
          <p:cNvSpPr>
            <a:spLocks noChangeArrowheads="1"/>
          </p:cNvSpPr>
          <p:nvPr>
            <p:custDataLst>
              <p:tags r:id="rId4"/>
            </p:custDataLst>
          </p:nvPr>
        </p:nvSpPr>
        <p:spPr bwMode="auto">
          <a:xfrm>
            <a:off x="7173537" y="6069157"/>
            <a:ext cx="607439" cy="63362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62" name="Rectangle 7">
            <a:extLst>
              <a:ext uri="{FF2B5EF4-FFF2-40B4-BE49-F238E27FC236}">
                <a16:creationId xmlns:a16="http://schemas.microsoft.com/office/drawing/2014/main" id="{E4A48346-1305-1DD8-4C5B-B4C687367F37}"/>
              </a:ext>
            </a:extLst>
          </p:cNvPr>
          <p:cNvSpPr>
            <a:spLocks noChangeArrowheads="1"/>
          </p:cNvSpPr>
          <p:nvPr>
            <p:custDataLst>
              <p:tags r:id="rId5"/>
            </p:custDataLst>
          </p:nvPr>
        </p:nvSpPr>
        <p:spPr bwMode="auto">
          <a:xfrm>
            <a:off x="7265177" y="6037737"/>
            <a:ext cx="554673" cy="7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3958"/>
              <a:t>1</a:t>
            </a:r>
          </a:p>
        </p:txBody>
      </p:sp>
      <p:sp>
        <p:nvSpPr>
          <p:cNvPr id="19463" name="Rectangle 8">
            <a:extLst>
              <a:ext uri="{FF2B5EF4-FFF2-40B4-BE49-F238E27FC236}">
                <a16:creationId xmlns:a16="http://schemas.microsoft.com/office/drawing/2014/main" id="{2A3B1588-17DA-5214-8CBF-3B90B1025097}"/>
              </a:ext>
            </a:extLst>
          </p:cNvPr>
          <p:cNvSpPr>
            <a:spLocks noChangeArrowheads="1"/>
          </p:cNvSpPr>
          <p:nvPr>
            <p:custDataLst>
              <p:tags r:id="rId6"/>
            </p:custDataLst>
          </p:nvPr>
        </p:nvSpPr>
        <p:spPr bwMode="auto">
          <a:xfrm>
            <a:off x="7513913" y="6815364"/>
            <a:ext cx="555074" cy="78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64" name="Rectangle 9">
            <a:extLst>
              <a:ext uri="{FF2B5EF4-FFF2-40B4-BE49-F238E27FC236}">
                <a16:creationId xmlns:a16="http://schemas.microsoft.com/office/drawing/2014/main" id="{FCC0C758-EB76-6D4D-9E20-925C5E27E5BC}"/>
              </a:ext>
            </a:extLst>
          </p:cNvPr>
          <p:cNvSpPr>
            <a:spLocks noChangeArrowheads="1"/>
          </p:cNvSpPr>
          <p:nvPr>
            <p:custDataLst>
              <p:tags r:id="rId7"/>
            </p:custDataLst>
          </p:nvPr>
        </p:nvSpPr>
        <p:spPr bwMode="auto">
          <a:xfrm>
            <a:off x="7173537" y="7899330"/>
            <a:ext cx="607439" cy="63100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65" name="Rectangle 10">
            <a:extLst>
              <a:ext uri="{FF2B5EF4-FFF2-40B4-BE49-F238E27FC236}">
                <a16:creationId xmlns:a16="http://schemas.microsoft.com/office/drawing/2014/main" id="{C9FB552B-C84A-D529-CC56-E46FD87258A5}"/>
              </a:ext>
            </a:extLst>
          </p:cNvPr>
          <p:cNvSpPr>
            <a:spLocks noChangeArrowheads="1"/>
          </p:cNvSpPr>
          <p:nvPr>
            <p:custDataLst>
              <p:tags r:id="rId8"/>
            </p:custDataLst>
          </p:nvPr>
        </p:nvSpPr>
        <p:spPr bwMode="auto">
          <a:xfrm>
            <a:off x="7139500" y="7867910"/>
            <a:ext cx="554673" cy="7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3958"/>
              <a:t>2</a:t>
            </a:r>
          </a:p>
        </p:txBody>
      </p:sp>
      <p:sp>
        <p:nvSpPr>
          <p:cNvPr id="19466" name="Line 12">
            <a:extLst>
              <a:ext uri="{FF2B5EF4-FFF2-40B4-BE49-F238E27FC236}">
                <a16:creationId xmlns:a16="http://schemas.microsoft.com/office/drawing/2014/main" id="{4184755E-9C32-0A97-5EC3-BD27F16B4E53}"/>
              </a:ext>
            </a:extLst>
          </p:cNvPr>
          <p:cNvSpPr>
            <a:spLocks noChangeShapeType="1"/>
          </p:cNvSpPr>
          <p:nvPr>
            <p:custDataLst>
              <p:tags r:id="rId9"/>
            </p:custDataLst>
          </p:nvPr>
        </p:nvSpPr>
        <p:spPr bwMode="auto">
          <a:xfrm flipV="1">
            <a:off x="5654939" y="6320510"/>
            <a:ext cx="1508125" cy="2618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67" name="Line 13">
            <a:extLst>
              <a:ext uri="{FF2B5EF4-FFF2-40B4-BE49-F238E27FC236}">
                <a16:creationId xmlns:a16="http://schemas.microsoft.com/office/drawing/2014/main" id="{5222AA52-0BBC-F027-E426-3BB77D4C49DF}"/>
              </a:ext>
            </a:extLst>
          </p:cNvPr>
          <p:cNvSpPr>
            <a:spLocks noChangeShapeType="1"/>
          </p:cNvSpPr>
          <p:nvPr>
            <p:custDataLst>
              <p:tags r:id="rId10"/>
            </p:custDataLst>
          </p:nvPr>
        </p:nvSpPr>
        <p:spPr bwMode="auto">
          <a:xfrm flipV="1">
            <a:off x="5654939" y="6320511"/>
            <a:ext cx="1508125" cy="20920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68" name="Line 14">
            <a:extLst>
              <a:ext uri="{FF2B5EF4-FFF2-40B4-BE49-F238E27FC236}">
                <a16:creationId xmlns:a16="http://schemas.microsoft.com/office/drawing/2014/main" id="{3FA80D90-BDAD-B50A-5B41-B1B1D2010A49}"/>
              </a:ext>
            </a:extLst>
          </p:cNvPr>
          <p:cNvSpPr>
            <a:spLocks noChangeShapeType="1"/>
          </p:cNvSpPr>
          <p:nvPr>
            <p:custDataLst>
              <p:tags r:id="rId11"/>
            </p:custDataLst>
          </p:nvPr>
        </p:nvSpPr>
        <p:spPr bwMode="auto">
          <a:xfrm>
            <a:off x="5654939" y="6582337"/>
            <a:ext cx="1508125" cy="16992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69" name="Line 15">
            <a:extLst>
              <a:ext uri="{FF2B5EF4-FFF2-40B4-BE49-F238E27FC236}">
                <a16:creationId xmlns:a16="http://schemas.microsoft.com/office/drawing/2014/main" id="{15775A8F-40B7-FB20-6094-C3BEBF3F8A8A}"/>
              </a:ext>
            </a:extLst>
          </p:cNvPr>
          <p:cNvSpPr>
            <a:spLocks noChangeShapeType="1"/>
          </p:cNvSpPr>
          <p:nvPr>
            <p:custDataLst>
              <p:tags r:id="rId12"/>
            </p:custDataLst>
          </p:nvPr>
        </p:nvSpPr>
        <p:spPr bwMode="auto">
          <a:xfrm flipV="1">
            <a:off x="5654939" y="8281598"/>
            <a:ext cx="1508125" cy="1309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grpSp>
        <p:nvGrpSpPr>
          <p:cNvPr id="2" name="Group 50">
            <a:extLst>
              <a:ext uri="{FF2B5EF4-FFF2-40B4-BE49-F238E27FC236}">
                <a16:creationId xmlns:a16="http://schemas.microsoft.com/office/drawing/2014/main" id="{3FF6C20B-DBC9-7EF7-0CE6-5DDF1CBBAE7A}"/>
              </a:ext>
            </a:extLst>
          </p:cNvPr>
          <p:cNvGrpSpPr>
            <a:grpSpLocks/>
          </p:cNvGrpSpPr>
          <p:nvPr>
            <p:custDataLst>
              <p:tags r:id="rId13"/>
            </p:custDataLst>
          </p:nvPr>
        </p:nvGrpSpPr>
        <p:grpSpPr bwMode="auto">
          <a:xfrm>
            <a:off x="7791449" y="6320511"/>
            <a:ext cx="4513902" cy="1830173"/>
            <a:chOff x="2016" y="2414"/>
            <a:chExt cx="1724" cy="699"/>
          </a:xfrm>
        </p:grpSpPr>
        <p:sp>
          <p:nvSpPr>
            <p:cNvPr id="19504" name="Oval 11">
              <a:extLst>
                <a:ext uri="{FF2B5EF4-FFF2-40B4-BE49-F238E27FC236}">
                  <a16:creationId xmlns:a16="http://schemas.microsoft.com/office/drawing/2014/main" id="{0DE8EB2B-6AB1-9BB9-A2CD-E07B3A112381}"/>
                </a:ext>
              </a:extLst>
            </p:cNvPr>
            <p:cNvSpPr>
              <a:spLocks noChangeArrowheads="1"/>
            </p:cNvSpPr>
            <p:nvPr>
              <p:custDataLst>
                <p:tags r:id="rId45"/>
              </p:custDataLst>
            </p:nvPr>
          </p:nvSpPr>
          <p:spPr bwMode="auto">
            <a:xfrm>
              <a:off x="3076" y="2618"/>
              <a:ext cx="664" cy="2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505" name="Line 16">
              <a:extLst>
                <a:ext uri="{FF2B5EF4-FFF2-40B4-BE49-F238E27FC236}">
                  <a16:creationId xmlns:a16="http://schemas.microsoft.com/office/drawing/2014/main" id="{7D3A55E4-51E2-6FA4-8772-459D13C2FB10}"/>
                </a:ext>
              </a:extLst>
            </p:cNvPr>
            <p:cNvSpPr>
              <a:spLocks noChangeShapeType="1"/>
            </p:cNvSpPr>
            <p:nvPr>
              <p:custDataLst>
                <p:tags r:id="rId46"/>
              </p:custDataLst>
            </p:nvPr>
          </p:nvSpPr>
          <p:spPr bwMode="auto">
            <a:xfrm>
              <a:off x="2016" y="2414"/>
              <a:ext cx="1056"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506" name="Line 17">
              <a:extLst>
                <a:ext uri="{FF2B5EF4-FFF2-40B4-BE49-F238E27FC236}">
                  <a16:creationId xmlns:a16="http://schemas.microsoft.com/office/drawing/2014/main" id="{6DFC1C26-8349-B7D1-8ED8-614CD69B334B}"/>
                </a:ext>
              </a:extLst>
            </p:cNvPr>
            <p:cNvSpPr>
              <a:spLocks noChangeShapeType="1"/>
            </p:cNvSpPr>
            <p:nvPr>
              <p:custDataLst>
                <p:tags r:id="rId47"/>
              </p:custDataLst>
            </p:nvPr>
          </p:nvSpPr>
          <p:spPr bwMode="auto">
            <a:xfrm flipV="1">
              <a:off x="2016" y="2763"/>
              <a:ext cx="1056" cy="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grpSp>
      <p:grpSp>
        <p:nvGrpSpPr>
          <p:cNvPr id="3" name="Group 18">
            <a:extLst>
              <a:ext uri="{FF2B5EF4-FFF2-40B4-BE49-F238E27FC236}">
                <a16:creationId xmlns:a16="http://schemas.microsoft.com/office/drawing/2014/main" id="{F30CBB08-D216-81C0-8344-518A776DDF02}"/>
              </a:ext>
            </a:extLst>
          </p:cNvPr>
          <p:cNvGrpSpPr>
            <a:grpSpLocks/>
          </p:cNvGrpSpPr>
          <p:nvPr>
            <p:custDataLst>
              <p:tags r:id="rId14"/>
            </p:custDataLst>
          </p:nvPr>
        </p:nvGrpSpPr>
        <p:grpSpPr bwMode="auto">
          <a:xfrm>
            <a:off x="8796866" y="3016250"/>
            <a:ext cx="4147344" cy="2387865"/>
            <a:chOff x="2400" y="1152"/>
            <a:chExt cx="1584" cy="912"/>
          </a:xfrm>
        </p:grpSpPr>
        <p:sp>
          <p:nvSpPr>
            <p:cNvPr id="19497" name="Line 19">
              <a:extLst>
                <a:ext uri="{FF2B5EF4-FFF2-40B4-BE49-F238E27FC236}">
                  <a16:creationId xmlns:a16="http://schemas.microsoft.com/office/drawing/2014/main" id="{394CC1BE-5D21-F0BF-8E13-6A279B4306F1}"/>
                </a:ext>
              </a:extLst>
            </p:cNvPr>
            <p:cNvSpPr>
              <a:spLocks noChangeShapeType="1"/>
            </p:cNvSpPr>
            <p:nvPr>
              <p:custDataLst>
                <p:tags r:id="rId38"/>
              </p:custDataLst>
            </p:nvPr>
          </p:nvSpPr>
          <p:spPr bwMode="auto">
            <a:xfrm>
              <a:off x="2640" y="1296"/>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98" name="Line 20">
              <a:extLst>
                <a:ext uri="{FF2B5EF4-FFF2-40B4-BE49-F238E27FC236}">
                  <a16:creationId xmlns:a16="http://schemas.microsoft.com/office/drawing/2014/main" id="{FC26D537-36B6-1FE0-8DD2-D5F97194ABC6}"/>
                </a:ext>
              </a:extLst>
            </p:cNvPr>
            <p:cNvSpPr>
              <a:spLocks noChangeShapeType="1"/>
            </p:cNvSpPr>
            <p:nvPr>
              <p:custDataLst>
                <p:tags r:id="rId39"/>
              </p:custDataLst>
            </p:nvPr>
          </p:nvSpPr>
          <p:spPr bwMode="auto">
            <a:xfrm>
              <a:off x="2448" y="1872"/>
              <a:ext cx="15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99" name="Oval 21">
              <a:extLst>
                <a:ext uri="{FF2B5EF4-FFF2-40B4-BE49-F238E27FC236}">
                  <a16:creationId xmlns:a16="http://schemas.microsoft.com/office/drawing/2014/main" id="{774C8437-73B0-6D88-729C-B903F6AA1C21}"/>
                </a:ext>
              </a:extLst>
            </p:cNvPr>
            <p:cNvSpPr>
              <a:spLocks noChangeArrowheads="1"/>
            </p:cNvSpPr>
            <p:nvPr>
              <p:custDataLst>
                <p:tags r:id="rId40"/>
              </p:custDataLst>
            </p:nvPr>
          </p:nvSpPr>
          <p:spPr bwMode="auto">
            <a:xfrm>
              <a:off x="3028" y="1348"/>
              <a:ext cx="88" cy="88"/>
            </a:xfrm>
            <a:prstGeom prst="ellipse">
              <a:avLst/>
            </a:prstGeom>
            <a:solidFill>
              <a:schemeClr val="tx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500" name="Oval 22">
              <a:extLst>
                <a:ext uri="{FF2B5EF4-FFF2-40B4-BE49-F238E27FC236}">
                  <a16:creationId xmlns:a16="http://schemas.microsoft.com/office/drawing/2014/main" id="{BC57FBF8-5D0C-E176-B435-EF1554F3FC7B}"/>
                </a:ext>
              </a:extLst>
            </p:cNvPr>
            <p:cNvSpPr>
              <a:spLocks noChangeArrowheads="1"/>
            </p:cNvSpPr>
            <p:nvPr>
              <p:custDataLst>
                <p:tags r:id="rId41"/>
              </p:custDataLst>
            </p:nvPr>
          </p:nvSpPr>
          <p:spPr bwMode="auto">
            <a:xfrm>
              <a:off x="3700" y="1732"/>
              <a:ext cx="136" cy="88"/>
            </a:xfrm>
            <a:prstGeom prst="ellipse">
              <a:avLst/>
            </a:prstGeom>
            <a:solidFill>
              <a:schemeClr val="tx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501" name="Rectangle 23">
              <a:extLst>
                <a:ext uri="{FF2B5EF4-FFF2-40B4-BE49-F238E27FC236}">
                  <a16:creationId xmlns:a16="http://schemas.microsoft.com/office/drawing/2014/main" id="{23B3F2C7-CCD3-1ED3-7438-BDD9418720B4}"/>
                </a:ext>
              </a:extLst>
            </p:cNvPr>
            <p:cNvSpPr>
              <a:spLocks noChangeArrowheads="1"/>
            </p:cNvSpPr>
            <p:nvPr>
              <p:custDataLst>
                <p:tags r:id="rId42"/>
              </p:custDataLst>
            </p:nvPr>
          </p:nvSpPr>
          <p:spPr bwMode="auto">
            <a:xfrm>
              <a:off x="3028" y="1636"/>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502" name="Rectangle 24">
              <a:extLst>
                <a:ext uri="{FF2B5EF4-FFF2-40B4-BE49-F238E27FC236}">
                  <a16:creationId xmlns:a16="http://schemas.microsoft.com/office/drawing/2014/main" id="{59FD78B8-F0F3-7DD7-06F1-69D2414CD853}"/>
                </a:ext>
              </a:extLst>
            </p:cNvPr>
            <p:cNvSpPr>
              <a:spLocks noChangeArrowheads="1"/>
            </p:cNvSpPr>
            <p:nvPr>
              <p:custDataLst>
                <p:tags r:id="rId43"/>
              </p:custDataLst>
            </p:nvPr>
          </p:nvSpPr>
          <p:spPr bwMode="auto">
            <a:xfrm>
              <a:off x="3652" y="1348"/>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503" name="Line 25">
              <a:extLst>
                <a:ext uri="{FF2B5EF4-FFF2-40B4-BE49-F238E27FC236}">
                  <a16:creationId xmlns:a16="http://schemas.microsoft.com/office/drawing/2014/main" id="{FAA58798-4F80-8F58-6917-FA608D88BF01}"/>
                </a:ext>
              </a:extLst>
            </p:cNvPr>
            <p:cNvSpPr>
              <a:spLocks noChangeShapeType="1"/>
            </p:cNvSpPr>
            <p:nvPr>
              <p:custDataLst>
                <p:tags r:id="rId44"/>
              </p:custDataLst>
            </p:nvPr>
          </p:nvSpPr>
          <p:spPr bwMode="auto">
            <a:xfrm flipV="1">
              <a:off x="2400" y="1152"/>
              <a:ext cx="1584" cy="624"/>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sz="5773"/>
            </a:p>
          </p:txBody>
        </p:sp>
      </p:grpSp>
      <p:grpSp>
        <p:nvGrpSpPr>
          <p:cNvPr id="4" name="Group 49">
            <a:extLst>
              <a:ext uri="{FF2B5EF4-FFF2-40B4-BE49-F238E27FC236}">
                <a16:creationId xmlns:a16="http://schemas.microsoft.com/office/drawing/2014/main" id="{F284D984-008C-BA8C-75A5-75B84BD28849}"/>
              </a:ext>
            </a:extLst>
          </p:cNvPr>
          <p:cNvGrpSpPr>
            <a:grpSpLocks/>
          </p:cNvGrpSpPr>
          <p:nvPr>
            <p:custDataLst>
              <p:tags r:id="rId15"/>
            </p:custDataLst>
          </p:nvPr>
        </p:nvGrpSpPr>
        <p:grpSpPr bwMode="auto">
          <a:xfrm>
            <a:off x="8045423" y="9048754"/>
            <a:ext cx="4898787" cy="2136511"/>
            <a:chOff x="2113" y="3456"/>
            <a:chExt cx="1871" cy="816"/>
          </a:xfrm>
        </p:grpSpPr>
        <p:sp>
          <p:nvSpPr>
            <p:cNvPr id="19489" name="Line 26">
              <a:extLst>
                <a:ext uri="{FF2B5EF4-FFF2-40B4-BE49-F238E27FC236}">
                  <a16:creationId xmlns:a16="http://schemas.microsoft.com/office/drawing/2014/main" id="{DD8ED3D5-F6B8-4FD6-7432-F3BFFC4DB03E}"/>
                </a:ext>
              </a:extLst>
            </p:cNvPr>
            <p:cNvSpPr>
              <a:spLocks noChangeShapeType="1"/>
            </p:cNvSpPr>
            <p:nvPr>
              <p:custDataLst>
                <p:tags r:id="rId30"/>
              </p:custDataLst>
            </p:nvPr>
          </p:nvSpPr>
          <p:spPr bwMode="auto">
            <a:xfrm>
              <a:off x="2592" y="3456"/>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90" name="Line 27">
              <a:extLst>
                <a:ext uri="{FF2B5EF4-FFF2-40B4-BE49-F238E27FC236}">
                  <a16:creationId xmlns:a16="http://schemas.microsoft.com/office/drawing/2014/main" id="{EC3A881B-C13D-16F9-C102-12772BBA38C0}"/>
                </a:ext>
              </a:extLst>
            </p:cNvPr>
            <p:cNvSpPr>
              <a:spLocks noChangeShapeType="1"/>
            </p:cNvSpPr>
            <p:nvPr>
              <p:custDataLst>
                <p:tags r:id="rId31"/>
              </p:custDataLst>
            </p:nvPr>
          </p:nvSpPr>
          <p:spPr bwMode="auto">
            <a:xfrm>
              <a:off x="2400" y="4032"/>
              <a:ext cx="15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91" name="Oval 28">
              <a:extLst>
                <a:ext uri="{FF2B5EF4-FFF2-40B4-BE49-F238E27FC236}">
                  <a16:creationId xmlns:a16="http://schemas.microsoft.com/office/drawing/2014/main" id="{4FC6324C-85CC-C9B1-095F-F7A6269498D0}"/>
                </a:ext>
              </a:extLst>
            </p:cNvPr>
            <p:cNvSpPr>
              <a:spLocks noChangeArrowheads="1"/>
            </p:cNvSpPr>
            <p:nvPr>
              <p:custDataLst>
                <p:tags r:id="rId32"/>
              </p:custDataLst>
            </p:nvPr>
          </p:nvSpPr>
          <p:spPr bwMode="auto">
            <a:xfrm>
              <a:off x="2980" y="3508"/>
              <a:ext cx="88" cy="88"/>
            </a:xfrm>
            <a:prstGeom prst="ellipse">
              <a:avLst/>
            </a:prstGeom>
            <a:solidFill>
              <a:schemeClr val="tx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92" name="Oval 29">
              <a:extLst>
                <a:ext uri="{FF2B5EF4-FFF2-40B4-BE49-F238E27FC236}">
                  <a16:creationId xmlns:a16="http://schemas.microsoft.com/office/drawing/2014/main" id="{1DE9D825-34F3-1188-646F-E04F7451BBD0}"/>
                </a:ext>
              </a:extLst>
            </p:cNvPr>
            <p:cNvSpPr>
              <a:spLocks noChangeArrowheads="1"/>
            </p:cNvSpPr>
            <p:nvPr>
              <p:custDataLst>
                <p:tags r:id="rId33"/>
              </p:custDataLst>
            </p:nvPr>
          </p:nvSpPr>
          <p:spPr bwMode="auto">
            <a:xfrm>
              <a:off x="3652" y="3892"/>
              <a:ext cx="136" cy="88"/>
            </a:xfrm>
            <a:prstGeom prst="ellipse">
              <a:avLst/>
            </a:prstGeom>
            <a:solidFill>
              <a:schemeClr val="tx2"/>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93" name="Rectangle 30">
              <a:extLst>
                <a:ext uri="{FF2B5EF4-FFF2-40B4-BE49-F238E27FC236}">
                  <a16:creationId xmlns:a16="http://schemas.microsoft.com/office/drawing/2014/main" id="{571286C1-FC4A-6D49-98D4-2A91BFBC5988}"/>
                </a:ext>
              </a:extLst>
            </p:cNvPr>
            <p:cNvSpPr>
              <a:spLocks noChangeArrowheads="1"/>
            </p:cNvSpPr>
            <p:nvPr>
              <p:custDataLst>
                <p:tags r:id="rId34"/>
              </p:custDataLst>
            </p:nvPr>
          </p:nvSpPr>
          <p:spPr bwMode="auto">
            <a:xfrm>
              <a:off x="2980" y="3796"/>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94" name="Rectangle 31">
              <a:extLst>
                <a:ext uri="{FF2B5EF4-FFF2-40B4-BE49-F238E27FC236}">
                  <a16:creationId xmlns:a16="http://schemas.microsoft.com/office/drawing/2014/main" id="{EA50E622-E4B4-ECD6-A1D8-9B60545562CE}"/>
                </a:ext>
              </a:extLst>
            </p:cNvPr>
            <p:cNvSpPr>
              <a:spLocks noChangeArrowheads="1"/>
            </p:cNvSpPr>
            <p:nvPr>
              <p:custDataLst>
                <p:tags r:id="rId35"/>
              </p:custDataLst>
            </p:nvPr>
          </p:nvSpPr>
          <p:spPr bwMode="auto">
            <a:xfrm>
              <a:off x="3604" y="3508"/>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95" name="Line 32">
              <a:extLst>
                <a:ext uri="{FF2B5EF4-FFF2-40B4-BE49-F238E27FC236}">
                  <a16:creationId xmlns:a16="http://schemas.microsoft.com/office/drawing/2014/main" id="{09FA753F-21D1-EBCF-9639-929066F44E2D}"/>
                </a:ext>
              </a:extLst>
            </p:cNvPr>
            <p:cNvSpPr>
              <a:spLocks noChangeShapeType="1"/>
            </p:cNvSpPr>
            <p:nvPr>
              <p:custDataLst>
                <p:tags r:id="rId36"/>
              </p:custDataLst>
            </p:nvPr>
          </p:nvSpPr>
          <p:spPr bwMode="auto">
            <a:xfrm flipV="1">
              <a:off x="2400" y="3648"/>
              <a:ext cx="1584" cy="624"/>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96" name="Rectangle 33">
              <a:extLst>
                <a:ext uri="{FF2B5EF4-FFF2-40B4-BE49-F238E27FC236}">
                  <a16:creationId xmlns:a16="http://schemas.microsoft.com/office/drawing/2014/main" id="{6844418E-1840-60E4-4E78-759AF56E72AE}"/>
                </a:ext>
              </a:extLst>
            </p:cNvPr>
            <p:cNvSpPr>
              <a:spLocks noChangeArrowheads="1"/>
            </p:cNvSpPr>
            <p:nvPr>
              <p:custDataLst>
                <p:tags r:id="rId37"/>
              </p:custDataLst>
            </p:nvPr>
          </p:nvSpPr>
          <p:spPr bwMode="auto">
            <a:xfrm>
              <a:off x="2113" y="3649"/>
              <a:ext cx="3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958"/>
                <a:t>+1</a:t>
              </a:r>
            </a:p>
          </p:txBody>
        </p:sp>
      </p:grpSp>
      <p:sp>
        <p:nvSpPr>
          <p:cNvPr id="19473" name="Rectangle 34">
            <a:extLst>
              <a:ext uri="{FF2B5EF4-FFF2-40B4-BE49-F238E27FC236}">
                <a16:creationId xmlns:a16="http://schemas.microsoft.com/office/drawing/2014/main" id="{DE373AF8-B236-13CD-38BC-9C7E8315AC21}"/>
              </a:ext>
            </a:extLst>
          </p:cNvPr>
          <p:cNvSpPr>
            <a:spLocks noChangeArrowheads="1"/>
          </p:cNvSpPr>
          <p:nvPr>
            <p:custDataLst>
              <p:tags r:id="rId16"/>
            </p:custDataLst>
          </p:nvPr>
        </p:nvSpPr>
        <p:spPr bwMode="auto">
          <a:xfrm>
            <a:off x="7919747" y="3395901"/>
            <a:ext cx="1000180" cy="7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958"/>
              <a:t>+1</a:t>
            </a:r>
          </a:p>
        </p:txBody>
      </p:sp>
      <p:sp>
        <p:nvSpPr>
          <p:cNvPr id="19474" name="Line 35">
            <a:extLst>
              <a:ext uri="{FF2B5EF4-FFF2-40B4-BE49-F238E27FC236}">
                <a16:creationId xmlns:a16="http://schemas.microsoft.com/office/drawing/2014/main" id="{7282340D-29B2-8255-E428-EF2827B6AC1D}"/>
              </a:ext>
            </a:extLst>
          </p:cNvPr>
          <p:cNvSpPr>
            <a:spLocks noChangeShapeType="1"/>
          </p:cNvSpPr>
          <p:nvPr>
            <p:custDataLst>
              <p:tags r:id="rId17"/>
            </p:custDataLst>
          </p:nvPr>
        </p:nvSpPr>
        <p:spPr bwMode="auto">
          <a:xfrm flipV="1">
            <a:off x="7791449" y="5278438"/>
            <a:ext cx="879740" cy="502708"/>
          </a:xfrm>
          <a:prstGeom prst="line">
            <a:avLst/>
          </a:prstGeom>
          <a:noFill/>
          <a:ln w="57150" cmpd="thinThick">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IN" sz="5773"/>
          </a:p>
        </p:txBody>
      </p:sp>
      <p:sp>
        <p:nvSpPr>
          <p:cNvPr id="19475" name="Line 36">
            <a:extLst>
              <a:ext uri="{FF2B5EF4-FFF2-40B4-BE49-F238E27FC236}">
                <a16:creationId xmlns:a16="http://schemas.microsoft.com/office/drawing/2014/main" id="{DE9EDABC-4A01-D1C6-2D89-0742AADE6D2C}"/>
              </a:ext>
            </a:extLst>
          </p:cNvPr>
          <p:cNvSpPr>
            <a:spLocks noChangeShapeType="1"/>
          </p:cNvSpPr>
          <p:nvPr>
            <p:custDataLst>
              <p:tags r:id="rId18"/>
            </p:custDataLst>
          </p:nvPr>
        </p:nvSpPr>
        <p:spPr bwMode="auto">
          <a:xfrm>
            <a:off x="7563661" y="8632446"/>
            <a:ext cx="581257" cy="832611"/>
          </a:xfrm>
          <a:prstGeom prst="line">
            <a:avLst/>
          </a:prstGeom>
          <a:noFill/>
          <a:ln w="57150" cmpd="thinThick">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IN" sz="5773"/>
          </a:p>
        </p:txBody>
      </p:sp>
      <p:sp>
        <p:nvSpPr>
          <p:cNvPr id="19476" name="Line 37">
            <a:extLst>
              <a:ext uri="{FF2B5EF4-FFF2-40B4-BE49-F238E27FC236}">
                <a16:creationId xmlns:a16="http://schemas.microsoft.com/office/drawing/2014/main" id="{8EC4BC9D-E76D-122F-6CEF-CE054096B0D7}"/>
              </a:ext>
            </a:extLst>
          </p:cNvPr>
          <p:cNvSpPr>
            <a:spLocks noChangeShapeType="1"/>
          </p:cNvSpPr>
          <p:nvPr>
            <p:custDataLst>
              <p:tags r:id="rId19"/>
            </p:custDataLst>
          </p:nvPr>
        </p:nvSpPr>
        <p:spPr bwMode="auto">
          <a:xfrm flipV="1">
            <a:off x="12753078" y="7257852"/>
            <a:ext cx="1010653" cy="62839"/>
          </a:xfrm>
          <a:prstGeom prst="line">
            <a:avLst/>
          </a:prstGeom>
          <a:noFill/>
          <a:ln w="57150" cmpd="thinThick">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IN" sz="5773"/>
          </a:p>
        </p:txBody>
      </p:sp>
      <p:sp>
        <p:nvSpPr>
          <p:cNvPr id="19477" name="Rectangle 38">
            <a:extLst>
              <a:ext uri="{FF2B5EF4-FFF2-40B4-BE49-F238E27FC236}">
                <a16:creationId xmlns:a16="http://schemas.microsoft.com/office/drawing/2014/main" id="{D812ED93-2F08-EA36-D6D2-C2F8049B7818}"/>
              </a:ext>
            </a:extLst>
          </p:cNvPr>
          <p:cNvSpPr>
            <a:spLocks noChangeArrowheads="1"/>
          </p:cNvSpPr>
          <p:nvPr>
            <p:custDataLst>
              <p:tags r:id="rId20"/>
            </p:custDataLst>
          </p:nvPr>
        </p:nvSpPr>
        <p:spPr bwMode="auto">
          <a:xfrm>
            <a:off x="10909813" y="6888676"/>
            <a:ext cx="1026363" cy="7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49242" tIns="73312" rIns="149242" bIns="73312">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3958"/>
              <a:t>  3</a:t>
            </a:r>
          </a:p>
        </p:txBody>
      </p:sp>
      <p:grpSp>
        <p:nvGrpSpPr>
          <p:cNvPr id="5" name="Group 39">
            <a:extLst>
              <a:ext uri="{FF2B5EF4-FFF2-40B4-BE49-F238E27FC236}">
                <a16:creationId xmlns:a16="http://schemas.microsoft.com/office/drawing/2014/main" id="{F22FC17B-D5CE-FCB4-8401-F4DC447D91AC}"/>
              </a:ext>
            </a:extLst>
          </p:cNvPr>
          <p:cNvGrpSpPr>
            <a:grpSpLocks/>
          </p:cNvGrpSpPr>
          <p:nvPr>
            <p:custDataLst>
              <p:tags r:id="rId21"/>
            </p:custDataLst>
          </p:nvPr>
        </p:nvGrpSpPr>
        <p:grpSpPr bwMode="auto">
          <a:xfrm>
            <a:off x="13321241" y="5404115"/>
            <a:ext cx="4147344" cy="4398698"/>
            <a:chOff x="4128" y="2064"/>
            <a:chExt cx="1584" cy="1680"/>
          </a:xfrm>
        </p:grpSpPr>
        <p:sp>
          <p:nvSpPr>
            <p:cNvPr id="19480" name="Line 40">
              <a:extLst>
                <a:ext uri="{FF2B5EF4-FFF2-40B4-BE49-F238E27FC236}">
                  <a16:creationId xmlns:a16="http://schemas.microsoft.com/office/drawing/2014/main" id="{99AD6451-ADE7-85D2-46C6-859649372A50}"/>
                </a:ext>
              </a:extLst>
            </p:cNvPr>
            <p:cNvSpPr>
              <a:spLocks noChangeShapeType="1"/>
            </p:cNvSpPr>
            <p:nvPr>
              <p:custDataLst>
                <p:tags r:id="rId22"/>
              </p:custDataLst>
            </p:nvPr>
          </p:nvSpPr>
          <p:spPr bwMode="auto">
            <a:xfrm flipV="1">
              <a:off x="4128" y="2064"/>
              <a:ext cx="1584" cy="624"/>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sz="5773"/>
            </a:p>
          </p:txBody>
        </p:sp>
        <p:grpSp>
          <p:nvGrpSpPr>
            <p:cNvPr id="19481" name="Group 41">
              <a:extLst>
                <a:ext uri="{FF2B5EF4-FFF2-40B4-BE49-F238E27FC236}">
                  <a16:creationId xmlns:a16="http://schemas.microsoft.com/office/drawing/2014/main" id="{36B746E4-4C08-A34C-0100-2B47AB5811D2}"/>
                </a:ext>
              </a:extLst>
            </p:cNvPr>
            <p:cNvGrpSpPr>
              <a:grpSpLocks/>
            </p:cNvGrpSpPr>
            <p:nvPr/>
          </p:nvGrpSpPr>
          <p:grpSpPr bwMode="auto">
            <a:xfrm>
              <a:off x="4272" y="2112"/>
              <a:ext cx="1296" cy="1632"/>
              <a:chOff x="4272" y="2112"/>
              <a:chExt cx="1296" cy="1632"/>
            </a:xfrm>
          </p:grpSpPr>
          <p:sp>
            <p:nvSpPr>
              <p:cNvPr id="19482" name="Line 42">
                <a:extLst>
                  <a:ext uri="{FF2B5EF4-FFF2-40B4-BE49-F238E27FC236}">
                    <a16:creationId xmlns:a16="http://schemas.microsoft.com/office/drawing/2014/main" id="{B8D3A00E-4041-E022-48CA-5D84B35CFD18}"/>
                  </a:ext>
                </a:extLst>
              </p:cNvPr>
              <p:cNvSpPr>
                <a:spLocks noChangeShapeType="1"/>
              </p:cNvSpPr>
              <p:nvPr>
                <p:custDataLst>
                  <p:tags r:id="rId23"/>
                </p:custDataLst>
              </p:nvPr>
            </p:nvSpPr>
            <p:spPr bwMode="auto">
              <a:xfrm>
                <a:off x="4316" y="2780"/>
                <a:ext cx="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83" name="Line 43">
                <a:extLst>
                  <a:ext uri="{FF2B5EF4-FFF2-40B4-BE49-F238E27FC236}">
                    <a16:creationId xmlns:a16="http://schemas.microsoft.com/office/drawing/2014/main" id="{34149054-A2C6-5222-0F66-BE08EA03EF38}"/>
                  </a:ext>
                </a:extLst>
              </p:cNvPr>
              <p:cNvSpPr>
                <a:spLocks noChangeShapeType="1"/>
              </p:cNvSpPr>
              <p:nvPr>
                <p:custDataLst>
                  <p:tags r:id="rId24"/>
                </p:custDataLst>
              </p:nvPr>
            </p:nvSpPr>
            <p:spPr bwMode="auto">
              <a:xfrm flipV="1">
                <a:off x="4844" y="2204"/>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84" name="Oval 44">
                <a:extLst>
                  <a:ext uri="{FF2B5EF4-FFF2-40B4-BE49-F238E27FC236}">
                    <a16:creationId xmlns:a16="http://schemas.microsoft.com/office/drawing/2014/main" id="{C9D21AC8-449D-80FA-F97B-0460D76C8ADF}"/>
                  </a:ext>
                </a:extLst>
              </p:cNvPr>
              <p:cNvSpPr>
                <a:spLocks noChangeArrowheads="1"/>
              </p:cNvSpPr>
              <p:nvPr>
                <p:custDataLst>
                  <p:tags r:id="rId25"/>
                </p:custDataLst>
              </p:nvPr>
            </p:nvSpPr>
            <p:spPr bwMode="auto">
              <a:xfrm>
                <a:off x="5232" y="3264"/>
                <a:ext cx="136" cy="13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85" name="Oval 45">
                <a:extLst>
                  <a:ext uri="{FF2B5EF4-FFF2-40B4-BE49-F238E27FC236}">
                    <a16:creationId xmlns:a16="http://schemas.microsoft.com/office/drawing/2014/main" id="{B38A02CD-AE8F-AFA4-C40A-0D24420FD7D1}"/>
                  </a:ext>
                </a:extLst>
              </p:cNvPr>
              <p:cNvSpPr>
                <a:spLocks noChangeArrowheads="1"/>
              </p:cNvSpPr>
              <p:nvPr>
                <p:custDataLst>
                  <p:tags r:id="rId26"/>
                </p:custDataLst>
              </p:nvPr>
            </p:nvSpPr>
            <p:spPr bwMode="auto">
              <a:xfrm>
                <a:off x="4368" y="2208"/>
                <a:ext cx="136" cy="13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86" name="Rectangle 46">
                <a:extLst>
                  <a:ext uri="{FF2B5EF4-FFF2-40B4-BE49-F238E27FC236}">
                    <a16:creationId xmlns:a16="http://schemas.microsoft.com/office/drawing/2014/main" id="{C1FB75E9-ECA9-3A79-8B15-C292A141FE3D}"/>
                  </a:ext>
                </a:extLst>
              </p:cNvPr>
              <p:cNvSpPr>
                <a:spLocks noChangeArrowheads="1"/>
              </p:cNvSpPr>
              <p:nvPr>
                <p:custDataLst>
                  <p:tags r:id="rId27"/>
                </p:custDataLst>
              </p:nvPr>
            </p:nvSpPr>
            <p:spPr bwMode="auto">
              <a:xfrm>
                <a:off x="5088" y="2400"/>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sp>
            <p:nvSpPr>
              <p:cNvPr id="19487" name="Line 47">
                <a:extLst>
                  <a:ext uri="{FF2B5EF4-FFF2-40B4-BE49-F238E27FC236}">
                    <a16:creationId xmlns:a16="http://schemas.microsoft.com/office/drawing/2014/main" id="{261215BB-26D1-4EFD-799D-A02229CCB5C1}"/>
                  </a:ext>
                </a:extLst>
              </p:cNvPr>
              <p:cNvSpPr>
                <a:spLocks noChangeShapeType="1"/>
              </p:cNvSpPr>
              <p:nvPr>
                <p:custDataLst>
                  <p:tags r:id="rId28"/>
                </p:custDataLst>
              </p:nvPr>
            </p:nvSpPr>
            <p:spPr bwMode="auto">
              <a:xfrm flipV="1">
                <a:off x="4608" y="2112"/>
                <a:ext cx="960" cy="1632"/>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sz="5773"/>
              </a:p>
            </p:txBody>
          </p:sp>
          <p:sp>
            <p:nvSpPr>
              <p:cNvPr id="19488" name="Rectangle 48">
                <a:extLst>
                  <a:ext uri="{FF2B5EF4-FFF2-40B4-BE49-F238E27FC236}">
                    <a16:creationId xmlns:a16="http://schemas.microsoft.com/office/drawing/2014/main" id="{D61C0064-2C24-6BF5-7D9A-FBB92ABD5933}"/>
                  </a:ext>
                </a:extLst>
              </p:cNvPr>
              <p:cNvSpPr>
                <a:spLocks noChangeArrowheads="1"/>
              </p:cNvSpPr>
              <p:nvPr>
                <p:custDataLst>
                  <p:tags r:id="rId29"/>
                </p:custDataLst>
              </p:nvPr>
            </p:nvSpPr>
            <p:spPr bwMode="auto">
              <a:xfrm>
                <a:off x="4272" y="3072"/>
                <a:ext cx="184" cy="13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958"/>
              </a:p>
            </p:txBody>
          </p:sp>
        </p:grpSp>
      </p:grpSp>
      <p:sp>
        <p:nvSpPr>
          <p:cNvPr id="19479" name="Slide Number Placeholder 1">
            <a:extLst>
              <a:ext uri="{FF2B5EF4-FFF2-40B4-BE49-F238E27FC236}">
                <a16:creationId xmlns:a16="http://schemas.microsoft.com/office/drawing/2014/main" id="{767A1FD8-4F10-25C4-DFA4-7258B43C725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958">
                <a:solidFill>
                  <a:schemeClr val="tx1"/>
                </a:solidFill>
                <a:latin typeface="Times New Roman" panose="02020603050405020304" pitchFamily="18" charset="0"/>
              </a:defRPr>
            </a:lvl1pPr>
            <a:lvl2pPr marL="1225347" indent="-471287">
              <a:defRPr sz="3958">
                <a:solidFill>
                  <a:schemeClr val="tx1"/>
                </a:solidFill>
                <a:latin typeface="Times New Roman" panose="02020603050405020304" pitchFamily="18" charset="0"/>
              </a:defRPr>
            </a:lvl2pPr>
            <a:lvl3pPr marL="1885150" indent="-377030">
              <a:defRPr sz="3958">
                <a:solidFill>
                  <a:schemeClr val="tx1"/>
                </a:solidFill>
                <a:latin typeface="Times New Roman" panose="02020603050405020304" pitchFamily="18" charset="0"/>
              </a:defRPr>
            </a:lvl3pPr>
            <a:lvl4pPr marL="2639210" indent="-377030">
              <a:defRPr sz="3958">
                <a:solidFill>
                  <a:schemeClr val="tx1"/>
                </a:solidFill>
                <a:latin typeface="Times New Roman" panose="02020603050405020304" pitchFamily="18" charset="0"/>
              </a:defRPr>
            </a:lvl4pPr>
            <a:lvl5pPr marL="3393270" indent="-377030">
              <a:defRPr sz="3958">
                <a:solidFill>
                  <a:schemeClr val="tx1"/>
                </a:solidFill>
                <a:latin typeface="Times New Roman" panose="02020603050405020304" pitchFamily="18" charset="0"/>
              </a:defRPr>
            </a:lvl5pPr>
            <a:lvl6pPr marL="4147330" indent="-377030" eaLnBrk="0" fontAlgn="base" hangingPunct="0">
              <a:spcBef>
                <a:spcPct val="0"/>
              </a:spcBef>
              <a:spcAft>
                <a:spcPct val="0"/>
              </a:spcAft>
              <a:defRPr sz="3958">
                <a:solidFill>
                  <a:schemeClr val="tx1"/>
                </a:solidFill>
                <a:latin typeface="Times New Roman" panose="02020603050405020304" pitchFamily="18" charset="0"/>
              </a:defRPr>
            </a:lvl6pPr>
            <a:lvl7pPr marL="4901390" indent="-377030" eaLnBrk="0" fontAlgn="base" hangingPunct="0">
              <a:spcBef>
                <a:spcPct val="0"/>
              </a:spcBef>
              <a:spcAft>
                <a:spcPct val="0"/>
              </a:spcAft>
              <a:defRPr sz="3958">
                <a:solidFill>
                  <a:schemeClr val="tx1"/>
                </a:solidFill>
                <a:latin typeface="Times New Roman" panose="02020603050405020304" pitchFamily="18" charset="0"/>
              </a:defRPr>
            </a:lvl7pPr>
            <a:lvl8pPr marL="5655450" indent="-377030" eaLnBrk="0" fontAlgn="base" hangingPunct="0">
              <a:spcBef>
                <a:spcPct val="0"/>
              </a:spcBef>
              <a:spcAft>
                <a:spcPct val="0"/>
              </a:spcAft>
              <a:defRPr sz="3958">
                <a:solidFill>
                  <a:schemeClr val="tx1"/>
                </a:solidFill>
                <a:latin typeface="Times New Roman" panose="02020603050405020304" pitchFamily="18" charset="0"/>
              </a:defRPr>
            </a:lvl8pPr>
            <a:lvl9pPr marL="6409510" indent="-377030" eaLnBrk="0" fontAlgn="base" hangingPunct="0">
              <a:spcBef>
                <a:spcPct val="0"/>
              </a:spcBef>
              <a:spcAft>
                <a:spcPct val="0"/>
              </a:spcAft>
              <a:defRPr sz="3958">
                <a:solidFill>
                  <a:schemeClr val="tx1"/>
                </a:solidFill>
                <a:latin typeface="Times New Roman" panose="02020603050405020304" pitchFamily="18" charset="0"/>
              </a:defRPr>
            </a:lvl9pPr>
          </a:lstStyle>
          <a:p>
            <a:fld id="{33747926-0CFE-4A21-AF3A-9D4B2D00271C}" type="slidenum">
              <a:rPr lang="en-GB" altLang="en-US" sz="2309"/>
              <a:pPr/>
              <a:t>15</a:t>
            </a:fld>
            <a:endParaRPr lang="en-GB" altLang="en-US" sz="2309"/>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a:xfrm>
            <a:off x="2738437" y="-135731"/>
            <a:ext cx="13806296" cy="1885156"/>
          </a:xfrm>
        </p:spPr>
        <p:txBody>
          <a:bodyPr/>
          <a:lstStyle/>
          <a:p>
            <a:r>
              <a:rPr lang="en-US" sz="6000" dirty="0"/>
              <a:t>Boolean XOR</a:t>
            </a:r>
          </a:p>
        </p:txBody>
      </p:sp>
      <p:grpSp>
        <p:nvGrpSpPr>
          <p:cNvPr id="2" name="Group 3"/>
          <p:cNvGrpSpPr>
            <a:grpSpLocks/>
          </p:cNvGrpSpPr>
          <p:nvPr/>
        </p:nvGrpSpPr>
        <p:grpSpPr bwMode="auto">
          <a:xfrm>
            <a:off x="12902169" y="4398698"/>
            <a:ext cx="4401958" cy="4021667"/>
            <a:chOff x="3696" y="1680"/>
            <a:chExt cx="1261" cy="1536"/>
          </a:xfrm>
        </p:grpSpPr>
        <p:sp>
          <p:nvSpPr>
            <p:cNvPr id="1266692" name="Oval 4"/>
            <p:cNvSpPr>
              <a:spLocks noChangeArrowheads="1"/>
            </p:cNvSpPr>
            <p:nvPr/>
          </p:nvSpPr>
          <p:spPr bwMode="auto">
            <a:xfrm>
              <a:off x="4368" y="1920"/>
              <a:ext cx="384" cy="384"/>
            </a:xfrm>
            <a:prstGeom prst="ellipse">
              <a:avLst/>
            </a:prstGeom>
            <a:solidFill>
              <a:srgbClr val="B2B2B2"/>
            </a:solidFill>
            <a:ln w="9525">
              <a:solidFill>
                <a:schemeClr val="tx1"/>
              </a:solidFill>
              <a:round/>
              <a:headEnd/>
              <a:tailEnd/>
            </a:ln>
            <a:effectLst/>
          </p:spPr>
          <p:txBody>
            <a:bodyPr wrap="none" anchor="ctr"/>
            <a:lstStyle/>
            <a:p>
              <a:pPr algn="ctr"/>
              <a:r>
                <a:rPr lang="en-US"/>
                <a:t>h</a:t>
              </a:r>
              <a:r>
                <a:rPr lang="en-US" baseline="-25000"/>
                <a:t>2</a:t>
              </a:r>
            </a:p>
          </p:txBody>
        </p:sp>
        <p:sp>
          <p:nvSpPr>
            <p:cNvPr id="1266693" name="Line 5"/>
            <p:cNvSpPr>
              <a:spLocks noChangeShapeType="1"/>
            </p:cNvSpPr>
            <p:nvPr/>
          </p:nvSpPr>
          <p:spPr bwMode="auto">
            <a:xfrm flipV="1">
              <a:off x="4560" y="2304"/>
              <a:ext cx="0" cy="864"/>
            </a:xfrm>
            <a:prstGeom prst="line">
              <a:avLst/>
            </a:prstGeom>
            <a:noFill/>
            <a:ln w="38100">
              <a:solidFill>
                <a:schemeClr val="tx1"/>
              </a:solidFill>
              <a:round/>
              <a:headEnd/>
              <a:tailEnd type="triangle" w="med" len="med"/>
            </a:ln>
            <a:effectLst/>
          </p:spPr>
          <p:txBody>
            <a:bodyPr wrap="none"/>
            <a:lstStyle/>
            <a:p>
              <a:endParaRPr lang="en-IN"/>
            </a:p>
          </p:txBody>
        </p:sp>
        <p:sp>
          <p:nvSpPr>
            <p:cNvPr id="1266694" name="Line 6"/>
            <p:cNvSpPr>
              <a:spLocks noChangeShapeType="1"/>
            </p:cNvSpPr>
            <p:nvPr/>
          </p:nvSpPr>
          <p:spPr bwMode="auto">
            <a:xfrm flipV="1">
              <a:off x="3696" y="2304"/>
              <a:ext cx="768" cy="912"/>
            </a:xfrm>
            <a:prstGeom prst="line">
              <a:avLst/>
            </a:prstGeom>
            <a:noFill/>
            <a:ln w="38100">
              <a:solidFill>
                <a:schemeClr val="tx1"/>
              </a:solidFill>
              <a:round/>
              <a:headEnd/>
              <a:tailEnd type="triangle" w="med" len="med"/>
            </a:ln>
            <a:effectLst/>
          </p:spPr>
          <p:txBody>
            <a:bodyPr wrap="none"/>
            <a:lstStyle/>
            <a:p>
              <a:endParaRPr lang="en-IN"/>
            </a:p>
          </p:txBody>
        </p:sp>
        <p:grpSp>
          <p:nvGrpSpPr>
            <p:cNvPr id="3" name="Group 7"/>
            <p:cNvGrpSpPr>
              <a:grpSpLocks/>
            </p:cNvGrpSpPr>
            <p:nvPr/>
          </p:nvGrpSpPr>
          <p:grpSpPr bwMode="auto">
            <a:xfrm>
              <a:off x="4224" y="1680"/>
              <a:ext cx="733" cy="1272"/>
              <a:chOff x="4224" y="1680"/>
              <a:chExt cx="733" cy="1272"/>
            </a:xfrm>
          </p:grpSpPr>
          <p:sp>
            <p:nvSpPr>
              <p:cNvPr id="1266696" name="Text Box 8"/>
              <p:cNvSpPr txBox="1">
                <a:spLocks noChangeArrowheads="1"/>
              </p:cNvSpPr>
              <p:nvPr/>
            </p:nvSpPr>
            <p:spPr bwMode="auto">
              <a:xfrm>
                <a:off x="4560" y="2688"/>
                <a:ext cx="133" cy="264"/>
              </a:xfrm>
              <a:prstGeom prst="rect">
                <a:avLst/>
              </a:prstGeom>
              <a:noFill/>
              <a:ln w="9525">
                <a:noFill/>
                <a:miter lim="800000"/>
                <a:headEnd/>
                <a:tailEnd/>
              </a:ln>
              <a:effectLst/>
            </p:spPr>
            <p:txBody>
              <a:bodyPr wrap="none">
                <a:spAutoFit/>
              </a:bodyPr>
              <a:lstStyle/>
              <a:p>
                <a:r>
                  <a:rPr lang="en-US" sz="3900" dirty="0">
                    <a:solidFill>
                      <a:srgbClr val="33CC33"/>
                    </a:solidFill>
                  </a:rPr>
                  <a:t>1</a:t>
                </a:r>
              </a:p>
            </p:txBody>
          </p:sp>
          <p:sp>
            <p:nvSpPr>
              <p:cNvPr id="1266697" name="Text Box 9"/>
              <p:cNvSpPr txBox="1">
                <a:spLocks noChangeArrowheads="1"/>
              </p:cNvSpPr>
              <p:nvPr/>
            </p:nvSpPr>
            <p:spPr bwMode="auto">
              <a:xfrm>
                <a:off x="4704" y="1972"/>
                <a:ext cx="253" cy="264"/>
              </a:xfrm>
              <a:prstGeom prst="rect">
                <a:avLst/>
              </a:prstGeom>
              <a:noFill/>
              <a:ln w="9525">
                <a:noFill/>
                <a:miter lim="800000"/>
                <a:headEnd/>
                <a:tailEnd/>
              </a:ln>
              <a:effectLst/>
            </p:spPr>
            <p:txBody>
              <a:bodyPr wrap="none">
                <a:spAutoFit/>
              </a:bodyPr>
              <a:lstStyle/>
              <a:p>
                <a:r>
                  <a:rPr lang="en-US" sz="3900" dirty="0">
                    <a:solidFill>
                      <a:srgbClr val="33CC33"/>
                    </a:solidFill>
                  </a:rPr>
                  <a:t>1.5</a:t>
                </a:r>
              </a:p>
            </p:txBody>
          </p:sp>
          <p:sp>
            <p:nvSpPr>
              <p:cNvPr id="1266698" name="Text Box 10"/>
              <p:cNvSpPr txBox="1">
                <a:spLocks noChangeArrowheads="1"/>
              </p:cNvSpPr>
              <p:nvPr/>
            </p:nvSpPr>
            <p:spPr bwMode="auto">
              <a:xfrm>
                <a:off x="4464" y="1680"/>
                <a:ext cx="363" cy="264"/>
              </a:xfrm>
              <a:prstGeom prst="rect">
                <a:avLst/>
              </a:prstGeom>
              <a:noFill/>
              <a:ln w="9525">
                <a:noFill/>
                <a:miter lim="800000"/>
                <a:headEnd/>
                <a:tailEnd/>
              </a:ln>
              <a:effectLst/>
            </p:spPr>
            <p:txBody>
              <a:bodyPr wrap="none">
                <a:spAutoFit/>
              </a:bodyPr>
              <a:lstStyle/>
              <a:p>
                <a:r>
                  <a:rPr lang="en-US" sz="3900" b="1" u="sng" dirty="0">
                    <a:solidFill>
                      <a:srgbClr val="33CC33"/>
                    </a:solidFill>
                  </a:rPr>
                  <a:t>AND</a:t>
                </a:r>
              </a:p>
            </p:txBody>
          </p:sp>
          <p:sp>
            <p:nvSpPr>
              <p:cNvPr id="1266699" name="Text Box 11"/>
              <p:cNvSpPr txBox="1">
                <a:spLocks noChangeArrowheads="1"/>
              </p:cNvSpPr>
              <p:nvPr/>
            </p:nvSpPr>
            <p:spPr bwMode="auto">
              <a:xfrm>
                <a:off x="4224" y="2496"/>
                <a:ext cx="133" cy="264"/>
              </a:xfrm>
              <a:prstGeom prst="rect">
                <a:avLst/>
              </a:prstGeom>
              <a:noFill/>
              <a:ln w="9525">
                <a:noFill/>
                <a:miter lim="800000"/>
                <a:headEnd/>
                <a:tailEnd/>
              </a:ln>
              <a:effectLst/>
            </p:spPr>
            <p:txBody>
              <a:bodyPr wrap="none">
                <a:spAutoFit/>
              </a:bodyPr>
              <a:lstStyle/>
              <a:p>
                <a:r>
                  <a:rPr lang="en-US" sz="3900" dirty="0">
                    <a:solidFill>
                      <a:srgbClr val="33CC33"/>
                    </a:solidFill>
                  </a:rPr>
                  <a:t>1</a:t>
                </a:r>
              </a:p>
            </p:txBody>
          </p:sp>
        </p:grpSp>
      </p:grpSp>
      <p:grpSp>
        <p:nvGrpSpPr>
          <p:cNvPr id="4" name="Group 12"/>
          <p:cNvGrpSpPr>
            <a:grpSpLocks/>
          </p:cNvGrpSpPr>
          <p:nvPr/>
        </p:nvGrpSpPr>
        <p:grpSpPr bwMode="auto">
          <a:xfrm>
            <a:off x="10388759" y="4398698"/>
            <a:ext cx="6199743" cy="4901406"/>
            <a:chOff x="2976" y="1680"/>
            <a:chExt cx="1776" cy="1872"/>
          </a:xfrm>
        </p:grpSpPr>
        <p:sp>
          <p:nvSpPr>
            <p:cNvPr id="1266701" name="Line 13"/>
            <p:cNvSpPr>
              <a:spLocks noChangeShapeType="1"/>
            </p:cNvSpPr>
            <p:nvPr/>
          </p:nvSpPr>
          <p:spPr bwMode="auto">
            <a:xfrm flipV="1">
              <a:off x="3552" y="2304"/>
              <a:ext cx="0" cy="864"/>
            </a:xfrm>
            <a:prstGeom prst="line">
              <a:avLst/>
            </a:prstGeom>
            <a:noFill/>
            <a:ln w="38100">
              <a:solidFill>
                <a:schemeClr val="tx1"/>
              </a:solidFill>
              <a:round/>
              <a:headEnd/>
              <a:tailEnd type="triangle" w="med" len="med"/>
            </a:ln>
            <a:effectLst/>
          </p:spPr>
          <p:txBody>
            <a:bodyPr wrap="none"/>
            <a:lstStyle/>
            <a:p>
              <a:endParaRPr lang="en-IN"/>
            </a:p>
          </p:txBody>
        </p:sp>
        <p:sp>
          <p:nvSpPr>
            <p:cNvPr id="1266702" name="Oval 14"/>
            <p:cNvSpPr>
              <a:spLocks noChangeArrowheads="1"/>
            </p:cNvSpPr>
            <p:nvPr/>
          </p:nvSpPr>
          <p:spPr bwMode="auto">
            <a:xfrm>
              <a:off x="3360" y="1920"/>
              <a:ext cx="384" cy="384"/>
            </a:xfrm>
            <a:prstGeom prst="ellipse">
              <a:avLst/>
            </a:prstGeom>
            <a:solidFill>
              <a:srgbClr val="B2B2B2"/>
            </a:solidFill>
            <a:ln w="9525">
              <a:solidFill>
                <a:schemeClr val="tx1"/>
              </a:solidFill>
              <a:round/>
              <a:headEnd/>
              <a:tailEnd/>
            </a:ln>
            <a:effectLst/>
          </p:spPr>
          <p:txBody>
            <a:bodyPr wrap="none" anchor="ctr"/>
            <a:lstStyle/>
            <a:p>
              <a:pPr algn="ctr"/>
              <a:r>
                <a:rPr lang="en-US"/>
                <a:t>h</a:t>
              </a:r>
              <a:r>
                <a:rPr lang="en-US" baseline="-25000"/>
                <a:t>1</a:t>
              </a:r>
            </a:p>
          </p:txBody>
        </p:sp>
        <p:grpSp>
          <p:nvGrpSpPr>
            <p:cNvPr id="5" name="Group 15"/>
            <p:cNvGrpSpPr>
              <a:grpSpLocks/>
            </p:cNvGrpSpPr>
            <p:nvPr/>
          </p:nvGrpSpPr>
          <p:grpSpPr bwMode="auto">
            <a:xfrm>
              <a:off x="2976" y="1680"/>
              <a:ext cx="1776" cy="1872"/>
              <a:chOff x="2976" y="1680"/>
              <a:chExt cx="1776" cy="1872"/>
            </a:xfrm>
          </p:grpSpPr>
          <p:sp>
            <p:nvSpPr>
              <p:cNvPr id="1266704" name="Oval 16"/>
              <p:cNvSpPr>
                <a:spLocks noChangeArrowheads="1"/>
              </p:cNvSpPr>
              <p:nvPr/>
            </p:nvSpPr>
            <p:spPr bwMode="auto">
              <a:xfrm>
                <a:off x="4368" y="3168"/>
                <a:ext cx="384" cy="384"/>
              </a:xfrm>
              <a:prstGeom prst="ellipse">
                <a:avLst/>
              </a:prstGeom>
              <a:solidFill>
                <a:srgbClr val="B2B2B2"/>
              </a:solidFill>
              <a:ln w="9525">
                <a:solidFill>
                  <a:schemeClr val="tx1"/>
                </a:solidFill>
                <a:round/>
                <a:headEnd/>
                <a:tailEnd/>
              </a:ln>
              <a:effectLst/>
            </p:spPr>
            <p:txBody>
              <a:bodyPr wrap="none" anchor="ctr"/>
              <a:lstStyle/>
              <a:p>
                <a:pPr algn="ctr"/>
                <a:r>
                  <a:rPr lang="en-US"/>
                  <a:t>x</a:t>
                </a:r>
                <a:r>
                  <a:rPr lang="en-US" baseline="-25000"/>
                  <a:t>2</a:t>
                </a:r>
              </a:p>
            </p:txBody>
          </p:sp>
          <p:sp>
            <p:nvSpPr>
              <p:cNvPr id="1266705" name="Oval 17"/>
              <p:cNvSpPr>
                <a:spLocks noChangeArrowheads="1"/>
              </p:cNvSpPr>
              <p:nvPr/>
            </p:nvSpPr>
            <p:spPr bwMode="auto">
              <a:xfrm>
                <a:off x="3360" y="3168"/>
                <a:ext cx="384" cy="384"/>
              </a:xfrm>
              <a:prstGeom prst="ellipse">
                <a:avLst/>
              </a:prstGeom>
              <a:solidFill>
                <a:srgbClr val="B2B2B2"/>
              </a:solidFill>
              <a:ln w="9525">
                <a:solidFill>
                  <a:schemeClr val="tx1"/>
                </a:solidFill>
                <a:round/>
                <a:headEnd/>
                <a:tailEnd/>
              </a:ln>
              <a:effectLst/>
            </p:spPr>
            <p:txBody>
              <a:bodyPr wrap="none" anchor="ctr"/>
              <a:lstStyle/>
              <a:p>
                <a:pPr algn="ctr"/>
                <a:r>
                  <a:rPr lang="en-US"/>
                  <a:t>x</a:t>
                </a:r>
                <a:r>
                  <a:rPr lang="en-US" baseline="-25000"/>
                  <a:t>1</a:t>
                </a:r>
              </a:p>
            </p:txBody>
          </p:sp>
          <p:sp>
            <p:nvSpPr>
              <p:cNvPr id="1266706" name="Line 18"/>
              <p:cNvSpPr>
                <a:spLocks noChangeShapeType="1"/>
              </p:cNvSpPr>
              <p:nvPr/>
            </p:nvSpPr>
            <p:spPr bwMode="auto">
              <a:xfrm flipH="1" flipV="1">
                <a:off x="3696" y="2304"/>
                <a:ext cx="768" cy="912"/>
              </a:xfrm>
              <a:prstGeom prst="line">
                <a:avLst/>
              </a:prstGeom>
              <a:noFill/>
              <a:ln w="38100">
                <a:solidFill>
                  <a:schemeClr val="tx1"/>
                </a:solidFill>
                <a:round/>
                <a:headEnd/>
                <a:tailEnd type="triangle" w="med" len="med"/>
              </a:ln>
              <a:effectLst/>
            </p:spPr>
            <p:txBody>
              <a:bodyPr wrap="none"/>
              <a:lstStyle/>
              <a:p>
                <a:endParaRPr lang="en-IN"/>
              </a:p>
            </p:txBody>
          </p:sp>
          <p:grpSp>
            <p:nvGrpSpPr>
              <p:cNvPr id="6" name="Group 19"/>
              <p:cNvGrpSpPr>
                <a:grpSpLocks/>
              </p:cNvGrpSpPr>
              <p:nvPr/>
            </p:nvGrpSpPr>
            <p:grpSpPr bwMode="auto">
              <a:xfrm>
                <a:off x="2976" y="1680"/>
                <a:ext cx="1045" cy="1272"/>
                <a:chOff x="2976" y="1680"/>
                <a:chExt cx="1045" cy="1272"/>
              </a:xfrm>
            </p:grpSpPr>
            <p:sp>
              <p:nvSpPr>
                <p:cNvPr id="1266708" name="Text Box 20"/>
                <p:cNvSpPr txBox="1">
                  <a:spLocks noChangeArrowheads="1"/>
                </p:cNvSpPr>
                <p:nvPr/>
              </p:nvSpPr>
              <p:spPr bwMode="auto">
                <a:xfrm>
                  <a:off x="3888" y="2352"/>
                  <a:ext cx="133" cy="264"/>
                </a:xfrm>
                <a:prstGeom prst="rect">
                  <a:avLst/>
                </a:prstGeom>
                <a:noFill/>
                <a:ln w="9525">
                  <a:noFill/>
                  <a:miter lim="800000"/>
                  <a:headEnd/>
                  <a:tailEnd/>
                </a:ln>
                <a:effectLst/>
              </p:spPr>
              <p:txBody>
                <a:bodyPr wrap="none">
                  <a:spAutoFit/>
                </a:bodyPr>
                <a:lstStyle/>
                <a:p>
                  <a:r>
                    <a:rPr lang="en-US" sz="3900" dirty="0">
                      <a:solidFill>
                        <a:schemeClr val="accent2"/>
                      </a:solidFill>
                    </a:rPr>
                    <a:t>1</a:t>
                  </a:r>
                </a:p>
              </p:txBody>
            </p:sp>
            <p:sp>
              <p:nvSpPr>
                <p:cNvPr id="1266709" name="Text Box 21"/>
                <p:cNvSpPr txBox="1">
                  <a:spLocks noChangeArrowheads="1"/>
                </p:cNvSpPr>
                <p:nvPr/>
              </p:nvSpPr>
              <p:spPr bwMode="auto">
                <a:xfrm>
                  <a:off x="2976" y="1972"/>
                  <a:ext cx="253" cy="264"/>
                </a:xfrm>
                <a:prstGeom prst="rect">
                  <a:avLst/>
                </a:prstGeom>
                <a:noFill/>
                <a:ln w="9525">
                  <a:noFill/>
                  <a:miter lim="800000"/>
                  <a:headEnd/>
                  <a:tailEnd/>
                </a:ln>
                <a:effectLst/>
              </p:spPr>
              <p:txBody>
                <a:bodyPr wrap="none">
                  <a:spAutoFit/>
                </a:bodyPr>
                <a:lstStyle/>
                <a:p>
                  <a:r>
                    <a:rPr lang="en-US" sz="3900" dirty="0">
                      <a:solidFill>
                        <a:schemeClr val="accent2"/>
                      </a:solidFill>
                    </a:rPr>
                    <a:t>0.5</a:t>
                  </a:r>
                </a:p>
              </p:txBody>
            </p:sp>
            <p:sp>
              <p:nvSpPr>
                <p:cNvPr id="1266710" name="Text Box 22"/>
                <p:cNvSpPr txBox="1">
                  <a:spLocks noChangeArrowheads="1"/>
                </p:cNvSpPr>
                <p:nvPr/>
              </p:nvSpPr>
              <p:spPr bwMode="auto">
                <a:xfrm>
                  <a:off x="3312" y="1680"/>
                  <a:ext cx="268" cy="264"/>
                </a:xfrm>
                <a:prstGeom prst="rect">
                  <a:avLst/>
                </a:prstGeom>
                <a:noFill/>
                <a:ln w="9525">
                  <a:noFill/>
                  <a:miter lim="800000"/>
                  <a:headEnd/>
                  <a:tailEnd/>
                </a:ln>
                <a:effectLst/>
              </p:spPr>
              <p:txBody>
                <a:bodyPr wrap="none">
                  <a:spAutoFit/>
                </a:bodyPr>
                <a:lstStyle/>
                <a:p>
                  <a:r>
                    <a:rPr lang="en-US" sz="3900" b="1" u="sng" dirty="0">
                      <a:solidFill>
                        <a:schemeClr val="accent2"/>
                      </a:solidFill>
                    </a:rPr>
                    <a:t>OR</a:t>
                  </a:r>
                </a:p>
              </p:txBody>
            </p:sp>
            <p:sp>
              <p:nvSpPr>
                <p:cNvPr id="1266711" name="Text Box 23"/>
                <p:cNvSpPr txBox="1">
                  <a:spLocks noChangeArrowheads="1"/>
                </p:cNvSpPr>
                <p:nvPr/>
              </p:nvSpPr>
              <p:spPr bwMode="auto">
                <a:xfrm>
                  <a:off x="3312" y="2688"/>
                  <a:ext cx="133" cy="264"/>
                </a:xfrm>
                <a:prstGeom prst="rect">
                  <a:avLst/>
                </a:prstGeom>
                <a:noFill/>
                <a:ln w="9525">
                  <a:noFill/>
                  <a:miter lim="800000"/>
                  <a:headEnd/>
                  <a:tailEnd/>
                </a:ln>
                <a:effectLst/>
              </p:spPr>
              <p:txBody>
                <a:bodyPr wrap="none">
                  <a:spAutoFit/>
                </a:bodyPr>
                <a:lstStyle/>
                <a:p>
                  <a:r>
                    <a:rPr lang="en-US" sz="3900" dirty="0">
                      <a:solidFill>
                        <a:schemeClr val="accent2"/>
                      </a:solidFill>
                    </a:rPr>
                    <a:t>1</a:t>
                  </a:r>
                </a:p>
              </p:txBody>
            </p:sp>
          </p:grpSp>
        </p:grpSp>
      </p:grpSp>
      <p:grpSp>
        <p:nvGrpSpPr>
          <p:cNvPr id="7" name="Group 24"/>
          <p:cNvGrpSpPr>
            <a:grpSpLocks/>
          </p:cNvGrpSpPr>
          <p:nvPr/>
        </p:nvGrpSpPr>
        <p:grpSpPr bwMode="auto">
          <a:xfrm>
            <a:off x="12567046" y="1759479"/>
            <a:ext cx="3082417" cy="3267604"/>
            <a:chOff x="3600" y="672"/>
            <a:chExt cx="883" cy="1248"/>
          </a:xfrm>
        </p:grpSpPr>
        <p:sp>
          <p:nvSpPr>
            <p:cNvPr id="1266713" name="Line 25"/>
            <p:cNvSpPr>
              <a:spLocks noChangeShapeType="1"/>
            </p:cNvSpPr>
            <p:nvPr/>
          </p:nvSpPr>
          <p:spPr bwMode="auto">
            <a:xfrm flipH="1" flipV="1">
              <a:off x="4128" y="1344"/>
              <a:ext cx="336" cy="576"/>
            </a:xfrm>
            <a:prstGeom prst="line">
              <a:avLst/>
            </a:prstGeom>
            <a:noFill/>
            <a:ln w="38100">
              <a:solidFill>
                <a:schemeClr val="tx1"/>
              </a:solidFill>
              <a:round/>
              <a:headEnd/>
              <a:tailEnd type="triangle" w="med" len="med"/>
            </a:ln>
            <a:effectLst/>
          </p:spPr>
          <p:txBody>
            <a:bodyPr wrap="none"/>
            <a:lstStyle/>
            <a:p>
              <a:endParaRPr lang="en-IN"/>
            </a:p>
          </p:txBody>
        </p:sp>
        <p:sp>
          <p:nvSpPr>
            <p:cNvPr id="1266714" name="Line 26"/>
            <p:cNvSpPr>
              <a:spLocks noChangeShapeType="1"/>
            </p:cNvSpPr>
            <p:nvPr/>
          </p:nvSpPr>
          <p:spPr bwMode="auto">
            <a:xfrm flipV="1">
              <a:off x="3648" y="1344"/>
              <a:ext cx="336" cy="576"/>
            </a:xfrm>
            <a:prstGeom prst="line">
              <a:avLst/>
            </a:prstGeom>
            <a:noFill/>
            <a:ln w="38100">
              <a:solidFill>
                <a:schemeClr val="tx1"/>
              </a:solidFill>
              <a:round/>
              <a:headEnd/>
              <a:tailEnd type="triangle" w="med" len="med"/>
            </a:ln>
            <a:effectLst/>
          </p:spPr>
          <p:txBody>
            <a:bodyPr wrap="none"/>
            <a:lstStyle/>
            <a:p>
              <a:endParaRPr lang="en-IN"/>
            </a:p>
          </p:txBody>
        </p:sp>
        <p:grpSp>
          <p:nvGrpSpPr>
            <p:cNvPr id="8" name="Group 27"/>
            <p:cNvGrpSpPr>
              <a:grpSpLocks/>
            </p:cNvGrpSpPr>
            <p:nvPr/>
          </p:nvGrpSpPr>
          <p:grpSpPr bwMode="auto">
            <a:xfrm>
              <a:off x="3600" y="672"/>
              <a:ext cx="883" cy="1032"/>
              <a:chOff x="3600" y="672"/>
              <a:chExt cx="883" cy="1032"/>
            </a:xfrm>
          </p:grpSpPr>
          <p:sp>
            <p:nvSpPr>
              <p:cNvPr id="1266716" name="Oval 28"/>
              <p:cNvSpPr>
                <a:spLocks noChangeArrowheads="1"/>
              </p:cNvSpPr>
              <p:nvPr/>
            </p:nvSpPr>
            <p:spPr bwMode="auto">
              <a:xfrm>
                <a:off x="3888" y="960"/>
                <a:ext cx="384" cy="384"/>
              </a:xfrm>
              <a:prstGeom prst="ellipse">
                <a:avLst/>
              </a:prstGeom>
              <a:solidFill>
                <a:srgbClr val="B2B2B2"/>
              </a:solidFill>
              <a:ln w="9525">
                <a:solidFill>
                  <a:schemeClr val="tx1"/>
                </a:solidFill>
                <a:round/>
                <a:headEnd/>
                <a:tailEnd/>
              </a:ln>
              <a:effectLst/>
            </p:spPr>
            <p:txBody>
              <a:bodyPr wrap="none" anchor="ctr"/>
              <a:lstStyle/>
              <a:p>
                <a:pPr algn="ctr"/>
                <a:r>
                  <a:rPr lang="en-US"/>
                  <a:t>o</a:t>
                </a:r>
                <a:endParaRPr lang="en-US" baseline="-25000"/>
              </a:p>
            </p:txBody>
          </p:sp>
          <p:grpSp>
            <p:nvGrpSpPr>
              <p:cNvPr id="9" name="Group 29"/>
              <p:cNvGrpSpPr>
                <a:grpSpLocks/>
              </p:cNvGrpSpPr>
              <p:nvPr/>
            </p:nvGrpSpPr>
            <p:grpSpPr bwMode="auto">
              <a:xfrm>
                <a:off x="3600" y="672"/>
                <a:ext cx="883" cy="1032"/>
                <a:chOff x="3600" y="672"/>
                <a:chExt cx="883" cy="1032"/>
              </a:xfrm>
            </p:grpSpPr>
            <p:sp>
              <p:nvSpPr>
                <p:cNvPr id="1266718" name="Text Box 30"/>
                <p:cNvSpPr txBox="1">
                  <a:spLocks noChangeArrowheads="1"/>
                </p:cNvSpPr>
                <p:nvPr/>
              </p:nvSpPr>
              <p:spPr bwMode="auto">
                <a:xfrm>
                  <a:off x="3600" y="1440"/>
                  <a:ext cx="133" cy="264"/>
                </a:xfrm>
                <a:prstGeom prst="rect">
                  <a:avLst/>
                </a:prstGeom>
                <a:noFill/>
                <a:ln w="9525">
                  <a:noFill/>
                  <a:miter lim="800000"/>
                  <a:headEnd/>
                  <a:tailEnd/>
                </a:ln>
                <a:effectLst/>
              </p:spPr>
              <p:txBody>
                <a:bodyPr wrap="none">
                  <a:spAutoFit/>
                </a:bodyPr>
                <a:lstStyle/>
                <a:p>
                  <a:r>
                    <a:rPr lang="en-US" sz="3900" dirty="0">
                      <a:solidFill>
                        <a:srgbClr val="FF0000"/>
                      </a:solidFill>
                    </a:rPr>
                    <a:t>1</a:t>
                  </a:r>
                </a:p>
              </p:txBody>
            </p:sp>
            <p:sp>
              <p:nvSpPr>
                <p:cNvPr id="1266719" name="Text Box 31"/>
                <p:cNvSpPr txBox="1">
                  <a:spLocks noChangeArrowheads="1"/>
                </p:cNvSpPr>
                <p:nvPr/>
              </p:nvSpPr>
              <p:spPr bwMode="auto">
                <a:xfrm>
                  <a:off x="4224" y="1012"/>
                  <a:ext cx="253" cy="264"/>
                </a:xfrm>
                <a:prstGeom prst="rect">
                  <a:avLst/>
                </a:prstGeom>
                <a:noFill/>
                <a:ln w="9525">
                  <a:noFill/>
                  <a:miter lim="800000"/>
                  <a:headEnd/>
                  <a:tailEnd/>
                </a:ln>
                <a:effectLst/>
              </p:spPr>
              <p:txBody>
                <a:bodyPr wrap="none">
                  <a:spAutoFit/>
                </a:bodyPr>
                <a:lstStyle/>
                <a:p>
                  <a:r>
                    <a:rPr lang="en-US" sz="3900" dirty="0">
                      <a:solidFill>
                        <a:srgbClr val="FF0000"/>
                      </a:solidFill>
                    </a:rPr>
                    <a:t>0.5</a:t>
                  </a:r>
                </a:p>
              </p:txBody>
            </p:sp>
            <p:sp>
              <p:nvSpPr>
                <p:cNvPr id="1266720" name="Text Box 32"/>
                <p:cNvSpPr txBox="1">
                  <a:spLocks noChangeArrowheads="1"/>
                </p:cNvSpPr>
                <p:nvPr/>
              </p:nvSpPr>
              <p:spPr bwMode="auto">
                <a:xfrm>
                  <a:off x="3888" y="672"/>
                  <a:ext cx="363" cy="264"/>
                </a:xfrm>
                <a:prstGeom prst="rect">
                  <a:avLst/>
                </a:prstGeom>
                <a:noFill/>
                <a:ln w="9525">
                  <a:noFill/>
                  <a:miter lim="800000"/>
                  <a:headEnd/>
                  <a:tailEnd/>
                </a:ln>
                <a:effectLst/>
              </p:spPr>
              <p:txBody>
                <a:bodyPr wrap="none">
                  <a:spAutoFit/>
                </a:bodyPr>
                <a:lstStyle/>
                <a:p>
                  <a:r>
                    <a:rPr lang="en-US" sz="3900" b="1" u="sng" dirty="0">
                      <a:solidFill>
                        <a:srgbClr val="FF0000"/>
                      </a:solidFill>
                    </a:rPr>
                    <a:t>XOR</a:t>
                  </a:r>
                </a:p>
              </p:txBody>
            </p:sp>
            <p:sp>
              <p:nvSpPr>
                <p:cNvPr id="1266721" name="Text Box 33"/>
                <p:cNvSpPr txBox="1">
                  <a:spLocks noChangeArrowheads="1"/>
                </p:cNvSpPr>
                <p:nvPr/>
              </p:nvSpPr>
              <p:spPr bwMode="auto">
                <a:xfrm>
                  <a:off x="4272" y="1440"/>
                  <a:ext cx="211" cy="264"/>
                </a:xfrm>
                <a:prstGeom prst="rect">
                  <a:avLst/>
                </a:prstGeom>
                <a:noFill/>
                <a:ln w="9525">
                  <a:noFill/>
                  <a:miter lim="800000"/>
                  <a:headEnd/>
                  <a:tailEnd/>
                </a:ln>
                <a:effectLst/>
              </p:spPr>
              <p:txBody>
                <a:bodyPr wrap="none">
                  <a:spAutoFit/>
                </a:bodyPr>
                <a:lstStyle/>
                <a:p>
                  <a:r>
                    <a:rPr lang="en-US" sz="3900" dirty="0">
                      <a:solidFill>
                        <a:srgbClr val="FF0000"/>
                      </a:solidFill>
                      <a:latin typeface="Symbol" pitchFamily="18" charset="2"/>
                    </a:rPr>
                    <a:t>-</a:t>
                  </a:r>
                  <a:r>
                    <a:rPr lang="en-US" sz="3900" dirty="0">
                      <a:solidFill>
                        <a:srgbClr val="FF0000"/>
                      </a:solidFill>
                    </a:rPr>
                    <a:t>1</a:t>
                  </a:r>
                </a:p>
              </p:txBody>
            </p:sp>
          </p:grpSp>
        </p:grpSp>
      </p:grpSp>
      <p:sp>
        <p:nvSpPr>
          <p:cNvPr id="1266722" name="Text Box 34"/>
          <p:cNvSpPr txBox="1">
            <a:spLocks noChangeArrowheads="1"/>
          </p:cNvSpPr>
          <p:nvPr/>
        </p:nvSpPr>
        <p:spPr bwMode="auto">
          <a:xfrm>
            <a:off x="167562" y="2890574"/>
            <a:ext cx="2390354" cy="781441"/>
          </a:xfrm>
          <a:prstGeom prst="rect">
            <a:avLst/>
          </a:prstGeom>
          <a:noFill/>
          <a:ln w="9525">
            <a:noFill/>
            <a:miter lim="800000"/>
            <a:headEnd/>
            <a:tailEnd/>
          </a:ln>
          <a:effectLst/>
        </p:spPr>
        <p:txBody>
          <a:bodyPr wrap="none" lIns="179524" tIns="89762" rIns="179524" bIns="89762">
            <a:spAutoFit/>
          </a:bodyPr>
          <a:lstStyle/>
          <a:p>
            <a:r>
              <a:rPr lang="en-US" sz="3900" dirty="0"/>
              <a:t>X1 </a:t>
            </a:r>
            <a:r>
              <a:rPr lang="en-US" sz="3900" dirty="0">
                <a:sym typeface="Symbol" pitchFamily="18" charset="2"/>
              </a:rPr>
              <a:t> X2 </a:t>
            </a:r>
          </a:p>
        </p:txBody>
      </p:sp>
      <p:sp>
        <p:nvSpPr>
          <p:cNvPr id="1266723" name="Text Box 35"/>
          <p:cNvSpPr txBox="1">
            <a:spLocks noChangeArrowheads="1"/>
          </p:cNvSpPr>
          <p:nvPr/>
        </p:nvSpPr>
        <p:spPr bwMode="auto">
          <a:xfrm>
            <a:off x="670243" y="6912241"/>
            <a:ext cx="7372422" cy="3412931"/>
          </a:xfrm>
          <a:prstGeom prst="rect">
            <a:avLst/>
          </a:prstGeom>
          <a:noFill/>
          <a:ln w="9525">
            <a:noFill/>
            <a:miter lim="800000"/>
            <a:headEnd/>
            <a:tailEnd/>
          </a:ln>
          <a:effectLst/>
        </p:spPr>
        <p:txBody>
          <a:bodyPr wrap="none" lIns="179524" tIns="89762" rIns="179524" bIns="89762">
            <a:spAutoFit/>
          </a:bodyPr>
          <a:lstStyle/>
          <a:p>
            <a:r>
              <a:rPr lang="en-US" dirty="0"/>
              <a:t>Let’s consider a </a:t>
            </a:r>
            <a:r>
              <a:rPr lang="en-US" dirty="0">
                <a:solidFill>
                  <a:srgbClr val="FF0000"/>
                </a:solidFill>
              </a:rPr>
              <a:t>single hidden layer</a:t>
            </a:r>
          </a:p>
          <a:p>
            <a:r>
              <a:rPr lang="en-US" dirty="0"/>
              <a:t>network, using as </a:t>
            </a:r>
            <a:r>
              <a:rPr lang="en-US" dirty="0">
                <a:solidFill>
                  <a:srgbClr val="FF0000"/>
                </a:solidFill>
              </a:rPr>
              <a:t>building blocks</a:t>
            </a:r>
          </a:p>
          <a:p>
            <a:r>
              <a:rPr lang="en-US" dirty="0">
                <a:solidFill>
                  <a:srgbClr val="FF0000"/>
                </a:solidFill>
              </a:rPr>
              <a:t> threshold units.</a:t>
            </a:r>
          </a:p>
          <a:p>
            <a:endParaRPr lang="en-US" dirty="0">
              <a:solidFill>
                <a:srgbClr val="FF0000"/>
              </a:solidFill>
            </a:endParaRPr>
          </a:p>
          <a:p>
            <a:endParaRPr lang="en-US" dirty="0"/>
          </a:p>
          <a:p>
            <a:r>
              <a:rPr lang="en-US" dirty="0"/>
              <a:t>	</a:t>
            </a:r>
          </a:p>
        </p:txBody>
      </p:sp>
      <p:sp>
        <p:nvSpPr>
          <p:cNvPr id="1266724" name="Text Box 36"/>
          <p:cNvSpPr txBox="1">
            <a:spLocks noChangeArrowheads="1"/>
          </p:cNvSpPr>
          <p:nvPr/>
        </p:nvSpPr>
        <p:spPr bwMode="auto">
          <a:xfrm>
            <a:off x="167560" y="3977158"/>
            <a:ext cx="6716858" cy="1981770"/>
          </a:xfrm>
          <a:prstGeom prst="rect">
            <a:avLst/>
          </a:prstGeom>
          <a:noFill/>
          <a:ln w="9525">
            <a:noFill/>
            <a:miter lim="800000"/>
            <a:headEnd/>
            <a:tailEnd/>
          </a:ln>
          <a:effectLst/>
        </p:spPr>
        <p:txBody>
          <a:bodyPr wrap="none" lIns="179524" tIns="89762" rIns="179524" bIns="89762">
            <a:spAutoFit/>
          </a:bodyPr>
          <a:lstStyle/>
          <a:p>
            <a:r>
              <a:rPr lang="en-US" sz="3900" dirty="0">
                <a:solidFill>
                  <a:srgbClr val="FF0000"/>
                </a:solidFill>
              </a:rPr>
              <a:t>Not Linear separable </a:t>
            </a:r>
            <a:r>
              <a:rPr lang="en-US" sz="3900" dirty="0">
                <a:solidFill>
                  <a:srgbClr val="FF0000"/>
                </a:solidFill>
                <a:sym typeface="Wingdings" pitchFamily="2" charset="2"/>
              </a:rPr>
              <a:t></a:t>
            </a:r>
          </a:p>
          <a:p>
            <a:r>
              <a:rPr lang="en-US" sz="3900" dirty="0">
                <a:solidFill>
                  <a:srgbClr val="FF0000"/>
                </a:solidFill>
                <a:sym typeface="Wingdings" pitchFamily="2" charset="2"/>
              </a:rPr>
              <a:t>Cannot be represented by a </a:t>
            </a:r>
          </a:p>
          <a:p>
            <a:r>
              <a:rPr lang="en-US" sz="3900" dirty="0">
                <a:solidFill>
                  <a:srgbClr val="FF0000"/>
                </a:solidFill>
                <a:sym typeface="Wingdings" pitchFamily="2" charset="2"/>
              </a:rPr>
              <a:t>single-layer </a:t>
            </a:r>
            <a:r>
              <a:rPr lang="en-US" sz="3900" dirty="0" err="1">
                <a:solidFill>
                  <a:srgbClr val="FF0000"/>
                </a:solidFill>
                <a:sym typeface="Wingdings" pitchFamily="2" charset="2"/>
              </a:rPr>
              <a:t>perceptron</a:t>
            </a:r>
            <a:endParaRPr lang="en-US" sz="3900" dirty="0">
              <a:solidFill>
                <a:srgbClr val="FF0000"/>
              </a:solidFill>
            </a:endParaRPr>
          </a:p>
        </p:txBody>
      </p:sp>
      <p:sp>
        <p:nvSpPr>
          <p:cNvPr id="1266726" name="Rectangle 38"/>
          <p:cNvSpPr>
            <a:spLocks noChangeArrowheads="1"/>
          </p:cNvSpPr>
          <p:nvPr/>
        </p:nvSpPr>
        <p:spPr bwMode="auto">
          <a:xfrm>
            <a:off x="2513409" y="2890574"/>
            <a:ext cx="10053638" cy="1681688"/>
          </a:xfrm>
          <a:prstGeom prst="rect">
            <a:avLst/>
          </a:prstGeom>
          <a:noFill/>
          <a:ln w="9525">
            <a:noFill/>
            <a:miter lim="800000"/>
            <a:headEnd/>
            <a:tailEnd/>
          </a:ln>
          <a:effectLst/>
        </p:spPr>
        <p:txBody>
          <a:bodyPr lIns="179524" tIns="89762" rIns="179524" bIns="89762">
            <a:spAutoFit/>
          </a:bodyPr>
          <a:lstStyle/>
          <a:p>
            <a:pPr>
              <a:spcBef>
                <a:spcPct val="50000"/>
              </a:spcBef>
            </a:pPr>
            <a:r>
              <a:rPr lang="en-US" sz="3900" dirty="0">
                <a:sym typeface="Symbol" pitchFamily="18" charset="2"/>
              </a:rPr>
              <a:t> (X1 X2) (X1X2)</a:t>
            </a:r>
          </a:p>
          <a:p>
            <a:pPr>
              <a:spcBef>
                <a:spcPct val="50000"/>
              </a:spcBef>
            </a:pPr>
            <a:endParaRPr lang="en-US" sz="39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6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723" grpId="0"/>
      <p:bldP spid="12667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5037" y="0"/>
            <a:ext cx="6248827" cy="630942"/>
          </a:xfrm>
          <a:prstGeom prst="rect">
            <a:avLst/>
          </a:prstGeom>
        </p:spPr>
        <p:txBody>
          <a:bodyPr wrap="none">
            <a:spAutoFit/>
          </a:bodyPr>
          <a:lstStyle/>
          <a:p>
            <a:r>
              <a:rPr lang="en-IN" b="1" dirty="0"/>
              <a:t>Deep </a:t>
            </a:r>
            <a:r>
              <a:rPr lang="en-IN" b="1" dirty="0" err="1"/>
              <a:t>Feedforward</a:t>
            </a:r>
            <a:r>
              <a:rPr lang="en-IN" b="1" dirty="0"/>
              <a:t> Networks</a:t>
            </a:r>
            <a:endParaRPr lang="en-IN" dirty="0"/>
          </a:p>
        </p:txBody>
      </p:sp>
      <p:sp>
        <p:nvSpPr>
          <p:cNvPr id="3" name="Rectangle 2"/>
          <p:cNvSpPr/>
          <p:nvPr/>
        </p:nvSpPr>
        <p:spPr>
          <a:xfrm>
            <a:off x="528637" y="1235869"/>
            <a:ext cx="19050000" cy="10125849"/>
          </a:xfrm>
          <a:prstGeom prst="rect">
            <a:avLst/>
          </a:prstGeom>
        </p:spPr>
        <p:txBody>
          <a:bodyPr wrap="square">
            <a:spAutoFit/>
          </a:bodyPr>
          <a:lstStyle/>
          <a:p>
            <a:r>
              <a:rPr lang="en-IN" sz="4000" i="1" dirty="0">
                <a:latin typeface="Times New Roman" pitchFamily="18" charset="0"/>
                <a:cs typeface="Times New Roman" pitchFamily="18" charset="0"/>
              </a:rPr>
              <a:t>Deep </a:t>
            </a:r>
            <a:r>
              <a:rPr lang="en-IN" sz="4000" i="1" dirty="0" err="1">
                <a:latin typeface="Times New Roman" pitchFamily="18" charset="0"/>
                <a:cs typeface="Times New Roman" pitchFamily="18" charset="0"/>
              </a:rPr>
              <a:t>feedforward</a:t>
            </a:r>
            <a:r>
              <a:rPr lang="en-IN" sz="4000" i="1" dirty="0">
                <a:latin typeface="Times New Roman" pitchFamily="18" charset="0"/>
                <a:cs typeface="Times New Roman" pitchFamily="18" charset="0"/>
              </a:rPr>
              <a:t> networks </a:t>
            </a:r>
            <a:r>
              <a:rPr lang="en-IN" sz="4000" i="1" dirty="0" err="1">
                <a:latin typeface="Times New Roman" pitchFamily="18" charset="0"/>
                <a:cs typeface="Times New Roman" pitchFamily="18" charset="0"/>
              </a:rPr>
              <a:t>feedforward</a:t>
            </a:r>
            <a:r>
              <a:rPr lang="en-IN" sz="4000" i="1" dirty="0">
                <a:latin typeface="Times New Roman" pitchFamily="18" charset="0"/>
                <a:cs typeface="Times New Roman" pitchFamily="18" charset="0"/>
              </a:rPr>
              <a:t> , also often called neural networks, or multilayer </a:t>
            </a:r>
            <a:r>
              <a:rPr lang="en-IN" sz="4000" i="1" dirty="0" err="1">
                <a:latin typeface="Times New Roman" pitchFamily="18" charset="0"/>
                <a:cs typeface="Times New Roman" pitchFamily="18" charset="0"/>
              </a:rPr>
              <a:t>perceptrons</a:t>
            </a:r>
            <a:r>
              <a:rPr lang="en-IN" sz="4000" i="1" dirty="0">
                <a:latin typeface="Times New Roman" pitchFamily="18" charset="0"/>
                <a:cs typeface="Times New Roman" pitchFamily="18" charset="0"/>
              </a:rPr>
              <a:t> (MLPs), are the deep learning models. </a:t>
            </a:r>
          </a:p>
          <a:p>
            <a:endParaRPr lang="en-IN" sz="4000" i="1" dirty="0">
              <a:latin typeface="Times New Roman" pitchFamily="18" charset="0"/>
              <a:cs typeface="Times New Roman" pitchFamily="18" charset="0"/>
            </a:endParaRPr>
          </a:p>
          <a:p>
            <a:r>
              <a:rPr lang="en-IN" sz="4000" i="1" dirty="0">
                <a:latin typeface="Times New Roman" pitchFamily="18" charset="0"/>
                <a:cs typeface="Times New Roman" pitchFamily="18" charset="0"/>
              </a:rPr>
              <a:t>The goal </a:t>
            </a:r>
            <a:r>
              <a:rPr lang="en-IN" sz="4000" dirty="0">
                <a:latin typeface="Times New Roman" pitchFamily="18" charset="0"/>
                <a:cs typeface="Times New Roman" pitchFamily="18" charset="0"/>
              </a:rPr>
              <a:t>of a </a:t>
            </a:r>
            <a:r>
              <a:rPr lang="en-IN" sz="4000" dirty="0" err="1">
                <a:latin typeface="Times New Roman" pitchFamily="18" charset="0"/>
                <a:cs typeface="Times New Roman" pitchFamily="18" charset="0"/>
              </a:rPr>
              <a:t>feedforward</a:t>
            </a:r>
            <a:r>
              <a:rPr lang="en-IN" sz="4000" dirty="0">
                <a:latin typeface="Times New Roman" pitchFamily="18" charset="0"/>
                <a:cs typeface="Times New Roman" pitchFamily="18" charset="0"/>
              </a:rPr>
              <a:t> network is to approximate some function </a:t>
            </a:r>
            <a:r>
              <a:rPr lang="en-IN" sz="4000" i="1" dirty="0">
                <a:latin typeface="Times New Roman" pitchFamily="18" charset="0"/>
                <a:cs typeface="Times New Roman" pitchFamily="18" charset="0"/>
              </a:rPr>
              <a:t>f </a:t>
            </a:r>
            <a:r>
              <a:rPr lang="en-IN" sz="4000" i="1" baseline="30000" dirty="0">
                <a:latin typeface="Times New Roman" pitchFamily="18" charset="0"/>
                <a:cs typeface="Times New Roman" pitchFamily="18" charset="0"/>
              </a:rPr>
              <a:t>∗. </a:t>
            </a:r>
            <a:r>
              <a:rPr lang="en-IN" sz="4000" i="1" dirty="0">
                <a:latin typeface="Times New Roman" pitchFamily="18" charset="0"/>
                <a:cs typeface="Times New Roman" pitchFamily="18" charset="0"/>
              </a:rPr>
              <a:t>For example, for </a:t>
            </a:r>
            <a:r>
              <a:rPr lang="en-IN" sz="4000" dirty="0">
                <a:latin typeface="Times New Roman" pitchFamily="18" charset="0"/>
                <a:cs typeface="Times New Roman" pitchFamily="18" charset="0"/>
              </a:rPr>
              <a:t>a classifier, </a:t>
            </a:r>
          </a:p>
          <a:p>
            <a:r>
              <a:rPr lang="en-IN" sz="4000" i="1" dirty="0">
                <a:latin typeface="Times New Roman" pitchFamily="18" charset="0"/>
                <a:cs typeface="Times New Roman" pitchFamily="18" charset="0"/>
              </a:rPr>
              <a:t>y = f </a:t>
            </a:r>
            <a:r>
              <a:rPr lang="en-IN" sz="4000" i="1" baseline="40000" dirty="0">
                <a:latin typeface="Times New Roman" pitchFamily="18" charset="0"/>
                <a:cs typeface="Times New Roman" pitchFamily="18" charset="0"/>
              </a:rPr>
              <a:t>∗</a:t>
            </a:r>
            <a:r>
              <a:rPr lang="en-IN" sz="4000" i="1" dirty="0">
                <a:latin typeface="Times New Roman" pitchFamily="18" charset="0"/>
                <a:cs typeface="Times New Roman" pitchFamily="18" charset="0"/>
              </a:rPr>
              <a:t>(x) maps an input x to a category y. </a:t>
            </a:r>
          </a:p>
          <a:p>
            <a:r>
              <a:rPr lang="en-IN" sz="4000" i="1" dirty="0">
                <a:latin typeface="Times New Roman" pitchFamily="18" charset="0"/>
                <a:cs typeface="Times New Roman" pitchFamily="18" charset="0"/>
              </a:rPr>
              <a:t>A </a:t>
            </a:r>
            <a:r>
              <a:rPr lang="en-IN" sz="4000" i="1" dirty="0" err="1">
                <a:latin typeface="Times New Roman" pitchFamily="18" charset="0"/>
                <a:cs typeface="Times New Roman" pitchFamily="18" charset="0"/>
              </a:rPr>
              <a:t>feedforward</a:t>
            </a:r>
            <a:r>
              <a:rPr lang="en-IN" sz="4000" i="1" dirty="0">
                <a:latin typeface="Times New Roman" pitchFamily="18" charset="0"/>
                <a:cs typeface="Times New Roman" pitchFamily="18" charset="0"/>
              </a:rPr>
              <a:t> network </a:t>
            </a:r>
            <a:r>
              <a:rPr lang="en-IN" sz="4000" dirty="0">
                <a:latin typeface="Times New Roman" pitchFamily="18" charset="0"/>
                <a:cs typeface="Times New Roman" pitchFamily="18" charset="0"/>
              </a:rPr>
              <a:t>defines a mapping </a:t>
            </a:r>
            <a:r>
              <a:rPr lang="en-IN" sz="4000" i="1" dirty="0">
                <a:latin typeface="Times New Roman" pitchFamily="18" charset="0"/>
                <a:cs typeface="Times New Roman" pitchFamily="18" charset="0"/>
              </a:rPr>
              <a:t>y = f (x; θ) and learns the value of the parameters θ that result </a:t>
            </a:r>
            <a:r>
              <a:rPr lang="en-IN" sz="4000" dirty="0">
                <a:latin typeface="Times New Roman" pitchFamily="18" charset="0"/>
                <a:cs typeface="Times New Roman" pitchFamily="18" charset="0"/>
              </a:rPr>
              <a:t>in the best function approximation.</a:t>
            </a:r>
          </a:p>
          <a:p>
            <a:endParaRPr lang="en-IN" sz="4000" dirty="0">
              <a:latin typeface="Times New Roman" pitchFamily="18" charset="0"/>
              <a:cs typeface="Times New Roman" pitchFamily="18" charset="0"/>
            </a:endParaRPr>
          </a:p>
          <a:p>
            <a:r>
              <a:rPr lang="en-IN" sz="4000" dirty="0">
                <a:latin typeface="Times New Roman" pitchFamily="18" charset="0"/>
                <a:cs typeface="Times New Roman" pitchFamily="18" charset="0"/>
              </a:rPr>
              <a:t>These models are called </a:t>
            </a:r>
            <a:r>
              <a:rPr lang="en-IN" sz="4000" i="1" dirty="0" err="1">
                <a:latin typeface="Times New Roman" pitchFamily="18" charset="0"/>
                <a:cs typeface="Times New Roman" pitchFamily="18" charset="0"/>
              </a:rPr>
              <a:t>feedforward</a:t>
            </a:r>
            <a:r>
              <a:rPr lang="en-IN" sz="4000" i="1" dirty="0">
                <a:latin typeface="Times New Roman" pitchFamily="18" charset="0"/>
                <a:cs typeface="Times New Roman" pitchFamily="18" charset="0"/>
              </a:rPr>
              <a:t> because information flows through the </a:t>
            </a:r>
            <a:r>
              <a:rPr lang="en-IN" sz="4000" dirty="0">
                <a:latin typeface="Times New Roman" pitchFamily="18" charset="0"/>
                <a:cs typeface="Times New Roman" pitchFamily="18" charset="0"/>
              </a:rPr>
              <a:t>function being evaluated from </a:t>
            </a:r>
            <a:r>
              <a:rPr lang="en-IN" sz="4000" i="1" dirty="0">
                <a:latin typeface="Times New Roman" pitchFamily="18" charset="0"/>
                <a:cs typeface="Times New Roman" pitchFamily="18" charset="0"/>
              </a:rPr>
              <a:t>x, through the intermediate computations used to </a:t>
            </a:r>
            <a:r>
              <a:rPr lang="en-IN" sz="4000" dirty="0">
                <a:latin typeface="Times New Roman" pitchFamily="18" charset="0"/>
                <a:cs typeface="Times New Roman" pitchFamily="18" charset="0"/>
              </a:rPr>
              <a:t>define </a:t>
            </a:r>
            <a:r>
              <a:rPr lang="en-IN" sz="4000" i="1" dirty="0">
                <a:latin typeface="Times New Roman" pitchFamily="18" charset="0"/>
                <a:cs typeface="Times New Roman" pitchFamily="18" charset="0"/>
              </a:rPr>
              <a:t>f , and finally to the output y. </a:t>
            </a:r>
          </a:p>
          <a:p>
            <a:endParaRPr lang="en-IN" sz="4000" i="1" dirty="0">
              <a:latin typeface="Times New Roman" pitchFamily="18" charset="0"/>
              <a:cs typeface="Times New Roman" pitchFamily="18" charset="0"/>
            </a:endParaRPr>
          </a:p>
          <a:p>
            <a:r>
              <a:rPr lang="en-IN" sz="4000" i="1" dirty="0">
                <a:latin typeface="Times New Roman" pitchFamily="18" charset="0"/>
                <a:cs typeface="Times New Roman" pitchFamily="18" charset="0"/>
              </a:rPr>
              <a:t>There are no feedback connections in which </a:t>
            </a:r>
            <a:r>
              <a:rPr lang="en-IN" sz="4000" dirty="0">
                <a:latin typeface="Times New Roman" pitchFamily="18" charset="0"/>
                <a:cs typeface="Times New Roman" pitchFamily="18" charset="0"/>
              </a:rPr>
              <a:t>outputs of the model are fed back into itself. When </a:t>
            </a:r>
            <a:r>
              <a:rPr lang="en-IN" sz="4000" dirty="0" err="1">
                <a:latin typeface="Times New Roman" pitchFamily="18" charset="0"/>
                <a:cs typeface="Times New Roman" pitchFamily="18" charset="0"/>
              </a:rPr>
              <a:t>feedforward</a:t>
            </a:r>
            <a:r>
              <a:rPr lang="en-IN" sz="4000" dirty="0">
                <a:latin typeface="Times New Roman" pitchFamily="18" charset="0"/>
                <a:cs typeface="Times New Roman" pitchFamily="18" charset="0"/>
              </a:rPr>
              <a:t> neural networks are extended to include feedback connections, they are called </a:t>
            </a:r>
            <a:r>
              <a:rPr lang="en-IN" sz="4000" i="1" dirty="0">
                <a:latin typeface="Times New Roman" pitchFamily="18" charset="0"/>
                <a:cs typeface="Times New Roman" pitchFamily="18" charset="0"/>
              </a:rPr>
              <a:t>recurrent neural networks,</a:t>
            </a:r>
            <a:endParaRPr lang="en-IN" sz="4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237" y="1540669"/>
            <a:ext cx="18288000" cy="1169551"/>
          </a:xfrm>
          <a:prstGeom prst="rect">
            <a:avLst/>
          </a:prstGeom>
        </p:spPr>
        <p:txBody>
          <a:bodyPr wrap="square">
            <a:spAutoFit/>
          </a:bodyPr>
          <a:lstStyle/>
          <a:p>
            <a:r>
              <a:rPr lang="en-IN" dirty="0"/>
              <a:t>The model is associated  with a directed acyclic graph describing how the functions are composed together.</a:t>
            </a:r>
          </a:p>
        </p:txBody>
      </p:sp>
      <p:pic>
        <p:nvPicPr>
          <p:cNvPr id="47106" name="Picture 2"/>
          <p:cNvPicPr>
            <a:picLocks noChangeAspect="1" noChangeArrowheads="1"/>
          </p:cNvPicPr>
          <p:nvPr/>
        </p:nvPicPr>
        <p:blipFill>
          <a:blip r:embed="rId2" cstate="print"/>
          <a:srcRect/>
          <a:stretch>
            <a:fillRect/>
          </a:stretch>
        </p:blipFill>
        <p:spPr bwMode="auto">
          <a:xfrm>
            <a:off x="1290637" y="2912270"/>
            <a:ext cx="17898033" cy="2514600"/>
          </a:xfrm>
          <a:prstGeom prst="rect">
            <a:avLst/>
          </a:prstGeom>
          <a:noFill/>
          <a:ln w="9525">
            <a:noFill/>
            <a:miter lim="800000"/>
            <a:headEnd/>
            <a:tailEnd/>
          </a:ln>
        </p:spPr>
      </p:pic>
      <p:sp>
        <p:nvSpPr>
          <p:cNvPr id="4" name="Rectangle 3"/>
          <p:cNvSpPr/>
          <p:nvPr/>
        </p:nvSpPr>
        <p:spPr>
          <a:xfrm>
            <a:off x="1214437" y="5395109"/>
            <a:ext cx="17830800" cy="1169551"/>
          </a:xfrm>
          <a:prstGeom prst="rect">
            <a:avLst/>
          </a:prstGeom>
        </p:spPr>
        <p:txBody>
          <a:bodyPr wrap="square">
            <a:spAutoFit/>
          </a:bodyPr>
          <a:lstStyle/>
          <a:p>
            <a:r>
              <a:rPr lang="en-IN" dirty="0"/>
              <a:t>of the chain gives the of the model. It is from this </a:t>
            </a:r>
            <a:r>
              <a:rPr lang="en-IN" i="1" dirty="0"/>
              <a:t>depth terminology that the </a:t>
            </a:r>
            <a:r>
              <a:rPr lang="en-IN" dirty="0"/>
              <a:t>name “deep learning” arises. The final layer of a </a:t>
            </a:r>
            <a:r>
              <a:rPr lang="en-IN" dirty="0" err="1"/>
              <a:t>feedforward</a:t>
            </a:r>
            <a:r>
              <a:rPr lang="en-IN" dirty="0"/>
              <a:t> network is called the </a:t>
            </a:r>
            <a:r>
              <a:rPr lang="en-IN" i="1" dirty="0"/>
              <a:t>output layer.</a:t>
            </a:r>
            <a:endParaRPr lang="en-IN" dirty="0"/>
          </a:p>
        </p:txBody>
      </p:sp>
      <p:sp>
        <p:nvSpPr>
          <p:cNvPr id="5" name="Rectangle 4"/>
          <p:cNvSpPr/>
          <p:nvPr/>
        </p:nvSpPr>
        <p:spPr>
          <a:xfrm>
            <a:off x="985837" y="7408069"/>
            <a:ext cx="18592800" cy="1708160"/>
          </a:xfrm>
          <a:prstGeom prst="rect">
            <a:avLst/>
          </a:prstGeom>
        </p:spPr>
        <p:txBody>
          <a:bodyPr wrap="square">
            <a:spAutoFit/>
          </a:bodyPr>
          <a:lstStyle/>
          <a:p>
            <a:r>
              <a:rPr lang="en-IN" dirty="0"/>
              <a:t>During neural network training, we drive </a:t>
            </a:r>
            <a:r>
              <a:rPr lang="en-IN" i="1" dirty="0"/>
              <a:t>f(x) to match f </a:t>
            </a:r>
            <a:r>
              <a:rPr lang="en-IN" i="1" baseline="30000" dirty="0"/>
              <a:t>∗</a:t>
            </a:r>
            <a:r>
              <a:rPr lang="en-IN" i="1" dirty="0"/>
              <a:t>(x). </a:t>
            </a:r>
          </a:p>
          <a:p>
            <a:r>
              <a:rPr lang="en-IN" i="1" dirty="0"/>
              <a:t>The </a:t>
            </a:r>
            <a:r>
              <a:rPr lang="en-IN" dirty="0"/>
              <a:t>training data provides us with noisy, approximate examples of  </a:t>
            </a:r>
            <a:r>
              <a:rPr lang="en-IN" i="1" dirty="0"/>
              <a:t>f </a:t>
            </a:r>
            <a:r>
              <a:rPr lang="en-IN" i="1" baseline="40000" dirty="0"/>
              <a:t>∗</a:t>
            </a:r>
            <a:r>
              <a:rPr lang="en-IN" i="1" dirty="0"/>
              <a:t>(x) evaluated at</a:t>
            </a:r>
          </a:p>
          <a:p>
            <a:r>
              <a:rPr lang="en-IN" dirty="0"/>
              <a:t>different training points. Each example </a:t>
            </a:r>
            <a:r>
              <a:rPr lang="en-IN" i="1" dirty="0"/>
              <a:t>x is accompanied by a label y ≈ f∗(x).</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437" y="2690158"/>
            <a:ext cx="18364200" cy="5632311"/>
          </a:xfrm>
          <a:prstGeom prst="rect">
            <a:avLst/>
          </a:prstGeom>
        </p:spPr>
        <p:txBody>
          <a:bodyPr wrap="square">
            <a:spAutoFit/>
          </a:bodyPr>
          <a:lstStyle/>
          <a:p>
            <a:r>
              <a:rPr lang="en-IN" sz="3600" dirty="0"/>
              <a:t>The training examples specify directly what the output layer must do at each point </a:t>
            </a:r>
            <a:r>
              <a:rPr lang="en-IN" sz="3600" i="1" dirty="0"/>
              <a:t>x; it must produce a value that is close to y. </a:t>
            </a:r>
          </a:p>
          <a:p>
            <a:endParaRPr lang="en-IN" sz="3600" i="1" dirty="0"/>
          </a:p>
          <a:p>
            <a:r>
              <a:rPr lang="en-IN" sz="3600" i="1" dirty="0"/>
              <a:t>The </a:t>
            </a:r>
            <a:r>
              <a:rPr lang="en-IN" sz="3600" i="1" dirty="0" err="1"/>
              <a:t>behavior</a:t>
            </a:r>
            <a:r>
              <a:rPr lang="en-IN" sz="3600" i="1" dirty="0"/>
              <a:t> of the other layers is </a:t>
            </a:r>
            <a:r>
              <a:rPr lang="en-IN" sz="3600" dirty="0"/>
              <a:t>not directly specified by the training data. The learning algorithm must decide how to use those layers to produce the desired output, but the training data does not say what each individual layer should do. </a:t>
            </a:r>
          </a:p>
          <a:p>
            <a:endParaRPr lang="en-IN" sz="3600" dirty="0"/>
          </a:p>
          <a:p>
            <a:r>
              <a:rPr lang="en-IN" sz="3600" dirty="0"/>
              <a:t>Instead, the learning algorithm must decide how to use these layers to best implement an approximation of </a:t>
            </a:r>
            <a:r>
              <a:rPr lang="en-IN" sz="3600" i="1" dirty="0"/>
              <a:t>f ∗. Because </a:t>
            </a:r>
            <a:r>
              <a:rPr lang="en-IN" sz="3600" dirty="0"/>
              <a:t>the training data does not show the desired output for each of these layers, these layers are called </a:t>
            </a:r>
            <a:r>
              <a:rPr lang="en-IN" sz="3600" i="1" dirty="0"/>
              <a:t>hidden layers</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8FDA0607-14E7-4A80-A7C4-3877C4EA543E}" type="slidenum">
              <a:rPr lang="he-IL"/>
              <a:pPr/>
              <a:t>2</a:t>
            </a:fld>
            <a:endParaRPr lang="en-US"/>
          </a:p>
        </p:txBody>
      </p:sp>
      <p:sp>
        <p:nvSpPr>
          <p:cNvPr id="109570" name="Rectangle 2"/>
          <p:cNvSpPr>
            <a:spLocks noChangeArrowheads="1"/>
          </p:cNvSpPr>
          <p:nvPr/>
        </p:nvSpPr>
        <p:spPr bwMode="auto">
          <a:xfrm>
            <a:off x="4186237" y="821267"/>
            <a:ext cx="16420941" cy="1633802"/>
          </a:xfrm>
          <a:prstGeom prst="rect">
            <a:avLst/>
          </a:prstGeom>
          <a:noFill/>
          <a:ln w="12700">
            <a:noFill/>
            <a:miter lim="800000"/>
            <a:headEnd/>
            <a:tailEnd/>
          </a:ln>
          <a:effectLst/>
        </p:spPr>
        <p:txBody>
          <a:bodyPr lIns="177655" tIns="87269" rIns="177655" bIns="87269" anchor="ctr"/>
          <a:lstStyle/>
          <a:p>
            <a:pPr eaLnBrk="0" hangingPunct="0"/>
            <a:r>
              <a:rPr lang="en-GB" sz="5400" b="1" dirty="0">
                <a:solidFill>
                  <a:schemeClr val="tx2"/>
                </a:solidFill>
              </a:rPr>
              <a:t>An Artificial Neuron</a:t>
            </a:r>
          </a:p>
        </p:txBody>
      </p:sp>
      <p:sp>
        <p:nvSpPr>
          <p:cNvPr id="109571" name="Rectangle 3"/>
          <p:cNvSpPr>
            <a:spLocks noChangeArrowheads="1"/>
          </p:cNvSpPr>
          <p:nvPr/>
        </p:nvSpPr>
        <p:spPr bwMode="auto">
          <a:xfrm>
            <a:off x="1508046" y="6283854"/>
            <a:ext cx="18599229" cy="4273021"/>
          </a:xfrm>
          <a:prstGeom prst="rect">
            <a:avLst/>
          </a:prstGeom>
          <a:noFill/>
          <a:ln w="12700">
            <a:noFill/>
            <a:miter lim="800000"/>
            <a:headEnd/>
            <a:tailEnd/>
          </a:ln>
          <a:effectLst/>
        </p:spPr>
        <p:txBody>
          <a:bodyPr lIns="177655" tIns="87269" rIns="177655" bIns="87269"/>
          <a:lstStyle/>
          <a:p>
            <a:pPr marL="673216" indent="-673216" eaLnBrk="0" hangingPunct="0">
              <a:spcBef>
                <a:spcPct val="20000"/>
              </a:spcBef>
              <a:buFontTx/>
              <a:buChar char="•"/>
            </a:pPr>
            <a:r>
              <a:rPr lang="en-GB" dirty="0"/>
              <a:t>Each hidden or output neuron has weighted input connections from each of the units in the preceding layer.</a:t>
            </a:r>
          </a:p>
          <a:p>
            <a:pPr marL="673216" indent="-673216" eaLnBrk="0" hangingPunct="0">
              <a:spcBef>
                <a:spcPct val="20000"/>
              </a:spcBef>
              <a:buFontTx/>
              <a:buChar char="•"/>
            </a:pPr>
            <a:r>
              <a:rPr lang="en-GB" dirty="0"/>
              <a:t>The unit performs a weighted sum of its inputs, and subtracts its threshold value, to give its activation level.</a:t>
            </a:r>
          </a:p>
          <a:p>
            <a:pPr marL="673216" indent="-673216" eaLnBrk="0" hangingPunct="0">
              <a:spcBef>
                <a:spcPct val="20000"/>
              </a:spcBef>
              <a:buFontTx/>
              <a:buChar char="•"/>
            </a:pPr>
            <a:r>
              <a:rPr lang="en-GB" dirty="0"/>
              <a:t>Activation level is passed through a sigmoid activation function to determine output.</a:t>
            </a:r>
          </a:p>
        </p:txBody>
      </p:sp>
      <p:sp>
        <p:nvSpPr>
          <p:cNvPr id="109592" name="Rectangle 24"/>
          <p:cNvSpPr>
            <a:spLocks noChangeArrowheads="1"/>
          </p:cNvSpPr>
          <p:nvPr/>
        </p:nvSpPr>
        <p:spPr bwMode="auto">
          <a:xfrm>
            <a:off x="4021455" y="2513542"/>
            <a:ext cx="10891441" cy="3644636"/>
          </a:xfrm>
          <a:prstGeom prst="rect">
            <a:avLst/>
          </a:prstGeom>
          <a:solidFill>
            <a:srgbClr val="FFFF99"/>
          </a:solidFill>
          <a:ln w="9525">
            <a:solidFill>
              <a:schemeClr val="tx1"/>
            </a:solidFill>
            <a:miter lim="800000"/>
            <a:headEnd/>
            <a:tailEnd/>
          </a:ln>
          <a:effectLst/>
        </p:spPr>
        <p:txBody>
          <a:bodyPr wrap="none" lIns="179524" tIns="89762" rIns="179524" bIns="89762" anchor="ctr"/>
          <a:lstStyle/>
          <a:p>
            <a:endParaRPr lang="en-IN"/>
          </a:p>
        </p:txBody>
      </p:sp>
      <p:grpSp>
        <p:nvGrpSpPr>
          <p:cNvPr id="2" name="Group 4"/>
          <p:cNvGrpSpPr>
            <a:grpSpLocks/>
          </p:cNvGrpSpPr>
          <p:nvPr/>
        </p:nvGrpSpPr>
        <p:grpSpPr bwMode="auto">
          <a:xfrm>
            <a:off x="5162964" y="2615656"/>
            <a:ext cx="9355467" cy="3267604"/>
            <a:chOff x="1479" y="999"/>
            <a:chExt cx="2680" cy="1248"/>
          </a:xfrm>
        </p:grpSpPr>
        <p:sp>
          <p:nvSpPr>
            <p:cNvPr id="109573" name="Oval 5"/>
            <p:cNvSpPr>
              <a:spLocks noChangeArrowheads="1"/>
            </p:cNvSpPr>
            <p:nvPr/>
          </p:nvSpPr>
          <p:spPr bwMode="auto">
            <a:xfrm>
              <a:off x="2404" y="1348"/>
              <a:ext cx="856" cy="760"/>
            </a:xfrm>
            <a:prstGeom prst="ellipse">
              <a:avLst/>
            </a:prstGeom>
            <a:solidFill>
              <a:schemeClr val="bg1"/>
            </a:solidFill>
            <a:ln w="12700">
              <a:solidFill>
                <a:schemeClr val="tx1"/>
              </a:solidFill>
              <a:round/>
              <a:headEnd/>
              <a:tailEnd/>
            </a:ln>
            <a:effectLst/>
          </p:spPr>
          <p:txBody>
            <a:bodyPr wrap="none" anchor="ctr"/>
            <a:lstStyle/>
            <a:p>
              <a:endParaRPr lang="en-IN"/>
            </a:p>
          </p:txBody>
        </p:sp>
        <p:sp>
          <p:nvSpPr>
            <p:cNvPr id="109574" name="Line 6"/>
            <p:cNvSpPr>
              <a:spLocks noChangeShapeType="1"/>
            </p:cNvSpPr>
            <p:nvPr/>
          </p:nvSpPr>
          <p:spPr bwMode="auto">
            <a:xfrm flipH="1" flipV="1">
              <a:off x="1776" y="1200"/>
              <a:ext cx="720" cy="240"/>
            </a:xfrm>
            <a:prstGeom prst="line">
              <a:avLst/>
            </a:prstGeom>
            <a:noFill/>
            <a:ln w="12700">
              <a:solidFill>
                <a:schemeClr val="tx1"/>
              </a:solidFill>
              <a:round/>
              <a:headEnd/>
              <a:tailEnd/>
            </a:ln>
            <a:effectLst/>
          </p:spPr>
          <p:txBody>
            <a:bodyPr/>
            <a:lstStyle/>
            <a:p>
              <a:endParaRPr lang="en-IN"/>
            </a:p>
          </p:txBody>
        </p:sp>
        <p:sp>
          <p:nvSpPr>
            <p:cNvPr id="109575" name="Line 7"/>
            <p:cNvSpPr>
              <a:spLocks noChangeShapeType="1"/>
            </p:cNvSpPr>
            <p:nvPr/>
          </p:nvSpPr>
          <p:spPr bwMode="auto">
            <a:xfrm flipH="1" flipV="1">
              <a:off x="1728" y="1488"/>
              <a:ext cx="672" cy="96"/>
            </a:xfrm>
            <a:prstGeom prst="line">
              <a:avLst/>
            </a:prstGeom>
            <a:noFill/>
            <a:ln w="12700">
              <a:solidFill>
                <a:schemeClr val="tx1"/>
              </a:solidFill>
              <a:round/>
              <a:headEnd/>
              <a:tailEnd/>
            </a:ln>
            <a:effectLst/>
          </p:spPr>
          <p:txBody>
            <a:bodyPr/>
            <a:lstStyle/>
            <a:p>
              <a:endParaRPr lang="en-IN"/>
            </a:p>
          </p:txBody>
        </p:sp>
        <p:sp>
          <p:nvSpPr>
            <p:cNvPr id="109576" name="Line 8"/>
            <p:cNvSpPr>
              <a:spLocks noChangeShapeType="1"/>
            </p:cNvSpPr>
            <p:nvPr/>
          </p:nvSpPr>
          <p:spPr bwMode="auto">
            <a:xfrm flipH="1">
              <a:off x="1776" y="1728"/>
              <a:ext cx="624" cy="48"/>
            </a:xfrm>
            <a:prstGeom prst="line">
              <a:avLst/>
            </a:prstGeom>
            <a:noFill/>
            <a:ln w="12700">
              <a:solidFill>
                <a:schemeClr val="tx1"/>
              </a:solidFill>
              <a:round/>
              <a:headEnd/>
              <a:tailEnd/>
            </a:ln>
            <a:effectLst/>
          </p:spPr>
          <p:txBody>
            <a:bodyPr/>
            <a:lstStyle/>
            <a:p>
              <a:endParaRPr lang="en-IN"/>
            </a:p>
          </p:txBody>
        </p:sp>
        <p:sp>
          <p:nvSpPr>
            <p:cNvPr id="109577" name="Line 9"/>
            <p:cNvSpPr>
              <a:spLocks noChangeShapeType="1"/>
            </p:cNvSpPr>
            <p:nvPr/>
          </p:nvSpPr>
          <p:spPr bwMode="auto">
            <a:xfrm flipH="1">
              <a:off x="1776" y="1968"/>
              <a:ext cx="672" cy="240"/>
            </a:xfrm>
            <a:prstGeom prst="line">
              <a:avLst/>
            </a:prstGeom>
            <a:noFill/>
            <a:ln w="12700">
              <a:solidFill>
                <a:schemeClr val="tx1"/>
              </a:solidFill>
              <a:round/>
              <a:headEnd/>
              <a:tailEnd/>
            </a:ln>
            <a:effectLst/>
          </p:spPr>
          <p:txBody>
            <a:bodyPr/>
            <a:lstStyle/>
            <a:p>
              <a:endParaRPr lang="en-IN"/>
            </a:p>
          </p:txBody>
        </p:sp>
        <p:sp>
          <p:nvSpPr>
            <p:cNvPr id="109578" name="Rectangle 10"/>
            <p:cNvSpPr>
              <a:spLocks noChangeArrowheads="1"/>
            </p:cNvSpPr>
            <p:nvPr/>
          </p:nvSpPr>
          <p:spPr bwMode="auto">
            <a:xfrm>
              <a:off x="2151" y="1095"/>
              <a:ext cx="216"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w</a:t>
              </a:r>
              <a:r>
                <a:rPr lang="en-GB" b="1" baseline="-25000">
                  <a:latin typeface="Times New Roman" pitchFamily="18" charset="0"/>
                </a:rPr>
                <a:t>1j</a:t>
              </a:r>
            </a:p>
          </p:txBody>
        </p:sp>
        <p:sp>
          <p:nvSpPr>
            <p:cNvPr id="109579" name="Rectangle 11"/>
            <p:cNvSpPr>
              <a:spLocks noChangeArrowheads="1"/>
            </p:cNvSpPr>
            <p:nvPr/>
          </p:nvSpPr>
          <p:spPr bwMode="auto">
            <a:xfrm>
              <a:off x="1911" y="1249"/>
              <a:ext cx="361" cy="240"/>
            </a:xfrm>
            <a:prstGeom prst="rect">
              <a:avLst/>
            </a:prstGeom>
            <a:noFill/>
            <a:ln w="12700">
              <a:noFill/>
              <a:miter lim="800000"/>
              <a:headEnd/>
              <a:tailEnd/>
            </a:ln>
            <a:effectLst/>
          </p:spPr>
          <p:txBody>
            <a:bodyPr lIns="90488" tIns="44450" rIns="90488" bIns="44450">
              <a:spAutoFit/>
            </a:bodyPr>
            <a:lstStyle/>
            <a:p>
              <a:pPr eaLnBrk="0" hangingPunct="0"/>
              <a:r>
                <a:rPr lang="en-GB" b="1">
                  <a:latin typeface="Times New Roman" pitchFamily="18" charset="0"/>
                </a:rPr>
                <a:t>w</a:t>
              </a:r>
              <a:r>
                <a:rPr lang="en-GB" b="1" baseline="-25000">
                  <a:latin typeface="Times New Roman" pitchFamily="18" charset="0"/>
                </a:rPr>
                <a:t>2j</a:t>
              </a:r>
            </a:p>
          </p:txBody>
        </p:sp>
        <p:sp>
          <p:nvSpPr>
            <p:cNvPr id="109580" name="Rectangle 12"/>
            <p:cNvSpPr>
              <a:spLocks noChangeArrowheads="1"/>
            </p:cNvSpPr>
            <p:nvPr/>
          </p:nvSpPr>
          <p:spPr bwMode="auto">
            <a:xfrm>
              <a:off x="1815" y="1479"/>
              <a:ext cx="216"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w</a:t>
              </a:r>
              <a:r>
                <a:rPr lang="en-GB" b="1" baseline="-25000">
                  <a:latin typeface="Times New Roman" pitchFamily="18" charset="0"/>
                </a:rPr>
                <a:t>3j</a:t>
              </a:r>
            </a:p>
          </p:txBody>
        </p:sp>
        <p:sp>
          <p:nvSpPr>
            <p:cNvPr id="109581" name="Rectangle 13"/>
            <p:cNvSpPr>
              <a:spLocks noChangeArrowheads="1"/>
            </p:cNvSpPr>
            <p:nvPr/>
          </p:nvSpPr>
          <p:spPr bwMode="auto">
            <a:xfrm>
              <a:off x="2103" y="2007"/>
              <a:ext cx="197"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w</a:t>
              </a:r>
              <a:r>
                <a:rPr lang="en-GB" b="1" baseline="-25000">
                  <a:latin typeface="Times New Roman" pitchFamily="18" charset="0"/>
                </a:rPr>
                <a:t>ij</a:t>
              </a:r>
            </a:p>
          </p:txBody>
        </p:sp>
        <p:sp>
          <p:nvSpPr>
            <p:cNvPr id="109582" name="Rectangle 14"/>
            <p:cNvSpPr>
              <a:spLocks noChangeArrowheads="1"/>
            </p:cNvSpPr>
            <p:nvPr/>
          </p:nvSpPr>
          <p:spPr bwMode="auto">
            <a:xfrm>
              <a:off x="1479" y="999"/>
              <a:ext cx="159"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y</a:t>
              </a:r>
              <a:r>
                <a:rPr lang="en-GB" b="1" baseline="-25000">
                  <a:latin typeface="Times New Roman" pitchFamily="18" charset="0"/>
                </a:rPr>
                <a:t>1</a:t>
              </a:r>
            </a:p>
          </p:txBody>
        </p:sp>
        <p:sp>
          <p:nvSpPr>
            <p:cNvPr id="109583" name="Rectangle 15"/>
            <p:cNvSpPr>
              <a:spLocks noChangeArrowheads="1"/>
            </p:cNvSpPr>
            <p:nvPr/>
          </p:nvSpPr>
          <p:spPr bwMode="auto">
            <a:xfrm>
              <a:off x="1479" y="1335"/>
              <a:ext cx="159"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y</a:t>
              </a:r>
              <a:r>
                <a:rPr lang="en-GB" b="1" baseline="-25000">
                  <a:latin typeface="Times New Roman" pitchFamily="18" charset="0"/>
                </a:rPr>
                <a:t>2</a:t>
              </a:r>
            </a:p>
          </p:txBody>
        </p:sp>
        <p:sp>
          <p:nvSpPr>
            <p:cNvPr id="109584" name="Rectangle 16"/>
            <p:cNvSpPr>
              <a:spLocks noChangeArrowheads="1"/>
            </p:cNvSpPr>
            <p:nvPr/>
          </p:nvSpPr>
          <p:spPr bwMode="auto">
            <a:xfrm>
              <a:off x="1479" y="1671"/>
              <a:ext cx="159"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y</a:t>
              </a:r>
              <a:r>
                <a:rPr lang="en-GB" b="1" baseline="-25000">
                  <a:latin typeface="Times New Roman" pitchFamily="18" charset="0"/>
                </a:rPr>
                <a:t>3</a:t>
              </a:r>
            </a:p>
          </p:txBody>
        </p:sp>
        <p:sp>
          <p:nvSpPr>
            <p:cNvPr id="109585" name="Rectangle 17"/>
            <p:cNvSpPr>
              <a:spLocks noChangeArrowheads="1"/>
            </p:cNvSpPr>
            <p:nvPr/>
          </p:nvSpPr>
          <p:spPr bwMode="auto">
            <a:xfrm>
              <a:off x="1507" y="2007"/>
              <a:ext cx="141" cy="240"/>
            </a:xfrm>
            <a:prstGeom prst="rect">
              <a:avLst/>
            </a:prstGeom>
            <a:noFill/>
            <a:ln w="12700">
              <a:noFill/>
              <a:miter lim="800000"/>
              <a:headEnd/>
              <a:tailEnd/>
            </a:ln>
            <a:effectLst/>
          </p:spPr>
          <p:txBody>
            <a:bodyPr wrap="none" lIns="90488" tIns="44450" rIns="90488" bIns="44450">
              <a:spAutoFit/>
            </a:bodyPr>
            <a:lstStyle/>
            <a:p>
              <a:pPr eaLnBrk="0" hangingPunct="0"/>
              <a:r>
                <a:rPr lang="en-GB" b="1">
                  <a:latin typeface="Times New Roman" pitchFamily="18" charset="0"/>
                </a:rPr>
                <a:t>y</a:t>
              </a:r>
              <a:r>
                <a:rPr lang="en-GB" b="1" baseline="-25000">
                  <a:latin typeface="Times New Roman" pitchFamily="18" charset="0"/>
                </a:rPr>
                <a:t>i</a:t>
              </a:r>
            </a:p>
          </p:txBody>
        </p:sp>
        <p:sp>
          <p:nvSpPr>
            <p:cNvPr id="109586" name="Line 18"/>
            <p:cNvSpPr>
              <a:spLocks noChangeShapeType="1"/>
            </p:cNvSpPr>
            <p:nvPr/>
          </p:nvSpPr>
          <p:spPr bwMode="auto">
            <a:xfrm>
              <a:off x="1824" y="1824"/>
              <a:ext cx="0" cy="336"/>
            </a:xfrm>
            <a:prstGeom prst="line">
              <a:avLst/>
            </a:prstGeom>
            <a:noFill/>
            <a:ln w="12700">
              <a:solidFill>
                <a:schemeClr val="tx1"/>
              </a:solidFill>
              <a:prstDash val="sysDot"/>
              <a:round/>
              <a:headEnd/>
              <a:tailEnd/>
            </a:ln>
            <a:effectLst/>
          </p:spPr>
          <p:txBody>
            <a:bodyPr/>
            <a:lstStyle/>
            <a:p>
              <a:endParaRPr lang="en-IN"/>
            </a:p>
          </p:txBody>
        </p:sp>
        <p:sp>
          <p:nvSpPr>
            <p:cNvPr id="109587" name="Line 19"/>
            <p:cNvSpPr>
              <a:spLocks noChangeShapeType="1"/>
            </p:cNvSpPr>
            <p:nvPr/>
          </p:nvSpPr>
          <p:spPr bwMode="auto">
            <a:xfrm>
              <a:off x="2832" y="1344"/>
              <a:ext cx="0" cy="768"/>
            </a:xfrm>
            <a:prstGeom prst="line">
              <a:avLst/>
            </a:prstGeom>
            <a:noFill/>
            <a:ln w="12700">
              <a:solidFill>
                <a:schemeClr val="tx1"/>
              </a:solidFill>
              <a:round/>
              <a:headEnd/>
              <a:tailEnd/>
            </a:ln>
            <a:effectLst/>
          </p:spPr>
          <p:txBody>
            <a:bodyPr/>
            <a:lstStyle/>
            <a:p>
              <a:endParaRPr lang="en-IN"/>
            </a:p>
          </p:txBody>
        </p:sp>
        <p:graphicFrame>
          <p:nvGraphicFramePr>
            <p:cNvPr id="109588" name="Object 20">
              <a:hlinkClick r:id="" action="ppaction://ole?verb=0"/>
            </p:cNvPr>
            <p:cNvGraphicFramePr>
              <a:graphicFrameLocks/>
            </p:cNvGraphicFramePr>
            <p:nvPr/>
          </p:nvGraphicFramePr>
          <p:xfrm>
            <a:off x="2488" y="1536"/>
            <a:ext cx="719" cy="528"/>
          </p:xfrm>
          <a:graphic>
            <a:graphicData uri="http://schemas.openxmlformats.org/presentationml/2006/ole">
              <mc:AlternateContent xmlns:mc="http://schemas.openxmlformats.org/markup-compatibility/2006">
                <mc:Choice xmlns:v="urn:schemas-microsoft-com:vml" Requires="v">
                  <p:oleObj name="Equation" r:id="rId2" imgW="483840" imgH="358560" progId="">
                    <p:embed/>
                  </p:oleObj>
                </mc:Choice>
                <mc:Fallback>
                  <p:oleObj name="Equation" r:id="rId2" imgW="483840" imgH="358560" progId="">
                    <p:embed/>
                    <p:pic>
                      <p:nvPicPr>
                        <p:cNvPr id="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 y="1536"/>
                          <a:ext cx="719"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9" name="Rectangle 21"/>
            <p:cNvSpPr>
              <a:spLocks noChangeArrowheads="1"/>
            </p:cNvSpPr>
            <p:nvPr/>
          </p:nvSpPr>
          <p:spPr bwMode="auto">
            <a:xfrm>
              <a:off x="2823" y="1546"/>
              <a:ext cx="356" cy="358"/>
            </a:xfrm>
            <a:prstGeom prst="rect">
              <a:avLst/>
            </a:prstGeom>
            <a:noFill/>
            <a:ln w="12700">
              <a:noFill/>
              <a:miter lim="800000"/>
              <a:headEnd/>
              <a:tailEnd/>
            </a:ln>
            <a:effectLst/>
          </p:spPr>
          <p:txBody>
            <a:bodyPr wrap="none" lIns="90488" tIns="44450" rIns="90488" bIns="44450">
              <a:spAutoFit/>
            </a:bodyPr>
            <a:lstStyle/>
            <a:p>
              <a:pPr eaLnBrk="0" hangingPunct="0"/>
              <a:r>
                <a:rPr lang="en-GB" sz="5500" b="1" i="1" dirty="0">
                  <a:latin typeface="Times New Roman" pitchFamily="18" charset="0"/>
                </a:rPr>
                <a:t>f</a:t>
              </a:r>
              <a:r>
                <a:rPr lang="en-GB" sz="5500" b="1" dirty="0">
                  <a:latin typeface="Times New Roman" pitchFamily="18" charset="0"/>
                </a:rPr>
                <a:t>(x)</a:t>
              </a:r>
            </a:p>
          </p:txBody>
        </p:sp>
        <p:sp>
          <p:nvSpPr>
            <p:cNvPr id="109590" name="Line 22"/>
            <p:cNvSpPr>
              <a:spLocks noChangeShapeType="1"/>
            </p:cNvSpPr>
            <p:nvPr/>
          </p:nvSpPr>
          <p:spPr bwMode="auto">
            <a:xfrm>
              <a:off x="3264" y="1728"/>
              <a:ext cx="672" cy="0"/>
            </a:xfrm>
            <a:prstGeom prst="line">
              <a:avLst/>
            </a:prstGeom>
            <a:noFill/>
            <a:ln w="12700">
              <a:solidFill>
                <a:schemeClr val="tx1"/>
              </a:solidFill>
              <a:round/>
              <a:headEnd/>
              <a:tailEnd/>
            </a:ln>
            <a:effectLst/>
          </p:spPr>
          <p:txBody>
            <a:bodyPr/>
            <a:lstStyle/>
            <a:p>
              <a:endParaRPr lang="en-IN"/>
            </a:p>
          </p:txBody>
        </p:sp>
        <p:sp>
          <p:nvSpPr>
            <p:cNvPr id="109591" name="Rectangle 23"/>
            <p:cNvSpPr>
              <a:spLocks noChangeArrowheads="1"/>
            </p:cNvSpPr>
            <p:nvPr/>
          </p:nvSpPr>
          <p:spPr bwMode="auto">
            <a:xfrm>
              <a:off x="3927" y="1566"/>
              <a:ext cx="232" cy="405"/>
            </a:xfrm>
            <a:prstGeom prst="rect">
              <a:avLst/>
            </a:prstGeom>
            <a:noFill/>
            <a:ln w="12700">
              <a:noFill/>
              <a:miter lim="800000"/>
              <a:headEnd/>
              <a:tailEnd/>
            </a:ln>
            <a:effectLst/>
          </p:spPr>
          <p:txBody>
            <a:bodyPr wrap="none" lIns="90488" tIns="44450" rIns="90488" bIns="44450">
              <a:spAutoFit/>
            </a:bodyPr>
            <a:lstStyle/>
            <a:p>
              <a:pPr eaLnBrk="0" hangingPunct="0"/>
              <a:r>
                <a:rPr lang="en-GB" sz="6300" b="1" dirty="0">
                  <a:latin typeface="Times New Roman" pitchFamily="18" charset="0"/>
                </a:rPr>
                <a:t>O</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611" y="2297252"/>
            <a:ext cx="17827626" cy="6863417"/>
          </a:xfrm>
          <a:prstGeom prst="rect">
            <a:avLst/>
          </a:prstGeom>
        </p:spPr>
        <p:txBody>
          <a:bodyPr wrap="square">
            <a:spAutoFit/>
          </a:bodyPr>
          <a:lstStyle/>
          <a:p>
            <a:r>
              <a:rPr lang="en-IN" sz="4000" dirty="0"/>
              <a:t>Each hidden layer of the network is typically vector-valued. The dimensionality of these hidden layers determines the </a:t>
            </a:r>
            <a:r>
              <a:rPr lang="en-IN" sz="4000" i="1" dirty="0"/>
              <a:t>width of the model</a:t>
            </a:r>
          </a:p>
          <a:p>
            <a:endParaRPr lang="en-IN" sz="4000" i="1" dirty="0"/>
          </a:p>
          <a:p>
            <a:r>
              <a:rPr lang="en-IN" sz="4000" dirty="0"/>
              <a:t>we can also think of the layer as consisting of many </a:t>
            </a:r>
            <a:r>
              <a:rPr lang="en-IN" sz="4000" i="1" dirty="0"/>
              <a:t>units that act in parallel,</a:t>
            </a:r>
          </a:p>
          <a:p>
            <a:r>
              <a:rPr lang="en-IN" sz="4000" dirty="0"/>
              <a:t>each representing a vector-to-scalar function.</a:t>
            </a:r>
          </a:p>
          <a:p>
            <a:endParaRPr lang="en-IN" sz="4000" dirty="0"/>
          </a:p>
          <a:p>
            <a:r>
              <a:rPr lang="en-IN" sz="4000" dirty="0" err="1"/>
              <a:t>feedforward</a:t>
            </a:r>
            <a:r>
              <a:rPr lang="en-IN" sz="4000" dirty="0"/>
              <a:t> networks begin with linear models and consider how to overcome their limitations.</a:t>
            </a:r>
          </a:p>
          <a:p>
            <a:r>
              <a:rPr lang="en-IN" sz="4000" dirty="0"/>
              <a:t> Linear models also have the obvious defect that the model capacity is limited to linear functions</a:t>
            </a:r>
          </a:p>
          <a:p>
            <a:endParaRPr lang="en-IN"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4837" y="473869"/>
            <a:ext cx="5301451" cy="630942"/>
          </a:xfrm>
          <a:prstGeom prst="rect">
            <a:avLst/>
          </a:prstGeom>
        </p:spPr>
        <p:txBody>
          <a:bodyPr wrap="none">
            <a:spAutoFit/>
          </a:bodyPr>
          <a:lstStyle/>
          <a:p>
            <a:r>
              <a:rPr lang="en-IN" b="1" dirty="0"/>
              <a:t>Example: Learning XOR</a:t>
            </a:r>
            <a:endParaRPr lang="en-IN" dirty="0"/>
          </a:p>
        </p:txBody>
      </p:sp>
      <p:sp>
        <p:nvSpPr>
          <p:cNvPr id="3" name="Rectangle 2"/>
          <p:cNvSpPr/>
          <p:nvPr/>
        </p:nvSpPr>
        <p:spPr>
          <a:xfrm>
            <a:off x="681037" y="1540669"/>
            <a:ext cx="9302547" cy="630942"/>
          </a:xfrm>
          <a:prstGeom prst="rect">
            <a:avLst/>
          </a:prstGeom>
        </p:spPr>
        <p:txBody>
          <a:bodyPr wrap="none">
            <a:spAutoFit/>
          </a:bodyPr>
          <a:lstStyle/>
          <a:p>
            <a:r>
              <a:rPr lang="en-IN" dirty="0"/>
              <a:t>The XOR function provides the target function</a:t>
            </a:r>
          </a:p>
        </p:txBody>
      </p:sp>
      <p:pic>
        <p:nvPicPr>
          <p:cNvPr id="63492" name="Picture 4"/>
          <p:cNvPicPr>
            <a:picLocks noChangeAspect="1" noChangeArrowheads="1"/>
          </p:cNvPicPr>
          <p:nvPr/>
        </p:nvPicPr>
        <p:blipFill>
          <a:blip r:embed="rId2" cstate="print"/>
          <a:srcRect/>
          <a:stretch>
            <a:fillRect/>
          </a:stretch>
        </p:blipFill>
        <p:spPr bwMode="auto">
          <a:xfrm>
            <a:off x="1216419" y="2070058"/>
            <a:ext cx="16152418" cy="1700255"/>
          </a:xfrm>
          <a:prstGeom prst="rect">
            <a:avLst/>
          </a:prstGeom>
          <a:noFill/>
          <a:ln w="9525">
            <a:noFill/>
            <a:miter lim="800000"/>
            <a:headEnd/>
            <a:tailEnd/>
          </a:ln>
        </p:spPr>
      </p:pic>
      <p:pic>
        <p:nvPicPr>
          <p:cNvPr id="63493" name="Picture 5"/>
          <p:cNvPicPr>
            <a:picLocks noChangeAspect="1" noChangeArrowheads="1"/>
          </p:cNvPicPr>
          <p:nvPr/>
        </p:nvPicPr>
        <p:blipFill>
          <a:blip r:embed="rId3" cstate="print"/>
          <a:srcRect/>
          <a:stretch>
            <a:fillRect/>
          </a:stretch>
        </p:blipFill>
        <p:spPr bwMode="auto">
          <a:xfrm>
            <a:off x="909637" y="3979070"/>
            <a:ext cx="18288000" cy="6934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p:cNvPicPr>
            <a:picLocks noChangeAspect="1" noChangeArrowheads="1"/>
          </p:cNvPicPr>
          <p:nvPr/>
        </p:nvPicPr>
        <p:blipFill>
          <a:blip r:embed="rId2" cstate="print"/>
          <a:srcRect/>
          <a:stretch>
            <a:fillRect/>
          </a:stretch>
        </p:blipFill>
        <p:spPr bwMode="auto">
          <a:xfrm>
            <a:off x="5024437" y="397669"/>
            <a:ext cx="9736431" cy="4568031"/>
          </a:xfrm>
          <a:prstGeom prst="rect">
            <a:avLst/>
          </a:prstGeom>
          <a:noFill/>
          <a:ln w="9525">
            <a:noFill/>
            <a:miter lim="800000"/>
            <a:headEnd/>
            <a:tailEnd/>
          </a:ln>
        </p:spPr>
      </p:pic>
      <p:pic>
        <p:nvPicPr>
          <p:cNvPr id="61444" name="Picture 4"/>
          <p:cNvPicPr>
            <a:picLocks noChangeAspect="1" noChangeArrowheads="1"/>
          </p:cNvPicPr>
          <p:nvPr/>
        </p:nvPicPr>
        <p:blipFill>
          <a:blip r:embed="rId3" cstate="print"/>
          <a:srcRect/>
          <a:stretch>
            <a:fillRect/>
          </a:stretch>
        </p:blipFill>
        <p:spPr bwMode="auto">
          <a:xfrm>
            <a:off x="1976437" y="4817269"/>
            <a:ext cx="16620879" cy="62347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a:stretch>
            <a:fillRect/>
          </a:stretch>
        </p:blipFill>
        <p:spPr bwMode="auto">
          <a:xfrm>
            <a:off x="6243637" y="313513"/>
            <a:ext cx="5976938" cy="5189556"/>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1976437" y="5966123"/>
            <a:ext cx="16459200" cy="534481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3534189" y="397669"/>
            <a:ext cx="11548648" cy="5791200"/>
          </a:xfrm>
          <a:prstGeom prst="rect">
            <a:avLst/>
          </a:prstGeom>
          <a:noFill/>
          <a:ln w="9525">
            <a:noFill/>
            <a:miter lim="800000"/>
            <a:headEnd/>
            <a:tailEnd/>
          </a:ln>
        </p:spPr>
      </p:pic>
      <p:pic>
        <p:nvPicPr>
          <p:cNvPr id="3" name="Picture 5"/>
          <p:cNvPicPr>
            <a:picLocks noChangeAspect="1" noChangeArrowheads="1"/>
          </p:cNvPicPr>
          <p:nvPr/>
        </p:nvPicPr>
        <p:blipFill>
          <a:blip r:embed="rId3" cstate="print"/>
          <a:srcRect/>
          <a:stretch>
            <a:fillRect/>
          </a:stretch>
        </p:blipFill>
        <p:spPr bwMode="auto">
          <a:xfrm>
            <a:off x="2128837" y="5978525"/>
            <a:ext cx="14316376" cy="478234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9237" y="1312069"/>
            <a:ext cx="16383000" cy="1169551"/>
          </a:xfrm>
          <a:prstGeom prst="rect">
            <a:avLst/>
          </a:prstGeom>
        </p:spPr>
        <p:txBody>
          <a:bodyPr wrap="square">
            <a:spAutoFit/>
          </a:bodyPr>
          <a:lstStyle/>
          <a:p>
            <a:r>
              <a:rPr lang="en-IN" dirty="0"/>
              <a:t>In modern neural networks, the default recommendation is to use the </a:t>
            </a:r>
            <a:r>
              <a:rPr lang="en-IN" dirty="0" err="1"/>
              <a:t>rectiﬁed</a:t>
            </a:r>
            <a:r>
              <a:rPr lang="en-IN" dirty="0"/>
              <a:t> linear unit , or </a:t>
            </a:r>
            <a:r>
              <a:rPr lang="en-IN" dirty="0" err="1"/>
              <a:t>ReLU</a:t>
            </a:r>
            <a:endParaRPr lang="en-IN" dirty="0"/>
          </a:p>
        </p:txBody>
      </p:sp>
      <p:pic>
        <p:nvPicPr>
          <p:cNvPr id="65538" name="Picture 2"/>
          <p:cNvPicPr>
            <a:picLocks noChangeAspect="1" noChangeArrowheads="1"/>
          </p:cNvPicPr>
          <p:nvPr/>
        </p:nvPicPr>
        <p:blipFill>
          <a:blip r:embed="rId2" cstate="print"/>
          <a:srcRect/>
          <a:stretch>
            <a:fillRect/>
          </a:stretch>
        </p:blipFill>
        <p:spPr bwMode="auto">
          <a:xfrm>
            <a:off x="3195637" y="2531269"/>
            <a:ext cx="15449903" cy="7239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srcRect/>
          <a:stretch>
            <a:fillRect/>
          </a:stretch>
        </p:blipFill>
        <p:spPr bwMode="auto">
          <a:xfrm>
            <a:off x="2738437" y="1312070"/>
            <a:ext cx="16400674" cy="9448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srcRect/>
          <a:stretch>
            <a:fillRect/>
          </a:stretch>
        </p:blipFill>
        <p:spPr bwMode="auto">
          <a:xfrm>
            <a:off x="2703485" y="972372"/>
            <a:ext cx="14208152" cy="978849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437" y="2683669"/>
            <a:ext cx="17297400" cy="5632311"/>
          </a:xfrm>
          <a:prstGeom prst="rect">
            <a:avLst/>
          </a:prstGeom>
        </p:spPr>
        <p:txBody>
          <a:bodyPr wrap="square">
            <a:spAutoFit/>
          </a:bodyPr>
          <a:lstStyle/>
          <a:p>
            <a:pPr algn="just"/>
            <a:r>
              <a:rPr lang="en-IN" sz="3600" dirty="0"/>
              <a:t>In this example, we simply </a:t>
            </a:r>
            <a:r>
              <a:rPr lang="en-IN" sz="3600" dirty="0" err="1"/>
              <a:t>speciﬁed</a:t>
            </a:r>
            <a:r>
              <a:rPr lang="en-IN" sz="3600" dirty="0"/>
              <a:t> the solution, then showed that it obtained zero error. In a real situation, there might be billions of model parameters and billions of training examples, so one cannot simply guess the solution as we did here. Instead, a gradient-based optimization algorithm can </a:t>
            </a:r>
            <a:r>
              <a:rPr lang="en-IN" sz="3600" dirty="0" err="1"/>
              <a:t>ﬁnd</a:t>
            </a:r>
            <a:r>
              <a:rPr lang="en-IN" sz="3600" dirty="0"/>
              <a:t> parameters that produce very little error. The solution we described to the XOR problem is at a global minimum of the loss function, so gradient descent could converge to this point. There are other equivalent solutions to the XOR problem that gradient descent could also </a:t>
            </a:r>
            <a:r>
              <a:rPr lang="en-IN" sz="3600" dirty="0" err="1"/>
              <a:t>ﬁnd</a:t>
            </a:r>
            <a:r>
              <a:rPr lang="en-IN" sz="3600" dirty="0"/>
              <a:t>. The convergence point of gradient descent depends on the initial values of the parameters. In practice, gradient descent would usually not </a:t>
            </a:r>
            <a:r>
              <a:rPr lang="en-IN" sz="3600" dirty="0" err="1"/>
              <a:t>ﬁnd</a:t>
            </a:r>
            <a:r>
              <a:rPr lang="en-IN" sz="3600" dirty="0"/>
              <a:t> clean, easily understood, integer-valued solutions like the one we presented here.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4037" y="1388269"/>
            <a:ext cx="16611600" cy="9248686"/>
          </a:xfrm>
          <a:prstGeom prst="rect">
            <a:avLst/>
          </a:prstGeom>
        </p:spPr>
        <p:txBody>
          <a:bodyPr wrap="square">
            <a:spAutoFit/>
          </a:bodyPr>
          <a:lstStyle/>
          <a:p>
            <a:pPr algn="just"/>
            <a:r>
              <a:rPr lang="en-IN" dirty="0"/>
              <a:t>Deep </a:t>
            </a:r>
            <a:r>
              <a:rPr lang="en-IN" b="1" dirty="0"/>
              <a:t>learning</a:t>
            </a:r>
            <a:r>
              <a:rPr lang="en-IN" dirty="0"/>
              <a:t> neural networks are trained using the stochastic </a:t>
            </a:r>
            <a:r>
              <a:rPr lang="en-IN" b="1" dirty="0"/>
              <a:t>gradient descent</a:t>
            </a:r>
            <a:r>
              <a:rPr lang="en-IN" dirty="0"/>
              <a:t> optimization algorithm. The </a:t>
            </a:r>
            <a:r>
              <a:rPr lang="en-IN" b="1" dirty="0"/>
              <a:t>learning</a:t>
            </a:r>
            <a:r>
              <a:rPr lang="en-IN" dirty="0"/>
              <a:t> rate is a </a:t>
            </a:r>
            <a:r>
              <a:rPr lang="en-IN" dirty="0" err="1"/>
              <a:t>hyperparameter</a:t>
            </a:r>
            <a:r>
              <a:rPr lang="en-IN" dirty="0"/>
              <a:t> that controls how much to change the model in response to the estimated error each time the model weights are updated</a:t>
            </a:r>
          </a:p>
          <a:p>
            <a:pPr algn="just"/>
            <a:endParaRPr lang="en-IN" dirty="0"/>
          </a:p>
          <a:p>
            <a:pPr algn="just"/>
            <a:r>
              <a:rPr lang="en-IN" b="1" dirty="0"/>
              <a:t>Gradient Descent</a:t>
            </a:r>
            <a:r>
              <a:rPr lang="en-IN" dirty="0"/>
              <a:t> is an optimization algorithm for finding a local minimum of a differentiable function. </a:t>
            </a:r>
            <a:r>
              <a:rPr lang="en-IN" b="1" dirty="0"/>
              <a:t>Gradient descent</a:t>
            </a:r>
            <a:r>
              <a:rPr lang="en-IN" dirty="0"/>
              <a:t> is simply used to find the values of a function's parameters (coefficients) that minimize a cost function as far as possible.</a:t>
            </a:r>
          </a:p>
          <a:p>
            <a:pPr algn="just"/>
            <a:endParaRPr lang="en-IN" dirty="0"/>
          </a:p>
          <a:p>
            <a:pPr algn="just"/>
            <a:r>
              <a:rPr lang="en-IN" dirty="0"/>
              <a:t>Computing the gradient is slightly more complicated for a neural network, but can still be done efficiently and exactly. Sec. 6.5 will describe how to obtain the gradient using the back-propagation algorithm and modern generalizations of the back-propagation algorithm.</a:t>
            </a:r>
          </a:p>
          <a:p>
            <a:pPr algn="just"/>
            <a:r>
              <a:rPr lang="en-IN" dirty="0"/>
              <a:t>As with other machine learning models, to apply gradient-based learning we must choose </a:t>
            </a:r>
            <a:r>
              <a:rPr lang="en-IN" dirty="0">
                <a:solidFill>
                  <a:srgbClr val="FF0000"/>
                </a:solidFill>
              </a:rPr>
              <a:t>a cost function</a:t>
            </a:r>
            <a:r>
              <a:rPr lang="en-IN" dirty="0"/>
              <a:t>, and we must choose how to represent the </a:t>
            </a:r>
            <a:r>
              <a:rPr lang="en-IN" dirty="0">
                <a:solidFill>
                  <a:srgbClr val="FF0000"/>
                </a:solidFill>
              </a:rPr>
              <a:t>output of the model</a:t>
            </a:r>
            <a:r>
              <a:rPr lang="en-IN" dirty="0"/>
              <a:t>. We now revisit these design considerations with special emphasis on</a:t>
            </a:r>
          </a:p>
          <a:p>
            <a:pPr algn="just"/>
            <a:r>
              <a:rPr lang="en-IN" dirty="0"/>
              <a:t>the neural networks scenario.</a:t>
            </a:r>
          </a:p>
        </p:txBody>
      </p:sp>
      <p:sp>
        <p:nvSpPr>
          <p:cNvPr id="3" name="Rectangle 2"/>
          <p:cNvSpPr/>
          <p:nvPr/>
        </p:nvSpPr>
        <p:spPr>
          <a:xfrm>
            <a:off x="6472237" y="321469"/>
            <a:ext cx="6300123" cy="630942"/>
          </a:xfrm>
          <a:prstGeom prst="rect">
            <a:avLst/>
          </a:prstGeom>
        </p:spPr>
        <p:txBody>
          <a:bodyPr wrap="none">
            <a:spAutoFit/>
          </a:bodyPr>
          <a:lstStyle/>
          <a:p>
            <a:r>
              <a:rPr lang="en-IN" b="1" dirty="0"/>
              <a:t>6.2 Gradient-Based Learning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2"/>
          </p:nvPr>
        </p:nvSpPr>
        <p:spPr/>
        <p:txBody>
          <a:bodyPr/>
          <a:lstStyle/>
          <a:p>
            <a:fld id="{5C12C124-80BC-4DC1-BFE6-5E811A537CF4}" type="slidenum">
              <a:rPr lang="he-IL"/>
              <a:pPr/>
              <a:t>3</a:t>
            </a:fld>
            <a:endParaRPr lang="en-US"/>
          </a:p>
        </p:txBody>
      </p:sp>
      <p:sp>
        <p:nvSpPr>
          <p:cNvPr id="105474" name="Rectangle 2"/>
          <p:cNvSpPr>
            <a:spLocks noChangeArrowheads="1"/>
          </p:cNvSpPr>
          <p:nvPr/>
        </p:nvSpPr>
        <p:spPr bwMode="auto">
          <a:xfrm>
            <a:off x="4315856" y="-211931"/>
            <a:ext cx="16253381" cy="1885156"/>
          </a:xfrm>
          <a:prstGeom prst="rect">
            <a:avLst/>
          </a:prstGeom>
          <a:noFill/>
          <a:ln w="12700">
            <a:noFill/>
            <a:miter lim="800000"/>
            <a:headEnd/>
            <a:tailEnd/>
          </a:ln>
          <a:effectLst/>
        </p:spPr>
        <p:txBody>
          <a:bodyPr lIns="177655" tIns="87269" rIns="177655" bIns="87269" anchor="ctr"/>
          <a:lstStyle/>
          <a:p>
            <a:pPr eaLnBrk="0" hangingPunct="0"/>
            <a:r>
              <a:rPr lang="en-GB" sz="5400" b="1" dirty="0">
                <a:solidFill>
                  <a:schemeClr val="tx2"/>
                </a:solidFill>
              </a:rPr>
              <a:t>Multilayer </a:t>
            </a:r>
            <a:r>
              <a:rPr lang="en-GB" sz="5400" b="1" dirty="0" err="1">
                <a:solidFill>
                  <a:schemeClr val="tx2"/>
                </a:solidFill>
              </a:rPr>
              <a:t>Perceptron</a:t>
            </a:r>
            <a:r>
              <a:rPr lang="en-GB" sz="5400" b="1" dirty="0">
                <a:solidFill>
                  <a:schemeClr val="tx2"/>
                </a:solidFill>
              </a:rPr>
              <a:t> (MLP)</a:t>
            </a:r>
          </a:p>
        </p:txBody>
      </p:sp>
      <p:grpSp>
        <p:nvGrpSpPr>
          <p:cNvPr id="2" name="Group 3"/>
          <p:cNvGrpSpPr>
            <a:grpSpLocks/>
          </p:cNvGrpSpPr>
          <p:nvPr/>
        </p:nvGrpSpPr>
        <p:grpSpPr bwMode="auto">
          <a:xfrm>
            <a:off x="1689570" y="2539725"/>
            <a:ext cx="13712044" cy="7755324"/>
            <a:chOff x="484" y="970"/>
            <a:chExt cx="3928" cy="2962"/>
          </a:xfrm>
        </p:grpSpPr>
        <p:sp>
          <p:nvSpPr>
            <p:cNvPr id="105476" name="Rectangle 4"/>
            <p:cNvSpPr>
              <a:spLocks noChangeArrowheads="1"/>
            </p:cNvSpPr>
            <p:nvPr/>
          </p:nvSpPr>
          <p:spPr bwMode="auto">
            <a:xfrm>
              <a:off x="484" y="3604"/>
              <a:ext cx="3928" cy="328"/>
            </a:xfrm>
            <a:prstGeom prst="rect">
              <a:avLst/>
            </a:prstGeom>
            <a:gradFill rotWithShape="0">
              <a:gsLst>
                <a:gs pos="0">
                  <a:srgbClr val="00AE00">
                    <a:gamma/>
                    <a:shade val="29804"/>
                    <a:invGamma/>
                  </a:srgbClr>
                </a:gs>
                <a:gs pos="100000">
                  <a:srgbClr val="00AE00"/>
                </a:gs>
              </a:gsLst>
              <a:lin ang="5400000" scaled="1"/>
            </a:gradFill>
            <a:ln w="12700">
              <a:solidFill>
                <a:schemeClr val="tx1"/>
              </a:solidFill>
              <a:miter lim="800000"/>
              <a:headEnd/>
              <a:tailEnd/>
            </a:ln>
            <a:effectLst/>
          </p:spPr>
          <p:txBody>
            <a:bodyPr wrap="none" anchor="ctr"/>
            <a:lstStyle/>
            <a:p>
              <a:endParaRPr lang="en-IN"/>
            </a:p>
          </p:txBody>
        </p:sp>
        <p:sp>
          <p:nvSpPr>
            <p:cNvPr id="105477" name="Rectangle 5"/>
            <p:cNvSpPr>
              <a:spLocks noChangeArrowheads="1"/>
            </p:cNvSpPr>
            <p:nvPr/>
          </p:nvSpPr>
          <p:spPr bwMode="auto">
            <a:xfrm>
              <a:off x="1396" y="1012"/>
              <a:ext cx="2152" cy="280"/>
            </a:xfrm>
            <a:prstGeom prst="rect">
              <a:avLst/>
            </a:prstGeom>
            <a:gradFill rotWithShape="0">
              <a:gsLst>
                <a:gs pos="0">
                  <a:srgbClr val="FC0128"/>
                </a:gs>
                <a:gs pos="100000">
                  <a:srgbClr val="FC0128">
                    <a:gamma/>
                    <a:shade val="29804"/>
                    <a:invGamma/>
                  </a:srgbClr>
                </a:gs>
              </a:gsLst>
              <a:lin ang="5400000" scaled="1"/>
            </a:gradFill>
            <a:ln w="12700">
              <a:solidFill>
                <a:schemeClr val="tx1"/>
              </a:solidFill>
              <a:miter lim="800000"/>
              <a:headEnd/>
              <a:tailEnd/>
            </a:ln>
            <a:effectLst/>
          </p:spPr>
          <p:txBody>
            <a:bodyPr wrap="none" anchor="ctr"/>
            <a:lstStyle/>
            <a:p>
              <a:endParaRPr lang="en-IN"/>
            </a:p>
          </p:txBody>
        </p:sp>
        <p:sp>
          <p:nvSpPr>
            <p:cNvPr id="105478" name="Oval 6"/>
            <p:cNvSpPr>
              <a:spLocks noChangeArrowheads="1"/>
            </p:cNvSpPr>
            <p:nvPr/>
          </p:nvSpPr>
          <p:spPr bwMode="auto">
            <a:xfrm>
              <a:off x="1632" y="1680"/>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79" name="Oval 7"/>
            <p:cNvSpPr>
              <a:spLocks noChangeArrowheads="1"/>
            </p:cNvSpPr>
            <p:nvPr/>
          </p:nvSpPr>
          <p:spPr bwMode="auto">
            <a:xfrm>
              <a:off x="2304" y="1680"/>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0" name="Oval 8"/>
            <p:cNvSpPr>
              <a:spLocks noChangeArrowheads="1"/>
            </p:cNvSpPr>
            <p:nvPr/>
          </p:nvSpPr>
          <p:spPr bwMode="auto">
            <a:xfrm>
              <a:off x="2976" y="1680"/>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1" name="Oval 9"/>
            <p:cNvSpPr>
              <a:spLocks noChangeArrowheads="1"/>
            </p:cNvSpPr>
            <p:nvPr/>
          </p:nvSpPr>
          <p:spPr bwMode="auto">
            <a:xfrm>
              <a:off x="576"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2" name="Oval 10"/>
            <p:cNvSpPr>
              <a:spLocks noChangeArrowheads="1"/>
            </p:cNvSpPr>
            <p:nvPr/>
          </p:nvSpPr>
          <p:spPr bwMode="auto">
            <a:xfrm>
              <a:off x="1248"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3" name="Oval 11"/>
            <p:cNvSpPr>
              <a:spLocks noChangeArrowheads="1"/>
            </p:cNvSpPr>
            <p:nvPr/>
          </p:nvSpPr>
          <p:spPr bwMode="auto">
            <a:xfrm>
              <a:off x="1920"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4" name="Oval 12"/>
            <p:cNvSpPr>
              <a:spLocks noChangeArrowheads="1"/>
            </p:cNvSpPr>
            <p:nvPr/>
          </p:nvSpPr>
          <p:spPr bwMode="auto">
            <a:xfrm>
              <a:off x="2592"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5" name="Oval 13"/>
            <p:cNvSpPr>
              <a:spLocks noChangeArrowheads="1"/>
            </p:cNvSpPr>
            <p:nvPr/>
          </p:nvSpPr>
          <p:spPr bwMode="auto">
            <a:xfrm>
              <a:off x="3264"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6" name="Oval 14"/>
            <p:cNvSpPr>
              <a:spLocks noChangeArrowheads="1"/>
            </p:cNvSpPr>
            <p:nvPr/>
          </p:nvSpPr>
          <p:spPr bwMode="auto">
            <a:xfrm>
              <a:off x="3936" y="2736"/>
              <a:ext cx="384" cy="384"/>
            </a:xfrm>
            <a:prstGeom prst="ellipse">
              <a:avLst/>
            </a:prstGeom>
            <a:gradFill rotWithShape="0">
              <a:gsLst>
                <a:gs pos="0">
                  <a:srgbClr val="618FFD"/>
                </a:gs>
                <a:gs pos="100000">
                  <a:srgbClr val="618FFD">
                    <a:gamma/>
                    <a:shade val="29804"/>
                    <a:invGamma/>
                  </a:srgbClr>
                </a:gs>
              </a:gsLst>
              <a:lin ang="2700000" scaled="1"/>
            </a:gradFill>
            <a:ln w="12700">
              <a:noFill/>
              <a:round/>
              <a:headEnd/>
              <a:tailEnd/>
            </a:ln>
            <a:effectLst/>
          </p:spPr>
          <p:txBody>
            <a:bodyPr wrap="none" anchor="ctr"/>
            <a:lstStyle/>
            <a:p>
              <a:endParaRPr lang="en-IN"/>
            </a:p>
          </p:txBody>
        </p:sp>
        <p:sp>
          <p:nvSpPr>
            <p:cNvPr id="105487" name="Line 15"/>
            <p:cNvSpPr>
              <a:spLocks noChangeShapeType="1"/>
            </p:cNvSpPr>
            <p:nvPr/>
          </p:nvSpPr>
          <p:spPr bwMode="auto">
            <a:xfrm flipV="1">
              <a:off x="768" y="2064"/>
              <a:ext cx="1008" cy="672"/>
            </a:xfrm>
            <a:prstGeom prst="line">
              <a:avLst/>
            </a:prstGeom>
            <a:noFill/>
            <a:ln w="12700">
              <a:solidFill>
                <a:schemeClr val="tx1"/>
              </a:solidFill>
              <a:round/>
              <a:headEnd/>
              <a:tailEnd/>
            </a:ln>
            <a:effectLst/>
          </p:spPr>
          <p:txBody>
            <a:bodyPr/>
            <a:lstStyle/>
            <a:p>
              <a:endParaRPr lang="en-IN"/>
            </a:p>
          </p:txBody>
        </p:sp>
        <p:sp>
          <p:nvSpPr>
            <p:cNvPr id="105488" name="Line 16"/>
            <p:cNvSpPr>
              <a:spLocks noChangeShapeType="1"/>
            </p:cNvSpPr>
            <p:nvPr/>
          </p:nvSpPr>
          <p:spPr bwMode="auto">
            <a:xfrm flipV="1">
              <a:off x="1440" y="2064"/>
              <a:ext cx="336" cy="672"/>
            </a:xfrm>
            <a:prstGeom prst="line">
              <a:avLst/>
            </a:prstGeom>
            <a:noFill/>
            <a:ln w="12700">
              <a:solidFill>
                <a:schemeClr val="tx1"/>
              </a:solidFill>
              <a:round/>
              <a:headEnd/>
              <a:tailEnd/>
            </a:ln>
            <a:effectLst/>
          </p:spPr>
          <p:txBody>
            <a:bodyPr/>
            <a:lstStyle/>
            <a:p>
              <a:endParaRPr lang="en-IN"/>
            </a:p>
          </p:txBody>
        </p:sp>
        <p:sp>
          <p:nvSpPr>
            <p:cNvPr id="105489" name="Line 17"/>
            <p:cNvSpPr>
              <a:spLocks noChangeShapeType="1"/>
            </p:cNvSpPr>
            <p:nvPr/>
          </p:nvSpPr>
          <p:spPr bwMode="auto">
            <a:xfrm flipH="1" flipV="1">
              <a:off x="1776" y="2064"/>
              <a:ext cx="336" cy="672"/>
            </a:xfrm>
            <a:prstGeom prst="line">
              <a:avLst/>
            </a:prstGeom>
            <a:noFill/>
            <a:ln w="12700">
              <a:solidFill>
                <a:schemeClr val="tx1"/>
              </a:solidFill>
              <a:round/>
              <a:headEnd/>
              <a:tailEnd/>
            </a:ln>
            <a:effectLst/>
          </p:spPr>
          <p:txBody>
            <a:bodyPr/>
            <a:lstStyle/>
            <a:p>
              <a:endParaRPr lang="en-IN"/>
            </a:p>
          </p:txBody>
        </p:sp>
        <p:sp>
          <p:nvSpPr>
            <p:cNvPr id="105490" name="Line 18"/>
            <p:cNvSpPr>
              <a:spLocks noChangeShapeType="1"/>
            </p:cNvSpPr>
            <p:nvPr/>
          </p:nvSpPr>
          <p:spPr bwMode="auto">
            <a:xfrm>
              <a:off x="1776" y="2064"/>
              <a:ext cx="960" cy="672"/>
            </a:xfrm>
            <a:prstGeom prst="line">
              <a:avLst/>
            </a:prstGeom>
            <a:noFill/>
            <a:ln w="12700">
              <a:solidFill>
                <a:schemeClr val="tx1"/>
              </a:solidFill>
              <a:round/>
              <a:headEnd/>
              <a:tailEnd/>
            </a:ln>
            <a:effectLst/>
          </p:spPr>
          <p:txBody>
            <a:bodyPr/>
            <a:lstStyle/>
            <a:p>
              <a:endParaRPr lang="en-IN"/>
            </a:p>
          </p:txBody>
        </p:sp>
        <p:sp>
          <p:nvSpPr>
            <p:cNvPr id="105491" name="Line 19"/>
            <p:cNvSpPr>
              <a:spLocks noChangeShapeType="1"/>
            </p:cNvSpPr>
            <p:nvPr/>
          </p:nvSpPr>
          <p:spPr bwMode="auto">
            <a:xfrm>
              <a:off x="1776" y="2064"/>
              <a:ext cx="1680" cy="672"/>
            </a:xfrm>
            <a:prstGeom prst="line">
              <a:avLst/>
            </a:prstGeom>
            <a:noFill/>
            <a:ln w="12700">
              <a:solidFill>
                <a:schemeClr val="tx1"/>
              </a:solidFill>
              <a:round/>
              <a:headEnd/>
              <a:tailEnd/>
            </a:ln>
            <a:effectLst/>
          </p:spPr>
          <p:txBody>
            <a:bodyPr/>
            <a:lstStyle/>
            <a:p>
              <a:endParaRPr lang="en-IN"/>
            </a:p>
          </p:txBody>
        </p:sp>
        <p:sp>
          <p:nvSpPr>
            <p:cNvPr id="105492" name="Line 20"/>
            <p:cNvSpPr>
              <a:spLocks noChangeShapeType="1"/>
            </p:cNvSpPr>
            <p:nvPr/>
          </p:nvSpPr>
          <p:spPr bwMode="auto">
            <a:xfrm>
              <a:off x="1776" y="2064"/>
              <a:ext cx="2352" cy="672"/>
            </a:xfrm>
            <a:prstGeom prst="line">
              <a:avLst/>
            </a:prstGeom>
            <a:noFill/>
            <a:ln w="12700">
              <a:solidFill>
                <a:schemeClr val="tx1"/>
              </a:solidFill>
              <a:round/>
              <a:headEnd/>
              <a:tailEnd/>
            </a:ln>
            <a:effectLst/>
          </p:spPr>
          <p:txBody>
            <a:bodyPr/>
            <a:lstStyle/>
            <a:p>
              <a:endParaRPr lang="en-IN"/>
            </a:p>
          </p:txBody>
        </p:sp>
        <p:sp>
          <p:nvSpPr>
            <p:cNvPr id="105493" name="Line 21"/>
            <p:cNvSpPr>
              <a:spLocks noChangeShapeType="1"/>
            </p:cNvSpPr>
            <p:nvPr/>
          </p:nvSpPr>
          <p:spPr bwMode="auto">
            <a:xfrm flipH="1">
              <a:off x="768" y="2064"/>
              <a:ext cx="1728" cy="672"/>
            </a:xfrm>
            <a:prstGeom prst="line">
              <a:avLst/>
            </a:prstGeom>
            <a:noFill/>
            <a:ln w="12700">
              <a:solidFill>
                <a:schemeClr val="tx1"/>
              </a:solidFill>
              <a:round/>
              <a:headEnd/>
              <a:tailEnd/>
            </a:ln>
            <a:effectLst/>
          </p:spPr>
          <p:txBody>
            <a:bodyPr/>
            <a:lstStyle/>
            <a:p>
              <a:endParaRPr lang="en-IN"/>
            </a:p>
          </p:txBody>
        </p:sp>
        <p:sp>
          <p:nvSpPr>
            <p:cNvPr id="105494" name="Line 22"/>
            <p:cNvSpPr>
              <a:spLocks noChangeShapeType="1"/>
            </p:cNvSpPr>
            <p:nvPr/>
          </p:nvSpPr>
          <p:spPr bwMode="auto">
            <a:xfrm flipH="1">
              <a:off x="1440" y="2064"/>
              <a:ext cx="1056" cy="672"/>
            </a:xfrm>
            <a:prstGeom prst="line">
              <a:avLst/>
            </a:prstGeom>
            <a:noFill/>
            <a:ln w="12700">
              <a:solidFill>
                <a:schemeClr val="tx1"/>
              </a:solidFill>
              <a:round/>
              <a:headEnd/>
              <a:tailEnd/>
            </a:ln>
            <a:effectLst/>
          </p:spPr>
          <p:txBody>
            <a:bodyPr/>
            <a:lstStyle/>
            <a:p>
              <a:endParaRPr lang="en-IN"/>
            </a:p>
          </p:txBody>
        </p:sp>
        <p:sp>
          <p:nvSpPr>
            <p:cNvPr id="105495" name="Line 23"/>
            <p:cNvSpPr>
              <a:spLocks noChangeShapeType="1"/>
            </p:cNvSpPr>
            <p:nvPr/>
          </p:nvSpPr>
          <p:spPr bwMode="auto">
            <a:xfrm flipH="1">
              <a:off x="2112" y="2064"/>
              <a:ext cx="384" cy="672"/>
            </a:xfrm>
            <a:prstGeom prst="line">
              <a:avLst/>
            </a:prstGeom>
            <a:noFill/>
            <a:ln w="12700">
              <a:solidFill>
                <a:schemeClr val="tx1"/>
              </a:solidFill>
              <a:round/>
              <a:headEnd/>
              <a:tailEnd/>
            </a:ln>
            <a:effectLst/>
          </p:spPr>
          <p:txBody>
            <a:bodyPr/>
            <a:lstStyle/>
            <a:p>
              <a:endParaRPr lang="en-IN"/>
            </a:p>
          </p:txBody>
        </p:sp>
        <p:sp>
          <p:nvSpPr>
            <p:cNvPr id="105496" name="Line 24"/>
            <p:cNvSpPr>
              <a:spLocks noChangeShapeType="1"/>
            </p:cNvSpPr>
            <p:nvPr/>
          </p:nvSpPr>
          <p:spPr bwMode="auto">
            <a:xfrm>
              <a:off x="2496" y="2064"/>
              <a:ext cx="240" cy="672"/>
            </a:xfrm>
            <a:prstGeom prst="line">
              <a:avLst/>
            </a:prstGeom>
            <a:noFill/>
            <a:ln w="12700">
              <a:solidFill>
                <a:schemeClr val="tx1"/>
              </a:solidFill>
              <a:round/>
              <a:headEnd/>
              <a:tailEnd/>
            </a:ln>
            <a:effectLst/>
          </p:spPr>
          <p:txBody>
            <a:bodyPr/>
            <a:lstStyle/>
            <a:p>
              <a:endParaRPr lang="en-IN"/>
            </a:p>
          </p:txBody>
        </p:sp>
        <p:sp>
          <p:nvSpPr>
            <p:cNvPr id="105497" name="Line 25"/>
            <p:cNvSpPr>
              <a:spLocks noChangeShapeType="1"/>
            </p:cNvSpPr>
            <p:nvPr/>
          </p:nvSpPr>
          <p:spPr bwMode="auto">
            <a:xfrm>
              <a:off x="2496" y="2064"/>
              <a:ext cx="960" cy="672"/>
            </a:xfrm>
            <a:prstGeom prst="line">
              <a:avLst/>
            </a:prstGeom>
            <a:noFill/>
            <a:ln w="12700">
              <a:solidFill>
                <a:schemeClr val="tx1"/>
              </a:solidFill>
              <a:round/>
              <a:headEnd/>
              <a:tailEnd/>
            </a:ln>
            <a:effectLst/>
          </p:spPr>
          <p:txBody>
            <a:bodyPr/>
            <a:lstStyle/>
            <a:p>
              <a:endParaRPr lang="en-IN"/>
            </a:p>
          </p:txBody>
        </p:sp>
        <p:sp>
          <p:nvSpPr>
            <p:cNvPr id="105498" name="Line 26"/>
            <p:cNvSpPr>
              <a:spLocks noChangeShapeType="1"/>
            </p:cNvSpPr>
            <p:nvPr/>
          </p:nvSpPr>
          <p:spPr bwMode="auto">
            <a:xfrm flipH="1" flipV="1">
              <a:off x="2496" y="2064"/>
              <a:ext cx="1632" cy="672"/>
            </a:xfrm>
            <a:prstGeom prst="line">
              <a:avLst/>
            </a:prstGeom>
            <a:noFill/>
            <a:ln w="12700">
              <a:solidFill>
                <a:schemeClr val="tx1"/>
              </a:solidFill>
              <a:round/>
              <a:headEnd/>
              <a:tailEnd/>
            </a:ln>
            <a:effectLst/>
          </p:spPr>
          <p:txBody>
            <a:bodyPr/>
            <a:lstStyle/>
            <a:p>
              <a:endParaRPr lang="en-IN"/>
            </a:p>
          </p:txBody>
        </p:sp>
        <p:sp>
          <p:nvSpPr>
            <p:cNvPr id="105499" name="Line 27"/>
            <p:cNvSpPr>
              <a:spLocks noChangeShapeType="1"/>
            </p:cNvSpPr>
            <p:nvPr/>
          </p:nvSpPr>
          <p:spPr bwMode="auto">
            <a:xfrm flipH="1">
              <a:off x="768" y="2064"/>
              <a:ext cx="2400" cy="672"/>
            </a:xfrm>
            <a:prstGeom prst="line">
              <a:avLst/>
            </a:prstGeom>
            <a:noFill/>
            <a:ln w="12700">
              <a:solidFill>
                <a:schemeClr val="tx1"/>
              </a:solidFill>
              <a:round/>
              <a:headEnd/>
              <a:tailEnd/>
            </a:ln>
            <a:effectLst/>
          </p:spPr>
          <p:txBody>
            <a:bodyPr/>
            <a:lstStyle/>
            <a:p>
              <a:endParaRPr lang="en-IN"/>
            </a:p>
          </p:txBody>
        </p:sp>
        <p:sp>
          <p:nvSpPr>
            <p:cNvPr id="105500" name="Line 28"/>
            <p:cNvSpPr>
              <a:spLocks noChangeShapeType="1"/>
            </p:cNvSpPr>
            <p:nvPr/>
          </p:nvSpPr>
          <p:spPr bwMode="auto">
            <a:xfrm flipH="1">
              <a:off x="1440" y="2064"/>
              <a:ext cx="1728" cy="672"/>
            </a:xfrm>
            <a:prstGeom prst="line">
              <a:avLst/>
            </a:prstGeom>
            <a:noFill/>
            <a:ln w="12700">
              <a:solidFill>
                <a:schemeClr val="tx1"/>
              </a:solidFill>
              <a:round/>
              <a:headEnd/>
              <a:tailEnd/>
            </a:ln>
            <a:effectLst/>
          </p:spPr>
          <p:txBody>
            <a:bodyPr/>
            <a:lstStyle/>
            <a:p>
              <a:endParaRPr lang="en-IN"/>
            </a:p>
          </p:txBody>
        </p:sp>
        <p:sp>
          <p:nvSpPr>
            <p:cNvPr id="105501" name="Line 29"/>
            <p:cNvSpPr>
              <a:spLocks noChangeShapeType="1"/>
            </p:cNvSpPr>
            <p:nvPr/>
          </p:nvSpPr>
          <p:spPr bwMode="auto">
            <a:xfrm flipH="1">
              <a:off x="2112" y="2064"/>
              <a:ext cx="1056" cy="672"/>
            </a:xfrm>
            <a:prstGeom prst="line">
              <a:avLst/>
            </a:prstGeom>
            <a:noFill/>
            <a:ln w="12700">
              <a:solidFill>
                <a:schemeClr val="tx1"/>
              </a:solidFill>
              <a:round/>
              <a:headEnd/>
              <a:tailEnd/>
            </a:ln>
            <a:effectLst/>
          </p:spPr>
          <p:txBody>
            <a:bodyPr/>
            <a:lstStyle/>
            <a:p>
              <a:endParaRPr lang="en-IN"/>
            </a:p>
          </p:txBody>
        </p:sp>
        <p:sp>
          <p:nvSpPr>
            <p:cNvPr id="105502" name="Line 30"/>
            <p:cNvSpPr>
              <a:spLocks noChangeShapeType="1"/>
            </p:cNvSpPr>
            <p:nvPr/>
          </p:nvSpPr>
          <p:spPr bwMode="auto">
            <a:xfrm flipH="1">
              <a:off x="2736" y="2064"/>
              <a:ext cx="432" cy="672"/>
            </a:xfrm>
            <a:prstGeom prst="line">
              <a:avLst/>
            </a:prstGeom>
            <a:noFill/>
            <a:ln w="12700">
              <a:solidFill>
                <a:schemeClr val="tx1"/>
              </a:solidFill>
              <a:round/>
              <a:headEnd/>
              <a:tailEnd/>
            </a:ln>
            <a:effectLst/>
          </p:spPr>
          <p:txBody>
            <a:bodyPr/>
            <a:lstStyle/>
            <a:p>
              <a:endParaRPr lang="en-IN"/>
            </a:p>
          </p:txBody>
        </p:sp>
        <p:sp>
          <p:nvSpPr>
            <p:cNvPr id="105503" name="Line 31"/>
            <p:cNvSpPr>
              <a:spLocks noChangeShapeType="1"/>
            </p:cNvSpPr>
            <p:nvPr/>
          </p:nvSpPr>
          <p:spPr bwMode="auto">
            <a:xfrm>
              <a:off x="3168" y="2064"/>
              <a:ext cx="288" cy="672"/>
            </a:xfrm>
            <a:prstGeom prst="line">
              <a:avLst/>
            </a:prstGeom>
            <a:noFill/>
            <a:ln w="12700">
              <a:solidFill>
                <a:schemeClr val="tx1"/>
              </a:solidFill>
              <a:round/>
              <a:headEnd/>
              <a:tailEnd/>
            </a:ln>
            <a:effectLst/>
          </p:spPr>
          <p:txBody>
            <a:bodyPr/>
            <a:lstStyle/>
            <a:p>
              <a:endParaRPr lang="en-IN"/>
            </a:p>
          </p:txBody>
        </p:sp>
        <p:sp>
          <p:nvSpPr>
            <p:cNvPr id="105504" name="Line 32"/>
            <p:cNvSpPr>
              <a:spLocks noChangeShapeType="1"/>
            </p:cNvSpPr>
            <p:nvPr/>
          </p:nvSpPr>
          <p:spPr bwMode="auto">
            <a:xfrm>
              <a:off x="3168" y="2064"/>
              <a:ext cx="960" cy="672"/>
            </a:xfrm>
            <a:prstGeom prst="line">
              <a:avLst/>
            </a:prstGeom>
            <a:noFill/>
            <a:ln w="12700">
              <a:solidFill>
                <a:schemeClr val="tx1"/>
              </a:solidFill>
              <a:round/>
              <a:headEnd/>
              <a:tailEnd/>
            </a:ln>
            <a:effectLst/>
          </p:spPr>
          <p:txBody>
            <a:bodyPr/>
            <a:lstStyle/>
            <a:p>
              <a:endParaRPr lang="en-IN"/>
            </a:p>
          </p:txBody>
        </p:sp>
        <p:sp>
          <p:nvSpPr>
            <p:cNvPr id="105505" name="Line 33"/>
            <p:cNvSpPr>
              <a:spLocks noChangeShapeType="1"/>
            </p:cNvSpPr>
            <p:nvPr/>
          </p:nvSpPr>
          <p:spPr bwMode="auto">
            <a:xfrm flipV="1">
              <a:off x="1824" y="1344"/>
              <a:ext cx="0" cy="336"/>
            </a:xfrm>
            <a:prstGeom prst="line">
              <a:avLst/>
            </a:prstGeom>
            <a:noFill/>
            <a:ln w="12700">
              <a:solidFill>
                <a:schemeClr val="tx1"/>
              </a:solidFill>
              <a:round/>
              <a:headEnd/>
              <a:tailEnd type="triangle" w="med" len="med"/>
            </a:ln>
            <a:effectLst/>
          </p:spPr>
          <p:txBody>
            <a:bodyPr/>
            <a:lstStyle/>
            <a:p>
              <a:endParaRPr lang="en-IN"/>
            </a:p>
          </p:txBody>
        </p:sp>
        <p:sp>
          <p:nvSpPr>
            <p:cNvPr id="105506" name="Line 34"/>
            <p:cNvSpPr>
              <a:spLocks noChangeShapeType="1"/>
            </p:cNvSpPr>
            <p:nvPr/>
          </p:nvSpPr>
          <p:spPr bwMode="auto">
            <a:xfrm flipV="1">
              <a:off x="2496" y="1344"/>
              <a:ext cx="0" cy="336"/>
            </a:xfrm>
            <a:prstGeom prst="line">
              <a:avLst/>
            </a:prstGeom>
            <a:noFill/>
            <a:ln w="12700">
              <a:solidFill>
                <a:schemeClr val="tx1"/>
              </a:solidFill>
              <a:round/>
              <a:headEnd/>
              <a:tailEnd type="triangle" w="med" len="med"/>
            </a:ln>
            <a:effectLst/>
          </p:spPr>
          <p:txBody>
            <a:bodyPr/>
            <a:lstStyle/>
            <a:p>
              <a:endParaRPr lang="en-IN"/>
            </a:p>
          </p:txBody>
        </p:sp>
        <p:sp>
          <p:nvSpPr>
            <p:cNvPr id="105507" name="Line 35"/>
            <p:cNvSpPr>
              <a:spLocks noChangeShapeType="1"/>
            </p:cNvSpPr>
            <p:nvPr/>
          </p:nvSpPr>
          <p:spPr bwMode="auto">
            <a:xfrm flipV="1">
              <a:off x="3168" y="1344"/>
              <a:ext cx="0" cy="336"/>
            </a:xfrm>
            <a:prstGeom prst="line">
              <a:avLst/>
            </a:prstGeom>
            <a:noFill/>
            <a:ln w="12700">
              <a:solidFill>
                <a:schemeClr val="tx1"/>
              </a:solidFill>
              <a:round/>
              <a:headEnd/>
              <a:tailEnd type="triangle" w="med" len="med"/>
            </a:ln>
            <a:effectLst/>
          </p:spPr>
          <p:txBody>
            <a:bodyPr/>
            <a:lstStyle/>
            <a:p>
              <a:endParaRPr lang="en-IN"/>
            </a:p>
          </p:txBody>
        </p:sp>
        <p:sp>
          <p:nvSpPr>
            <p:cNvPr id="105508" name="Line 36"/>
            <p:cNvSpPr>
              <a:spLocks noChangeShapeType="1"/>
            </p:cNvSpPr>
            <p:nvPr/>
          </p:nvSpPr>
          <p:spPr bwMode="auto">
            <a:xfrm flipV="1">
              <a:off x="768"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09" name="Line 37"/>
            <p:cNvSpPr>
              <a:spLocks noChangeShapeType="1"/>
            </p:cNvSpPr>
            <p:nvPr/>
          </p:nvSpPr>
          <p:spPr bwMode="auto">
            <a:xfrm flipV="1">
              <a:off x="2784"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10" name="Line 38"/>
            <p:cNvSpPr>
              <a:spLocks noChangeShapeType="1"/>
            </p:cNvSpPr>
            <p:nvPr/>
          </p:nvSpPr>
          <p:spPr bwMode="auto">
            <a:xfrm flipV="1">
              <a:off x="2112"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11" name="Line 39"/>
            <p:cNvSpPr>
              <a:spLocks noChangeShapeType="1"/>
            </p:cNvSpPr>
            <p:nvPr/>
          </p:nvSpPr>
          <p:spPr bwMode="auto">
            <a:xfrm flipV="1">
              <a:off x="1440"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12" name="Line 40"/>
            <p:cNvSpPr>
              <a:spLocks noChangeShapeType="1"/>
            </p:cNvSpPr>
            <p:nvPr/>
          </p:nvSpPr>
          <p:spPr bwMode="auto">
            <a:xfrm flipV="1">
              <a:off x="3456"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13" name="Line 41"/>
            <p:cNvSpPr>
              <a:spLocks noChangeShapeType="1"/>
            </p:cNvSpPr>
            <p:nvPr/>
          </p:nvSpPr>
          <p:spPr bwMode="auto">
            <a:xfrm flipV="1">
              <a:off x="4128" y="3120"/>
              <a:ext cx="0" cy="432"/>
            </a:xfrm>
            <a:prstGeom prst="line">
              <a:avLst/>
            </a:prstGeom>
            <a:noFill/>
            <a:ln w="12700">
              <a:solidFill>
                <a:schemeClr val="tx1"/>
              </a:solidFill>
              <a:round/>
              <a:headEnd/>
              <a:tailEnd type="triangle" w="med" len="med"/>
            </a:ln>
            <a:effectLst/>
          </p:spPr>
          <p:txBody>
            <a:bodyPr/>
            <a:lstStyle/>
            <a:p>
              <a:endParaRPr lang="en-IN"/>
            </a:p>
          </p:txBody>
        </p:sp>
        <p:sp>
          <p:nvSpPr>
            <p:cNvPr id="105514" name="Rectangle 42"/>
            <p:cNvSpPr>
              <a:spLocks noChangeArrowheads="1"/>
            </p:cNvSpPr>
            <p:nvPr/>
          </p:nvSpPr>
          <p:spPr bwMode="auto">
            <a:xfrm>
              <a:off x="1767" y="970"/>
              <a:ext cx="1411" cy="358"/>
            </a:xfrm>
            <a:prstGeom prst="rect">
              <a:avLst/>
            </a:prstGeom>
            <a:noFill/>
            <a:ln w="12700">
              <a:noFill/>
              <a:miter lim="800000"/>
              <a:headEnd/>
              <a:tailEnd/>
            </a:ln>
            <a:effectLst/>
          </p:spPr>
          <p:txBody>
            <a:bodyPr wrap="none" lIns="90488" tIns="44450" rIns="90488" bIns="44450">
              <a:spAutoFit/>
            </a:bodyPr>
            <a:lstStyle/>
            <a:p>
              <a:pPr eaLnBrk="0" hangingPunct="0"/>
              <a:r>
                <a:rPr lang="en-GB" sz="5500" b="1" dirty="0">
                  <a:solidFill>
                    <a:schemeClr val="bg1"/>
                  </a:solidFill>
                </a:rPr>
                <a:t>Output Values</a:t>
              </a:r>
              <a:endParaRPr lang="en-GB" sz="5500" b="1" dirty="0">
                <a:solidFill>
                  <a:schemeClr val="bg1"/>
                </a:solidFill>
                <a:latin typeface="Times New Roman" pitchFamily="18" charset="0"/>
              </a:endParaRPr>
            </a:p>
          </p:txBody>
        </p:sp>
        <p:sp>
          <p:nvSpPr>
            <p:cNvPr id="105515" name="Rectangle 43"/>
            <p:cNvSpPr>
              <a:spLocks noChangeArrowheads="1"/>
            </p:cNvSpPr>
            <p:nvPr/>
          </p:nvSpPr>
          <p:spPr bwMode="auto">
            <a:xfrm>
              <a:off x="903" y="3610"/>
              <a:ext cx="1954" cy="240"/>
            </a:xfrm>
            <a:prstGeom prst="rect">
              <a:avLst/>
            </a:prstGeom>
            <a:noFill/>
            <a:ln w="12700">
              <a:noFill/>
              <a:miter lim="800000"/>
              <a:headEnd/>
              <a:tailEnd/>
            </a:ln>
            <a:effectLst/>
          </p:spPr>
          <p:txBody>
            <a:bodyPr wrap="none" lIns="90488" tIns="44450" rIns="90488" bIns="44450">
              <a:spAutoFit/>
            </a:bodyPr>
            <a:lstStyle/>
            <a:p>
              <a:pPr eaLnBrk="0" hangingPunct="0"/>
              <a:r>
                <a:rPr lang="en-GB" b="1">
                  <a:solidFill>
                    <a:schemeClr val="bg1"/>
                  </a:solidFill>
                </a:rPr>
                <a:t>Input Signals (External Stimuli)</a:t>
              </a:r>
              <a:endParaRPr lang="en-GB" b="1">
                <a:solidFill>
                  <a:schemeClr val="bg1"/>
                </a:solidFill>
                <a:latin typeface="Times New Roman" pitchFamily="18" charset="0"/>
              </a:endParaRPr>
            </a:p>
          </p:txBody>
        </p:sp>
      </p:grpSp>
      <p:sp>
        <p:nvSpPr>
          <p:cNvPr id="105516" name="Rectangle 44"/>
          <p:cNvSpPr>
            <a:spLocks noChangeArrowheads="1"/>
          </p:cNvSpPr>
          <p:nvPr/>
        </p:nvSpPr>
        <p:spPr bwMode="auto">
          <a:xfrm>
            <a:off x="14912897" y="4047850"/>
            <a:ext cx="4438423" cy="1022628"/>
          </a:xfrm>
          <a:prstGeom prst="rect">
            <a:avLst/>
          </a:prstGeom>
          <a:noFill/>
          <a:ln w="12700">
            <a:noFill/>
            <a:miter lim="800000"/>
            <a:headEnd/>
            <a:tailEnd/>
          </a:ln>
          <a:effectLst/>
        </p:spPr>
        <p:txBody>
          <a:bodyPr wrap="none" lIns="177655" tIns="87269" rIns="177655" bIns="87269">
            <a:spAutoFit/>
          </a:bodyPr>
          <a:lstStyle/>
          <a:p>
            <a:pPr eaLnBrk="0" hangingPunct="0"/>
            <a:r>
              <a:rPr lang="en-GB" sz="5500" dirty="0">
                <a:solidFill>
                  <a:schemeClr val="folHlink"/>
                </a:solidFill>
              </a:rPr>
              <a:t>Output Layer</a:t>
            </a:r>
            <a:endParaRPr lang="en-GB" sz="5500" b="1" i="1" dirty="0">
              <a:solidFill>
                <a:schemeClr val="folHlink"/>
              </a:solidFill>
              <a:latin typeface="Times New Roman" pitchFamily="18" charset="0"/>
            </a:endParaRPr>
          </a:p>
        </p:txBody>
      </p:sp>
      <p:sp>
        <p:nvSpPr>
          <p:cNvPr id="105517" name="Rectangle 45"/>
          <p:cNvSpPr>
            <a:spLocks noChangeArrowheads="1"/>
          </p:cNvSpPr>
          <p:nvPr/>
        </p:nvSpPr>
        <p:spPr bwMode="auto">
          <a:xfrm>
            <a:off x="15384162" y="5178944"/>
            <a:ext cx="3654554" cy="1869014"/>
          </a:xfrm>
          <a:prstGeom prst="rect">
            <a:avLst/>
          </a:prstGeom>
          <a:noFill/>
          <a:ln w="12700">
            <a:noFill/>
            <a:miter lim="800000"/>
            <a:headEnd/>
            <a:tailEnd/>
          </a:ln>
          <a:effectLst/>
        </p:spPr>
        <p:txBody>
          <a:bodyPr wrap="none" lIns="177655" tIns="87269" rIns="177655" bIns="87269">
            <a:spAutoFit/>
          </a:bodyPr>
          <a:lstStyle/>
          <a:p>
            <a:pPr eaLnBrk="0" hangingPunct="0"/>
            <a:r>
              <a:rPr lang="en-GB" sz="5500" dirty="0"/>
              <a:t>Adjustable</a:t>
            </a:r>
          </a:p>
          <a:p>
            <a:pPr eaLnBrk="0" hangingPunct="0"/>
            <a:r>
              <a:rPr lang="en-GB" sz="5500" dirty="0"/>
              <a:t>Weights</a:t>
            </a:r>
          </a:p>
        </p:txBody>
      </p:sp>
      <p:sp>
        <p:nvSpPr>
          <p:cNvPr id="105518" name="Rectangle 46"/>
          <p:cNvSpPr>
            <a:spLocks noChangeArrowheads="1"/>
          </p:cNvSpPr>
          <p:nvPr/>
        </p:nvSpPr>
        <p:spPr bwMode="auto">
          <a:xfrm>
            <a:off x="15384162" y="7189777"/>
            <a:ext cx="3890196" cy="1022628"/>
          </a:xfrm>
          <a:prstGeom prst="rect">
            <a:avLst/>
          </a:prstGeom>
          <a:noFill/>
          <a:ln w="12700">
            <a:noFill/>
            <a:miter lim="800000"/>
            <a:headEnd/>
            <a:tailEnd/>
          </a:ln>
          <a:effectLst/>
        </p:spPr>
        <p:txBody>
          <a:bodyPr wrap="none" lIns="177655" tIns="87269" rIns="177655" bIns="87269">
            <a:spAutoFit/>
          </a:bodyPr>
          <a:lstStyle/>
          <a:p>
            <a:pPr eaLnBrk="0" hangingPunct="0"/>
            <a:r>
              <a:rPr lang="en-GB" sz="5500" dirty="0">
                <a:solidFill>
                  <a:schemeClr val="folHlink"/>
                </a:solidFill>
              </a:rPr>
              <a:t>Input Layer</a:t>
            </a:r>
            <a:endParaRPr lang="en-GB" sz="55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837" y="1325255"/>
            <a:ext cx="18516600" cy="11941731"/>
          </a:xfrm>
          <a:prstGeom prst="rect">
            <a:avLst/>
          </a:prstGeom>
        </p:spPr>
        <p:txBody>
          <a:bodyPr wrap="square">
            <a:spAutoFit/>
          </a:bodyPr>
          <a:lstStyle/>
          <a:p>
            <a:r>
              <a:rPr lang="en-IN" dirty="0"/>
              <a:t>For the moment, it </a:t>
            </a:r>
            <a:r>
              <a:rPr lang="en-IN" dirty="0" err="1"/>
              <a:t>suﬃces</a:t>
            </a:r>
            <a:r>
              <a:rPr lang="en-IN" dirty="0"/>
              <a:t> to understand that the training algorithm is almost always based on using the gradient to descend the cost function in one way or another.</a:t>
            </a:r>
          </a:p>
          <a:p>
            <a:r>
              <a:rPr lang="en-IN" dirty="0"/>
              <a:t>The </a:t>
            </a:r>
            <a:r>
              <a:rPr lang="en-IN" dirty="0" err="1"/>
              <a:t>speciﬁc</a:t>
            </a:r>
            <a:r>
              <a:rPr lang="en-IN" dirty="0"/>
              <a:t> algorithms are improvements and </a:t>
            </a:r>
            <a:r>
              <a:rPr lang="en-IN" dirty="0" err="1"/>
              <a:t>reﬁnements</a:t>
            </a:r>
            <a:r>
              <a:rPr lang="en-IN" dirty="0"/>
              <a:t> on the ideas of gradient descent, </a:t>
            </a:r>
          </a:p>
          <a:p>
            <a:r>
              <a:rPr lang="en-IN" dirty="0"/>
              <a:t>most often improvements of the stochastic gradient descent algorithm, (introduced in section 5.9).</a:t>
            </a:r>
          </a:p>
          <a:p>
            <a:r>
              <a:rPr lang="en-IN" dirty="0"/>
              <a:t>Computing the gradient is slightly more complicated for a neural network but can still be done </a:t>
            </a:r>
            <a:r>
              <a:rPr lang="en-IN" dirty="0" err="1"/>
              <a:t>eﬃciently</a:t>
            </a:r>
            <a:r>
              <a:rPr lang="en-IN" dirty="0"/>
              <a:t> and exactly - using the </a:t>
            </a:r>
            <a:r>
              <a:rPr lang="en-IN" dirty="0">
                <a:solidFill>
                  <a:srgbClr val="FF0000"/>
                </a:solidFill>
              </a:rPr>
              <a:t>back-propagation algorithm and modern generalizations of the back-propagation algorithm</a:t>
            </a:r>
            <a:r>
              <a:rPr lang="en-IN" dirty="0"/>
              <a:t>.</a:t>
            </a:r>
          </a:p>
          <a:p>
            <a:endParaRPr lang="en-IN" dirty="0"/>
          </a:p>
          <a:p>
            <a:endParaRPr lang="en-IN" dirty="0"/>
          </a:p>
          <a:p>
            <a:r>
              <a:rPr lang="en-IN" b="1" dirty="0"/>
              <a:t>6.2.1 Cost Functions</a:t>
            </a:r>
            <a:r>
              <a:rPr lang="en-IN" dirty="0"/>
              <a:t>: the cost functions for neural networks In most cases, our parametric model </a:t>
            </a:r>
            <a:r>
              <a:rPr lang="en-IN" dirty="0" err="1"/>
              <a:t>deﬁnes</a:t>
            </a:r>
            <a:r>
              <a:rPr lang="en-IN" dirty="0"/>
              <a:t> a distribution p(y | </a:t>
            </a:r>
            <a:r>
              <a:rPr lang="en-IN" dirty="0" err="1"/>
              <a:t>x;θ</a:t>
            </a:r>
            <a:r>
              <a:rPr lang="en-IN" dirty="0"/>
              <a:t>) and we simply use the principle of maximum likelihood</a:t>
            </a:r>
          </a:p>
          <a:p>
            <a:r>
              <a:rPr lang="en-IN" dirty="0"/>
              <a:t>This means we use the cross-entropy between the training data and the model’s predictions as the cost function.</a:t>
            </a:r>
          </a:p>
          <a:p>
            <a:endParaRPr lang="en-IN" dirty="0"/>
          </a:p>
          <a:p>
            <a:r>
              <a:rPr lang="en-IN" dirty="0"/>
              <a:t>Sometimes, we take a simpler approach, where rather than predicting a complete probability distribution over y , we merely predict some statistic of y conditioned on x.</a:t>
            </a:r>
          </a:p>
          <a:p>
            <a:endParaRPr lang="en-IN" dirty="0"/>
          </a:p>
          <a:p>
            <a:endParaRPr lang="en-IN" dirty="0"/>
          </a:p>
          <a:p>
            <a:endParaRPr lang="en-IN" dirty="0"/>
          </a:p>
          <a:p>
            <a:endParaRPr lang="en-IN"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37" y="1616869"/>
            <a:ext cx="18669000" cy="7094250"/>
          </a:xfrm>
          <a:prstGeom prst="rect">
            <a:avLst/>
          </a:prstGeom>
        </p:spPr>
        <p:txBody>
          <a:bodyPr wrap="square">
            <a:spAutoFit/>
          </a:bodyPr>
          <a:lstStyle/>
          <a:p>
            <a:pPr algn="just"/>
            <a:r>
              <a:rPr lang="en-IN" dirty="0"/>
              <a:t>Most modern neural networks are trained using </a:t>
            </a:r>
            <a:r>
              <a:rPr lang="en-IN" dirty="0">
                <a:solidFill>
                  <a:srgbClr val="FF0000"/>
                </a:solidFill>
              </a:rPr>
              <a:t>maximum likelihood</a:t>
            </a:r>
            <a:r>
              <a:rPr lang="en-IN" dirty="0"/>
              <a:t>. This means that the cost function is simply the negative log-likelihood, equivalently described as the cross-entropy between the training data and the model distribution. </a:t>
            </a:r>
          </a:p>
          <a:p>
            <a:pPr algn="just"/>
            <a:r>
              <a:rPr lang="en-IN" dirty="0"/>
              <a:t>An advantage of this approach of deriving the cost function from maximum likelihood is that it removes the burden of designing cost functions for each model. Specifying a model </a:t>
            </a:r>
          </a:p>
          <a:p>
            <a:pPr algn="just"/>
            <a:r>
              <a:rPr lang="en-IN" dirty="0"/>
              <a:t>P(y | x) automatically determines a cost function log p (y | x)</a:t>
            </a:r>
          </a:p>
          <a:p>
            <a:pPr algn="just"/>
            <a:endParaRPr lang="en-IN" dirty="0"/>
          </a:p>
          <a:p>
            <a:pPr algn="just"/>
            <a:endParaRPr lang="en-IN" dirty="0"/>
          </a:p>
          <a:p>
            <a:pPr algn="just"/>
            <a:endParaRPr lang="en-IN" dirty="0"/>
          </a:p>
          <a:p>
            <a:pPr algn="just"/>
            <a:r>
              <a:rPr lang="en-IN" dirty="0"/>
              <a:t>Note: https://towardsdatascience.com/probability-concepts-explained-maximum-likelihood-estimation-c7b4342fdbb1</a:t>
            </a:r>
          </a:p>
          <a:p>
            <a:endParaRPr lang="en-IN"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9638" y="1693069"/>
            <a:ext cx="18745200" cy="1708160"/>
          </a:xfrm>
          <a:prstGeom prst="rect">
            <a:avLst/>
          </a:prstGeom>
        </p:spPr>
        <p:txBody>
          <a:bodyPr wrap="square">
            <a:spAutoFit/>
          </a:bodyPr>
          <a:lstStyle/>
          <a:p>
            <a:r>
              <a:rPr lang="en-IN" dirty="0"/>
              <a:t>6.3 Hidden Units : The design of hidden units is an extremely active area of research and does not yet have many </a:t>
            </a:r>
            <a:r>
              <a:rPr lang="en-IN" dirty="0" err="1"/>
              <a:t>deﬁnitive</a:t>
            </a:r>
            <a:r>
              <a:rPr lang="en-IN" dirty="0"/>
              <a:t> guiding theoretical principles.</a:t>
            </a:r>
          </a:p>
          <a:p>
            <a:endParaRPr lang="en-IN" dirty="0"/>
          </a:p>
        </p:txBody>
      </p:sp>
      <p:pic>
        <p:nvPicPr>
          <p:cNvPr id="97282" name="Picture 2"/>
          <p:cNvPicPr>
            <a:picLocks noChangeAspect="1" noChangeArrowheads="1"/>
          </p:cNvPicPr>
          <p:nvPr/>
        </p:nvPicPr>
        <p:blipFill>
          <a:blip r:embed="rId2" cstate="print"/>
          <a:srcRect/>
          <a:stretch>
            <a:fillRect/>
          </a:stretch>
        </p:blipFill>
        <p:spPr bwMode="auto">
          <a:xfrm>
            <a:off x="985837" y="2759869"/>
            <a:ext cx="17830800" cy="3673298"/>
          </a:xfrm>
          <a:prstGeom prst="rect">
            <a:avLst/>
          </a:prstGeom>
          <a:noFill/>
          <a:ln w="9525">
            <a:noFill/>
            <a:miter lim="800000"/>
            <a:headEnd/>
            <a:tailEnd/>
          </a:ln>
        </p:spPr>
      </p:pic>
      <p:sp>
        <p:nvSpPr>
          <p:cNvPr id="5" name="Rectangle 4"/>
          <p:cNvSpPr/>
          <p:nvPr/>
        </p:nvSpPr>
        <p:spPr>
          <a:xfrm>
            <a:off x="1062038" y="5960269"/>
            <a:ext cx="18669000" cy="4939814"/>
          </a:xfrm>
          <a:prstGeom prst="rect">
            <a:avLst/>
          </a:prstGeom>
        </p:spPr>
        <p:txBody>
          <a:bodyPr wrap="square">
            <a:spAutoFit/>
          </a:bodyPr>
          <a:lstStyle/>
          <a:p>
            <a:r>
              <a:rPr lang="en-IN" dirty="0" err="1">
                <a:solidFill>
                  <a:srgbClr val="FF0000"/>
                </a:solidFill>
              </a:rPr>
              <a:t>Rectiﬁed</a:t>
            </a:r>
            <a:r>
              <a:rPr lang="en-IN" dirty="0">
                <a:solidFill>
                  <a:srgbClr val="FF0000"/>
                </a:solidFill>
              </a:rPr>
              <a:t> Linear Units and Their Generalizations </a:t>
            </a:r>
            <a:r>
              <a:rPr lang="en-IN" dirty="0"/>
              <a:t>: </a:t>
            </a:r>
            <a:r>
              <a:rPr lang="en-IN" dirty="0" err="1"/>
              <a:t>Rectiﬁed</a:t>
            </a:r>
            <a:r>
              <a:rPr lang="en-IN" dirty="0"/>
              <a:t> linear units use the activation</a:t>
            </a:r>
          </a:p>
          <a:p>
            <a:r>
              <a:rPr lang="en-IN" dirty="0"/>
              <a:t> function g(z) = max{0, z}. The only </a:t>
            </a:r>
            <a:r>
              <a:rPr lang="en-IN" dirty="0" err="1"/>
              <a:t>diﬀerence</a:t>
            </a:r>
            <a:r>
              <a:rPr lang="en-IN" dirty="0"/>
              <a:t> between a linear unit and a </a:t>
            </a:r>
            <a:r>
              <a:rPr lang="en-IN" dirty="0" err="1"/>
              <a:t>rectiﬁed</a:t>
            </a:r>
            <a:r>
              <a:rPr lang="en-IN" dirty="0"/>
              <a:t> linear unit is that a </a:t>
            </a:r>
            <a:r>
              <a:rPr lang="en-IN" dirty="0" err="1"/>
              <a:t>rectiﬁed</a:t>
            </a:r>
            <a:r>
              <a:rPr lang="en-IN" dirty="0"/>
              <a:t> linear unit outputs zero across half its domain. This makes the derivatives through a </a:t>
            </a:r>
            <a:r>
              <a:rPr lang="en-IN" dirty="0" err="1"/>
              <a:t>rectiﬁed</a:t>
            </a:r>
            <a:r>
              <a:rPr lang="en-IN" dirty="0"/>
              <a:t> linear unit remain large whenever the unit is active. </a:t>
            </a:r>
          </a:p>
          <a:p>
            <a:r>
              <a:rPr lang="en-IN" dirty="0"/>
              <a:t>The gradients are not only large but </a:t>
            </a:r>
            <a:r>
              <a:rPr lang="en-IN" dirty="0">
                <a:solidFill>
                  <a:srgbClr val="FF0000"/>
                </a:solidFill>
              </a:rPr>
              <a:t>also consistent</a:t>
            </a:r>
            <a:r>
              <a:rPr lang="en-IN" dirty="0"/>
              <a:t>. The second derivative of the rectifying</a:t>
            </a:r>
          </a:p>
          <a:p>
            <a:r>
              <a:rPr lang="en-IN" dirty="0"/>
              <a:t>operation is 0 almost everywhere, and the derivative of the rectifying operation is 1 everywhere that the unit is active. This means that the gradient direction is far more useful for learning than  it would be with activation functions that introduce second-order </a:t>
            </a:r>
            <a:r>
              <a:rPr lang="en-IN" dirty="0" err="1"/>
              <a:t>eﬀects</a:t>
            </a:r>
            <a:r>
              <a:rPr lang="en-IN" dirty="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437" y="1312069"/>
            <a:ext cx="18059400" cy="630942"/>
          </a:xfrm>
          <a:prstGeom prst="rect">
            <a:avLst/>
          </a:prstGeom>
        </p:spPr>
        <p:txBody>
          <a:bodyPr wrap="square">
            <a:spAutoFit/>
          </a:bodyPr>
          <a:lstStyle/>
          <a:p>
            <a:r>
              <a:rPr lang="en-IN" dirty="0"/>
              <a:t>Three generalizations of </a:t>
            </a:r>
            <a:r>
              <a:rPr lang="en-IN" dirty="0" err="1"/>
              <a:t>rectiﬁed</a:t>
            </a:r>
            <a:r>
              <a:rPr lang="en-IN" dirty="0"/>
              <a:t> linear units are based on using a nonzero</a:t>
            </a:r>
          </a:p>
        </p:txBody>
      </p:sp>
      <p:pic>
        <p:nvPicPr>
          <p:cNvPr id="98307" name="Picture 3"/>
          <p:cNvPicPr>
            <a:picLocks noChangeAspect="1" noChangeArrowheads="1"/>
          </p:cNvPicPr>
          <p:nvPr/>
        </p:nvPicPr>
        <p:blipFill>
          <a:blip r:embed="rId2" cstate="print"/>
          <a:srcRect/>
          <a:stretch>
            <a:fillRect/>
          </a:stretch>
        </p:blipFill>
        <p:spPr bwMode="auto">
          <a:xfrm>
            <a:off x="3805237" y="2378869"/>
            <a:ext cx="9625813" cy="372269"/>
          </a:xfrm>
          <a:prstGeom prst="rect">
            <a:avLst/>
          </a:prstGeom>
          <a:noFill/>
          <a:ln w="9525">
            <a:noFill/>
            <a:miter lim="800000"/>
            <a:headEnd/>
            <a:tailEnd/>
          </a:ln>
        </p:spPr>
      </p:pic>
      <p:pic>
        <p:nvPicPr>
          <p:cNvPr id="98308" name="Picture 4"/>
          <p:cNvPicPr>
            <a:picLocks noChangeAspect="1" noChangeArrowheads="1"/>
          </p:cNvPicPr>
          <p:nvPr/>
        </p:nvPicPr>
        <p:blipFill>
          <a:blip r:embed="rId3" cstate="print"/>
          <a:srcRect/>
          <a:stretch>
            <a:fillRect/>
          </a:stretch>
        </p:blipFill>
        <p:spPr bwMode="auto">
          <a:xfrm>
            <a:off x="2890837" y="3445669"/>
            <a:ext cx="12801600" cy="7010400"/>
          </a:xfrm>
          <a:prstGeom prst="rect">
            <a:avLst/>
          </a:prstGeom>
          <a:noFill/>
          <a:ln w="9525">
            <a:noFill/>
            <a:miter lim="800000"/>
            <a:headEnd/>
            <a:tailEnd/>
          </a:ln>
        </p:spPr>
      </p:pic>
      <p:sp>
        <p:nvSpPr>
          <p:cNvPr id="8" name="Rectangle 7"/>
          <p:cNvSpPr/>
          <p:nvPr/>
        </p:nvSpPr>
        <p:spPr>
          <a:xfrm>
            <a:off x="1595437" y="2836069"/>
            <a:ext cx="4079963" cy="630942"/>
          </a:xfrm>
          <a:prstGeom prst="rect">
            <a:avLst/>
          </a:prstGeom>
        </p:spPr>
        <p:txBody>
          <a:bodyPr wrap="none">
            <a:spAutoFit/>
          </a:bodyPr>
          <a:lstStyle/>
          <a:p>
            <a:r>
              <a:rPr lang="en-IN" dirty="0"/>
              <a:t>Actual rectification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837" y="1845469"/>
            <a:ext cx="18211799" cy="8171468"/>
          </a:xfrm>
          <a:prstGeom prst="rect">
            <a:avLst/>
          </a:prstGeom>
        </p:spPr>
        <p:txBody>
          <a:bodyPr wrap="square">
            <a:spAutoFit/>
          </a:bodyPr>
          <a:lstStyle/>
          <a:p>
            <a:r>
              <a:rPr lang="en-IN" dirty="0">
                <a:solidFill>
                  <a:srgbClr val="FF0000"/>
                </a:solidFill>
              </a:rPr>
              <a:t>Logistic Sigmoid and Hyperbolic Tangent </a:t>
            </a:r>
            <a:r>
              <a:rPr lang="en-IN" dirty="0"/>
              <a:t>: Prior to the introduction of </a:t>
            </a:r>
            <a:r>
              <a:rPr lang="en-IN" dirty="0" err="1"/>
              <a:t>rectiﬁed</a:t>
            </a:r>
            <a:r>
              <a:rPr lang="en-IN" dirty="0"/>
              <a:t> linear units, most  neural networks used the logistic sigmoid activation function g(z) = σ(z) </a:t>
            </a:r>
          </a:p>
          <a:p>
            <a:r>
              <a:rPr lang="en-IN" dirty="0"/>
              <a:t>or the hyperbolic tangent activation function g(z) = </a:t>
            </a:r>
            <a:r>
              <a:rPr lang="en-IN" dirty="0" err="1"/>
              <a:t>tanh</a:t>
            </a:r>
            <a:r>
              <a:rPr lang="en-IN" dirty="0"/>
              <a:t>(z).</a:t>
            </a:r>
          </a:p>
          <a:p>
            <a:endParaRPr lang="en-IN" dirty="0"/>
          </a:p>
          <a:p>
            <a:r>
              <a:rPr lang="en-IN" dirty="0"/>
              <a:t>These activation functions are closely related because </a:t>
            </a:r>
            <a:r>
              <a:rPr lang="en-IN" dirty="0" err="1"/>
              <a:t>tanh</a:t>
            </a:r>
            <a:r>
              <a:rPr lang="en-IN" dirty="0"/>
              <a:t>(z) = 2σ(2z) − 1.</a:t>
            </a:r>
          </a:p>
          <a:p>
            <a:endParaRPr lang="en-IN" dirty="0"/>
          </a:p>
          <a:p>
            <a:r>
              <a:rPr lang="en-IN" dirty="0" err="1"/>
              <a:t>Sigmoidal</a:t>
            </a:r>
            <a:r>
              <a:rPr lang="en-IN" dirty="0"/>
              <a:t> units saturate across most of their domain—they saturate to a high value when</a:t>
            </a:r>
          </a:p>
          <a:p>
            <a:r>
              <a:rPr lang="en-IN" dirty="0"/>
              <a:t>Z is very positive, saturate to a low value when z is very negative, and are only strongly sensitive  to their input when z is near 0. </a:t>
            </a:r>
          </a:p>
          <a:p>
            <a:endParaRPr lang="en-IN" dirty="0"/>
          </a:p>
          <a:p>
            <a:r>
              <a:rPr lang="en-IN" dirty="0"/>
              <a:t>The widespread saturation of </a:t>
            </a:r>
            <a:r>
              <a:rPr lang="en-IN" dirty="0" err="1"/>
              <a:t>sigmoidal</a:t>
            </a:r>
            <a:r>
              <a:rPr lang="en-IN" dirty="0"/>
              <a:t> units can make  gradient-based learning very </a:t>
            </a:r>
            <a:r>
              <a:rPr lang="en-IN" dirty="0" err="1"/>
              <a:t>diﬃcult</a:t>
            </a:r>
            <a:r>
              <a:rPr lang="en-IN" dirty="0"/>
              <a:t>.</a:t>
            </a:r>
          </a:p>
          <a:p>
            <a:r>
              <a:rPr lang="en-IN" dirty="0"/>
              <a:t> For this reason, their use as hidden units in </a:t>
            </a:r>
            <a:r>
              <a:rPr lang="en-IN" dirty="0" err="1"/>
              <a:t>feedforward</a:t>
            </a:r>
            <a:r>
              <a:rPr lang="en-IN" dirty="0"/>
              <a:t> networks is now discouraged</a:t>
            </a:r>
          </a:p>
          <a:p>
            <a:endParaRPr lang="en-IN" dirty="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3 The sigmoid and hyperbolic tangent activation functions | Download  Scientific Diagram"/>
          <p:cNvPicPr>
            <a:picLocks noChangeAspect="1" noChangeArrowheads="1"/>
          </p:cNvPicPr>
          <p:nvPr/>
        </p:nvPicPr>
        <p:blipFill>
          <a:blip r:embed="rId2" cstate="print"/>
          <a:srcRect/>
          <a:stretch>
            <a:fillRect/>
          </a:stretch>
        </p:blipFill>
        <p:spPr bwMode="auto">
          <a:xfrm>
            <a:off x="1443037" y="2302669"/>
            <a:ext cx="9396471" cy="7086600"/>
          </a:xfrm>
          <a:prstGeom prst="rect">
            <a:avLst/>
          </a:prstGeom>
          <a:noFill/>
        </p:spPr>
      </p:pic>
      <p:pic>
        <p:nvPicPr>
          <p:cNvPr id="110596" name="Picture 4" descr="https://www.researchgate.net/profile/Isik-Yilmaz-2/publication/252625657/figure/fig2/AS:298156328800256@1448097416016/Radial-basis-function-neural-network_W640.jpg"/>
          <p:cNvPicPr>
            <a:picLocks noChangeAspect="1" noChangeArrowheads="1"/>
          </p:cNvPicPr>
          <p:nvPr/>
        </p:nvPicPr>
        <p:blipFill>
          <a:blip r:embed="rId3" cstate="print"/>
          <a:srcRect/>
          <a:stretch>
            <a:fillRect/>
          </a:stretch>
        </p:blipFill>
        <p:spPr bwMode="auto">
          <a:xfrm>
            <a:off x="11120437" y="2988469"/>
            <a:ext cx="8532868" cy="54864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1900237" y="1616869"/>
            <a:ext cx="14985659" cy="2663944"/>
          </a:xfrm>
          <a:prstGeom prst="rect">
            <a:avLst/>
          </a:prstGeom>
          <a:noFill/>
          <a:ln w="9525">
            <a:noFill/>
            <a:miter lim="800000"/>
            <a:headEnd/>
            <a:tailEnd/>
          </a:ln>
        </p:spPr>
      </p:pic>
      <p:pic>
        <p:nvPicPr>
          <p:cNvPr id="99331" name="Picture 3"/>
          <p:cNvPicPr>
            <a:picLocks noChangeAspect="1" noChangeArrowheads="1"/>
          </p:cNvPicPr>
          <p:nvPr/>
        </p:nvPicPr>
        <p:blipFill>
          <a:blip r:embed="rId3" cstate="print"/>
          <a:srcRect/>
          <a:stretch>
            <a:fillRect/>
          </a:stretch>
        </p:blipFill>
        <p:spPr bwMode="auto">
          <a:xfrm>
            <a:off x="1824037" y="4588669"/>
            <a:ext cx="14401800" cy="395609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cstate="print"/>
          <a:srcRect/>
          <a:stretch>
            <a:fillRect/>
          </a:stretch>
        </p:blipFill>
        <p:spPr bwMode="auto">
          <a:xfrm>
            <a:off x="2586037" y="1312069"/>
            <a:ext cx="12861852" cy="891527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https://www.researchgate.net/profile/Martin-Musiol/publication/308414212/figure/fig2/AS:409040078295041@1474534162207/Plot-of-the-sigmoid-function-hyperbolic-tangent-rectified-linear-unit-layer-and-the_W640.jpg"/>
          <p:cNvPicPr>
            <a:picLocks noChangeAspect="1" noChangeArrowheads="1"/>
          </p:cNvPicPr>
          <p:nvPr/>
        </p:nvPicPr>
        <p:blipFill>
          <a:blip r:embed="rId2" cstate="print"/>
          <a:srcRect/>
          <a:stretch>
            <a:fillRect/>
          </a:stretch>
        </p:blipFill>
        <p:spPr bwMode="auto">
          <a:xfrm>
            <a:off x="2046287" y="2607469"/>
            <a:ext cx="8636000" cy="6858000"/>
          </a:xfrm>
          <a:prstGeom prst="rect">
            <a:avLst/>
          </a:prstGeom>
          <a:noFill/>
        </p:spPr>
      </p:pic>
      <p:sp>
        <p:nvSpPr>
          <p:cNvPr id="3" name="Rectangle 2"/>
          <p:cNvSpPr/>
          <p:nvPr/>
        </p:nvSpPr>
        <p:spPr>
          <a:xfrm>
            <a:off x="13254037" y="3217069"/>
            <a:ext cx="6470650" cy="3862596"/>
          </a:xfrm>
          <a:prstGeom prst="rect">
            <a:avLst/>
          </a:prstGeom>
        </p:spPr>
        <p:txBody>
          <a:bodyPr wrap="square">
            <a:spAutoFit/>
          </a:bodyPr>
          <a:lstStyle/>
          <a:p>
            <a:pPr algn="just"/>
            <a:r>
              <a:rPr lang="en-IN" dirty="0"/>
              <a:t>Plot of the sigmoid function, hyperbolic tangent, rectified linear unit layer, and the </a:t>
            </a:r>
            <a:r>
              <a:rPr lang="en-IN" dirty="0" err="1"/>
              <a:t>softplus</a:t>
            </a:r>
            <a:r>
              <a:rPr lang="en-IN" dirty="0"/>
              <a:t> function. It can be seen that the </a:t>
            </a:r>
            <a:r>
              <a:rPr lang="en-IN" dirty="0" err="1"/>
              <a:t>softplus</a:t>
            </a:r>
            <a:r>
              <a:rPr lang="en-IN" dirty="0"/>
              <a:t> function is the smooth version of the rectified linear unit layer.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1"/>
          <p:cNvPicPr>
            <a:picLocks noChangeAspect="1" noChangeArrowheads="1"/>
          </p:cNvPicPr>
          <p:nvPr/>
        </p:nvPicPr>
        <p:blipFill>
          <a:blip r:embed="rId2" cstate="print"/>
          <a:srcRect/>
          <a:stretch>
            <a:fillRect/>
          </a:stretch>
        </p:blipFill>
        <p:spPr bwMode="auto">
          <a:xfrm>
            <a:off x="604837" y="1388269"/>
            <a:ext cx="19126200" cy="8839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256090-B171-491A-8BC5-0A73D3EFB3A2}" type="slidenum">
              <a:rPr lang="he-IL"/>
              <a:pPr/>
              <a:t>4</a:t>
            </a:fld>
            <a:endParaRPr lang="en-US"/>
          </a:p>
        </p:txBody>
      </p:sp>
      <p:sp>
        <p:nvSpPr>
          <p:cNvPr id="106498" name="Rectangle 2"/>
          <p:cNvSpPr>
            <a:spLocks noChangeArrowheads="1"/>
          </p:cNvSpPr>
          <p:nvPr/>
        </p:nvSpPr>
        <p:spPr bwMode="auto">
          <a:xfrm>
            <a:off x="4559617" y="-211931"/>
            <a:ext cx="16085820" cy="1759479"/>
          </a:xfrm>
          <a:prstGeom prst="rect">
            <a:avLst/>
          </a:prstGeom>
          <a:noFill/>
          <a:ln w="12700">
            <a:noFill/>
            <a:miter lim="800000"/>
            <a:headEnd/>
            <a:tailEnd/>
          </a:ln>
          <a:effectLst/>
        </p:spPr>
        <p:txBody>
          <a:bodyPr lIns="177655" tIns="87269" rIns="177655" bIns="87269" anchor="ctr"/>
          <a:lstStyle/>
          <a:p>
            <a:pPr eaLnBrk="0" hangingPunct="0"/>
            <a:r>
              <a:rPr lang="en-GB" sz="7200" b="1" dirty="0">
                <a:solidFill>
                  <a:schemeClr val="tx2"/>
                </a:solidFill>
              </a:rPr>
              <a:t>Types of Layers</a:t>
            </a:r>
          </a:p>
        </p:txBody>
      </p:sp>
      <p:sp>
        <p:nvSpPr>
          <p:cNvPr id="106499" name="Rectangle 3"/>
          <p:cNvSpPr>
            <a:spLocks noChangeArrowheads="1"/>
          </p:cNvSpPr>
          <p:nvPr/>
        </p:nvSpPr>
        <p:spPr bwMode="auto">
          <a:xfrm>
            <a:off x="1508045" y="2387865"/>
            <a:ext cx="18096548" cy="8169011"/>
          </a:xfrm>
          <a:prstGeom prst="rect">
            <a:avLst/>
          </a:prstGeom>
          <a:noFill/>
          <a:ln w="12700">
            <a:noFill/>
            <a:miter lim="800000"/>
            <a:headEnd/>
            <a:tailEnd/>
          </a:ln>
          <a:effectLst/>
        </p:spPr>
        <p:txBody>
          <a:bodyPr lIns="177655" tIns="87269" rIns="177655" bIns="87269"/>
          <a:lstStyle/>
          <a:p>
            <a:pPr marL="673216" indent="-673216" eaLnBrk="0" hangingPunct="0">
              <a:spcBef>
                <a:spcPct val="20000"/>
              </a:spcBef>
              <a:buFontTx/>
              <a:buChar char="•"/>
            </a:pPr>
            <a:r>
              <a:rPr lang="en-GB" sz="5500" dirty="0"/>
              <a:t>The input layer.</a:t>
            </a:r>
          </a:p>
          <a:p>
            <a:pPr marL="1458634" lvl="1" indent="-561013" eaLnBrk="0" hangingPunct="0">
              <a:spcBef>
                <a:spcPct val="20000"/>
              </a:spcBef>
              <a:buFontTx/>
              <a:buChar char="–"/>
            </a:pPr>
            <a:r>
              <a:rPr lang="en-GB" dirty="0"/>
              <a:t>Introduces input values into the network.</a:t>
            </a:r>
          </a:p>
          <a:p>
            <a:pPr marL="1458634" lvl="1" indent="-561013" eaLnBrk="0" hangingPunct="0">
              <a:spcBef>
                <a:spcPct val="20000"/>
              </a:spcBef>
              <a:buFontTx/>
              <a:buChar char="–"/>
            </a:pPr>
            <a:r>
              <a:rPr lang="en-GB" dirty="0"/>
              <a:t>No activation function or other processing.</a:t>
            </a:r>
          </a:p>
          <a:p>
            <a:pPr marL="673216" indent="-673216" eaLnBrk="0" hangingPunct="0">
              <a:spcBef>
                <a:spcPct val="20000"/>
              </a:spcBef>
              <a:buFontTx/>
              <a:buChar char="•"/>
            </a:pPr>
            <a:r>
              <a:rPr lang="en-GB" sz="5500" dirty="0"/>
              <a:t>The hidden layer(s).</a:t>
            </a:r>
          </a:p>
          <a:p>
            <a:pPr marL="1458634" lvl="1" indent="-561013" eaLnBrk="0" hangingPunct="0">
              <a:spcBef>
                <a:spcPct val="20000"/>
              </a:spcBef>
              <a:buFontTx/>
              <a:buChar char="–"/>
            </a:pPr>
            <a:r>
              <a:rPr lang="en-GB" dirty="0"/>
              <a:t>Perform classification of features</a:t>
            </a:r>
          </a:p>
          <a:p>
            <a:pPr marL="1458634" lvl="1" indent="-561013" eaLnBrk="0" hangingPunct="0">
              <a:spcBef>
                <a:spcPct val="20000"/>
              </a:spcBef>
              <a:buFontTx/>
              <a:buChar char="–"/>
            </a:pPr>
            <a:r>
              <a:rPr lang="en-GB" dirty="0"/>
              <a:t>Features imply more layers may be better</a:t>
            </a:r>
          </a:p>
          <a:p>
            <a:pPr marL="673216" indent="-673216" eaLnBrk="0" hangingPunct="0">
              <a:spcBef>
                <a:spcPct val="20000"/>
              </a:spcBef>
              <a:buFontTx/>
              <a:buChar char="•"/>
            </a:pPr>
            <a:r>
              <a:rPr lang="en-GB" sz="5500" dirty="0"/>
              <a:t>The output layer.</a:t>
            </a:r>
          </a:p>
          <a:p>
            <a:pPr marL="1458634" lvl="1" indent="-561013" eaLnBrk="0" hangingPunct="0">
              <a:spcBef>
                <a:spcPct val="20000"/>
              </a:spcBef>
              <a:buFontTx/>
              <a:buChar char="–"/>
            </a:pPr>
            <a:r>
              <a:rPr lang="en-GB" dirty="0"/>
              <a:t>Functionally just like the hidden layers</a:t>
            </a:r>
          </a:p>
          <a:p>
            <a:pPr marL="1458634" lvl="1" indent="-561013" eaLnBrk="0" hangingPunct="0">
              <a:spcBef>
                <a:spcPct val="20000"/>
              </a:spcBef>
              <a:buFontTx/>
              <a:buChar char="–"/>
            </a:pPr>
            <a:r>
              <a:rPr lang="en-GB" dirty="0"/>
              <a:t>Outputs are passed on to the world outside the neural network.</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237" y="1540669"/>
            <a:ext cx="18844582" cy="3323987"/>
          </a:xfrm>
          <a:prstGeom prst="rect">
            <a:avLst/>
          </a:prstGeom>
        </p:spPr>
        <p:txBody>
          <a:bodyPr wrap="none">
            <a:spAutoFit/>
          </a:bodyPr>
          <a:lstStyle/>
          <a:p>
            <a:pPr algn="just"/>
            <a:r>
              <a:rPr lang="en-IN" b="1" dirty="0"/>
              <a:t>6.4 Architecture Design : </a:t>
            </a:r>
            <a:r>
              <a:rPr lang="en-IN" dirty="0"/>
              <a:t>The word </a:t>
            </a:r>
            <a:r>
              <a:rPr lang="en-IN" i="1" dirty="0"/>
              <a:t>architecture refers to the overall structure of the network:</a:t>
            </a:r>
          </a:p>
          <a:p>
            <a:pPr algn="just"/>
            <a:r>
              <a:rPr lang="en-IN" i="1" dirty="0"/>
              <a:t> how many </a:t>
            </a:r>
            <a:r>
              <a:rPr lang="en-IN" dirty="0"/>
              <a:t>units it should have and how these units should be connected to each other</a:t>
            </a:r>
          </a:p>
          <a:p>
            <a:pPr algn="just"/>
            <a:r>
              <a:rPr lang="en-IN" dirty="0"/>
              <a:t>Most</a:t>
            </a:r>
          </a:p>
          <a:p>
            <a:pPr algn="just"/>
            <a:r>
              <a:rPr lang="en-IN" dirty="0"/>
              <a:t>neural network architectures arrange these layers in a chain structure, with each</a:t>
            </a:r>
          </a:p>
          <a:p>
            <a:pPr algn="just"/>
            <a:r>
              <a:rPr lang="en-IN" dirty="0"/>
              <a:t>layer being a function of the layer that preceded it. In this structure, the first layer</a:t>
            </a:r>
          </a:p>
          <a:p>
            <a:pPr algn="just"/>
            <a:r>
              <a:rPr lang="en-IN" dirty="0"/>
              <a:t>is given by</a:t>
            </a:r>
          </a:p>
        </p:txBody>
      </p:sp>
      <p:pic>
        <p:nvPicPr>
          <p:cNvPr id="80897" name="Picture 1"/>
          <p:cNvPicPr>
            <a:picLocks noChangeAspect="1" noChangeArrowheads="1"/>
          </p:cNvPicPr>
          <p:nvPr/>
        </p:nvPicPr>
        <p:blipFill>
          <a:blip r:embed="rId2" cstate="print"/>
          <a:srcRect/>
          <a:stretch>
            <a:fillRect/>
          </a:stretch>
        </p:blipFill>
        <p:spPr bwMode="auto">
          <a:xfrm>
            <a:off x="4948237" y="4512469"/>
            <a:ext cx="10058400" cy="838200"/>
          </a:xfrm>
          <a:prstGeom prst="rect">
            <a:avLst/>
          </a:prstGeom>
          <a:noFill/>
          <a:ln w="9525">
            <a:noFill/>
            <a:miter lim="800000"/>
            <a:headEnd/>
            <a:tailEnd/>
          </a:ln>
        </p:spPr>
      </p:pic>
      <p:sp>
        <p:nvSpPr>
          <p:cNvPr id="4" name="Rectangle 3"/>
          <p:cNvSpPr/>
          <p:nvPr/>
        </p:nvSpPr>
        <p:spPr>
          <a:xfrm>
            <a:off x="1214437" y="5198269"/>
            <a:ext cx="5729454" cy="630942"/>
          </a:xfrm>
          <a:prstGeom prst="rect">
            <a:avLst/>
          </a:prstGeom>
        </p:spPr>
        <p:txBody>
          <a:bodyPr wrap="none">
            <a:spAutoFit/>
          </a:bodyPr>
          <a:lstStyle/>
          <a:p>
            <a:r>
              <a:rPr lang="en-IN" dirty="0"/>
              <a:t>the second layer is given by</a:t>
            </a:r>
          </a:p>
        </p:txBody>
      </p:sp>
      <p:pic>
        <p:nvPicPr>
          <p:cNvPr id="80898" name="Picture 2"/>
          <p:cNvPicPr>
            <a:picLocks noChangeAspect="1" noChangeArrowheads="1"/>
          </p:cNvPicPr>
          <p:nvPr/>
        </p:nvPicPr>
        <p:blipFill>
          <a:blip r:embed="rId3" cstate="print"/>
          <a:srcRect/>
          <a:stretch>
            <a:fillRect/>
          </a:stretch>
        </p:blipFill>
        <p:spPr bwMode="auto">
          <a:xfrm>
            <a:off x="5329237" y="5960269"/>
            <a:ext cx="9835376" cy="685800"/>
          </a:xfrm>
          <a:prstGeom prst="rect">
            <a:avLst/>
          </a:prstGeom>
          <a:noFill/>
          <a:ln w="9525">
            <a:noFill/>
            <a:miter lim="800000"/>
            <a:headEnd/>
            <a:tailEnd/>
          </a:ln>
        </p:spPr>
      </p:pic>
      <p:sp>
        <p:nvSpPr>
          <p:cNvPr id="6" name="Rectangle 5"/>
          <p:cNvSpPr/>
          <p:nvPr/>
        </p:nvSpPr>
        <p:spPr>
          <a:xfrm>
            <a:off x="1138237" y="6874669"/>
            <a:ext cx="18516600" cy="3323987"/>
          </a:xfrm>
          <a:prstGeom prst="rect">
            <a:avLst/>
          </a:prstGeom>
        </p:spPr>
        <p:txBody>
          <a:bodyPr wrap="square">
            <a:spAutoFit/>
          </a:bodyPr>
          <a:lstStyle/>
          <a:p>
            <a:pPr algn="just"/>
            <a:r>
              <a:rPr lang="en-IN" dirty="0"/>
              <a:t>main architectural considerations are to choose the depth of the network and the width of each layer.</a:t>
            </a:r>
          </a:p>
          <a:p>
            <a:pPr algn="just"/>
            <a:r>
              <a:rPr lang="en-IN" dirty="0"/>
              <a:t> Deeper networks often use fewer units per layer and far fewer parameters and often generalize to the test set, but are also often harder to optimize.</a:t>
            </a:r>
          </a:p>
          <a:p>
            <a:pPr algn="just"/>
            <a:r>
              <a:rPr lang="en-IN" dirty="0"/>
              <a:t>network architecture must be found via experimentation guided by monitoring the validation set error.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237" y="2000637"/>
            <a:ext cx="18511838" cy="7094250"/>
          </a:xfrm>
          <a:prstGeom prst="rect">
            <a:avLst/>
          </a:prstGeom>
        </p:spPr>
        <p:txBody>
          <a:bodyPr wrap="square">
            <a:spAutoFit/>
          </a:bodyPr>
          <a:lstStyle/>
          <a:p>
            <a:pPr algn="just"/>
            <a:r>
              <a:rPr lang="en-IN" dirty="0"/>
              <a:t>the </a:t>
            </a:r>
            <a:r>
              <a:rPr lang="en-IN" b="1" i="1" dirty="0"/>
              <a:t>universal approximation theorem </a:t>
            </a:r>
            <a:r>
              <a:rPr lang="en-IN" i="1" dirty="0"/>
              <a:t>(</a:t>
            </a:r>
            <a:r>
              <a:rPr lang="en-IN" i="1" dirty="0" err="1"/>
              <a:t>Hornik</a:t>
            </a:r>
            <a:r>
              <a:rPr lang="en-IN" i="1" dirty="0"/>
              <a:t> et al., </a:t>
            </a:r>
            <a:r>
              <a:rPr lang="en-IN" dirty="0"/>
              <a:t>1989; </a:t>
            </a:r>
            <a:r>
              <a:rPr lang="en-IN" dirty="0" err="1"/>
              <a:t>Cybenko</a:t>
            </a:r>
            <a:r>
              <a:rPr lang="en-IN" dirty="0"/>
              <a:t>, 1989) : </a:t>
            </a:r>
          </a:p>
          <a:p>
            <a:pPr algn="just"/>
            <a:r>
              <a:rPr lang="en-IN" dirty="0"/>
              <a:t>states that a </a:t>
            </a:r>
            <a:r>
              <a:rPr lang="en-IN" dirty="0" err="1"/>
              <a:t>feedforward</a:t>
            </a:r>
            <a:r>
              <a:rPr lang="en-IN" dirty="0"/>
              <a:t> network with a linear output layer and at least one hidden layer with any “squashing” activation function (such as the logistic sigmoid activation function) can approximate any </a:t>
            </a:r>
            <a:r>
              <a:rPr lang="en-IN" dirty="0" err="1"/>
              <a:t>Borel</a:t>
            </a:r>
            <a:r>
              <a:rPr lang="en-IN" dirty="0"/>
              <a:t> measurable function from one finite-dimensional space to another with any desired non-zero amount of error, provided that the network is given enough hidden units. </a:t>
            </a:r>
          </a:p>
          <a:p>
            <a:pPr algn="just"/>
            <a:r>
              <a:rPr lang="en-IN" i="1" dirty="0"/>
              <a:t>The concept of </a:t>
            </a:r>
            <a:r>
              <a:rPr lang="en-IN" i="1" dirty="0" err="1"/>
              <a:t>Borel</a:t>
            </a:r>
            <a:r>
              <a:rPr lang="en-IN" i="1" dirty="0"/>
              <a:t> measurability </a:t>
            </a:r>
            <a:r>
              <a:rPr lang="en-IN" dirty="0"/>
              <a:t>say that any continuous function on a closed and bounded subset of </a:t>
            </a:r>
            <a:r>
              <a:rPr lang="en-IN" dirty="0" err="1"/>
              <a:t>R</a:t>
            </a:r>
            <a:r>
              <a:rPr lang="en-IN" i="1" baseline="30000" dirty="0" err="1"/>
              <a:t>n</a:t>
            </a:r>
            <a:r>
              <a:rPr lang="en-IN" i="1" dirty="0"/>
              <a:t> is </a:t>
            </a:r>
            <a:r>
              <a:rPr lang="en-IN" i="1" dirty="0" err="1"/>
              <a:t>Borel</a:t>
            </a:r>
            <a:r>
              <a:rPr lang="en-IN" i="1" dirty="0"/>
              <a:t> measurable </a:t>
            </a:r>
            <a:r>
              <a:rPr lang="en-IN" dirty="0"/>
              <a:t>and therefore may be approximated by a neural network.</a:t>
            </a:r>
          </a:p>
          <a:p>
            <a:pPr algn="just"/>
            <a:endParaRPr lang="en-IN" dirty="0"/>
          </a:p>
          <a:p>
            <a:r>
              <a:rPr lang="en-IN" dirty="0"/>
              <a:t>The universal approximation theorem means that regardless of what function we are trying to learn, we know that a large MLP will be able to represent this function.</a:t>
            </a:r>
          </a:p>
          <a:p>
            <a:pPr algn="just"/>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037" y="1467237"/>
            <a:ext cx="17983200" cy="9787295"/>
          </a:xfrm>
          <a:prstGeom prst="rect">
            <a:avLst/>
          </a:prstGeom>
        </p:spPr>
        <p:txBody>
          <a:bodyPr wrap="square">
            <a:spAutoFit/>
          </a:bodyPr>
          <a:lstStyle/>
          <a:p>
            <a:pPr algn="just"/>
            <a:r>
              <a:rPr lang="en-IN" dirty="0"/>
              <a:t>Even if the MLP is able to represent the function, learning can fail for two </a:t>
            </a:r>
            <a:r>
              <a:rPr lang="en-IN" dirty="0" err="1"/>
              <a:t>diﬀerent</a:t>
            </a:r>
            <a:r>
              <a:rPr lang="en-IN" dirty="0"/>
              <a:t>  reasons.</a:t>
            </a:r>
          </a:p>
          <a:p>
            <a:pPr marL="514350" indent="-514350" algn="just">
              <a:buAutoNum type="arabicPeriod"/>
            </a:pPr>
            <a:r>
              <a:rPr lang="en-IN" dirty="0"/>
              <a:t>First, the optimization algorithm used for training may not be able to </a:t>
            </a:r>
            <a:r>
              <a:rPr lang="en-IN" dirty="0" err="1"/>
              <a:t>ﬁnd</a:t>
            </a:r>
            <a:r>
              <a:rPr lang="en-IN" dirty="0"/>
              <a:t> the value of the parameters that corresponds to the desired function. </a:t>
            </a:r>
          </a:p>
          <a:p>
            <a:pPr marL="514350" indent="-514350" algn="just">
              <a:buAutoNum type="arabicPeriod"/>
            </a:pPr>
            <a:r>
              <a:rPr lang="en-IN" dirty="0"/>
              <a:t>Second, the training algorithm might choose the wrong function as a result of </a:t>
            </a:r>
            <a:r>
              <a:rPr lang="en-IN" dirty="0" err="1"/>
              <a:t>overﬁtting</a:t>
            </a:r>
            <a:r>
              <a:rPr lang="en-IN" dirty="0"/>
              <a:t>. </a:t>
            </a:r>
          </a:p>
          <a:p>
            <a:pPr marL="514350" indent="-514350" algn="just"/>
            <a:endParaRPr lang="en-IN" dirty="0"/>
          </a:p>
          <a:p>
            <a:pPr algn="just"/>
            <a:r>
              <a:rPr lang="en-IN" dirty="0"/>
              <a:t>There is no universal procedure for examining a training set of </a:t>
            </a:r>
            <a:r>
              <a:rPr lang="en-IN" dirty="0" err="1"/>
              <a:t>speciﬁc</a:t>
            </a:r>
            <a:r>
              <a:rPr lang="en-IN" dirty="0"/>
              <a:t> examples and choosing a function that will generalize to points not in the training set.</a:t>
            </a:r>
          </a:p>
          <a:p>
            <a:pPr algn="just"/>
            <a:endParaRPr lang="en-IN" dirty="0"/>
          </a:p>
          <a:p>
            <a:pPr algn="just"/>
            <a:r>
              <a:rPr lang="en-IN" dirty="0"/>
              <a:t>In summary, a </a:t>
            </a:r>
            <a:r>
              <a:rPr lang="en-IN" dirty="0" err="1"/>
              <a:t>feedforward</a:t>
            </a:r>
            <a:r>
              <a:rPr lang="en-IN" dirty="0"/>
              <a:t> network with a single layer is </a:t>
            </a:r>
            <a:r>
              <a:rPr lang="en-IN" dirty="0" err="1"/>
              <a:t>suﬃcient</a:t>
            </a:r>
            <a:r>
              <a:rPr lang="en-IN" dirty="0"/>
              <a:t> to represent any function, but the layer may be </a:t>
            </a:r>
            <a:r>
              <a:rPr lang="en-IN" dirty="0" err="1"/>
              <a:t>infeasibly</a:t>
            </a:r>
            <a:r>
              <a:rPr lang="en-IN" dirty="0"/>
              <a:t> large and may fail to learn and generalize correctly.</a:t>
            </a:r>
          </a:p>
          <a:p>
            <a:pPr algn="just"/>
            <a:endParaRPr lang="en-IN" dirty="0"/>
          </a:p>
          <a:p>
            <a:pPr algn="just"/>
            <a:r>
              <a:rPr lang="en-IN" dirty="0"/>
              <a:t> In many circumstances, using deeper models can reduce the number of units required to represent the desired function and can reduce the amount of generalization error</a:t>
            </a:r>
          </a:p>
          <a:p>
            <a:pPr algn="just"/>
            <a:endParaRPr lang="en-IN" dirty="0"/>
          </a:p>
          <a:p>
            <a:pPr marL="514350" indent="-514350" algn="just"/>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037" y="1312069"/>
            <a:ext cx="18897600" cy="6017032"/>
          </a:xfrm>
          <a:prstGeom prst="rect">
            <a:avLst/>
          </a:prstGeom>
        </p:spPr>
        <p:txBody>
          <a:bodyPr wrap="square">
            <a:spAutoFit/>
          </a:bodyPr>
          <a:lstStyle/>
          <a:p>
            <a:pPr algn="just"/>
            <a:r>
              <a:rPr lang="en-IN" dirty="0"/>
              <a:t>6.5 Back-Propagation and Other </a:t>
            </a:r>
            <a:r>
              <a:rPr lang="en-IN" dirty="0" err="1"/>
              <a:t>Diﬀerentiation</a:t>
            </a:r>
            <a:r>
              <a:rPr lang="en-IN" dirty="0"/>
              <a:t> Algorithms: </a:t>
            </a:r>
          </a:p>
          <a:p>
            <a:pPr algn="just"/>
            <a:r>
              <a:rPr lang="en-IN" dirty="0"/>
              <a:t>During training, forward propagation can continue onward until it produces a scalar cost J(θ).</a:t>
            </a:r>
          </a:p>
          <a:p>
            <a:pPr algn="just"/>
            <a:r>
              <a:rPr lang="en-IN" dirty="0"/>
              <a:t>The back-propagation algorithm (</a:t>
            </a:r>
            <a:r>
              <a:rPr lang="en-IN" dirty="0" err="1"/>
              <a:t>Rumelhart</a:t>
            </a:r>
            <a:r>
              <a:rPr lang="en-IN" dirty="0"/>
              <a:t> et al., 1986a), often simply called </a:t>
            </a:r>
            <a:r>
              <a:rPr lang="en-IN" dirty="0" err="1"/>
              <a:t>backprop</a:t>
            </a:r>
            <a:r>
              <a:rPr lang="en-IN" dirty="0"/>
              <a:t>, allows the information from the cost to then ﬂow backward through the network in order to compute the gradient.</a:t>
            </a:r>
          </a:p>
          <a:p>
            <a:pPr algn="just"/>
            <a:r>
              <a:rPr lang="en-IN" dirty="0"/>
              <a:t>back-propagation refers only to the method for computing the gradient, while another algorithm, such as stochastic gradient descent, is used to perform learning using this gradient.</a:t>
            </a:r>
          </a:p>
          <a:p>
            <a:pPr algn="just"/>
            <a:r>
              <a:rPr lang="en-IN" dirty="0" err="1"/>
              <a:t>Speciﬁcally</a:t>
            </a:r>
            <a:r>
              <a:rPr lang="en-IN" dirty="0"/>
              <a:t>, </a:t>
            </a:r>
          </a:p>
          <a:p>
            <a:pPr algn="just"/>
            <a:r>
              <a:rPr lang="en-IN" dirty="0"/>
              <a:t>we will describe how to compute the gradient</a:t>
            </a:r>
          </a:p>
          <a:p>
            <a:pPr algn="just"/>
            <a:endParaRPr lang="en-IN" dirty="0"/>
          </a:p>
          <a:p>
            <a:pPr algn="just"/>
            <a:endParaRPr lang="en-IN" dirty="0"/>
          </a:p>
        </p:txBody>
      </p:sp>
      <p:pic>
        <p:nvPicPr>
          <p:cNvPr id="111618" name="Picture 2"/>
          <p:cNvPicPr>
            <a:picLocks noChangeAspect="1" noChangeArrowheads="1"/>
          </p:cNvPicPr>
          <p:nvPr/>
        </p:nvPicPr>
        <p:blipFill>
          <a:blip r:embed="rId2" cstate="print"/>
          <a:srcRect/>
          <a:stretch>
            <a:fillRect/>
          </a:stretch>
        </p:blipFill>
        <p:spPr bwMode="auto">
          <a:xfrm>
            <a:off x="909637" y="6559550"/>
            <a:ext cx="18059400" cy="4277519"/>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437" y="231874"/>
            <a:ext cx="11963400" cy="1384995"/>
          </a:xfrm>
          <a:prstGeom prst="rect">
            <a:avLst/>
          </a:prstGeom>
        </p:spPr>
        <p:txBody>
          <a:bodyPr wrap="square">
            <a:spAutoFit/>
          </a:bodyPr>
          <a:lstStyle/>
          <a:p>
            <a:r>
              <a:rPr lang="en-IN" sz="2800" dirty="0"/>
              <a:t>6.5.1 Computational Graphs : To describe the back-propagation algorithm more precisely, it is  helpful to have a more precise computational graph language.</a:t>
            </a:r>
          </a:p>
        </p:txBody>
      </p:sp>
      <p:pic>
        <p:nvPicPr>
          <p:cNvPr id="112642" name="Picture 2"/>
          <p:cNvPicPr>
            <a:picLocks noChangeAspect="1" noChangeArrowheads="1"/>
          </p:cNvPicPr>
          <p:nvPr/>
        </p:nvPicPr>
        <p:blipFill>
          <a:blip r:embed="rId2" cstate="print"/>
          <a:srcRect/>
          <a:stretch>
            <a:fillRect/>
          </a:stretch>
        </p:blipFill>
        <p:spPr bwMode="auto">
          <a:xfrm>
            <a:off x="985837" y="1845469"/>
            <a:ext cx="7543800" cy="4495800"/>
          </a:xfrm>
          <a:prstGeom prst="rect">
            <a:avLst/>
          </a:prstGeom>
          <a:noFill/>
          <a:ln w="9525">
            <a:noFill/>
            <a:miter lim="800000"/>
            <a:headEnd/>
            <a:tailEnd/>
          </a:ln>
        </p:spPr>
      </p:pic>
      <p:pic>
        <p:nvPicPr>
          <p:cNvPr id="112643" name="Picture 3"/>
          <p:cNvPicPr>
            <a:picLocks noChangeAspect="1" noChangeArrowheads="1"/>
          </p:cNvPicPr>
          <p:nvPr/>
        </p:nvPicPr>
        <p:blipFill>
          <a:blip r:embed="rId3" cstate="print"/>
          <a:srcRect/>
          <a:stretch>
            <a:fillRect/>
          </a:stretch>
        </p:blipFill>
        <p:spPr bwMode="auto">
          <a:xfrm>
            <a:off x="9520237" y="1616869"/>
            <a:ext cx="10073161" cy="5228190"/>
          </a:xfrm>
          <a:prstGeom prst="rect">
            <a:avLst/>
          </a:prstGeom>
          <a:noFill/>
          <a:ln w="9525">
            <a:noFill/>
            <a:miter lim="800000"/>
            <a:headEnd/>
            <a:tailEnd/>
          </a:ln>
        </p:spPr>
      </p:pic>
      <p:pic>
        <p:nvPicPr>
          <p:cNvPr id="112644" name="Picture 4"/>
          <p:cNvPicPr>
            <a:picLocks noChangeAspect="1" noChangeArrowheads="1"/>
          </p:cNvPicPr>
          <p:nvPr/>
        </p:nvPicPr>
        <p:blipFill>
          <a:blip r:embed="rId4" cstate="print"/>
          <a:srcRect/>
          <a:stretch>
            <a:fillRect/>
          </a:stretch>
        </p:blipFill>
        <p:spPr bwMode="auto">
          <a:xfrm>
            <a:off x="757237" y="6722269"/>
            <a:ext cx="19350038" cy="468709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9037" y="473869"/>
            <a:ext cx="5878532" cy="630942"/>
          </a:xfrm>
          <a:prstGeom prst="rect">
            <a:avLst/>
          </a:prstGeom>
        </p:spPr>
        <p:txBody>
          <a:bodyPr wrap="none">
            <a:spAutoFit/>
          </a:bodyPr>
          <a:lstStyle/>
          <a:p>
            <a:r>
              <a:rPr lang="en-IN" dirty="0"/>
              <a:t>6.5.2 Chain Rule of Calculus</a:t>
            </a:r>
          </a:p>
        </p:txBody>
      </p:sp>
      <p:pic>
        <p:nvPicPr>
          <p:cNvPr id="113666" name="Picture 2"/>
          <p:cNvPicPr>
            <a:picLocks noChangeAspect="1" noChangeArrowheads="1"/>
          </p:cNvPicPr>
          <p:nvPr/>
        </p:nvPicPr>
        <p:blipFill>
          <a:blip r:embed="rId2" cstate="print"/>
          <a:srcRect/>
          <a:stretch>
            <a:fillRect/>
          </a:stretch>
        </p:blipFill>
        <p:spPr bwMode="auto">
          <a:xfrm>
            <a:off x="1062037" y="1312069"/>
            <a:ext cx="18340252" cy="1371600"/>
          </a:xfrm>
          <a:prstGeom prst="rect">
            <a:avLst/>
          </a:prstGeom>
          <a:noFill/>
          <a:ln w="9525">
            <a:noFill/>
            <a:miter lim="800000"/>
            <a:headEnd/>
            <a:tailEnd/>
          </a:ln>
        </p:spPr>
      </p:pic>
      <p:pic>
        <p:nvPicPr>
          <p:cNvPr id="113667" name="Picture 3"/>
          <p:cNvPicPr>
            <a:picLocks noChangeAspect="1" noChangeArrowheads="1"/>
          </p:cNvPicPr>
          <p:nvPr/>
        </p:nvPicPr>
        <p:blipFill>
          <a:blip r:embed="rId3" cstate="print"/>
          <a:srcRect/>
          <a:stretch>
            <a:fillRect/>
          </a:stretch>
        </p:blipFill>
        <p:spPr bwMode="auto">
          <a:xfrm>
            <a:off x="909637" y="2683669"/>
            <a:ext cx="18745200" cy="8229599"/>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cstate="print"/>
          <a:srcRect/>
          <a:stretch>
            <a:fillRect/>
          </a:stretch>
        </p:blipFill>
        <p:spPr bwMode="auto">
          <a:xfrm>
            <a:off x="1976437" y="2074069"/>
            <a:ext cx="16796657" cy="720656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2" cstate="print"/>
          <a:srcRect/>
          <a:stretch>
            <a:fillRect/>
          </a:stretch>
        </p:blipFill>
        <p:spPr bwMode="auto">
          <a:xfrm>
            <a:off x="528637" y="2150269"/>
            <a:ext cx="2862263" cy="6037912"/>
          </a:xfrm>
          <a:prstGeom prst="rect">
            <a:avLst/>
          </a:prstGeom>
          <a:noFill/>
          <a:ln w="9525">
            <a:noFill/>
            <a:miter lim="800000"/>
            <a:headEnd/>
            <a:tailEnd/>
          </a:ln>
        </p:spPr>
      </p:pic>
      <p:pic>
        <p:nvPicPr>
          <p:cNvPr id="115715" name="Picture 3"/>
          <p:cNvPicPr>
            <a:picLocks noChangeAspect="1" noChangeArrowheads="1"/>
          </p:cNvPicPr>
          <p:nvPr/>
        </p:nvPicPr>
        <p:blipFill>
          <a:blip r:embed="rId3" cstate="print"/>
          <a:srcRect/>
          <a:stretch>
            <a:fillRect/>
          </a:stretch>
        </p:blipFill>
        <p:spPr bwMode="auto">
          <a:xfrm>
            <a:off x="3254346" y="1769269"/>
            <a:ext cx="16852929" cy="5877719"/>
          </a:xfrm>
          <a:prstGeom prst="rect">
            <a:avLst/>
          </a:prstGeom>
          <a:noFill/>
          <a:ln w="9525">
            <a:noFill/>
            <a:miter lim="800000"/>
            <a:headEnd/>
            <a:tailEnd/>
          </a:ln>
        </p:spPr>
      </p:pic>
      <p:sp>
        <p:nvSpPr>
          <p:cNvPr id="4" name="Rectangle 3"/>
          <p:cNvSpPr/>
          <p:nvPr/>
        </p:nvSpPr>
        <p:spPr>
          <a:xfrm>
            <a:off x="4338637" y="473869"/>
            <a:ext cx="10052050" cy="1169551"/>
          </a:xfrm>
          <a:prstGeom prst="rect">
            <a:avLst/>
          </a:prstGeom>
        </p:spPr>
        <p:txBody>
          <a:bodyPr>
            <a:spAutoFit/>
          </a:bodyPr>
          <a:lstStyle/>
          <a:p>
            <a:r>
              <a:rPr lang="en-IN" dirty="0"/>
              <a:t>Recursively Applying the Chain Rule to Obtain </a:t>
            </a:r>
            <a:r>
              <a:rPr lang="en-IN" dirty="0" err="1"/>
              <a:t>Backprop</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cstate="print"/>
          <a:srcRect/>
          <a:stretch>
            <a:fillRect/>
          </a:stretch>
        </p:blipFill>
        <p:spPr bwMode="auto">
          <a:xfrm>
            <a:off x="1747837" y="1388269"/>
            <a:ext cx="16597313" cy="906000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1"/>
          <p:cNvPicPr>
            <a:picLocks noChangeAspect="1" noChangeArrowheads="1"/>
          </p:cNvPicPr>
          <p:nvPr/>
        </p:nvPicPr>
        <p:blipFill>
          <a:blip r:embed="rId2" cstate="print"/>
          <a:srcRect/>
          <a:stretch>
            <a:fillRect/>
          </a:stretch>
        </p:blipFill>
        <p:spPr bwMode="auto">
          <a:xfrm>
            <a:off x="2738437" y="3140869"/>
            <a:ext cx="15475339" cy="4495800"/>
          </a:xfrm>
          <a:prstGeom prst="rect">
            <a:avLst/>
          </a:prstGeom>
          <a:noFill/>
          <a:ln w="9525">
            <a:noFill/>
            <a:miter lim="800000"/>
            <a:headEnd/>
            <a:tailEnd/>
          </a:ln>
        </p:spPr>
      </p:pic>
      <p:pic>
        <p:nvPicPr>
          <p:cNvPr id="3" name="Picture 1"/>
          <p:cNvPicPr>
            <a:picLocks noChangeAspect="1" noChangeArrowheads="1"/>
          </p:cNvPicPr>
          <p:nvPr/>
        </p:nvPicPr>
        <p:blipFill>
          <a:blip r:embed="rId3" cstate="print"/>
          <a:srcRect/>
          <a:stretch>
            <a:fillRect/>
          </a:stretch>
        </p:blipFill>
        <p:spPr bwMode="auto">
          <a:xfrm>
            <a:off x="2357437" y="1616869"/>
            <a:ext cx="15925800" cy="1447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a:xfrm>
            <a:off x="1004888" y="-269081"/>
            <a:ext cx="18097500" cy="1885950"/>
          </a:xfrm>
        </p:spPr>
        <p:txBody>
          <a:bodyPr/>
          <a:lstStyle/>
          <a:p>
            <a:r>
              <a:rPr lang="en-US" dirty="0"/>
              <a:t>Hidden Units</a:t>
            </a:r>
          </a:p>
        </p:txBody>
      </p:sp>
      <p:sp>
        <p:nvSpPr>
          <p:cNvPr id="1275907" name="Rectangle 3"/>
          <p:cNvSpPr>
            <a:spLocks noGrp="1" noChangeArrowheads="1"/>
          </p:cNvSpPr>
          <p:nvPr>
            <p:ph type="body" idx="1"/>
          </p:nvPr>
        </p:nvSpPr>
        <p:spPr/>
        <p:txBody>
          <a:bodyPr/>
          <a:lstStyle/>
          <a:p>
            <a:pPr>
              <a:spcAft>
                <a:spcPct val="50000"/>
              </a:spcAft>
            </a:pPr>
            <a:r>
              <a:rPr lang="en-US" b="1"/>
              <a:t>Hidden units are nodes that are situated </a:t>
            </a:r>
            <a:r>
              <a:rPr lang="en-US" b="1">
                <a:solidFill>
                  <a:srgbClr val="FF0000"/>
                </a:solidFill>
              </a:rPr>
              <a:t>between the input nodes and the output nodes. </a:t>
            </a:r>
          </a:p>
          <a:p>
            <a:pPr>
              <a:spcAft>
                <a:spcPct val="50000"/>
              </a:spcAft>
            </a:pPr>
            <a:r>
              <a:rPr lang="en-US" b="1"/>
              <a:t>Hidden units allow a network </a:t>
            </a:r>
            <a:r>
              <a:rPr lang="en-US" b="1">
                <a:solidFill>
                  <a:srgbClr val="FF0000"/>
                </a:solidFill>
              </a:rPr>
              <a:t>to learn non-linear functions</a:t>
            </a:r>
            <a:r>
              <a:rPr lang="en-US" b="1"/>
              <a:t>.</a:t>
            </a:r>
          </a:p>
          <a:p>
            <a:pPr>
              <a:spcAft>
                <a:spcPct val="50000"/>
              </a:spcAft>
            </a:pPr>
            <a:r>
              <a:rPr lang="en-US" b="1"/>
              <a:t>Hidden units allow the network to represent </a:t>
            </a:r>
            <a:r>
              <a:rPr lang="en-US" b="1">
                <a:solidFill>
                  <a:srgbClr val="FF0000"/>
                </a:solidFill>
              </a:rPr>
              <a:t>combinations of the input features.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59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5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cstate="print"/>
          <a:srcRect/>
          <a:stretch>
            <a:fillRect/>
          </a:stretch>
        </p:blipFill>
        <p:spPr bwMode="auto">
          <a:xfrm>
            <a:off x="2967037" y="1404938"/>
            <a:ext cx="15849600" cy="9906000"/>
          </a:xfrm>
          <a:prstGeom prst="rect">
            <a:avLst/>
          </a:prstGeom>
          <a:noFill/>
          <a:ln w="9525">
            <a:noFill/>
            <a:miter lim="800000"/>
            <a:headEnd/>
            <a:tailEnd/>
          </a:ln>
        </p:spPr>
      </p:pic>
      <p:sp>
        <p:nvSpPr>
          <p:cNvPr id="3" name="Rectangle 2"/>
          <p:cNvSpPr/>
          <p:nvPr/>
        </p:nvSpPr>
        <p:spPr>
          <a:xfrm>
            <a:off x="3271837" y="452527"/>
            <a:ext cx="12801600" cy="630942"/>
          </a:xfrm>
          <a:prstGeom prst="rect">
            <a:avLst/>
          </a:prstGeom>
        </p:spPr>
        <p:txBody>
          <a:bodyPr wrap="square">
            <a:spAutoFit/>
          </a:bodyPr>
          <a:lstStyle/>
          <a:p>
            <a:r>
              <a:rPr lang="en-IN" dirty="0"/>
              <a:t>6.5.4 Back-Propagation Computation in Fully Connected MLP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3" cstate="print"/>
          <a:srcRect/>
          <a:stretch>
            <a:fillRect/>
          </a:stretch>
        </p:blipFill>
        <p:spPr bwMode="auto">
          <a:xfrm>
            <a:off x="1824037" y="0"/>
            <a:ext cx="16154400" cy="3886200"/>
          </a:xfrm>
          <a:prstGeom prst="rect">
            <a:avLst/>
          </a:prstGeom>
          <a:noFill/>
          <a:ln w="9525">
            <a:noFill/>
            <a:miter lim="800000"/>
            <a:headEnd/>
            <a:tailEnd/>
          </a:ln>
        </p:spPr>
      </p:pic>
      <p:pic>
        <p:nvPicPr>
          <p:cNvPr id="117763" name="Picture 3"/>
          <p:cNvPicPr>
            <a:picLocks noChangeAspect="1" noChangeArrowheads="1"/>
          </p:cNvPicPr>
          <p:nvPr/>
        </p:nvPicPr>
        <p:blipFill>
          <a:blip r:embed="rId4" cstate="print"/>
          <a:srcRect/>
          <a:stretch>
            <a:fillRect/>
          </a:stretch>
        </p:blipFill>
        <p:spPr bwMode="auto">
          <a:xfrm>
            <a:off x="1519237" y="3936459"/>
            <a:ext cx="17754600" cy="751021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3437" y="473869"/>
            <a:ext cx="7098418" cy="630942"/>
          </a:xfrm>
          <a:prstGeom prst="rect">
            <a:avLst/>
          </a:prstGeom>
        </p:spPr>
        <p:txBody>
          <a:bodyPr wrap="none">
            <a:spAutoFit/>
          </a:bodyPr>
          <a:lstStyle/>
          <a:p>
            <a:r>
              <a:rPr lang="en-IN" dirty="0"/>
              <a:t>6.5.5 Symbol-to-Symbol Derivative</a:t>
            </a:r>
          </a:p>
        </p:txBody>
      </p:sp>
      <p:sp>
        <p:nvSpPr>
          <p:cNvPr id="5" name="Rectangle 4"/>
          <p:cNvSpPr/>
          <p:nvPr/>
        </p:nvSpPr>
        <p:spPr>
          <a:xfrm>
            <a:off x="528637" y="1838246"/>
            <a:ext cx="18364200" cy="2246769"/>
          </a:xfrm>
          <a:prstGeom prst="rect">
            <a:avLst/>
          </a:prstGeom>
        </p:spPr>
        <p:txBody>
          <a:bodyPr wrap="square">
            <a:spAutoFit/>
          </a:bodyPr>
          <a:lstStyle/>
          <a:p>
            <a:r>
              <a:rPr lang="en-IN" dirty="0"/>
              <a:t>These algebraic and graph-based representations are called </a:t>
            </a:r>
            <a:r>
              <a:rPr lang="en-IN" dirty="0">
                <a:solidFill>
                  <a:srgbClr val="FF0000"/>
                </a:solidFill>
              </a:rPr>
              <a:t>symbolic representations </a:t>
            </a:r>
            <a:r>
              <a:rPr lang="en-IN" dirty="0"/>
              <a:t>. When we actually use or train a neural network, we must assign </a:t>
            </a:r>
            <a:r>
              <a:rPr lang="en-IN" dirty="0" err="1"/>
              <a:t>speciﬁc</a:t>
            </a:r>
            <a:r>
              <a:rPr lang="en-IN" dirty="0"/>
              <a:t> values to these symbols. We replace a symbolic input to the network x with a </a:t>
            </a:r>
            <a:r>
              <a:rPr lang="en-IN" dirty="0" err="1"/>
              <a:t>speciﬁc</a:t>
            </a:r>
            <a:r>
              <a:rPr lang="en-IN" dirty="0"/>
              <a:t> numeric value, such as </a:t>
            </a:r>
            <a:r>
              <a:rPr lang="en-IN" dirty="0">
                <a:solidFill>
                  <a:srgbClr val="FF0000"/>
                </a:solidFill>
              </a:rPr>
              <a:t>[1.2, 3.765, −1.8]</a:t>
            </a:r>
            <a:r>
              <a:rPr lang="en-IN" dirty="0"/>
              <a:t>.</a:t>
            </a:r>
          </a:p>
        </p:txBody>
      </p:sp>
      <p:sp>
        <p:nvSpPr>
          <p:cNvPr id="6" name="Rectangle 5"/>
          <p:cNvSpPr/>
          <p:nvPr/>
        </p:nvSpPr>
        <p:spPr>
          <a:xfrm>
            <a:off x="604837" y="4817269"/>
            <a:ext cx="18135600" cy="1708160"/>
          </a:xfrm>
          <a:prstGeom prst="rect">
            <a:avLst/>
          </a:prstGeom>
        </p:spPr>
        <p:txBody>
          <a:bodyPr wrap="square">
            <a:spAutoFit/>
          </a:bodyPr>
          <a:lstStyle/>
          <a:p>
            <a:pPr algn="just"/>
            <a:r>
              <a:rPr lang="en-IN" dirty="0"/>
              <a:t>Some approaches to back-propagation take a computational graph and a set of numerical values for the inputs to the graph, then return a set of numerical values describing the gradient at those input values. We call this approach symbol-to- number </a:t>
            </a:r>
            <a:r>
              <a:rPr lang="en-IN" dirty="0" err="1"/>
              <a:t>diﬀerentiation</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8" name="Picture 4"/>
          <p:cNvPicPr>
            <a:picLocks noChangeAspect="1" noChangeArrowheads="1"/>
          </p:cNvPicPr>
          <p:nvPr/>
        </p:nvPicPr>
        <p:blipFill>
          <a:blip r:embed="rId3" cstate="print"/>
          <a:srcRect/>
          <a:stretch>
            <a:fillRect/>
          </a:stretch>
        </p:blipFill>
        <p:spPr bwMode="auto">
          <a:xfrm>
            <a:off x="2357437" y="473869"/>
            <a:ext cx="14182846" cy="3048000"/>
          </a:xfrm>
          <a:prstGeom prst="rect">
            <a:avLst/>
          </a:prstGeom>
          <a:noFill/>
          <a:ln w="9525">
            <a:noFill/>
            <a:miter lim="800000"/>
            <a:headEnd/>
            <a:tailEnd/>
          </a:ln>
        </p:spPr>
      </p:pic>
      <p:pic>
        <p:nvPicPr>
          <p:cNvPr id="118786" name="Picture 2"/>
          <p:cNvPicPr>
            <a:picLocks noChangeAspect="1" noChangeArrowheads="1"/>
          </p:cNvPicPr>
          <p:nvPr/>
        </p:nvPicPr>
        <p:blipFill>
          <a:blip r:embed="rId4" cstate="print"/>
          <a:srcRect/>
          <a:stretch>
            <a:fillRect/>
          </a:stretch>
        </p:blipFill>
        <p:spPr bwMode="auto">
          <a:xfrm>
            <a:off x="4491037" y="2988469"/>
            <a:ext cx="10706101" cy="783839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3" cstate="print"/>
          <a:srcRect/>
          <a:stretch>
            <a:fillRect/>
          </a:stretch>
        </p:blipFill>
        <p:spPr bwMode="auto">
          <a:xfrm>
            <a:off x="5024437" y="1235869"/>
            <a:ext cx="14478000" cy="8915400"/>
          </a:xfrm>
          <a:prstGeom prst="rect">
            <a:avLst/>
          </a:prstGeom>
          <a:noFill/>
          <a:ln w="9525">
            <a:noFill/>
            <a:miter lim="800000"/>
            <a:headEnd/>
            <a:tailEnd/>
          </a:ln>
        </p:spPr>
      </p:pic>
      <p:sp>
        <p:nvSpPr>
          <p:cNvPr id="5" name="Rectangle 4"/>
          <p:cNvSpPr/>
          <p:nvPr/>
        </p:nvSpPr>
        <p:spPr>
          <a:xfrm>
            <a:off x="3729037" y="300127"/>
            <a:ext cx="11884024" cy="630942"/>
          </a:xfrm>
          <a:prstGeom prst="rect">
            <a:avLst/>
          </a:prstGeom>
        </p:spPr>
        <p:txBody>
          <a:bodyPr wrap="square">
            <a:spAutoFit/>
          </a:bodyPr>
          <a:lstStyle/>
          <a:p>
            <a:r>
              <a:rPr lang="en-IN" b="1" dirty="0"/>
              <a:t>Calculation example of Feed Forward Neural Network </a:t>
            </a:r>
          </a:p>
        </p:txBody>
      </p:sp>
      <p:pic>
        <p:nvPicPr>
          <p:cNvPr id="119812" name="Picture 4"/>
          <p:cNvPicPr>
            <a:picLocks noChangeAspect="1" noChangeArrowheads="1"/>
          </p:cNvPicPr>
          <p:nvPr/>
        </p:nvPicPr>
        <p:blipFill>
          <a:blip r:embed="rId4" cstate="print"/>
          <a:srcRect/>
          <a:stretch>
            <a:fillRect/>
          </a:stretch>
        </p:blipFill>
        <p:spPr bwMode="auto">
          <a:xfrm>
            <a:off x="1214437" y="1693069"/>
            <a:ext cx="1705970" cy="1524000"/>
          </a:xfrm>
          <a:prstGeom prst="rect">
            <a:avLst/>
          </a:prstGeom>
          <a:noFill/>
          <a:ln w="9525">
            <a:noFill/>
            <a:miter lim="800000"/>
            <a:headEnd/>
            <a:tailEnd/>
          </a:ln>
        </p:spPr>
      </p:pic>
      <p:pic>
        <p:nvPicPr>
          <p:cNvPr id="119813" name="Picture 5"/>
          <p:cNvPicPr>
            <a:picLocks noChangeAspect="1" noChangeArrowheads="1"/>
          </p:cNvPicPr>
          <p:nvPr/>
        </p:nvPicPr>
        <p:blipFill>
          <a:blip r:embed="rId5" cstate="print"/>
          <a:srcRect/>
          <a:stretch>
            <a:fillRect/>
          </a:stretch>
        </p:blipFill>
        <p:spPr bwMode="auto">
          <a:xfrm>
            <a:off x="223837" y="8322469"/>
            <a:ext cx="4732800" cy="2590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Drawing"/>
          <p:cNvPicPr>
            <a:picLocks noChangeAspect="1" noChangeArrowheads="1"/>
          </p:cNvPicPr>
          <p:nvPr/>
        </p:nvPicPr>
        <p:blipFill>
          <a:blip r:embed="rId3" cstate="print"/>
          <a:srcRect/>
          <a:stretch>
            <a:fillRect/>
          </a:stretch>
        </p:blipFill>
        <p:spPr bwMode="auto">
          <a:xfrm>
            <a:off x="3500437" y="1159669"/>
            <a:ext cx="13182600" cy="7543800"/>
          </a:xfrm>
          <a:prstGeom prst="rect">
            <a:avLst/>
          </a:prstGeom>
          <a:noFill/>
        </p:spPr>
      </p:pic>
      <p:sp>
        <p:nvSpPr>
          <p:cNvPr id="5" name="Rectangle 4"/>
          <p:cNvSpPr/>
          <p:nvPr/>
        </p:nvSpPr>
        <p:spPr>
          <a:xfrm>
            <a:off x="3881437" y="300127"/>
            <a:ext cx="12039600" cy="630942"/>
          </a:xfrm>
          <a:prstGeom prst="rect">
            <a:avLst/>
          </a:prstGeom>
        </p:spPr>
        <p:txBody>
          <a:bodyPr wrap="square">
            <a:spAutoFit/>
          </a:bodyPr>
          <a:lstStyle/>
          <a:p>
            <a:r>
              <a:rPr lang="en-IN" dirty="0"/>
              <a:t>Let’s see how the calculation will go on in unit 1 of layer 2</a:t>
            </a:r>
          </a:p>
        </p:txBody>
      </p:sp>
      <p:pic>
        <p:nvPicPr>
          <p:cNvPr id="132099" name="Picture 3"/>
          <p:cNvPicPr>
            <a:picLocks noChangeAspect="1" noChangeArrowheads="1"/>
          </p:cNvPicPr>
          <p:nvPr/>
        </p:nvPicPr>
        <p:blipFill>
          <a:blip r:embed="rId4" cstate="print"/>
          <a:srcRect/>
          <a:stretch>
            <a:fillRect/>
          </a:stretch>
        </p:blipFill>
        <p:spPr bwMode="auto">
          <a:xfrm>
            <a:off x="1519237" y="9043194"/>
            <a:ext cx="14000854" cy="226774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837" y="1312069"/>
            <a:ext cx="8127546" cy="630942"/>
          </a:xfrm>
          <a:prstGeom prst="rect">
            <a:avLst/>
          </a:prstGeom>
        </p:spPr>
        <p:txBody>
          <a:bodyPr wrap="none">
            <a:spAutoFit/>
          </a:bodyPr>
          <a:lstStyle/>
          <a:p>
            <a:r>
              <a:rPr lang="en-IN" dirty="0"/>
              <a:t>The weighted input would be as follows:</a:t>
            </a:r>
          </a:p>
        </p:txBody>
      </p:sp>
      <p:pic>
        <p:nvPicPr>
          <p:cNvPr id="130049" name="Picture 1"/>
          <p:cNvPicPr>
            <a:picLocks noChangeAspect="1" noChangeArrowheads="1"/>
          </p:cNvPicPr>
          <p:nvPr/>
        </p:nvPicPr>
        <p:blipFill>
          <a:blip r:embed="rId3" cstate="print"/>
          <a:srcRect/>
          <a:stretch>
            <a:fillRect/>
          </a:stretch>
        </p:blipFill>
        <p:spPr bwMode="auto">
          <a:xfrm>
            <a:off x="1900237" y="2683669"/>
            <a:ext cx="15544800" cy="666205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837" y="1388269"/>
            <a:ext cx="18669000" cy="1169551"/>
          </a:xfrm>
          <a:prstGeom prst="rect">
            <a:avLst/>
          </a:prstGeom>
        </p:spPr>
        <p:txBody>
          <a:bodyPr wrap="square">
            <a:spAutoFit/>
          </a:bodyPr>
          <a:lstStyle/>
          <a:p>
            <a:r>
              <a:rPr lang="en-IN" dirty="0"/>
              <a:t>We insert the value into an activation function. We will use sigmoid function for the same reason in section 1. The output of the unit will be,</a:t>
            </a:r>
          </a:p>
        </p:txBody>
      </p:sp>
      <p:pic>
        <p:nvPicPr>
          <p:cNvPr id="128001" name="Picture 1"/>
          <p:cNvPicPr>
            <a:picLocks noChangeAspect="1" noChangeArrowheads="1"/>
          </p:cNvPicPr>
          <p:nvPr/>
        </p:nvPicPr>
        <p:blipFill>
          <a:blip r:embed="rId3" cstate="print"/>
          <a:srcRect/>
          <a:stretch>
            <a:fillRect/>
          </a:stretch>
        </p:blipFill>
        <p:spPr bwMode="auto">
          <a:xfrm>
            <a:off x="11653837" y="2302669"/>
            <a:ext cx="5732860" cy="2972594"/>
          </a:xfrm>
          <a:prstGeom prst="rect">
            <a:avLst/>
          </a:prstGeom>
          <a:noFill/>
          <a:ln w="9525">
            <a:noFill/>
            <a:miter lim="800000"/>
            <a:headEnd/>
            <a:tailEnd/>
          </a:ln>
        </p:spPr>
      </p:pic>
      <p:sp>
        <p:nvSpPr>
          <p:cNvPr id="5" name="Rectangle 4"/>
          <p:cNvSpPr/>
          <p:nvPr/>
        </p:nvSpPr>
        <p:spPr>
          <a:xfrm>
            <a:off x="604837" y="5069900"/>
            <a:ext cx="18135600" cy="630942"/>
          </a:xfrm>
          <a:prstGeom prst="rect">
            <a:avLst/>
          </a:prstGeom>
        </p:spPr>
        <p:txBody>
          <a:bodyPr wrap="square">
            <a:spAutoFit/>
          </a:bodyPr>
          <a:lstStyle/>
          <a:p>
            <a:r>
              <a:rPr lang="en-IN" dirty="0"/>
              <a:t>The same computations are conducted in other units of the neural network.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3" name="Picture 1"/>
          <p:cNvPicPr>
            <a:picLocks noChangeAspect="1" noChangeArrowheads="1"/>
          </p:cNvPicPr>
          <p:nvPr/>
        </p:nvPicPr>
        <p:blipFill>
          <a:blip r:embed="rId3" cstate="print"/>
          <a:srcRect/>
          <a:stretch>
            <a:fillRect/>
          </a:stretch>
        </p:blipFill>
        <p:spPr bwMode="auto">
          <a:xfrm>
            <a:off x="0" y="854870"/>
            <a:ext cx="20107275" cy="1045606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437" y="1285518"/>
            <a:ext cx="19278600" cy="1169551"/>
          </a:xfrm>
          <a:prstGeom prst="rect">
            <a:avLst/>
          </a:prstGeom>
        </p:spPr>
        <p:txBody>
          <a:bodyPr wrap="square">
            <a:spAutoFit/>
          </a:bodyPr>
          <a:lstStyle/>
          <a:p>
            <a:r>
              <a:rPr lang="en-IN" dirty="0"/>
              <a:t>we initialize the weights with random values (0~1) and the bias as 0. Unit 1 of Layer 2 has the same weight as the previous.</a:t>
            </a:r>
          </a:p>
        </p:txBody>
      </p:sp>
      <p:pic>
        <p:nvPicPr>
          <p:cNvPr id="123905" name="Picture 1"/>
          <p:cNvPicPr>
            <a:picLocks noChangeAspect="1" noChangeArrowheads="1"/>
          </p:cNvPicPr>
          <p:nvPr/>
        </p:nvPicPr>
        <p:blipFill>
          <a:blip r:embed="rId3" cstate="print"/>
          <a:srcRect/>
          <a:stretch>
            <a:fillRect/>
          </a:stretch>
        </p:blipFill>
        <p:spPr bwMode="auto">
          <a:xfrm>
            <a:off x="1366837" y="3064669"/>
            <a:ext cx="17449800" cy="74828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254817" y="-211931"/>
            <a:ext cx="16085820" cy="1885156"/>
          </a:xfrm>
          <a:prstGeom prst="rect">
            <a:avLst/>
          </a:prstGeom>
          <a:noFill/>
          <a:ln w="12700">
            <a:noFill/>
            <a:miter lim="800000"/>
            <a:headEnd/>
            <a:tailEnd/>
          </a:ln>
          <a:effectLst/>
        </p:spPr>
        <p:txBody>
          <a:bodyPr lIns="177655" tIns="87269" rIns="177655" bIns="87269" anchor="ctr"/>
          <a:lstStyle/>
          <a:p>
            <a:pPr eaLnBrk="0" hangingPunct="0"/>
            <a:r>
              <a:rPr lang="en-GB" sz="6600" b="1" dirty="0">
                <a:solidFill>
                  <a:schemeClr val="tx2"/>
                </a:solidFill>
              </a:rPr>
              <a:t>Activation functions</a:t>
            </a:r>
          </a:p>
        </p:txBody>
      </p:sp>
      <p:sp>
        <p:nvSpPr>
          <p:cNvPr id="112643" name="Rectangle 3"/>
          <p:cNvSpPr>
            <a:spLocks noChangeArrowheads="1"/>
          </p:cNvSpPr>
          <p:nvPr/>
        </p:nvSpPr>
        <p:spPr bwMode="auto">
          <a:xfrm>
            <a:off x="2345849" y="2513542"/>
            <a:ext cx="17091184" cy="3895990"/>
          </a:xfrm>
          <a:prstGeom prst="rect">
            <a:avLst/>
          </a:prstGeom>
          <a:noFill/>
          <a:ln w="12700">
            <a:noFill/>
            <a:miter lim="800000"/>
            <a:headEnd/>
            <a:tailEnd/>
          </a:ln>
          <a:effectLst/>
        </p:spPr>
        <p:txBody>
          <a:bodyPr lIns="177655" tIns="87269" rIns="177655" bIns="87269"/>
          <a:lstStyle/>
          <a:p>
            <a:pPr marL="673216" indent="-673216" eaLnBrk="0" hangingPunct="0">
              <a:spcBef>
                <a:spcPct val="20000"/>
              </a:spcBef>
              <a:buFontTx/>
              <a:buChar char="•"/>
            </a:pPr>
            <a:r>
              <a:rPr lang="en-GB" sz="5500" dirty="0"/>
              <a:t>Transforms neuron’s input into output.</a:t>
            </a:r>
          </a:p>
          <a:p>
            <a:pPr marL="673216" indent="-673216" eaLnBrk="0" hangingPunct="0">
              <a:spcBef>
                <a:spcPct val="20000"/>
              </a:spcBef>
              <a:buFontTx/>
              <a:buChar char="•"/>
            </a:pPr>
            <a:r>
              <a:rPr lang="en-GB" sz="5500" dirty="0"/>
              <a:t>Features of activation functions:</a:t>
            </a:r>
          </a:p>
          <a:p>
            <a:pPr marL="1458634" lvl="1" indent="-561013" eaLnBrk="0" hangingPunct="0">
              <a:spcBef>
                <a:spcPct val="20000"/>
              </a:spcBef>
              <a:buFontTx/>
              <a:buChar char="•"/>
            </a:pPr>
            <a:r>
              <a:rPr lang="en-GB" sz="5500" dirty="0"/>
              <a:t>A squashing effect is required</a:t>
            </a:r>
          </a:p>
          <a:p>
            <a:pPr marL="2244052" lvl="2" indent="-448810" eaLnBrk="0" hangingPunct="0">
              <a:spcBef>
                <a:spcPct val="20000"/>
              </a:spcBef>
              <a:buFontTx/>
              <a:buChar char="•"/>
            </a:pPr>
            <a:r>
              <a:rPr lang="en-GB" dirty="0"/>
              <a:t>Prevents accelerating growth of activation levels through the network.</a:t>
            </a:r>
            <a:endParaRPr lang="en-GB" sz="5500" dirty="0"/>
          </a:p>
          <a:p>
            <a:pPr marL="1458634" lvl="1" indent="-561013" eaLnBrk="0" hangingPunct="0">
              <a:spcBef>
                <a:spcPct val="20000"/>
              </a:spcBef>
              <a:buFontTx/>
              <a:buChar char="•"/>
            </a:pPr>
            <a:r>
              <a:rPr lang="en-GB" sz="5500" dirty="0"/>
              <a:t>Simple and easy to calculate</a:t>
            </a:r>
          </a:p>
        </p:txBody>
      </p:sp>
      <p:graphicFrame>
        <p:nvGraphicFramePr>
          <p:cNvPr id="194560" name="Object 0"/>
          <p:cNvGraphicFramePr>
            <a:graphicFrameLocks noChangeAspect="1"/>
          </p:cNvGraphicFramePr>
          <p:nvPr/>
        </p:nvGraphicFramePr>
        <p:xfrm>
          <a:off x="1508045" y="6409533"/>
          <a:ext cx="16756063" cy="4372515"/>
        </p:xfrm>
        <a:graphic>
          <a:graphicData uri="http://schemas.openxmlformats.org/presentationml/2006/ole">
            <mc:AlternateContent xmlns:mc="http://schemas.openxmlformats.org/markup-compatibility/2006">
              <mc:Choice xmlns:v="urn:schemas-microsoft-com:vml" Requires="v">
                <p:oleObj name="Bitmap Image" r:id="rId2" imgW="6990476" imgH="3057143" progId="PBrush">
                  <p:embed/>
                </p:oleObj>
              </mc:Choice>
              <mc:Fallback>
                <p:oleObj name="Bitmap Image" r:id="rId2" imgW="6990476" imgH="3057143" progId="PBrush">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045" y="6409533"/>
                        <a:ext cx="16756063" cy="437251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4560"/>
                                        </p:tgtEl>
                                        <p:attrNameLst>
                                          <p:attrName>style.visibility</p:attrName>
                                        </p:attrNameLst>
                                      </p:cBhvr>
                                      <p:to>
                                        <p:strVal val="visible"/>
                                      </p:to>
                                    </p:set>
                                    <p:animEffect transition="in" filter="dissolve">
                                      <p:cBhvr>
                                        <p:cTn id="7" dur="500"/>
                                        <p:tgtEl>
                                          <p:spTgt spid="194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1"/>
          <p:cNvPicPr>
            <a:picLocks noChangeAspect="1" noChangeArrowheads="1"/>
          </p:cNvPicPr>
          <p:nvPr/>
        </p:nvPicPr>
        <p:blipFill>
          <a:blip r:embed="rId3" cstate="print"/>
          <a:srcRect/>
          <a:stretch>
            <a:fillRect/>
          </a:stretch>
        </p:blipFill>
        <p:spPr bwMode="auto">
          <a:xfrm>
            <a:off x="1484068" y="3293269"/>
            <a:ext cx="15122769" cy="5486400"/>
          </a:xfrm>
          <a:prstGeom prst="rect">
            <a:avLst/>
          </a:prstGeom>
          <a:noFill/>
          <a:ln w="9525">
            <a:noFill/>
            <a:miter lim="800000"/>
            <a:headEnd/>
            <a:tailEnd/>
          </a:ln>
        </p:spPr>
      </p:pic>
      <p:sp>
        <p:nvSpPr>
          <p:cNvPr id="4" name="Rectangle 3"/>
          <p:cNvSpPr/>
          <p:nvPr/>
        </p:nvSpPr>
        <p:spPr>
          <a:xfrm>
            <a:off x="528637" y="1312069"/>
            <a:ext cx="19126200" cy="630942"/>
          </a:xfrm>
          <a:prstGeom prst="rect">
            <a:avLst/>
          </a:prstGeom>
        </p:spPr>
        <p:txBody>
          <a:bodyPr wrap="square">
            <a:spAutoFit/>
          </a:bodyPr>
          <a:lstStyle/>
          <a:p>
            <a:r>
              <a:rPr lang="en-IN" dirty="0"/>
              <a:t>The equations below are the 3 weighted inputs of the hidden layer.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p:cNvPicPr>
            <a:picLocks noChangeAspect="1" noChangeArrowheads="1"/>
          </p:cNvPicPr>
          <p:nvPr/>
        </p:nvPicPr>
        <p:blipFill>
          <a:blip r:embed="rId3" cstate="print"/>
          <a:srcRect/>
          <a:stretch>
            <a:fillRect/>
          </a:stretch>
        </p:blipFill>
        <p:spPr bwMode="auto">
          <a:xfrm>
            <a:off x="1595437" y="2659063"/>
            <a:ext cx="17422812" cy="8711406"/>
          </a:xfrm>
          <a:prstGeom prst="rect">
            <a:avLst/>
          </a:prstGeom>
          <a:noFill/>
          <a:ln w="9525">
            <a:noFill/>
            <a:miter lim="800000"/>
            <a:headEnd/>
            <a:tailEnd/>
          </a:ln>
        </p:spPr>
      </p:pic>
      <p:sp>
        <p:nvSpPr>
          <p:cNvPr id="3" name="Rectangle 2"/>
          <p:cNvSpPr/>
          <p:nvPr/>
        </p:nvSpPr>
        <p:spPr>
          <a:xfrm>
            <a:off x="376237" y="1312069"/>
            <a:ext cx="19202400" cy="1169551"/>
          </a:xfrm>
          <a:prstGeom prst="rect">
            <a:avLst/>
          </a:prstGeom>
        </p:spPr>
        <p:txBody>
          <a:bodyPr wrap="square">
            <a:spAutoFit/>
          </a:bodyPr>
          <a:lstStyle/>
          <a:p>
            <a:r>
              <a:rPr lang="en-IN" dirty="0"/>
              <a:t>We can perceive each z consisting the same inputs x, but different weights w and bias b. Let’s insert the values to the variables.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437" y="1388269"/>
            <a:ext cx="18435638" cy="1169551"/>
          </a:xfrm>
          <a:prstGeom prst="rect">
            <a:avLst/>
          </a:prstGeom>
        </p:spPr>
        <p:txBody>
          <a:bodyPr wrap="square">
            <a:spAutoFit/>
          </a:bodyPr>
          <a:lstStyle/>
          <a:p>
            <a:r>
              <a:rPr lang="en-IN" dirty="0"/>
              <a:t>The results shown above are inputs to the activation functions. As mentioned before, we are using sigmoid function. The outputs of the 3 units will become as follows:</a:t>
            </a:r>
          </a:p>
        </p:txBody>
      </p:sp>
      <p:pic>
        <p:nvPicPr>
          <p:cNvPr id="144386" name="Picture 2"/>
          <p:cNvPicPr>
            <a:picLocks noChangeAspect="1" noChangeArrowheads="1"/>
          </p:cNvPicPr>
          <p:nvPr/>
        </p:nvPicPr>
        <p:blipFill>
          <a:blip r:embed="rId3" cstate="print"/>
          <a:srcRect/>
          <a:stretch>
            <a:fillRect/>
          </a:stretch>
        </p:blipFill>
        <p:spPr bwMode="auto">
          <a:xfrm>
            <a:off x="1747837" y="2912269"/>
            <a:ext cx="14965471" cy="41148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8637" y="550069"/>
            <a:ext cx="6224781" cy="630942"/>
          </a:xfrm>
          <a:prstGeom prst="rect">
            <a:avLst/>
          </a:prstGeom>
        </p:spPr>
        <p:txBody>
          <a:bodyPr wrap="none">
            <a:spAutoFit/>
          </a:bodyPr>
          <a:lstStyle/>
          <a:p>
            <a:r>
              <a:rPr lang="en-IN" b="1" dirty="0"/>
              <a:t>Hidden layer → Output layer</a:t>
            </a:r>
          </a:p>
        </p:txBody>
      </p:sp>
      <p:pic>
        <p:nvPicPr>
          <p:cNvPr id="145410" name="Picture 2"/>
          <p:cNvPicPr>
            <a:picLocks noChangeAspect="1" noChangeArrowheads="1"/>
          </p:cNvPicPr>
          <p:nvPr/>
        </p:nvPicPr>
        <p:blipFill>
          <a:blip r:embed="rId3" cstate="print"/>
          <a:srcRect/>
          <a:stretch>
            <a:fillRect/>
          </a:stretch>
        </p:blipFill>
        <p:spPr bwMode="auto">
          <a:xfrm>
            <a:off x="452437" y="1388269"/>
            <a:ext cx="8634413" cy="9389092"/>
          </a:xfrm>
          <a:prstGeom prst="rect">
            <a:avLst/>
          </a:prstGeom>
          <a:noFill/>
          <a:ln w="9525">
            <a:noFill/>
            <a:miter lim="800000"/>
            <a:headEnd/>
            <a:tailEnd/>
          </a:ln>
        </p:spPr>
      </p:pic>
      <p:sp>
        <p:nvSpPr>
          <p:cNvPr id="4" name="Rectangle 3"/>
          <p:cNvSpPr/>
          <p:nvPr/>
        </p:nvSpPr>
        <p:spPr>
          <a:xfrm>
            <a:off x="9596437" y="1312069"/>
            <a:ext cx="7752443" cy="630942"/>
          </a:xfrm>
          <a:prstGeom prst="rect">
            <a:avLst/>
          </a:prstGeom>
        </p:spPr>
        <p:txBody>
          <a:bodyPr wrap="none">
            <a:spAutoFit/>
          </a:bodyPr>
          <a:lstStyle/>
          <a:p>
            <a:r>
              <a:rPr lang="en-IN" dirty="0"/>
              <a:t>the input for the unit will be as follows:</a:t>
            </a:r>
          </a:p>
        </p:txBody>
      </p:sp>
      <p:pic>
        <p:nvPicPr>
          <p:cNvPr id="145411" name="Picture 3"/>
          <p:cNvPicPr>
            <a:picLocks noChangeAspect="1" noChangeArrowheads="1"/>
          </p:cNvPicPr>
          <p:nvPr/>
        </p:nvPicPr>
        <p:blipFill>
          <a:blip r:embed="rId4" cstate="print"/>
          <a:srcRect/>
          <a:stretch>
            <a:fillRect/>
          </a:stretch>
        </p:blipFill>
        <p:spPr bwMode="auto">
          <a:xfrm>
            <a:off x="10129837" y="2150269"/>
            <a:ext cx="6799703" cy="670719"/>
          </a:xfrm>
          <a:prstGeom prst="rect">
            <a:avLst/>
          </a:prstGeom>
          <a:noFill/>
          <a:ln w="9525">
            <a:noFill/>
            <a:miter lim="800000"/>
            <a:headEnd/>
            <a:tailEnd/>
          </a:ln>
        </p:spPr>
      </p:pic>
      <p:pic>
        <p:nvPicPr>
          <p:cNvPr id="145412" name="Picture 4"/>
          <p:cNvPicPr>
            <a:picLocks noChangeAspect="1" noChangeArrowheads="1"/>
          </p:cNvPicPr>
          <p:nvPr/>
        </p:nvPicPr>
        <p:blipFill>
          <a:blip r:embed="rId5" cstate="print"/>
          <a:srcRect/>
          <a:stretch>
            <a:fillRect/>
          </a:stretch>
        </p:blipFill>
        <p:spPr bwMode="auto">
          <a:xfrm>
            <a:off x="11577637" y="2912269"/>
            <a:ext cx="3988905" cy="3276600"/>
          </a:xfrm>
          <a:prstGeom prst="rect">
            <a:avLst/>
          </a:prstGeom>
          <a:noFill/>
          <a:ln w="9525">
            <a:noFill/>
            <a:miter lim="800000"/>
            <a:headEnd/>
            <a:tailEnd/>
          </a:ln>
        </p:spPr>
      </p:pic>
      <p:sp>
        <p:nvSpPr>
          <p:cNvPr id="7" name="Rectangle 6"/>
          <p:cNvSpPr/>
          <p:nvPr/>
        </p:nvSpPr>
        <p:spPr>
          <a:xfrm>
            <a:off x="10449959" y="6188869"/>
            <a:ext cx="9052478" cy="630942"/>
          </a:xfrm>
          <a:prstGeom prst="rect">
            <a:avLst/>
          </a:prstGeom>
        </p:spPr>
        <p:txBody>
          <a:bodyPr wrap="none">
            <a:spAutoFit/>
          </a:bodyPr>
          <a:lstStyle/>
          <a:p>
            <a:r>
              <a:rPr lang="en-IN" dirty="0"/>
              <a:t>The weighted input in the output layer will be</a:t>
            </a:r>
          </a:p>
        </p:txBody>
      </p:sp>
      <p:pic>
        <p:nvPicPr>
          <p:cNvPr id="145413" name="Picture 5"/>
          <p:cNvPicPr>
            <a:picLocks noChangeAspect="1" noChangeArrowheads="1"/>
          </p:cNvPicPr>
          <p:nvPr/>
        </p:nvPicPr>
        <p:blipFill>
          <a:blip r:embed="rId6" cstate="print"/>
          <a:srcRect/>
          <a:stretch>
            <a:fillRect/>
          </a:stretch>
        </p:blipFill>
        <p:spPr bwMode="auto">
          <a:xfrm>
            <a:off x="9063037" y="7484269"/>
            <a:ext cx="10672782" cy="2605881"/>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3" cstate="print"/>
          <a:srcRect/>
          <a:stretch>
            <a:fillRect/>
          </a:stretch>
        </p:blipFill>
        <p:spPr bwMode="auto">
          <a:xfrm>
            <a:off x="1900237" y="931068"/>
            <a:ext cx="15773400" cy="4102315"/>
          </a:xfrm>
          <a:prstGeom prst="rect">
            <a:avLst/>
          </a:prstGeom>
          <a:noFill/>
          <a:ln w="9525">
            <a:noFill/>
            <a:miter lim="800000"/>
            <a:headEnd/>
            <a:tailEnd/>
          </a:ln>
        </p:spPr>
      </p:pic>
      <p:sp>
        <p:nvSpPr>
          <p:cNvPr id="3" name="Rectangle 2"/>
          <p:cNvSpPr/>
          <p:nvPr/>
        </p:nvSpPr>
        <p:spPr>
          <a:xfrm>
            <a:off x="909637" y="4714518"/>
            <a:ext cx="18135600" cy="1169551"/>
          </a:xfrm>
          <a:prstGeom prst="rect">
            <a:avLst/>
          </a:prstGeom>
        </p:spPr>
        <p:txBody>
          <a:bodyPr wrap="square">
            <a:spAutoFit/>
          </a:bodyPr>
          <a:lstStyle/>
          <a:p>
            <a:r>
              <a:rPr lang="en-IN" dirty="0"/>
              <a:t>for classification into 2 states, that is, whether “1” was written on the picture or not. In this situation, we can use the following rule for decision as shown below:</a:t>
            </a:r>
          </a:p>
        </p:txBody>
      </p:sp>
      <p:pic>
        <p:nvPicPr>
          <p:cNvPr id="146435" name="Picture 3"/>
          <p:cNvPicPr>
            <a:picLocks noChangeAspect="1" noChangeArrowheads="1"/>
          </p:cNvPicPr>
          <p:nvPr/>
        </p:nvPicPr>
        <p:blipFill>
          <a:blip r:embed="rId4" cstate="print"/>
          <a:srcRect/>
          <a:stretch>
            <a:fillRect/>
          </a:stretch>
        </p:blipFill>
        <p:spPr bwMode="auto">
          <a:xfrm>
            <a:off x="528637" y="5960269"/>
            <a:ext cx="12966622" cy="2058194"/>
          </a:xfrm>
          <a:prstGeom prst="rect">
            <a:avLst/>
          </a:prstGeom>
          <a:noFill/>
          <a:ln w="9525">
            <a:noFill/>
            <a:miter lim="800000"/>
            <a:headEnd/>
            <a:tailEnd/>
          </a:ln>
        </p:spPr>
      </p:pic>
      <p:pic>
        <p:nvPicPr>
          <p:cNvPr id="146437" name="Picture 5"/>
          <p:cNvPicPr>
            <a:picLocks noChangeAspect="1" noChangeArrowheads="1"/>
          </p:cNvPicPr>
          <p:nvPr/>
        </p:nvPicPr>
        <p:blipFill>
          <a:blip r:embed="rId5" cstate="print"/>
          <a:srcRect/>
          <a:stretch>
            <a:fillRect/>
          </a:stretch>
        </p:blipFill>
        <p:spPr bwMode="auto">
          <a:xfrm>
            <a:off x="14092237" y="6874669"/>
            <a:ext cx="5181805" cy="567531"/>
          </a:xfrm>
          <a:prstGeom prst="rect">
            <a:avLst/>
          </a:prstGeom>
          <a:noFill/>
          <a:ln w="9525">
            <a:noFill/>
            <a:miter lim="800000"/>
            <a:headEnd/>
            <a:tailEnd/>
          </a:ln>
        </p:spPr>
      </p:pic>
      <p:pic>
        <p:nvPicPr>
          <p:cNvPr id="146438" name="Picture 6"/>
          <p:cNvPicPr>
            <a:picLocks noChangeAspect="1" noChangeArrowheads="1"/>
          </p:cNvPicPr>
          <p:nvPr/>
        </p:nvPicPr>
        <p:blipFill>
          <a:blip r:embed="rId6" cstate="print"/>
          <a:srcRect/>
          <a:stretch>
            <a:fillRect/>
          </a:stretch>
        </p:blipFill>
        <p:spPr bwMode="auto">
          <a:xfrm>
            <a:off x="757237" y="8170069"/>
            <a:ext cx="14657222" cy="57705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837803" y="2010834"/>
            <a:ext cx="18766790" cy="3197487"/>
          </a:xfrm>
          <a:prstGeom prst="rect">
            <a:avLst/>
          </a:prstGeom>
          <a:noFill/>
          <a:ln w="9525">
            <a:noFill/>
            <a:miter lim="800000"/>
            <a:headEnd/>
            <a:tailEnd/>
          </a:ln>
        </p:spPr>
        <p:txBody>
          <a:bodyPr lIns="179524" tIns="89762" rIns="179524" bIns="89762">
            <a:spAutoFit/>
          </a:bodyPr>
          <a:lstStyle/>
          <a:p>
            <a:pPr algn="ctr"/>
            <a:r>
              <a:rPr lang="en-US" sz="19600" b="1" dirty="0">
                <a:solidFill>
                  <a:srgbClr val="C00000"/>
                </a:solidFill>
                <a:latin typeface="Arial Black" pitchFamily="34" charset="0"/>
                <a:sym typeface="Arial Black" pitchFamily="34" charset="0"/>
              </a:rPr>
              <a:t>Thank You</a:t>
            </a:r>
          </a:p>
        </p:txBody>
      </p:sp>
      <p:pic>
        <p:nvPicPr>
          <p:cNvPr id="5123" name="Picture 2" descr="Related image"/>
          <p:cNvPicPr>
            <a:picLocks noChangeAspect="1" noChangeArrowheads="1"/>
          </p:cNvPicPr>
          <p:nvPr/>
        </p:nvPicPr>
        <p:blipFill>
          <a:blip r:embed="rId2" cstate="print"/>
          <a:srcRect/>
          <a:stretch>
            <a:fillRect/>
          </a:stretch>
        </p:blipFill>
        <p:spPr bwMode="auto">
          <a:xfrm>
            <a:off x="6199744" y="4398698"/>
            <a:ext cx="6904894" cy="6409532"/>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357437" y="1179513"/>
            <a:ext cx="16923623" cy="1885156"/>
          </a:xfrm>
          <a:prstGeom prst="rect">
            <a:avLst/>
          </a:prstGeom>
          <a:noFill/>
          <a:ln w="12700">
            <a:noFill/>
            <a:miter lim="800000"/>
            <a:headEnd/>
            <a:tailEnd/>
          </a:ln>
          <a:effectLst/>
        </p:spPr>
        <p:txBody>
          <a:bodyPr lIns="177655" tIns="87269" rIns="177655" bIns="87269" anchor="ctr"/>
          <a:lstStyle/>
          <a:p>
            <a:pPr eaLnBrk="0" hangingPunct="0"/>
            <a:r>
              <a:rPr lang="en-GB" sz="8600" b="1" dirty="0">
                <a:solidFill>
                  <a:schemeClr val="tx2"/>
                </a:solidFill>
              </a:rPr>
              <a:t>Standard activation functions</a:t>
            </a:r>
          </a:p>
        </p:txBody>
      </p:sp>
      <p:sp>
        <p:nvSpPr>
          <p:cNvPr id="113667" name="Rectangle 3"/>
          <p:cNvSpPr>
            <a:spLocks noChangeArrowheads="1"/>
          </p:cNvSpPr>
          <p:nvPr/>
        </p:nvSpPr>
        <p:spPr bwMode="auto">
          <a:xfrm>
            <a:off x="1005364" y="3141927"/>
            <a:ext cx="17258744" cy="7289271"/>
          </a:xfrm>
          <a:prstGeom prst="rect">
            <a:avLst/>
          </a:prstGeom>
          <a:noFill/>
          <a:ln w="12700">
            <a:noFill/>
            <a:miter lim="800000"/>
            <a:headEnd/>
            <a:tailEnd/>
          </a:ln>
          <a:effectLst/>
        </p:spPr>
        <p:txBody>
          <a:bodyPr lIns="177655" tIns="87269" rIns="177655" bIns="87269"/>
          <a:lstStyle/>
          <a:p>
            <a:pPr marL="673216" indent="-673216" eaLnBrk="0" hangingPunct="0">
              <a:spcBef>
                <a:spcPct val="20000"/>
              </a:spcBef>
              <a:buFontTx/>
              <a:buChar char="•"/>
            </a:pPr>
            <a:r>
              <a:rPr lang="en-GB" sz="5400" dirty="0"/>
              <a:t>The hard-limiting threshold function</a:t>
            </a:r>
          </a:p>
          <a:p>
            <a:pPr marL="1458634" lvl="1" indent="-561013" eaLnBrk="0" hangingPunct="0">
              <a:spcBef>
                <a:spcPct val="20000"/>
              </a:spcBef>
              <a:buClr>
                <a:schemeClr val="hlink"/>
              </a:buClr>
              <a:buFontTx/>
              <a:buChar char="–"/>
            </a:pPr>
            <a:r>
              <a:rPr lang="en-GB" sz="4800" dirty="0"/>
              <a:t>Corresponds to the biological paradigm</a:t>
            </a:r>
          </a:p>
          <a:p>
            <a:pPr marL="2244052" lvl="2" indent="-448810" eaLnBrk="0" hangingPunct="0">
              <a:spcBef>
                <a:spcPct val="20000"/>
              </a:spcBef>
              <a:buFontTx/>
              <a:buChar char="•"/>
            </a:pPr>
            <a:r>
              <a:rPr lang="en-GB" sz="2800" dirty="0"/>
              <a:t> either fires or not</a:t>
            </a:r>
          </a:p>
          <a:p>
            <a:pPr marL="673216" indent="-673216" eaLnBrk="0" hangingPunct="0">
              <a:spcBef>
                <a:spcPct val="20000"/>
              </a:spcBef>
              <a:buFontTx/>
              <a:buChar char="•"/>
            </a:pPr>
            <a:r>
              <a:rPr lang="en-GB" sz="5400" dirty="0"/>
              <a:t>Sigmoid functions ('S'-shaped curves)</a:t>
            </a:r>
          </a:p>
          <a:p>
            <a:pPr marL="1458634" lvl="1" indent="-561013" eaLnBrk="0" hangingPunct="0">
              <a:lnSpc>
                <a:spcPct val="150000"/>
              </a:lnSpc>
              <a:spcBef>
                <a:spcPct val="20000"/>
              </a:spcBef>
              <a:buClr>
                <a:schemeClr val="hlink"/>
              </a:buClr>
              <a:buFontTx/>
              <a:buChar char="–"/>
            </a:pPr>
            <a:r>
              <a:rPr lang="en-GB" sz="4800" dirty="0"/>
              <a:t>The logistic function</a:t>
            </a:r>
          </a:p>
          <a:p>
            <a:pPr marL="1458634" lvl="1" indent="-561013" eaLnBrk="0" hangingPunct="0">
              <a:spcBef>
                <a:spcPct val="20000"/>
              </a:spcBef>
              <a:buClr>
                <a:schemeClr val="hlink"/>
              </a:buClr>
              <a:buFontTx/>
              <a:buChar char="–"/>
            </a:pPr>
            <a:r>
              <a:rPr lang="en-GB" sz="4800" dirty="0"/>
              <a:t>The hyperbolic tangent (symmetrical)</a:t>
            </a:r>
          </a:p>
          <a:p>
            <a:pPr marL="1458634" lvl="1" indent="-561013" eaLnBrk="0" hangingPunct="0">
              <a:spcBef>
                <a:spcPct val="20000"/>
              </a:spcBef>
              <a:buClr>
                <a:schemeClr val="hlink"/>
              </a:buClr>
              <a:buFontTx/>
              <a:buChar char="–"/>
            </a:pPr>
            <a:r>
              <a:rPr lang="en-GB" sz="4800" dirty="0"/>
              <a:t>Both functions have a simple differential</a:t>
            </a:r>
          </a:p>
          <a:p>
            <a:pPr marL="1458634" lvl="1" indent="-561013" eaLnBrk="0" hangingPunct="0">
              <a:spcBef>
                <a:spcPct val="20000"/>
              </a:spcBef>
              <a:buClr>
                <a:schemeClr val="hlink"/>
              </a:buClr>
              <a:buFontTx/>
              <a:buChar char="–"/>
            </a:pPr>
            <a:r>
              <a:rPr lang="en-GB" sz="4800" dirty="0"/>
              <a:t>Only the shape is important</a:t>
            </a:r>
          </a:p>
        </p:txBody>
      </p:sp>
      <p:sp>
        <p:nvSpPr>
          <p:cNvPr id="113674" name="Rectangle 10"/>
          <p:cNvSpPr>
            <a:spLocks noChangeArrowheads="1"/>
          </p:cNvSpPr>
          <p:nvPr/>
        </p:nvSpPr>
        <p:spPr bwMode="auto">
          <a:xfrm>
            <a:off x="14577775" y="6451424"/>
            <a:ext cx="5194379" cy="1508125"/>
          </a:xfrm>
          <a:prstGeom prst="rect">
            <a:avLst/>
          </a:prstGeom>
          <a:solidFill>
            <a:srgbClr val="FFFF99"/>
          </a:solidFill>
          <a:ln w="9525">
            <a:solidFill>
              <a:schemeClr val="tx1"/>
            </a:solidFill>
            <a:miter lim="800000"/>
            <a:headEnd/>
            <a:tailEnd/>
          </a:ln>
          <a:effectLst/>
        </p:spPr>
        <p:txBody>
          <a:bodyPr wrap="none" lIns="179524" tIns="89762" rIns="179524" bIns="89762" anchor="ctr"/>
          <a:lstStyle/>
          <a:p>
            <a:endParaRPr lang="en-IN"/>
          </a:p>
        </p:txBody>
      </p:sp>
      <p:grpSp>
        <p:nvGrpSpPr>
          <p:cNvPr id="2" name="Group 4"/>
          <p:cNvGrpSpPr>
            <a:grpSpLocks/>
          </p:cNvGrpSpPr>
          <p:nvPr/>
        </p:nvGrpSpPr>
        <p:grpSpPr bwMode="auto">
          <a:xfrm>
            <a:off x="14500976" y="6312657"/>
            <a:ext cx="4772861" cy="1324012"/>
            <a:chOff x="3831" y="2314"/>
            <a:chExt cx="1449" cy="694"/>
          </a:xfrm>
        </p:grpSpPr>
        <p:sp>
          <p:nvSpPr>
            <p:cNvPr id="113669" name="Rectangle 5"/>
            <p:cNvSpPr>
              <a:spLocks noChangeArrowheads="1"/>
            </p:cNvSpPr>
            <p:nvPr/>
          </p:nvSpPr>
          <p:spPr bwMode="auto">
            <a:xfrm>
              <a:off x="3831" y="2506"/>
              <a:ext cx="619" cy="358"/>
            </a:xfrm>
            <a:prstGeom prst="rect">
              <a:avLst/>
            </a:prstGeom>
            <a:noFill/>
            <a:ln w="12700">
              <a:noFill/>
              <a:miter lim="800000"/>
              <a:headEnd/>
              <a:tailEnd/>
            </a:ln>
            <a:effectLst/>
          </p:spPr>
          <p:txBody>
            <a:bodyPr wrap="none" lIns="90488" tIns="44450" rIns="90488" bIns="44450">
              <a:spAutoFit/>
            </a:bodyPr>
            <a:lstStyle/>
            <a:p>
              <a:pPr eaLnBrk="0" hangingPunct="0"/>
              <a:r>
                <a:rPr lang="en-GB" sz="5500" dirty="0">
                  <a:solidFill>
                    <a:srgbClr val="BC3700"/>
                  </a:solidFill>
                  <a:latin typeface="Symbol" pitchFamily="18" charset="2"/>
                </a:rPr>
                <a:t>f</a:t>
              </a:r>
              <a:r>
                <a:rPr lang="en-GB" sz="5500" i="1" dirty="0">
                  <a:solidFill>
                    <a:schemeClr val="folHlink"/>
                  </a:solidFill>
                  <a:latin typeface="Times New Roman" pitchFamily="18" charset="0"/>
                </a:rPr>
                <a:t>(x) = </a:t>
              </a:r>
            </a:p>
          </p:txBody>
        </p:sp>
        <p:sp>
          <p:nvSpPr>
            <p:cNvPr id="113670" name="Rectangle 6"/>
            <p:cNvSpPr>
              <a:spLocks noChangeArrowheads="1"/>
            </p:cNvSpPr>
            <p:nvPr/>
          </p:nvSpPr>
          <p:spPr bwMode="auto">
            <a:xfrm>
              <a:off x="4743" y="2314"/>
              <a:ext cx="153" cy="358"/>
            </a:xfrm>
            <a:prstGeom prst="rect">
              <a:avLst/>
            </a:prstGeom>
            <a:noFill/>
            <a:ln w="12700">
              <a:noFill/>
              <a:miter lim="800000"/>
              <a:headEnd/>
              <a:tailEnd/>
            </a:ln>
            <a:effectLst/>
          </p:spPr>
          <p:txBody>
            <a:bodyPr wrap="none" lIns="90488" tIns="44450" rIns="90488" bIns="44450">
              <a:spAutoFit/>
            </a:bodyPr>
            <a:lstStyle/>
            <a:p>
              <a:pPr eaLnBrk="0" hangingPunct="0"/>
              <a:r>
                <a:rPr lang="en-GB" sz="5500" i="1" dirty="0">
                  <a:solidFill>
                    <a:schemeClr val="folHlink"/>
                  </a:solidFill>
                  <a:latin typeface="Times New Roman" pitchFamily="18" charset="0"/>
                </a:rPr>
                <a:t>1</a:t>
              </a:r>
              <a:endParaRPr lang="en-GB" sz="5500" i="1" dirty="0">
                <a:latin typeface="Times New Roman" pitchFamily="18" charset="0"/>
              </a:endParaRPr>
            </a:p>
          </p:txBody>
        </p:sp>
        <p:sp>
          <p:nvSpPr>
            <p:cNvPr id="113671" name="Rectangle 7"/>
            <p:cNvSpPr>
              <a:spLocks noChangeArrowheads="1"/>
            </p:cNvSpPr>
            <p:nvPr/>
          </p:nvSpPr>
          <p:spPr bwMode="auto">
            <a:xfrm>
              <a:off x="4503" y="2650"/>
              <a:ext cx="703" cy="358"/>
            </a:xfrm>
            <a:prstGeom prst="rect">
              <a:avLst/>
            </a:prstGeom>
            <a:noFill/>
            <a:ln w="12700">
              <a:noFill/>
              <a:miter lim="800000"/>
              <a:headEnd/>
              <a:tailEnd/>
            </a:ln>
            <a:effectLst/>
          </p:spPr>
          <p:txBody>
            <a:bodyPr wrap="none" lIns="90488" tIns="44450" rIns="90488" bIns="44450">
              <a:spAutoFit/>
            </a:bodyPr>
            <a:lstStyle/>
            <a:p>
              <a:pPr eaLnBrk="0" hangingPunct="0"/>
              <a:r>
                <a:rPr lang="en-GB" sz="5500" i="1" dirty="0">
                  <a:solidFill>
                    <a:schemeClr val="folHlink"/>
                  </a:solidFill>
                  <a:latin typeface="Times New Roman" pitchFamily="18" charset="0"/>
                </a:rPr>
                <a:t>1 + e </a:t>
              </a:r>
              <a:r>
                <a:rPr lang="en-GB" sz="5500" i="1" baseline="30000" dirty="0">
                  <a:solidFill>
                    <a:schemeClr val="folHlink"/>
                  </a:solidFill>
                  <a:latin typeface="Times New Roman" pitchFamily="18" charset="0"/>
                </a:rPr>
                <a:t>-</a:t>
              </a:r>
              <a:r>
                <a:rPr lang="en-GB" sz="5500" i="1" baseline="30000" dirty="0" err="1">
                  <a:solidFill>
                    <a:schemeClr val="folHlink"/>
                  </a:solidFill>
                  <a:latin typeface="Times New Roman" pitchFamily="18" charset="0"/>
                </a:rPr>
                <a:t>ax</a:t>
              </a:r>
              <a:endParaRPr lang="en-GB" sz="5500" i="1" baseline="30000" dirty="0">
                <a:latin typeface="Times New Roman" pitchFamily="18" charset="0"/>
              </a:endParaRPr>
            </a:p>
          </p:txBody>
        </p:sp>
        <p:sp>
          <p:nvSpPr>
            <p:cNvPr id="113672" name="Line 8"/>
            <p:cNvSpPr>
              <a:spLocks noChangeShapeType="1"/>
            </p:cNvSpPr>
            <p:nvPr/>
          </p:nvSpPr>
          <p:spPr bwMode="auto">
            <a:xfrm>
              <a:off x="4560" y="2640"/>
              <a:ext cx="720" cy="0"/>
            </a:xfrm>
            <a:prstGeom prst="line">
              <a:avLst/>
            </a:prstGeom>
            <a:noFill/>
            <a:ln w="12700">
              <a:solidFill>
                <a:schemeClr val="tx1"/>
              </a:solidFill>
              <a:round/>
              <a:headEnd/>
              <a:tailEnd/>
            </a:ln>
            <a:effectLst/>
          </p:spPr>
          <p:txBody>
            <a:bodyPr/>
            <a:lstStyle/>
            <a:p>
              <a:endParaRPr lang="en-IN"/>
            </a:p>
          </p:txBody>
        </p:sp>
      </p:grpSp>
      <p:sp>
        <p:nvSpPr>
          <p:cNvPr id="113673" name="AutoShape 9"/>
          <p:cNvSpPr>
            <a:spLocks noChangeArrowheads="1"/>
          </p:cNvSpPr>
          <p:nvPr/>
        </p:nvSpPr>
        <p:spPr bwMode="auto">
          <a:xfrm>
            <a:off x="10388759" y="7163594"/>
            <a:ext cx="3518773" cy="502708"/>
          </a:xfrm>
          <a:prstGeom prst="rightArrow">
            <a:avLst>
              <a:gd name="adj1" fmla="val 50000"/>
              <a:gd name="adj2" fmla="val 262524"/>
            </a:avLst>
          </a:prstGeom>
          <a:gradFill rotWithShape="0">
            <a:gsLst>
              <a:gs pos="0">
                <a:srgbClr val="618FFD"/>
              </a:gs>
              <a:gs pos="100000">
                <a:srgbClr val="618FFD">
                  <a:gamma/>
                  <a:shade val="29804"/>
                  <a:invGamma/>
                </a:srgbClr>
              </a:gs>
            </a:gsLst>
            <a:lin ang="0" scaled="1"/>
          </a:gradFill>
          <a:ln w="12700">
            <a:noFill/>
            <a:miter lim="800000"/>
            <a:headEnd/>
            <a:tailEnd/>
          </a:ln>
          <a:effectLst/>
        </p:spPr>
        <p:txBody>
          <a:bodyPr wrap="none" lIns="179524" tIns="89762" rIns="179524" bIns="89762" anchor="ctr"/>
          <a:lstStyle/>
          <a:p>
            <a:endParaRPr lang="en-I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3F08A03-7A7C-49E6-8D11-E91A5DC76F9B}" type="slidenum">
              <a:rPr lang="he-IL"/>
              <a:pPr/>
              <a:t>8</a:t>
            </a:fld>
            <a:endParaRPr lang="en-US"/>
          </a:p>
        </p:txBody>
      </p:sp>
      <p:sp>
        <p:nvSpPr>
          <p:cNvPr id="157698" name="Rectangle 2050"/>
          <p:cNvSpPr>
            <a:spLocks noGrp="1" noChangeArrowheads="1"/>
          </p:cNvSpPr>
          <p:nvPr>
            <p:ph type="title"/>
          </p:nvPr>
        </p:nvSpPr>
        <p:spPr>
          <a:xfrm>
            <a:off x="1595437" y="-211931"/>
            <a:ext cx="17136566" cy="1474088"/>
          </a:xfrm>
        </p:spPr>
        <p:txBody>
          <a:bodyPr/>
          <a:lstStyle/>
          <a:p>
            <a:r>
              <a:rPr lang="en-US" b="1" dirty="0" err="1"/>
              <a:t>Perceptron</a:t>
            </a:r>
            <a:r>
              <a:rPr lang="en-US" b="1" dirty="0"/>
              <a:t> Training</a:t>
            </a:r>
          </a:p>
        </p:txBody>
      </p:sp>
      <p:sp>
        <p:nvSpPr>
          <p:cNvPr id="157699" name="Rectangle 2051"/>
          <p:cNvSpPr>
            <a:spLocks noGrp="1" noChangeArrowheads="1"/>
          </p:cNvSpPr>
          <p:nvPr>
            <p:ph type="body" idx="1"/>
          </p:nvPr>
        </p:nvSpPr>
        <p:spPr>
          <a:xfrm>
            <a:off x="2600682" y="7791980"/>
            <a:ext cx="17091184" cy="2322409"/>
          </a:xfrm>
        </p:spPr>
        <p:txBody>
          <a:bodyPr/>
          <a:lstStyle/>
          <a:p>
            <a:r>
              <a:rPr lang="en-US" sz="4700" dirty="0"/>
              <a:t>Linear threshold is used. </a:t>
            </a:r>
          </a:p>
          <a:p>
            <a:r>
              <a:rPr lang="en-US" sz="4700" dirty="0"/>
              <a:t>W - weight value</a:t>
            </a:r>
          </a:p>
          <a:p>
            <a:r>
              <a:rPr lang="en-US" sz="4700" dirty="0"/>
              <a:t>t - threshold value</a:t>
            </a:r>
          </a:p>
        </p:txBody>
      </p:sp>
      <p:graphicFrame>
        <p:nvGraphicFramePr>
          <p:cNvPr id="157701" name="Object 2053"/>
          <p:cNvGraphicFramePr>
            <a:graphicFrameLocks noChangeAspect="1"/>
          </p:cNvGraphicFramePr>
          <p:nvPr/>
        </p:nvGraphicFramePr>
        <p:xfrm>
          <a:off x="1843167" y="2387865"/>
          <a:ext cx="17091184" cy="3445647"/>
        </p:xfrm>
        <a:graphic>
          <a:graphicData uri="http://schemas.openxmlformats.org/presentationml/2006/ole">
            <mc:AlternateContent xmlns:mc="http://schemas.openxmlformats.org/markup-compatibility/2006">
              <mc:Choice xmlns:v="urn:schemas-microsoft-com:vml" Requires="v">
                <p:oleObj name="Bitmap Image" r:id="rId2" imgW="5315692" imgH="1428949" progId="PBrush">
                  <p:embed/>
                </p:oleObj>
              </mc:Choice>
              <mc:Fallback>
                <p:oleObj name="Bitmap Image" r:id="rId2" imgW="5315692" imgH="1428949" progId="PBrush">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167" y="2387865"/>
                        <a:ext cx="17091184" cy="344564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2" name="Text Box 2054"/>
          <p:cNvSpPr txBox="1">
            <a:spLocks noChangeArrowheads="1"/>
          </p:cNvSpPr>
          <p:nvPr/>
        </p:nvSpPr>
        <p:spPr bwMode="auto">
          <a:xfrm>
            <a:off x="9718518" y="6158178"/>
            <a:ext cx="9125072" cy="1647832"/>
          </a:xfrm>
          <a:prstGeom prst="rect">
            <a:avLst/>
          </a:prstGeom>
          <a:solidFill>
            <a:srgbClr val="FFFF99"/>
          </a:solidFill>
          <a:ln w="3175">
            <a:solidFill>
              <a:schemeClr val="tx1"/>
            </a:solidFill>
            <a:miter lim="800000"/>
            <a:headEnd/>
            <a:tailEnd/>
          </a:ln>
          <a:effectLst/>
        </p:spPr>
        <p:txBody>
          <a:bodyPr lIns="179524" tIns="89762" rIns="179524" bIns="89762">
            <a:spAutoFit/>
          </a:bodyPr>
          <a:lstStyle/>
          <a:p>
            <a:pPr>
              <a:lnSpc>
                <a:spcPct val="80000"/>
              </a:lnSpc>
            </a:pPr>
            <a:r>
              <a:rPr lang="sv-SE" dirty="0"/>
              <a:t>               1 if </a:t>
            </a:r>
            <a:r>
              <a:rPr lang="en-US" sz="7100" dirty="0">
                <a:sym typeface="Symbol" pitchFamily="18" charset="2"/>
              </a:rPr>
              <a:t></a:t>
            </a:r>
            <a:r>
              <a:rPr lang="sv-SE" sz="5500" dirty="0">
                <a:sym typeface="Symbol" pitchFamily="18" charset="2"/>
              </a:rPr>
              <a:t> </a:t>
            </a:r>
            <a:r>
              <a:rPr lang="sv-SE" dirty="0">
                <a:sym typeface="Symbol" pitchFamily="18" charset="2"/>
              </a:rPr>
              <a:t>w</a:t>
            </a:r>
            <a:r>
              <a:rPr lang="sv-SE" baseline="-25000" dirty="0">
                <a:sym typeface="Symbol" pitchFamily="18" charset="2"/>
              </a:rPr>
              <a:t>i</a:t>
            </a:r>
            <a:r>
              <a:rPr lang="sv-SE" dirty="0">
                <a:sym typeface="Symbol" pitchFamily="18" charset="2"/>
              </a:rPr>
              <a:t> x</a:t>
            </a:r>
            <a:r>
              <a:rPr lang="sv-SE" baseline="-25000" dirty="0">
                <a:sym typeface="Symbol" pitchFamily="18" charset="2"/>
              </a:rPr>
              <a:t>i </a:t>
            </a:r>
            <a:r>
              <a:rPr lang="sv-SE" dirty="0">
                <a:sym typeface="Symbol" pitchFamily="18" charset="2"/>
              </a:rPr>
              <a:t>&gt;t</a:t>
            </a:r>
            <a:endParaRPr lang="en-US" dirty="0"/>
          </a:p>
          <a:p>
            <a:pPr>
              <a:lnSpc>
                <a:spcPct val="50000"/>
              </a:lnSpc>
            </a:pPr>
            <a:r>
              <a:rPr lang="sv-SE" dirty="0"/>
              <a:t>Output= </a:t>
            </a:r>
          </a:p>
          <a:p>
            <a:pPr>
              <a:lnSpc>
                <a:spcPct val="60000"/>
              </a:lnSpc>
            </a:pPr>
            <a:r>
              <a:rPr lang="sv-SE" dirty="0"/>
              <a:t>               0 otherwise</a:t>
            </a:r>
            <a:endParaRPr lang="en-US" dirty="0"/>
          </a:p>
        </p:txBody>
      </p:sp>
      <p:sp>
        <p:nvSpPr>
          <p:cNvPr id="157703" name="Text Box 2055"/>
          <p:cNvSpPr txBox="1">
            <a:spLocks noChangeArrowheads="1"/>
          </p:cNvSpPr>
          <p:nvPr/>
        </p:nvSpPr>
        <p:spPr bwMode="auto">
          <a:xfrm>
            <a:off x="12231926" y="6283855"/>
            <a:ext cx="1172924" cy="1627827"/>
          </a:xfrm>
          <a:prstGeom prst="rect">
            <a:avLst/>
          </a:prstGeom>
          <a:noFill/>
          <a:ln w="9525">
            <a:noFill/>
            <a:miter lim="800000"/>
            <a:headEnd/>
            <a:tailEnd/>
          </a:ln>
          <a:effectLst/>
        </p:spPr>
        <p:txBody>
          <a:bodyPr lIns="179524" tIns="89762" rIns="179524" bIns="89762">
            <a:spAutoFit/>
          </a:bodyPr>
          <a:lstStyle/>
          <a:p>
            <a:r>
              <a:rPr lang="sv-SE" sz="9400" dirty="0"/>
              <a:t>{</a:t>
            </a:r>
            <a:endParaRPr lang="en-US" sz="9400" dirty="0"/>
          </a:p>
        </p:txBody>
      </p:sp>
      <p:sp>
        <p:nvSpPr>
          <p:cNvPr id="157704" name="Rectangle 2056"/>
          <p:cNvSpPr>
            <a:spLocks noChangeArrowheads="1"/>
          </p:cNvSpPr>
          <p:nvPr/>
        </p:nvSpPr>
        <p:spPr bwMode="auto">
          <a:xfrm>
            <a:off x="13708556" y="6535209"/>
            <a:ext cx="1002153" cy="745534"/>
          </a:xfrm>
          <a:prstGeom prst="rect">
            <a:avLst/>
          </a:prstGeom>
          <a:noFill/>
          <a:ln w="9525">
            <a:noFill/>
            <a:miter lim="800000"/>
            <a:headEnd/>
            <a:tailEnd/>
          </a:ln>
          <a:effectLst/>
        </p:spPr>
        <p:txBody>
          <a:bodyPr wrap="none" lIns="179524" tIns="89762" rIns="179524" bIns="89762">
            <a:spAutoFit/>
          </a:bodyPr>
          <a:lstStyle/>
          <a:p>
            <a:r>
              <a:rPr lang="sv-SE" sz="5500" baseline="-25000" dirty="0">
                <a:sym typeface="Symbol" pitchFamily="18" charset="2"/>
              </a:rPr>
              <a:t>i=0</a:t>
            </a:r>
            <a:endParaRPr lang="en-US" sz="5500" baseline="-25000" dirty="0">
              <a:sym typeface="Symbol" pitchFamily="18" charset="2"/>
            </a:endParaRPr>
          </a:p>
        </p:txBody>
      </p:sp>
      <p:sp>
        <p:nvSpPr>
          <p:cNvPr id="157705" name="Line 2057"/>
          <p:cNvSpPr>
            <a:spLocks noChangeShapeType="1"/>
          </p:cNvSpPr>
          <p:nvPr/>
        </p:nvSpPr>
        <p:spPr bwMode="auto">
          <a:xfrm flipV="1">
            <a:off x="6199743" y="7037917"/>
            <a:ext cx="3518773" cy="879740"/>
          </a:xfrm>
          <a:prstGeom prst="line">
            <a:avLst/>
          </a:prstGeom>
          <a:noFill/>
          <a:ln w="9525">
            <a:solidFill>
              <a:schemeClr val="tx1"/>
            </a:solidFill>
            <a:miter lim="800000"/>
            <a:headEnd/>
            <a:tailEnd type="triangle" w="med" len="med"/>
          </a:ln>
          <a:effectLst/>
        </p:spPr>
        <p:txBody>
          <a:bodyPr wrap="none" lIns="179524" tIns="89762" rIns="179524" bIns="89762" anchor="ctr"/>
          <a:lstStyle/>
          <a:p>
            <a:endParaRPr lang="en-IN"/>
          </a:p>
        </p:txBody>
      </p:sp>
      <p:pic>
        <p:nvPicPr>
          <p:cNvPr id="3075" name="Picture 3"/>
          <p:cNvPicPr>
            <a:picLocks noChangeAspect="1" noChangeArrowheads="1"/>
          </p:cNvPicPr>
          <p:nvPr/>
        </p:nvPicPr>
        <p:blipFill>
          <a:blip r:embed="rId4" cstate="print"/>
          <a:srcRect/>
          <a:stretch>
            <a:fillRect/>
          </a:stretch>
        </p:blipFill>
        <p:spPr bwMode="auto">
          <a:xfrm>
            <a:off x="9520237" y="5807869"/>
            <a:ext cx="8839200" cy="18994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1"/>
                                        </p:tgtEl>
                                        <p:attrNameLst>
                                          <p:attrName>style.visibility</p:attrName>
                                        </p:attrNameLst>
                                      </p:cBhvr>
                                      <p:to>
                                        <p:strVal val="visible"/>
                                      </p:to>
                                    </p:set>
                                    <p:animEffect transition="in" filter="dissolve">
                                      <p:cBhvr>
                                        <p:cTn id="7"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36CC1361-25A0-4482-BA61-A646503F2836}" type="slidenum">
              <a:rPr lang="he-IL"/>
              <a:pPr/>
              <a:t>9</a:t>
            </a:fld>
            <a:endParaRPr lang="en-US"/>
          </a:p>
        </p:txBody>
      </p:sp>
      <p:sp>
        <p:nvSpPr>
          <p:cNvPr id="158722" name="Rectangle 2050"/>
          <p:cNvSpPr>
            <a:spLocks noGrp="1" noChangeArrowheads="1"/>
          </p:cNvSpPr>
          <p:nvPr>
            <p:ph type="title"/>
          </p:nvPr>
        </p:nvSpPr>
        <p:spPr>
          <a:xfrm>
            <a:off x="1900237" y="16669"/>
            <a:ext cx="17136566" cy="1474088"/>
          </a:xfrm>
        </p:spPr>
        <p:txBody>
          <a:bodyPr/>
          <a:lstStyle/>
          <a:p>
            <a:r>
              <a:rPr lang="en-US" b="1" dirty="0"/>
              <a:t>Simple network</a:t>
            </a:r>
          </a:p>
        </p:txBody>
      </p:sp>
      <p:graphicFrame>
        <p:nvGraphicFramePr>
          <p:cNvPr id="193536" name="Object 2048"/>
          <p:cNvGraphicFramePr>
            <a:graphicFrameLocks noChangeAspect="1"/>
          </p:cNvGraphicFramePr>
          <p:nvPr/>
        </p:nvGraphicFramePr>
        <p:xfrm>
          <a:off x="1843167" y="2387865"/>
          <a:ext cx="17091184" cy="3445647"/>
        </p:xfrm>
        <a:graphic>
          <a:graphicData uri="http://schemas.openxmlformats.org/presentationml/2006/ole">
            <mc:AlternateContent xmlns:mc="http://schemas.openxmlformats.org/markup-compatibility/2006">
              <mc:Choice xmlns:v="urn:schemas-microsoft-com:vml" Requires="v">
                <p:oleObj name="Bitmap Image" r:id="rId2" imgW="5315692" imgH="1428949" progId="PBrush">
                  <p:embed/>
                </p:oleObj>
              </mc:Choice>
              <mc:Fallback>
                <p:oleObj name="Bitmap Image" r:id="rId2" imgW="5315692" imgH="1428949" progId="PBrush">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167" y="2387865"/>
                        <a:ext cx="17091184" cy="344564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077"/>
          <p:cNvGrpSpPr>
            <a:grpSpLocks/>
          </p:cNvGrpSpPr>
          <p:nvPr/>
        </p:nvGrpSpPr>
        <p:grpSpPr bwMode="auto">
          <a:xfrm>
            <a:off x="1675606" y="6158178"/>
            <a:ext cx="14075093" cy="4901406"/>
            <a:chOff x="480" y="2352"/>
            <a:chExt cx="4032" cy="1872"/>
          </a:xfrm>
        </p:grpSpPr>
        <p:grpSp>
          <p:nvGrpSpPr>
            <p:cNvPr id="4" name="Group 2075"/>
            <p:cNvGrpSpPr>
              <a:grpSpLocks/>
            </p:cNvGrpSpPr>
            <p:nvPr/>
          </p:nvGrpSpPr>
          <p:grpSpPr bwMode="auto">
            <a:xfrm>
              <a:off x="480" y="2352"/>
              <a:ext cx="4032" cy="1872"/>
              <a:chOff x="480" y="2352"/>
              <a:chExt cx="4032" cy="1872"/>
            </a:xfrm>
          </p:grpSpPr>
          <p:grpSp>
            <p:nvGrpSpPr>
              <p:cNvPr id="5" name="Group 2053"/>
              <p:cNvGrpSpPr>
                <a:grpSpLocks/>
              </p:cNvGrpSpPr>
              <p:nvPr/>
            </p:nvGrpSpPr>
            <p:grpSpPr bwMode="auto">
              <a:xfrm>
                <a:off x="912" y="2640"/>
                <a:ext cx="3600" cy="1584"/>
                <a:chOff x="480" y="2352"/>
                <a:chExt cx="3600" cy="1680"/>
              </a:xfrm>
            </p:grpSpPr>
            <p:sp>
              <p:nvSpPr>
                <p:cNvPr id="158726" name="Oval 2054"/>
                <p:cNvSpPr>
                  <a:spLocks noChangeArrowheads="1"/>
                </p:cNvSpPr>
                <p:nvPr/>
              </p:nvSpPr>
              <p:spPr bwMode="auto">
                <a:xfrm>
                  <a:off x="2140" y="3041"/>
                  <a:ext cx="1032" cy="386"/>
                </a:xfrm>
                <a:prstGeom prst="ellipse">
                  <a:avLst/>
                </a:prstGeom>
                <a:noFill/>
                <a:ln w="28575">
                  <a:solidFill>
                    <a:srgbClr val="000000"/>
                  </a:solidFill>
                  <a:round/>
                  <a:headEnd/>
                  <a:tailEnd/>
                </a:ln>
              </p:spPr>
              <p:txBody>
                <a:bodyPr/>
                <a:lstStyle/>
                <a:p>
                  <a:endParaRPr lang="en-IN"/>
                </a:p>
              </p:txBody>
            </p:sp>
            <p:sp>
              <p:nvSpPr>
                <p:cNvPr id="158727" name="Text Box 2055"/>
                <p:cNvSpPr txBox="1">
                  <a:spLocks noChangeArrowheads="1"/>
                </p:cNvSpPr>
                <p:nvPr/>
              </p:nvSpPr>
              <p:spPr bwMode="auto">
                <a:xfrm>
                  <a:off x="2207" y="3158"/>
                  <a:ext cx="897" cy="185"/>
                </a:xfrm>
                <a:prstGeom prst="rect">
                  <a:avLst/>
                </a:prstGeom>
                <a:noFill/>
                <a:ln w="28575">
                  <a:noFill/>
                  <a:miter lim="800000"/>
                  <a:headEnd/>
                  <a:tailEnd/>
                </a:ln>
              </p:spPr>
              <p:txBody>
                <a:bodyPr/>
                <a:lstStyle/>
                <a:p>
                  <a:pPr algn="ctr" eaLnBrk="0" hangingPunct="0"/>
                  <a:r>
                    <a:rPr lang="en-GB" b="1" dirty="0">
                      <a:solidFill>
                        <a:srgbClr val="D60093"/>
                      </a:solidFill>
                    </a:rPr>
                    <a:t>t = 0.0</a:t>
                  </a:r>
                </a:p>
              </p:txBody>
            </p:sp>
            <p:sp>
              <p:nvSpPr>
                <p:cNvPr id="158728" name="Oval 2056"/>
                <p:cNvSpPr>
                  <a:spLocks noChangeArrowheads="1"/>
                </p:cNvSpPr>
                <p:nvPr/>
              </p:nvSpPr>
              <p:spPr bwMode="auto">
                <a:xfrm>
                  <a:off x="525" y="3646"/>
                  <a:ext cx="1032" cy="386"/>
                </a:xfrm>
                <a:prstGeom prst="ellipse">
                  <a:avLst/>
                </a:prstGeom>
                <a:noFill/>
                <a:ln w="28575">
                  <a:solidFill>
                    <a:srgbClr val="000000"/>
                  </a:solidFill>
                  <a:round/>
                  <a:headEnd/>
                  <a:tailEnd/>
                </a:ln>
              </p:spPr>
              <p:txBody>
                <a:bodyPr/>
                <a:lstStyle/>
                <a:p>
                  <a:endParaRPr lang="en-IN"/>
                </a:p>
              </p:txBody>
            </p:sp>
            <p:sp>
              <p:nvSpPr>
                <p:cNvPr id="158729" name="Oval 2057"/>
                <p:cNvSpPr>
                  <a:spLocks noChangeArrowheads="1"/>
                </p:cNvSpPr>
                <p:nvPr/>
              </p:nvSpPr>
              <p:spPr bwMode="auto">
                <a:xfrm>
                  <a:off x="491" y="2999"/>
                  <a:ext cx="1032" cy="386"/>
                </a:xfrm>
                <a:prstGeom prst="ellipse">
                  <a:avLst/>
                </a:prstGeom>
                <a:noFill/>
                <a:ln w="28575">
                  <a:solidFill>
                    <a:srgbClr val="000000"/>
                  </a:solidFill>
                  <a:round/>
                  <a:headEnd/>
                  <a:tailEnd/>
                </a:ln>
              </p:spPr>
              <p:txBody>
                <a:bodyPr/>
                <a:lstStyle/>
                <a:p>
                  <a:endParaRPr lang="en-IN"/>
                </a:p>
              </p:txBody>
            </p:sp>
            <p:sp>
              <p:nvSpPr>
                <p:cNvPr id="158730" name="Oval 2058"/>
                <p:cNvSpPr>
                  <a:spLocks noChangeArrowheads="1"/>
                </p:cNvSpPr>
                <p:nvPr/>
              </p:nvSpPr>
              <p:spPr bwMode="auto">
                <a:xfrm>
                  <a:off x="480" y="2352"/>
                  <a:ext cx="1032" cy="386"/>
                </a:xfrm>
                <a:prstGeom prst="ellipse">
                  <a:avLst/>
                </a:prstGeom>
                <a:noFill/>
                <a:ln w="28575">
                  <a:solidFill>
                    <a:srgbClr val="000000"/>
                  </a:solidFill>
                  <a:round/>
                  <a:headEnd/>
                  <a:tailEnd/>
                </a:ln>
              </p:spPr>
              <p:txBody>
                <a:bodyPr/>
                <a:lstStyle/>
                <a:p>
                  <a:endParaRPr lang="en-IN"/>
                </a:p>
              </p:txBody>
            </p:sp>
            <p:sp>
              <p:nvSpPr>
                <p:cNvPr id="158731" name="Line 2059"/>
                <p:cNvSpPr>
                  <a:spLocks noChangeShapeType="1"/>
                </p:cNvSpPr>
                <p:nvPr/>
              </p:nvSpPr>
              <p:spPr bwMode="auto">
                <a:xfrm>
                  <a:off x="1512" y="2545"/>
                  <a:ext cx="796" cy="555"/>
                </a:xfrm>
                <a:prstGeom prst="line">
                  <a:avLst/>
                </a:prstGeom>
                <a:noFill/>
                <a:ln w="28575">
                  <a:solidFill>
                    <a:srgbClr val="000000"/>
                  </a:solidFill>
                  <a:round/>
                  <a:headEnd/>
                  <a:tailEnd type="triangle" w="med" len="med"/>
                </a:ln>
              </p:spPr>
              <p:txBody>
                <a:bodyPr/>
                <a:lstStyle/>
                <a:p>
                  <a:endParaRPr lang="en-IN"/>
                </a:p>
              </p:txBody>
            </p:sp>
            <p:sp>
              <p:nvSpPr>
                <p:cNvPr id="158732" name="Line 2060"/>
                <p:cNvSpPr>
                  <a:spLocks noChangeShapeType="1"/>
                </p:cNvSpPr>
                <p:nvPr/>
              </p:nvSpPr>
              <p:spPr bwMode="auto">
                <a:xfrm>
                  <a:off x="1512" y="3200"/>
                  <a:ext cx="650" cy="0"/>
                </a:xfrm>
                <a:prstGeom prst="line">
                  <a:avLst/>
                </a:prstGeom>
                <a:noFill/>
                <a:ln w="28575">
                  <a:solidFill>
                    <a:srgbClr val="000000"/>
                  </a:solidFill>
                  <a:round/>
                  <a:headEnd/>
                  <a:tailEnd type="triangle" w="med" len="med"/>
                </a:ln>
              </p:spPr>
              <p:txBody>
                <a:bodyPr/>
                <a:lstStyle/>
                <a:p>
                  <a:endParaRPr lang="en-IN"/>
                </a:p>
              </p:txBody>
            </p:sp>
            <p:sp>
              <p:nvSpPr>
                <p:cNvPr id="158733" name="Line 2061"/>
                <p:cNvSpPr>
                  <a:spLocks noChangeShapeType="1"/>
                </p:cNvSpPr>
                <p:nvPr/>
              </p:nvSpPr>
              <p:spPr bwMode="auto">
                <a:xfrm flipV="1">
                  <a:off x="1557" y="3385"/>
                  <a:ext cx="785" cy="437"/>
                </a:xfrm>
                <a:prstGeom prst="line">
                  <a:avLst/>
                </a:prstGeom>
                <a:noFill/>
                <a:ln w="28575">
                  <a:solidFill>
                    <a:srgbClr val="000000"/>
                  </a:solidFill>
                  <a:round/>
                  <a:headEnd/>
                  <a:tailEnd type="triangle" w="med" len="med"/>
                </a:ln>
              </p:spPr>
              <p:txBody>
                <a:bodyPr/>
                <a:lstStyle/>
                <a:p>
                  <a:endParaRPr lang="en-IN"/>
                </a:p>
              </p:txBody>
            </p:sp>
            <p:sp>
              <p:nvSpPr>
                <p:cNvPr id="158734" name="Text Box 2062"/>
                <p:cNvSpPr txBox="1">
                  <a:spLocks noChangeArrowheads="1"/>
                </p:cNvSpPr>
                <p:nvPr/>
              </p:nvSpPr>
              <p:spPr bwMode="auto">
                <a:xfrm>
                  <a:off x="603" y="3763"/>
                  <a:ext cx="898" cy="227"/>
                </a:xfrm>
                <a:prstGeom prst="rect">
                  <a:avLst/>
                </a:prstGeom>
                <a:noFill/>
                <a:ln w="28575">
                  <a:noFill/>
                  <a:miter lim="800000"/>
                  <a:headEnd/>
                  <a:tailEnd/>
                </a:ln>
              </p:spPr>
              <p:txBody>
                <a:bodyPr/>
                <a:lstStyle/>
                <a:p>
                  <a:pPr algn="ctr" eaLnBrk="0" hangingPunct="0"/>
                  <a:r>
                    <a:rPr lang="en-GB" b="1" dirty="0">
                      <a:solidFill>
                        <a:srgbClr val="339933"/>
                      </a:solidFill>
                    </a:rPr>
                    <a:t>Y</a:t>
                  </a:r>
                  <a:endParaRPr lang="en-GB" b="1" dirty="0">
                    <a:solidFill>
                      <a:srgbClr val="339933"/>
                    </a:solidFill>
                    <a:latin typeface="Times New Roman" pitchFamily="18" charset="0"/>
                  </a:endParaRPr>
                </a:p>
              </p:txBody>
            </p:sp>
            <p:sp>
              <p:nvSpPr>
                <p:cNvPr id="158735" name="Text Box 2063"/>
                <p:cNvSpPr txBox="1">
                  <a:spLocks noChangeArrowheads="1"/>
                </p:cNvSpPr>
                <p:nvPr/>
              </p:nvSpPr>
              <p:spPr bwMode="auto">
                <a:xfrm>
                  <a:off x="559" y="3100"/>
                  <a:ext cx="897" cy="184"/>
                </a:xfrm>
                <a:prstGeom prst="rect">
                  <a:avLst/>
                </a:prstGeom>
                <a:noFill/>
                <a:ln w="28575">
                  <a:noFill/>
                  <a:miter lim="800000"/>
                  <a:headEnd/>
                  <a:tailEnd/>
                </a:ln>
              </p:spPr>
              <p:txBody>
                <a:bodyPr/>
                <a:lstStyle/>
                <a:p>
                  <a:pPr algn="ctr" eaLnBrk="0" hangingPunct="0"/>
                  <a:r>
                    <a:rPr lang="en-GB" b="1" dirty="0">
                      <a:solidFill>
                        <a:srgbClr val="339933"/>
                      </a:solidFill>
                    </a:rPr>
                    <a:t>X</a:t>
                  </a:r>
                </a:p>
              </p:txBody>
            </p:sp>
            <p:sp>
              <p:nvSpPr>
                <p:cNvPr id="158736" name="Text Box 2064"/>
                <p:cNvSpPr txBox="1">
                  <a:spLocks noChangeArrowheads="1"/>
                </p:cNvSpPr>
                <p:nvPr/>
              </p:nvSpPr>
              <p:spPr bwMode="auto">
                <a:xfrm>
                  <a:off x="1714" y="2646"/>
                  <a:ext cx="897" cy="185"/>
                </a:xfrm>
                <a:prstGeom prst="rect">
                  <a:avLst/>
                </a:prstGeom>
                <a:noFill/>
                <a:ln w="28575">
                  <a:noFill/>
                  <a:miter lim="800000"/>
                  <a:headEnd/>
                  <a:tailEnd/>
                </a:ln>
              </p:spPr>
              <p:txBody>
                <a:bodyPr/>
                <a:lstStyle/>
                <a:p>
                  <a:pPr algn="ctr" eaLnBrk="0" hangingPunct="0"/>
                  <a:r>
                    <a:rPr lang="en-GB" b="1" dirty="0"/>
                    <a:t>W</a:t>
                  </a:r>
                  <a:r>
                    <a:rPr lang="en-GB" b="1" baseline="-25000" dirty="0"/>
                    <a:t>1</a:t>
                  </a:r>
                  <a:r>
                    <a:rPr lang="en-GB" b="1" dirty="0"/>
                    <a:t> = 1.5</a:t>
                  </a:r>
                </a:p>
              </p:txBody>
            </p:sp>
            <p:sp>
              <p:nvSpPr>
                <p:cNvPr id="158737" name="Text Box 2065"/>
                <p:cNvSpPr txBox="1">
                  <a:spLocks noChangeArrowheads="1"/>
                </p:cNvSpPr>
                <p:nvPr/>
              </p:nvSpPr>
              <p:spPr bwMode="auto">
                <a:xfrm>
                  <a:off x="1400" y="3175"/>
                  <a:ext cx="897" cy="185"/>
                </a:xfrm>
                <a:prstGeom prst="rect">
                  <a:avLst/>
                </a:prstGeom>
                <a:noFill/>
                <a:ln w="28575">
                  <a:noFill/>
                  <a:miter lim="800000"/>
                  <a:headEnd/>
                  <a:tailEnd/>
                </a:ln>
              </p:spPr>
              <p:txBody>
                <a:bodyPr/>
                <a:lstStyle/>
                <a:p>
                  <a:pPr algn="ctr" eaLnBrk="0" hangingPunct="0"/>
                  <a:endParaRPr lang="en-GB" b="1" dirty="0">
                    <a:solidFill>
                      <a:schemeClr val="bg1"/>
                    </a:solidFill>
                    <a:latin typeface="Times New Roman" pitchFamily="18" charset="0"/>
                  </a:endParaRPr>
                </a:p>
              </p:txBody>
            </p:sp>
            <p:sp>
              <p:nvSpPr>
                <p:cNvPr id="158738" name="Text Box 2066"/>
                <p:cNvSpPr txBox="1">
                  <a:spLocks noChangeArrowheads="1"/>
                </p:cNvSpPr>
                <p:nvPr/>
              </p:nvSpPr>
              <p:spPr bwMode="auto">
                <a:xfrm>
                  <a:off x="1714" y="3578"/>
                  <a:ext cx="897" cy="185"/>
                </a:xfrm>
                <a:prstGeom prst="rect">
                  <a:avLst/>
                </a:prstGeom>
                <a:noFill/>
                <a:ln w="28575">
                  <a:noFill/>
                  <a:miter lim="800000"/>
                  <a:headEnd/>
                  <a:tailEnd/>
                </a:ln>
              </p:spPr>
              <p:txBody>
                <a:bodyPr/>
                <a:lstStyle/>
                <a:p>
                  <a:pPr algn="ctr" eaLnBrk="0" hangingPunct="0"/>
                  <a:r>
                    <a:rPr lang="en-GB" b="1" dirty="0"/>
                    <a:t>W</a:t>
                  </a:r>
                  <a:r>
                    <a:rPr lang="en-GB" b="1" baseline="-25000" dirty="0"/>
                    <a:t>3</a:t>
                  </a:r>
                  <a:r>
                    <a:rPr lang="en-GB" b="1" dirty="0"/>
                    <a:t> = 1</a:t>
                  </a:r>
                </a:p>
              </p:txBody>
            </p:sp>
            <p:sp>
              <p:nvSpPr>
                <p:cNvPr id="158739" name="Line 2067"/>
                <p:cNvSpPr>
                  <a:spLocks noChangeShapeType="1"/>
                </p:cNvSpPr>
                <p:nvPr/>
              </p:nvSpPr>
              <p:spPr bwMode="auto">
                <a:xfrm>
                  <a:off x="3172" y="3234"/>
                  <a:ext cx="908" cy="0"/>
                </a:xfrm>
                <a:prstGeom prst="line">
                  <a:avLst/>
                </a:prstGeom>
                <a:noFill/>
                <a:ln w="28575">
                  <a:solidFill>
                    <a:srgbClr val="000000"/>
                  </a:solidFill>
                  <a:round/>
                  <a:headEnd/>
                  <a:tailEnd type="triangle" w="med" len="med"/>
                </a:ln>
              </p:spPr>
              <p:txBody>
                <a:bodyPr/>
                <a:lstStyle/>
                <a:p>
                  <a:endParaRPr lang="en-IN"/>
                </a:p>
              </p:txBody>
            </p:sp>
            <p:sp>
              <p:nvSpPr>
                <p:cNvPr id="158740" name="Text Box 2068"/>
                <p:cNvSpPr txBox="1">
                  <a:spLocks noChangeArrowheads="1"/>
                </p:cNvSpPr>
                <p:nvPr/>
              </p:nvSpPr>
              <p:spPr bwMode="auto">
                <a:xfrm>
                  <a:off x="547" y="2453"/>
                  <a:ext cx="897" cy="185"/>
                </a:xfrm>
                <a:prstGeom prst="rect">
                  <a:avLst/>
                </a:prstGeom>
                <a:noFill/>
                <a:ln w="28575">
                  <a:noFill/>
                  <a:miter lim="800000"/>
                  <a:headEnd/>
                  <a:tailEnd/>
                </a:ln>
              </p:spPr>
              <p:txBody>
                <a:bodyPr/>
                <a:lstStyle/>
                <a:p>
                  <a:pPr algn="ctr" eaLnBrk="0" hangingPunct="0"/>
                  <a:r>
                    <a:rPr lang="en-GB" b="1" dirty="0"/>
                    <a:t>-1</a:t>
                  </a:r>
                  <a:endParaRPr lang="en-GB" b="1" dirty="0">
                    <a:solidFill>
                      <a:schemeClr val="bg1"/>
                    </a:solidFill>
                  </a:endParaRPr>
                </a:p>
              </p:txBody>
            </p:sp>
          </p:grpSp>
          <p:sp>
            <p:nvSpPr>
              <p:cNvPr id="158746" name="Text Box 2074"/>
              <p:cNvSpPr txBox="1">
                <a:spLocks noChangeArrowheads="1"/>
              </p:cNvSpPr>
              <p:nvPr/>
            </p:nvSpPr>
            <p:spPr bwMode="auto">
              <a:xfrm>
                <a:off x="480" y="2352"/>
                <a:ext cx="1599" cy="264"/>
              </a:xfrm>
              <a:prstGeom prst="rect">
                <a:avLst/>
              </a:prstGeom>
              <a:noFill/>
              <a:ln w="9525">
                <a:noFill/>
                <a:miter lim="800000"/>
                <a:headEnd/>
                <a:tailEnd/>
              </a:ln>
              <a:effectLst/>
            </p:spPr>
            <p:txBody>
              <a:bodyPr wrap="none">
                <a:spAutoFit/>
              </a:bodyPr>
              <a:lstStyle/>
              <a:p>
                <a:pPr>
                  <a:spcBef>
                    <a:spcPct val="50000"/>
                  </a:spcBef>
                </a:pPr>
                <a:r>
                  <a:rPr lang="en-US" sz="3900" dirty="0">
                    <a:solidFill>
                      <a:srgbClr val="CC0066"/>
                    </a:solidFill>
                    <a:effectLst>
                      <a:outerShdw blurRad="38100" dist="38100" dir="2700000" algn="tl">
                        <a:srgbClr val="C0C0C0"/>
                      </a:outerShdw>
                    </a:effectLst>
                  </a:rPr>
                  <a:t>AND with a Biased input</a:t>
                </a:r>
              </a:p>
            </p:txBody>
          </p:sp>
        </p:grpSp>
        <p:sp>
          <p:nvSpPr>
            <p:cNvPr id="158748" name="Rectangle 2076"/>
            <p:cNvSpPr>
              <a:spLocks noChangeArrowheads="1"/>
            </p:cNvSpPr>
            <p:nvPr/>
          </p:nvSpPr>
          <p:spPr bwMode="auto">
            <a:xfrm>
              <a:off x="2016" y="3408"/>
              <a:ext cx="440" cy="241"/>
            </a:xfrm>
            <a:prstGeom prst="rect">
              <a:avLst/>
            </a:prstGeom>
            <a:noFill/>
            <a:ln w="9525">
              <a:noFill/>
              <a:miter lim="800000"/>
              <a:headEnd/>
              <a:tailEnd/>
            </a:ln>
            <a:effectLst/>
          </p:spPr>
          <p:txBody>
            <a:bodyPr wrap="none">
              <a:spAutoFit/>
            </a:bodyPr>
            <a:lstStyle/>
            <a:p>
              <a:r>
                <a:rPr lang="en-GB" b="1" dirty="0"/>
                <a:t>W</a:t>
              </a:r>
              <a:r>
                <a:rPr lang="en-GB" b="1" baseline="-25000" dirty="0"/>
                <a:t>2</a:t>
              </a:r>
              <a:r>
                <a:rPr lang="en-GB" b="1" dirty="0"/>
                <a:t> = 1</a:t>
              </a:r>
              <a:endParaRPr lang="en-US" b="1" dirty="0"/>
            </a:p>
          </p:txBody>
        </p:sp>
      </p:grpSp>
      <p:pic>
        <p:nvPicPr>
          <p:cNvPr id="29" name="Picture 3"/>
          <p:cNvPicPr>
            <a:picLocks noChangeAspect="1" noChangeArrowheads="1"/>
          </p:cNvPicPr>
          <p:nvPr/>
        </p:nvPicPr>
        <p:blipFill>
          <a:blip r:embed="rId4" cstate="print"/>
          <a:srcRect/>
          <a:stretch>
            <a:fillRect/>
          </a:stretch>
        </p:blipFill>
        <p:spPr bwMode="auto">
          <a:xfrm>
            <a:off x="10663237" y="5807869"/>
            <a:ext cx="8839200" cy="18994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3536"/>
                                        </p:tgtEl>
                                        <p:attrNameLst>
                                          <p:attrName>style.visibility</p:attrName>
                                        </p:attrNameLst>
                                      </p:cBhvr>
                                      <p:to>
                                        <p:strVal val="visible"/>
                                      </p:to>
                                    </p:set>
                                    <p:animEffect transition="in" filter="dissolve">
                                      <p:cBhvr>
                                        <p:cTn id="7" dur="500"/>
                                        <p:tgtEl>
                                          <p:spTgt spid="1935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12025</TotalTime>
  <Words>2978</Words>
  <Application>Microsoft Office PowerPoint</Application>
  <PresentationFormat>Custom</PresentationFormat>
  <Paragraphs>303</Paragraphs>
  <Slides>65</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78" baseType="lpstr">
      <vt:lpstr>Algerian</vt:lpstr>
      <vt:lpstr>Arial</vt:lpstr>
      <vt:lpstr>Arial Black</vt:lpstr>
      <vt:lpstr>Calibri</vt:lpstr>
      <vt:lpstr>Comic Sans MS</vt:lpstr>
      <vt:lpstr>Helvetica-Bold</vt:lpstr>
      <vt:lpstr>Playfair Display</vt:lpstr>
      <vt:lpstr>Symbol</vt:lpstr>
      <vt:lpstr>Times New Roman</vt:lpstr>
      <vt:lpstr>Office Theme</vt:lpstr>
      <vt:lpstr>Equation</vt:lpstr>
      <vt:lpstr>Bitmap Image</vt:lpstr>
      <vt:lpstr>Document</vt:lpstr>
      <vt:lpstr>PowerPoint Presentation</vt:lpstr>
      <vt:lpstr>PowerPoint Presentation</vt:lpstr>
      <vt:lpstr>PowerPoint Presentation</vt:lpstr>
      <vt:lpstr>PowerPoint Presentation</vt:lpstr>
      <vt:lpstr>Hidden Units</vt:lpstr>
      <vt:lpstr>PowerPoint Presentation</vt:lpstr>
      <vt:lpstr>PowerPoint Presentation</vt:lpstr>
      <vt:lpstr>Perceptron Training</vt:lpstr>
      <vt:lpstr>Simple network</vt:lpstr>
      <vt:lpstr>Training Perceptrons</vt:lpstr>
      <vt:lpstr>Training Perceptrons</vt:lpstr>
      <vt:lpstr>Boolean functions</vt:lpstr>
      <vt:lpstr>PowerPoint Presentation</vt:lpstr>
      <vt:lpstr>Perceptron: Linear Separable Functions</vt:lpstr>
      <vt:lpstr>PowerPoint Presentation</vt:lpstr>
      <vt:lpstr>Boolean XOR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Srividya MS</cp:lastModifiedBy>
  <cp:revision>168</cp:revision>
  <dcterms:created xsi:type="dcterms:W3CDTF">2020-01-14T03:45:47Z</dcterms:created>
  <dcterms:modified xsi:type="dcterms:W3CDTF">2023-07-20T04:22:04Z</dcterms:modified>
</cp:coreProperties>
</file>