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57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402" r:id="rId18"/>
    <p:sldId id="403" r:id="rId19"/>
    <p:sldId id="404" r:id="rId20"/>
    <p:sldId id="405" r:id="rId21"/>
    <p:sldId id="376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8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E65F2-8945-4578-BBD3-536112317550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18FAC-7190-4C44-BE9B-2BB134FCF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52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FA7F15-A001-4A34-A94A-140C46B05A05}" type="datetimeFigureOut">
              <a:rPr lang="en-IN" smtClean="0"/>
              <a:pPr>
                <a:defRPr/>
              </a:pPr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0413F-5163-4EF7-9CFA-890F4A5958BE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1416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AA9564-871A-4FF7-8C4E-FCCD32DD2028}" type="datetimeFigureOut">
              <a:rPr lang="en-IN" smtClean="0"/>
              <a:pPr>
                <a:defRPr/>
              </a:pPr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14EA1D-08C1-4E17-BAF5-EF48FE3095D7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0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E205D-D40F-449A-B638-5F1197573D0D}" type="datetimeFigureOut">
              <a:rPr lang="en-IN" smtClean="0"/>
              <a:pPr>
                <a:defRPr/>
              </a:pPr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846FE-71E1-4CF8-BA12-905E799295D0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5917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609600"/>
            <a:ext cx="863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D085-63A1-45FD-92D5-A82C94B26454}" type="datetime1">
              <a:rPr lang="en-US" altLang="en-US"/>
              <a:pPr>
                <a:defRPr/>
              </a:pPr>
              <a:t>7/19/2023</a:t>
            </a:fld>
            <a:endParaRPr lang="en-US" sz="2425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63438-7D91-47C5-A029-05D133710AD1}" type="slidenum">
              <a:rPr lang="en-US" altLang="en-US"/>
              <a:pPr>
                <a:defRPr/>
              </a:pPr>
              <a:t>‹#›</a:t>
            </a:fld>
            <a:endParaRPr lang="en-US" sz="242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105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CDFAF8-B208-40B3-8B25-1C81249947F4}" type="datetimeFigureOut">
              <a:rPr lang="en-IN" smtClean="0"/>
              <a:pPr>
                <a:defRPr/>
              </a:pPr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31590-5E27-4F84-A275-6A48904EACCC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7430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8DC92D-D6FF-4C82-B085-121AC63D1820}" type="datetimeFigureOut">
              <a:rPr lang="en-IN" smtClean="0"/>
              <a:pPr>
                <a:defRPr/>
              </a:pPr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EADAC-5D2F-4394-A662-62428F2C2F48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416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3BC78B-7BE4-4692-BC1D-A5D7EF1A35E0}" type="datetimeFigureOut">
              <a:rPr lang="en-IN" smtClean="0"/>
              <a:pPr>
                <a:defRPr/>
              </a:pPr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DC64E-62B2-400E-B39F-71D46C72C831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8098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CAF2FA-6A6C-42C1-824F-49A178EA62FF}" type="datetimeFigureOut">
              <a:rPr lang="en-IN" smtClean="0"/>
              <a:pPr>
                <a:defRPr/>
              </a:pPr>
              <a:t>19-07-2023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40823-B824-4D76-B753-4C878BEA9AAE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3004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438990-69C9-4145-9A29-8170814526E0}" type="datetimeFigureOut">
              <a:rPr lang="en-IN" smtClean="0"/>
              <a:pPr>
                <a:defRPr/>
              </a:pPr>
              <a:t>19-07-2023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0D864-6696-4CBA-B244-B6A0D8AA5F76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2693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D17267-8B24-4370-A252-A9D73580CDBF}" type="datetimeFigureOut">
              <a:rPr lang="en-IN" smtClean="0"/>
              <a:pPr>
                <a:defRPr/>
              </a:pPr>
              <a:t>19-07-2023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1D957-6BD8-4F11-983D-8C78DD299500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0898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3EAD6-BC08-4BC7-81A9-CA9E0C265B79}" type="datetimeFigureOut">
              <a:rPr lang="en-IN" smtClean="0"/>
              <a:pPr>
                <a:defRPr/>
              </a:pPr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765C8-2763-4CFC-A46B-35F4249EF270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1232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FEA95-5752-461E-B1DD-2D3C943BB46F}" type="datetimeFigureOut">
              <a:rPr lang="en-IN" smtClean="0"/>
              <a:pPr>
                <a:defRPr/>
              </a:pPr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C4763-C068-4942-AF92-E9AA30E2827C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441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CC6820-992F-480D-8D12-808F3113D9FC}" type="datetimeFigureOut">
              <a:rPr lang="en-IN" smtClean="0"/>
              <a:pPr>
                <a:defRPr/>
              </a:pPr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D0B9D5-411B-4401-9AA9-C354B672ACA5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9F13D418-9C9B-434D-947C-E42DF3CFD6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90874E-A4F4-40B4-A8A4-10BBF3908547}"/>
                </a:ext>
              </a:extLst>
            </p:cNvPr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BA3165DB-BBF1-47C2-8969-A8405C2E6A77}"/>
                </a:ext>
              </a:extLst>
            </p:cNvPr>
            <p:cNvSpPr txBox="1"/>
            <p:nvPr/>
          </p:nvSpPr>
          <p:spPr bwMode="auto">
            <a:xfrm>
              <a:off x="9683750" y="92075"/>
              <a:ext cx="2498725" cy="290513"/>
            </a:xfrm>
            <a:prstGeom prst="rect">
              <a:avLst/>
            </a:prstGeom>
          </p:spPr>
          <p:txBody>
            <a:bodyPr lIns="0" tIns="12700" rIns="0" bIns="0">
              <a:spAutoFit/>
            </a:bodyPr>
            <a:lstStyle/>
            <a:p>
              <a:pPr marL="12700" eaLnBrk="1" fontAlgn="auto" hangingPunct="1">
                <a:spcBef>
                  <a:spcPts val="100"/>
                </a:spcBef>
                <a:spcAft>
                  <a:spcPts val="0"/>
                </a:spcAft>
                <a:defRPr/>
              </a:pP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Go, change </a:t>
              </a:r>
              <a:r>
                <a:rPr b="1" i="1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the</a:t>
              </a:r>
              <a:r>
                <a:rPr b="1" i="1" spc="-80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 </a:t>
              </a: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world</a:t>
              </a:r>
              <a:endParaRPr b="1" dirty="0">
                <a:latin typeface="Playfair Display"/>
                <a:ea typeface="ＭＳ Ｐゴシック" charset="0"/>
                <a:cs typeface="Playfair Display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D30896E-0DCE-449B-9DA0-AB922E99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5" y="39898"/>
              <a:ext cx="1908073" cy="136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52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54D683B-10DB-448C-ACB6-FCBB5C82C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840" y="4245623"/>
            <a:ext cx="6349894" cy="190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spAutoFit/>
          </a:bodyPr>
          <a:lstStyle>
            <a:lvl1pPr marL="1270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88"/>
              </a:spcBef>
            </a:pPr>
            <a:r>
              <a:rPr lang="it-IT" altLang="en-US" sz="2400" b="1" dirty="0">
                <a:solidFill>
                  <a:srgbClr val="C00000"/>
                </a:solidFill>
                <a:latin typeface="Helvetica-Bold" charset="0"/>
              </a:rPr>
              <a:t>Prof M S Srividya</a:t>
            </a:r>
          </a:p>
          <a:p>
            <a:pPr algn="ctr" eaLnBrk="1" hangingPunct="1">
              <a:spcBef>
                <a:spcPts val="88"/>
              </a:spcBef>
            </a:pPr>
            <a:r>
              <a:rPr lang="it-IT" altLang="en-US" sz="2400" b="1" i="1" dirty="0">
                <a:solidFill>
                  <a:srgbClr val="C00000"/>
                </a:solidFill>
                <a:latin typeface="Helvetica-Bold" charset="0"/>
              </a:rPr>
              <a:t>Assistant Professor,</a:t>
            </a:r>
            <a:endParaRPr lang="it-IT" altLang="en-US" sz="2400" b="1" i="1" dirty="0">
              <a:solidFill>
                <a:srgbClr val="0070C0"/>
              </a:solidFill>
              <a:latin typeface="Helvetica-Bold" charset="0"/>
            </a:endParaRPr>
          </a:p>
          <a:p>
            <a:pPr algn="ctr" eaLnBrk="1" hangingPunct="1">
              <a:spcBef>
                <a:spcPts val="88"/>
              </a:spcBef>
            </a:pPr>
            <a:r>
              <a:rPr lang="it-IT" altLang="en-US" sz="2400" b="1" i="1" dirty="0">
                <a:solidFill>
                  <a:srgbClr val="0070C0"/>
                </a:solidFill>
                <a:latin typeface="Helvetica-Bold" charset="0"/>
              </a:rPr>
              <a:t> Computer Science and Engineering</a:t>
            </a:r>
          </a:p>
          <a:p>
            <a:pPr algn="ctr" eaLnBrk="1" hangingPunct="1">
              <a:spcBef>
                <a:spcPts val="88"/>
              </a:spcBef>
            </a:pPr>
            <a:r>
              <a:rPr lang="it-IT" altLang="en-US" sz="2400" b="1" i="1" dirty="0">
                <a:solidFill>
                  <a:srgbClr val="0070C0"/>
                </a:solidFill>
                <a:latin typeface="Helvetica-Bold" charset="0"/>
              </a:rPr>
              <a:t>RV College of Engineering</a:t>
            </a:r>
          </a:p>
          <a:p>
            <a:pPr algn="ctr" eaLnBrk="1" hangingPunct="1">
              <a:spcBef>
                <a:spcPts val="88"/>
              </a:spcBef>
            </a:pPr>
            <a:r>
              <a:rPr lang="it-IT" altLang="en-US" sz="2400" b="1" i="1" dirty="0">
                <a:solidFill>
                  <a:srgbClr val="0070C0"/>
                </a:solidFill>
                <a:latin typeface="Helvetica-Bold" charset="0"/>
              </a:rPr>
              <a:t>Bengaluru – 59 </a:t>
            </a:r>
            <a:endParaRPr lang="en-US" altLang="en-US" sz="2400" b="1" i="1" dirty="0">
              <a:solidFill>
                <a:srgbClr val="0070C0"/>
              </a:solidFill>
              <a:latin typeface="Helvetica-Bold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261ADA1-2E3F-4929-809E-EB51CEE9C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621" y="727273"/>
            <a:ext cx="9987574" cy="164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6931" rIns="0" bIns="0">
            <a:spAutoFit/>
          </a:bodyPr>
          <a:lstStyle>
            <a:lvl1pPr marL="1270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sz="4800" b="1" i="1" dirty="0">
                <a:solidFill>
                  <a:srgbClr val="002060"/>
                </a:solidFill>
                <a:latin typeface="Arial Black" pitchFamily="34" charset="0"/>
                <a:sym typeface="Arial Black" pitchFamily="34" charset="0"/>
              </a:rPr>
              <a:t>DEEP LEARNING</a:t>
            </a:r>
          </a:p>
          <a:p>
            <a:pPr algn="ctr">
              <a:spcBef>
                <a:spcPts val="53"/>
              </a:spcBef>
            </a:pPr>
            <a:r>
              <a:rPr lang="en-US" altLang="en-US" sz="4791" b="1" dirty="0">
                <a:solidFill>
                  <a:srgbClr val="FF0000"/>
                </a:solidFill>
                <a:latin typeface="Playfair Display" charset="0"/>
              </a:rPr>
              <a:t>Unit – 1</a:t>
            </a:r>
            <a:endParaRPr lang="en-US" sz="4800" b="1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0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Brightness- The brightness of the image is changed and new image will be darker or lighter. This technique allows the model to recognize image in different lighting levels.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 descr="https://research.aimultiple.com/wp-content/uploads/2021/04/dataaugmentation_brightne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60" y="3489016"/>
            <a:ext cx="4257675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5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16876" cy="4351338"/>
          </a:xfrm>
        </p:spPr>
        <p:txBody>
          <a:bodyPr/>
          <a:lstStyle/>
          <a:p>
            <a:r>
              <a:rPr lang="en-US" dirty="0"/>
              <a:t>Contrast- The contrast of the image is changed and new image will be different from luminance and </a:t>
            </a:r>
            <a:r>
              <a:rPr lang="en-US" dirty="0" err="1"/>
              <a:t>colour</a:t>
            </a:r>
            <a:r>
              <a:rPr lang="en-US" dirty="0"/>
              <a:t> aspects. The following image’s contrast is changed randomly.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 descr="https://research.aimultiple.com/wp-content/uploads/2021/04/dataaugmentation_contrast-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763480"/>
            <a:ext cx="4400550" cy="5956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14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14639"/>
            <a:ext cx="10515600" cy="1325563"/>
          </a:xfrm>
        </p:spPr>
        <p:txBody>
          <a:bodyPr/>
          <a:lstStyle/>
          <a:p>
            <a:r>
              <a:rPr lang="en-US" dirty="0"/>
              <a:t>Color Augmentation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384" y="1073066"/>
            <a:ext cx="10515600" cy="54248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color </a:t>
            </a:r>
            <a:r>
              <a:rPr lang="en-US" dirty="0"/>
              <a:t>of image is changed by new pixel values.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>
                <a:solidFill>
                  <a:srgbClr val="FF0000"/>
                </a:solidFill>
              </a:rPr>
              <a:t>aturation</a:t>
            </a:r>
            <a:r>
              <a:rPr lang="en-US" dirty="0"/>
              <a:t> is depth or intensity of color in an image.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https://research.aimultiple.com/wp-content/uploads/2021/04/dataaugmentation_colorchan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887" y="1611495"/>
            <a:ext cx="428625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research.aimultiple.com/wp-content/uploads/2021/04/dataaugmentation_saturat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74" y="5003744"/>
            <a:ext cx="3952875" cy="133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215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594" y="-69880"/>
            <a:ext cx="10515600" cy="1170711"/>
          </a:xfrm>
        </p:spPr>
        <p:txBody>
          <a:bodyPr/>
          <a:lstStyle/>
          <a:p>
            <a:r>
              <a:rPr lang="en-US" dirty="0"/>
              <a:t>Data augmentation techniques in NLP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62" y="1100832"/>
            <a:ext cx="11567604" cy="5406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augmentation techniques are </a:t>
            </a:r>
            <a:r>
              <a:rPr lang="en-US" dirty="0">
                <a:solidFill>
                  <a:srgbClr val="FF0000"/>
                </a:solidFill>
              </a:rPr>
              <a:t>applied on character, word and text levels</a:t>
            </a:r>
          </a:p>
          <a:p>
            <a:r>
              <a:rPr lang="en-US" dirty="0"/>
              <a:t>Easy Data Augmentation (EDA) Methods - include </a:t>
            </a:r>
            <a:r>
              <a:rPr lang="en-US" dirty="0">
                <a:solidFill>
                  <a:srgbClr val="FF0000"/>
                </a:solidFill>
              </a:rPr>
              <a:t>easy text transformations</a:t>
            </a:r>
            <a:r>
              <a:rPr lang="en-US" dirty="0"/>
              <a:t>, 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 a word is chosen randomly from the sentence and replaced with one of this </a:t>
            </a:r>
            <a:r>
              <a:rPr lang="en-US" dirty="0">
                <a:solidFill>
                  <a:srgbClr val="00B050"/>
                </a:solidFill>
              </a:rPr>
              <a:t>word synonyms </a:t>
            </a:r>
            <a:r>
              <a:rPr lang="en-US" dirty="0"/>
              <a:t>or </a:t>
            </a:r>
            <a:r>
              <a:rPr lang="en-US" dirty="0">
                <a:solidFill>
                  <a:srgbClr val="00B050"/>
                </a:solidFill>
              </a:rPr>
              <a:t>two words are chosen and swapped </a:t>
            </a:r>
            <a:r>
              <a:rPr lang="en-US" dirty="0"/>
              <a:t>in the sentence. </a:t>
            </a:r>
          </a:p>
          <a:p>
            <a:r>
              <a:rPr lang="en-US" dirty="0"/>
              <a:t>EDA techniques examples in NLP processing are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Synonym replacement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Text Substitution (rule-based, ML-based, mask-based and etc.)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Random insertion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Random swap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Random deletion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Word &amp; sentence shuffling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154" y="-211137"/>
            <a:ext cx="10515600" cy="1325563"/>
          </a:xfrm>
        </p:spPr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363"/>
            <a:ext cx="10515600" cy="496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Back Translation- </a:t>
            </a:r>
            <a:r>
              <a:rPr lang="en-US" dirty="0"/>
              <a:t>A sentence is translated in one language and then new sentence is translated again in the original language. So, different sentences are created.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 descr="https://research.aimultiple.com/wp-content/uploads/2021/04/dataaugmentation_backtransl-1160x43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951" y="2834195"/>
            <a:ext cx="6143625" cy="231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80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515" y="156832"/>
            <a:ext cx="10515600" cy="1325563"/>
          </a:xfrm>
        </p:spPr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Text Generation- </a:t>
            </a:r>
            <a:r>
              <a:rPr lang="en-US" dirty="0"/>
              <a:t>A generative adversarial networks (GAN)  is trained to generate text with a few words.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 descr="https://research.aimultiple.com/wp-content/uploads/2021/04/dataaugmentation_textgenertn-1160x43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44" y="3026253"/>
            <a:ext cx="5362575" cy="201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845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572" y="436146"/>
            <a:ext cx="10515600" cy="913259"/>
          </a:xfrm>
        </p:spPr>
        <p:txBody>
          <a:bodyPr>
            <a:normAutofit fontScale="90000"/>
          </a:bodyPr>
          <a:lstStyle/>
          <a:p>
            <a:r>
              <a:rPr lang="en-US" dirty="0"/>
              <a:t>    Data augmentation techniques for audio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841" y="1171852"/>
            <a:ext cx="5257799" cy="5083130"/>
          </a:xfrm>
        </p:spPr>
        <p:txBody>
          <a:bodyPr/>
          <a:lstStyle/>
          <a:p>
            <a:r>
              <a:rPr lang="en-US" dirty="0"/>
              <a:t>Audio data augmentation methods include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C</a:t>
            </a:r>
            <a:r>
              <a:rPr lang="en-US" dirty="0"/>
              <a:t>ropping out a portion of data, -</a:t>
            </a:r>
            <a:r>
              <a:rPr lang="en-US" dirty="0">
                <a:sym typeface="Wingdings" panose="05000000000000000000" pitchFamily="2" charset="2"/>
              </a:rPr>
              <a:t>N</a:t>
            </a:r>
            <a:r>
              <a:rPr lang="en-US" dirty="0"/>
              <a:t>oise injection,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S</a:t>
            </a:r>
            <a:r>
              <a:rPr lang="en-US" dirty="0"/>
              <a:t>hifting time,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S</a:t>
            </a:r>
            <a:r>
              <a:rPr lang="en-US" dirty="0"/>
              <a:t>peed tuning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C</a:t>
            </a:r>
            <a:r>
              <a:rPr lang="en-US" dirty="0"/>
              <a:t>hanging pitch,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Mixing background noise </a:t>
            </a:r>
            <a:r>
              <a:rPr lang="en-US" dirty="0">
                <a:sym typeface="Wingdings" panose="05000000000000000000" pitchFamily="2" charset="2"/>
              </a:rPr>
              <a:t>M</a:t>
            </a:r>
            <a:r>
              <a:rPr lang="en-US" dirty="0"/>
              <a:t>asking frequency</a:t>
            </a:r>
          </a:p>
          <a:p>
            <a:endParaRPr lang="en-US" dirty="0"/>
          </a:p>
        </p:txBody>
      </p:sp>
      <p:pic>
        <p:nvPicPr>
          <p:cNvPr id="4" name="Picture 3" descr="https://research.aimultiple.com/wp-content/uploads/2021/04/dataaugmentation_acousti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06859"/>
            <a:ext cx="5133975" cy="4944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37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83" y="1825625"/>
            <a:ext cx="11398929" cy="4351338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Regularization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technique which makes slight modifications to the learning algorithm such that the model generalizes better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Improves the model's performance on the unseen data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43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AEB6-E17D-41A6-B9EE-D1591261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Regularization Techniques in Deep Learning</a:t>
            </a:r>
            <a:b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68A4-8C63-4A4E-B197-28CFFCA9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L2 &amp; L1 regularization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These update the general cost function by adding another term known as the </a:t>
            </a:r>
            <a:r>
              <a:rPr lang="en-US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regularization term.</a:t>
            </a:r>
          </a:p>
          <a:p>
            <a:pPr marL="0" indent="0" algn="l">
              <a:buNone/>
            </a:pPr>
            <a:endParaRPr lang="en-US" b="0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b="0" i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Cost function = Loss (say, binary cross entropy) + Regularization term</a:t>
            </a:r>
          </a:p>
          <a:p>
            <a:pPr marL="0" indent="0" algn="ctr">
              <a:buNone/>
            </a:pPr>
            <a:endParaRPr lang="en-US" b="0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will also reduce overfitting to quite an extent.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T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 regularization term differs in L1 and L2.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1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6BF4-B62C-432D-86D0-4C091EAB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74" y="-201143"/>
            <a:ext cx="11057878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Regularization Techniques in Deep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BBA71-1EBC-481B-8ED1-418EF05D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958788"/>
            <a:ext cx="11807809" cy="5681709"/>
          </a:xfrm>
        </p:spPr>
        <p:txBody>
          <a:bodyPr>
            <a:normAutofit fontScale="92500" lnSpcReduction="10000"/>
          </a:bodyPr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 L2, we have:</a:t>
            </a:r>
          </a:p>
          <a:p>
            <a:endParaRPr lang="en-IN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lambda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is the regularization parameter.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is the hyperparameter whose value is optimized for better results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L2 regularization is also known as </a:t>
            </a:r>
            <a:r>
              <a:rPr lang="en-US" b="0" i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weight decay</a:t>
            </a:r>
            <a:r>
              <a:rPr lang="en-US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as it forces the weights to decay towards zero (but not exactly zero).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 L1, we have:</a:t>
            </a:r>
          </a:p>
          <a:p>
            <a:pPr algn="l"/>
            <a:endParaRPr lang="en-US" b="0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P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enalize the absolute value of the weights. </a:t>
            </a:r>
          </a:p>
          <a:p>
            <a:pPr algn="l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Unlike L2, the weights may be reduced to zero here. </a:t>
            </a:r>
          </a:p>
          <a:p>
            <a:pPr algn="l">
              <a:buFont typeface="Wingdings" panose="05000000000000000000" pitchFamily="2" charset="2"/>
              <a:buChar char="à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Hence, it is very useful when we are trying to compress our model. Otherwise, we usually prefer L2 over it.</a:t>
            </a: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432AE-37DA-4F9F-AF03-D6574930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74" y="958788"/>
            <a:ext cx="3657600" cy="690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3BF6BD-F058-4279-B1D5-5395A7C6A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685" y="3858598"/>
            <a:ext cx="3629025" cy="6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9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208" y="1825625"/>
            <a:ext cx="11638625" cy="4351338"/>
          </a:xfrm>
        </p:spPr>
        <p:txBody>
          <a:bodyPr>
            <a:normAutofit/>
          </a:bodyPr>
          <a:lstStyle/>
          <a:p>
            <a:r>
              <a:rPr lang="en-US" dirty="0"/>
              <a:t>Data augmentation techniques generate </a:t>
            </a:r>
            <a:r>
              <a:rPr lang="en-US" dirty="0">
                <a:solidFill>
                  <a:srgbClr val="FF0000"/>
                </a:solidFill>
              </a:rPr>
              <a:t>different versions of a real </a:t>
            </a:r>
            <a:r>
              <a:rPr lang="en-US" dirty="0"/>
              <a:t>dataset artificially to increase its size</a:t>
            </a:r>
          </a:p>
          <a:p>
            <a:r>
              <a:rPr lang="en-US" dirty="0"/>
              <a:t>Computer vision and natural language processing (NLP) models use data augmentation strategy to handle with </a:t>
            </a:r>
            <a:r>
              <a:rPr lang="en-US" dirty="0">
                <a:solidFill>
                  <a:srgbClr val="FF0000"/>
                </a:solidFill>
              </a:rPr>
              <a:t>data scarcity and insufficient data </a:t>
            </a:r>
            <a:r>
              <a:rPr lang="en-US" dirty="0"/>
              <a:t>diversity</a:t>
            </a:r>
          </a:p>
          <a:p>
            <a:r>
              <a:rPr lang="en-US" dirty="0"/>
              <a:t>Data augmentation algorithms can </a:t>
            </a:r>
            <a:r>
              <a:rPr lang="en-US" dirty="0">
                <a:solidFill>
                  <a:srgbClr val="FF0000"/>
                </a:solidFill>
              </a:rPr>
              <a:t>increase accuracy </a:t>
            </a:r>
            <a:r>
              <a:rPr lang="en-US" dirty="0"/>
              <a:t>of machine learning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86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EFF8-1E66-42A0-A590-6A048892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96" y="18256"/>
            <a:ext cx="10515600" cy="98492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Regularization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2DE7-59F6-4C3F-AEA3-0F36D8AF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127464"/>
            <a:ext cx="11363417" cy="504949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Dropout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M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ost frequently used regularization technique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At every iteration, it randomly selects some nodes and removes them along with all of their incoming and outgoing connections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0405B-5A93-4991-92A0-49B5B2141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22" y="3090769"/>
            <a:ext cx="3886200" cy="3552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42C8F-687D-4F15-8F84-F7D8A873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265" y="3109819"/>
            <a:ext cx="38290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6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508294" y="1219200"/>
            <a:ext cx="11378601" cy="193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48" tIns="54424" rIns="108848" bIns="54424">
            <a:spAutoFit/>
          </a:bodyPr>
          <a:lstStyle/>
          <a:p>
            <a:pPr algn="ctr"/>
            <a:r>
              <a:rPr lang="en-US" sz="11883" b="1" dirty="0">
                <a:solidFill>
                  <a:srgbClr val="C00000"/>
                </a:solidFill>
                <a:latin typeface="Arial Black" pitchFamily="34" charset="0"/>
                <a:sym typeface="Arial Black" pitchFamily="34" charset="0"/>
              </a:rPr>
              <a:t>Thank You</a:t>
            </a:r>
          </a:p>
        </p:txBody>
      </p:sp>
      <p:pic>
        <p:nvPicPr>
          <p:cNvPr id="5123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9324" y="2667000"/>
            <a:ext cx="418654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514" y="0"/>
            <a:ext cx="10515600" cy="1325563"/>
          </a:xfrm>
        </p:spPr>
        <p:txBody>
          <a:bodyPr/>
          <a:lstStyle/>
          <a:p>
            <a:r>
              <a:rPr lang="en-US" dirty="0"/>
              <a:t>Data Augmentation</a:t>
            </a:r>
          </a:p>
        </p:txBody>
      </p:sp>
      <p:pic>
        <p:nvPicPr>
          <p:cNvPr id="4" name="Content Placeholder 3" descr="top 13 data augmentation technique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21" y="1535837"/>
            <a:ext cx="10253709" cy="5166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10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025" y="1"/>
            <a:ext cx="10515600" cy="923278"/>
          </a:xfrm>
        </p:spPr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948" y="1772359"/>
            <a:ext cx="4944122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Adding noise</a:t>
            </a:r>
          </a:p>
          <a:p>
            <a:r>
              <a:rPr lang="en-US" dirty="0"/>
              <a:t>For blurry images, adding noise on the image can be useful. </a:t>
            </a:r>
          </a:p>
          <a:p>
            <a:r>
              <a:rPr lang="en-US" dirty="0"/>
              <a:t>By “salt and pepper noise”, the image looks like consisting of white and black dots.</a:t>
            </a:r>
          </a:p>
        </p:txBody>
      </p:sp>
      <p:pic>
        <p:nvPicPr>
          <p:cNvPr id="4" name="Picture 3" descr="https://research.aimultiple.com/wp-content/uploads/2021/04/dataaugmentation_rotation2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69" y="734303"/>
            <a:ext cx="6418555" cy="6123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80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3475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</a:t>
            </a:r>
          </a:p>
          <a:p>
            <a:r>
              <a:rPr lang="en-US" dirty="0"/>
              <a:t>A section of the image is selected, cropped and then resized to the original image size. 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 descr="https://research.aimultiple.com/wp-content/uploads/2021/04/dataaugmentation_crop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517" y="2319337"/>
            <a:ext cx="4943475" cy="404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88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Flipping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The image is flipped horizontally and vertically. </a:t>
            </a:r>
          </a:p>
          <a:p>
            <a:r>
              <a:rPr lang="en-US" dirty="0"/>
              <a:t>Flipping rearranges the pixels while protecting the features of the image. </a:t>
            </a:r>
          </a:p>
          <a:p>
            <a:r>
              <a:rPr lang="en-US" dirty="0"/>
              <a:t>Vertical flipping is not meaningful for some photos, but it can be useful in cosmology or for microscopic photos.</a:t>
            </a: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2" y="4419600"/>
            <a:ext cx="668607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41359" y="6311900"/>
            <a:ext cx="6596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1:ORIGINAL IMAGE –     2. HORIZONTAL FLIP –    3.VERTICAL FLIP</a:t>
            </a:r>
          </a:p>
        </p:txBody>
      </p:sp>
    </p:spTree>
    <p:extLst>
      <p:ext uri="{BB962C8B-B14F-4D97-AF65-F5344CB8AC3E}">
        <p14:creationId xmlns:p14="http://schemas.microsoft.com/office/powerpoint/2010/main" val="55063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256" y="311860"/>
            <a:ext cx="5425736" cy="1117446"/>
          </a:xfrm>
        </p:spPr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07" y="1532662"/>
            <a:ext cx="11390049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Rotation</a:t>
            </a:r>
            <a:r>
              <a:rPr lang="en-US" dirty="0"/>
              <a:t>- The image is rotated by a degree between 0 and 360 degree. Every rotated image will be unique in the model.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 descr="https://research.aimultiple.com/wp-content/uploads/2021/04/dataaugmentation_rotation1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460" y="2503503"/>
            <a:ext cx="6480699" cy="417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12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765" y="161693"/>
            <a:ext cx="10515600" cy="1038687"/>
          </a:xfrm>
        </p:spPr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380"/>
            <a:ext cx="10515600" cy="497658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Scaling</a:t>
            </a:r>
            <a:r>
              <a:rPr lang="en-US" dirty="0"/>
              <a:t>- The image is scaled outward and inward. An object in new image can be smaller or bigger than in the original image by scaling.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 descr="https://research.aimultiple.com/wp-content/uploads/2021/04/dataaugmentation_sca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1" y="2103628"/>
            <a:ext cx="6174269" cy="4521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64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Translation</a:t>
            </a:r>
            <a:r>
              <a:rPr lang="en-US" dirty="0"/>
              <a:t>- The image is shifted into various areas along the x-axis or y-axis, so neural network looks everywhere in the image to capture it.</a:t>
            </a:r>
          </a:p>
          <a:p>
            <a:endParaRPr lang="en-US" b="1" dirty="0"/>
          </a:p>
        </p:txBody>
      </p:sp>
      <p:pic>
        <p:nvPicPr>
          <p:cNvPr id="4" name="Picture 3" descr="https://research.aimultiple.com/wp-content/uploads/2021/04/dataaugmentation_transle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85" y="3586246"/>
            <a:ext cx="5934075" cy="119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14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2&quot; unique_id=&quot;23890&quot;&gt;&lt;object type=&quot;3&quot; unique_id=&quot;23891&quot;&gt;&lt;property id=&quot;20148&quot; value=&quot;5&quot;/&gt;&lt;property id=&quot;20300&quot; value=&quot;Slide 1&quot;/&gt;&lt;property id=&quot;20307&quot; value=&quot;257&quot;/&gt;&lt;/object&gt;&lt;/object&gt;&lt;object type=&quot;8&quot; unique_id=&quot;2389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3719</TotalTime>
  <Words>772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</vt:lpstr>
      <vt:lpstr>Arial Black</vt:lpstr>
      <vt:lpstr>Calibri</vt:lpstr>
      <vt:lpstr>Calibri Light</vt:lpstr>
      <vt:lpstr>Helvetica-Bold</vt:lpstr>
      <vt:lpstr>Lato</vt:lpstr>
      <vt:lpstr>Playfair Display</vt:lpstr>
      <vt:lpstr>Wingdings</vt:lpstr>
      <vt:lpstr>Office Theme</vt:lpstr>
      <vt:lpstr>PowerPoint Presentation</vt:lpstr>
      <vt:lpstr>Data Augmentation</vt:lpstr>
      <vt:lpstr>Data Augmentation</vt:lpstr>
      <vt:lpstr>Data Augmentation</vt:lpstr>
      <vt:lpstr>Data Augmentation</vt:lpstr>
      <vt:lpstr>Data Augmentation</vt:lpstr>
      <vt:lpstr>Data Augmentation</vt:lpstr>
      <vt:lpstr>Data Augmentation</vt:lpstr>
      <vt:lpstr>Data Augmentation</vt:lpstr>
      <vt:lpstr>Data Augmentation</vt:lpstr>
      <vt:lpstr>Data Augmentation</vt:lpstr>
      <vt:lpstr>Color Augmentation </vt:lpstr>
      <vt:lpstr>Data augmentation techniques in NLP models</vt:lpstr>
      <vt:lpstr>Data Augmentation</vt:lpstr>
      <vt:lpstr>Data Augmentation</vt:lpstr>
      <vt:lpstr>    Data augmentation techniques for audio data </vt:lpstr>
      <vt:lpstr>Regularization</vt:lpstr>
      <vt:lpstr>Regularization Techniques in Deep Learning </vt:lpstr>
      <vt:lpstr>Regularization Techniques in Deep Learning</vt:lpstr>
      <vt:lpstr>Regularization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svm</dc:creator>
  <cp:lastModifiedBy>Srividya MS</cp:lastModifiedBy>
  <cp:revision>236</cp:revision>
  <dcterms:created xsi:type="dcterms:W3CDTF">2020-06-16T07:29:36Z</dcterms:created>
  <dcterms:modified xsi:type="dcterms:W3CDTF">2023-07-19T09:09:24Z</dcterms:modified>
</cp:coreProperties>
</file>