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notesMasterIdLst>
    <p:notesMasterId r:id="rId67"/>
  </p:notesMasterIdLst>
  <p:sldIdLst>
    <p:sldId id="257" r:id="rId2"/>
    <p:sldId id="377" r:id="rId3"/>
    <p:sldId id="378" r:id="rId4"/>
    <p:sldId id="379" r:id="rId5"/>
    <p:sldId id="380" r:id="rId6"/>
    <p:sldId id="381" r:id="rId7"/>
    <p:sldId id="382" r:id="rId8"/>
    <p:sldId id="383" r:id="rId9"/>
    <p:sldId id="384" r:id="rId10"/>
    <p:sldId id="385" r:id="rId11"/>
    <p:sldId id="436" r:id="rId12"/>
    <p:sldId id="437" r:id="rId13"/>
    <p:sldId id="386" r:id="rId14"/>
    <p:sldId id="393" r:id="rId15"/>
    <p:sldId id="389" r:id="rId16"/>
    <p:sldId id="396" r:id="rId17"/>
    <p:sldId id="394" r:id="rId18"/>
    <p:sldId id="395" r:id="rId19"/>
    <p:sldId id="397" r:id="rId20"/>
    <p:sldId id="398" r:id="rId21"/>
    <p:sldId id="401" r:id="rId22"/>
    <p:sldId id="450" r:id="rId23"/>
    <p:sldId id="451" r:id="rId24"/>
    <p:sldId id="452" r:id="rId25"/>
    <p:sldId id="453" r:id="rId26"/>
    <p:sldId id="445" r:id="rId27"/>
    <p:sldId id="454" r:id="rId28"/>
    <p:sldId id="455" r:id="rId29"/>
    <p:sldId id="448" r:id="rId30"/>
    <p:sldId id="449" r:id="rId31"/>
    <p:sldId id="458" r:id="rId32"/>
    <p:sldId id="459" r:id="rId33"/>
    <p:sldId id="460" r:id="rId34"/>
    <p:sldId id="462" r:id="rId35"/>
    <p:sldId id="481" r:id="rId36"/>
    <p:sldId id="482" r:id="rId37"/>
    <p:sldId id="483" r:id="rId38"/>
    <p:sldId id="484" r:id="rId39"/>
    <p:sldId id="485" r:id="rId40"/>
    <p:sldId id="486" r:id="rId41"/>
    <p:sldId id="487" r:id="rId42"/>
    <p:sldId id="488" r:id="rId43"/>
    <p:sldId id="489" r:id="rId44"/>
    <p:sldId id="490" r:id="rId45"/>
    <p:sldId id="491" r:id="rId46"/>
    <p:sldId id="463" r:id="rId47"/>
    <p:sldId id="466" r:id="rId48"/>
    <p:sldId id="467" r:id="rId49"/>
    <p:sldId id="464" r:id="rId50"/>
    <p:sldId id="470" r:id="rId51"/>
    <p:sldId id="403" r:id="rId52"/>
    <p:sldId id="404" r:id="rId53"/>
    <p:sldId id="405" r:id="rId54"/>
    <p:sldId id="406" r:id="rId55"/>
    <p:sldId id="407" r:id="rId56"/>
    <p:sldId id="408" r:id="rId57"/>
    <p:sldId id="410" r:id="rId58"/>
    <p:sldId id="411" r:id="rId59"/>
    <p:sldId id="412" r:id="rId60"/>
    <p:sldId id="413" r:id="rId61"/>
    <p:sldId id="417" r:id="rId62"/>
    <p:sldId id="418" r:id="rId63"/>
    <p:sldId id="433" r:id="rId64"/>
    <p:sldId id="434" r:id="rId65"/>
    <p:sldId id="376" r:id="rId66"/>
  </p:sldIdLst>
  <p:sldSz cx="12192000" cy="6858000"/>
  <p:notesSz cx="6858000" cy="9144000"/>
  <p:custDataLst>
    <p:tags r:id="rId68"/>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81922" autoAdjust="0"/>
  </p:normalViewPr>
  <p:slideViewPr>
    <p:cSldViewPr snapToGrid="0">
      <p:cViewPr varScale="1">
        <p:scale>
          <a:sx n="82" d="100"/>
          <a:sy n="82" d="100"/>
        </p:scale>
        <p:origin x="720"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tags" Target="tags/tag1.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DDE65F2-8945-4578-BBD3-536112317550}" type="datetimeFigureOut">
              <a:rPr lang="en-IN" smtClean="0"/>
              <a:t>18-08-2024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9818FAC-7190-4C44-BE9B-2BB134FCFFAE}" type="slidenum">
              <a:rPr lang="en-IN" smtClean="0"/>
              <a:t>‹#›</a:t>
            </a:fld>
            <a:endParaRPr lang="en-IN"/>
          </a:p>
        </p:txBody>
      </p:sp>
    </p:spTree>
    <p:extLst>
      <p:ext uri="{BB962C8B-B14F-4D97-AF65-F5344CB8AC3E}">
        <p14:creationId xmlns:p14="http://schemas.microsoft.com/office/powerpoint/2010/main" val="8645286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pPr>
              <a:defRPr/>
            </a:pPr>
            <a:fld id="{88FA7F15-A001-4A34-A94A-140C46B05A05}" type="datetimeFigureOut">
              <a:rPr lang="en-IN" smtClean="0"/>
              <a:pPr>
                <a:defRPr/>
              </a:pPr>
              <a:t>18-08-2024</a:t>
            </a:fld>
            <a:endParaRPr lang="en-IN"/>
          </a:p>
        </p:txBody>
      </p:sp>
      <p:sp>
        <p:nvSpPr>
          <p:cNvPr id="5" name="Footer Placeholder 4"/>
          <p:cNvSpPr>
            <a:spLocks noGrp="1"/>
          </p:cNvSpPr>
          <p:nvPr>
            <p:ph type="ftr" sz="quarter" idx="11"/>
          </p:nvPr>
        </p:nvSpPr>
        <p:spPr/>
        <p:txBody>
          <a:bodyPr/>
          <a:lstStyle/>
          <a:p>
            <a:pPr>
              <a:defRPr/>
            </a:pPr>
            <a:endParaRPr lang="en-IN"/>
          </a:p>
        </p:txBody>
      </p:sp>
      <p:sp>
        <p:nvSpPr>
          <p:cNvPr id="6" name="Slide Number Placeholder 5"/>
          <p:cNvSpPr>
            <a:spLocks noGrp="1"/>
          </p:cNvSpPr>
          <p:nvPr>
            <p:ph type="sldNum" sz="quarter" idx="12"/>
          </p:nvPr>
        </p:nvSpPr>
        <p:spPr/>
        <p:txBody>
          <a:bodyPr/>
          <a:lstStyle/>
          <a:p>
            <a:pPr>
              <a:defRPr/>
            </a:pPr>
            <a:fld id="{4810413F-5163-4EF7-9CFA-890F4A5958BE}" type="slidenum">
              <a:rPr lang="en-IN" altLang="en-US" smtClean="0"/>
              <a:pPr>
                <a:defRPr/>
              </a:pPr>
              <a:t>‹#›</a:t>
            </a:fld>
            <a:endParaRPr lang="en-IN" altLang="en-US"/>
          </a:p>
        </p:txBody>
      </p:sp>
    </p:spTree>
    <p:extLst>
      <p:ext uri="{BB962C8B-B14F-4D97-AF65-F5344CB8AC3E}">
        <p14:creationId xmlns:p14="http://schemas.microsoft.com/office/powerpoint/2010/main" val="26141621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fld id="{3DAA9564-871A-4FF7-8C4E-FCCD32DD2028}" type="datetimeFigureOut">
              <a:rPr lang="en-IN" smtClean="0"/>
              <a:pPr>
                <a:defRPr/>
              </a:pPr>
              <a:t>18-08-2024</a:t>
            </a:fld>
            <a:endParaRPr lang="en-IN"/>
          </a:p>
        </p:txBody>
      </p:sp>
      <p:sp>
        <p:nvSpPr>
          <p:cNvPr id="5" name="Footer Placeholder 4"/>
          <p:cNvSpPr>
            <a:spLocks noGrp="1"/>
          </p:cNvSpPr>
          <p:nvPr>
            <p:ph type="ftr" sz="quarter" idx="11"/>
          </p:nvPr>
        </p:nvSpPr>
        <p:spPr/>
        <p:txBody>
          <a:bodyPr/>
          <a:lstStyle/>
          <a:p>
            <a:pPr>
              <a:defRPr/>
            </a:pPr>
            <a:endParaRPr lang="en-IN"/>
          </a:p>
        </p:txBody>
      </p:sp>
      <p:sp>
        <p:nvSpPr>
          <p:cNvPr id="6" name="Slide Number Placeholder 5"/>
          <p:cNvSpPr>
            <a:spLocks noGrp="1"/>
          </p:cNvSpPr>
          <p:nvPr>
            <p:ph type="sldNum" sz="quarter" idx="12"/>
          </p:nvPr>
        </p:nvSpPr>
        <p:spPr/>
        <p:txBody>
          <a:bodyPr/>
          <a:lstStyle/>
          <a:p>
            <a:pPr>
              <a:defRPr/>
            </a:pPr>
            <a:fld id="{0814EA1D-08C1-4E17-BAF5-EF48FE3095D7}" type="slidenum">
              <a:rPr lang="en-IN" altLang="en-US" smtClean="0"/>
              <a:pPr>
                <a:defRPr/>
              </a:pPr>
              <a:t>‹#›</a:t>
            </a:fld>
            <a:endParaRPr lang="en-IN" altLang="en-US"/>
          </a:p>
        </p:txBody>
      </p:sp>
    </p:spTree>
    <p:extLst>
      <p:ext uri="{BB962C8B-B14F-4D97-AF65-F5344CB8AC3E}">
        <p14:creationId xmlns:p14="http://schemas.microsoft.com/office/powerpoint/2010/main" val="29650799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fld id="{45CE205D-D40F-449A-B638-5F1197573D0D}" type="datetimeFigureOut">
              <a:rPr lang="en-IN" smtClean="0"/>
              <a:pPr>
                <a:defRPr/>
              </a:pPr>
              <a:t>18-08-2024</a:t>
            </a:fld>
            <a:endParaRPr lang="en-IN"/>
          </a:p>
        </p:txBody>
      </p:sp>
      <p:sp>
        <p:nvSpPr>
          <p:cNvPr id="5" name="Footer Placeholder 4"/>
          <p:cNvSpPr>
            <a:spLocks noGrp="1"/>
          </p:cNvSpPr>
          <p:nvPr>
            <p:ph type="ftr" sz="quarter" idx="11"/>
          </p:nvPr>
        </p:nvSpPr>
        <p:spPr/>
        <p:txBody>
          <a:bodyPr/>
          <a:lstStyle/>
          <a:p>
            <a:pPr>
              <a:defRPr/>
            </a:pPr>
            <a:endParaRPr lang="en-IN"/>
          </a:p>
        </p:txBody>
      </p:sp>
      <p:sp>
        <p:nvSpPr>
          <p:cNvPr id="6" name="Slide Number Placeholder 5"/>
          <p:cNvSpPr>
            <a:spLocks noGrp="1"/>
          </p:cNvSpPr>
          <p:nvPr>
            <p:ph type="sldNum" sz="quarter" idx="12"/>
          </p:nvPr>
        </p:nvSpPr>
        <p:spPr/>
        <p:txBody>
          <a:bodyPr/>
          <a:lstStyle/>
          <a:p>
            <a:pPr>
              <a:defRPr/>
            </a:pPr>
            <a:fld id="{6CA846FE-71E1-4CF8-BA12-905E799295D0}" type="slidenum">
              <a:rPr lang="en-IN" altLang="en-US" smtClean="0"/>
              <a:pPr>
                <a:defRPr/>
              </a:pPr>
              <a:t>‹#›</a:t>
            </a:fld>
            <a:endParaRPr lang="en-IN" altLang="en-US"/>
          </a:p>
        </p:txBody>
      </p:sp>
    </p:spTree>
    <p:extLst>
      <p:ext uri="{BB962C8B-B14F-4D97-AF65-F5344CB8AC3E}">
        <p14:creationId xmlns:p14="http://schemas.microsoft.com/office/powerpoint/2010/main" val="5591751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1727200" y="609600"/>
            <a:ext cx="8636000" cy="1143000"/>
          </a:xfrm>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pPr>
              <a:defRPr/>
            </a:pPr>
            <a:fld id="{274DD085-63A1-45FD-92D5-A82C94B26454}" type="datetime1">
              <a:rPr lang="en-US" altLang="en-US"/>
              <a:pPr>
                <a:defRPr/>
              </a:pPr>
              <a:t>8/18/2024</a:t>
            </a:fld>
            <a:endParaRPr lang="en-US" sz="2425" dirty="0">
              <a:solidFill>
                <a:schemeClr val="tx1"/>
              </a:solidFill>
            </a:endParaRPr>
          </a:p>
        </p:txBody>
      </p:sp>
      <p:sp>
        <p:nvSpPr>
          <p:cNvPr id="4" name="Footer Placeholder 3"/>
          <p:cNvSpPr>
            <a:spLocks noGrp="1"/>
          </p:cNvSpPr>
          <p:nvPr>
            <p:ph type="ftr" sz="quarter" idx="11"/>
          </p:nvPr>
        </p:nvSpPr>
        <p:spPr/>
        <p:txBody>
          <a:bodyPr/>
          <a:lstStyle>
            <a:lvl1pPr>
              <a:defRPr/>
            </a:lvl1pPr>
          </a:lstStyle>
          <a:p>
            <a:pPr>
              <a:defRPr/>
            </a:pPr>
            <a:endParaRPr lang="en-US"/>
          </a:p>
        </p:txBody>
      </p:sp>
      <p:sp>
        <p:nvSpPr>
          <p:cNvPr id="5" name="Slide Number Placeholder 4"/>
          <p:cNvSpPr>
            <a:spLocks noGrp="1"/>
          </p:cNvSpPr>
          <p:nvPr>
            <p:ph type="sldNum" sz="quarter" idx="12"/>
          </p:nvPr>
        </p:nvSpPr>
        <p:spPr/>
        <p:txBody>
          <a:bodyPr/>
          <a:lstStyle>
            <a:lvl1pPr>
              <a:defRPr/>
            </a:lvl1pPr>
          </a:lstStyle>
          <a:p>
            <a:pPr>
              <a:defRPr/>
            </a:pPr>
            <a:fld id="{F6163438-7D91-47C5-A029-05D133710AD1}" type="slidenum">
              <a:rPr lang="en-US" altLang="en-US"/>
              <a:pPr>
                <a:defRPr/>
              </a:pPr>
              <a:t>‹#›</a:t>
            </a:fld>
            <a:endParaRPr lang="en-US" sz="2425" dirty="0">
              <a:solidFill>
                <a:schemeClr val="tx1"/>
              </a:solidFill>
            </a:endParaRPr>
          </a:p>
        </p:txBody>
      </p:sp>
    </p:spTree>
    <p:extLst>
      <p:ext uri="{BB962C8B-B14F-4D97-AF65-F5344CB8AC3E}">
        <p14:creationId xmlns:p14="http://schemas.microsoft.com/office/powerpoint/2010/main" val="2099110518"/>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fld id="{A0CDFAF8-B208-40B3-8B25-1C81249947F4}" type="datetimeFigureOut">
              <a:rPr lang="en-IN" smtClean="0"/>
              <a:pPr>
                <a:defRPr/>
              </a:pPr>
              <a:t>18-08-2024</a:t>
            </a:fld>
            <a:endParaRPr lang="en-IN"/>
          </a:p>
        </p:txBody>
      </p:sp>
      <p:sp>
        <p:nvSpPr>
          <p:cNvPr id="5" name="Footer Placeholder 4"/>
          <p:cNvSpPr>
            <a:spLocks noGrp="1"/>
          </p:cNvSpPr>
          <p:nvPr>
            <p:ph type="ftr" sz="quarter" idx="11"/>
          </p:nvPr>
        </p:nvSpPr>
        <p:spPr/>
        <p:txBody>
          <a:bodyPr/>
          <a:lstStyle/>
          <a:p>
            <a:pPr>
              <a:defRPr/>
            </a:pPr>
            <a:endParaRPr lang="en-IN"/>
          </a:p>
        </p:txBody>
      </p:sp>
      <p:sp>
        <p:nvSpPr>
          <p:cNvPr id="6" name="Slide Number Placeholder 5"/>
          <p:cNvSpPr>
            <a:spLocks noGrp="1"/>
          </p:cNvSpPr>
          <p:nvPr>
            <p:ph type="sldNum" sz="quarter" idx="12"/>
          </p:nvPr>
        </p:nvSpPr>
        <p:spPr/>
        <p:txBody>
          <a:bodyPr/>
          <a:lstStyle/>
          <a:p>
            <a:pPr>
              <a:defRPr/>
            </a:pPr>
            <a:fld id="{24D31590-5E27-4F84-A275-6A48904EACCC}" type="slidenum">
              <a:rPr lang="en-IN" altLang="en-US" smtClean="0"/>
              <a:pPr>
                <a:defRPr/>
              </a:pPr>
              <a:t>‹#›</a:t>
            </a:fld>
            <a:endParaRPr lang="en-IN" altLang="en-US"/>
          </a:p>
        </p:txBody>
      </p:sp>
    </p:spTree>
    <p:extLst>
      <p:ext uri="{BB962C8B-B14F-4D97-AF65-F5344CB8AC3E}">
        <p14:creationId xmlns:p14="http://schemas.microsoft.com/office/powerpoint/2010/main" val="42743030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fld id="{288DC92D-D6FF-4C82-B085-121AC63D1820}" type="datetimeFigureOut">
              <a:rPr lang="en-IN" smtClean="0"/>
              <a:pPr>
                <a:defRPr/>
              </a:pPr>
              <a:t>18-08-2024</a:t>
            </a:fld>
            <a:endParaRPr lang="en-IN"/>
          </a:p>
        </p:txBody>
      </p:sp>
      <p:sp>
        <p:nvSpPr>
          <p:cNvPr id="5" name="Footer Placeholder 4"/>
          <p:cNvSpPr>
            <a:spLocks noGrp="1"/>
          </p:cNvSpPr>
          <p:nvPr>
            <p:ph type="ftr" sz="quarter" idx="11"/>
          </p:nvPr>
        </p:nvSpPr>
        <p:spPr/>
        <p:txBody>
          <a:bodyPr/>
          <a:lstStyle/>
          <a:p>
            <a:pPr>
              <a:defRPr/>
            </a:pPr>
            <a:endParaRPr lang="en-IN"/>
          </a:p>
        </p:txBody>
      </p:sp>
      <p:sp>
        <p:nvSpPr>
          <p:cNvPr id="6" name="Slide Number Placeholder 5"/>
          <p:cNvSpPr>
            <a:spLocks noGrp="1"/>
          </p:cNvSpPr>
          <p:nvPr>
            <p:ph type="sldNum" sz="quarter" idx="12"/>
          </p:nvPr>
        </p:nvSpPr>
        <p:spPr/>
        <p:txBody>
          <a:bodyPr/>
          <a:lstStyle/>
          <a:p>
            <a:pPr>
              <a:defRPr/>
            </a:pPr>
            <a:fld id="{D26EADAC-5D2F-4394-A662-62428F2C2F48}" type="slidenum">
              <a:rPr lang="en-IN" altLang="en-US" smtClean="0"/>
              <a:pPr>
                <a:defRPr/>
              </a:pPr>
              <a:t>‹#›</a:t>
            </a:fld>
            <a:endParaRPr lang="en-IN" altLang="en-US"/>
          </a:p>
        </p:txBody>
      </p:sp>
    </p:spTree>
    <p:extLst>
      <p:ext uri="{BB962C8B-B14F-4D97-AF65-F5344CB8AC3E}">
        <p14:creationId xmlns:p14="http://schemas.microsoft.com/office/powerpoint/2010/main" val="26416618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a:defRPr/>
            </a:pPr>
            <a:fld id="{143BC78B-7BE4-4692-BC1D-A5D7EF1A35E0}" type="datetimeFigureOut">
              <a:rPr lang="en-IN" smtClean="0"/>
              <a:pPr>
                <a:defRPr/>
              </a:pPr>
              <a:t>18-08-2024</a:t>
            </a:fld>
            <a:endParaRPr lang="en-IN"/>
          </a:p>
        </p:txBody>
      </p:sp>
      <p:sp>
        <p:nvSpPr>
          <p:cNvPr id="6" name="Footer Placeholder 5"/>
          <p:cNvSpPr>
            <a:spLocks noGrp="1"/>
          </p:cNvSpPr>
          <p:nvPr>
            <p:ph type="ftr" sz="quarter" idx="11"/>
          </p:nvPr>
        </p:nvSpPr>
        <p:spPr/>
        <p:txBody>
          <a:bodyPr/>
          <a:lstStyle/>
          <a:p>
            <a:pPr>
              <a:defRPr/>
            </a:pPr>
            <a:endParaRPr lang="en-IN"/>
          </a:p>
        </p:txBody>
      </p:sp>
      <p:sp>
        <p:nvSpPr>
          <p:cNvPr id="7" name="Slide Number Placeholder 6"/>
          <p:cNvSpPr>
            <a:spLocks noGrp="1"/>
          </p:cNvSpPr>
          <p:nvPr>
            <p:ph type="sldNum" sz="quarter" idx="12"/>
          </p:nvPr>
        </p:nvSpPr>
        <p:spPr/>
        <p:txBody>
          <a:bodyPr/>
          <a:lstStyle/>
          <a:p>
            <a:pPr>
              <a:defRPr/>
            </a:pPr>
            <a:fld id="{9B5DC64E-62B2-400E-B39F-71D46C72C831}" type="slidenum">
              <a:rPr lang="en-IN" altLang="en-US" smtClean="0"/>
              <a:pPr>
                <a:defRPr/>
              </a:pPr>
              <a:t>‹#›</a:t>
            </a:fld>
            <a:endParaRPr lang="en-IN" altLang="en-US"/>
          </a:p>
        </p:txBody>
      </p:sp>
    </p:spTree>
    <p:extLst>
      <p:ext uri="{BB962C8B-B14F-4D97-AF65-F5344CB8AC3E}">
        <p14:creationId xmlns:p14="http://schemas.microsoft.com/office/powerpoint/2010/main" val="39809864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a:defRPr/>
            </a:pPr>
            <a:fld id="{E9CAF2FA-6A6C-42C1-824F-49A178EA62FF}" type="datetimeFigureOut">
              <a:rPr lang="en-IN" smtClean="0"/>
              <a:pPr>
                <a:defRPr/>
              </a:pPr>
              <a:t>18-08-2024</a:t>
            </a:fld>
            <a:endParaRPr lang="en-IN"/>
          </a:p>
        </p:txBody>
      </p:sp>
      <p:sp>
        <p:nvSpPr>
          <p:cNvPr id="8" name="Footer Placeholder 7"/>
          <p:cNvSpPr>
            <a:spLocks noGrp="1"/>
          </p:cNvSpPr>
          <p:nvPr>
            <p:ph type="ftr" sz="quarter" idx="11"/>
          </p:nvPr>
        </p:nvSpPr>
        <p:spPr/>
        <p:txBody>
          <a:bodyPr/>
          <a:lstStyle/>
          <a:p>
            <a:pPr>
              <a:defRPr/>
            </a:pPr>
            <a:endParaRPr lang="en-IN"/>
          </a:p>
        </p:txBody>
      </p:sp>
      <p:sp>
        <p:nvSpPr>
          <p:cNvPr id="9" name="Slide Number Placeholder 8"/>
          <p:cNvSpPr>
            <a:spLocks noGrp="1"/>
          </p:cNvSpPr>
          <p:nvPr>
            <p:ph type="sldNum" sz="quarter" idx="12"/>
          </p:nvPr>
        </p:nvSpPr>
        <p:spPr/>
        <p:txBody>
          <a:bodyPr/>
          <a:lstStyle/>
          <a:p>
            <a:pPr>
              <a:defRPr/>
            </a:pPr>
            <a:fld id="{3B840823-B824-4D76-B753-4C878BEA9AAE}" type="slidenum">
              <a:rPr lang="en-IN" altLang="en-US" smtClean="0"/>
              <a:pPr>
                <a:defRPr/>
              </a:pPr>
              <a:t>‹#›</a:t>
            </a:fld>
            <a:endParaRPr lang="en-IN" altLang="en-US"/>
          </a:p>
        </p:txBody>
      </p:sp>
    </p:spTree>
    <p:extLst>
      <p:ext uri="{BB962C8B-B14F-4D97-AF65-F5344CB8AC3E}">
        <p14:creationId xmlns:p14="http://schemas.microsoft.com/office/powerpoint/2010/main" val="14300489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pPr>
              <a:defRPr/>
            </a:pPr>
            <a:fld id="{DF438990-69C9-4145-9A29-8170814526E0}" type="datetimeFigureOut">
              <a:rPr lang="en-IN" smtClean="0"/>
              <a:pPr>
                <a:defRPr/>
              </a:pPr>
              <a:t>18-08-2024</a:t>
            </a:fld>
            <a:endParaRPr lang="en-IN"/>
          </a:p>
        </p:txBody>
      </p:sp>
      <p:sp>
        <p:nvSpPr>
          <p:cNvPr id="4" name="Footer Placeholder 3"/>
          <p:cNvSpPr>
            <a:spLocks noGrp="1"/>
          </p:cNvSpPr>
          <p:nvPr>
            <p:ph type="ftr" sz="quarter" idx="11"/>
          </p:nvPr>
        </p:nvSpPr>
        <p:spPr/>
        <p:txBody>
          <a:bodyPr/>
          <a:lstStyle/>
          <a:p>
            <a:pPr>
              <a:defRPr/>
            </a:pPr>
            <a:endParaRPr lang="en-IN"/>
          </a:p>
        </p:txBody>
      </p:sp>
      <p:sp>
        <p:nvSpPr>
          <p:cNvPr id="5" name="Slide Number Placeholder 4"/>
          <p:cNvSpPr>
            <a:spLocks noGrp="1"/>
          </p:cNvSpPr>
          <p:nvPr>
            <p:ph type="sldNum" sz="quarter" idx="12"/>
          </p:nvPr>
        </p:nvSpPr>
        <p:spPr/>
        <p:txBody>
          <a:bodyPr/>
          <a:lstStyle/>
          <a:p>
            <a:pPr>
              <a:defRPr/>
            </a:pPr>
            <a:fld id="{2220D864-6696-4CBA-B244-B6A0D8AA5F76}" type="slidenum">
              <a:rPr lang="en-IN" altLang="en-US" smtClean="0"/>
              <a:pPr>
                <a:defRPr/>
              </a:pPr>
              <a:t>‹#›</a:t>
            </a:fld>
            <a:endParaRPr lang="en-IN" altLang="en-US"/>
          </a:p>
        </p:txBody>
      </p:sp>
    </p:spTree>
    <p:extLst>
      <p:ext uri="{BB962C8B-B14F-4D97-AF65-F5344CB8AC3E}">
        <p14:creationId xmlns:p14="http://schemas.microsoft.com/office/powerpoint/2010/main" val="42269365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69D17267-8B24-4370-A252-A9D73580CDBF}" type="datetimeFigureOut">
              <a:rPr lang="en-IN" smtClean="0"/>
              <a:pPr>
                <a:defRPr/>
              </a:pPr>
              <a:t>18-08-2024</a:t>
            </a:fld>
            <a:endParaRPr lang="en-IN"/>
          </a:p>
        </p:txBody>
      </p:sp>
      <p:sp>
        <p:nvSpPr>
          <p:cNvPr id="3" name="Footer Placeholder 2"/>
          <p:cNvSpPr>
            <a:spLocks noGrp="1"/>
          </p:cNvSpPr>
          <p:nvPr>
            <p:ph type="ftr" sz="quarter" idx="11"/>
          </p:nvPr>
        </p:nvSpPr>
        <p:spPr/>
        <p:txBody>
          <a:bodyPr/>
          <a:lstStyle/>
          <a:p>
            <a:pPr>
              <a:defRPr/>
            </a:pPr>
            <a:endParaRPr lang="en-IN"/>
          </a:p>
        </p:txBody>
      </p:sp>
      <p:sp>
        <p:nvSpPr>
          <p:cNvPr id="4" name="Slide Number Placeholder 3"/>
          <p:cNvSpPr>
            <a:spLocks noGrp="1"/>
          </p:cNvSpPr>
          <p:nvPr>
            <p:ph type="sldNum" sz="quarter" idx="12"/>
          </p:nvPr>
        </p:nvSpPr>
        <p:spPr/>
        <p:txBody>
          <a:bodyPr/>
          <a:lstStyle/>
          <a:p>
            <a:pPr>
              <a:defRPr/>
            </a:pPr>
            <a:fld id="{FCA1D957-6BD8-4F11-983D-8C78DD299500}" type="slidenum">
              <a:rPr lang="en-IN" altLang="en-US" smtClean="0"/>
              <a:pPr>
                <a:defRPr/>
              </a:pPr>
              <a:t>‹#›</a:t>
            </a:fld>
            <a:endParaRPr lang="en-IN" altLang="en-US"/>
          </a:p>
        </p:txBody>
      </p:sp>
    </p:spTree>
    <p:extLst>
      <p:ext uri="{BB962C8B-B14F-4D97-AF65-F5344CB8AC3E}">
        <p14:creationId xmlns:p14="http://schemas.microsoft.com/office/powerpoint/2010/main" val="32089857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3803EAD6-BC08-4BC7-81A9-CA9E0C265B79}" type="datetimeFigureOut">
              <a:rPr lang="en-IN" smtClean="0"/>
              <a:pPr>
                <a:defRPr/>
              </a:pPr>
              <a:t>18-08-2024</a:t>
            </a:fld>
            <a:endParaRPr lang="en-IN"/>
          </a:p>
        </p:txBody>
      </p:sp>
      <p:sp>
        <p:nvSpPr>
          <p:cNvPr id="6" name="Footer Placeholder 5"/>
          <p:cNvSpPr>
            <a:spLocks noGrp="1"/>
          </p:cNvSpPr>
          <p:nvPr>
            <p:ph type="ftr" sz="quarter" idx="11"/>
          </p:nvPr>
        </p:nvSpPr>
        <p:spPr/>
        <p:txBody>
          <a:bodyPr/>
          <a:lstStyle/>
          <a:p>
            <a:pPr>
              <a:defRPr/>
            </a:pPr>
            <a:endParaRPr lang="en-IN"/>
          </a:p>
        </p:txBody>
      </p:sp>
      <p:sp>
        <p:nvSpPr>
          <p:cNvPr id="7" name="Slide Number Placeholder 6"/>
          <p:cNvSpPr>
            <a:spLocks noGrp="1"/>
          </p:cNvSpPr>
          <p:nvPr>
            <p:ph type="sldNum" sz="quarter" idx="12"/>
          </p:nvPr>
        </p:nvSpPr>
        <p:spPr/>
        <p:txBody>
          <a:bodyPr/>
          <a:lstStyle/>
          <a:p>
            <a:pPr>
              <a:defRPr/>
            </a:pPr>
            <a:fld id="{0F0765C8-2763-4CFC-A46B-35F4249EF270}" type="slidenum">
              <a:rPr lang="en-IN" altLang="en-US" smtClean="0"/>
              <a:pPr>
                <a:defRPr/>
              </a:pPr>
              <a:t>‹#›</a:t>
            </a:fld>
            <a:endParaRPr lang="en-IN" altLang="en-US"/>
          </a:p>
        </p:txBody>
      </p:sp>
    </p:spTree>
    <p:extLst>
      <p:ext uri="{BB962C8B-B14F-4D97-AF65-F5344CB8AC3E}">
        <p14:creationId xmlns:p14="http://schemas.microsoft.com/office/powerpoint/2010/main" val="17123259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3DBFEA95-5752-461E-B1DD-2D3C943BB46F}" type="datetimeFigureOut">
              <a:rPr lang="en-IN" smtClean="0"/>
              <a:pPr>
                <a:defRPr/>
              </a:pPr>
              <a:t>18-08-2024</a:t>
            </a:fld>
            <a:endParaRPr lang="en-IN"/>
          </a:p>
        </p:txBody>
      </p:sp>
      <p:sp>
        <p:nvSpPr>
          <p:cNvPr id="6" name="Footer Placeholder 5"/>
          <p:cNvSpPr>
            <a:spLocks noGrp="1"/>
          </p:cNvSpPr>
          <p:nvPr>
            <p:ph type="ftr" sz="quarter" idx="11"/>
          </p:nvPr>
        </p:nvSpPr>
        <p:spPr/>
        <p:txBody>
          <a:bodyPr/>
          <a:lstStyle/>
          <a:p>
            <a:pPr>
              <a:defRPr/>
            </a:pPr>
            <a:endParaRPr lang="en-IN"/>
          </a:p>
        </p:txBody>
      </p:sp>
      <p:sp>
        <p:nvSpPr>
          <p:cNvPr id="7" name="Slide Number Placeholder 6"/>
          <p:cNvSpPr>
            <a:spLocks noGrp="1"/>
          </p:cNvSpPr>
          <p:nvPr>
            <p:ph type="sldNum" sz="quarter" idx="12"/>
          </p:nvPr>
        </p:nvSpPr>
        <p:spPr/>
        <p:txBody>
          <a:bodyPr/>
          <a:lstStyle/>
          <a:p>
            <a:pPr>
              <a:defRPr/>
            </a:pPr>
            <a:fld id="{FF1C4763-C068-4942-AF92-E9AA30E2827C}" type="slidenum">
              <a:rPr lang="en-IN" altLang="en-US" smtClean="0"/>
              <a:pPr>
                <a:defRPr/>
              </a:pPr>
              <a:t>‹#›</a:t>
            </a:fld>
            <a:endParaRPr lang="en-IN" altLang="en-US"/>
          </a:p>
        </p:txBody>
      </p:sp>
    </p:spTree>
    <p:extLst>
      <p:ext uri="{BB962C8B-B14F-4D97-AF65-F5344CB8AC3E}">
        <p14:creationId xmlns:p14="http://schemas.microsoft.com/office/powerpoint/2010/main" val="1844152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DFCC6820-992F-480D-8D12-808F3113D9FC}" type="datetimeFigureOut">
              <a:rPr lang="en-IN" smtClean="0"/>
              <a:pPr>
                <a:defRPr/>
              </a:pPr>
              <a:t>18-08-2024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12D0B9D5-411B-4401-9AA9-C354B672ACA5}" type="slidenum">
              <a:rPr lang="en-IN" altLang="en-US" smtClean="0"/>
              <a:pPr>
                <a:defRPr/>
              </a:pPr>
              <a:t>‹#›</a:t>
            </a:fld>
            <a:endParaRPr lang="en-IN" altLang="en-US"/>
          </a:p>
        </p:txBody>
      </p:sp>
      <p:grpSp>
        <p:nvGrpSpPr>
          <p:cNvPr id="7" name="Group 1">
            <a:extLst>
              <a:ext uri="{FF2B5EF4-FFF2-40B4-BE49-F238E27FC236}">
                <a16:creationId xmlns:a16="http://schemas.microsoft.com/office/drawing/2014/main" id="{9F13D418-9C9B-434D-947C-E42DF3CFD621}"/>
              </a:ext>
            </a:extLst>
          </p:cNvPr>
          <p:cNvGrpSpPr>
            <a:grpSpLocks/>
          </p:cNvGrpSpPr>
          <p:nvPr userDrawn="1"/>
        </p:nvGrpSpPr>
        <p:grpSpPr bwMode="auto">
          <a:xfrm>
            <a:off x="0" y="0"/>
            <a:ext cx="12192000" cy="6858000"/>
            <a:chOff x="0" y="0"/>
            <a:chExt cx="12192000" cy="6858000"/>
          </a:xfrm>
        </p:grpSpPr>
        <p:sp>
          <p:nvSpPr>
            <p:cNvPr id="8" name="Rectangle 7">
              <a:extLst>
                <a:ext uri="{FF2B5EF4-FFF2-40B4-BE49-F238E27FC236}">
                  <a16:creationId xmlns:a16="http://schemas.microsoft.com/office/drawing/2014/main" id="{F790874E-A4F4-40B4-A8A4-10BBF3908547}"/>
                </a:ext>
              </a:extLst>
            </p:cNvPr>
            <p:cNvSpPr/>
            <p:nvPr/>
          </p:nvSpPr>
          <p:spPr bwMode="auto">
            <a:xfrm>
              <a:off x="0" y="0"/>
              <a:ext cx="12192000" cy="685800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eaLnBrk="1" fontAlgn="auto" hangingPunct="1">
                <a:spcBef>
                  <a:spcPts val="0"/>
                </a:spcBef>
                <a:spcAft>
                  <a:spcPts val="0"/>
                </a:spcAft>
                <a:defRPr/>
              </a:pPr>
              <a:endParaRPr lang="en-IN" dirty="0">
                <a:solidFill>
                  <a:srgbClr val="FFFFFF"/>
                </a:solidFill>
              </a:endParaRPr>
            </a:p>
          </p:txBody>
        </p:sp>
        <p:sp>
          <p:nvSpPr>
            <p:cNvPr id="9" name="object 7">
              <a:extLst>
                <a:ext uri="{FF2B5EF4-FFF2-40B4-BE49-F238E27FC236}">
                  <a16:creationId xmlns:a16="http://schemas.microsoft.com/office/drawing/2014/main" id="{BA3165DB-BBF1-47C2-8969-A8405C2E6A77}"/>
                </a:ext>
              </a:extLst>
            </p:cNvPr>
            <p:cNvSpPr txBox="1"/>
            <p:nvPr/>
          </p:nvSpPr>
          <p:spPr bwMode="auto">
            <a:xfrm>
              <a:off x="9683750" y="92075"/>
              <a:ext cx="2498725" cy="290513"/>
            </a:xfrm>
            <a:prstGeom prst="rect">
              <a:avLst/>
            </a:prstGeom>
          </p:spPr>
          <p:txBody>
            <a:bodyPr lIns="0" tIns="12700" rIns="0" bIns="0">
              <a:spAutoFit/>
            </a:bodyPr>
            <a:lstStyle/>
            <a:p>
              <a:pPr marL="12700" eaLnBrk="1" fontAlgn="auto" hangingPunct="1">
                <a:spcBef>
                  <a:spcPts val="100"/>
                </a:spcBef>
                <a:spcAft>
                  <a:spcPts val="0"/>
                </a:spcAft>
                <a:defRPr/>
              </a:pPr>
              <a:r>
                <a:rPr b="1" i="1" spc="-5" dirty="0">
                  <a:solidFill>
                    <a:srgbClr val="422C75"/>
                  </a:solidFill>
                  <a:latin typeface="Playfair Display"/>
                  <a:ea typeface="ＭＳ Ｐゴシック" charset="0"/>
                  <a:cs typeface="Playfair Display"/>
                </a:rPr>
                <a:t>Go, change </a:t>
              </a:r>
              <a:r>
                <a:rPr b="1" i="1" dirty="0">
                  <a:solidFill>
                    <a:srgbClr val="422C75"/>
                  </a:solidFill>
                  <a:latin typeface="Playfair Display"/>
                  <a:ea typeface="ＭＳ Ｐゴシック" charset="0"/>
                  <a:cs typeface="Playfair Display"/>
                </a:rPr>
                <a:t>the</a:t>
              </a:r>
              <a:r>
                <a:rPr b="1" i="1" spc="-80" dirty="0">
                  <a:solidFill>
                    <a:srgbClr val="422C75"/>
                  </a:solidFill>
                  <a:latin typeface="Playfair Display"/>
                  <a:ea typeface="ＭＳ Ｐゴシック" charset="0"/>
                  <a:cs typeface="Playfair Display"/>
                </a:rPr>
                <a:t> </a:t>
              </a:r>
              <a:r>
                <a:rPr b="1" i="1" spc="-5" dirty="0">
                  <a:solidFill>
                    <a:srgbClr val="422C75"/>
                  </a:solidFill>
                  <a:latin typeface="Playfair Display"/>
                  <a:ea typeface="ＭＳ Ｐゴシック" charset="0"/>
                  <a:cs typeface="Playfair Display"/>
                </a:rPr>
                <a:t>world</a:t>
              </a:r>
              <a:endParaRPr b="1" dirty="0">
                <a:latin typeface="Playfair Display"/>
                <a:ea typeface="ＭＳ Ｐゴシック" charset="0"/>
                <a:cs typeface="Playfair Display"/>
              </a:endParaRPr>
            </a:p>
          </p:txBody>
        </p:sp>
        <p:pic>
          <p:nvPicPr>
            <p:cNvPr id="10" name="Picture 9">
              <a:extLst>
                <a:ext uri="{FF2B5EF4-FFF2-40B4-BE49-F238E27FC236}">
                  <a16:creationId xmlns:a16="http://schemas.microsoft.com/office/drawing/2014/main" id="{AD30896E-0DCE-449B-9DA0-AB922E99D201}"/>
                </a:ext>
              </a:extLst>
            </p:cNvPr>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12555" y="39898"/>
              <a:ext cx="1908073" cy="1369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382521892"/>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41.jpe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E54D683B-10DB-448C-ACB6-FCBB5C82C393}"/>
              </a:ext>
            </a:extLst>
          </p:cNvPr>
          <p:cNvSpPr txBox="1">
            <a:spLocks noChangeArrowheads="1"/>
          </p:cNvSpPr>
          <p:nvPr/>
        </p:nvSpPr>
        <p:spPr bwMode="auto">
          <a:xfrm>
            <a:off x="5577840" y="4245623"/>
            <a:ext cx="6349894" cy="19094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11430" rIns="0" bIns="0">
            <a:spAutoFit/>
          </a:bodyPr>
          <a:lstStyle>
            <a:lvl1pPr marL="12700">
              <a:tabLst>
                <a:tab pos="3514725" algn="l"/>
              </a:tabLst>
              <a:defRPr>
                <a:solidFill>
                  <a:schemeClr val="tx1"/>
                </a:solidFill>
                <a:latin typeface="Calibri" panose="020F0502020204030204" pitchFamily="34" charset="0"/>
                <a:ea typeface="ＭＳ Ｐゴシック" panose="020B0600070205080204" pitchFamily="34" charset="-128"/>
              </a:defRPr>
            </a:lvl1pPr>
            <a:lvl2pPr marL="742950" indent="-285750">
              <a:tabLst>
                <a:tab pos="3514725" algn="l"/>
              </a:tabLst>
              <a:defRPr>
                <a:solidFill>
                  <a:schemeClr val="tx1"/>
                </a:solidFill>
                <a:latin typeface="Calibri" panose="020F0502020204030204" pitchFamily="34" charset="0"/>
                <a:ea typeface="ＭＳ Ｐゴシック" panose="020B0600070205080204" pitchFamily="34" charset="-128"/>
              </a:defRPr>
            </a:lvl2pPr>
            <a:lvl3pPr marL="1143000" indent="-228600">
              <a:tabLst>
                <a:tab pos="3514725" algn="l"/>
              </a:tabLst>
              <a:defRPr>
                <a:solidFill>
                  <a:schemeClr val="tx1"/>
                </a:solidFill>
                <a:latin typeface="Calibri" panose="020F0502020204030204" pitchFamily="34" charset="0"/>
                <a:ea typeface="ＭＳ Ｐゴシック" panose="020B0600070205080204" pitchFamily="34" charset="-128"/>
              </a:defRPr>
            </a:lvl3pPr>
            <a:lvl4pPr marL="1600200" indent="-228600">
              <a:tabLst>
                <a:tab pos="3514725" algn="l"/>
              </a:tabLst>
              <a:defRPr>
                <a:solidFill>
                  <a:schemeClr val="tx1"/>
                </a:solidFill>
                <a:latin typeface="Calibri" panose="020F0502020204030204" pitchFamily="34" charset="0"/>
                <a:ea typeface="ＭＳ Ｐゴシック" panose="020B0600070205080204" pitchFamily="34" charset="-128"/>
              </a:defRPr>
            </a:lvl4pPr>
            <a:lvl5pPr marL="2057400" indent="-228600">
              <a:tabLst>
                <a:tab pos="3514725" algn="l"/>
              </a:tabLst>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tabLst>
                <a:tab pos="3514725" algn="l"/>
              </a:tabLs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tabLst>
                <a:tab pos="3514725" algn="l"/>
              </a:tabLs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tabLst>
                <a:tab pos="3514725" algn="l"/>
              </a:tabLs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tabLst>
                <a:tab pos="3514725" algn="l"/>
              </a:tabLst>
              <a:defRPr>
                <a:solidFill>
                  <a:schemeClr val="tx1"/>
                </a:solidFill>
                <a:latin typeface="Calibri" panose="020F0502020204030204" pitchFamily="34" charset="0"/>
                <a:ea typeface="ＭＳ Ｐゴシック" panose="020B0600070205080204" pitchFamily="34" charset="-128"/>
              </a:defRPr>
            </a:lvl9pPr>
          </a:lstStyle>
          <a:p>
            <a:pPr algn="ctr" eaLnBrk="1" hangingPunct="1">
              <a:spcBef>
                <a:spcPts val="88"/>
              </a:spcBef>
            </a:pPr>
            <a:r>
              <a:rPr lang="it-IT" altLang="en-US" sz="2400" b="1" dirty="0">
                <a:solidFill>
                  <a:srgbClr val="C00000"/>
                </a:solidFill>
                <a:latin typeface="Helvetica-Bold" charset="0"/>
              </a:rPr>
              <a:t>M S Srividya</a:t>
            </a:r>
          </a:p>
          <a:p>
            <a:pPr algn="ctr" eaLnBrk="1" hangingPunct="1">
              <a:spcBef>
                <a:spcPts val="88"/>
              </a:spcBef>
            </a:pPr>
            <a:r>
              <a:rPr lang="it-IT" altLang="en-US" sz="2400" b="1" i="1" dirty="0">
                <a:solidFill>
                  <a:srgbClr val="0070C0"/>
                </a:solidFill>
                <a:latin typeface="Helvetica-Bold" charset="0"/>
              </a:rPr>
              <a:t>Assistant Professor </a:t>
            </a:r>
          </a:p>
          <a:p>
            <a:pPr algn="ctr" eaLnBrk="1" hangingPunct="1">
              <a:spcBef>
                <a:spcPts val="88"/>
              </a:spcBef>
            </a:pPr>
            <a:r>
              <a:rPr lang="it-IT" altLang="en-US" sz="2400" b="1" i="1" dirty="0">
                <a:solidFill>
                  <a:srgbClr val="0070C0"/>
                </a:solidFill>
                <a:latin typeface="Helvetica-Bold" charset="0"/>
              </a:rPr>
              <a:t> Computer Science and Engineering</a:t>
            </a:r>
          </a:p>
          <a:p>
            <a:pPr algn="ctr" eaLnBrk="1" hangingPunct="1">
              <a:spcBef>
                <a:spcPts val="88"/>
              </a:spcBef>
            </a:pPr>
            <a:r>
              <a:rPr lang="it-IT" altLang="en-US" sz="2400" b="1" i="1" dirty="0">
                <a:solidFill>
                  <a:srgbClr val="0070C0"/>
                </a:solidFill>
                <a:latin typeface="Helvetica-Bold" charset="0"/>
              </a:rPr>
              <a:t>RV College of Engineering</a:t>
            </a:r>
          </a:p>
          <a:p>
            <a:pPr algn="ctr" eaLnBrk="1" hangingPunct="1">
              <a:spcBef>
                <a:spcPts val="88"/>
              </a:spcBef>
            </a:pPr>
            <a:r>
              <a:rPr lang="it-IT" altLang="en-US" sz="2400" b="1" i="1" dirty="0">
                <a:solidFill>
                  <a:srgbClr val="0070C0"/>
                </a:solidFill>
                <a:latin typeface="Helvetica-Bold" charset="0"/>
              </a:rPr>
              <a:t>Bengaluru – 59 </a:t>
            </a:r>
            <a:endParaRPr lang="en-US" altLang="en-US" sz="2400" b="1" i="1" dirty="0">
              <a:solidFill>
                <a:srgbClr val="0070C0"/>
              </a:solidFill>
              <a:latin typeface="Helvetica-Bold" charset="0"/>
            </a:endParaRPr>
          </a:p>
        </p:txBody>
      </p:sp>
      <p:sp>
        <p:nvSpPr>
          <p:cNvPr id="3" name="object 2">
            <a:extLst>
              <a:ext uri="{FF2B5EF4-FFF2-40B4-BE49-F238E27FC236}">
                <a16:creationId xmlns:a16="http://schemas.microsoft.com/office/drawing/2014/main" id="{0261ADA1-2E3F-4929-809E-EB51CEE9C8B7}"/>
              </a:ext>
            </a:extLst>
          </p:cNvPr>
          <p:cNvSpPr txBox="1">
            <a:spLocks noChangeArrowheads="1"/>
          </p:cNvSpPr>
          <p:nvPr/>
        </p:nvSpPr>
        <p:spPr bwMode="auto">
          <a:xfrm>
            <a:off x="1197621" y="727273"/>
            <a:ext cx="9987574" cy="312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6931" rIns="0" bIns="0">
            <a:spAutoFit/>
          </a:bodyPr>
          <a:lstStyle>
            <a:lvl1pPr marL="12700">
              <a:tabLst>
                <a:tab pos="3514725" algn="l"/>
              </a:tabLst>
              <a:defRPr>
                <a:solidFill>
                  <a:schemeClr val="tx1"/>
                </a:solidFill>
                <a:latin typeface="Calibri" panose="020F0502020204030204" pitchFamily="34" charset="0"/>
                <a:ea typeface="ＭＳ Ｐゴシック" panose="020B0600070205080204" pitchFamily="34" charset="-128"/>
              </a:defRPr>
            </a:lvl1pPr>
            <a:lvl2pPr marL="742950" indent="-285750">
              <a:tabLst>
                <a:tab pos="3514725" algn="l"/>
              </a:tabLst>
              <a:defRPr>
                <a:solidFill>
                  <a:schemeClr val="tx1"/>
                </a:solidFill>
                <a:latin typeface="Calibri" panose="020F0502020204030204" pitchFamily="34" charset="0"/>
                <a:ea typeface="ＭＳ Ｐゴシック" panose="020B0600070205080204" pitchFamily="34" charset="-128"/>
              </a:defRPr>
            </a:lvl2pPr>
            <a:lvl3pPr marL="1143000" indent="-228600">
              <a:tabLst>
                <a:tab pos="3514725" algn="l"/>
              </a:tabLst>
              <a:defRPr>
                <a:solidFill>
                  <a:schemeClr val="tx1"/>
                </a:solidFill>
                <a:latin typeface="Calibri" panose="020F0502020204030204" pitchFamily="34" charset="0"/>
                <a:ea typeface="ＭＳ Ｐゴシック" panose="020B0600070205080204" pitchFamily="34" charset="-128"/>
              </a:defRPr>
            </a:lvl3pPr>
            <a:lvl4pPr marL="1600200" indent="-228600">
              <a:tabLst>
                <a:tab pos="3514725" algn="l"/>
              </a:tabLst>
              <a:defRPr>
                <a:solidFill>
                  <a:schemeClr val="tx1"/>
                </a:solidFill>
                <a:latin typeface="Calibri" panose="020F0502020204030204" pitchFamily="34" charset="0"/>
                <a:ea typeface="ＭＳ Ｐゴシック" panose="020B0600070205080204" pitchFamily="34" charset="-128"/>
              </a:defRPr>
            </a:lvl4pPr>
            <a:lvl5pPr marL="2057400" indent="-228600">
              <a:tabLst>
                <a:tab pos="3514725" algn="l"/>
              </a:tabLst>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tabLst>
                <a:tab pos="3514725" algn="l"/>
              </a:tabLs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tabLst>
                <a:tab pos="3514725" algn="l"/>
              </a:tabLs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tabLst>
                <a:tab pos="3514725" algn="l"/>
              </a:tabLs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tabLst>
                <a:tab pos="3514725" algn="l"/>
              </a:tabLst>
              <a:defRPr>
                <a:solidFill>
                  <a:schemeClr val="tx1"/>
                </a:solidFill>
                <a:latin typeface="Calibri" panose="020F0502020204030204" pitchFamily="34" charset="0"/>
                <a:ea typeface="ＭＳ Ｐゴシック" panose="020B0600070205080204" pitchFamily="34" charset="-128"/>
              </a:defRPr>
            </a:lvl9pPr>
          </a:lstStyle>
          <a:p>
            <a:pPr algn="ctr">
              <a:lnSpc>
                <a:spcPct val="120000"/>
              </a:lnSpc>
              <a:spcBef>
                <a:spcPct val="20000"/>
              </a:spcBef>
            </a:pPr>
            <a:r>
              <a:rPr lang="en-US" sz="4800" b="1" i="1" dirty="0">
                <a:solidFill>
                  <a:srgbClr val="002060"/>
                </a:solidFill>
                <a:latin typeface="Arial Black" pitchFamily="34" charset="0"/>
                <a:sym typeface="Arial Black" pitchFamily="34" charset="0"/>
              </a:rPr>
              <a:t>DEEP LEARNING</a:t>
            </a:r>
          </a:p>
          <a:p>
            <a:pPr algn="ctr">
              <a:spcBef>
                <a:spcPts val="53"/>
              </a:spcBef>
            </a:pPr>
            <a:r>
              <a:rPr lang="en-US" altLang="en-US" sz="4791" b="1" dirty="0">
                <a:solidFill>
                  <a:srgbClr val="FF0000"/>
                </a:solidFill>
                <a:latin typeface="Playfair Display" charset="0"/>
              </a:rPr>
              <a:t>Unit – III</a:t>
            </a:r>
          </a:p>
          <a:p>
            <a:pPr algn="ctr"/>
            <a:r>
              <a:rPr lang="en-US" sz="4800" b="1" dirty="0">
                <a:solidFill>
                  <a:srgbClr val="0070C0"/>
                </a:solidFill>
                <a:ea typeface="Calibri" panose="020F0502020204030204" pitchFamily="34" charset="0"/>
                <a:cs typeface="Times New Roman" panose="02020603050405020304" pitchFamily="18" charset="0"/>
              </a:rPr>
              <a:t>Sequence Modeling: </a:t>
            </a:r>
          </a:p>
          <a:p>
            <a:pPr algn="ctr"/>
            <a:r>
              <a:rPr lang="en-US" sz="4800" b="1" dirty="0">
                <a:solidFill>
                  <a:srgbClr val="0070C0"/>
                </a:solidFill>
                <a:ea typeface="Calibri" panose="020F0502020204030204" pitchFamily="34" charset="0"/>
                <a:cs typeface="Times New Roman" panose="02020603050405020304" pitchFamily="18" charset="0"/>
              </a:rPr>
              <a:t>Recurrent and Recursive Nets</a:t>
            </a:r>
            <a:endParaRPr lang="pt-BR" altLang="en-US" sz="4800" b="1" dirty="0">
              <a:solidFill>
                <a:srgbClr val="0070C0"/>
              </a:solidFill>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9435087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47958" y="1464658"/>
            <a:ext cx="11498782" cy="4712305"/>
          </a:xfrm>
        </p:spPr>
        <p:txBody>
          <a:bodyPr>
            <a:normAutofit/>
          </a:bodyPr>
          <a:lstStyle/>
          <a:p>
            <a:pPr algn="just"/>
            <a:r>
              <a:rPr lang="en-US" dirty="0"/>
              <a:t>Important design patterns for recurrent neural networks include</a:t>
            </a:r>
          </a:p>
          <a:p>
            <a:pPr marL="0" indent="0" algn="just">
              <a:buNone/>
            </a:pPr>
            <a:endParaRPr lang="en-US" dirty="0"/>
          </a:p>
          <a:p>
            <a:pPr marL="514350" indent="-514350" algn="just">
              <a:buFont typeface="+mj-lt"/>
              <a:buAutoNum type="arabicPeriod"/>
            </a:pPr>
            <a:r>
              <a:rPr lang="en-US" dirty="0"/>
              <a:t>Recurrent networks that produce an </a:t>
            </a:r>
            <a:r>
              <a:rPr lang="en-US" dirty="0">
                <a:solidFill>
                  <a:srgbClr val="FF0000"/>
                </a:solidFill>
              </a:rPr>
              <a:t>output at each time step and have recurrent connections between hidden units</a:t>
            </a:r>
            <a:r>
              <a:rPr lang="en-US" dirty="0"/>
              <a:t>(Figure 10.3).</a:t>
            </a:r>
          </a:p>
          <a:p>
            <a:pPr marL="514350" indent="-514350" algn="just">
              <a:buFont typeface="+mj-lt"/>
              <a:buAutoNum type="arabicPeriod"/>
            </a:pPr>
            <a:r>
              <a:rPr lang="en-US" dirty="0"/>
              <a:t>Recurrent networks that produce an output at each time step and have </a:t>
            </a:r>
            <a:r>
              <a:rPr lang="en-US" dirty="0">
                <a:solidFill>
                  <a:srgbClr val="FF0000"/>
                </a:solidFill>
              </a:rPr>
              <a:t>recurrent connections only from the output at one time step to the hidden units</a:t>
            </a:r>
            <a:r>
              <a:rPr lang="en-US" dirty="0"/>
              <a:t> at the next time step(Figure 10.4)</a:t>
            </a:r>
          </a:p>
          <a:p>
            <a:pPr marL="514350" indent="-514350" algn="just">
              <a:buFont typeface="+mj-lt"/>
              <a:buAutoNum type="arabicPeriod"/>
            </a:pPr>
            <a:r>
              <a:rPr lang="en-US" dirty="0"/>
              <a:t>Recurrent networks with </a:t>
            </a:r>
            <a:r>
              <a:rPr lang="en-US" dirty="0">
                <a:solidFill>
                  <a:srgbClr val="FF0000"/>
                </a:solidFill>
              </a:rPr>
              <a:t>recurrent connections between hidden units, </a:t>
            </a:r>
            <a:r>
              <a:rPr lang="en-US" dirty="0"/>
              <a:t>read an entire sequence and then </a:t>
            </a:r>
            <a:r>
              <a:rPr lang="en-US" dirty="0">
                <a:solidFill>
                  <a:srgbClr val="FF0000"/>
                </a:solidFill>
              </a:rPr>
              <a:t>produce a single output</a:t>
            </a:r>
            <a:r>
              <a:rPr lang="en-US" dirty="0"/>
              <a:t>(Figure</a:t>
            </a:r>
            <a:r>
              <a:rPr lang="en-US" dirty="0">
                <a:solidFill>
                  <a:srgbClr val="FF0000"/>
                </a:solidFill>
              </a:rPr>
              <a:t> </a:t>
            </a:r>
            <a:r>
              <a:rPr lang="en-US" dirty="0"/>
              <a:t>10.5)</a:t>
            </a:r>
          </a:p>
        </p:txBody>
      </p:sp>
      <p:sp>
        <p:nvSpPr>
          <p:cNvPr id="2" name="Title 1"/>
          <p:cNvSpPr>
            <a:spLocks noGrp="1"/>
          </p:cNvSpPr>
          <p:nvPr>
            <p:ph type="title"/>
          </p:nvPr>
        </p:nvSpPr>
        <p:spPr>
          <a:xfrm>
            <a:off x="1437012" y="154732"/>
            <a:ext cx="10515600" cy="1325563"/>
          </a:xfrm>
        </p:spPr>
        <p:txBody>
          <a:bodyPr/>
          <a:lstStyle/>
          <a:p>
            <a:r>
              <a:rPr lang="en-US" b="1" dirty="0"/>
              <a:t>Recurrent Neural Networks</a:t>
            </a:r>
            <a:endParaRPr lang="en-US" dirty="0"/>
          </a:p>
        </p:txBody>
      </p:sp>
    </p:spTree>
    <p:extLst>
      <p:ext uri="{BB962C8B-B14F-4D97-AF65-F5344CB8AC3E}">
        <p14:creationId xmlns:p14="http://schemas.microsoft.com/office/powerpoint/2010/main" val="16122033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47958" y="1464658"/>
            <a:ext cx="11498782" cy="4712305"/>
          </a:xfrm>
        </p:spPr>
        <p:txBody>
          <a:bodyPr>
            <a:normAutofit/>
          </a:bodyPr>
          <a:lstStyle/>
          <a:p>
            <a:pPr algn="just"/>
            <a:r>
              <a:rPr lang="en-US" dirty="0"/>
              <a:t>Important design patterns for recurrent neural networks include</a:t>
            </a:r>
          </a:p>
          <a:p>
            <a:pPr marL="0" indent="0" algn="just">
              <a:buNone/>
            </a:pPr>
            <a:r>
              <a:rPr lang="en-US" dirty="0">
                <a:solidFill>
                  <a:srgbClr val="FF0000"/>
                </a:solidFill>
              </a:rPr>
              <a:t>Recurrent networks that produce an output at each time step and have recurrent connections only from the output at one time step to the hidden units at the next time step(Figure 10.4)</a:t>
            </a:r>
          </a:p>
        </p:txBody>
      </p:sp>
      <p:sp>
        <p:nvSpPr>
          <p:cNvPr id="2" name="Title 1"/>
          <p:cNvSpPr>
            <a:spLocks noGrp="1"/>
          </p:cNvSpPr>
          <p:nvPr>
            <p:ph type="title"/>
          </p:nvPr>
        </p:nvSpPr>
        <p:spPr>
          <a:xfrm>
            <a:off x="1437012" y="154732"/>
            <a:ext cx="10515600" cy="1325563"/>
          </a:xfrm>
        </p:spPr>
        <p:txBody>
          <a:bodyPr/>
          <a:lstStyle/>
          <a:p>
            <a:r>
              <a:rPr lang="en-US" b="1" dirty="0"/>
              <a:t>Recurrent Neural Networks</a:t>
            </a:r>
            <a:endParaRPr lang="en-US"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28411" y="2934234"/>
            <a:ext cx="4680763" cy="33451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281324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47958" y="1464658"/>
            <a:ext cx="11498782" cy="4712305"/>
          </a:xfrm>
        </p:spPr>
        <p:txBody>
          <a:bodyPr>
            <a:normAutofit/>
          </a:bodyPr>
          <a:lstStyle/>
          <a:p>
            <a:pPr algn="just"/>
            <a:r>
              <a:rPr lang="en-US" dirty="0"/>
              <a:t>Important design patterns for recurrent neural networks include</a:t>
            </a:r>
          </a:p>
          <a:p>
            <a:pPr marL="0" indent="0" algn="just">
              <a:buNone/>
            </a:pPr>
            <a:r>
              <a:rPr lang="en-US" dirty="0">
                <a:solidFill>
                  <a:srgbClr val="FF0000"/>
                </a:solidFill>
              </a:rPr>
              <a:t>Recurrent networks with recurrent connections between hidden units, read an entire sequence and then produce a single output(Figure 10.5)</a:t>
            </a:r>
          </a:p>
          <a:p>
            <a:pPr algn="just"/>
            <a:endParaRPr lang="en-US" dirty="0"/>
          </a:p>
        </p:txBody>
      </p:sp>
      <p:sp>
        <p:nvSpPr>
          <p:cNvPr id="2" name="Title 1"/>
          <p:cNvSpPr>
            <a:spLocks noGrp="1"/>
          </p:cNvSpPr>
          <p:nvPr>
            <p:ph type="title"/>
          </p:nvPr>
        </p:nvSpPr>
        <p:spPr>
          <a:xfrm>
            <a:off x="1437012" y="154732"/>
            <a:ext cx="10515600" cy="1325563"/>
          </a:xfrm>
        </p:spPr>
        <p:txBody>
          <a:bodyPr/>
          <a:lstStyle/>
          <a:p>
            <a:r>
              <a:rPr lang="en-US" b="1" dirty="0"/>
              <a:t>Recurrent Neural Networks</a:t>
            </a:r>
            <a:endParaRPr lang="en-US"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58025" y="2856488"/>
            <a:ext cx="4254640" cy="378707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438669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0878" y="337133"/>
            <a:ext cx="10515600" cy="1325563"/>
          </a:xfrm>
        </p:spPr>
        <p:txBody>
          <a:bodyPr/>
          <a:lstStyle/>
          <a:p>
            <a:r>
              <a:rPr lang="en-US" b="1" dirty="0"/>
              <a:t>Recurrent Neural Networks</a:t>
            </a:r>
            <a:endParaRPr lang="en-US" dirty="0"/>
          </a:p>
        </p:txBody>
      </p:sp>
      <p:sp>
        <p:nvSpPr>
          <p:cNvPr id="3" name="Content Placeholder 2"/>
          <p:cNvSpPr>
            <a:spLocks noGrp="1"/>
          </p:cNvSpPr>
          <p:nvPr>
            <p:ph idx="1"/>
          </p:nvPr>
        </p:nvSpPr>
        <p:spPr>
          <a:xfrm>
            <a:off x="800878" y="1797633"/>
            <a:ext cx="11016632" cy="4351338"/>
          </a:xfrm>
        </p:spPr>
        <p:txBody>
          <a:bodyPr>
            <a:normAutofit lnSpcReduction="10000"/>
          </a:bodyPr>
          <a:lstStyle/>
          <a:p>
            <a:r>
              <a:rPr lang="en-US" dirty="0"/>
              <a:t>Forward propagation equations for the RNN</a:t>
            </a:r>
          </a:p>
          <a:p>
            <a:pPr marL="0" indent="0">
              <a:buNone/>
            </a:pPr>
            <a:r>
              <a:rPr lang="en-US" i="1" dirty="0"/>
              <a:t>t </a:t>
            </a:r>
            <a:r>
              <a:rPr lang="en-US" dirty="0"/>
              <a:t>= 1 to </a:t>
            </a:r>
            <a:r>
              <a:rPr lang="en-US" i="1" dirty="0"/>
              <a:t>t </a:t>
            </a:r>
            <a:r>
              <a:rPr lang="en-US" dirty="0"/>
              <a:t>= </a:t>
            </a:r>
            <a:r>
              <a:rPr lang="el-GR" i="1" dirty="0"/>
              <a:t>τ</a:t>
            </a:r>
            <a:endParaRPr lang="en-US" i="1" dirty="0"/>
          </a:p>
          <a:p>
            <a:pPr marL="0" indent="0">
              <a:buNone/>
            </a:pPr>
            <a:endParaRPr lang="en-US" i="1" dirty="0"/>
          </a:p>
          <a:p>
            <a:pPr marL="0" indent="0">
              <a:buNone/>
            </a:pPr>
            <a:endParaRPr lang="en-US" i="1" dirty="0"/>
          </a:p>
          <a:p>
            <a:pPr marL="0" indent="0">
              <a:buNone/>
            </a:pPr>
            <a:endParaRPr lang="en-US" i="1" dirty="0"/>
          </a:p>
          <a:p>
            <a:r>
              <a:rPr lang="en-US" dirty="0"/>
              <a:t>Bias vectors </a:t>
            </a:r>
            <a:r>
              <a:rPr lang="en-US" i="1" dirty="0"/>
              <a:t>b </a:t>
            </a:r>
            <a:r>
              <a:rPr lang="en-US" dirty="0"/>
              <a:t>and </a:t>
            </a:r>
            <a:r>
              <a:rPr lang="en-US" i="1" dirty="0"/>
              <a:t>c</a:t>
            </a:r>
            <a:endParaRPr lang="en-US" dirty="0"/>
          </a:p>
          <a:p>
            <a:r>
              <a:rPr lang="en-US" i="1" dirty="0"/>
              <a:t>U -</a:t>
            </a:r>
            <a:r>
              <a:rPr lang="en-US" dirty="0"/>
              <a:t> input-to-hidden</a:t>
            </a:r>
          </a:p>
          <a:p>
            <a:r>
              <a:rPr lang="en-US" i="1" dirty="0"/>
              <a:t>V - </a:t>
            </a:r>
            <a:r>
              <a:rPr lang="en-US" dirty="0"/>
              <a:t>hidden-to-output </a:t>
            </a:r>
          </a:p>
          <a:p>
            <a:r>
              <a:rPr lang="en-US" i="1" dirty="0"/>
              <a:t>W </a:t>
            </a:r>
            <a:r>
              <a:rPr lang="en-US" dirty="0"/>
              <a:t>- hidden-to hidden</a:t>
            </a: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83789" y="2241065"/>
            <a:ext cx="3333750" cy="1543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878233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48413" y="0"/>
            <a:ext cx="10515600" cy="1325563"/>
          </a:xfrm>
        </p:spPr>
        <p:txBody>
          <a:bodyPr/>
          <a:lstStyle/>
          <a:p>
            <a:r>
              <a:rPr lang="en-US" b="1" dirty="0"/>
              <a:t>Recurrent Neural Networks</a:t>
            </a:r>
            <a:endParaRPr lang="en-US" dirty="0"/>
          </a:p>
        </p:txBody>
      </p:sp>
      <p:sp>
        <p:nvSpPr>
          <p:cNvPr id="3" name="Content Placeholder 2"/>
          <p:cNvSpPr>
            <a:spLocks noGrp="1"/>
          </p:cNvSpPr>
          <p:nvPr>
            <p:ph idx="1"/>
          </p:nvPr>
        </p:nvSpPr>
        <p:spPr>
          <a:xfrm>
            <a:off x="364142" y="1173345"/>
            <a:ext cx="11372138" cy="4963158"/>
          </a:xfrm>
        </p:spPr>
        <p:txBody>
          <a:bodyPr>
            <a:normAutofit/>
          </a:bodyPr>
          <a:lstStyle/>
          <a:p>
            <a:r>
              <a:rPr lang="en-US" dirty="0">
                <a:solidFill>
                  <a:srgbClr val="FF0000"/>
                </a:solidFill>
              </a:rPr>
              <a:t>Total loss</a:t>
            </a:r>
            <a:r>
              <a:rPr lang="en-US" dirty="0"/>
              <a:t> for a sequence of </a:t>
            </a:r>
            <a:r>
              <a:rPr lang="en-US" i="1" dirty="0"/>
              <a:t>x </a:t>
            </a:r>
            <a:r>
              <a:rPr lang="en-US" dirty="0"/>
              <a:t>values paired with a sequence of </a:t>
            </a:r>
            <a:r>
              <a:rPr lang="en-US" i="1" dirty="0"/>
              <a:t>y </a:t>
            </a:r>
            <a:r>
              <a:rPr lang="en-US" dirty="0"/>
              <a:t>values will be </a:t>
            </a:r>
            <a:r>
              <a:rPr lang="en-US" dirty="0">
                <a:solidFill>
                  <a:srgbClr val="FF0000"/>
                </a:solidFill>
              </a:rPr>
              <a:t>sum of the losses </a:t>
            </a:r>
            <a:r>
              <a:rPr lang="en-US" dirty="0"/>
              <a:t>over all the time steps</a:t>
            </a:r>
          </a:p>
          <a:p>
            <a:r>
              <a:rPr lang="en-US" dirty="0"/>
              <a:t>For example, if </a:t>
            </a:r>
            <a:r>
              <a:rPr lang="en-US" i="1" dirty="0"/>
              <a:t>L</a:t>
            </a:r>
            <a:r>
              <a:rPr lang="en-US" baseline="30000" dirty="0"/>
              <a:t>(</a:t>
            </a:r>
            <a:r>
              <a:rPr lang="en-US" i="1" baseline="30000" dirty="0"/>
              <a:t>t</a:t>
            </a:r>
            <a:r>
              <a:rPr lang="en-US" baseline="30000" dirty="0"/>
              <a:t>)</a:t>
            </a:r>
            <a:r>
              <a:rPr lang="en-US" dirty="0"/>
              <a:t> is the negative log-likelihood of </a:t>
            </a:r>
            <a:r>
              <a:rPr lang="en-US" i="1" dirty="0"/>
              <a:t>y </a:t>
            </a:r>
            <a:r>
              <a:rPr lang="en-US" baseline="30000" dirty="0"/>
              <a:t>(</a:t>
            </a:r>
            <a:r>
              <a:rPr lang="en-US" i="1" baseline="30000" dirty="0"/>
              <a:t>t</a:t>
            </a:r>
            <a:r>
              <a:rPr lang="en-US" baseline="30000" dirty="0"/>
              <a:t>)</a:t>
            </a:r>
            <a:r>
              <a:rPr lang="en-US" dirty="0"/>
              <a:t> given </a:t>
            </a:r>
            <a:r>
              <a:rPr lang="en-US" i="1" dirty="0"/>
              <a:t>x</a:t>
            </a:r>
            <a:r>
              <a:rPr lang="en-US" baseline="30000" dirty="0"/>
              <a:t>(1)</a:t>
            </a:r>
            <a:r>
              <a:rPr lang="en-US" i="1" dirty="0"/>
              <a:t>, . . . , x</a:t>
            </a:r>
            <a:r>
              <a:rPr lang="en-US" baseline="30000" dirty="0"/>
              <a:t>(t)</a:t>
            </a:r>
            <a:r>
              <a:rPr lang="en-US" dirty="0"/>
              <a:t> then</a:t>
            </a:r>
          </a:p>
          <a:p>
            <a:endParaRPr lang="en-US" dirty="0"/>
          </a:p>
          <a:p>
            <a:endParaRPr lang="en-US" dirty="0"/>
          </a:p>
          <a:p>
            <a:endParaRPr lang="en-US" dirty="0"/>
          </a:p>
          <a:p>
            <a:endParaRPr lang="en-US" dirty="0"/>
          </a:p>
          <a:p>
            <a:r>
              <a:rPr lang="en-US" sz="2600" dirty="0"/>
              <a:t>Where                                                       is given by reading the entry for </a:t>
            </a:r>
            <a:r>
              <a:rPr lang="en-US" sz="2400" i="1" dirty="0"/>
              <a:t>y</a:t>
            </a:r>
            <a:r>
              <a:rPr lang="en-US" sz="2400" baseline="30000" dirty="0"/>
              <a:t>(t) </a:t>
            </a:r>
            <a:r>
              <a:rPr lang="en-US" sz="2600" dirty="0"/>
              <a:t> from the model’s output vector </a:t>
            </a:r>
            <a:r>
              <a:rPr lang="en-US" sz="2400" i="1" dirty="0"/>
              <a:t>y</a:t>
            </a:r>
            <a:r>
              <a:rPr lang="en-US" sz="2400" dirty="0"/>
              <a:t>ˆ</a:t>
            </a:r>
            <a:r>
              <a:rPr lang="en-US" sz="2400" baseline="30000" dirty="0"/>
              <a:t>(</a:t>
            </a:r>
            <a:r>
              <a:rPr lang="en-US" sz="2400" i="1" baseline="30000" dirty="0"/>
              <a:t>t</a:t>
            </a:r>
            <a:r>
              <a:rPr lang="en-US" sz="2400" baseline="30000" dirty="0"/>
              <a:t>)</a:t>
            </a:r>
            <a:endParaRPr lang="en-US" sz="24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76240" y="2864371"/>
            <a:ext cx="4429125" cy="1866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73183" y="5063719"/>
            <a:ext cx="3406113" cy="3198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547944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84968" y="0"/>
            <a:ext cx="10515600" cy="1002430"/>
          </a:xfrm>
        </p:spPr>
        <p:txBody>
          <a:bodyPr/>
          <a:lstStyle/>
          <a:p>
            <a:r>
              <a:rPr lang="en-US" b="1" dirty="0"/>
              <a:t>Recurrent Neural Networks</a:t>
            </a:r>
            <a:endParaRPr lang="en-US" dirty="0"/>
          </a:p>
        </p:txBody>
      </p:sp>
      <p:pic>
        <p:nvPicPr>
          <p:cNvPr id="717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14918" y="1485760"/>
            <a:ext cx="4680763" cy="33451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p:cNvSpPr/>
          <p:nvPr/>
        </p:nvSpPr>
        <p:spPr>
          <a:xfrm>
            <a:off x="4968511" y="1010901"/>
            <a:ext cx="6829678" cy="2585323"/>
          </a:xfrm>
          <a:prstGeom prst="rect">
            <a:avLst/>
          </a:prstGeom>
        </p:spPr>
        <p:txBody>
          <a:bodyPr wrap="square">
            <a:spAutoFit/>
          </a:bodyPr>
          <a:lstStyle/>
          <a:p>
            <a:r>
              <a:rPr lang="en-US" dirty="0"/>
              <a:t>Figure 10.4: An RNN whose only recurrence is the feedback connection from the </a:t>
            </a:r>
            <a:r>
              <a:rPr lang="en-US" dirty="0">
                <a:solidFill>
                  <a:srgbClr val="FF0000"/>
                </a:solidFill>
              </a:rPr>
              <a:t>output to the hidden layer</a:t>
            </a:r>
            <a:r>
              <a:rPr lang="en-US" dirty="0"/>
              <a:t>. </a:t>
            </a:r>
          </a:p>
          <a:p>
            <a:r>
              <a:rPr lang="en-US" dirty="0"/>
              <a:t>At each time step </a:t>
            </a:r>
            <a:r>
              <a:rPr lang="en-US" i="1" dirty="0"/>
              <a:t>t </a:t>
            </a:r>
            <a:endParaRPr lang="en-US" dirty="0"/>
          </a:p>
          <a:p>
            <a:pPr marL="342900" indent="-342900">
              <a:buFont typeface="Arial" panose="020B0604020202020204" pitchFamily="34" charset="0"/>
              <a:buChar char="•"/>
            </a:pPr>
            <a:r>
              <a:rPr lang="en-US" dirty="0"/>
              <a:t>Input is </a:t>
            </a:r>
            <a:r>
              <a:rPr lang="en-US" i="1" dirty="0"/>
              <a:t>x</a:t>
            </a:r>
            <a:r>
              <a:rPr lang="en-US" baseline="30000" dirty="0"/>
              <a:t>(t)</a:t>
            </a:r>
            <a:endParaRPr lang="en-US" dirty="0"/>
          </a:p>
          <a:p>
            <a:pPr marL="342900" indent="-342900">
              <a:buFont typeface="Arial" panose="020B0604020202020204" pitchFamily="34" charset="0"/>
              <a:buChar char="•"/>
            </a:pPr>
            <a:r>
              <a:rPr lang="en-US" dirty="0"/>
              <a:t>Hidden layer activations are </a:t>
            </a:r>
            <a:r>
              <a:rPr lang="en-US" i="1" dirty="0"/>
              <a:t>h</a:t>
            </a:r>
            <a:r>
              <a:rPr lang="en-US" baseline="30000" dirty="0"/>
              <a:t>(t)</a:t>
            </a:r>
            <a:endParaRPr lang="en-US" dirty="0"/>
          </a:p>
          <a:p>
            <a:pPr marL="342900" indent="-342900">
              <a:buFont typeface="Arial" panose="020B0604020202020204" pitchFamily="34" charset="0"/>
              <a:buChar char="•"/>
            </a:pPr>
            <a:r>
              <a:rPr lang="en-US" dirty="0"/>
              <a:t>Outputs are </a:t>
            </a:r>
            <a:r>
              <a:rPr lang="en-US" i="1" dirty="0"/>
              <a:t>o</a:t>
            </a:r>
            <a:r>
              <a:rPr lang="en-US" baseline="30000" dirty="0"/>
              <a:t>(t)</a:t>
            </a:r>
            <a:endParaRPr lang="en-US" dirty="0"/>
          </a:p>
          <a:p>
            <a:pPr marL="342900" indent="-342900">
              <a:buFont typeface="Arial" panose="020B0604020202020204" pitchFamily="34" charset="0"/>
              <a:buChar char="•"/>
            </a:pPr>
            <a:r>
              <a:rPr lang="en-US" dirty="0"/>
              <a:t>Targets are </a:t>
            </a:r>
            <a:r>
              <a:rPr lang="en-US" i="1" dirty="0"/>
              <a:t>y</a:t>
            </a:r>
            <a:r>
              <a:rPr lang="en-US" baseline="30000" dirty="0"/>
              <a:t>(t)</a:t>
            </a:r>
            <a:endParaRPr lang="en-US" dirty="0"/>
          </a:p>
          <a:p>
            <a:pPr marL="342900" indent="-342900">
              <a:buFont typeface="Arial" panose="020B0604020202020204" pitchFamily="34" charset="0"/>
              <a:buChar char="•"/>
            </a:pPr>
            <a:r>
              <a:rPr lang="en-US" dirty="0"/>
              <a:t> Loss is </a:t>
            </a:r>
            <a:r>
              <a:rPr lang="en-US" i="1" dirty="0"/>
              <a:t>L</a:t>
            </a:r>
            <a:r>
              <a:rPr lang="en-US" baseline="30000" dirty="0"/>
              <a:t>(t)</a:t>
            </a:r>
            <a:endParaRPr lang="en-US" dirty="0"/>
          </a:p>
          <a:p>
            <a:r>
              <a:rPr lang="en-US" dirty="0"/>
              <a:t>. </a:t>
            </a:r>
          </a:p>
        </p:txBody>
      </p:sp>
      <p:sp>
        <p:nvSpPr>
          <p:cNvPr id="3" name="Rectangle 2"/>
          <p:cNvSpPr/>
          <p:nvPr/>
        </p:nvSpPr>
        <p:spPr>
          <a:xfrm>
            <a:off x="4968511" y="3878191"/>
            <a:ext cx="6991518" cy="2308324"/>
          </a:xfrm>
          <a:prstGeom prst="rect">
            <a:avLst/>
          </a:prstGeom>
        </p:spPr>
        <p:txBody>
          <a:bodyPr wrap="square">
            <a:spAutoFit/>
          </a:bodyPr>
          <a:lstStyle/>
          <a:p>
            <a:r>
              <a:rPr lang="en-US" i="1" dirty="0">
                <a:solidFill>
                  <a:srgbClr val="FF0000"/>
                </a:solidFill>
              </a:rPr>
              <a:t>(Left) </a:t>
            </a:r>
            <a:r>
              <a:rPr lang="en-US" dirty="0"/>
              <a:t>Circuit diagram</a:t>
            </a:r>
          </a:p>
          <a:p>
            <a:endParaRPr lang="en-US" dirty="0"/>
          </a:p>
          <a:p>
            <a:r>
              <a:rPr lang="en-US" i="1" dirty="0">
                <a:solidFill>
                  <a:srgbClr val="FF0000"/>
                </a:solidFill>
              </a:rPr>
              <a:t>(Right) </a:t>
            </a:r>
            <a:r>
              <a:rPr lang="en-US" dirty="0"/>
              <a:t>Unfolded computational graph. </a:t>
            </a:r>
          </a:p>
          <a:p>
            <a:r>
              <a:rPr lang="en-US" dirty="0">
                <a:sym typeface="Wingdings" panose="05000000000000000000" pitchFamily="2" charset="2"/>
              </a:rPr>
              <a:t></a:t>
            </a:r>
            <a:r>
              <a:rPr lang="en-US" dirty="0"/>
              <a:t>Such an RNN is </a:t>
            </a:r>
            <a:r>
              <a:rPr lang="en-US" dirty="0">
                <a:solidFill>
                  <a:srgbClr val="FF0000"/>
                </a:solidFill>
              </a:rPr>
              <a:t>less powerful </a:t>
            </a:r>
            <a:r>
              <a:rPr lang="en-US" dirty="0"/>
              <a:t>(can express a smaller set of functions) than in figure 10.3. </a:t>
            </a:r>
          </a:p>
          <a:p>
            <a:r>
              <a:rPr lang="en-US" i="1" dirty="0">
                <a:sym typeface="Wingdings" panose="05000000000000000000" pitchFamily="2" charset="2"/>
              </a:rPr>
              <a:t></a:t>
            </a:r>
            <a:r>
              <a:rPr lang="en-US" i="1" dirty="0"/>
              <a:t>o </a:t>
            </a:r>
            <a:r>
              <a:rPr lang="en-US" dirty="0"/>
              <a:t>is the only information it is allowed to send</a:t>
            </a:r>
          </a:p>
          <a:p>
            <a:r>
              <a:rPr lang="en-US" dirty="0">
                <a:sym typeface="Wingdings" panose="05000000000000000000" pitchFamily="2" charset="2"/>
              </a:rPr>
              <a:t>E</a:t>
            </a:r>
            <a:r>
              <a:rPr lang="en-US" dirty="0"/>
              <a:t>asier to train because each time step can be trained in isolation from the others, allowing greater parallelization during training</a:t>
            </a:r>
          </a:p>
        </p:txBody>
      </p:sp>
    </p:spTree>
    <p:extLst>
      <p:ext uri="{BB962C8B-B14F-4D97-AF65-F5344CB8AC3E}">
        <p14:creationId xmlns:p14="http://schemas.microsoft.com/office/powerpoint/2010/main" val="42184808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t>Recurrent Neural Networks</a:t>
            </a:r>
            <a:endParaRPr lang="en-US" sz="3400"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1175" y="1933996"/>
            <a:ext cx="3696290" cy="36594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p:cNvSpPr/>
          <p:nvPr/>
        </p:nvSpPr>
        <p:spPr>
          <a:xfrm>
            <a:off x="4701472" y="1791309"/>
            <a:ext cx="7137176" cy="1477328"/>
          </a:xfrm>
          <a:prstGeom prst="rect">
            <a:avLst/>
          </a:prstGeom>
        </p:spPr>
        <p:txBody>
          <a:bodyPr wrap="square">
            <a:spAutoFit/>
          </a:bodyPr>
          <a:lstStyle/>
          <a:p>
            <a:r>
              <a:rPr lang="en-US" dirty="0"/>
              <a:t>Figure 10.5: Time-unfolded recurrent neural network with a </a:t>
            </a:r>
            <a:r>
              <a:rPr lang="en-US" dirty="0">
                <a:solidFill>
                  <a:srgbClr val="FF0000"/>
                </a:solidFill>
              </a:rPr>
              <a:t>single output at the end </a:t>
            </a:r>
            <a:r>
              <a:rPr lang="en-US" dirty="0"/>
              <a:t>of the sequence. </a:t>
            </a:r>
          </a:p>
          <a:p>
            <a:endParaRPr lang="en-US" dirty="0"/>
          </a:p>
          <a:p>
            <a:r>
              <a:rPr lang="en-US" dirty="0">
                <a:sym typeface="Wingdings" panose="05000000000000000000" pitchFamily="2" charset="2"/>
              </a:rPr>
              <a:t>U</a:t>
            </a:r>
            <a:r>
              <a:rPr lang="en-US" dirty="0"/>
              <a:t>sed to summarize a sequence and produce a fixed-size representation used as input for further processing. </a:t>
            </a:r>
          </a:p>
        </p:txBody>
      </p:sp>
    </p:spTree>
    <p:extLst>
      <p:ext uri="{BB962C8B-B14F-4D97-AF65-F5344CB8AC3E}">
        <p14:creationId xmlns:p14="http://schemas.microsoft.com/office/powerpoint/2010/main" val="1782300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5712" y="365125"/>
            <a:ext cx="10148087" cy="978153"/>
          </a:xfrm>
        </p:spPr>
        <p:txBody>
          <a:bodyPr>
            <a:normAutofit/>
          </a:bodyPr>
          <a:lstStyle/>
          <a:p>
            <a:r>
              <a:rPr lang="en-US" sz="3200" b="1" dirty="0"/>
              <a:t>Teacher Forcing and Networks with Output Recurrence</a:t>
            </a:r>
          </a:p>
        </p:txBody>
      </p:sp>
      <p:sp>
        <p:nvSpPr>
          <p:cNvPr id="3" name="Content Placeholder 2"/>
          <p:cNvSpPr>
            <a:spLocks noGrp="1"/>
          </p:cNvSpPr>
          <p:nvPr>
            <p:ph idx="1"/>
          </p:nvPr>
        </p:nvSpPr>
        <p:spPr>
          <a:xfrm>
            <a:off x="372234" y="1594132"/>
            <a:ext cx="11506874" cy="4688028"/>
          </a:xfrm>
        </p:spPr>
        <p:txBody>
          <a:bodyPr>
            <a:normAutofit fontScale="92500"/>
          </a:bodyPr>
          <a:lstStyle/>
          <a:p>
            <a:pPr algn="just"/>
            <a:r>
              <a:rPr lang="en-US" dirty="0">
                <a:solidFill>
                  <a:srgbClr val="00B050"/>
                </a:solidFill>
              </a:rPr>
              <a:t>Drawback of feedback connection from the output to the hidden layer</a:t>
            </a:r>
          </a:p>
          <a:p>
            <a:pPr marL="0" indent="0" algn="just">
              <a:buNone/>
            </a:pPr>
            <a:endParaRPr lang="en-US" dirty="0"/>
          </a:p>
          <a:p>
            <a:pPr algn="just">
              <a:buFont typeface="Wingdings" panose="05000000000000000000" pitchFamily="2" charset="2"/>
              <a:buChar char="v"/>
            </a:pPr>
            <a:r>
              <a:rPr lang="en-US" dirty="0"/>
              <a:t>The network </a:t>
            </a:r>
            <a:r>
              <a:rPr lang="en-US" dirty="0">
                <a:solidFill>
                  <a:srgbClr val="FF0000"/>
                </a:solidFill>
              </a:rPr>
              <a:t>with recurrent connections </a:t>
            </a:r>
            <a:r>
              <a:rPr lang="en-US" dirty="0"/>
              <a:t>only </a:t>
            </a:r>
            <a:r>
              <a:rPr lang="en-US" dirty="0">
                <a:solidFill>
                  <a:srgbClr val="FF0000"/>
                </a:solidFill>
              </a:rPr>
              <a:t>from the output </a:t>
            </a:r>
            <a:r>
              <a:rPr lang="en-US" dirty="0"/>
              <a:t>at one time step to the </a:t>
            </a:r>
            <a:r>
              <a:rPr lang="en-US" dirty="0">
                <a:solidFill>
                  <a:srgbClr val="FF0000"/>
                </a:solidFill>
              </a:rPr>
              <a:t>hidden units </a:t>
            </a:r>
            <a:r>
              <a:rPr lang="en-US" dirty="0"/>
              <a:t>at the next time step is </a:t>
            </a:r>
            <a:r>
              <a:rPr lang="en-US" dirty="0">
                <a:solidFill>
                  <a:srgbClr val="FF0000"/>
                </a:solidFill>
              </a:rPr>
              <a:t>less powerful</a:t>
            </a:r>
          </a:p>
          <a:p>
            <a:pPr algn="just">
              <a:buFont typeface="Wingdings" panose="05000000000000000000" pitchFamily="2" charset="2"/>
              <a:buChar char="v"/>
            </a:pPr>
            <a:r>
              <a:rPr lang="en-US" dirty="0">
                <a:solidFill>
                  <a:srgbClr val="00B050"/>
                </a:solidFill>
              </a:rPr>
              <a:t>For example</a:t>
            </a:r>
            <a:r>
              <a:rPr lang="en-US" dirty="0"/>
              <a:t>, it cannot simulate a universal Turing machine Because this network lacks hidden-to-hidden recurrence, it requires that the output units capture all of the </a:t>
            </a:r>
            <a:r>
              <a:rPr lang="en-US" dirty="0" err="1"/>
              <a:t>infor</a:t>
            </a:r>
            <a:r>
              <a:rPr lang="en-US" dirty="0"/>
              <a:t> </a:t>
            </a:r>
            <a:r>
              <a:rPr lang="en-US" dirty="0" err="1"/>
              <a:t>mation</a:t>
            </a:r>
            <a:r>
              <a:rPr lang="en-US" dirty="0"/>
              <a:t> about the past that the network will use to predict the future. </a:t>
            </a:r>
          </a:p>
          <a:p>
            <a:pPr algn="just">
              <a:buFont typeface="Wingdings" panose="05000000000000000000" pitchFamily="2" charset="2"/>
              <a:buChar char="v"/>
            </a:pPr>
            <a:r>
              <a:rPr lang="en-US" dirty="0"/>
              <a:t>Output units are explicitly trained to match the training set targets, they are </a:t>
            </a:r>
            <a:r>
              <a:rPr lang="en-US" dirty="0">
                <a:solidFill>
                  <a:srgbClr val="FF0000"/>
                </a:solidFill>
              </a:rPr>
              <a:t>unlikely to capture the necessary </a:t>
            </a:r>
            <a:r>
              <a:rPr lang="en-US" dirty="0"/>
              <a:t>information about the past history of the input, unless the user knows how to describe the full state of the system and provides it as part of the training set targets. </a:t>
            </a:r>
          </a:p>
          <a:p>
            <a:endParaRPr lang="en-US" dirty="0"/>
          </a:p>
          <a:p>
            <a:endParaRPr lang="en-US" dirty="0"/>
          </a:p>
        </p:txBody>
      </p:sp>
    </p:spTree>
    <p:extLst>
      <p:ext uri="{BB962C8B-B14F-4D97-AF65-F5344CB8AC3E}">
        <p14:creationId xmlns:p14="http://schemas.microsoft.com/office/powerpoint/2010/main" val="12643837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t>Teacher Forcing and Networks with Output Recurrence</a:t>
            </a:r>
            <a:endParaRPr lang="en-US" sz="3200" dirty="0"/>
          </a:p>
        </p:txBody>
      </p:sp>
      <p:sp>
        <p:nvSpPr>
          <p:cNvPr id="3" name="Content Placeholder 2"/>
          <p:cNvSpPr>
            <a:spLocks noGrp="1"/>
          </p:cNvSpPr>
          <p:nvPr>
            <p:ph idx="1"/>
          </p:nvPr>
        </p:nvSpPr>
        <p:spPr/>
        <p:txBody>
          <a:bodyPr>
            <a:normAutofit/>
          </a:bodyPr>
          <a:lstStyle/>
          <a:p>
            <a:pPr algn="just"/>
            <a:r>
              <a:rPr lang="en-US" dirty="0"/>
              <a:t>The </a:t>
            </a:r>
            <a:r>
              <a:rPr lang="en-US" dirty="0">
                <a:solidFill>
                  <a:srgbClr val="FF0000"/>
                </a:solidFill>
              </a:rPr>
              <a:t>advantage of eliminating hidden-to-hidden </a:t>
            </a:r>
            <a:r>
              <a:rPr lang="en-US" dirty="0"/>
              <a:t>recurrence is that, for any loss function based on comparing the prediction at time </a:t>
            </a:r>
            <a:r>
              <a:rPr lang="en-US" i="1" dirty="0"/>
              <a:t>t </a:t>
            </a:r>
            <a:r>
              <a:rPr lang="en-US" dirty="0"/>
              <a:t>to the training target at time </a:t>
            </a:r>
            <a:r>
              <a:rPr lang="en-US" i="1" dirty="0"/>
              <a:t>t</a:t>
            </a:r>
            <a:r>
              <a:rPr lang="en-US" dirty="0"/>
              <a:t>, all the time steps are </a:t>
            </a:r>
            <a:r>
              <a:rPr lang="en-US" dirty="0">
                <a:solidFill>
                  <a:srgbClr val="00B050"/>
                </a:solidFill>
              </a:rPr>
              <a:t>decoupled. </a:t>
            </a:r>
          </a:p>
          <a:p>
            <a:pPr algn="just"/>
            <a:r>
              <a:rPr lang="en-US" dirty="0">
                <a:solidFill>
                  <a:srgbClr val="FF0000"/>
                </a:solidFill>
              </a:rPr>
              <a:t>Training can thus be parallelized</a:t>
            </a:r>
            <a:r>
              <a:rPr lang="en-US" dirty="0"/>
              <a:t>, with the gradient for each step </a:t>
            </a:r>
            <a:r>
              <a:rPr lang="en-US" i="1" dirty="0"/>
              <a:t>t </a:t>
            </a:r>
            <a:r>
              <a:rPr lang="en-US" dirty="0">
                <a:solidFill>
                  <a:srgbClr val="FF0000"/>
                </a:solidFill>
              </a:rPr>
              <a:t>computed in isolation</a:t>
            </a:r>
            <a:r>
              <a:rPr lang="en-US" dirty="0"/>
              <a:t>. </a:t>
            </a:r>
          </a:p>
          <a:p>
            <a:pPr algn="just"/>
            <a:r>
              <a:rPr lang="en-US" dirty="0"/>
              <a:t>There is no need to compute the output for the previous time step first, because the training set provides the </a:t>
            </a:r>
            <a:r>
              <a:rPr lang="en-US" dirty="0">
                <a:solidFill>
                  <a:srgbClr val="FF0000"/>
                </a:solidFill>
              </a:rPr>
              <a:t>ideal value of that output</a:t>
            </a:r>
            <a:r>
              <a:rPr lang="en-US" dirty="0"/>
              <a:t>.</a:t>
            </a:r>
          </a:p>
        </p:txBody>
      </p:sp>
    </p:spTree>
    <p:extLst>
      <p:ext uri="{BB962C8B-B14F-4D97-AF65-F5344CB8AC3E}">
        <p14:creationId xmlns:p14="http://schemas.microsoft.com/office/powerpoint/2010/main" val="16000647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0894" y="259929"/>
            <a:ext cx="10515600" cy="1325563"/>
          </a:xfrm>
        </p:spPr>
        <p:txBody>
          <a:bodyPr>
            <a:normAutofit/>
          </a:bodyPr>
          <a:lstStyle/>
          <a:p>
            <a:r>
              <a:rPr lang="en-US" sz="3200" b="1" dirty="0"/>
              <a:t>Teacher Forcing and Networks with Output Recurrence</a:t>
            </a:r>
            <a:endParaRPr lang="en-US" sz="3200" dirty="0"/>
          </a:p>
        </p:txBody>
      </p:sp>
      <p:sp>
        <p:nvSpPr>
          <p:cNvPr id="3" name="Content Placeholder 2"/>
          <p:cNvSpPr>
            <a:spLocks noGrp="1"/>
          </p:cNvSpPr>
          <p:nvPr>
            <p:ph idx="1"/>
          </p:nvPr>
        </p:nvSpPr>
        <p:spPr>
          <a:xfrm>
            <a:off x="862475" y="1477667"/>
            <a:ext cx="11008541" cy="4351338"/>
          </a:xfrm>
        </p:spPr>
        <p:txBody>
          <a:bodyPr>
            <a:normAutofit/>
          </a:bodyPr>
          <a:lstStyle/>
          <a:p>
            <a:r>
              <a:rPr lang="en-US" dirty="0"/>
              <a:t>Models that have </a:t>
            </a:r>
            <a:r>
              <a:rPr lang="en-US" dirty="0">
                <a:solidFill>
                  <a:srgbClr val="FF0000"/>
                </a:solidFill>
              </a:rPr>
              <a:t>recurrent connections from their outputs </a:t>
            </a:r>
            <a:r>
              <a:rPr lang="en-US" dirty="0"/>
              <a:t>leading back into the model may be trained with </a:t>
            </a:r>
            <a:r>
              <a:rPr lang="en-US" b="1" dirty="0"/>
              <a:t>teacher forcing</a:t>
            </a:r>
            <a:r>
              <a:rPr lang="en-US" dirty="0"/>
              <a:t>. </a:t>
            </a:r>
          </a:p>
          <a:p>
            <a:r>
              <a:rPr lang="en-US" dirty="0">
                <a:solidFill>
                  <a:srgbClr val="FF0000"/>
                </a:solidFill>
              </a:rPr>
              <a:t>Teacher forcing</a:t>
            </a:r>
            <a:r>
              <a:rPr lang="en-US" dirty="0"/>
              <a:t> is a procedure that emerges from the </a:t>
            </a:r>
            <a:r>
              <a:rPr lang="en-US" dirty="0">
                <a:solidFill>
                  <a:srgbClr val="FF0000"/>
                </a:solidFill>
              </a:rPr>
              <a:t>maximum likelihood criterion</a:t>
            </a:r>
            <a:r>
              <a:rPr lang="en-US" dirty="0"/>
              <a:t>, in which during training, the model receives the ground truth output </a:t>
            </a:r>
            <a:r>
              <a:rPr lang="en-US" i="1" dirty="0"/>
              <a:t>y </a:t>
            </a:r>
            <a:r>
              <a:rPr lang="en-US" baseline="30000" dirty="0"/>
              <a:t>(</a:t>
            </a:r>
            <a:r>
              <a:rPr lang="en-US" i="1" baseline="30000" dirty="0"/>
              <a:t>t</a:t>
            </a:r>
            <a:r>
              <a:rPr lang="en-US" baseline="30000" dirty="0"/>
              <a:t>)</a:t>
            </a:r>
            <a:r>
              <a:rPr lang="en-US" dirty="0"/>
              <a:t> as input at time </a:t>
            </a:r>
            <a:r>
              <a:rPr lang="en-US" i="1" dirty="0"/>
              <a:t>t </a:t>
            </a:r>
            <a:r>
              <a:rPr lang="en-US" dirty="0"/>
              <a:t>+ 1. </a:t>
            </a:r>
          </a:p>
          <a:p>
            <a:r>
              <a:rPr lang="en-US" dirty="0"/>
              <a:t>Consider a sequence with two time steps. </a:t>
            </a:r>
            <a:r>
              <a:rPr lang="en-IN" dirty="0"/>
              <a:t>The conditional maximum</a:t>
            </a:r>
            <a:r>
              <a:rPr lang="en-US" dirty="0"/>
              <a:t> </a:t>
            </a:r>
            <a:r>
              <a:rPr lang="en-IN" dirty="0"/>
              <a:t>likelihood criterion is</a:t>
            </a:r>
            <a:endParaRPr lang="en-US" dirty="0"/>
          </a:p>
        </p:txBody>
      </p:sp>
      <p:pic>
        <p:nvPicPr>
          <p:cNvPr id="6" name="Picture 5">
            <a:extLst>
              <a:ext uri="{FF2B5EF4-FFF2-40B4-BE49-F238E27FC236}">
                <a16:creationId xmlns:a16="http://schemas.microsoft.com/office/drawing/2014/main" id="{DA4EDFE5-7EA9-44CE-B6A5-D5DC7C873255}"/>
              </a:ext>
            </a:extLst>
          </p:cNvPr>
          <p:cNvPicPr>
            <a:picLocks noChangeAspect="1"/>
          </p:cNvPicPr>
          <p:nvPr/>
        </p:nvPicPr>
        <p:blipFill>
          <a:blip r:embed="rId2"/>
          <a:stretch>
            <a:fillRect/>
          </a:stretch>
        </p:blipFill>
        <p:spPr>
          <a:xfrm>
            <a:off x="1507261" y="4748140"/>
            <a:ext cx="8591550" cy="1320691"/>
          </a:xfrm>
          <a:prstGeom prst="rect">
            <a:avLst/>
          </a:prstGeom>
        </p:spPr>
      </p:pic>
    </p:spTree>
    <p:extLst>
      <p:ext uri="{BB962C8B-B14F-4D97-AF65-F5344CB8AC3E}">
        <p14:creationId xmlns:p14="http://schemas.microsoft.com/office/powerpoint/2010/main" val="41681291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5103" y="130456"/>
            <a:ext cx="10515600" cy="1325563"/>
          </a:xfrm>
        </p:spPr>
        <p:txBody>
          <a:bodyPr/>
          <a:lstStyle/>
          <a:p>
            <a:r>
              <a:rPr lang="en-US" b="1" dirty="0"/>
              <a:t>Recurrent neural networks (</a:t>
            </a:r>
            <a:r>
              <a:rPr lang="en-US" dirty="0"/>
              <a:t>RNNs)</a:t>
            </a:r>
          </a:p>
        </p:txBody>
      </p:sp>
      <p:sp>
        <p:nvSpPr>
          <p:cNvPr id="3" name="Content Placeholder 2"/>
          <p:cNvSpPr>
            <a:spLocks noGrp="1"/>
          </p:cNvSpPr>
          <p:nvPr>
            <p:ph idx="1"/>
          </p:nvPr>
        </p:nvSpPr>
        <p:spPr/>
        <p:txBody>
          <a:bodyPr>
            <a:normAutofit lnSpcReduction="10000"/>
          </a:bodyPr>
          <a:lstStyle/>
          <a:p>
            <a:r>
              <a:rPr lang="en-US" dirty="0"/>
              <a:t>Processing </a:t>
            </a:r>
            <a:r>
              <a:rPr lang="en-US" dirty="0">
                <a:solidFill>
                  <a:srgbClr val="FF0000"/>
                </a:solidFill>
              </a:rPr>
              <a:t>sequential data</a:t>
            </a:r>
          </a:p>
          <a:p>
            <a:r>
              <a:rPr lang="en-US" dirty="0"/>
              <a:t>Recurrent networks can </a:t>
            </a:r>
            <a:r>
              <a:rPr lang="en-US" dirty="0">
                <a:solidFill>
                  <a:srgbClr val="FF0000"/>
                </a:solidFill>
              </a:rPr>
              <a:t>scale to longer </a:t>
            </a:r>
            <a:r>
              <a:rPr lang="en-US" dirty="0"/>
              <a:t>sequences</a:t>
            </a:r>
          </a:p>
          <a:p>
            <a:r>
              <a:rPr lang="en-US" dirty="0"/>
              <a:t>Uses the </a:t>
            </a:r>
            <a:r>
              <a:rPr lang="en-US" dirty="0">
                <a:solidFill>
                  <a:srgbClr val="FF0000"/>
                </a:solidFill>
              </a:rPr>
              <a:t>concept-sharing parameters </a:t>
            </a:r>
            <a:r>
              <a:rPr lang="en-US" dirty="0"/>
              <a:t>across different parts of a model</a:t>
            </a:r>
          </a:p>
          <a:p>
            <a:r>
              <a:rPr lang="en-US" dirty="0"/>
              <a:t>Each member of the </a:t>
            </a:r>
            <a:r>
              <a:rPr lang="en-US" dirty="0">
                <a:solidFill>
                  <a:srgbClr val="FF0000"/>
                </a:solidFill>
              </a:rPr>
              <a:t>output is a function of the previous members </a:t>
            </a:r>
            <a:r>
              <a:rPr lang="en-US" dirty="0"/>
              <a:t>of the output</a:t>
            </a:r>
          </a:p>
          <a:p>
            <a:r>
              <a:rPr lang="en-US" dirty="0"/>
              <a:t>Each member of the </a:t>
            </a:r>
            <a:r>
              <a:rPr lang="en-US" dirty="0">
                <a:solidFill>
                  <a:srgbClr val="FF0000"/>
                </a:solidFill>
              </a:rPr>
              <a:t>output is produced using the same update </a:t>
            </a:r>
            <a:r>
              <a:rPr lang="en-US" dirty="0"/>
              <a:t>rule applied to the previous outputs</a:t>
            </a:r>
          </a:p>
          <a:p>
            <a:r>
              <a:rPr lang="en-US" dirty="0"/>
              <a:t>Recurrent formulation results in the sharing of parameters through a </a:t>
            </a:r>
            <a:r>
              <a:rPr lang="en-US" dirty="0">
                <a:solidFill>
                  <a:srgbClr val="FF0000"/>
                </a:solidFill>
              </a:rPr>
              <a:t>very deep computational graph</a:t>
            </a:r>
          </a:p>
        </p:txBody>
      </p:sp>
    </p:spTree>
    <p:extLst>
      <p:ext uri="{BB962C8B-B14F-4D97-AF65-F5344CB8AC3E}">
        <p14:creationId xmlns:p14="http://schemas.microsoft.com/office/powerpoint/2010/main" val="7793011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91441"/>
          </a:xfrm>
        </p:spPr>
        <p:txBody>
          <a:bodyPr>
            <a:normAutofit/>
          </a:bodyPr>
          <a:lstStyle/>
          <a:p>
            <a:r>
              <a:rPr lang="en-US" sz="3200" b="1" dirty="0"/>
              <a:t>Teacher Forcing and Networks with Output Recurrence</a:t>
            </a:r>
            <a:endParaRPr lang="en-US" sz="3200" dirty="0"/>
          </a:p>
        </p:txBody>
      </p:sp>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0661" y="1888004"/>
            <a:ext cx="4117634" cy="43513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p:cNvSpPr/>
          <p:nvPr/>
        </p:nvSpPr>
        <p:spPr>
          <a:xfrm>
            <a:off x="4303558" y="1519474"/>
            <a:ext cx="7652070" cy="3139321"/>
          </a:xfrm>
          <a:prstGeom prst="rect">
            <a:avLst/>
          </a:prstGeom>
        </p:spPr>
        <p:txBody>
          <a:bodyPr wrap="square">
            <a:spAutoFit/>
          </a:bodyPr>
          <a:lstStyle/>
          <a:p>
            <a:r>
              <a:rPr lang="en-US" dirty="0"/>
              <a:t>Figure 10.6: Illustration of teacher forcing</a:t>
            </a:r>
          </a:p>
          <a:p>
            <a:endParaRPr lang="en-US" dirty="0"/>
          </a:p>
          <a:p>
            <a:r>
              <a:rPr lang="en-US" dirty="0">
                <a:sym typeface="Wingdings" panose="05000000000000000000" pitchFamily="2" charset="2"/>
              </a:rPr>
              <a:t></a:t>
            </a:r>
            <a:r>
              <a:rPr lang="en-US" dirty="0"/>
              <a:t>Teacher forcing is a training technique that is applicable to RNNs that have connections </a:t>
            </a:r>
            <a:r>
              <a:rPr lang="en-US" dirty="0">
                <a:solidFill>
                  <a:srgbClr val="FF0000"/>
                </a:solidFill>
              </a:rPr>
              <a:t>from their output to their hidden states </a:t>
            </a:r>
            <a:r>
              <a:rPr lang="en-US" dirty="0"/>
              <a:t>at the next time step</a:t>
            </a:r>
          </a:p>
          <a:p>
            <a:endParaRPr lang="en-US" dirty="0"/>
          </a:p>
          <a:p>
            <a:r>
              <a:rPr lang="en-US" i="1" dirty="0"/>
              <a:t>(Left)</a:t>
            </a:r>
            <a:r>
              <a:rPr lang="en-US" dirty="0"/>
              <a:t>At train time, we feed the </a:t>
            </a:r>
            <a:r>
              <a:rPr lang="en-US" i="1" dirty="0"/>
              <a:t>correct </a:t>
            </a:r>
            <a:r>
              <a:rPr lang="en-US" i="1" dirty="0">
                <a:solidFill>
                  <a:srgbClr val="FF0000"/>
                </a:solidFill>
              </a:rPr>
              <a:t>output y </a:t>
            </a:r>
            <a:r>
              <a:rPr lang="en-US" baseline="30000" dirty="0">
                <a:solidFill>
                  <a:srgbClr val="FF0000"/>
                </a:solidFill>
              </a:rPr>
              <a:t>(</a:t>
            </a:r>
            <a:r>
              <a:rPr lang="en-US" i="1" baseline="30000" dirty="0">
                <a:solidFill>
                  <a:srgbClr val="FF0000"/>
                </a:solidFill>
              </a:rPr>
              <a:t>t</a:t>
            </a:r>
            <a:r>
              <a:rPr lang="en-US" baseline="30000" dirty="0">
                <a:solidFill>
                  <a:srgbClr val="FF0000"/>
                </a:solidFill>
              </a:rPr>
              <a:t>) </a:t>
            </a:r>
            <a:r>
              <a:rPr lang="en-US" dirty="0">
                <a:solidFill>
                  <a:srgbClr val="FF0000"/>
                </a:solidFill>
              </a:rPr>
              <a:t> drawn from the train set </a:t>
            </a:r>
            <a:r>
              <a:rPr lang="en-US" dirty="0"/>
              <a:t>as input to </a:t>
            </a:r>
            <a:r>
              <a:rPr lang="en-US" i="1" dirty="0"/>
              <a:t>h </a:t>
            </a:r>
            <a:r>
              <a:rPr lang="en-US" baseline="30000" dirty="0"/>
              <a:t>(</a:t>
            </a:r>
            <a:r>
              <a:rPr lang="en-US" i="1" baseline="30000" dirty="0"/>
              <a:t>t+1</a:t>
            </a:r>
            <a:r>
              <a:rPr lang="en-US" baseline="30000" dirty="0"/>
              <a:t>)</a:t>
            </a:r>
            <a:endParaRPr lang="en-US" dirty="0"/>
          </a:p>
          <a:p>
            <a:endParaRPr lang="en-US" dirty="0"/>
          </a:p>
          <a:p>
            <a:r>
              <a:rPr lang="en-US" i="1" dirty="0"/>
              <a:t>(Right)</a:t>
            </a:r>
            <a:r>
              <a:rPr lang="en-US" dirty="0"/>
              <a:t>When the model is deployed, the true output is generally not known. In this case, </a:t>
            </a:r>
            <a:r>
              <a:rPr lang="en-US" dirty="0">
                <a:solidFill>
                  <a:srgbClr val="FF0000"/>
                </a:solidFill>
              </a:rPr>
              <a:t>we approximate the correct output </a:t>
            </a:r>
            <a:r>
              <a:rPr lang="en-US" i="1" dirty="0">
                <a:solidFill>
                  <a:srgbClr val="FF0000"/>
                </a:solidFill>
              </a:rPr>
              <a:t>y </a:t>
            </a:r>
            <a:r>
              <a:rPr lang="en-US" baseline="30000" dirty="0">
                <a:solidFill>
                  <a:srgbClr val="FF0000"/>
                </a:solidFill>
              </a:rPr>
              <a:t>(</a:t>
            </a:r>
            <a:r>
              <a:rPr lang="en-US" i="1" baseline="30000" dirty="0">
                <a:solidFill>
                  <a:srgbClr val="FF0000"/>
                </a:solidFill>
              </a:rPr>
              <a:t>t</a:t>
            </a:r>
            <a:r>
              <a:rPr lang="en-US" baseline="30000" dirty="0">
                <a:solidFill>
                  <a:srgbClr val="FF0000"/>
                </a:solidFill>
              </a:rPr>
              <a:t>) </a:t>
            </a:r>
            <a:r>
              <a:rPr lang="en-US" dirty="0">
                <a:solidFill>
                  <a:srgbClr val="FF0000"/>
                </a:solidFill>
              </a:rPr>
              <a:t> </a:t>
            </a:r>
            <a:r>
              <a:rPr lang="en-US" dirty="0"/>
              <a:t>with the model’s output </a:t>
            </a:r>
            <a:r>
              <a:rPr lang="en-US" i="1" dirty="0"/>
              <a:t>o</a:t>
            </a:r>
            <a:r>
              <a:rPr lang="en-US" dirty="0"/>
              <a:t>(</a:t>
            </a:r>
            <a:r>
              <a:rPr lang="en-US" i="1" dirty="0"/>
              <a:t>t</a:t>
            </a:r>
            <a:r>
              <a:rPr lang="en-US" dirty="0"/>
              <a:t>), and feed the output back into the model.</a:t>
            </a:r>
          </a:p>
        </p:txBody>
      </p:sp>
    </p:spTree>
    <p:extLst>
      <p:ext uri="{BB962C8B-B14F-4D97-AF65-F5344CB8AC3E}">
        <p14:creationId xmlns:p14="http://schemas.microsoft.com/office/powerpoint/2010/main" val="16718136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t>Teacher Forcing and Networks with Output Recurrence</a:t>
            </a:r>
            <a:endParaRPr lang="en-US" sz="3200" dirty="0"/>
          </a:p>
        </p:txBody>
      </p:sp>
      <p:sp>
        <p:nvSpPr>
          <p:cNvPr id="3" name="Content Placeholder 2"/>
          <p:cNvSpPr>
            <a:spLocks noGrp="1"/>
          </p:cNvSpPr>
          <p:nvPr>
            <p:ph idx="1"/>
          </p:nvPr>
        </p:nvSpPr>
        <p:spPr>
          <a:xfrm>
            <a:off x="623087" y="1825625"/>
            <a:ext cx="11191285" cy="4351338"/>
          </a:xfrm>
        </p:spPr>
        <p:txBody>
          <a:bodyPr>
            <a:normAutofit/>
          </a:bodyPr>
          <a:lstStyle/>
          <a:p>
            <a:r>
              <a:rPr lang="en-US" dirty="0"/>
              <a:t>Teacher forcing </a:t>
            </a:r>
            <a:r>
              <a:rPr lang="en-US" dirty="0">
                <a:solidFill>
                  <a:srgbClr val="FF0000"/>
                </a:solidFill>
              </a:rPr>
              <a:t>avoid back-propagation </a:t>
            </a:r>
            <a:r>
              <a:rPr lang="en-US" dirty="0"/>
              <a:t>in models that lack hidden-to-hidden connections</a:t>
            </a:r>
          </a:p>
          <a:p>
            <a:r>
              <a:rPr lang="en-US" dirty="0"/>
              <a:t>Teacher forcing </a:t>
            </a:r>
            <a:r>
              <a:rPr lang="en-US" dirty="0">
                <a:solidFill>
                  <a:srgbClr val="FF0000"/>
                </a:solidFill>
              </a:rPr>
              <a:t>may still be applied to models that have hidden-to-hidden </a:t>
            </a:r>
            <a:r>
              <a:rPr lang="en-US" dirty="0"/>
              <a:t>connections so long as they have connections from the output at one time step to values computed in the next time step</a:t>
            </a:r>
          </a:p>
          <a:p>
            <a:r>
              <a:rPr lang="en-US" dirty="0"/>
              <a:t>If the hidden units become a function of earlier time steps, the BPTT algorithm is necessary. </a:t>
            </a:r>
          </a:p>
          <a:p>
            <a:r>
              <a:rPr lang="en-US" dirty="0"/>
              <a:t>Some models may thus be trained with both teacher forcing and BPTT</a:t>
            </a:r>
          </a:p>
        </p:txBody>
      </p:sp>
    </p:spTree>
    <p:extLst>
      <p:ext uri="{BB962C8B-B14F-4D97-AF65-F5344CB8AC3E}">
        <p14:creationId xmlns:p14="http://schemas.microsoft.com/office/powerpoint/2010/main" val="12156197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07538" y="195193"/>
            <a:ext cx="10515600" cy="1083349"/>
          </a:xfrm>
        </p:spPr>
        <p:txBody>
          <a:bodyPr/>
          <a:lstStyle/>
          <a:p>
            <a:r>
              <a:rPr lang="en-US" b="1" dirty="0"/>
              <a:t>Bidirectional RNNs</a:t>
            </a:r>
            <a:endParaRPr lang="en-US" dirty="0"/>
          </a:p>
        </p:txBody>
      </p:sp>
      <p:sp>
        <p:nvSpPr>
          <p:cNvPr id="3" name="Content Placeholder 2"/>
          <p:cNvSpPr>
            <a:spLocks noGrp="1"/>
          </p:cNvSpPr>
          <p:nvPr>
            <p:ph idx="1"/>
          </p:nvPr>
        </p:nvSpPr>
        <p:spPr>
          <a:xfrm>
            <a:off x="477430" y="1294726"/>
            <a:ext cx="11345033" cy="4882237"/>
          </a:xfrm>
        </p:spPr>
        <p:txBody>
          <a:bodyPr/>
          <a:lstStyle/>
          <a:p>
            <a:r>
              <a:rPr lang="en-US" dirty="0"/>
              <a:t>Recurrent networks seen now have a </a:t>
            </a:r>
            <a:r>
              <a:rPr lang="en-US" dirty="0">
                <a:solidFill>
                  <a:srgbClr val="FF0000"/>
                </a:solidFill>
              </a:rPr>
              <a:t>“causal” </a:t>
            </a:r>
            <a:r>
              <a:rPr lang="en-US" dirty="0"/>
              <a:t>structure, meaning that the state at time </a:t>
            </a:r>
            <a:r>
              <a:rPr lang="en-US" i="1" dirty="0"/>
              <a:t>t </a:t>
            </a:r>
            <a:r>
              <a:rPr lang="en-US" dirty="0"/>
              <a:t>only captures information from the past, </a:t>
            </a:r>
            <a:r>
              <a:rPr lang="en-US" i="1" dirty="0"/>
              <a:t>x</a:t>
            </a:r>
            <a:r>
              <a:rPr lang="en-US" dirty="0"/>
              <a:t>(1) </a:t>
            </a:r>
            <a:r>
              <a:rPr lang="en-US" i="1" dirty="0"/>
              <a:t>, . . . , x</a:t>
            </a:r>
            <a:r>
              <a:rPr lang="en-US" dirty="0"/>
              <a:t>(</a:t>
            </a:r>
            <a:r>
              <a:rPr lang="en-US" i="1" dirty="0"/>
              <a:t>t−</a:t>
            </a:r>
            <a:r>
              <a:rPr lang="en-US" dirty="0"/>
              <a:t>1), and the present input </a:t>
            </a:r>
            <a:r>
              <a:rPr lang="en-US" i="1" dirty="0"/>
              <a:t>x</a:t>
            </a:r>
            <a:r>
              <a:rPr lang="en-US" dirty="0"/>
              <a:t>(</a:t>
            </a:r>
            <a:r>
              <a:rPr lang="en-US" i="1" dirty="0"/>
              <a:t>t</a:t>
            </a:r>
            <a:r>
              <a:rPr lang="en-US" dirty="0"/>
              <a:t>). </a:t>
            </a:r>
          </a:p>
          <a:p>
            <a:r>
              <a:rPr lang="en-US" dirty="0"/>
              <a:t>However, in many applications we </a:t>
            </a:r>
            <a:r>
              <a:rPr lang="en-US" dirty="0">
                <a:solidFill>
                  <a:srgbClr val="FF0000"/>
                </a:solidFill>
              </a:rPr>
              <a:t>want to output a prediction of </a:t>
            </a:r>
            <a:r>
              <a:rPr lang="en-US" i="1" dirty="0">
                <a:solidFill>
                  <a:srgbClr val="FF0000"/>
                </a:solidFill>
              </a:rPr>
              <a:t>y</a:t>
            </a:r>
            <a:r>
              <a:rPr lang="en-US" dirty="0">
                <a:solidFill>
                  <a:srgbClr val="FF0000"/>
                </a:solidFill>
              </a:rPr>
              <a:t>(</a:t>
            </a:r>
            <a:r>
              <a:rPr lang="en-US" i="1" dirty="0">
                <a:solidFill>
                  <a:srgbClr val="FF0000"/>
                </a:solidFill>
              </a:rPr>
              <a:t>t</a:t>
            </a:r>
            <a:r>
              <a:rPr lang="en-US" dirty="0">
                <a:solidFill>
                  <a:srgbClr val="FF0000"/>
                </a:solidFill>
              </a:rPr>
              <a:t>) </a:t>
            </a:r>
            <a:r>
              <a:rPr lang="en-US" dirty="0"/>
              <a:t>which may depend on </a:t>
            </a:r>
            <a:r>
              <a:rPr lang="en-US" i="1" dirty="0"/>
              <a:t>the whole input sequence</a:t>
            </a:r>
            <a:r>
              <a:rPr lang="en-US" dirty="0"/>
              <a:t> </a:t>
            </a:r>
          </a:p>
          <a:p>
            <a:r>
              <a:rPr lang="en-US" dirty="0">
                <a:solidFill>
                  <a:srgbClr val="FF0000"/>
                </a:solidFill>
              </a:rPr>
              <a:t>Example</a:t>
            </a:r>
            <a:r>
              <a:rPr lang="en-US" dirty="0"/>
              <a:t> – Speech recognition, Handwriting recognition, Bioinformatics</a:t>
            </a:r>
          </a:p>
          <a:p>
            <a:r>
              <a:rPr lang="en-US" dirty="0"/>
              <a:t>May have to look far into the </a:t>
            </a:r>
            <a:r>
              <a:rPr lang="en-US" dirty="0">
                <a:solidFill>
                  <a:srgbClr val="FF0000"/>
                </a:solidFill>
              </a:rPr>
              <a:t>future and the past </a:t>
            </a:r>
            <a:r>
              <a:rPr lang="en-US" dirty="0"/>
              <a:t>to disambiguate them</a:t>
            </a:r>
          </a:p>
        </p:txBody>
      </p:sp>
    </p:spTree>
    <p:extLst>
      <p:ext uri="{BB962C8B-B14F-4D97-AF65-F5344CB8AC3E}">
        <p14:creationId xmlns:p14="http://schemas.microsoft.com/office/powerpoint/2010/main" val="7942250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Bidirectional RNNs</a:t>
            </a:r>
            <a:endParaRPr lang="en-US" dirty="0"/>
          </a:p>
        </p:txBody>
      </p:sp>
      <p:sp>
        <p:nvSpPr>
          <p:cNvPr id="3" name="Content Placeholder 2"/>
          <p:cNvSpPr>
            <a:spLocks noGrp="1"/>
          </p:cNvSpPr>
          <p:nvPr>
            <p:ph idx="1"/>
          </p:nvPr>
        </p:nvSpPr>
        <p:spPr>
          <a:xfrm>
            <a:off x="639271" y="1825625"/>
            <a:ext cx="11013259" cy="4351338"/>
          </a:xfrm>
        </p:spPr>
        <p:txBody>
          <a:bodyPr>
            <a:normAutofit/>
          </a:bodyPr>
          <a:lstStyle/>
          <a:p>
            <a:r>
              <a:rPr lang="en-US" dirty="0">
                <a:solidFill>
                  <a:srgbClr val="FF0000"/>
                </a:solidFill>
              </a:rPr>
              <a:t>Bidirectional recurrent neural networks </a:t>
            </a:r>
            <a:r>
              <a:rPr lang="en-US" dirty="0"/>
              <a:t>(Bidirectional RNNs) were invented</a:t>
            </a:r>
          </a:p>
          <a:p>
            <a:r>
              <a:rPr lang="en-US" dirty="0"/>
              <a:t>Combine an RNN that moves forward through time beginning from the start of the sequence with another RNN that moves backward through time beginning from the end of the sequence</a:t>
            </a:r>
          </a:p>
          <a:p>
            <a:r>
              <a:rPr lang="en-US" dirty="0"/>
              <a:t>Idea can be extended to </a:t>
            </a:r>
            <a:r>
              <a:rPr lang="en-US" dirty="0">
                <a:solidFill>
                  <a:srgbClr val="FF0000"/>
                </a:solidFill>
              </a:rPr>
              <a:t>2-dimensional input</a:t>
            </a:r>
            <a:r>
              <a:rPr lang="en-US" dirty="0"/>
              <a:t>, such as images, by having </a:t>
            </a:r>
            <a:r>
              <a:rPr lang="en-US" i="1" dirty="0">
                <a:solidFill>
                  <a:srgbClr val="FF0000"/>
                </a:solidFill>
              </a:rPr>
              <a:t>four </a:t>
            </a:r>
            <a:r>
              <a:rPr lang="en-US" dirty="0">
                <a:solidFill>
                  <a:srgbClr val="FF0000"/>
                </a:solidFill>
              </a:rPr>
              <a:t>RNNs</a:t>
            </a:r>
            <a:r>
              <a:rPr lang="en-US" dirty="0"/>
              <a:t>, each one going in one of the </a:t>
            </a:r>
            <a:r>
              <a:rPr lang="en-US" dirty="0">
                <a:solidFill>
                  <a:srgbClr val="FF0000"/>
                </a:solidFill>
              </a:rPr>
              <a:t>four directions</a:t>
            </a:r>
            <a:r>
              <a:rPr lang="en-US" dirty="0"/>
              <a:t>: up, down, left, right. </a:t>
            </a:r>
          </a:p>
          <a:p>
            <a:r>
              <a:rPr lang="en-US" dirty="0"/>
              <a:t>Compared to CNN, RNNs applied to images are typically more </a:t>
            </a:r>
            <a:r>
              <a:rPr lang="en-US" dirty="0">
                <a:solidFill>
                  <a:srgbClr val="FF0000"/>
                </a:solidFill>
              </a:rPr>
              <a:t>expensive</a:t>
            </a:r>
          </a:p>
          <a:p>
            <a:endParaRPr lang="en-US" dirty="0"/>
          </a:p>
        </p:txBody>
      </p:sp>
    </p:spTree>
    <p:extLst>
      <p:ext uri="{BB962C8B-B14F-4D97-AF65-F5344CB8AC3E}">
        <p14:creationId xmlns:p14="http://schemas.microsoft.com/office/powerpoint/2010/main" val="24480779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Bidirectional RNNs</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5907" y="1569856"/>
            <a:ext cx="3138405" cy="45639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p:cNvSpPr/>
          <p:nvPr/>
        </p:nvSpPr>
        <p:spPr>
          <a:xfrm>
            <a:off x="3787073" y="1720840"/>
            <a:ext cx="8205323" cy="2308324"/>
          </a:xfrm>
          <a:prstGeom prst="rect">
            <a:avLst/>
          </a:prstGeom>
        </p:spPr>
        <p:txBody>
          <a:bodyPr wrap="square">
            <a:spAutoFit/>
          </a:bodyPr>
          <a:lstStyle/>
          <a:p>
            <a:r>
              <a:rPr lang="en-US" dirty="0"/>
              <a:t>Figure 10.11: Computation of a typical bidirectional recurrent neural network</a:t>
            </a:r>
          </a:p>
          <a:p>
            <a:endParaRPr lang="en-US" dirty="0"/>
          </a:p>
          <a:p>
            <a:r>
              <a:rPr lang="en-US" b="1" dirty="0">
                <a:solidFill>
                  <a:srgbClr val="FF0000"/>
                </a:solidFill>
                <a:sym typeface="Wingdings" panose="05000000000000000000" pitchFamily="2" charset="2"/>
              </a:rPr>
              <a:t>T</a:t>
            </a:r>
            <a:r>
              <a:rPr lang="en-US" b="1" dirty="0">
                <a:solidFill>
                  <a:srgbClr val="FF0000"/>
                </a:solidFill>
              </a:rPr>
              <a:t>o learn to map input sequences </a:t>
            </a:r>
            <a:r>
              <a:rPr lang="en-US" b="1" i="1" dirty="0">
                <a:solidFill>
                  <a:srgbClr val="FF0000"/>
                </a:solidFill>
              </a:rPr>
              <a:t>x </a:t>
            </a:r>
            <a:r>
              <a:rPr lang="en-US" b="1" dirty="0">
                <a:solidFill>
                  <a:srgbClr val="FF0000"/>
                </a:solidFill>
              </a:rPr>
              <a:t>to target sequences </a:t>
            </a:r>
            <a:r>
              <a:rPr lang="en-US" b="1" i="1" dirty="0">
                <a:solidFill>
                  <a:srgbClr val="FF0000"/>
                </a:solidFill>
              </a:rPr>
              <a:t>y</a:t>
            </a:r>
            <a:r>
              <a:rPr lang="en-US" b="1" dirty="0">
                <a:solidFill>
                  <a:srgbClr val="FF0000"/>
                </a:solidFill>
              </a:rPr>
              <a:t>, with loss </a:t>
            </a:r>
            <a:r>
              <a:rPr lang="en-US" b="1" i="1" dirty="0">
                <a:solidFill>
                  <a:srgbClr val="FF0000"/>
                </a:solidFill>
              </a:rPr>
              <a:t>L</a:t>
            </a:r>
            <a:r>
              <a:rPr lang="en-US" b="1" dirty="0">
                <a:solidFill>
                  <a:srgbClr val="FF0000"/>
                </a:solidFill>
              </a:rPr>
              <a:t>(</a:t>
            </a:r>
            <a:r>
              <a:rPr lang="en-US" b="1" i="1" dirty="0">
                <a:solidFill>
                  <a:srgbClr val="FF0000"/>
                </a:solidFill>
              </a:rPr>
              <a:t>t</a:t>
            </a:r>
            <a:r>
              <a:rPr lang="en-US" b="1" dirty="0">
                <a:solidFill>
                  <a:srgbClr val="FF0000"/>
                </a:solidFill>
              </a:rPr>
              <a:t>) at each step </a:t>
            </a:r>
            <a:r>
              <a:rPr lang="en-US" b="1" i="1" dirty="0">
                <a:solidFill>
                  <a:srgbClr val="FF0000"/>
                </a:solidFill>
              </a:rPr>
              <a:t>t</a:t>
            </a:r>
            <a:endParaRPr lang="en-US" b="1" dirty="0">
              <a:solidFill>
                <a:srgbClr val="FF0000"/>
              </a:solidFill>
            </a:endParaRPr>
          </a:p>
          <a:p>
            <a:endParaRPr lang="en-US" dirty="0"/>
          </a:p>
          <a:p>
            <a:r>
              <a:rPr lang="en-US" dirty="0">
                <a:sym typeface="Wingdings" panose="05000000000000000000" pitchFamily="2" charset="2"/>
              </a:rPr>
              <a:t></a:t>
            </a:r>
            <a:r>
              <a:rPr lang="en-US" i="1" dirty="0"/>
              <a:t>h </a:t>
            </a:r>
            <a:r>
              <a:rPr lang="en-US" dirty="0"/>
              <a:t>recurrence propagates information forward in time (towards the right) </a:t>
            </a:r>
          </a:p>
          <a:p>
            <a:r>
              <a:rPr lang="en-US" i="1" dirty="0">
                <a:sym typeface="Wingdings" panose="05000000000000000000" pitchFamily="2" charset="2"/>
              </a:rPr>
              <a:t></a:t>
            </a:r>
            <a:r>
              <a:rPr lang="en-US" i="1" dirty="0"/>
              <a:t>g </a:t>
            </a:r>
            <a:r>
              <a:rPr lang="en-US" dirty="0"/>
              <a:t>recurrence propagates information backward in time (towards the left)</a:t>
            </a:r>
          </a:p>
          <a:p>
            <a:r>
              <a:rPr lang="en-US" dirty="0"/>
              <a:t> </a:t>
            </a:r>
            <a:r>
              <a:rPr lang="en-US" dirty="0">
                <a:sym typeface="Wingdings" panose="05000000000000000000" pitchFamily="2" charset="2"/>
              </a:rPr>
              <a:t>A</a:t>
            </a:r>
            <a:r>
              <a:rPr lang="en-US" dirty="0"/>
              <a:t>t each point </a:t>
            </a:r>
            <a:r>
              <a:rPr lang="en-US" i="1" dirty="0"/>
              <a:t>t</a:t>
            </a:r>
            <a:r>
              <a:rPr lang="en-US" dirty="0"/>
              <a:t>, the output units </a:t>
            </a:r>
            <a:r>
              <a:rPr lang="en-US" i="1" dirty="0"/>
              <a:t>o</a:t>
            </a:r>
            <a:r>
              <a:rPr lang="en-US" dirty="0"/>
              <a:t>(</a:t>
            </a:r>
            <a:r>
              <a:rPr lang="en-US" i="1" dirty="0"/>
              <a:t>t</a:t>
            </a:r>
            <a:r>
              <a:rPr lang="en-US" dirty="0"/>
              <a:t>) can benefit from a relevant summary of the past in its </a:t>
            </a:r>
            <a:r>
              <a:rPr lang="en-US" i="1" dirty="0"/>
              <a:t>h</a:t>
            </a:r>
            <a:r>
              <a:rPr lang="en-US" dirty="0"/>
              <a:t>(</a:t>
            </a:r>
            <a:r>
              <a:rPr lang="en-US" i="1" dirty="0"/>
              <a:t>t</a:t>
            </a:r>
            <a:r>
              <a:rPr lang="en-US" dirty="0"/>
              <a:t>) input and from a relevant summary of the future in its </a:t>
            </a:r>
            <a:r>
              <a:rPr lang="en-US" i="1" dirty="0"/>
              <a:t>g</a:t>
            </a:r>
            <a:r>
              <a:rPr lang="en-US" dirty="0"/>
              <a:t>(</a:t>
            </a:r>
            <a:r>
              <a:rPr lang="en-US" i="1" dirty="0"/>
              <a:t>t</a:t>
            </a:r>
            <a:r>
              <a:rPr lang="en-US" dirty="0"/>
              <a:t>) input</a:t>
            </a:r>
          </a:p>
        </p:txBody>
      </p:sp>
    </p:spTree>
    <p:extLst>
      <p:ext uri="{BB962C8B-B14F-4D97-AF65-F5344CB8AC3E}">
        <p14:creationId xmlns:p14="http://schemas.microsoft.com/office/powerpoint/2010/main" val="15685628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6224" y="219468"/>
            <a:ext cx="10515600" cy="1018613"/>
          </a:xfrm>
        </p:spPr>
        <p:txBody>
          <a:bodyPr>
            <a:normAutofit/>
          </a:bodyPr>
          <a:lstStyle/>
          <a:p>
            <a:r>
              <a:rPr lang="en-US" sz="3600" b="1" dirty="0"/>
              <a:t>Encoder-Decoder Sequence-to-Sequence Architectures</a:t>
            </a:r>
            <a:endParaRPr lang="en-US" sz="3600" dirty="0"/>
          </a:p>
        </p:txBody>
      </p:sp>
      <p:sp>
        <p:nvSpPr>
          <p:cNvPr id="3" name="Content Placeholder 2"/>
          <p:cNvSpPr>
            <a:spLocks noGrp="1"/>
          </p:cNvSpPr>
          <p:nvPr>
            <p:ph idx="1"/>
          </p:nvPr>
        </p:nvSpPr>
        <p:spPr>
          <a:xfrm>
            <a:off x="202300" y="1327094"/>
            <a:ext cx="11652531" cy="5219363"/>
          </a:xfrm>
        </p:spPr>
        <p:txBody>
          <a:bodyPr>
            <a:normAutofit/>
          </a:bodyPr>
          <a:lstStyle/>
          <a:p>
            <a:pPr algn="just"/>
            <a:r>
              <a:rPr lang="en-US" dirty="0"/>
              <a:t>RNN can be trained to map an input sequence to an output sequence which is </a:t>
            </a:r>
            <a:r>
              <a:rPr lang="en-US" dirty="0">
                <a:solidFill>
                  <a:srgbClr val="FF0000"/>
                </a:solidFill>
              </a:rPr>
              <a:t>not necessarily of the same length</a:t>
            </a:r>
          </a:p>
          <a:p>
            <a:pPr algn="just"/>
            <a:r>
              <a:rPr lang="en-US" dirty="0"/>
              <a:t>Applications </a:t>
            </a:r>
            <a:r>
              <a:rPr lang="en-US" dirty="0">
                <a:sym typeface="Wingdings" panose="05000000000000000000" pitchFamily="2" charset="2"/>
              </a:rPr>
              <a:t>Sp</a:t>
            </a:r>
            <a:r>
              <a:rPr lang="en-US" dirty="0"/>
              <a:t>eech recognition, machine translation or </a:t>
            </a:r>
            <a:r>
              <a:rPr lang="en-US" dirty="0">
                <a:solidFill>
                  <a:srgbClr val="FF0000"/>
                </a:solidFill>
              </a:rPr>
              <a:t>question answering</a:t>
            </a:r>
            <a:r>
              <a:rPr lang="en-US" dirty="0"/>
              <a:t>, where the input and output sequences in the training set are generally not of the same length </a:t>
            </a:r>
          </a:p>
          <a:p>
            <a:pPr algn="just"/>
            <a:r>
              <a:rPr lang="en-US" dirty="0"/>
              <a:t>Input to the RNN Decoder is </a:t>
            </a:r>
            <a:r>
              <a:rPr lang="en-US" dirty="0">
                <a:solidFill>
                  <a:srgbClr val="FF0000"/>
                </a:solidFill>
              </a:rPr>
              <a:t>the “Context” </a:t>
            </a:r>
            <a:r>
              <a:rPr lang="en-US" i="1" dirty="0"/>
              <a:t>C</a:t>
            </a:r>
            <a:endParaRPr lang="en-US" dirty="0"/>
          </a:p>
          <a:p>
            <a:pPr algn="just"/>
            <a:r>
              <a:rPr lang="en-US" dirty="0"/>
              <a:t>The </a:t>
            </a:r>
            <a:r>
              <a:rPr lang="en-US" dirty="0">
                <a:solidFill>
                  <a:srgbClr val="FF0000"/>
                </a:solidFill>
              </a:rPr>
              <a:t>context </a:t>
            </a:r>
            <a:r>
              <a:rPr lang="en-US" i="1" dirty="0">
                <a:solidFill>
                  <a:srgbClr val="FF0000"/>
                </a:solidFill>
              </a:rPr>
              <a:t>C </a:t>
            </a:r>
            <a:r>
              <a:rPr lang="en-US" dirty="0">
                <a:solidFill>
                  <a:srgbClr val="FF0000"/>
                </a:solidFill>
              </a:rPr>
              <a:t>might be a vector </a:t>
            </a:r>
            <a:r>
              <a:rPr lang="en-US" dirty="0"/>
              <a:t>or sequence of vectors that </a:t>
            </a:r>
            <a:r>
              <a:rPr lang="en-US" dirty="0">
                <a:solidFill>
                  <a:srgbClr val="FF0000"/>
                </a:solidFill>
              </a:rPr>
              <a:t>summarize the input sequence </a:t>
            </a:r>
            <a:r>
              <a:rPr lang="en-US" i="1" dirty="0">
                <a:solidFill>
                  <a:srgbClr val="FF0000"/>
                </a:solidFill>
              </a:rPr>
              <a:t>X </a:t>
            </a:r>
            <a:r>
              <a:rPr lang="en-US" dirty="0">
                <a:solidFill>
                  <a:srgbClr val="FF0000"/>
                </a:solidFill>
              </a:rPr>
              <a:t>= (</a:t>
            </a:r>
            <a:r>
              <a:rPr lang="en-US" i="1" dirty="0">
                <a:solidFill>
                  <a:srgbClr val="FF0000"/>
                </a:solidFill>
              </a:rPr>
              <a:t>x</a:t>
            </a:r>
            <a:r>
              <a:rPr lang="en-US" dirty="0">
                <a:solidFill>
                  <a:srgbClr val="FF0000"/>
                </a:solidFill>
              </a:rPr>
              <a:t>(1)</a:t>
            </a:r>
            <a:r>
              <a:rPr lang="en-US" i="1" dirty="0">
                <a:solidFill>
                  <a:srgbClr val="FF0000"/>
                </a:solidFill>
              </a:rPr>
              <a:t>, . . . , x</a:t>
            </a:r>
            <a:r>
              <a:rPr lang="en-US" dirty="0">
                <a:solidFill>
                  <a:srgbClr val="FF0000"/>
                </a:solidFill>
              </a:rPr>
              <a:t>(</a:t>
            </a:r>
            <a:r>
              <a:rPr lang="en-US" i="1" dirty="0" err="1">
                <a:solidFill>
                  <a:srgbClr val="FF0000"/>
                </a:solidFill>
              </a:rPr>
              <a:t>nx</a:t>
            </a:r>
            <a:r>
              <a:rPr lang="en-US" dirty="0">
                <a:solidFill>
                  <a:srgbClr val="FF0000"/>
                </a:solidFill>
              </a:rPr>
              <a:t>))</a:t>
            </a:r>
          </a:p>
        </p:txBody>
      </p:sp>
    </p:spTree>
    <p:extLst>
      <p:ext uri="{BB962C8B-B14F-4D97-AF65-F5344CB8AC3E}">
        <p14:creationId xmlns:p14="http://schemas.microsoft.com/office/powerpoint/2010/main" val="2140585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t>Encoder-Decoder Sequence-to-Sequence Architectures</a:t>
            </a:r>
            <a:endParaRPr lang="en-US" sz="3600" dirty="0"/>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4736" y="1852643"/>
            <a:ext cx="3738521" cy="43513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p:cNvSpPr/>
          <p:nvPr/>
        </p:nvSpPr>
        <p:spPr>
          <a:xfrm>
            <a:off x="3835626" y="1857470"/>
            <a:ext cx="8075852" cy="2862322"/>
          </a:xfrm>
          <a:prstGeom prst="rect">
            <a:avLst/>
          </a:prstGeom>
        </p:spPr>
        <p:txBody>
          <a:bodyPr wrap="square">
            <a:spAutoFit/>
          </a:bodyPr>
          <a:lstStyle/>
          <a:p>
            <a:pPr algn="just"/>
            <a:r>
              <a:rPr lang="en-US" dirty="0"/>
              <a:t>Figure 10.12: Example of an encoder-decoder or sequence-to-sequence RNN architecture, for learning to generate an output sequence (y(1)</a:t>
            </a:r>
            <a:r>
              <a:rPr lang="en-US" i="1" dirty="0"/>
              <a:t>, . . . , </a:t>
            </a:r>
            <a:r>
              <a:rPr lang="en-US" dirty="0"/>
              <a:t>y(</a:t>
            </a:r>
            <a:r>
              <a:rPr lang="en-US" i="1" dirty="0"/>
              <a:t>n y</a:t>
            </a:r>
            <a:r>
              <a:rPr lang="en-US" dirty="0"/>
              <a:t>)) given an input sequence (x (1) </a:t>
            </a:r>
            <a:r>
              <a:rPr lang="en-US" i="1" dirty="0"/>
              <a:t>, </a:t>
            </a:r>
            <a:r>
              <a:rPr lang="en-US" dirty="0"/>
              <a:t>x (2)</a:t>
            </a:r>
            <a:r>
              <a:rPr lang="en-US" i="1" dirty="0"/>
              <a:t>, . . . , </a:t>
            </a:r>
            <a:r>
              <a:rPr lang="en-US" dirty="0"/>
              <a:t>x(</a:t>
            </a:r>
            <a:r>
              <a:rPr lang="en-US" i="1" dirty="0" err="1"/>
              <a:t>nx</a:t>
            </a:r>
            <a:r>
              <a:rPr lang="en-US" i="1" dirty="0"/>
              <a:t> </a:t>
            </a:r>
            <a:r>
              <a:rPr lang="en-US" dirty="0"/>
              <a:t>)). </a:t>
            </a:r>
          </a:p>
          <a:p>
            <a:pPr algn="just"/>
            <a:endParaRPr lang="en-US" dirty="0"/>
          </a:p>
          <a:p>
            <a:pPr algn="just"/>
            <a:r>
              <a:rPr lang="en-US" dirty="0">
                <a:sym typeface="Wingdings" panose="05000000000000000000" pitchFamily="2" charset="2"/>
              </a:rPr>
              <a:t>E</a:t>
            </a:r>
            <a:r>
              <a:rPr lang="en-US" dirty="0"/>
              <a:t>ncoder RNN reads the input sequence </a:t>
            </a:r>
          </a:p>
          <a:p>
            <a:pPr algn="just"/>
            <a:r>
              <a:rPr lang="en-US" dirty="0">
                <a:sym typeface="Wingdings" panose="05000000000000000000" pitchFamily="2" charset="2"/>
              </a:rPr>
              <a:t>D</a:t>
            </a:r>
            <a:r>
              <a:rPr lang="en-US" dirty="0"/>
              <a:t>ecoder RNN that generates the output sequence </a:t>
            </a:r>
          </a:p>
          <a:p>
            <a:pPr algn="just"/>
            <a:r>
              <a:rPr lang="en-US" dirty="0"/>
              <a:t>(or computes the probability of a given output sequence) </a:t>
            </a:r>
          </a:p>
          <a:p>
            <a:pPr algn="just"/>
            <a:r>
              <a:rPr lang="en-US" dirty="0">
                <a:sym typeface="Wingdings" panose="05000000000000000000" pitchFamily="2" charset="2"/>
              </a:rPr>
              <a:t></a:t>
            </a:r>
            <a:r>
              <a:rPr lang="en-US" dirty="0"/>
              <a:t>The final </a:t>
            </a:r>
            <a:r>
              <a:rPr lang="en-US" dirty="0">
                <a:solidFill>
                  <a:srgbClr val="FF0000"/>
                </a:solidFill>
              </a:rPr>
              <a:t>hidden state of the encoder RNN </a:t>
            </a:r>
            <a:r>
              <a:rPr lang="en-US" dirty="0"/>
              <a:t>is used to compute a generally </a:t>
            </a:r>
            <a:r>
              <a:rPr lang="en-US" dirty="0">
                <a:solidFill>
                  <a:srgbClr val="FF0000"/>
                </a:solidFill>
              </a:rPr>
              <a:t>fixed-size context variable </a:t>
            </a:r>
            <a:r>
              <a:rPr lang="en-US" i="1" dirty="0">
                <a:solidFill>
                  <a:srgbClr val="FF0000"/>
                </a:solidFill>
              </a:rPr>
              <a:t>C</a:t>
            </a:r>
            <a:r>
              <a:rPr lang="en-US" i="1" dirty="0"/>
              <a:t> </a:t>
            </a:r>
            <a:r>
              <a:rPr lang="en-US" dirty="0"/>
              <a:t>which represents a semantic summary of the input sequence and is given as input to the decoder RNN.</a:t>
            </a:r>
          </a:p>
        </p:txBody>
      </p:sp>
    </p:spTree>
    <p:extLst>
      <p:ext uri="{BB962C8B-B14F-4D97-AF65-F5344CB8AC3E}">
        <p14:creationId xmlns:p14="http://schemas.microsoft.com/office/powerpoint/2010/main" val="26845237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83262" y="284206"/>
            <a:ext cx="10515600" cy="889139"/>
          </a:xfrm>
        </p:spPr>
        <p:txBody>
          <a:bodyPr>
            <a:normAutofit/>
          </a:bodyPr>
          <a:lstStyle/>
          <a:p>
            <a:r>
              <a:rPr lang="en-US" sz="3600" b="1" dirty="0"/>
              <a:t>Encoder-Decoder Sequence-to-Sequence Architectures</a:t>
            </a:r>
            <a:endParaRPr lang="en-US" sz="3600" dirty="0"/>
          </a:p>
        </p:txBody>
      </p:sp>
      <p:sp>
        <p:nvSpPr>
          <p:cNvPr id="3" name="Content Placeholder 2"/>
          <p:cNvSpPr>
            <a:spLocks noGrp="1"/>
          </p:cNvSpPr>
          <p:nvPr>
            <p:ph idx="1"/>
          </p:nvPr>
        </p:nvSpPr>
        <p:spPr>
          <a:xfrm>
            <a:off x="380327" y="1375645"/>
            <a:ext cx="11579702" cy="5186995"/>
          </a:xfrm>
        </p:spPr>
        <p:txBody>
          <a:bodyPr>
            <a:noAutofit/>
          </a:bodyPr>
          <a:lstStyle/>
          <a:p>
            <a:pPr algn="just"/>
            <a:r>
              <a:rPr lang="en-US" sz="2400" dirty="0"/>
              <a:t>The idea behind the architecture</a:t>
            </a:r>
          </a:p>
          <a:p>
            <a:pPr marL="342900" indent="-342900" algn="just">
              <a:buAutoNum type="arabicParenBoth"/>
            </a:pPr>
            <a:r>
              <a:rPr lang="en-US" sz="2400" dirty="0"/>
              <a:t>an </a:t>
            </a:r>
            <a:r>
              <a:rPr lang="en-US" sz="2400" b="1" dirty="0"/>
              <a:t>encoder </a:t>
            </a:r>
            <a:r>
              <a:rPr lang="en-US" sz="2400" dirty="0"/>
              <a:t>or </a:t>
            </a:r>
            <a:r>
              <a:rPr lang="en-US" sz="2400" b="1" dirty="0"/>
              <a:t>reader </a:t>
            </a:r>
            <a:r>
              <a:rPr lang="en-US" sz="2400" dirty="0"/>
              <a:t>or </a:t>
            </a:r>
            <a:r>
              <a:rPr lang="en-US" sz="2400" b="1" dirty="0"/>
              <a:t>input </a:t>
            </a:r>
            <a:r>
              <a:rPr lang="en-US" sz="2400" dirty="0"/>
              <a:t>RNN processes the input sequence. The encoder emits the context </a:t>
            </a:r>
            <a:r>
              <a:rPr lang="en-US" sz="2400" i="1" dirty="0"/>
              <a:t>C </a:t>
            </a:r>
            <a:r>
              <a:rPr lang="en-US" sz="2400" dirty="0"/>
              <a:t>, usually as a simple function of its final hidden state. </a:t>
            </a:r>
          </a:p>
          <a:p>
            <a:pPr marL="342900" indent="-342900" algn="just">
              <a:buAutoNum type="arabicParenBoth"/>
            </a:pPr>
            <a:r>
              <a:rPr lang="en-US" sz="2400" dirty="0"/>
              <a:t>a </a:t>
            </a:r>
            <a:r>
              <a:rPr lang="en-US" sz="2400" b="1" dirty="0"/>
              <a:t>decoder </a:t>
            </a:r>
            <a:r>
              <a:rPr lang="en-US" sz="2400" dirty="0"/>
              <a:t>or </a:t>
            </a:r>
            <a:r>
              <a:rPr lang="en-US" sz="2400" b="1" dirty="0"/>
              <a:t>writer </a:t>
            </a:r>
            <a:r>
              <a:rPr lang="en-US" sz="2400" dirty="0"/>
              <a:t>or </a:t>
            </a:r>
            <a:r>
              <a:rPr lang="en-US" sz="2400" b="1" dirty="0"/>
              <a:t>output </a:t>
            </a:r>
            <a:r>
              <a:rPr lang="en-US" sz="2400" dirty="0"/>
              <a:t>RNN is conditioned on that fixed-length vector to generate the output sequence </a:t>
            </a:r>
            <a:r>
              <a:rPr lang="en-US" sz="2400" i="1" dirty="0"/>
              <a:t>Y </a:t>
            </a:r>
            <a:r>
              <a:rPr lang="en-US" sz="2400" dirty="0"/>
              <a:t>= (</a:t>
            </a:r>
            <a:r>
              <a:rPr lang="en-US" sz="2400" i="1" dirty="0"/>
              <a:t>y</a:t>
            </a:r>
            <a:r>
              <a:rPr lang="en-US" sz="2400" dirty="0"/>
              <a:t>(1) </a:t>
            </a:r>
            <a:r>
              <a:rPr lang="en-US" sz="2400" i="1" dirty="0"/>
              <a:t>, . . . , y</a:t>
            </a:r>
            <a:r>
              <a:rPr lang="en-US" sz="2400" dirty="0"/>
              <a:t>(</a:t>
            </a:r>
            <a:r>
              <a:rPr lang="en-US" sz="2400" i="1" dirty="0" err="1"/>
              <a:t>ny</a:t>
            </a:r>
            <a:r>
              <a:rPr lang="en-US" sz="2400" i="1" dirty="0"/>
              <a:t> </a:t>
            </a:r>
            <a:r>
              <a:rPr lang="en-US" sz="2400" dirty="0"/>
              <a:t>)). </a:t>
            </a:r>
          </a:p>
          <a:p>
            <a:pPr marL="0" indent="0" algn="just">
              <a:buNone/>
            </a:pPr>
            <a:r>
              <a:rPr lang="en-US" sz="2400" dirty="0">
                <a:solidFill>
                  <a:srgbClr val="FF0000"/>
                </a:solidFill>
              </a:rPr>
              <a:t>The innovation of this kind of architecture over those presented in earlier sections of this chapter is that the lengths </a:t>
            </a:r>
            <a:r>
              <a:rPr lang="en-US" sz="2400" i="1" dirty="0" err="1">
                <a:solidFill>
                  <a:srgbClr val="FF0000"/>
                </a:solidFill>
              </a:rPr>
              <a:t>nx</a:t>
            </a:r>
            <a:r>
              <a:rPr lang="en-US" sz="2400" i="1" dirty="0">
                <a:solidFill>
                  <a:srgbClr val="FF0000"/>
                </a:solidFill>
              </a:rPr>
              <a:t> </a:t>
            </a:r>
            <a:r>
              <a:rPr lang="en-US" sz="2400" dirty="0">
                <a:solidFill>
                  <a:srgbClr val="FF0000"/>
                </a:solidFill>
              </a:rPr>
              <a:t>and </a:t>
            </a:r>
            <a:r>
              <a:rPr lang="en-US" sz="2400" i="1" dirty="0" err="1">
                <a:solidFill>
                  <a:srgbClr val="FF0000"/>
                </a:solidFill>
              </a:rPr>
              <a:t>ny</a:t>
            </a:r>
            <a:r>
              <a:rPr lang="en-US" sz="2400" i="1" dirty="0">
                <a:solidFill>
                  <a:srgbClr val="FF0000"/>
                </a:solidFill>
              </a:rPr>
              <a:t> </a:t>
            </a:r>
            <a:r>
              <a:rPr lang="en-US" sz="2400" dirty="0">
                <a:solidFill>
                  <a:srgbClr val="FF0000"/>
                </a:solidFill>
              </a:rPr>
              <a:t>can vary from each other, while previous architectures constrained </a:t>
            </a:r>
            <a:r>
              <a:rPr lang="en-US" sz="2400" i="1" dirty="0" err="1">
                <a:solidFill>
                  <a:srgbClr val="FF0000"/>
                </a:solidFill>
              </a:rPr>
              <a:t>nx</a:t>
            </a:r>
            <a:r>
              <a:rPr lang="en-US" sz="2400" i="1" dirty="0">
                <a:solidFill>
                  <a:srgbClr val="FF0000"/>
                </a:solidFill>
              </a:rPr>
              <a:t> </a:t>
            </a:r>
            <a:r>
              <a:rPr lang="en-US" sz="2400" dirty="0">
                <a:solidFill>
                  <a:srgbClr val="FF0000"/>
                </a:solidFill>
              </a:rPr>
              <a:t>= </a:t>
            </a:r>
            <a:r>
              <a:rPr lang="en-US" sz="2400" i="1" dirty="0" err="1">
                <a:solidFill>
                  <a:srgbClr val="FF0000"/>
                </a:solidFill>
              </a:rPr>
              <a:t>ny</a:t>
            </a:r>
            <a:r>
              <a:rPr lang="en-US" sz="2400" i="1" dirty="0">
                <a:solidFill>
                  <a:srgbClr val="FF0000"/>
                </a:solidFill>
              </a:rPr>
              <a:t> </a:t>
            </a:r>
            <a:r>
              <a:rPr lang="en-US" sz="2400" dirty="0">
                <a:solidFill>
                  <a:srgbClr val="FF0000"/>
                </a:solidFill>
              </a:rPr>
              <a:t>= </a:t>
            </a:r>
            <a:r>
              <a:rPr lang="en-US" sz="2400" i="1" dirty="0">
                <a:solidFill>
                  <a:srgbClr val="FF0000"/>
                </a:solidFill>
              </a:rPr>
              <a:t>τ </a:t>
            </a:r>
            <a:r>
              <a:rPr lang="en-US" sz="2400" dirty="0">
                <a:solidFill>
                  <a:srgbClr val="FF0000"/>
                </a:solidFill>
              </a:rPr>
              <a:t>. </a:t>
            </a:r>
          </a:p>
          <a:p>
            <a:pPr marL="0" indent="0" algn="just">
              <a:buNone/>
            </a:pPr>
            <a:endParaRPr lang="en-US" sz="1800" dirty="0"/>
          </a:p>
        </p:txBody>
      </p:sp>
    </p:spTree>
    <p:extLst>
      <p:ext uri="{BB962C8B-B14F-4D97-AF65-F5344CB8AC3E}">
        <p14:creationId xmlns:p14="http://schemas.microsoft.com/office/powerpoint/2010/main" val="207505972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34710" y="348941"/>
            <a:ext cx="10515600" cy="1026705"/>
          </a:xfrm>
        </p:spPr>
        <p:txBody>
          <a:bodyPr>
            <a:normAutofit/>
          </a:bodyPr>
          <a:lstStyle/>
          <a:p>
            <a:r>
              <a:rPr lang="en-US" sz="3600" b="1" dirty="0"/>
              <a:t>Encoder-Decoder Sequence-to-Sequence Architectures</a:t>
            </a:r>
            <a:endParaRPr lang="en-US" sz="3600" dirty="0"/>
          </a:p>
        </p:txBody>
      </p:sp>
      <p:sp>
        <p:nvSpPr>
          <p:cNvPr id="3" name="Content Placeholder 2"/>
          <p:cNvSpPr>
            <a:spLocks noGrp="1"/>
          </p:cNvSpPr>
          <p:nvPr>
            <p:ph idx="1"/>
          </p:nvPr>
        </p:nvSpPr>
        <p:spPr>
          <a:xfrm>
            <a:off x="299405" y="1488935"/>
            <a:ext cx="11709175" cy="4688028"/>
          </a:xfrm>
        </p:spPr>
        <p:txBody>
          <a:bodyPr>
            <a:normAutofit/>
          </a:bodyPr>
          <a:lstStyle/>
          <a:p>
            <a:r>
              <a:rPr lang="en-US" dirty="0"/>
              <a:t>If the context </a:t>
            </a:r>
            <a:r>
              <a:rPr lang="en-US" i="1" dirty="0">
                <a:solidFill>
                  <a:srgbClr val="FF0000"/>
                </a:solidFill>
              </a:rPr>
              <a:t>C </a:t>
            </a:r>
            <a:r>
              <a:rPr lang="en-US" dirty="0">
                <a:solidFill>
                  <a:srgbClr val="FF0000"/>
                </a:solidFill>
              </a:rPr>
              <a:t>is a vector</a:t>
            </a:r>
            <a:r>
              <a:rPr lang="en-US" dirty="0"/>
              <a:t>, then the </a:t>
            </a:r>
            <a:r>
              <a:rPr lang="en-US" dirty="0">
                <a:solidFill>
                  <a:srgbClr val="FF0000"/>
                </a:solidFill>
              </a:rPr>
              <a:t>decoder RNN </a:t>
            </a:r>
            <a:r>
              <a:rPr lang="en-US" dirty="0"/>
              <a:t>is simply a </a:t>
            </a:r>
            <a:r>
              <a:rPr lang="en-US" dirty="0">
                <a:solidFill>
                  <a:srgbClr val="FF0000"/>
                </a:solidFill>
              </a:rPr>
              <a:t>vector-to sequence RNN </a:t>
            </a:r>
          </a:p>
          <a:p>
            <a:r>
              <a:rPr lang="en-US" dirty="0"/>
              <a:t>There are at least </a:t>
            </a:r>
            <a:r>
              <a:rPr lang="en-US" dirty="0">
                <a:solidFill>
                  <a:srgbClr val="FF0000"/>
                </a:solidFill>
              </a:rPr>
              <a:t>two ways</a:t>
            </a:r>
            <a:r>
              <a:rPr lang="en-US" dirty="0"/>
              <a:t> for a </a:t>
            </a:r>
            <a:r>
              <a:rPr lang="en-US" dirty="0">
                <a:solidFill>
                  <a:srgbClr val="FF0000"/>
                </a:solidFill>
              </a:rPr>
              <a:t>vector-to-sequence RNN to receive input</a:t>
            </a:r>
          </a:p>
          <a:p>
            <a:pPr marL="0" indent="0">
              <a:buNone/>
            </a:pPr>
            <a:r>
              <a:rPr lang="en-US" dirty="0">
                <a:solidFill>
                  <a:srgbClr val="00B050"/>
                </a:solidFill>
                <a:sym typeface="Wingdings" panose="05000000000000000000" pitchFamily="2" charset="2"/>
              </a:rPr>
              <a:t></a:t>
            </a:r>
            <a:r>
              <a:rPr lang="en-US" dirty="0">
                <a:solidFill>
                  <a:srgbClr val="00B050"/>
                </a:solidFill>
              </a:rPr>
              <a:t>The input can be provided as the initial state of the RNN</a:t>
            </a:r>
          </a:p>
          <a:p>
            <a:pPr marL="0" indent="0">
              <a:buNone/>
            </a:pPr>
            <a:r>
              <a:rPr lang="en-US" dirty="0">
                <a:solidFill>
                  <a:srgbClr val="00B050"/>
                </a:solidFill>
                <a:sym typeface="Wingdings" panose="05000000000000000000" pitchFamily="2" charset="2"/>
              </a:rPr>
              <a:t>T</a:t>
            </a:r>
            <a:r>
              <a:rPr lang="en-US" dirty="0">
                <a:solidFill>
                  <a:srgbClr val="00B050"/>
                </a:solidFill>
              </a:rPr>
              <a:t>he input can be connected to the hidden units at each time step</a:t>
            </a:r>
          </a:p>
          <a:p>
            <a:pPr marL="0" indent="0">
              <a:buNone/>
            </a:pPr>
            <a:r>
              <a:rPr lang="en-US" dirty="0">
                <a:solidFill>
                  <a:srgbClr val="00B050"/>
                </a:solidFill>
                <a:sym typeface="Wingdings" panose="05000000000000000000" pitchFamily="2" charset="2"/>
              </a:rPr>
              <a:t></a:t>
            </a:r>
            <a:r>
              <a:rPr lang="en-US" dirty="0">
                <a:solidFill>
                  <a:srgbClr val="00B050"/>
                </a:solidFill>
              </a:rPr>
              <a:t>Two ways can also be combined</a:t>
            </a:r>
          </a:p>
          <a:p>
            <a:r>
              <a:rPr lang="en-US" dirty="0"/>
              <a:t>There is </a:t>
            </a:r>
            <a:r>
              <a:rPr lang="en-US" dirty="0">
                <a:solidFill>
                  <a:srgbClr val="FF0000"/>
                </a:solidFill>
              </a:rPr>
              <a:t>no constraint that </a:t>
            </a:r>
            <a:r>
              <a:rPr lang="en-US" dirty="0"/>
              <a:t>the encoder must have the same size of hidden layer as the decoder</a:t>
            </a:r>
          </a:p>
        </p:txBody>
      </p:sp>
    </p:spTree>
    <p:extLst>
      <p:ext uri="{BB962C8B-B14F-4D97-AF65-F5344CB8AC3E}">
        <p14:creationId xmlns:p14="http://schemas.microsoft.com/office/powerpoint/2010/main" val="118013932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Deep Recurrent Networks</a:t>
            </a:r>
            <a:endParaRPr lang="en-US" dirty="0"/>
          </a:p>
        </p:txBody>
      </p:sp>
      <p:sp>
        <p:nvSpPr>
          <p:cNvPr id="3" name="Content Placeholder 2"/>
          <p:cNvSpPr>
            <a:spLocks noGrp="1"/>
          </p:cNvSpPr>
          <p:nvPr>
            <p:ph idx="1"/>
          </p:nvPr>
        </p:nvSpPr>
        <p:spPr/>
        <p:txBody>
          <a:bodyPr/>
          <a:lstStyle/>
          <a:p>
            <a:pPr marL="0" indent="0">
              <a:buNone/>
            </a:pPr>
            <a:r>
              <a:rPr lang="en-US" dirty="0"/>
              <a:t>The </a:t>
            </a:r>
            <a:r>
              <a:rPr lang="en-US" dirty="0">
                <a:solidFill>
                  <a:srgbClr val="FF0000"/>
                </a:solidFill>
              </a:rPr>
              <a:t>computation in RNNs is</a:t>
            </a:r>
            <a:r>
              <a:rPr lang="en-US" dirty="0"/>
              <a:t> decomposed into three blocks of parameters and associated transformations</a:t>
            </a:r>
          </a:p>
          <a:p>
            <a:pPr marL="0" indent="0">
              <a:buNone/>
            </a:pPr>
            <a:endParaRPr lang="en-US" dirty="0"/>
          </a:p>
          <a:p>
            <a:pPr marL="0" indent="0">
              <a:buNone/>
            </a:pPr>
            <a:r>
              <a:rPr lang="en-US" dirty="0"/>
              <a:t>1. Input to the hidden state,</a:t>
            </a:r>
          </a:p>
          <a:p>
            <a:pPr marL="0" indent="0">
              <a:buNone/>
            </a:pPr>
            <a:r>
              <a:rPr lang="en-US" dirty="0"/>
              <a:t>2. Previous hidden state to the next hidden state</a:t>
            </a:r>
          </a:p>
          <a:p>
            <a:pPr marL="0" indent="0">
              <a:buNone/>
            </a:pPr>
            <a:r>
              <a:rPr lang="en-US" dirty="0"/>
              <a:t>3. Hidden state to the output</a:t>
            </a:r>
          </a:p>
        </p:txBody>
      </p:sp>
    </p:spTree>
    <p:extLst>
      <p:ext uri="{BB962C8B-B14F-4D97-AF65-F5344CB8AC3E}">
        <p14:creationId xmlns:p14="http://schemas.microsoft.com/office/powerpoint/2010/main" val="40080945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95956" y="203284"/>
            <a:ext cx="7925474" cy="929601"/>
          </a:xfrm>
        </p:spPr>
        <p:txBody>
          <a:bodyPr/>
          <a:lstStyle/>
          <a:p>
            <a:r>
              <a:rPr lang="en-US" b="1" dirty="0"/>
              <a:t>Unfolding Computational Graphs</a:t>
            </a:r>
            <a:endParaRPr lang="en-US" dirty="0"/>
          </a:p>
        </p:txBody>
      </p:sp>
      <p:sp>
        <p:nvSpPr>
          <p:cNvPr id="3" name="Content Placeholder 2"/>
          <p:cNvSpPr>
            <a:spLocks noGrp="1"/>
          </p:cNvSpPr>
          <p:nvPr>
            <p:ph idx="1"/>
          </p:nvPr>
        </p:nvSpPr>
        <p:spPr>
          <a:xfrm>
            <a:off x="267037" y="1367555"/>
            <a:ext cx="11636347" cy="5246251"/>
          </a:xfrm>
        </p:spPr>
        <p:txBody>
          <a:bodyPr/>
          <a:lstStyle/>
          <a:p>
            <a:r>
              <a:rPr lang="en-US" dirty="0">
                <a:solidFill>
                  <a:srgbClr val="00B050"/>
                </a:solidFill>
              </a:rPr>
              <a:t>Example 1</a:t>
            </a:r>
          </a:p>
          <a:p>
            <a:r>
              <a:rPr lang="en-US" dirty="0"/>
              <a:t>Consider a dynamical system</a:t>
            </a:r>
          </a:p>
          <a:p>
            <a:r>
              <a:rPr lang="en-US" i="1" dirty="0"/>
              <a:t>s</a:t>
            </a:r>
            <a:r>
              <a:rPr lang="en-US" dirty="0"/>
              <a:t>(</a:t>
            </a:r>
            <a:r>
              <a:rPr lang="en-US" i="1" dirty="0"/>
              <a:t>t</a:t>
            </a:r>
            <a:r>
              <a:rPr lang="en-US" dirty="0"/>
              <a:t>) is called the </a:t>
            </a:r>
            <a:r>
              <a:rPr lang="en-US" dirty="0">
                <a:solidFill>
                  <a:srgbClr val="FF0000"/>
                </a:solidFill>
              </a:rPr>
              <a:t>state of the system</a:t>
            </a:r>
          </a:p>
          <a:p>
            <a:r>
              <a:rPr lang="en-US" dirty="0"/>
              <a:t>Equation is </a:t>
            </a:r>
            <a:r>
              <a:rPr lang="en-US" dirty="0">
                <a:solidFill>
                  <a:srgbClr val="FF0000"/>
                </a:solidFill>
              </a:rPr>
              <a:t>recurrent </a:t>
            </a:r>
            <a:r>
              <a:rPr lang="en-US" dirty="0"/>
              <a:t>as the definition of </a:t>
            </a:r>
            <a:r>
              <a:rPr lang="en-US" i="1" dirty="0">
                <a:solidFill>
                  <a:srgbClr val="FF0000"/>
                </a:solidFill>
              </a:rPr>
              <a:t>s</a:t>
            </a:r>
            <a:r>
              <a:rPr lang="en-US" i="1" dirty="0"/>
              <a:t> </a:t>
            </a:r>
            <a:r>
              <a:rPr lang="en-US" dirty="0"/>
              <a:t>at </a:t>
            </a:r>
            <a:r>
              <a:rPr lang="en-US" dirty="0">
                <a:solidFill>
                  <a:srgbClr val="FF0000"/>
                </a:solidFill>
              </a:rPr>
              <a:t>time </a:t>
            </a:r>
            <a:r>
              <a:rPr lang="en-US" i="1" dirty="0">
                <a:solidFill>
                  <a:srgbClr val="FF0000"/>
                </a:solidFill>
              </a:rPr>
              <a:t>t</a:t>
            </a:r>
            <a:r>
              <a:rPr lang="en-US" i="1" dirty="0"/>
              <a:t> </a:t>
            </a:r>
            <a:r>
              <a:rPr lang="en-US" dirty="0"/>
              <a:t>refers back to the same definition at </a:t>
            </a:r>
            <a:r>
              <a:rPr lang="en-US" dirty="0">
                <a:solidFill>
                  <a:srgbClr val="FF0000"/>
                </a:solidFill>
              </a:rPr>
              <a:t>time </a:t>
            </a:r>
            <a:r>
              <a:rPr lang="en-US" i="1" dirty="0">
                <a:solidFill>
                  <a:srgbClr val="FF0000"/>
                </a:solidFill>
              </a:rPr>
              <a:t>t − </a:t>
            </a:r>
            <a:r>
              <a:rPr lang="en-US" dirty="0">
                <a:solidFill>
                  <a:srgbClr val="FF0000"/>
                </a:solidFill>
              </a:rPr>
              <a:t>1 </a:t>
            </a:r>
          </a:p>
          <a:p>
            <a:r>
              <a:rPr lang="en-US" dirty="0"/>
              <a:t>For a finite number of time steps </a:t>
            </a:r>
            <a:r>
              <a:rPr lang="en-US" i="1" dirty="0"/>
              <a:t>τ </a:t>
            </a:r>
            <a:r>
              <a:rPr lang="en-US" dirty="0"/>
              <a:t>, the graph can be unfolded by applying the definition </a:t>
            </a:r>
            <a:r>
              <a:rPr lang="en-US" i="1" dirty="0"/>
              <a:t>τ − </a:t>
            </a:r>
            <a:r>
              <a:rPr lang="en-US" dirty="0"/>
              <a:t>1 times</a:t>
            </a:r>
          </a:p>
          <a:p>
            <a:r>
              <a:rPr lang="en-US" dirty="0">
                <a:solidFill>
                  <a:srgbClr val="FF0000"/>
                </a:solidFill>
              </a:rPr>
              <a:t>For example</a:t>
            </a:r>
            <a:r>
              <a:rPr lang="en-US" dirty="0"/>
              <a:t>, if we unfold equation for </a:t>
            </a:r>
            <a:r>
              <a:rPr lang="en-US" i="1" dirty="0"/>
              <a:t>τ </a:t>
            </a:r>
            <a:r>
              <a:rPr lang="en-US" dirty="0"/>
              <a:t>= 3 time steps</a:t>
            </a:r>
          </a:p>
          <a:p>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34733" y="1776624"/>
            <a:ext cx="2667000" cy="666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53806" y="5277440"/>
            <a:ext cx="3305175" cy="1352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3646650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32499" y="-96514"/>
            <a:ext cx="10515600" cy="1325563"/>
          </a:xfrm>
        </p:spPr>
        <p:txBody>
          <a:bodyPr/>
          <a:lstStyle/>
          <a:p>
            <a:r>
              <a:rPr lang="en-US" b="1" dirty="0"/>
              <a:t>Deep Recurrent Networks</a:t>
            </a:r>
            <a:endParaRPr lang="en-US" dirty="0"/>
          </a:p>
        </p:txBody>
      </p:sp>
      <p:sp>
        <p:nvSpPr>
          <p:cNvPr id="3" name="Content Placeholder 2"/>
          <p:cNvSpPr>
            <a:spLocks noGrp="1"/>
          </p:cNvSpPr>
          <p:nvPr>
            <p:ph idx="1"/>
          </p:nvPr>
        </p:nvSpPr>
        <p:spPr>
          <a:xfrm>
            <a:off x="292963" y="1482571"/>
            <a:ext cx="11620870" cy="5157926"/>
          </a:xfrm>
        </p:spPr>
        <p:txBody>
          <a:bodyPr>
            <a:normAutofit lnSpcReduction="10000"/>
          </a:bodyPr>
          <a:lstStyle/>
          <a:p>
            <a:r>
              <a:rPr lang="en-US" dirty="0"/>
              <a:t>In RNN each of three blocks is associated with a single weight matrix. </a:t>
            </a:r>
          </a:p>
          <a:p>
            <a:r>
              <a:rPr lang="en-US" dirty="0"/>
              <a:t>When the network is unfolded, each of these corresponds </a:t>
            </a:r>
            <a:r>
              <a:rPr lang="en-US" dirty="0">
                <a:solidFill>
                  <a:srgbClr val="FF0000"/>
                </a:solidFill>
              </a:rPr>
              <a:t>to a shallow transformation. </a:t>
            </a:r>
          </a:p>
          <a:p>
            <a:r>
              <a:rPr lang="en-US" dirty="0">
                <a:solidFill>
                  <a:srgbClr val="FF0000"/>
                </a:solidFill>
              </a:rPr>
              <a:t>Shallow transformation,  </a:t>
            </a:r>
            <a:r>
              <a:rPr lang="en-US" dirty="0"/>
              <a:t>mean a transformation that would be represented by a single layer within a deep MLP. </a:t>
            </a:r>
          </a:p>
          <a:p>
            <a:r>
              <a:rPr lang="en-US" dirty="0">
                <a:solidFill>
                  <a:srgbClr val="FF0000"/>
                </a:solidFill>
              </a:rPr>
              <a:t>Would it be advantageous to introduce depth in each of these operations?</a:t>
            </a:r>
          </a:p>
          <a:p>
            <a:r>
              <a:rPr lang="en-US" dirty="0"/>
              <a:t>The experimental evidence shows that need enough depth in order to perform the required mappings. </a:t>
            </a:r>
          </a:p>
          <a:p>
            <a:r>
              <a:rPr lang="en-US" dirty="0">
                <a:solidFill>
                  <a:srgbClr val="FF0000"/>
                </a:solidFill>
              </a:rPr>
              <a:t>Adding depth may hurt </a:t>
            </a:r>
            <a:r>
              <a:rPr lang="en-US" dirty="0"/>
              <a:t>learning by making </a:t>
            </a:r>
            <a:r>
              <a:rPr lang="en-US" dirty="0">
                <a:solidFill>
                  <a:srgbClr val="FF0000"/>
                </a:solidFill>
              </a:rPr>
              <a:t>optimization difficult</a:t>
            </a:r>
          </a:p>
          <a:p>
            <a:r>
              <a:rPr lang="en-US" dirty="0"/>
              <a:t>Easier to optimize shallower architectures, and adding the extra depth of figure 10.13b makes the shortest path from a variable in time step </a:t>
            </a:r>
            <a:r>
              <a:rPr lang="en-US" i="1" dirty="0"/>
              <a:t>t </a:t>
            </a:r>
            <a:r>
              <a:rPr lang="en-US" dirty="0"/>
              <a:t>to a variable in time step </a:t>
            </a:r>
            <a:r>
              <a:rPr lang="en-US" i="1" dirty="0"/>
              <a:t>t </a:t>
            </a:r>
            <a:r>
              <a:rPr lang="en-US" dirty="0"/>
              <a:t>+ 1 become longer. </a:t>
            </a:r>
          </a:p>
          <a:p>
            <a:endParaRPr lang="en-US" dirty="0"/>
          </a:p>
          <a:p>
            <a:endParaRPr lang="en-US" dirty="0"/>
          </a:p>
          <a:p>
            <a:endParaRPr lang="en-US" dirty="0"/>
          </a:p>
        </p:txBody>
      </p:sp>
    </p:spTree>
    <p:extLst>
      <p:ext uri="{BB962C8B-B14F-4D97-AF65-F5344CB8AC3E}">
        <p14:creationId xmlns:p14="http://schemas.microsoft.com/office/powerpoint/2010/main" val="249575618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Deep Recurrent Networks</a:t>
            </a:r>
            <a:endParaRPr lang="en-US" dirty="0"/>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6533" y="1834088"/>
            <a:ext cx="4424881" cy="43513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p:cNvSpPr/>
          <p:nvPr/>
        </p:nvSpPr>
        <p:spPr>
          <a:xfrm>
            <a:off x="4531414" y="1932265"/>
            <a:ext cx="7660586" cy="3785652"/>
          </a:xfrm>
          <a:prstGeom prst="rect">
            <a:avLst/>
          </a:prstGeom>
        </p:spPr>
        <p:txBody>
          <a:bodyPr wrap="square">
            <a:spAutoFit/>
          </a:bodyPr>
          <a:lstStyle/>
          <a:p>
            <a:pPr algn="just"/>
            <a:r>
              <a:rPr lang="en-US" sz="2400" dirty="0"/>
              <a:t>Figure 10.13: A recurrent neural network can be made deep in many ways </a:t>
            </a:r>
          </a:p>
          <a:p>
            <a:pPr algn="just"/>
            <a:r>
              <a:rPr lang="en-US" sz="2400" dirty="0"/>
              <a:t>The hidden recurrent state </a:t>
            </a:r>
          </a:p>
          <a:p>
            <a:pPr algn="just"/>
            <a:r>
              <a:rPr lang="en-US" sz="2400" i="1" dirty="0"/>
              <a:t>(a) </a:t>
            </a:r>
            <a:r>
              <a:rPr lang="en-US" sz="2400" dirty="0"/>
              <a:t>can be broken down into groups organized hierarchically. </a:t>
            </a:r>
          </a:p>
          <a:p>
            <a:pPr algn="just"/>
            <a:r>
              <a:rPr lang="en-US" sz="2400" i="1" dirty="0"/>
              <a:t>(b)</a:t>
            </a:r>
            <a:r>
              <a:rPr lang="en-US" sz="2400" dirty="0"/>
              <a:t>Deeper computation (e.g., an MLP) can be introduced in the input-to hidden, hidden-to-hidden and hidden-to-output parts. This may lengthen the shortest path linking different time steps. </a:t>
            </a:r>
          </a:p>
          <a:p>
            <a:pPr algn="just"/>
            <a:r>
              <a:rPr lang="en-US" sz="2400" i="1" dirty="0"/>
              <a:t>(c)</a:t>
            </a:r>
            <a:r>
              <a:rPr lang="en-US" sz="2400" dirty="0"/>
              <a:t>The path-lengthening effect can be mitigated by</a:t>
            </a:r>
          </a:p>
          <a:p>
            <a:pPr algn="just"/>
            <a:r>
              <a:rPr lang="en-US" sz="2400" dirty="0"/>
              <a:t>introducing skip connections.</a:t>
            </a:r>
          </a:p>
        </p:txBody>
      </p:sp>
    </p:spTree>
    <p:extLst>
      <p:ext uri="{BB962C8B-B14F-4D97-AF65-F5344CB8AC3E}">
        <p14:creationId xmlns:p14="http://schemas.microsoft.com/office/powerpoint/2010/main" val="292554814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04257" y="-13825"/>
            <a:ext cx="6645444" cy="1325563"/>
          </a:xfrm>
        </p:spPr>
        <p:txBody>
          <a:bodyPr/>
          <a:lstStyle/>
          <a:p>
            <a:r>
              <a:rPr lang="en-US" b="1" dirty="0"/>
              <a:t>Recursive Neural Networks</a:t>
            </a:r>
            <a:endParaRPr lang="en-US" dirty="0"/>
          </a:p>
        </p:txBody>
      </p:sp>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2143" y="1534314"/>
            <a:ext cx="2839334" cy="43513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p:cNvSpPr/>
          <p:nvPr/>
        </p:nvSpPr>
        <p:spPr>
          <a:xfrm>
            <a:off x="3284738" y="2155751"/>
            <a:ext cx="8601954" cy="2308324"/>
          </a:xfrm>
          <a:prstGeom prst="rect">
            <a:avLst/>
          </a:prstGeom>
        </p:spPr>
        <p:txBody>
          <a:bodyPr wrap="square">
            <a:spAutoFit/>
          </a:bodyPr>
          <a:lstStyle/>
          <a:p>
            <a:pPr algn="just"/>
            <a:r>
              <a:rPr lang="en-US" sz="2400" dirty="0"/>
              <a:t>Figure 10.14: A recursive network has a computational graph that generalizes that of the recurrent network from </a:t>
            </a:r>
            <a:r>
              <a:rPr lang="en-US" sz="2400" dirty="0">
                <a:solidFill>
                  <a:srgbClr val="FF0000"/>
                </a:solidFill>
              </a:rPr>
              <a:t>a chain to a tree</a:t>
            </a:r>
            <a:r>
              <a:rPr lang="en-US" sz="2400" dirty="0"/>
              <a:t>. </a:t>
            </a:r>
          </a:p>
          <a:p>
            <a:pPr algn="just"/>
            <a:endParaRPr lang="en-US" sz="2400" dirty="0"/>
          </a:p>
          <a:p>
            <a:pPr algn="just"/>
            <a:r>
              <a:rPr lang="en-US" sz="2400" dirty="0"/>
              <a:t>A variable-size sequence </a:t>
            </a:r>
            <a:r>
              <a:rPr lang="en-US" sz="2400" i="1" dirty="0"/>
              <a:t>x</a:t>
            </a:r>
            <a:r>
              <a:rPr lang="en-US" sz="2400" dirty="0"/>
              <a:t>(1)</a:t>
            </a:r>
            <a:r>
              <a:rPr lang="en-US" sz="2400" i="1" dirty="0"/>
              <a:t>,x</a:t>
            </a:r>
            <a:r>
              <a:rPr lang="en-US" sz="2400" dirty="0"/>
              <a:t>(2)</a:t>
            </a:r>
            <a:r>
              <a:rPr lang="en-US" sz="2400" i="1" dirty="0"/>
              <a:t>, . . . , x</a:t>
            </a:r>
            <a:r>
              <a:rPr lang="en-US" sz="2400" dirty="0"/>
              <a:t>(</a:t>
            </a:r>
            <a:r>
              <a:rPr lang="en-US" sz="2400" i="1" dirty="0"/>
              <a:t>t</a:t>
            </a:r>
            <a:r>
              <a:rPr lang="en-US" sz="2400" dirty="0"/>
              <a:t>) can be mapped to a fixed-size representation (the output </a:t>
            </a:r>
            <a:r>
              <a:rPr lang="en-US" sz="2400" i="1" dirty="0"/>
              <a:t>o</a:t>
            </a:r>
            <a:r>
              <a:rPr lang="en-US" sz="2400" dirty="0"/>
              <a:t>), with a fixed set of parameters (the weight matrices </a:t>
            </a:r>
            <a:r>
              <a:rPr lang="en-US" sz="2400" i="1" dirty="0"/>
              <a:t>U</a:t>
            </a:r>
            <a:r>
              <a:rPr lang="en-US" sz="2400" dirty="0"/>
              <a:t>, </a:t>
            </a:r>
            <a:r>
              <a:rPr lang="en-US" sz="2400" i="1" dirty="0"/>
              <a:t>V </a:t>
            </a:r>
            <a:r>
              <a:rPr lang="en-US" sz="2400" dirty="0"/>
              <a:t>, </a:t>
            </a:r>
            <a:r>
              <a:rPr lang="en-US" sz="2400" i="1" dirty="0"/>
              <a:t>W </a:t>
            </a:r>
            <a:r>
              <a:rPr lang="en-US" sz="2400" dirty="0"/>
              <a:t>). </a:t>
            </a:r>
          </a:p>
        </p:txBody>
      </p:sp>
    </p:spTree>
    <p:extLst>
      <p:ext uri="{BB962C8B-B14F-4D97-AF65-F5344CB8AC3E}">
        <p14:creationId xmlns:p14="http://schemas.microsoft.com/office/powerpoint/2010/main" val="379349724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61163" y="-54574"/>
            <a:ext cx="6876810" cy="1093261"/>
          </a:xfrm>
        </p:spPr>
        <p:txBody>
          <a:bodyPr/>
          <a:lstStyle/>
          <a:p>
            <a:r>
              <a:rPr lang="en-US" b="1" dirty="0"/>
              <a:t>Recursive Neural Networks</a:t>
            </a:r>
            <a:endParaRPr lang="en-US" dirty="0"/>
          </a:p>
        </p:txBody>
      </p:sp>
      <p:sp>
        <p:nvSpPr>
          <p:cNvPr id="3" name="Content Placeholder 2"/>
          <p:cNvSpPr>
            <a:spLocks noGrp="1"/>
          </p:cNvSpPr>
          <p:nvPr>
            <p:ph idx="1"/>
          </p:nvPr>
        </p:nvSpPr>
        <p:spPr>
          <a:xfrm>
            <a:off x="344585" y="1038687"/>
            <a:ext cx="11396957" cy="5717220"/>
          </a:xfrm>
        </p:spPr>
        <p:txBody>
          <a:bodyPr>
            <a:normAutofit/>
          </a:bodyPr>
          <a:lstStyle/>
          <a:p>
            <a:r>
              <a:rPr lang="en-US" dirty="0"/>
              <a:t>Recursive neural networks represent generalization of recurrent networks, with a different kind of computational graph, which is structured as a </a:t>
            </a:r>
            <a:r>
              <a:rPr lang="en-US" dirty="0">
                <a:solidFill>
                  <a:srgbClr val="FF0000"/>
                </a:solidFill>
              </a:rPr>
              <a:t>deep tree,</a:t>
            </a:r>
            <a:r>
              <a:rPr lang="en-US" dirty="0"/>
              <a:t> rather than the chain-like structure of RNNs. </a:t>
            </a:r>
          </a:p>
          <a:p>
            <a:r>
              <a:rPr lang="en-US" dirty="0"/>
              <a:t>Recursive networks have been successfully applied to </a:t>
            </a:r>
            <a:r>
              <a:rPr lang="en-US" dirty="0">
                <a:solidFill>
                  <a:srgbClr val="FF0000"/>
                </a:solidFill>
              </a:rPr>
              <a:t>processing </a:t>
            </a:r>
            <a:r>
              <a:rPr lang="en-US" i="1" dirty="0">
                <a:solidFill>
                  <a:srgbClr val="FF0000"/>
                </a:solidFill>
              </a:rPr>
              <a:t>data structures </a:t>
            </a:r>
            <a:r>
              <a:rPr lang="en-US" dirty="0">
                <a:solidFill>
                  <a:srgbClr val="FF0000"/>
                </a:solidFill>
              </a:rPr>
              <a:t>as </a:t>
            </a:r>
            <a:r>
              <a:rPr lang="en-US" dirty="0"/>
              <a:t>input to neural nets in </a:t>
            </a:r>
            <a:r>
              <a:rPr lang="en-US" dirty="0">
                <a:solidFill>
                  <a:srgbClr val="FF0000"/>
                </a:solidFill>
              </a:rPr>
              <a:t>natural language processing </a:t>
            </a:r>
            <a:r>
              <a:rPr lang="en-US" dirty="0"/>
              <a:t>as well as in </a:t>
            </a:r>
            <a:r>
              <a:rPr lang="en-US" dirty="0">
                <a:solidFill>
                  <a:srgbClr val="FF0000"/>
                </a:solidFill>
              </a:rPr>
              <a:t>computer vision</a:t>
            </a:r>
          </a:p>
          <a:p>
            <a:r>
              <a:rPr lang="en-US" dirty="0">
                <a:solidFill>
                  <a:srgbClr val="FF0000"/>
                </a:solidFill>
              </a:rPr>
              <a:t>Advantage of </a:t>
            </a:r>
            <a:r>
              <a:rPr lang="en-US" dirty="0"/>
              <a:t>recursive nets over recurrent nets is that for a sequence of the same length </a:t>
            </a:r>
            <a:r>
              <a:rPr lang="en-US" i="1" dirty="0"/>
              <a:t>τ</a:t>
            </a:r>
            <a:r>
              <a:rPr lang="en-US" dirty="0"/>
              <a:t>, the depth can be drastically </a:t>
            </a:r>
            <a:r>
              <a:rPr lang="en-US" dirty="0">
                <a:solidFill>
                  <a:srgbClr val="00B050"/>
                </a:solidFill>
              </a:rPr>
              <a:t>reduced from </a:t>
            </a:r>
            <a:r>
              <a:rPr lang="en-US" i="1" dirty="0">
                <a:solidFill>
                  <a:srgbClr val="00B050"/>
                </a:solidFill>
              </a:rPr>
              <a:t>τ </a:t>
            </a:r>
            <a:r>
              <a:rPr lang="en-US" dirty="0">
                <a:solidFill>
                  <a:srgbClr val="00B050"/>
                </a:solidFill>
              </a:rPr>
              <a:t>to </a:t>
            </a:r>
            <a:r>
              <a:rPr lang="en-US" i="1" dirty="0">
                <a:solidFill>
                  <a:srgbClr val="00B050"/>
                </a:solidFill>
              </a:rPr>
              <a:t>O</a:t>
            </a:r>
            <a:r>
              <a:rPr lang="en-US" dirty="0">
                <a:solidFill>
                  <a:srgbClr val="00B050"/>
                </a:solidFill>
              </a:rPr>
              <a:t>(log </a:t>
            </a:r>
            <a:r>
              <a:rPr lang="en-US" i="1" dirty="0">
                <a:solidFill>
                  <a:srgbClr val="00B050"/>
                </a:solidFill>
              </a:rPr>
              <a:t>τ </a:t>
            </a:r>
            <a:r>
              <a:rPr lang="en-US" dirty="0">
                <a:solidFill>
                  <a:srgbClr val="00B050"/>
                </a:solidFill>
              </a:rPr>
              <a:t>), </a:t>
            </a:r>
            <a:r>
              <a:rPr lang="en-US" dirty="0"/>
              <a:t>which might help deal with long-term dependencies. </a:t>
            </a:r>
          </a:p>
        </p:txBody>
      </p:sp>
    </p:spTree>
    <p:extLst>
      <p:ext uri="{BB962C8B-B14F-4D97-AF65-F5344CB8AC3E}">
        <p14:creationId xmlns:p14="http://schemas.microsoft.com/office/powerpoint/2010/main" val="35740246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Recursive Neural Networks</a:t>
            </a:r>
            <a:endParaRPr lang="en-US" dirty="0"/>
          </a:p>
        </p:txBody>
      </p:sp>
      <p:sp>
        <p:nvSpPr>
          <p:cNvPr id="3" name="Content Placeholder 2"/>
          <p:cNvSpPr>
            <a:spLocks noGrp="1"/>
          </p:cNvSpPr>
          <p:nvPr>
            <p:ph idx="1"/>
          </p:nvPr>
        </p:nvSpPr>
        <p:spPr>
          <a:xfrm>
            <a:off x="390617" y="1825625"/>
            <a:ext cx="11514338" cy="4351338"/>
          </a:xfrm>
        </p:spPr>
        <p:txBody>
          <a:bodyPr>
            <a:normAutofit/>
          </a:bodyPr>
          <a:lstStyle/>
          <a:p>
            <a:r>
              <a:rPr lang="en-US" dirty="0"/>
              <a:t>Many variants of the recursive net </a:t>
            </a:r>
          </a:p>
          <a:p>
            <a:pPr marL="0" indent="0">
              <a:buNone/>
            </a:pPr>
            <a:r>
              <a:rPr lang="en-US" dirty="0">
                <a:sym typeface="Wingdings" panose="05000000000000000000" pitchFamily="2" charset="2"/>
              </a:rPr>
              <a:t>A</a:t>
            </a:r>
            <a:r>
              <a:rPr lang="en-US" dirty="0"/>
              <a:t>ssociate the data with a tree structure, and associate the inputs and targets with individual nodes of the tree. </a:t>
            </a:r>
          </a:p>
          <a:p>
            <a:r>
              <a:rPr lang="en-US" dirty="0"/>
              <a:t>The </a:t>
            </a:r>
            <a:r>
              <a:rPr lang="en-US" dirty="0">
                <a:solidFill>
                  <a:srgbClr val="FF0000"/>
                </a:solidFill>
              </a:rPr>
              <a:t>computation performed </a:t>
            </a:r>
            <a:r>
              <a:rPr lang="en-US" dirty="0"/>
              <a:t>by each node does not have to be the traditional artificial neuron computation (affine transformation of all inputs followed by a monotone nonlinearity). </a:t>
            </a:r>
          </a:p>
          <a:p>
            <a:r>
              <a:rPr lang="en-US" dirty="0"/>
              <a:t>Can use tensor operations and bilinear forms</a:t>
            </a:r>
          </a:p>
        </p:txBody>
      </p:sp>
    </p:spTree>
    <p:extLst>
      <p:ext uri="{BB962C8B-B14F-4D97-AF65-F5344CB8AC3E}">
        <p14:creationId xmlns:p14="http://schemas.microsoft.com/office/powerpoint/2010/main" val="96700799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07537" y="389402"/>
            <a:ext cx="10717227" cy="678748"/>
          </a:xfrm>
        </p:spPr>
        <p:txBody>
          <a:bodyPr>
            <a:normAutofit/>
          </a:bodyPr>
          <a:lstStyle/>
          <a:p>
            <a:r>
              <a:rPr lang="en-US" sz="3600" b="1" dirty="0"/>
              <a:t>The Long Short-Term Memory and Other Gated RNNs</a:t>
            </a:r>
            <a:endParaRPr lang="en-US" sz="3600" dirty="0"/>
          </a:p>
        </p:txBody>
      </p:sp>
      <p:sp>
        <p:nvSpPr>
          <p:cNvPr id="3" name="Content Placeholder 2"/>
          <p:cNvSpPr>
            <a:spLocks noGrp="1"/>
          </p:cNvSpPr>
          <p:nvPr>
            <p:ph idx="1"/>
          </p:nvPr>
        </p:nvSpPr>
        <p:spPr>
          <a:xfrm>
            <a:off x="299405" y="1221897"/>
            <a:ext cx="11709176" cy="4955066"/>
          </a:xfrm>
        </p:spPr>
        <p:txBody>
          <a:bodyPr>
            <a:normAutofit/>
          </a:bodyPr>
          <a:lstStyle/>
          <a:p>
            <a:r>
              <a:rPr lang="en-US" dirty="0"/>
              <a:t>Most effective sequence models used in practical applications are called </a:t>
            </a:r>
            <a:r>
              <a:rPr lang="en-US" b="1" dirty="0"/>
              <a:t>gated RNNs- </a:t>
            </a:r>
            <a:r>
              <a:rPr lang="en-US" b="1" dirty="0">
                <a:solidFill>
                  <a:srgbClr val="FF0000"/>
                </a:solidFill>
              </a:rPr>
              <a:t>Example</a:t>
            </a:r>
            <a:r>
              <a:rPr lang="en-US" b="1" dirty="0"/>
              <a:t> long short-term memory</a:t>
            </a:r>
            <a:endParaRPr lang="en-US" dirty="0"/>
          </a:p>
          <a:p>
            <a:r>
              <a:rPr lang="en-US" dirty="0"/>
              <a:t>Networks are based on the </a:t>
            </a:r>
            <a:r>
              <a:rPr lang="en-US" b="1" dirty="0"/>
              <a:t>gated recurrent unit</a:t>
            </a:r>
            <a:endParaRPr lang="en-US" dirty="0"/>
          </a:p>
          <a:p>
            <a:r>
              <a:rPr lang="en-US" dirty="0">
                <a:solidFill>
                  <a:srgbClr val="FF0000"/>
                </a:solidFill>
              </a:rPr>
              <a:t>Like leaky units</a:t>
            </a:r>
            <a:r>
              <a:rPr lang="en-US" dirty="0"/>
              <a:t>, gated RNNs are based on the idea of creating paths through time that have derivatives that </a:t>
            </a:r>
            <a:r>
              <a:rPr lang="en-US" dirty="0">
                <a:solidFill>
                  <a:srgbClr val="00B050"/>
                </a:solidFill>
              </a:rPr>
              <a:t>neither vanish nor explode. </a:t>
            </a:r>
          </a:p>
          <a:p>
            <a:r>
              <a:rPr lang="en-US" dirty="0"/>
              <a:t>Leaky units did this with connection weights that were either manually chosen constants or were parameters. </a:t>
            </a:r>
          </a:p>
          <a:p>
            <a:r>
              <a:rPr lang="en-US" dirty="0"/>
              <a:t>Gated RNNs generalize this to connection weights that may change at each time step</a:t>
            </a:r>
          </a:p>
        </p:txBody>
      </p:sp>
    </p:spTree>
    <p:extLst>
      <p:ext uri="{BB962C8B-B14F-4D97-AF65-F5344CB8AC3E}">
        <p14:creationId xmlns:p14="http://schemas.microsoft.com/office/powerpoint/2010/main" val="34172478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17931" y="365126"/>
            <a:ext cx="10515600" cy="678748"/>
          </a:xfrm>
        </p:spPr>
        <p:txBody>
          <a:bodyPr>
            <a:normAutofit/>
          </a:bodyPr>
          <a:lstStyle/>
          <a:p>
            <a:r>
              <a:rPr lang="en-US" sz="3600" b="1" dirty="0"/>
              <a:t>The Long Short-Term Memory and Other Gated RNNs</a:t>
            </a:r>
            <a:endParaRPr lang="en-US" sz="3600" dirty="0"/>
          </a:p>
        </p:txBody>
      </p:sp>
      <p:sp>
        <p:nvSpPr>
          <p:cNvPr id="3" name="Content Placeholder 2"/>
          <p:cNvSpPr>
            <a:spLocks noGrp="1"/>
          </p:cNvSpPr>
          <p:nvPr>
            <p:ph idx="1"/>
          </p:nvPr>
        </p:nvSpPr>
        <p:spPr>
          <a:xfrm>
            <a:off x="506028" y="1626309"/>
            <a:ext cx="11306504" cy="4351338"/>
          </a:xfrm>
        </p:spPr>
        <p:txBody>
          <a:bodyPr>
            <a:normAutofit/>
          </a:bodyPr>
          <a:lstStyle/>
          <a:p>
            <a:r>
              <a:rPr lang="en-US" dirty="0"/>
              <a:t>Leaky units allow the network to </a:t>
            </a:r>
            <a:r>
              <a:rPr lang="en-US" i="1" dirty="0">
                <a:solidFill>
                  <a:srgbClr val="FF0000"/>
                </a:solidFill>
              </a:rPr>
              <a:t>accumulate </a:t>
            </a:r>
            <a:r>
              <a:rPr lang="en-US" dirty="0">
                <a:solidFill>
                  <a:srgbClr val="FF0000"/>
                </a:solidFill>
              </a:rPr>
              <a:t>information </a:t>
            </a:r>
            <a:r>
              <a:rPr lang="en-US" dirty="0"/>
              <a:t>(such as evidence for a particular feature or category) </a:t>
            </a:r>
            <a:r>
              <a:rPr lang="en-US" dirty="0">
                <a:solidFill>
                  <a:srgbClr val="FF0000"/>
                </a:solidFill>
              </a:rPr>
              <a:t>over a long duration</a:t>
            </a:r>
            <a:r>
              <a:rPr lang="en-US" dirty="0"/>
              <a:t>. </a:t>
            </a:r>
          </a:p>
          <a:p>
            <a:r>
              <a:rPr lang="en-US" dirty="0"/>
              <a:t>However, </a:t>
            </a:r>
            <a:r>
              <a:rPr lang="en-US" dirty="0">
                <a:solidFill>
                  <a:srgbClr val="FF0000"/>
                </a:solidFill>
              </a:rPr>
              <a:t>once that information has been us</a:t>
            </a:r>
            <a:r>
              <a:rPr lang="en-US" dirty="0"/>
              <a:t>ed, it might be useful for the neural network to </a:t>
            </a:r>
            <a:r>
              <a:rPr lang="en-US" i="1" dirty="0">
                <a:solidFill>
                  <a:srgbClr val="FF0000"/>
                </a:solidFill>
              </a:rPr>
              <a:t>forget </a:t>
            </a:r>
            <a:r>
              <a:rPr lang="en-US" dirty="0">
                <a:solidFill>
                  <a:srgbClr val="FF0000"/>
                </a:solidFill>
              </a:rPr>
              <a:t>the old state</a:t>
            </a:r>
            <a:r>
              <a:rPr lang="en-US" dirty="0"/>
              <a:t>. </a:t>
            </a:r>
          </a:p>
          <a:p>
            <a:r>
              <a:rPr lang="en-US" dirty="0"/>
              <a:t>For example, if a sequence is made of sub-sequences and we want a leaky unit to accumulate evidence inside each sub-subsequence, we need a mechanism to forget the old state by setting it to zero. </a:t>
            </a:r>
          </a:p>
          <a:p>
            <a:r>
              <a:rPr lang="en-US" dirty="0">
                <a:solidFill>
                  <a:srgbClr val="00B0F0"/>
                </a:solidFill>
              </a:rPr>
              <a:t>Instead of manually deciding when to clear the state, we want the neural network to learn to decide when to do it. This is what gated RNNs do.</a:t>
            </a:r>
          </a:p>
        </p:txBody>
      </p:sp>
    </p:spTree>
    <p:extLst>
      <p:ext uri="{BB962C8B-B14F-4D97-AF65-F5344CB8AC3E}">
        <p14:creationId xmlns:p14="http://schemas.microsoft.com/office/powerpoint/2010/main" val="190458090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3789" y="300388"/>
            <a:ext cx="10515600" cy="905325"/>
          </a:xfrm>
        </p:spPr>
        <p:txBody>
          <a:bodyPr>
            <a:normAutofit/>
          </a:bodyPr>
          <a:lstStyle/>
          <a:p>
            <a:r>
              <a:rPr lang="en-US" sz="3600" b="1" dirty="0"/>
              <a:t>LSTM</a:t>
            </a:r>
            <a:endParaRPr lang="en-US" sz="3600" dirty="0"/>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1381704"/>
            <a:ext cx="4357718" cy="43513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p:cNvSpPr/>
          <p:nvPr/>
        </p:nvSpPr>
        <p:spPr>
          <a:xfrm>
            <a:off x="4714043" y="753050"/>
            <a:ext cx="7110778" cy="5386090"/>
          </a:xfrm>
          <a:prstGeom prst="rect">
            <a:avLst/>
          </a:prstGeom>
        </p:spPr>
        <p:txBody>
          <a:bodyPr wrap="square">
            <a:spAutoFit/>
          </a:bodyPr>
          <a:lstStyle/>
          <a:p>
            <a:r>
              <a:rPr lang="en-US" dirty="0"/>
              <a:t>Figure 10.16: Block diagram of the LSTM recurrent network “cell.” </a:t>
            </a:r>
          </a:p>
          <a:p>
            <a:endParaRPr lang="en-US" dirty="0"/>
          </a:p>
          <a:p>
            <a:pPr algn="just"/>
            <a:r>
              <a:rPr lang="en-US" sz="2200" dirty="0">
                <a:sym typeface="Wingdings" panose="05000000000000000000" pitchFamily="2" charset="2"/>
              </a:rPr>
              <a:t></a:t>
            </a:r>
            <a:r>
              <a:rPr lang="en-US" sz="2200" dirty="0"/>
              <a:t>Cells are connected recurrently to each other, replacing the usual hidden units of ordinary recurrent networks.</a:t>
            </a:r>
          </a:p>
          <a:p>
            <a:pPr algn="just"/>
            <a:r>
              <a:rPr lang="en-US" sz="2200" dirty="0">
                <a:sym typeface="Wingdings" panose="05000000000000000000" pitchFamily="2" charset="2"/>
              </a:rPr>
              <a:t></a:t>
            </a:r>
            <a:r>
              <a:rPr lang="en-US" sz="2200" dirty="0"/>
              <a:t>An input feature is computed with a regular artificial neuron unit. </a:t>
            </a:r>
          </a:p>
          <a:p>
            <a:pPr algn="just"/>
            <a:r>
              <a:rPr lang="en-US" sz="2200" dirty="0"/>
              <a:t>Its value can be accumulated into the state if the sigmoidal input gate allows it. </a:t>
            </a:r>
          </a:p>
          <a:p>
            <a:pPr algn="just"/>
            <a:r>
              <a:rPr lang="en-US" sz="2200" dirty="0">
                <a:sym typeface="Wingdings" panose="05000000000000000000" pitchFamily="2" charset="2"/>
              </a:rPr>
              <a:t></a:t>
            </a:r>
            <a:r>
              <a:rPr lang="en-US" sz="2200" dirty="0"/>
              <a:t>The state unit has a linear self-loop whose weight is controlled by the forget gate. </a:t>
            </a:r>
          </a:p>
          <a:p>
            <a:pPr algn="just"/>
            <a:r>
              <a:rPr lang="en-US" sz="2200" dirty="0">
                <a:sym typeface="Wingdings" panose="05000000000000000000" pitchFamily="2" charset="2"/>
              </a:rPr>
              <a:t></a:t>
            </a:r>
            <a:r>
              <a:rPr lang="en-US" sz="2200" dirty="0"/>
              <a:t>The output of the cell can be shut off by the output gate. </a:t>
            </a:r>
          </a:p>
          <a:p>
            <a:pPr algn="just"/>
            <a:r>
              <a:rPr lang="en-US" sz="2200" dirty="0">
                <a:sym typeface="Wingdings" panose="05000000000000000000" pitchFamily="2" charset="2"/>
              </a:rPr>
              <a:t></a:t>
            </a:r>
            <a:r>
              <a:rPr lang="en-US" sz="2200" dirty="0"/>
              <a:t>All the gating units have a sigmoid nonlinearity, while the input unit can have any squashing nonlinearity. </a:t>
            </a:r>
          </a:p>
          <a:p>
            <a:pPr algn="just"/>
            <a:r>
              <a:rPr lang="en-US" sz="2200" dirty="0">
                <a:sym typeface="Wingdings" panose="05000000000000000000" pitchFamily="2" charset="2"/>
              </a:rPr>
              <a:t></a:t>
            </a:r>
            <a:r>
              <a:rPr lang="en-US" sz="2200" dirty="0"/>
              <a:t>The state unit can also be used as an extra input to the gating units. </a:t>
            </a:r>
          </a:p>
          <a:p>
            <a:pPr algn="just"/>
            <a:r>
              <a:rPr lang="en-US" sz="2200" dirty="0">
                <a:sym typeface="Wingdings" panose="05000000000000000000" pitchFamily="2" charset="2"/>
              </a:rPr>
              <a:t></a:t>
            </a:r>
            <a:r>
              <a:rPr lang="en-US" sz="2200" dirty="0"/>
              <a:t>The black square indicates a delay of a single time step.</a:t>
            </a:r>
          </a:p>
        </p:txBody>
      </p:sp>
    </p:spTree>
    <p:extLst>
      <p:ext uri="{BB962C8B-B14F-4D97-AF65-F5344CB8AC3E}">
        <p14:creationId xmlns:p14="http://schemas.microsoft.com/office/powerpoint/2010/main" val="413734580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1537485" y="89996"/>
            <a:ext cx="10099535" cy="1050981"/>
          </a:xfrm>
        </p:spPr>
        <p:txBody>
          <a:bodyPr/>
          <a:lstStyle/>
          <a:p>
            <a:pPr algn="just"/>
            <a:r>
              <a:rPr lang="en-US" b="1" dirty="0"/>
              <a:t>LSTM</a:t>
            </a:r>
            <a:endParaRPr lang="en-US" dirty="0"/>
          </a:p>
        </p:txBody>
      </p:sp>
      <p:sp>
        <p:nvSpPr>
          <p:cNvPr id="3" name="Content Placeholder 2"/>
          <p:cNvSpPr>
            <a:spLocks noGrp="1"/>
          </p:cNvSpPr>
          <p:nvPr>
            <p:ph idx="1"/>
          </p:nvPr>
        </p:nvSpPr>
        <p:spPr>
          <a:xfrm>
            <a:off x="291313" y="1132886"/>
            <a:ext cx="11749636" cy="5575412"/>
          </a:xfrm>
        </p:spPr>
        <p:txBody>
          <a:bodyPr>
            <a:normAutofit/>
          </a:bodyPr>
          <a:lstStyle/>
          <a:p>
            <a:pPr algn="just"/>
            <a:r>
              <a:rPr lang="en-US" dirty="0"/>
              <a:t>The idea of introducing </a:t>
            </a:r>
            <a:r>
              <a:rPr lang="en-US" dirty="0">
                <a:solidFill>
                  <a:srgbClr val="FF0000"/>
                </a:solidFill>
              </a:rPr>
              <a:t>self-loops to produce paths </a:t>
            </a:r>
            <a:r>
              <a:rPr lang="en-US" dirty="0"/>
              <a:t>where the gradient can flow for long durations is a </a:t>
            </a:r>
            <a:r>
              <a:rPr lang="en-US" dirty="0">
                <a:solidFill>
                  <a:srgbClr val="FF0000"/>
                </a:solidFill>
              </a:rPr>
              <a:t>core contribution </a:t>
            </a:r>
            <a:r>
              <a:rPr lang="en-US" dirty="0"/>
              <a:t>of the initial </a:t>
            </a:r>
            <a:r>
              <a:rPr lang="en-US" b="1" dirty="0"/>
              <a:t>long short-term memory (LSTM) </a:t>
            </a:r>
            <a:r>
              <a:rPr lang="en-US" dirty="0"/>
              <a:t>model. </a:t>
            </a:r>
          </a:p>
          <a:p>
            <a:pPr algn="just"/>
            <a:r>
              <a:rPr lang="en-US" dirty="0"/>
              <a:t>A crucial addition has been to make the weight on this self-loop conditioned on the context, rather than fixed. By making the weight of this self-loop gated (controlled by another hidden unit), the time scale of integration can be changed dynamically.</a:t>
            </a:r>
          </a:p>
          <a:p>
            <a:pPr algn="just"/>
            <a:r>
              <a:rPr lang="en-US" dirty="0"/>
              <a:t>In this case, we mean that even for an LSTM with fixed parameters, the time scale of integration can change based on the input sequence, because the time constants are output by the model itself. </a:t>
            </a:r>
          </a:p>
          <a:p>
            <a:pPr algn="just"/>
            <a:r>
              <a:rPr lang="en-US" dirty="0"/>
              <a:t>The LSTM has been found extremely successful in many applications, such as unconstrained handwriting recognition, speech recognition, handwriting generation, machine translation, </a:t>
            </a:r>
            <a:r>
              <a:rPr lang="da-DK" dirty="0"/>
              <a:t>image captioning and </a:t>
            </a:r>
            <a:r>
              <a:rPr lang="en-US" dirty="0"/>
              <a:t>parsing </a:t>
            </a:r>
          </a:p>
        </p:txBody>
      </p:sp>
    </p:spTree>
    <p:extLst>
      <p:ext uri="{BB962C8B-B14F-4D97-AF65-F5344CB8AC3E}">
        <p14:creationId xmlns:p14="http://schemas.microsoft.com/office/powerpoint/2010/main" val="148629291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56091" y="243745"/>
            <a:ext cx="10515600" cy="929601"/>
          </a:xfrm>
        </p:spPr>
        <p:txBody>
          <a:bodyPr/>
          <a:lstStyle/>
          <a:p>
            <a:r>
              <a:rPr lang="en-US" b="1" dirty="0"/>
              <a:t>LSTM</a:t>
            </a:r>
            <a:endParaRPr lang="en-US" dirty="0"/>
          </a:p>
        </p:txBody>
      </p:sp>
      <p:sp>
        <p:nvSpPr>
          <p:cNvPr id="3" name="Content Placeholder 2"/>
          <p:cNvSpPr>
            <a:spLocks noGrp="1"/>
          </p:cNvSpPr>
          <p:nvPr>
            <p:ph idx="1"/>
          </p:nvPr>
        </p:nvSpPr>
        <p:spPr>
          <a:xfrm>
            <a:off x="396510" y="1270450"/>
            <a:ext cx="10957290" cy="4906513"/>
          </a:xfrm>
        </p:spPr>
        <p:txBody>
          <a:bodyPr>
            <a:normAutofit/>
          </a:bodyPr>
          <a:lstStyle/>
          <a:p>
            <a:pPr algn="just"/>
            <a:r>
              <a:rPr lang="en-US" dirty="0"/>
              <a:t>LSTM recurrent networks have </a:t>
            </a:r>
            <a:r>
              <a:rPr lang="en-US" dirty="0">
                <a:solidFill>
                  <a:srgbClr val="FF0000"/>
                </a:solidFill>
              </a:rPr>
              <a:t>“LSTM cells</a:t>
            </a:r>
            <a:r>
              <a:rPr lang="en-US" dirty="0"/>
              <a:t>” that have an internal recurrence (a self-loop), in addition to the outer recurrence of the RNN. </a:t>
            </a:r>
          </a:p>
          <a:p>
            <a:pPr algn="just"/>
            <a:r>
              <a:rPr lang="en-US" dirty="0"/>
              <a:t>Each cell has the same inputs and outputs as an ordinary recurrent network, but has more parameters and a system of gating units that controls the flow of information. </a:t>
            </a:r>
          </a:p>
          <a:p>
            <a:pPr algn="just"/>
            <a:r>
              <a:rPr lang="en-US" dirty="0"/>
              <a:t>The most important component is the state unit </a:t>
            </a:r>
            <a:r>
              <a:rPr lang="en-US" i="1" dirty="0"/>
              <a:t>s</a:t>
            </a:r>
            <a:r>
              <a:rPr lang="en-US" dirty="0"/>
              <a:t>(</a:t>
            </a:r>
            <a:r>
              <a:rPr lang="en-US" i="1" dirty="0"/>
              <a:t>t</a:t>
            </a:r>
            <a:r>
              <a:rPr lang="en-US" dirty="0"/>
              <a:t>)</a:t>
            </a:r>
            <a:r>
              <a:rPr lang="en-US" i="1" dirty="0" err="1"/>
              <a:t>i</a:t>
            </a:r>
            <a:r>
              <a:rPr lang="en-US" i="1" dirty="0"/>
              <a:t> </a:t>
            </a:r>
            <a:r>
              <a:rPr lang="en-US" dirty="0"/>
              <a:t>that has a linear self-loop similar to the leaky units described in the previous section. However, here, the self-loop weight (or the associated time constant) is controlled by a </a:t>
            </a:r>
            <a:r>
              <a:rPr lang="en-US" b="1" dirty="0"/>
              <a:t>forget gate </a:t>
            </a:r>
            <a:r>
              <a:rPr lang="en-US" dirty="0"/>
              <a:t>unit </a:t>
            </a:r>
            <a:r>
              <a:rPr lang="en-US" i="1" dirty="0"/>
              <a:t>f</a:t>
            </a:r>
            <a:r>
              <a:rPr lang="en-US" dirty="0"/>
              <a:t>(</a:t>
            </a:r>
            <a:r>
              <a:rPr lang="en-US" i="1" dirty="0"/>
              <a:t>t</a:t>
            </a:r>
            <a:r>
              <a:rPr lang="en-US" dirty="0"/>
              <a:t>) </a:t>
            </a:r>
            <a:r>
              <a:rPr lang="en-US" i="1" dirty="0" err="1"/>
              <a:t>i</a:t>
            </a:r>
            <a:r>
              <a:rPr lang="en-US" i="1" dirty="0"/>
              <a:t> </a:t>
            </a:r>
            <a:r>
              <a:rPr lang="en-US" dirty="0"/>
              <a:t>(for time step </a:t>
            </a:r>
            <a:r>
              <a:rPr lang="en-US" i="1" dirty="0"/>
              <a:t>t </a:t>
            </a:r>
            <a:r>
              <a:rPr lang="en-US" dirty="0"/>
              <a:t>and cell </a:t>
            </a:r>
            <a:r>
              <a:rPr lang="en-US" i="1" dirty="0" err="1"/>
              <a:t>i</a:t>
            </a:r>
            <a:r>
              <a:rPr lang="en-US" dirty="0"/>
              <a:t>), that sets this weight to a value between 0 and 1 via a sigmoid unit:</a:t>
            </a:r>
          </a:p>
        </p:txBody>
      </p:sp>
    </p:spTree>
    <p:extLst>
      <p:ext uri="{BB962C8B-B14F-4D97-AF65-F5344CB8AC3E}">
        <p14:creationId xmlns:p14="http://schemas.microsoft.com/office/powerpoint/2010/main" val="24426792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2275" y="235654"/>
            <a:ext cx="10515600" cy="1131902"/>
          </a:xfrm>
        </p:spPr>
        <p:txBody>
          <a:bodyPr/>
          <a:lstStyle/>
          <a:p>
            <a:r>
              <a:rPr lang="en-US" dirty="0"/>
              <a:t>Directed acyclic Graph</a:t>
            </a:r>
          </a:p>
        </p:txBody>
      </p:sp>
      <p:sp>
        <p:nvSpPr>
          <p:cNvPr id="3" name="Content Placeholder 2"/>
          <p:cNvSpPr>
            <a:spLocks noGrp="1"/>
          </p:cNvSpPr>
          <p:nvPr>
            <p:ph idx="1"/>
          </p:nvPr>
        </p:nvSpPr>
        <p:spPr>
          <a:xfrm>
            <a:off x="370884" y="1480842"/>
            <a:ext cx="11450231" cy="4936142"/>
          </a:xfrm>
        </p:spPr>
        <p:txBody>
          <a:bodyPr/>
          <a:lstStyle/>
          <a:p>
            <a:r>
              <a:rPr lang="en-US" dirty="0"/>
              <a:t>Represented by a traditional </a:t>
            </a:r>
            <a:r>
              <a:rPr lang="en-US" dirty="0">
                <a:solidFill>
                  <a:srgbClr val="FF0000"/>
                </a:solidFill>
              </a:rPr>
              <a:t>directed acyclic </a:t>
            </a:r>
            <a:r>
              <a:rPr lang="en-US" dirty="0"/>
              <a:t>computational graph</a:t>
            </a:r>
          </a:p>
          <a:p>
            <a:r>
              <a:rPr lang="en-US" dirty="0"/>
              <a:t>The unfolded computational graph</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05025" y="3193025"/>
            <a:ext cx="7981950" cy="1362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p:cNvSpPr/>
          <p:nvPr/>
        </p:nvSpPr>
        <p:spPr>
          <a:xfrm>
            <a:off x="784927" y="5008254"/>
            <a:ext cx="10616751" cy="923330"/>
          </a:xfrm>
          <a:prstGeom prst="rect">
            <a:avLst/>
          </a:prstGeom>
        </p:spPr>
        <p:txBody>
          <a:bodyPr wrap="square">
            <a:spAutoFit/>
          </a:bodyPr>
          <a:lstStyle/>
          <a:p>
            <a:pPr algn="just"/>
            <a:r>
              <a:rPr lang="en-US" dirty="0">
                <a:solidFill>
                  <a:srgbClr val="FF0000"/>
                </a:solidFill>
              </a:rPr>
              <a:t>Figure 10.1: The classical dynamical system described by equation illustrated as an unfolded computational graph. Each node represents the state at some time </a:t>
            </a:r>
            <a:r>
              <a:rPr lang="en-US" i="1" dirty="0">
                <a:solidFill>
                  <a:srgbClr val="FF0000"/>
                </a:solidFill>
              </a:rPr>
              <a:t>t </a:t>
            </a:r>
            <a:r>
              <a:rPr lang="en-US" dirty="0">
                <a:solidFill>
                  <a:srgbClr val="FF0000"/>
                </a:solidFill>
              </a:rPr>
              <a:t>and the function </a:t>
            </a:r>
            <a:r>
              <a:rPr lang="en-US" i="1" dirty="0">
                <a:solidFill>
                  <a:srgbClr val="FF0000"/>
                </a:solidFill>
              </a:rPr>
              <a:t>f </a:t>
            </a:r>
            <a:r>
              <a:rPr lang="en-US" dirty="0">
                <a:solidFill>
                  <a:srgbClr val="FF0000"/>
                </a:solidFill>
              </a:rPr>
              <a:t>maps the state at </a:t>
            </a:r>
            <a:r>
              <a:rPr lang="en-US" i="1" dirty="0">
                <a:solidFill>
                  <a:srgbClr val="FF0000"/>
                </a:solidFill>
              </a:rPr>
              <a:t>t </a:t>
            </a:r>
            <a:r>
              <a:rPr lang="en-US" dirty="0">
                <a:solidFill>
                  <a:srgbClr val="FF0000"/>
                </a:solidFill>
              </a:rPr>
              <a:t>to the state at </a:t>
            </a:r>
            <a:r>
              <a:rPr lang="en-US" i="1" dirty="0">
                <a:solidFill>
                  <a:srgbClr val="FF0000"/>
                </a:solidFill>
              </a:rPr>
              <a:t>t </a:t>
            </a:r>
            <a:r>
              <a:rPr lang="en-US" dirty="0">
                <a:solidFill>
                  <a:srgbClr val="FF0000"/>
                </a:solidFill>
              </a:rPr>
              <a:t>+ 1. The same parameters (the same value of </a:t>
            </a:r>
            <a:r>
              <a:rPr lang="az-Cyrl-AZ" i="1" dirty="0">
                <a:solidFill>
                  <a:srgbClr val="FF0000"/>
                </a:solidFill>
              </a:rPr>
              <a:t>Ө</a:t>
            </a:r>
            <a:r>
              <a:rPr lang="en-US" i="1" dirty="0">
                <a:solidFill>
                  <a:srgbClr val="FF0000"/>
                </a:solidFill>
              </a:rPr>
              <a:t> </a:t>
            </a:r>
            <a:r>
              <a:rPr lang="en-US" dirty="0">
                <a:solidFill>
                  <a:srgbClr val="FF0000"/>
                </a:solidFill>
              </a:rPr>
              <a:t>used to parametrize </a:t>
            </a:r>
            <a:r>
              <a:rPr lang="en-US" i="1" dirty="0">
                <a:solidFill>
                  <a:srgbClr val="FF0000"/>
                </a:solidFill>
              </a:rPr>
              <a:t>f</a:t>
            </a:r>
            <a:r>
              <a:rPr lang="en-US" dirty="0">
                <a:solidFill>
                  <a:srgbClr val="FF0000"/>
                </a:solidFill>
              </a:rPr>
              <a:t>) are used for all time steps.</a:t>
            </a:r>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90110" y="2351158"/>
            <a:ext cx="2667000" cy="666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6890586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LSTM-Forget Gate</a:t>
            </a:r>
            <a:endParaRPr lang="en-US" dirty="0"/>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013734" y="1748126"/>
            <a:ext cx="4552950" cy="962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p:cNvSpPr/>
          <p:nvPr/>
        </p:nvSpPr>
        <p:spPr>
          <a:xfrm>
            <a:off x="532661" y="3191108"/>
            <a:ext cx="9685538" cy="1200329"/>
          </a:xfrm>
          <a:prstGeom prst="rect">
            <a:avLst/>
          </a:prstGeom>
        </p:spPr>
        <p:txBody>
          <a:bodyPr wrap="square">
            <a:spAutoFit/>
          </a:bodyPr>
          <a:lstStyle/>
          <a:p>
            <a:r>
              <a:rPr lang="en-US" sz="2400" dirty="0"/>
              <a:t>where </a:t>
            </a:r>
            <a:r>
              <a:rPr lang="en-US" sz="2400" i="1" dirty="0"/>
              <a:t>x</a:t>
            </a:r>
            <a:r>
              <a:rPr lang="en-US" sz="2400" dirty="0"/>
              <a:t>(</a:t>
            </a:r>
            <a:r>
              <a:rPr lang="en-US" sz="2400" i="1" dirty="0"/>
              <a:t>t</a:t>
            </a:r>
            <a:r>
              <a:rPr lang="en-US" sz="2400" dirty="0"/>
              <a:t>) is the current input vector and </a:t>
            </a:r>
            <a:r>
              <a:rPr lang="en-US" sz="2400" i="1" dirty="0"/>
              <a:t>h</a:t>
            </a:r>
            <a:r>
              <a:rPr lang="en-US" sz="2400" dirty="0"/>
              <a:t>(</a:t>
            </a:r>
            <a:r>
              <a:rPr lang="en-US" sz="2400" i="1" dirty="0"/>
              <a:t>t</a:t>
            </a:r>
            <a:r>
              <a:rPr lang="en-US" sz="2400" dirty="0"/>
              <a:t>) is the current hidden layer vector, containing the outputs of all the LSTM cells, and </a:t>
            </a:r>
            <a:r>
              <a:rPr lang="en-US" sz="2400" i="1" dirty="0"/>
              <a:t>bf </a:t>
            </a:r>
            <a:r>
              <a:rPr lang="en-US" sz="2400" dirty="0"/>
              <a:t>,</a:t>
            </a:r>
            <a:r>
              <a:rPr lang="en-US" sz="2400" i="1" dirty="0" err="1"/>
              <a:t>Uf</a:t>
            </a:r>
            <a:r>
              <a:rPr lang="en-US" sz="2400" i="1" dirty="0"/>
              <a:t> </a:t>
            </a:r>
            <a:r>
              <a:rPr lang="en-US" sz="2400" dirty="0"/>
              <a:t>, </a:t>
            </a:r>
            <a:r>
              <a:rPr lang="en-US" sz="2400" i="1" dirty="0" err="1"/>
              <a:t>Wf</a:t>
            </a:r>
            <a:r>
              <a:rPr lang="en-US" sz="2400" i="1" dirty="0"/>
              <a:t> </a:t>
            </a:r>
            <a:r>
              <a:rPr lang="en-US" sz="2400" dirty="0"/>
              <a:t>are respectively biases, input weights and recurrent weights for the forget gates.</a:t>
            </a:r>
          </a:p>
        </p:txBody>
      </p:sp>
    </p:spTree>
    <p:extLst>
      <p:ext uri="{BB962C8B-B14F-4D97-AF65-F5344CB8AC3E}">
        <p14:creationId xmlns:p14="http://schemas.microsoft.com/office/powerpoint/2010/main" val="244967202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95361" y="138548"/>
            <a:ext cx="10515600" cy="1325563"/>
          </a:xfrm>
        </p:spPr>
        <p:txBody>
          <a:bodyPr/>
          <a:lstStyle/>
          <a:p>
            <a:r>
              <a:rPr lang="en-US" b="1" dirty="0"/>
              <a:t>LSTM-Input Gate</a:t>
            </a:r>
            <a:endParaRPr lang="en-US" dirty="0"/>
          </a:p>
        </p:txBody>
      </p:sp>
      <p:sp>
        <p:nvSpPr>
          <p:cNvPr id="3" name="Content Placeholder 2"/>
          <p:cNvSpPr>
            <a:spLocks noGrp="1"/>
          </p:cNvSpPr>
          <p:nvPr>
            <p:ph idx="1"/>
          </p:nvPr>
        </p:nvSpPr>
        <p:spPr>
          <a:xfrm>
            <a:off x="838200" y="1356287"/>
            <a:ext cx="10515600" cy="4351338"/>
          </a:xfrm>
        </p:spPr>
        <p:txBody>
          <a:bodyPr/>
          <a:lstStyle/>
          <a:p>
            <a:r>
              <a:rPr lang="en-US" dirty="0"/>
              <a:t>The LSTM cell internal state is thus updated as follows, but with a conditional self-loop weight </a:t>
            </a:r>
            <a:r>
              <a:rPr lang="en-US" i="1" dirty="0"/>
              <a:t>f </a:t>
            </a:r>
            <a:r>
              <a:rPr lang="en-US" dirty="0"/>
              <a:t>(</a:t>
            </a:r>
            <a:r>
              <a:rPr lang="en-US" i="1" dirty="0"/>
              <a:t>t</a:t>
            </a:r>
            <a:r>
              <a:rPr lang="en-US" dirty="0"/>
              <a:t>)</a:t>
            </a:r>
            <a:r>
              <a:rPr lang="en-US" i="1" dirty="0" err="1"/>
              <a:t>i</a:t>
            </a:r>
            <a:r>
              <a:rPr lang="en-US" i="1" dirty="0"/>
              <a:t> </a:t>
            </a:r>
            <a:r>
              <a:rPr lang="en-US" dirty="0"/>
              <a:t>:</a:t>
            </a:r>
          </a:p>
          <a:p>
            <a:endParaRPr lang="en-US" dirty="0"/>
          </a:p>
          <a:p>
            <a:endParaRPr lang="en-US" dirty="0"/>
          </a:p>
          <a:p>
            <a:r>
              <a:rPr lang="en-US" dirty="0"/>
              <a:t>where </a:t>
            </a:r>
            <a:r>
              <a:rPr lang="en-US" i="1" dirty="0"/>
              <a:t>b</a:t>
            </a:r>
            <a:r>
              <a:rPr lang="en-US" dirty="0"/>
              <a:t>, </a:t>
            </a:r>
            <a:r>
              <a:rPr lang="en-US" i="1" dirty="0"/>
              <a:t>U </a:t>
            </a:r>
            <a:r>
              <a:rPr lang="en-US" dirty="0"/>
              <a:t>and </a:t>
            </a:r>
            <a:r>
              <a:rPr lang="en-US" i="1" dirty="0"/>
              <a:t>W </a:t>
            </a:r>
            <a:r>
              <a:rPr lang="en-US" dirty="0"/>
              <a:t>respectively denote the biases, input weights and recurrent weights into the LSTM cell.</a:t>
            </a:r>
          </a:p>
          <a:p>
            <a:r>
              <a:rPr lang="en-US" dirty="0"/>
              <a:t>The </a:t>
            </a:r>
            <a:r>
              <a:rPr lang="en-US" b="1" dirty="0"/>
              <a:t>external input gate </a:t>
            </a:r>
            <a:r>
              <a:rPr lang="en-US" dirty="0"/>
              <a:t>unit </a:t>
            </a:r>
            <a:r>
              <a:rPr lang="en-US" i="1" dirty="0"/>
              <a:t>g</a:t>
            </a:r>
            <a:r>
              <a:rPr lang="en-US" dirty="0"/>
              <a:t>(</a:t>
            </a:r>
            <a:r>
              <a:rPr lang="en-US" i="1" dirty="0"/>
              <a:t>t</a:t>
            </a:r>
            <a:r>
              <a:rPr lang="en-US" dirty="0"/>
              <a:t>) </a:t>
            </a:r>
            <a:r>
              <a:rPr lang="en-US" i="1" dirty="0" err="1"/>
              <a:t>i</a:t>
            </a:r>
            <a:r>
              <a:rPr lang="en-US" i="1" dirty="0"/>
              <a:t> </a:t>
            </a:r>
            <a:r>
              <a:rPr lang="en-US" dirty="0"/>
              <a:t>is computed similarly to the forget gate (with a sigmoid unit to obtain a gating value between 0 and 1), but with its own parameters:</a:t>
            </a:r>
          </a:p>
          <a:p>
            <a:endParaRPr lang="en-US" dirty="0"/>
          </a:p>
          <a:p>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70813" y="2162133"/>
            <a:ext cx="6076950" cy="866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66006" y="5543128"/>
            <a:ext cx="4733925" cy="1047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8662222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LSTM</a:t>
            </a:r>
            <a:endParaRPr lang="en-US" dirty="0"/>
          </a:p>
        </p:txBody>
      </p:sp>
      <p:sp>
        <p:nvSpPr>
          <p:cNvPr id="3" name="Content Placeholder 2"/>
          <p:cNvSpPr>
            <a:spLocks noGrp="1"/>
          </p:cNvSpPr>
          <p:nvPr>
            <p:ph idx="1"/>
          </p:nvPr>
        </p:nvSpPr>
        <p:spPr/>
        <p:txBody>
          <a:bodyPr/>
          <a:lstStyle/>
          <a:p>
            <a:r>
              <a:rPr lang="en-US" dirty="0"/>
              <a:t>The output </a:t>
            </a:r>
            <a:r>
              <a:rPr lang="en-US" i="1" dirty="0"/>
              <a:t>h</a:t>
            </a:r>
            <a:r>
              <a:rPr lang="en-US" dirty="0"/>
              <a:t>(</a:t>
            </a:r>
            <a:r>
              <a:rPr lang="en-US" i="1" dirty="0"/>
              <a:t>t</a:t>
            </a:r>
            <a:r>
              <a:rPr lang="en-US" dirty="0"/>
              <a:t>) </a:t>
            </a:r>
            <a:r>
              <a:rPr lang="en-US" i="1" dirty="0" err="1"/>
              <a:t>i</a:t>
            </a:r>
            <a:r>
              <a:rPr lang="en-US" i="1" dirty="0"/>
              <a:t> </a:t>
            </a:r>
            <a:r>
              <a:rPr lang="en-US" dirty="0"/>
              <a:t>of the LSTM cell can also be shut off, via the </a:t>
            </a:r>
            <a:r>
              <a:rPr lang="en-US" b="1" dirty="0"/>
              <a:t>output gate </a:t>
            </a:r>
            <a:r>
              <a:rPr lang="en-US" i="1" dirty="0"/>
              <a:t>q </a:t>
            </a:r>
            <a:r>
              <a:rPr lang="en-US" dirty="0"/>
              <a:t>(</a:t>
            </a:r>
            <a:r>
              <a:rPr lang="en-US" i="1" dirty="0"/>
              <a:t>t</a:t>
            </a:r>
            <a:r>
              <a:rPr lang="en-US" dirty="0"/>
              <a:t>)</a:t>
            </a:r>
            <a:r>
              <a:rPr lang="en-US" i="1" dirty="0" err="1"/>
              <a:t>i</a:t>
            </a:r>
            <a:r>
              <a:rPr lang="en-US" i="1" dirty="0"/>
              <a:t> </a:t>
            </a:r>
            <a:r>
              <a:rPr lang="en-US" dirty="0"/>
              <a:t>, which also uses a sigmoid unit for gating:</a:t>
            </a:r>
          </a:p>
          <a:p>
            <a:endParaRPr 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7642" y="3240903"/>
            <a:ext cx="4714875" cy="1533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p:cNvSpPr/>
          <p:nvPr/>
        </p:nvSpPr>
        <p:spPr>
          <a:xfrm>
            <a:off x="550417" y="5147290"/>
            <a:ext cx="11442646" cy="523220"/>
          </a:xfrm>
          <a:prstGeom prst="rect">
            <a:avLst/>
          </a:prstGeom>
        </p:spPr>
        <p:txBody>
          <a:bodyPr wrap="square">
            <a:spAutoFit/>
          </a:bodyPr>
          <a:lstStyle/>
          <a:p>
            <a:r>
              <a:rPr lang="en-US" sz="2800" dirty="0"/>
              <a:t>Parameters </a:t>
            </a:r>
            <a:r>
              <a:rPr lang="en-US" sz="2800" i="1" dirty="0" err="1"/>
              <a:t>bo</a:t>
            </a:r>
            <a:r>
              <a:rPr lang="en-US" sz="2800" dirty="0"/>
              <a:t>, </a:t>
            </a:r>
            <a:r>
              <a:rPr lang="en-US" sz="2800" i="1" dirty="0" err="1"/>
              <a:t>Uo</a:t>
            </a:r>
            <a:r>
              <a:rPr lang="en-US" sz="2800" dirty="0"/>
              <a:t>, </a:t>
            </a:r>
            <a:r>
              <a:rPr lang="en-US" sz="2800" i="1" dirty="0"/>
              <a:t>Wo </a:t>
            </a:r>
            <a:r>
              <a:rPr lang="en-US" sz="2800" dirty="0"/>
              <a:t>for its biases, input weights and recurrent weights </a:t>
            </a:r>
          </a:p>
        </p:txBody>
      </p:sp>
    </p:spTree>
    <p:extLst>
      <p:ext uri="{BB962C8B-B14F-4D97-AF65-F5344CB8AC3E}">
        <p14:creationId xmlns:p14="http://schemas.microsoft.com/office/powerpoint/2010/main" val="163143629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91853"/>
            <a:ext cx="10515600" cy="1325563"/>
          </a:xfrm>
        </p:spPr>
        <p:txBody>
          <a:bodyPr/>
          <a:lstStyle/>
          <a:p>
            <a:r>
              <a:rPr lang="en-US" b="1" dirty="0"/>
              <a:t>Other Gated RNNs</a:t>
            </a:r>
            <a:endParaRPr lang="en-US" dirty="0"/>
          </a:p>
        </p:txBody>
      </p:sp>
      <p:sp>
        <p:nvSpPr>
          <p:cNvPr id="3" name="Content Placeholder 2"/>
          <p:cNvSpPr>
            <a:spLocks noGrp="1"/>
          </p:cNvSpPr>
          <p:nvPr>
            <p:ph idx="1"/>
          </p:nvPr>
        </p:nvSpPr>
        <p:spPr>
          <a:xfrm>
            <a:off x="838200" y="1233710"/>
            <a:ext cx="10515600" cy="4351338"/>
          </a:xfrm>
        </p:spPr>
        <p:txBody>
          <a:bodyPr>
            <a:normAutofit/>
          </a:bodyPr>
          <a:lstStyle/>
          <a:p>
            <a:pPr algn="just"/>
            <a:r>
              <a:rPr lang="en-US" dirty="0"/>
              <a:t>Which pieces of the LSTM architecture are actually necessary? What other successful architectures could be designed that allow the network to dynamically control the time scale and forgetting behavior of different units?</a:t>
            </a:r>
          </a:p>
          <a:p>
            <a:pPr algn="just"/>
            <a:r>
              <a:rPr lang="en-US" dirty="0"/>
              <a:t>Answers </a:t>
            </a:r>
          </a:p>
          <a:p>
            <a:pPr marL="0" indent="0" algn="just">
              <a:buNone/>
            </a:pPr>
            <a:r>
              <a:rPr lang="en-US" dirty="0">
                <a:solidFill>
                  <a:srgbClr val="00B0F0"/>
                </a:solidFill>
                <a:sym typeface="Wingdings" panose="05000000000000000000" pitchFamily="2" charset="2"/>
              </a:rPr>
              <a:t>G</a:t>
            </a:r>
            <a:r>
              <a:rPr lang="en-US" dirty="0">
                <a:solidFill>
                  <a:srgbClr val="00B0F0"/>
                </a:solidFill>
              </a:rPr>
              <a:t>ated recurrent units or GRUs </a:t>
            </a:r>
          </a:p>
          <a:p>
            <a:pPr algn="just"/>
            <a:r>
              <a:rPr lang="fr-FR" dirty="0">
                <a:solidFill>
                  <a:srgbClr val="00B0F0"/>
                </a:solidFill>
              </a:rPr>
              <a:t>The main </a:t>
            </a:r>
            <a:r>
              <a:rPr lang="en-US" dirty="0">
                <a:solidFill>
                  <a:srgbClr val="00B0F0"/>
                </a:solidFill>
              </a:rPr>
              <a:t>difference with the LSTM is that a single gating unit simultaneously controls the forgetting factor and the decision to update the state unit. The update equations are the following:</a:t>
            </a: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60701" y="5643183"/>
            <a:ext cx="8048625" cy="1028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5707219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Other Gated RNNs</a:t>
            </a:r>
            <a:endParaRPr lang="en-US" dirty="0"/>
          </a:p>
        </p:txBody>
      </p:sp>
      <p:sp>
        <p:nvSpPr>
          <p:cNvPr id="3" name="Content Placeholder 2"/>
          <p:cNvSpPr>
            <a:spLocks noGrp="1"/>
          </p:cNvSpPr>
          <p:nvPr>
            <p:ph idx="1"/>
          </p:nvPr>
        </p:nvSpPr>
        <p:spPr/>
        <p:txBody>
          <a:bodyPr/>
          <a:lstStyle/>
          <a:p>
            <a:r>
              <a:rPr lang="en-US" dirty="0"/>
              <a:t>where </a:t>
            </a:r>
            <a:r>
              <a:rPr lang="en-US" i="1" dirty="0"/>
              <a:t>u </a:t>
            </a:r>
            <a:r>
              <a:rPr lang="en-US" dirty="0"/>
              <a:t>stands for “update” gate and </a:t>
            </a:r>
            <a:r>
              <a:rPr lang="en-US" i="1" dirty="0"/>
              <a:t>r </a:t>
            </a:r>
            <a:r>
              <a:rPr lang="en-US" dirty="0"/>
              <a:t>for “reset” gate. Their value is defined as usual:</a:t>
            </a: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2923" y="2790572"/>
            <a:ext cx="4562475" cy="2247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0688618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162824"/>
            <a:ext cx="10515600" cy="921509"/>
          </a:xfrm>
        </p:spPr>
        <p:txBody>
          <a:bodyPr/>
          <a:lstStyle/>
          <a:p>
            <a:r>
              <a:rPr lang="en-US" b="1" dirty="0"/>
              <a:t>Other Gated RNNs</a:t>
            </a:r>
            <a:endParaRPr lang="en-US" dirty="0"/>
          </a:p>
        </p:txBody>
      </p:sp>
      <p:sp>
        <p:nvSpPr>
          <p:cNvPr id="3" name="Content Placeholder 2"/>
          <p:cNvSpPr>
            <a:spLocks noGrp="1"/>
          </p:cNvSpPr>
          <p:nvPr>
            <p:ph idx="1"/>
          </p:nvPr>
        </p:nvSpPr>
        <p:spPr>
          <a:xfrm>
            <a:off x="582627" y="1116701"/>
            <a:ext cx="11247929" cy="5060262"/>
          </a:xfrm>
        </p:spPr>
        <p:txBody>
          <a:bodyPr>
            <a:normAutofit/>
          </a:bodyPr>
          <a:lstStyle/>
          <a:p>
            <a:pPr algn="just"/>
            <a:r>
              <a:rPr lang="en-US" dirty="0"/>
              <a:t>Reset and updates gates can individually “ignore” parts of the state vector</a:t>
            </a:r>
          </a:p>
          <a:p>
            <a:pPr algn="just"/>
            <a:endParaRPr lang="en-US" dirty="0"/>
          </a:p>
          <a:p>
            <a:pPr algn="just"/>
            <a:r>
              <a:rPr lang="en-US" dirty="0"/>
              <a:t>The update gates act like conditional leaky integrators that can linearly gate any dimension, thus choosing to copy it or completely ignore it by replacing it by the new “target state” value</a:t>
            </a:r>
          </a:p>
          <a:p>
            <a:pPr algn="just"/>
            <a:endParaRPr lang="en-US" dirty="0"/>
          </a:p>
          <a:p>
            <a:pPr algn="just"/>
            <a:r>
              <a:rPr lang="en-US" dirty="0"/>
              <a:t>The reset gates control which parts of the state get used to compute the next target state, introducing an additional nonlinear effect in the relationship between past state and future state.</a:t>
            </a:r>
          </a:p>
        </p:txBody>
      </p:sp>
    </p:spTree>
    <p:extLst>
      <p:ext uri="{BB962C8B-B14F-4D97-AF65-F5344CB8AC3E}">
        <p14:creationId xmlns:p14="http://schemas.microsoft.com/office/powerpoint/2010/main" val="174072188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21275" y="-87636"/>
            <a:ext cx="10515600" cy="1325563"/>
          </a:xfrm>
        </p:spPr>
        <p:txBody>
          <a:bodyPr/>
          <a:lstStyle/>
          <a:p>
            <a:r>
              <a:rPr lang="en-US" b="1" dirty="0"/>
              <a:t>Echo State Networks</a:t>
            </a:r>
            <a:endParaRPr lang="en-US" dirty="0"/>
          </a:p>
        </p:txBody>
      </p:sp>
      <p:sp>
        <p:nvSpPr>
          <p:cNvPr id="3" name="Content Placeholder 2"/>
          <p:cNvSpPr>
            <a:spLocks noGrp="1"/>
          </p:cNvSpPr>
          <p:nvPr>
            <p:ph idx="1"/>
          </p:nvPr>
        </p:nvSpPr>
        <p:spPr>
          <a:xfrm>
            <a:off x="281126" y="1194047"/>
            <a:ext cx="11629747" cy="5663953"/>
          </a:xfrm>
        </p:spPr>
        <p:txBody>
          <a:bodyPr>
            <a:normAutofit lnSpcReduction="10000"/>
          </a:bodyPr>
          <a:lstStyle/>
          <a:p>
            <a:r>
              <a:rPr lang="en-US" dirty="0"/>
              <a:t>The recurrent weights mapping from </a:t>
            </a:r>
            <a:r>
              <a:rPr lang="en-US" i="1" dirty="0"/>
              <a:t>h</a:t>
            </a:r>
            <a:r>
              <a:rPr lang="en-US" dirty="0"/>
              <a:t>(</a:t>
            </a:r>
            <a:r>
              <a:rPr lang="en-US" i="1" dirty="0"/>
              <a:t>t−</a:t>
            </a:r>
            <a:r>
              <a:rPr lang="en-US" dirty="0"/>
              <a:t>1) to </a:t>
            </a:r>
            <a:r>
              <a:rPr lang="en-US" i="1" dirty="0"/>
              <a:t>h</a:t>
            </a:r>
            <a:r>
              <a:rPr lang="en-US" dirty="0"/>
              <a:t>(</a:t>
            </a:r>
            <a:r>
              <a:rPr lang="en-US" i="1" dirty="0"/>
              <a:t>t</a:t>
            </a:r>
            <a:r>
              <a:rPr lang="en-US" dirty="0"/>
              <a:t>) and the input weights mapping from </a:t>
            </a:r>
            <a:r>
              <a:rPr lang="en-US" i="1" dirty="0"/>
              <a:t>x</a:t>
            </a:r>
            <a:r>
              <a:rPr lang="en-US" dirty="0"/>
              <a:t>(</a:t>
            </a:r>
            <a:r>
              <a:rPr lang="en-US" i="1" dirty="0"/>
              <a:t>t</a:t>
            </a:r>
            <a:r>
              <a:rPr lang="en-US" dirty="0"/>
              <a:t>) to </a:t>
            </a:r>
            <a:r>
              <a:rPr lang="en-US" i="1" dirty="0"/>
              <a:t>h</a:t>
            </a:r>
            <a:r>
              <a:rPr lang="en-US" dirty="0"/>
              <a:t>(</a:t>
            </a:r>
            <a:r>
              <a:rPr lang="en-US" i="1" dirty="0"/>
              <a:t>t</a:t>
            </a:r>
            <a:r>
              <a:rPr lang="en-US" dirty="0"/>
              <a:t>) are some of the most difficult parameters to learn in a recurrent network. </a:t>
            </a:r>
          </a:p>
          <a:p>
            <a:r>
              <a:rPr lang="en-US" dirty="0">
                <a:solidFill>
                  <a:srgbClr val="FF0000"/>
                </a:solidFill>
              </a:rPr>
              <a:t>Proposed approach to avoiding this difficulty </a:t>
            </a:r>
          </a:p>
          <a:p>
            <a:pPr marL="0" indent="0">
              <a:buNone/>
            </a:pPr>
            <a:r>
              <a:rPr lang="en-US" b="1" dirty="0">
                <a:sym typeface="Wingdings" panose="05000000000000000000" pitchFamily="2" charset="2"/>
              </a:rPr>
              <a:t></a:t>
            </a:r>
            <a:r>
              <a:rPr lang="en-US" b="1" dirty="0"/>
              <a:t>Echo state networks </a:t>
            </a:r>
            <a:r>
              <a:rPr lang="en-US" dirty="0"/>
              <a:t>or ESNs-- set the recurrent weights such that the recurrent hidden units do a good job of capturing the history of past inputs, and </a:t>
            </a:r>
            <a:r>
              <a:rPr lang="en-US" i="1" dirty="0"/>
              <a:t>learn only the output weights</a:t>
            </a:r>
            <a:r>
              <a:rPr lang="en-US" dirty="0"/>
              <a:t>. </a:t>
            </a:r>
          </a:p>
          <a:p>
            <a:pPr marL="0" indent="0">
              <a:buNone/>
            </a:pPr>
            <a:r>
              <a:rPr lang="en-US" b="1" dirty="0">
                <a:sym typeface="Wingdings" panose="05000000000000000000" pitchFamily="2" charset="2"/>
              </a:rPr>
              <a:t></a:t>
            </a:r>
            <a:r>
              <a:rPr lang="en-US" b="1" dirty="0"/>
              <a:t>Liquid state machines—S</a:t>
            </a:r>
            <a:r>
              <a:rPr lang="en-US" dirty="0"/>
              <a:t>imilar to ESN, except that it uses spiking neurons (with binary outputs) instead of the continuous-valued hidden units used for ESNs. </a:t>
            </a:r>
          </a:p>
          <a:p>
            <a:pPr marL="0" indent="0">
              <a:buNone/>
            </a:pPr>
            <a:r>
              <a:rPr lang="en-US" dirty="0">
                <a:sym typeface="Wingdings" panose="05000000000000000000" pitchFamily="2" charset="2"/>
              </a:rPr>
              <a:t></a:t>
            </a:r>
            <a:r>
              <a:rPr lang="en-US" dirty="0"/>
              <a:t>Both ESNs and liquid state machines are termed </a:t>
            </a:r>
            <a:r>
              <a:rPr lang="en-US" b="1" dirty="0"/>
              <a:t>reservoir computing</a:t>
            </a:r>
            <a:endParaRPr lang="en-US" dirty="0"/>
          </a:p>
          <a:p>
            <a:r>
              <a:rPr lang="en-US" b="1" dirty="0"/>
              <a:t>reservoir computing</a:t>
            </a:r>
            <a:r>
              <a:rPr lang="en-US" b="1" dirty="0">
                <a:sym typeface="Wingdings" panose="05000000000000000000" pitchFamily="2" charset="2"/>
              </a:rPr>
              <a:t> </a:t>
            </a:r>
            <a:r>
              <a:rPr lang="en-US" dirty="0"/>
              <a:t>the hidden units form of reservoir of temporal features which may capture different aspects of the history of inputs.</a:t>
            </a:r>
          </a:p>
        </p:txBody>
      </p:sp>
    </p:spTree>
    <p:extLst>
      <p:ext uri="{BB962C8B-B14F-4D97-AF65-F5344CB8AC3E}">
        <p14:creationId xmlns:p14="http://schemas.microsoft.com/office/powerpoint/2010/main" val="144572076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Echo State Networks</a:t>
            </a:r>
            <a:endParaRPr lang="en-US" dirty="0"/>
          </a:p>
        </p:txBody>
      </p:sp>
      <p:sp>
        <p:nvSpPr>
          <p:cNvPr id="3" name="Content Placeholder 2"/>
          <p:cNvSpPr>
            <a:spLocks noGrp="1"/>
          </p:cNvSpPr>
          <p:nvPr>
            <p:ph idx="1"/>
          </p:nvPr>
        </p:nvSpPr>
        <p:spPr/>
        <p:txBody>
          <a:bodyPr/>
          <a:lstStyle/>
          <a:p>
            <a:r>
              <a:rPr lang="en-US" dirty="0">
                <a:solidFill>
                  <a:srgbClr val="FF0000"/>
                </a:solidFill>
              </a:rPr>
              <a:t>The important question is therefore: how do we set the input and recurrent weights so that a rich set of histories can be represented in the recurrent neural network state? </a:t>
            </a:r>
          </a:p>
          <a:p>
            <a:r>
              <a:rPr lang="en-US" dirty="0"/>
              <a:t>View the recurrent net as a dynamical system, and set the input and recurrent weights such that the dynamical system is near the edge of stability</a:t>
            </a:r>
          </a:p>
        </p:txBody>
      </p:sp>
    </p:spTree>
    <p:extLst>
      <p:ext uri="{BB962C8B-B14F-4D97-AF65-F5344CB8AC3E}">
        <p14:creationId xmlns:p14="http://schemas.microsoft.com/office/powerpoint/2010/main" val="239488737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Echo State Networks</a:t>
            </a:r>
            <a:endParaRPr lang="en-US" dirty="0"/>
          </a:p>
        </p:txBody>
      </p:sp>
      <p:sp>
        <p:nvSpPr>
          <p:cNvPr id="3" name="Content Placeholder 2"/>
          <p:cNvSpPr>
            <a:spLocks noGrp="1"/>
          </p:cNvSpPr>
          <p:nvPr>
            <p:ph idx="1"/>
          </p:nvPr>
        </p:nvSpPr>
        <p:spPr/>
        <p:txBody>
          <a:bodyPr>
            <a:normAutofit lnSpcReduction="10000"/>
          </a:bodyPr>
          <a:lstStyle/>
          <a:p>
            <a:r>
              <a:rPr lang="en-US" dirty="0"/>
              <a:t>The original idea was to make the eigenvalues of the Jacobian of the state-to </a:t>
            </a:r>
            <a:r>
              <a:rPr lang="en-US" dirty="0" err="1"/>
              <a:t>statetransition</a:t>
            </a:r>
            <a:r>
              <a:rPr lang="en-US" dirty="0"/>
              <a:t> function be close to 1. </a:t>
            </a:r>
          </a:p>
          <a:p>
            <a:pPr marL="0" indent="0">
              <a:buNone/>
            </a:pPr>
            <a:r>
              <a:rPr lang="en-US" dirty="0"/>
              <a:t>An important characteristic of a recurrent network is the eigenvalue spectrum of the </a:t>
            </a:r>
            <a:r>
              <a:rPr lang="en-US" dirty="0" err="1"/>
              <a:t>JacobiansOf</a:t>
            </a:r>
            <a:r>
              <a:rPr lang="en-US" dirty="0"/>
              <a:t> particular importance is the </a:t>
            </a:r>
            <a:r>
              <a:rPr lang="en-US" b="1" dirty="0"/>
              <a:t>spectral radius </a:t>
            </a:r>
            <a:r>
              <a:rPr lang="en-US" dirty="0"/>
              <a:t>of </a:t>
            </a:r>
            <a:r>
              <a:rPr lang="en-US" i="1" dirty="0"/>
              <a:t>J</a:t>
            </a:r>
            <a:r>
              <a:rPr lang="en-US" dirty="0"/>
              <a:t>(</a:t>
            </a:r>
            <a:r>
              <a:rPr lang="en-US" i="1" dirty="0"/>
              <a:t>t</a:t>
            </a:r>
            <a:r>
              <a:rPr lang="en-US" dirty="0"/>
              <a:t>), defined to be the maximum of the absolute values of its eigenvalues.</a:t>
            </a:r>
          </a:p>
          <a:p>
            <a:endParaRPr lang="en-US" dirty="0"/>
          </a:p>
          <a:p>
            <a:pPr marL="0" indent="0">
              <a:buNone/>
            </a:pPr>
            <a:r>
              <a:rPr lang="en-US" i="1" dirty="0"/>
              <a:t>					J</a:t>
            </a:r>
            <a:r>
              <a:rPr lang="en-US" dirty="0"/>
              <a:t>(</a:t>
            </a:r>
            <a:r>
              <a:rPr lang="en-US" i="1" dirty="0"/>
              <a:t>t</a:t>
            </a:r>
            <a:r>
              <a:rPr lang="en-US" dirty="0"/>
              <a:t>) = </a:t>
            </a:r>
            <a:r>
              <a:rPr lang="en-US" i="1" dirty="0"/>
              <a:t>∂s</a:t>
            </a:r>
            <a:r>
              <a:rPr lang="en-US" dirty="0"/>
              <a:t>(</a:t>
            </a:r>
            <a:r>
              <a:rPr lang="en-US" i="1" dirty="0"/>
              <a:t>t</a:t>
            </a:r>
            <a:r>
              <a:rPr lang="en-US" dirty="0"/>
              <a:t>)</a:t>
            </a:r>
            <a:r>
              <a:rPr lang="en-US" i="1" dirty="0"/>
              <a:t>∂s</a:t>
            </a:r>
            <a:r>
              <a:rPr lang="en-US" dirty="0"/>
              <a:t>(</a:t>
            </a:r>
            <a:r>
              <a:rPr lang="en-US" i="1" dirty="0"/>
              <a:t>t−</a:t>
            </a:r>
            <a:r>
              <a:rPr lang="en-US" dirty="0"/>
              <a:t>1) </a:t>
            </a:r>
          </a:p>
          <a:p>
            <a:pPr marL="0" indent="0">
              <a:buNone/>
            </a:pPr>
            <a:endParaRPr lang="en-US" dirty="0"/>
          </a:p>
          <a:p>
            <a:pPr marL="0" indent="0">
              <a:buNone/>
            </a:pPr>
            <a:r>
              <a:rPr lang="en-US" dirty="0"/>
              <a:t> </a:t>
            </a:r>
          </a:p>
        </p:txBody>
      </p:sp>
    </p:spTree>
    <p:extLst>
      <p:ext uri="{BB962C8B-B14F-4D97-AF65-F5344CB8AC3E}">
        <p14:creationId xmlns:p14="http://schemas.microsoft.com/office/powerpoint/2010/main" val="388210503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92802" y="30564"/>
            <a:ext cx="10515600" cy="1325563"/>
          </a:xfrm>
        </p:spPr>
        <p:txBody>
          <a:bodyPr/>
          <a:lstStyle/>
          <a:p>
            <a:r>
              <a:rPr lang="en-US" b="1" dirty="0"/>
              <a:t>Echo State Networks</a:t>
            </a:r>
            <a:endParaRPr lang="en-US" dirty="0"/>
          </a:p>
        </p:txBody>
      </p:sp>
      <p:sp>
        <p:nvSpPr>
          <p:cNvPr id="3" name="Content Placeholder 2"/>
          <p:cNvSpPr>
            <a:spLocks noGrp="1"/>
          </p:cNvSpPr>
          <p:nvPr>
            <p:ph idx="1"/>
          </p:nvPr>
        </p:nvSpPr>
        <p:spPr>
          <a:xfrm>
            <a:off x="838200" y="1690688"/>
            <a:ext cx="10515600" cy="4486275"/>
          </a:xfrm>
        </p:spPr>
        <p:txBody>
          <a:bodyPr>
            <a:normAutofit/>
          </a:bodyPr>
          <a:lstStyle/>
          <a:p>
            <a:r>
              <a:rPr lang="en-US" dirty="0"/>
              <a:t>When a linear map </a:t>
            </a:r>
            <a:r>
              <a:rPr lang="en-US" i="1" dirty="0"/>
              <a:t>W  </a:t>
            </a:r>
            <a:r>
              <a:rPr lang="en-US" dirty="0"/>
              <a:t>always shrinks </a:t>
            </a:r>
            <a:r>
              <a:rPr lang="en-US" i="1" dirty="0"/>
              <a:t>h </a:t>
            </a:r>
            <a:r>
              <a:rPr lang="en-US" dirty="0"/>
              <a:t>as measured by the </a:t>
            </a:r>
            <a:r>
              <a:rPr lang="en-US" i="1" dirty="0"/>
              <a:t>L</a:t>
            </a:r>
            <a:r>
              <a:rPr lang="en-US" dirty="0"/>
              <a:t>2 norm, then we say that the map is </a:t>
            </a:r>
            <a:r>
              <a:rPr lang="en-US" b="1" dirty="0"/>
              <a:t>contractive</a:t>
            </a:r>
            <a:r>
              <a:rPr lang="en-US" dirty="0"/>
              <a:t>. </a:t>
            </a:r>
          </a:p>
          <a:p>
            <a:r>
              <a:rPr lang="en-US" dirty="0"/>
              <a:t>When the spectral radius is less than one, the mapping from </a:t>
            </a:r>
            <a:r>
              <a:rPr lang="en-US" i="1" dirty="0"/>
              <a:t>h</a:t>
            </a:r>
            <a:r>
              <a:rPr lang="en-US" dirty="0"/>
              <a:t>(</a:t>
            </a:r>
            <a:r>
              <a:rPr lang="en-US" i="1" dirty="0"/>
              <a:t>t</a:t>
            </a:r>
            <a:r>
              <a:rPr lang="en-US" dirty="0"/>
              <a:t>) to </a:t>
            </a:r>
            <a:r>
              <a:rPr lang="en-US" i="1" dirty="0"/>
              <a:t>h</a:t>
            </a:r>
            <a:r>
              <a:rPr lang="en-US" dirty="0"/>
              <a:t>(</a:t>
            </a:r>
            <a:r>
              <a:rPr lang="en-US" i="1" dirty="0"/>
              <a:t>t</a:t>
            </a:r>
            <a:r>
              <a:rPr lang="en-US" dirty="0"/>
              <a:t>+1) is contractive, so a small change becomes smaller after each time step. </a:t>
            </a:r>
          </a:p>
          <a:p>
            <a:r>
              <a:rPr lang="en-US" dirty="0"/>
              <a:t>This necessarily makes the network forget information about the past when we use a finite level of precision to store the state vector</a:t>
            </a:r>
          </a:p>
        </p:txBody>
      </p:sp>
    </p:spTree>
    <p:extLst>
      <p:ext uri="{BB962C8B-B14F-4D97-AF65-F5344CB8AC3E}">
        <p14:creationId xmlns:p14="http://schemas.microsoft.com/office/powerpoint/2010/main" val="41375948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Directed acyclic Graph</a:t>
            </a:r>
          </a:p>
        </p:txBody>
      </p:sp>
      <p:sp>
        <p:nvSpPr>
          <p:cNvPr id="3" name="Content Placeholder 2"/>
          <p:cNvSpPr>
            <a:spLocks noGrp="1"/>
          </p:cNvSpPr>
          <p:nvPr>
            <p:ph idx="1"/>
          </p:nvPr>
        </p:nvSpPr>
        <p:spPr>
          <a:xfrm>
            <a:off x="838199" y="1825625"/>
            <a:ext cx="10879067" cy="4351338"/>
          </a:xfrm>
        </p:spPr>
        <p:txBody>
          <a:bodyPr>
            <a:normAutofit/>
          </a:bodyPr>
          <a:lstStyle/>
          <a:p>
            <a:r>
              <a:rPr lang="en-US" dirty="0">
                <a:solidFill>
                  <a:srgbClr val="00B050"/>
                </a:solidFill>
              </a:rPr>
              <a:t>Example2</a:t>
            </a:r>
          </a:p>
          <a:p>
            <a:r>
              <a:rPr lang="en-US" dirty="0"/>
              <a:t>Consider a dynamical system driven by an </a:t>
            </a:r>
            <a:r>
              <a:rPr lang="en-US" dirty="0">
                <a:solidFill>
                  <a:srgbClr val="FF0000"/>
                </a:solidFill>
              </a:rPr>
              <a:t>external signal </a:t>
            </a:r>
            <a:r>
              <a:rPr lang="en-US" i="1" dirty="0">
                <a:solidFill>
                  <a:srgbClr val="FF0000"/>
                </a:solidFill>
              </a:rPr>
              <a:t>x</a:t>
            </a:r>
            <a:r>
              <a:rPr lang="en-US" dirty="0">
                <a:solidFill>
                  <a:srgbClr val="FF0000"/>
                </a:solidFill>
              </a:rPr>
              <a:t>(</a:t>
            </a:r>
            <a:r>
              <a:rPr lang="en-US" i="1" dirty="0">
                <a:solidFill>
                  <a:srgbClr val="FF0000"/>
                </a:solidFill>
              </a:rPr>
              <a:t>t</a:t>
            </a:r>
            <a:r>
              <a:rPr lang="en-US" dirty="0">
                <a:solidFill>
                  <a:srgbClr val="FF0000"/>
                </a:solidFill>
              </a:rPr>
              <a:t>), </a:t>
            </a:r>
          </a:p>
          <a:p>
            <a:endParaRPr lang="en-US" dirty="0"/>
          </a:p>
          <a:p>
            <a:endParaRPr lang="en-US" dirty="0"/>
          </a:p>
          <a:p>
            <a:endParaRPr lang="en-US" dirty="0"/>
          </a:p>
          <a:p>
            <a:r>
              <a:rPr lang="en-US" dirty="0"/>
              <a:t>Any function </a:t>
            </a:r>
            <a:r>
              <a:rPr lang="en-US" dirty="0">
                <a:solidFill>
                  <a:srgbClr val="FF0000"/>
                </a:solidFill>
              </a:rPr>
              <a:t>involving recurrence </a:t>
            </a:r>
            <a:r>
              <a:rPr lang="en-US" dirty="0"/>
              <a:t>can be considered a recurrent neural network</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10075" y="2818093"/>
            <a:ext cx="3371850" cy="752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9483284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0568" y="478414"/>
            <a:ext cx="10515600" cy="1325563"/>
          </a:xfrm>
        </p:spPr>
        <p:txBody>
          <a:bodyPr/>
          <a:lstStyle/>
          <a:p>
            <a:r>
              <a:rPr lang="en-US" b="1" dirty="0"/>
              <a:t>Echo State Networks</a:t>
            </a:r>
            <a:endParaRPr lang="en-US" dirty="0"/>
          </a:p>
        </p:txBody>
      </p:sp>
      <p:sp>
        <p:nvSpPr>
          <p:cNvPr id="3" name="Content Placeholder 2"/>
          <p:cNvSpPr>
            <a:spLocks noGrp="1"/>
          </p:cNvSpPr>
          <p:nvPr>
            <p:ph idx="1"/>
          </p:nvPr>
        </p:nvSpPr>
        <p:spPr/>
        <p:txBody>
          <a:bodyPr>
            <a:normAutofit/>
          </a:bodyPr>
          <a:lstStyle/>
          <a:p>
            <a:r>
              <a:rPr lang="en-US" dirty="0"/>
              <a:t>The Jacobian matrix tells us how a small change of </a:t>
            </a:r>
            <a:r>
              <a:rPr lang="en-US" i="1" dirty="0"/>
              <a:t>h</a:t>
            </a:r>
            <a:r>
              <a:rPr lang="en-US" dirty="0"/>
              <a:t>(</a:t>
            </a:r>
            <a:r>
              <a:rPr lang="en-US" i="1" dirty="0"/>
              <a:t>t</a:t>
            </a:r>
            <a:r>
              <a:rPr lang="en-US" dirty="0"/>
              <a:t>) propagates one step forward, or equivalently, how the gradient on </a:t>
            </a:r>
            <a:r>
              <a:rPr lang="en-US" i="1" dirty="0"/>
              <a:t>h</a:t>
            </a:r>
            <a:r>
              <a:rPr lang="en-US" dirty="0"/>
              <a:t>(</a:t>
            </a:r>
            <a:r>
              <a:rPr lang="en-US" i="1" dirty="0"/>
              <a:t>t</a:t>
            </a:r>
            <a:r>
              <a:rPr lang="en-US" dirty="0"/>
              <a:t>+1) propagates one step </a:t>
            </a:r>
            <a:r>
              <a:rPr lang="en-US" dirty="0" err="1"/>
              <a:t>backward,during</a:t>
            </a:r>
            <a:r>
              <a:rPr lang="en-US" dirty="0"/>
              <a:t> back-propagation</a:t>
            </a:r>
          </a:p>
          <a:p>
            <a:r>
              <a:rPr lang="en-US" dirty="0"/>
              <a:t>Neither </a:t>
            </a:r>
            <a:r>
              <a:rPr lang="en-US" i="1" dirty="0"/>
              <a:t>W </a:t>
            </a:r>
            <a:r>
              <a:rPr lang="en-US" dirty="0"/>
              <a:t>nor </a:t>
            </a:r>
            <a:r>
              <a:rPr lang="en-US" i="1" dirty="0"/>
              <a:t>J </a:t>
            </a:r>
            <a:r>
              <a:rPr lang="en-US" dirty="0"/>
              <a:t>need to be symmetric so they can have complex-valued eigenvalues and eigenvectors, with imaginary components corresponding to potentially oscillatory behavior</a:t>
            </a:r>
          </a:p>
        </p:txBody>
      </p:sp>
    </p:spTree>
    <p:extLst>
      <p:ext uri="{BB962C8B-B14F-4D97-AF65-F5344CB8AC3E}">
        <p14:creationId xmlns:p14="http://schemas.microsoft.com/office/powerpoint/2010/main" val="403248592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99533"/>
          </a:xfrm>
        </p:spPr>
        <p:txBody>
          <a:bodyPr>
            <a:normAutofit/>
          </a:bodyPr>
          <a:lstStyle/>
          <a:p>
            <a:r>
              <a:rPr lang="en-US" sz="3600" b="1" dirty="0"/>
              <a:t>Computing the Gradient in a Recurrent Neural Network</a:t>
            </a:r>
            <a:endParaRPr lang="en-US" sz="3600" dirty="0"/>
          </a:p>
        </p:txBody>
      </p:sp>
      <p:sp>
        <p:nvSpPr>
          <p:cNvPr id="3" name="Content Placeholder 2"/>
          <p:cNvSpPr>
            <a:spLocks noGrp="1"/>
          </p:cNvSpPr>
          <p:nvPr>
            <p:ph idx="1"/>
          </p:nvPr>
        </p:nvSpPr>
        <p:spPr>
          <a:xfrm>
            <a:off x="838199" y="1825625"/>
            <a:ext cx="10895251" cy="4351338"/>
          </a:xfrm>
        </p:spPr>
        <p:txBody>
          <a:bodyPr/>
          <a:lstStyle/>
          <a:p>
            <a:pPr algn="just"/>
            <a:r>
              <a:rPr lang="en-US" dirty="0"/>
              <a:t>Computing the gradient in RNN is straightforward. </a:t>
            </a:r>
          </a:p>
          <a:p>
            <a:pPr algn="just"/>
            <a:r>
              <a:rPr lang="en-US" dirty="0"/>
              <a:t>One simply applies the generalized back-propagation algorithm to the unrolled computational graph. </a:t>
            </a:r>
          </a:p>
          <a:p>
            <a:pPr algn="just"/>
            <a:r>
              <a:rPr lang="en-US" dirty="0"/>
              <a:t>No specialized algorithms are necessary.</a:t>
            </a:r>
          </a:p>
          <a:p>
            <a:pPr algn="just"/>
            <a:r>
              <a:rPr lang="en-US" dirty="0"/>
              <a:t>Gradients obtained by back-propagation may then be used with any general-purpose gradient-based techniques to train an RNN.</a:t>
            </a:r>
          </a:p>
        </p:txBody>
      </p:sp>
    </p:spTree>
    <p:extLst>
      <p:ext uri="{BB962C8B-B14F-4D97-AF65-F5344CB8AC3E}">
        <p14:creationId xmlns:p14="http://schemas.microsoft.com/office/powerpoint/2010/main" val="190160077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t>Computing the Gradient in a Recurrent Neural Network</a:t>
            </a:r>
            <a:endParaRPr lang="en-US" sz="3600" dirty="0"/>
          </a:p>
        </p:txBody>
      </p:sp>
      <p:sp>
        <p:nvSpPr>
          <p:cNvPr id="3" name="Content Placeholder 2"/>
          <p:cNvSpPr>
            <a:spLocks noGrp="1"/>
          </p:cNvSpPr>
          <p:nvPr>
            <p:ph idx="1"/>
          </p:nvPr>
        </p:nvSpPr>
        <p:spPr/>
        <p:txBody>
          <a:bodyPr>
            <a:normAutofit/>
          </a:bodyPr>
          <a:lstStyle/>
          <a:p>
            <a:r>
              <a:rPr lang="en-US" dirty="0"/>
              <a:t>To gain some intuition for how the BPTT algorithm behaves, we provide an example of how to compute gradients by BPTT for the RNN equations above (equation 10.8 and equation 10.12). </a:t>
            </a:r>
          </a:p>
          <a:p>
            <a:r>
              <a:rPr lang="en-US" dirty="0"/>
              <a:t>The nodes of our computational graph include the parameters </a:t>
            </a:r>
            <a:r>
              <a:rPr lang="en-US" i="1" dirty="0"/>
              <a:t>U </a:t>
            </a:r>
            <a:r>
              <a:rPr lang="en-US" dirty="0"/>
              <a:t>, </a:t>
            </a:r>
            <a:r>
              <a:rPr lang="en-US" i="1" dirty="0"/>
              <a:t>V </a:t>
            </a:r>
            <a:r>
              <a:rPr lang="en-US" dirty="0"/>
              <a:t>, </a:t>
            </a:r>
            <a:r>
              <a:rPr lang="en-US" i="1" dirty="0"/>
              <a:t>W </a:t>
            </a:r>
            <a:r>
              <a:rPr lang="en-US" dirty="0"/>
              <a:t>, </a:t>
            </a:r>
            <a:r>
              <a:rPr lang="en-US" i="1" dirty="0"/>
              <a:t>b </a:t>
            </a:r>
            <a:r>
              <a:rPr lang="en-US" dirty="0"/>
              <a:t>and </a:t>
            </a:r>
            <a:r>
              <a:rPr lang="en-US" i="1" dirty="0"/>
              <a:t>c </a:t>
            </a:r>
            <a:r>
              <a:rPr lang="en-US" dirty="0"/>
              <a:t>as well as the sequence of nodes indexed by </a:t>
            </a:r>
            <a:r>
              <a:rPr lang="en-US" i="1" dirty="0"/>
              <a:t>t </a:t>
            </a:r>
            <a:r>
              <a:rPr lang="en-US" dirty="0"/>
              <a:t>for </a:t>
            </a:r>
            <a:r>
              <a:rPr lang="en-US" i="1" dirty="0"/>
              <a:t>x</a:t>
            </a:r>
            <a:r>
              <a:rPr lang="en-US" dirty="0"/>
              <a:t>(</a:t>
            </a:r>
            <a:r>
              <a:rPr lang="en-US" i="1" dirty="0"/>
              <a:t>t</a:t>
            </a:r>
            <a:r>
              <a:rPr lang="en-US" dirty="0"/>
              <a:t>), </a:t>
            </a:r>
            <a:r>
              <a:rPr lang="en-US" i="1" dirty="0"/>
              <a:t>h</a:t>
            </a:r>
            <a:r>
              <a:rPr lang="en-US" dirty="0"/>
              <a:t>(</a:t>
            </a:r>
            <a:r>
              <a:rPr lang="en-US" i="1" dirty="0"/>
              <a:t>t</a:t>
            </a:r>
            <a:r>
              <a:rPr lang="en-US" dirty="0"/>
              <a:t>) , </a:t>
            </a:r>
            <a:r>
              <a:rPr lang="en-US" i="1" dirty="0"/>
              <a:t>o</a:t>
            </a:r>
            <a:r>
              <a:rPr lang="en-US" dirty="0"/>
              <a:t>(</a:t>
            </a:r>
            <a:r>
              <a:rPr lang="en-US" i="1" dirty="0"/>
              <a:t>t</a:t>
            </a:r>
            <a:r>
              <a:rPr lang="en-US" dirty="0"/>
              <a:t>) and </a:t>
            </a:r>
            <a:r>
              <a:rPr lang="en-US" i="1" dirty="0"/>
              <a:t>L</a:t>
            </a:r>
            <a:r>
              <a:rPr lang="en-US" dirty="0"/>
              <a:t>(</a:t>
            </a:r>
            <a:r>
              <a:rPr lang="en-US" i="1" dirty="0"/>
              <a:t>t</a:t>
            </a:r>
            <a:r>
              <a:rPr lang="en-US" dirty="0"/>
              <a:t>). </a:t>
            </a:r>
          </a:p>
          <a:p>
            <a:r>
              <a:rPr lang="en-US" dirty="0"/>
              <a:t>For each node </a:t>
            </a:r>
            <a:r>
              <a:rPr lang="en-US" b="1" dirty="0"/>
              <a:t>N </a:t>
            </a:r>
            <a:r>
              <a:rPr lang="en-US" dirty="0"/>
              <a:t>we need to compute the gradient </a:t>
            </a:r>
            <a:r>
              <a:rPr lang="en-US" i="1" dirty="0"/>
              <a:t>∇ </a:t>
            </a:r>
            <a:r>
              <a:rPr lang="en-US" b="1" dirty="0"/>
              <a:t>N</a:t>
            </a:r>
            <a:r>
              <a:rPr lang="en-US" i="1" dirty="0"/>
              <a:t>L </a:t>
            </a:r>
            <a:r>
              <a:rPr lang="en-US" dirty="0"/>
              <a:t>recursively, based on the gradient computed at nodes that follow it in the graph. We start the recursion with  the nodes immediately preceding the final loss</a:t>
            </a: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47538" y="5630032"/>
            <a:ext cx="1495425" cy="1019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5869830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Computing the Gradient in a Recurrent Neural Network</a:t>
            </a:r>
            <a:endParaRPr lang="en-US" dirty="0"/>
          </a:p>
        </p:txBody>
      </p:sp>
      <p:sp>
        <p:nvSpPr>
          <p:cNvPr id="3" name="Content Placeholder 2"/>
          <p:cNvSpPr>
            <a:spLocks noGrp="1"/>
          </p:cNvSpPr>
          <p:nvPr>
            <p:ph idx="1"/>
          </p:nvPr>
        </p:nvSpPr>
        <p:spPr/>
        <p:txBody>
          <a:bodyPr/>
          <a:lstStyle/>
          <a:p>
            <a:pPr algn="just"/>
            <a:r>
              <a:rPr lang="en-US" dirty="0"/>
              <a:t>In this derivation we assume that the outputs </a:t>
            </a:r>
            <a:r>
              <a:rPr lang="en-US" i="1" dirty="0"/>
              <a:t>o</a:t>
            </a:r>
            <a:r>
              <a:rPr lang="en-US" dirty="0"/>
              <a:t>(</a:t>
            </a:r>
            <a:r>
              <a:rPr lang="en-US" i="1" dirty="0"/>
              <a:t>t</a:t>
            </a:r>
            <a:r>
              <a:rPr lang="en-US" dirty="0"/>
              <a:t>) are used as the argument to the </a:t>
            </a:r>
            <a:r>
              <a:rPr lang="en-US" dirty="0" err="1"/>
              <a:t>softmax</a:t>
            </a:r>
            <a:r>
              <a:rPr lang="en-US" dirty="0"/>
              <a:t> function to obtain the vector ˆ </a:t>
            </a:r>
            <a:r>
              <a:rPr lang="en-US" i="1" dirty="0"/>
              <a:t>y </a:t>
            </a:r>
            <a:r>
              <a:rPr lang="en-US" dirty="0"/>
              <a:t>of probabilities over the output. We also assume that the loss is the negative log-likelihood of the true target </a:t>
            </a:r>
            <a:r>
              <a:rPr lang="en-US" i="1" dirty="0"/>
              <a:t>y</a:t>
            </a:r>
            <a:r>
              <a:rPr lang="en-US" dirty="0"/>
              <a:t>(</a:t>
            </a:r>
            <a:r>
              <a:rPr lang="en-US" i="1" dirty="0"/>
              <a:t>t</a:t>
            </a:r>
            <a:r>
              <a:rPr lang="en-US" dirty="0"/>
              <a:t>) given the input so far. The gradient </a:t>
            </a:r>
            <a:r>
              <a:rPr lang="en-US" i="1" dirty="0"/>
              <a:t>∇o</a:t>
            </a:r>
            <a:r>
              <a:rPr lang="en-US" dirty="0"/>
              <a:t>(</a:t>
            </a:r>
            <a:r>
              <a:rPr lang="en-US" i="1" dirty="0"/>
              <a:t>t</a:t>
            </a:r>
            <a:r>
              <a:rPr lang="en-US" dirty="0"/>
              <a:t>)</a:t>
            </a:r>
            <a:r>
              <a:rPr lang="en-US" i="1" dirty="0"/>
              <a:t>L </a:t>
            </a:r>
            <a:r>
              <a:rPr lang="en-US" dirty="0"/>
              <a:t>on the outputs at time step </a:t>
            </a:r>
            <a:r>
              <a:rPr lang="en-US" i="1" dirty="0"/>
              <a:t>t</a:t>
            </a:r>
            <a:r>
              <a:rPr lang="en-US" dirty="0"/>
              <a:t>, for all </a:t>
            </a:r>
            <a:r>
              <a:rPr lang="en-US" i="1" dirty="0" err="1"/>
              <a:t>i</a:t>
            </a:r>
            <a:r>
              <a:rPr lang="en-US" i="1" dirty="0"/>
              <a:t>, t</a:t>
            </a:r>
            <a:r>
              <a:rPr lang="en-US" dirty="0"/>
              <a:t>, is as follows: </a:t>
            </a: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13031" y="4700588"/>
            <a:ext cx="6791325" cy="1114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3000991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74576" y="373217"/>
            <a:ext cx="10515600" cy="1002429"/>
          </a:xfrm>
        </p:spPr>
        <p:txBody>
          <a:bodyPr>
            <a:normAutofit/>
          </a:bodyPr>
          <a:lstStyle/>
          <a:p>
            <a:r>
              <a:rPr lang="en-US" sz="3600" b="1" dirty="0"/>
              <a:t>Computing the Gradient in a Recurrent Neural Network</a:t>
            </a:r>
            <a:endParaRPr lang="en-US" sz="3600" dirty="0"/>
          </a:p>
        </p:txBody>
      </p:sp>
      <p:sp>
        <p:nvSpPr>
          <p:cNvPr id="3" name="Content Placeholder 2"/>
          <p:cNvSpPr>
            <a:spLocks noGrp="1"/>
          </p:cNvSpPr>
          <p:nvPr>
            <p:ph idx="1"/>
          </p:nvPr>
        </p:nvSpPr>
        <p:spPr/>
        <p:txBody>
          <a:bodyPr/>
          <a:lstStyle/>
          <a:p>
            <a:r>
              <a:rPr lang="en-US" dirty="0"/>
              <a:t>We work our way backwards, starting from the end of the sequence. At the final time step </a:t>
            </a:r>
            <a:r>
              <a:rPr lang="en-US" i="1" dirty="0"/>
              <a:t>τ </a:t>
            </a:r>
            <a:r>
              <a:rPr lang="en-US" dirty="0"/>
              <a:t>, </a:t>
            </a:r>
            <a:r>
              <a:rPr lang="en-US" i="1" dirty="0"/>
              <a:t>h</a:t>
            </a:r>
            <a:r>
              <a:rPr lang="en-US" dirty="0"/>
              <a:t>(</a:t>
            </a:r>
            <a:r>
              <a:rPr lang="en-US" i="1" dirty="0"/>
              <a:t>τ</a:t>
            </a:r>
            <a:r>
              <a:rPr lang="en-US" dirty="0"/>
              <a:t>) only has </a:t>
            </a:r>
            <a:r>
              <a:rPr lang="en-US" i="1" dirty="0"/>
              <a:t>o</a:t>
            </a:r>
            <a:r>
              <a:rPr lang="en-US" dirty="0"/>
              <a:t>(</a:t>
            </a:r>
            <a:r>
              <a:rPr lang="en-US" i="1" dirty="0"/>
              <a:t>τ</a:t>
            </a:r>
            <a:r>
              <a:rPr lang="en-US" dirty="0"/>
              <a:t>) as a descendent, so its gradient is simple:</a:t>
            </a:r>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38663" y="3114675"/>
            <a:ext cx="3114675" cy="628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80206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t>Computing the Gradient in a Recurrent Neural Network</a:t>
            </a:r>
            <a:endParaRPr lang="en-US" sz="3600" dirty="0"/>
          </a:p>
        </p:txBody>
      </p:sp>
      <p:sp>
        <p:nvSpPr>
          <p:cNvPr id="3" name="Content Placeholder 2"/>
          <p:cNvSpPr>
            <a:spLocks noGrp="1"/>
          </p:cNvSpPr>
          <p:nvPr>
            <p:ph idx="1"/>
          </p:nvPr>
        </p:nvSpPr>
        <p:spPr/>
        <p:txBody>
          <a:bodyPr/>
          <a:lstStyle/>
          <a:p>
            <a:r>
              <a:rPr lang="en-US" dirty="0"/>
              <a:t>We can then iterate backwards in time to back-propagate gradients through time, from </a:t>
            </a:r>
            <a:r>
              <a:rPr lang="en-US" i="1" dirty="0"/>
              <a:t>t </a:t>
            </a:r>
            <a:r>
              <a:rPr lang="en-US" dirty="0"/>
              <a:t>=</a:t>
            </a:r>
            <a:r>
              <a:rPr lang="en-US" i="1" dirty="0"/>
              <a:t>τ − </a:t>
            </a:r>
            <a:r>
              <a:rPr lang="en-US" dirty="0"/>
              <a:t>1 down to </a:t>
            </a:r>
            <a:r>
              <a:rPr lang="en-US" i="1" dirty="0"/>
              <a:t>t </a:t>
            </a:r>
            <a:r>
              <a:rPr lang="en-US" dirty="0"/>
              <a:t>= 1, noting that </a:t>
            </a:r>
            <a:r>
              <a:rPr lang="en-US" i="1" dirty="0"/>
              <a:t>h</a:t>
            </a:r>
            <a:r>
              <a:rPr lang="en-US" dirty="0"/>
              <a:t>(</a:t>
            </a:r>
            <a:r>
              <a:rPr lang="en-US" i="1" dirty="0"/>
              <a:t>t</a:t>
            </a:r>
            <a:r>
              <a:rPr lang="en-US" dirty="0"/>
              <a:t>) (for </a:t>
            </a:r>
            <a:r>
              <a:rPr lang="en-US" i="1" dirty="0"/>
              <a:t>t &lt; τ</a:t>
            </a:r>
            <a:r>
              <a:rPr lang="en-US" dirty="0"/>
              <a:t>) has as descendants both </a:t>
            </a:r>
            <a:r>
              <a:rPr lang="en-US" i="1" dirty="0"/>
              <a:t>o</a:t>
            </a:r>
            <a:r>
              <a:rPr lang="en-US" dirty="0"/>
              <a:t>(</a:t>
            </a:r>
            <a:r>
              <a:rPr lang="en-US" i="1" dirty="0"/>
              <a:t>t</a:t>
            </a:r>
            <a:r>
              <a:rPr lang="en-US" dirty="0"/>
              <a:t>) and </a:t>
            </a:r>
            <a:r>
              <a:rPr lang="en-US" i="1" dirty="0"/>
              <a:t>h</a:t>
            </a:r>
            <a:r>
              <a:rPr lang="en-US" dirty="0"/>
              <a:t>(</a:t>
            </a:r>
            <a:r>
              <a:rPr lang="en-US" i="1" dirty="0"/>
              <a:t>t</a:t>
            </a:r>
            <a:r>
              <a:rPr lang="en-US" dirty="0"/>
              <a:t>+1) . Its gradient is thus given by</a:t>
            </a:r>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29315" y="4044375"/>
            <a:ext cx="9296400" cy="2200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6261928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t>Computing the Gradient in a Recurrent Neural Network</a:t>
            </a:r>
            <a:endParaRPr lang="en-US" sz="3600" dirty="0"/>
          </a:p>
        </p:txBody>
      </p:sp>
      <p:sp>
        <p:nvSpPr>
          <p:cNvPr id="3" name="Content Placeholder 2"/>
          <p:cNvSpPr>
            <a:spLocks noGrp="1"/>
          </p:cNvSpPr>
          <p:nvPr>
            <p:ph idx="1"/>
          </p:nvPr>
        </p:nvSpPr>
        <p:spPr/>
        <p:txBody>
          <a:bodyPr/>
          <a:lstStyle/>
          <a:p>
            <a:r>
              <a:rPr lang="en-US" dirty="0" err="1"/>
              <a:t>Diag</a:t>
            </a:r>
            <a:r>
              <a:rPr lang="en-US" dirty="0"/>
              <a:t>  indicates the diagonal matrix containing the elements                      This is the Jacobian of the hyperbolic tangent associated with the hidden unit </a:t>
            </a:r>
            <a:r>
              <a:rPr lang="en-US" i="1" dirty="0" err="1"/>
              <a:t>i</a:t>
            </a:r>
            <a:r>
              <a:rPr lang="en-US" i="1" dirty="0"/>
              <a:t> </a:t>
            </a:r>
            <a:r>
              <a:rPr lang="en-US" dirty="0"/>
              <a:t>at time </a:t>
            </a:r>
            <a:r>
              <a:rPr lang="en-US" i="1" dirty="0"/>
              <a:t>t </a:t>
            </a:r>
            <a:r>
              <a:rPr lang="en-US" dirty="0"/>
              <a:t>+ 1.</a:t>
            </a:r>
          </a:p>
        </p:txBody>
      </p:sp>
      <p:pic>
        <p:nvPicPr>
          <p:cNvPr id="1024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27333" y="2861373"/>
            <a:ext cx="1560034" cy="447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086623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t>Computing the Gradient in a Recurrent Neural Network</a:t>
            </a:r>
            <a:endParaRPr lang="en-US" sz="3600" dirty="0"/>
          </a:p>
        </p:txBody>
      </p:sp>
      <p:sp>
        <p:nvSpPr>
          <p:cNvPr id="3" name="Content Placeholder 2"/>
          <p:cNvSpPr>
            <a:spLocks noGrp="1"/>
          </p:cNvSpPr>
          <p:nvPr>
            <p:ph idx="1"/>
          </p:nvPr>
        </p:nvSpPr>
        <p:spPr/>
        <p:txBody>
          <a:bodyPr/>
          <a:lstStyle/>
          <a:p>
            <a:r>
              <a:rPr lang="en-US" dirty="0"/>
              <a:t>Using this notation, the gradient on the remaining parameters is given by:</a:t>
            </a:r>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1954" y="2403334"/>
            <a:ext cx="6701638" cy="4037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5846493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t>Computing the Gradient in a Recurrent Neural Network</a:t>
            </a:r>
            <a:endParaRPr lang="en-US" sz="3600" dirty="0"/>
          </a:p>
        </p:txBody>
      </p:sp>
      <p:pic>
        <p:nvPicPr>
          <p:cNvPr id="1229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74377" y="2053854"/>
            <a:ext cx="6336738" cy="16280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p:cNvSpPr/>
          <p:nvPr/>
        </p:nvSpPr>
        <p:spPr>
          <a:xfrm>
            <a:off x="1752600" y="4880763"/>
            <a:ext cx="8403454" cy="646331"/>
          </a:xfrm>
          <a:prstGeom prst="rect">
            <a:avLst/>
          </a:prstGeom>
        </p:spPr>
        <p:txBody>
          <a:bodyPr wrap="square">
            <a:spAutoFit/>
          </a:bodyPr>
          <a:lstStyle/>
          <a:p>
            <a:r>
              <a:rPr lang="en-US" dirty="0"/>
              <a:t>We do not need to compute the gradient with respect to </a:t>
            </a:r>
            <a:r>
              <a:rPr lang="en-US" i="1" dirty="0"/>
              <a:t>x</a:t>
            </a:r>
            <a:r>
              <a:rPr lang="en-US" dirty="0"/>
              <a:t>(</a:t>
            </a:r>
            <a:r>
              <a:rPr lang="en-US" i="1" dirty="0"/>
              <a:t>t</a:t>
            </a:r>
            <a:r>
              <a:rPr lang="en-US" dirty="0"/>
              <a:t>) for training because it does not have any parameters as ancestors in the computational graph defining the loss.</a:t>
            </a:r>
          </a:p>
        </p:txBody>
      </p:sp>
    </p:spTree>
    <p:extLst>
      <p:ext uri="{BB962C8B-B14F-4D97-AF65-F5344CB8AC3E}">
        <p14:creationId xmlns:p14="http://schemas.microsoft.com/office/powerpoint/2010/main" val="250978627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t>Recurrent Networks as Directed Graphical Models</a:t>
            </a:r>
            <a:endParaRPr lang="en-US" sz="4000" dirty="0"/>
          </a:p>
        </p:txBody>
      </p:sp>
      <p:sp>
        <p:nvSpPr>
          <p:cNvPr id="3" name="Content Placeholder 2"/>
          <p:cNvSpPr>
            <a:spLocks noGrp="1"/>
          </p:cNvSpPr>
          <p:nvPr>
            <p:ph idx="1"/>
          </p:nvPr>
        </p:nvSpPr>
        <p:spPr>
          <a:xfrm>
            <a:off x="838199" y="1825625"/>
            <a:ext cx="10924713" cy="4351338"/>
          </a:xfrm>
        </p:spPr>
        <p:txBody>
          <a:bodyPr>
            <a:normAutofit/>
          </a:bodyPr>
          <a:lstStyle/>
          <a:p>
            <a:r>
              <a:rPr lang="en-US" dirty="0"/>
              <a:t>Losses </a:t>
            </a:r>
            <a:r>
              <a:rPr lang="en-US" i="1" dirty="0"/>
              <a:t>L</a:t>
            </a:r>
            <a:r>
              <a:rPr lang="en-US" dirty="0"/>
              <a:t>(</a:t>
            </a:r>
            <a:r>
              <a:rPr lang="en-US" i="1" dirty="0"/>
              <a:t>t</a:t>
            </a:r>
            <a:r>
              <a:rPr lang="en-US" dirty="0"/>
              <a:t>) were cross-entropies between training targets </a:t>
            </a:r>
            <a:r>
              <a:rPr lang="en-US" i="1" dirty="0"/>
              <a:t>y</a:t>
            </a:r>
            <a:r>
              <a:rPr lang="en-US" dirty="0"/>
              <a:t>(</a:t>
            </a:r>
            <a:r>
              <a:rPr lang="en-US" i="1" dirty="0"/>
              <a:t>t</a:t>
            </a:r>
            <a:r>
              <a:rPr lang="en-US" dirty="0"/>
              <a:t>) and outputs </a:t>
            </a:r>
            <a:r>
              <a:rPr lang="en-US" i="1" dirty="0"/>
              <a:t>o</a:t>
            </a:r>
            <a:r>
              <a:rPr lang="en-US" dirty="0"/>
              <a:t>(</a:t>
            </a:r>
            <a:r>
              <a:rPr lang="en-US" i="1" dirty="0"/>
              <a:t>t</a:t>
            </a:r>
            <a:r>
              <a:rPr lang="en-US" dirty="0"/>
              <a:t>) </a:t>
            </a:r>
          </a:p>
          <a:p>
            <a:r>
              <a:rPr lang="en-US" dirty="0"/>
              <a:t>The loss should be chosen based on the task. </a:t>
            </a:r>
          </a:p>
          <a:p>
            <a:r>
              <a:rPr lang="en-US" dirty="0"/>
              <a:t>Usually interpret the output of the RNN as a probability distribution</a:t>
            </a:r>
          </a:p>
          <a:p>
            <a:r>
              <a:rPr lang="en-US" dirty="0"/>
              <a:t>we usually use the cross-entropy associated with that distribution to define the loss</a:t>
            </a:r>
          </a:p>
          <a:p>
            <a:r>
              <a:rPr lang="en-US" dirty="0"/>
              <a:t>Mean squared error is the cross-entropy loss associated with an output distribution that is a unit Gaussian</a:t>
            </a:r>
          </a:p>
        </p:txBody>
      </p:sp>
    </p:spTree>
    <p:extLst>
      <p:ext uri="{BB962C8B-B14F-4D97-AF65-F5344CB8AC3E}">
        <p14:creationId xmlns:p14="http://schemas.microsoft.com/office/powerpoint/2010/main" val="36649912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85444" y="97105"/>
            <a:ext cx="8440668" cy="1325563"/>
          </a:xfrm>
        </p:spPr>
        <p:txBody>
          <a:bodyPr/>
          <a:lstStyle/>
          <a:p>
            <a:r>
              <a:rPr lang="en-US" dirty="0"/>
              <a:t>Directed acyclic Graph</a:t>
            </a:r>
          </a:p>
        </p:txBody>
      </p:sp>
      <p:sp>
        <p:nvSpPr>
          <p:cNvPr id="3" name="Content Placeholder 2"/>
          <p:cNvSpPr>
            <a:spLocks noGrp="1"/>
          </p:cNvSpPr>
          <p:nvPr>
            <p:ph idx="1"/>
          </p:nvPr>
        </p:nvSpPr>
        <p:spPr>
          <a:xfrm>
            <a:off x="721792" y="1213805"/>
            <a:ext cx="10515600" cy="4757139"/>
          </a:xfrm>
        </p:spPr>
        <p:txBody>
          <a:bodyPr/>
          <a:lstStyle/>
          <a:p>
            <a:r>
              <a:rPr lang="en-US" dirty="0"/>
              <a:t>Hidden units are defined as</a:t>
            </a:r>
          </a:p>
          <a:p>
            <a:endParaRPr lang="en-US" dirty="0"/>
          </a:p>
          <a:p>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2661" y="2290720"/>
            <a:ext cx="3495675" cy="4848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3700" y="2918533"/>
            <a:ext cx="6876628" cy="17534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p:cNvSpPr/>
          <p:nvPr/>
        </p:nvSpPr>
        <p:spPr>
          <a:xfrm>
            <a:off x="639271" y="5106156"/>
            <a:ext cx="10131229" cy="1477328"/>
          </a:xfrm>
          <a:prstGeom prst="rect">
            <a:avLst/>
          </a:prstGeom>
        </p:spPr>
        <p:txBody>
          <a:bodyPr wrap="square">
            <a:spAutoFit/>
          </a:bodyPr>
          <a:lstStyle/>
          <a:p>
            <a:r>
              <a:rPr lang="en-US" dirty="0"/>
              <a:t>Figure 10.2: A recurrent network with </a:t>
            </a:r>
            <a:r>
              <a:rPr lang="en-US" dirty="0">
                <a:solidFill>
                  <a:srgbClr val="FF0000"/>
                </a:solidFill>
              </a:rPr>
              <a:t>no outputs</a:t>
            </a:r>
            <a:r>
              <a:rPr lang="en-US" dirty="0"/>
              <a:t>. This recurrent network just processes information from the input </a:t>
            </a:r>
            <a:r>
              <a:rPr lang="en-US" i="1" dirty="0"/>
              <a:t>x </a:t>
            </a:r>
            <a:r>
              <a:rPr lang="en-US" dirty="0"/>
              <a:t>by incorporating it into the state </a:t>
            </a:r>
            <a:r>
              <a:rPr lang="en-US" i="1" dirty="0"/>
              <a:t>h </a:t>
            </a:r>
            <a:r>
              <a:rPr lang="en-US" dirty="0"/>
              <a:t>that is passed forward through time.  </a:t>
            </a:r>
          </a:p>
          <a:p>
            <a:r>
              <a:rPr lang="en-US" i="1" dirty="0">
                <a:solidFill>
                  <a:srgbClr val="FF0000"/>
                </a:solidFill>
              </a:rPr>
              <a:t>(Left)    </a:t>
            </a:r>
            <a:r>
              <a:rPr lang="en-US" dirty="0"/>
              <a:t>Circuit diagram. The black square indicates a delay of a single time step. </a:t>
            </a:r>
          </a:p>
          <a:p>
            <a:r>
              <a:rPr lang="en-US" i="1" dirty="0">
                <a:solidFill>
                  <a:srgbClr val="FF0000"/>
                </a:solidFill>
              </a:rPr>
              <a:t>(Right) </a:t>
            </a:r>
            <a:r>
              <a:rPr lang="en-US" dirty="0"/>
              <a:t>The same network seen as an </a:t>
            </a:r>
            <a:r>
              <a:rPr lang="en-US" dirty="0">
                <a:solidFill>
                  <a:srgbClr val="FF0000"/>
                </a:solidFill>
              </a:rPr>
              <a:t>unfolded computational graph</a:t>
            </a:r>
            <a:r>
              <a:rPr lang="en-US" dirty="0"/>
              <a:t>, where each node is now associated with one particular time instance</a:t>
            </a:r>
          </a:p>
        </p:txBody>
      </p:sp>
      <p:sp>
        <p:nvSpPr>
          <p:cNvPr id="5" name="Rectangle 4"/>
          <p:cNvSpPr/>
          <p:nvPr/>
        </p:nvSpPr>
        <p:spPr>
          <a:xfrm>
            <a:off x="6651654" y="1575239"/>
            <a:ext cx="4207858" cy="1200329"/>
          </a:xfrm>
          <a:prstGeom prst="rect">
            <a:avLst/>
          </a:prstGeom>
        </p:spPr>
        <p:txBody>
          <a:bodyPr wrap="square">
            <a:spAutoFit/>
          </a:bodyPr>
          <a:lstStyle/>
          <a:p>
            <a:r>
              <a:rPr lang="en-US" dirty="0"/>
              <a:t>black square </a:t>
            </a:r>
            <a:r>
              <a:rPr lang="en-US" dirty="0">
                <a:solidFill>
                  <a:srgbClr val="FF0000"/>
                </a:solidFill>
              </a:rPr>
              <a:t>indicate that an interaction takes place with a </a:t>
            </a:r>
            <a:r>
              <a:rPr lang="en-US" dirty="0"/>
              <a:t>delay</a:t>
            </a:r>
            <a:r>
              <a:rPr lang="en-US" dirty="0">
                <a:solidFill>
                  <a:srgbClr val="FF0000"/>
                </a:solidFill>
              </a:rPr>
              <a:t> of a single time step, from the state at time </a:t>
            </a:r>
            <a:r>
              <a:rPr lang="en-US" i="1" dirty="0">
                <a:solidFill>
                  <a:srgbClr val="FF0000"/>
                </a:solidFill>
              </a:rPr>
              <a:t>t </a:t>
            </a:r>
            <a:r>
              <a:rPr lang="en-US" dirty="0">
                <a:solidFill>
                  <a:srgbClr val="FF0000"/>
                </a:solidFill>
              </a:rPr>
              <a:t>to the state at time </a:t>
            </a:r>
            <a:r>
              <a:rPr lang="en-US" i="1" dirty="0">
                <a:solidFill>
                  <a:srgbClr val="FF0000"/>
                </a:solidFill>
              </a:rPr>
              <a:t>t </a:t>
            </a:r>
            <a:r>
              <a:rPr lang="en-US" dirty="0">
                <a:solidFill>
                  <a:srgbClr val="FF0000"/>
                </a:solidFill>
              </a:rPr>
              <a:t>+ 1</a:t>
            </a:r>
          </a:p>
        </p:txBody>
      </p:sp>
    </p:spTree>
    <p:extLst>
      <p:ext uri="{BB962C8B-B14F-4D97-AF65-F5344CB8AC3E}">
        <p14:creationId xmlns:p14="http://schemas.microsoft.com/office/powerpoint/2010/main" val="54306826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b="1" dirty="0"/>
              <a:t>Recurrent Networks as Directed Graphical Models</a:t>
            </a:r>
            <a:endParaRPr lang="en-US" dirty="0"/>
          </a:p>
        </p:txBody>
      </p:sp>
      <p:sp>
        <p:nvSpPr>
          <p:cNvPr id="3" name="Content Placeholder 2"/>
          <p:cNvSpPr>
            <a:spLocks noGrp="1"/>
          </p:cNvSpPr>
          <p:nvPr>
            <p:ph idx="1"/>
          </p:nvPr>
        </p:nvSpPr>
        <p:spPr/>
        <p:txBody>
          <a:bodyPr/>
          <a:lstStyle/>
          <a:p>
            <a:r>
              <a:rPr lang="en-US" dirty="0"/>
              <a:t>When we use a predictive log-likelihood training objective, we train the RNN to estimate the conditional distribution of the next sequence element </a:t>
            </a:r>
            <a:r>
              <a:rPr lang="en-US" i="1" dirty="0"/>
              <a:t>y</a:t>
            </a:r>
            <a:r>
              <a:rPr lang="en-US" dirty="0"/>
              <a:t>(</a:t>
            </a:r>
            <a:r>
              <a:rPr lang="en-US" i="1" dirty="0"/>
              <a:t>t</a:t>
            </a:r>
            <a:r>
              <a:rPr lang="en-US" dirty="0"/>
              <a:t>) given the past inputs. This may mean that we maximize the log-likelihood</a:t>
            </a:r>
          </a:p>
          <a:p>
            <a:endParaRPr lang="en-US" dirty="0"/>
          </a:p>
          <a:p>
            <a:r>
              <a:rPr lang="en-US" dirty="0"/>
              <a:t>or, if the model includes connections from the output at one time step to the next time step,</a:t>
            </a:r>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99181" y="3443161"/>
            <a:ext cx="3924300" cy="666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31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03747" y="4960123"/>
            <a:ext cx="6038850" cy="676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7965510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536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70516" y="1736612"/>
            <a:ext cx="5397388" cy="38549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p:cNvSpPr/>
          <p:nvPr/>
        </p:nvSpPr>
        <p:spPr>
          <a:xfrm>
            <a:off x="5681709" y="1955944"/>
            <a:ext cx="6348162" cy="3170099"/>
          </a:xfrm>
          <a:prstGeom prst="rect">
            <a:avLst/>
          </a:prstGeom>
        </p:spPr>
        <p:txBody>
          <a:bodyPr wrap="square">
            <a:spAutoFit/>
          </a:bodyPr>
          <a:lstStyle/>
          <a:p>
            <a:pPr algn="just"/>
            <a:r>
              <a:rPr lang="en-US" sz="2000" dirty="0"/>
              <a:t>Figure 10.7: Fully connected graphical model for a sequence </a:t>
            </a:r>
            <a:r>
              <a:rPr lang="en-US" sz="2000" i="1" dirty="0"/>
              <a:t>y</a:t>
            </a:r>
            <a:r>
              <a:rPr lang="en-US" sz="2000" dirty="0"/>
              <a:t>(1)</a:t>
            </a:r>
            <a:r>
              <a:rPr lang="en-US" sz="2000" i="1" dirty="0"/>
              <a:t>, y </a:t>
            </a:r>
            <a:r>
              <a:rPr lang="en-US" sz="2000" dirty="0"/>
              <a:t>(2)</a:t>
            </a:r>
            <a:r>
              <a:rPr lang="en-US" sz="2000" i="1" dirty="0"/>
              <a:t>, . . . , y</a:t>
            </a:r>
            <a:r>
              <a:rPr lang="en-US" sz="2000" dirty="0"/>
              <a:t>(</a:t>
            </a:r>
            <a:r>
              <a:rPr lang="en-US" sz="2000" i="1" dirty="0"/>
              <a:t>t</a:t>
            </a:r>
            <a:r>
              <a:rPr lang="en-US" sz="2000" dirty="0"/>
              <a:t>)</a:t>
            </a:r>
            <a:r>
              <a:rPr lang="en-US" sz="2000" i="1" dirty="0"/>
              <a:t>, . . .</a:t>
            </a:r>
            <a:r>
              <a:rPr lang="en-US" sz="2000" dirty="0"/>
              <a:t>: every past observation </a:t>
            </a:r>
            <a:r>
              <a:rPr lang="en-US" sz="2000" i="1" dirty="0"/>
              <a:t>y</a:t>
            </a:r>
            <a:r>
              <a:rPr lang="en-US" sz="2000" dirty="0"/>
              <a:t>(</a:t>
            </a:r>
            <a:r>
              <a:rPr lang="en-US" sz="2000" i="1" dirty="0" err="1"/>
              <a:t>i</a:t>
            </a:r>
            <a:r>
              <a:rPr lang="en-US" sz="2000" dirty="0"/>
              <a:t>) may influence the conditional distribution of some </a:t>
            </a:r>
            <a:r>
              <a:rPr lang="en-US" sz="2000" i="1" dirty="0"/>
              <a:t>y</a:t>
            </a:r>
            <a:r>
              <a:rPr lang="en-US" sz="2000" dirty="0"/>
              <a:t>(</a:t>
            </a:r>
            <a:r>
              <a:rPr lang="en-US" sz="2000" i="1" dirty="0"/>
              <a:t>t</a:t>
            </a:r>
            <a:r>
              <a:rPr lang="en-US" sz="2000" dirty="0"/>
              <a:t>) (for </a:t>
            </a:r>
            <a:r>
              <a:rPr lang="en-US" sz="2000" i="1" dirty="0"/>
              <a:t>t &gt; </a:t>
            </a:r>
            <a:r>
              <a:rPr lang="en-US" sz="2000" i="1" dirty="0" err="1"/>
              <a:t>i</a:t>
            </a:r>
            <a:r>
              <a:rPr lang="en-US" sz="2000" dirty="0"/>
              <a:t>), given the previous values. Parametrizing the graphical model directly according to this graph (as in equation 10.6) might be very inefficient, with an ever growing number of inputs and parameters for each element of the sequence. RNNs obtain the same full connectivity but efficient parametrization, as illustrated in figure 10.8.</a:t>
            </a:r>
          </a:p>
        </p:txBody>
      </p:sp>
    </p:spTree>
    <p:extLst>
      <p:ext uri="{BB962C8B-B14F-4D97-AF65-F5344CB8AC3E}">
        <p14:creationId xmlns:p14="http://schemas.microsoft.com/office/powerpoint/2010/main" val="101768101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638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713" y="1765680"/>
            <a:ext cx="6660296" cy="43513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p:cNvSpPr/>
          <p:nvPr/>
        </p:nvSpPr>
        <p:spPr>
          <a:xfrm>
            <a:off x="6560598" y="1941953"/>
            <a:ext cx="5513033" cy="2862322"/>
          </a:xfrm>
          <a:prstGeom prst="rect">
            <a:avLst/>
          </a:prstGeom>
        </p:spPr>
        <p:txBody>
          <a:bodyPr wrap="square">
            <a:spAutoFit/>
          </a:bodyPr>
          <a:lstStyle/>
          <a:p>
            <a:pPr algn="just"/>
            <a:r>
              <a:rPr lang="en-US" sz="2000" dirty="0"/>
              <a:t>Figure 10.8: Introducing the state variable in the graphical model of the RNN, even though it is a deterministic function of its inputs, helps to see how we can obtain a very efficient parametrization, based on equation 10.5. Every stage in the sequence (for </a:t>
            </a:r>
            <a:r>
              <a:rPr lang="en-US" sz="2000" i="1" dirty="0"/>
              <a:t>h</a:t>
            </a:r>
            <a:r>
              <a:rPr lang="en-US" sz="2000" dirty="0"/>
              <a:t>(</a:t>
            </a:r>
            <a:r>
              <a:rPr lang="en-US" sz="2000" i="1" dirty="0"/>
              <a:t>t</a:t>
            </a:r>
            <a:r>
              <a:rPr lang="en-US" sz="2000" dirty="0"/>
              <a:t>) and </a:t>
            </a:r>
            <a:r>
              <a:rPr lang="en-US" sz="2000" i="1" dirty="0"/>
              <a:t>y</a:t>
            </a:r>
            <a:r>
              <a:rPr lang="en-US" sz="2000" dirty="0"/>
              <a:t>(</a:t>
            </a:r>
            <a:r>
              <a:rPr lang="en-US" sz="2000" i="1" dirty="0"/>
              <a:t>t</a:t>
            </a:r>
            <a:r>
              <a:rPr lang="en-US" sz="2000" dirty="0"/>
              <a:t>) ) involves the same structure (the same number of inputs for each node) and can share the same parameters with the other stages.</a:t>
            </a:r>
          </a:p>
        </p:txBody>
      </p:sp>
    </p:spTree>
    <p:extLst>
      <p:ext uri="{BB962C8B-B14F-4D97-AF65-F5344CB8AC3E}">
        <p14:creationId xmlns:p14="http://schemas.microsoft.com/office/powerpoint/2010/main" val="283510834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dirty="0"/>
          </a:p>
        </p:txBody>
      </p:sp>
      <p:pic>
        <p:nvPicPr>
          <p:cNvPr id="2048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0573" y="2451689"/>
            <a:ext cx="4563908" cy="35841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p:cNvSpPr/>
          <p:nvPr/>
        </p:nvSpPr>
        <p:spPr>
          <a:xfrm>
            <a:off x="5335480" y="2301597"/>
            <a:ext cx="6389880" cy="3477875"/>
          </a:xfrm>
          <a:prstGeom prst="rect">
            <a:avLst/>
          </a:prstGeom>
        </p:spPr>
        <p:txBody>
          <a:bodyPr wrap="square">
            <a:spAutoFit/>
          </a:bodyPr>
          <a:lstStyle/>
          <a:p>
            <a:pPr algn="just"/>
            <a:r>
              <a:rPr lang="en-US" sz="2000" dirty="0"/>
              <a:t>Figure 10.10: A conditional recurrent neural network mapping a variable-length sequence of </a:t>
            </a:r>
            <a:r>
              <a:rPr lang="en-US" sz="2000" i="1" dirty="0"/>
              <a:t>x </a:t>
            </a:r>
            <a:r>
              <a:rPr lang="en-US" sz="2000" dirty="0"/>
              <a:t>values into a distribution over sequences of </a:t>
            </a:r>
            <a:r>
              <a:rPr lang="en-US" sz="2000" i="1" dirty="0"/>
              <a:t>y </a:t>
            </a:r>
            <a:r>
              <a:rPr lang="en-US" sz="2000" dirty="0"/>
              <a:t>values of the same length. </a:t>
            </a:r>
          </a:p>
          <a:p>
            <a:pPr algn="just"/>
            <a:r>
              <a:rPr lang="en-US" sz="2000" dirty="0"/>
              <a:t>Compared to figure 10.3, this RNN contains connections from the previous output to the current state. These connections allow this RNN to model an arbitrary distribution over sequences of </a:t>
            </a:r>
            <a:r>
              <a:rPr lang="en-US" sz="2000" i="1" dirty="0"/>
              <a:t>y </a:t>
            </a:r>
            <a:r>
              <a:rPr lang="en-US" sz="2000" dirty="0"/>
              <a:t>given sequences of </a:t>
            </a:r>
            <a:r>
              <a:rPr lang="en-US" sz="2000" i="1" dirty="0"/>
              <a:t>x </a:t>
            </a:r>
            <a:r>
              <a:rPr lang="en-US" sz="2000" dirty="0"/>
              <a:t>of the same length. The RNN of figure 10.3 is only able to represent distributions in which the </a:t>
            </a:r>
            <a:r>
              <a:rPr lang="en-US" sz="2000" i="1" dirty="0"/>
              <a:t>y </a:t>
            </a:r>
            <a:r>
              <a:rPr lang="en-US" sz="2000" dirty="0"/>
              <a:t>values are conditionally independent from each other given the </a:t>
            </a:r>
            <a:r>
              <a:rPr lang="en-US" sz="2000" i="1" dirty="0"/>
              <a:t>x </a:t>
            </a:r>
            <a:r>
              <a:rPr lang="en-US" sz="2000" dirty="0"/>
              <a:t>values.</a:t>
            </a:r>
          </a:p>
        </p:txBody>
      </p:sp>
    </p:spTree>
    <p:extLst>
      <p:ext uri="{BB962C8B-B14F-4D97-AF65-F5344CB8AC3E}">
        <p14:creationId xmlns:p14="http://schemas.microsoft.com/office/powerpoint/2010/main" val="335669820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dirty="0"/>
          </a:p>
        </p:txBody>
      </p:sp>
      <p:pic>
        <p:nvPicPr>
          <p:cNvPr id="2150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2504" y="1950181"/>
            <a:ext cx="3790529" cy="37870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p:cNvSpPr/>
          <p:nvPr/>
        </p:nvSpPr>
        <p:spPr>
          <a:xfrm>
            <a:off x="5038640" y="2320933"/>
            <a:ext cx="6096000" cy="2585323"/>
          </a:xfrm>
          <a:prstGeom prst="rect">
            <a:avLst/>
          </a:prstGeom>
        </p:spPr>
        <p:txBody>
          <a:bodyPr>
            <a:spAutoFit/>
          </a:bodyPr>
          <a:lstStyle/>
          <a:p>
            <a:pPr algn="just"/>
            <a:r>
              <a:rPr lang="en-US" dirty="0"/>
              <a:t>Figure 10.11: Computation of a typical bidirectional recurrent neural network, meant to learn to map input sequences </a:t>
            </a:r>
            <a:r>
              <a:rPr lang="en-US" i="1" dirty="0"/>
              <a:t>x </a:t>
            </a:r>
            <a:r>
              <a:rPr lang="en-US" dirty="0"/>
              <a:t>to target sequences </a:t>
            </a:r>
            <a:r>
              <a:rPr lang="en-US" i="1" dirty="0"/>
              <a:t>y</a:t>
            </a:r>
            <a:r>
              <a:rPr lang="en-US" dirty="0"/>
              <a:t>, with loss </a:t>
            </a:r>
            <a:r>
              <a:rPr lang="en-US" i="1" dirty="0"/>
              <a:t>L</a:t>
            </a:r>
            <a:r>
              <a:rPr lang="en-US" dirty="0"/>
              <a:t>(</a:t>
            </a:r>
            <a:r>
              <a:rPr lang="en-US" i="1" dirty="0"/>
              <a:t>t</a:t>
            </a:r>
            <a:r>
              <a:rPr lang="en-US" dirty="0"/>
              <a:t>) at each step </a:t>
            </a:r>
            <a:r>
              <a:rPr lang="en-US" i="1" dirty="0"/>
              <a:t>t</a:t>
            </a:r>
            <a:r>
              <a:rPr lang="en-US" dirty="0"/>
              <a:t>. The </a:t>
            </a:r>
            <a:r>
              <a:rPr lang="en-US" i="1" dirty="0"/>
              <a:t>h </a:t>
            </a:r>
            <a:r>
              <a:rPr lang="en-US" dirty="0"/>
              <a:t>recurrence propagates information forward in time (towards the right) while the </a:t>
            </a:r>
            <a:r>
              <a:rPr lang="en-US" i="1" dirty="0"/>
              <a:t>g </a:t>
            </a:r>
            <a:r>
              <a:rPr lang="en-US" dirty="0"/>
              <a:t>recurrence propagates information backward in time (towards the left). Thus at each</a:t>
            </a:r>
          </a:p>
          <a:p>
            <a:pPr algn="just"/>
            <a:r>
              <a:rPr lang="en-US" dirty="0"/>
              <a:t>point </a:t>
            </a:r>
            <a:r>
              <a:rPr lang="en-US" i="1" dirty="0"/>
              <a:t>t</a:t>
            </a:r>
            <a:r>
              <a:rPr lang="en-US" dirty="0"/>
              <a:t>, the output units </a:t>
            </a:r>
            <a:r>
              <a:rPr lang="en-US" i="1" dirty="0"/>
              <a:t>o</a:t>
            </a:r>
            <a:r>
              <a:rPr lang="en-US" dirty="0"/>
              <a:t>(</a:t>
            </a:r>
            <a:r>
              <a:rPr lang="en-US" i="1" dirty="0"/>
              <a:t>t</a:t>
            </a:r>
            <a:r>
              <a:rPr lang="en-US" dirty="0"/>
              <a:t>) can benefit from a relevant summary of the past in its </a:t>
            </a:r>
            <a:r>
              <a:rPr lang="en-US" i="1" dirty="0"/>
              <a:t>h</a:t>
            </a:r>
            <a:r>
              <a:rPr lang="en-US" dirty="0"/>
              <a:t>(</a:t>
            </a:r>
            <a:r>
              <a:rPr lang="en-US" i="1" dirty="0"/>
              <a:t>t</a:t>
            </a:r>
            <a:r>
              <a:rPr lang="en-US" dirty="0"/>
              <a:t>) input and from a relevant summary of the future in its </a:t>
            </a:r>
            <a:r>
              <a:rPr lang="en-US" i="1" dirty="0"/>
              <a:t>g</a:t>
            </a:r>
            <a:r>
              <a:rPr lang="en-US" dirty="0"/>
              <a:t>(</a:t>
            </a:r>
            <a:r>
              <a:rPr lang="en-US" i="1" dirty="0"/>
              <a:t>t</a:t>
            </a:r>
            <a:r>
              <a:rPr lang="en-US" dirty="0"/>
              <a:t>) input.</a:t>
            </a:r>
          </a:p>
        </p:txBody>
      </p:sp>
    </p:spTree>
    <p:extLst>
      <p:ext uri="{BB962C8B-B14F-4D97-AF65-F5344CB8AC3E}">
        <p14:creationId xmlns:p14="http://schemas.microsoft.com/office/powerpoint/2010/main" val="20041413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3"/>
          <p:cNvSpPr>
            <a:spLocks noChangeArrowheads="1"/>
          </p:cNvSpPr>
          <p:nvPr/>
        </p:nvSpPr>
        <p:spPr bwMode="auto">
          <a:xfrm>
            <a:off x="508294" y="1219200"/>
            <a:ext cx="11378601" cy="1938553"/>
          </a:xfrm>
          <a:prstGeom prst="rect">
            <a:avLst/>
          </a:prstGeom>
          <a:noFill/>
          <a:ln w="9525">
            <a:noFill/>
            <a:miter lim="800000"/>
            <a:headEnd/>
            <a:tailEnd/>
          </a:ln>
        </p:spPr>
        <p:txBody>
          <a:bodyPr lIns="108848" tIns="54424" rIns="108848" bIns="54424">
            <a:spAutoFit/>
          </a:bodyPr>
          <a:lstStyle/>
          <a:p>
            <a:pPr algn="ctr"/>
            <a:r>
              <a:rPr lang="en-US" sz="11883" b="1" dirty="0">
                <a:solidFill>
                  <a:srgbClr val="C00000"/>
                </a:solidFill>
                <a:latin typeface="Arial Black" pitchFamily="34" charset="0"/>
                <a:sym typeface="Arial Black" pitchFamily="34" charset="0"/>
              </a:rPr>
              <a:t>Thank You</a:t>
            </a:r>
          </a:p>
        </p:txBody>
      </p:sp>
      <p:pic>
        <p:nvPicPr>
          <p:cNvPr id="5123" name="Picture 2" descr="Related image"/>
          <p:cNvPicPr>
            <a:picLocks noChangeAspect="1" noChangeArrowheads="1"/>
          </p:cNvPicPr>
          <p:nvPr/>
        </p:nvPicPr>
        <p:blipFill>
          <a:blip r:embed="rId2" cstate="print"/>
          <a:srcRect/>
          <a:stretch>
            <a:fillRect/>
          </a:stretch>
        </p:blipFill>
        <p:spPr bwMode="auto">
          <a:xfrm>
            <a:off x="3759324" y="2667000"/>
            <a:ext cx="4186546" cy="3886200"/>
          </a:xfrm>
          <a:prstGeom prst="rect">
            <a:avLst/>
          </a:prstGeom>
          <a:noFill/>
          <a:ln w="9525">
            <a:noFill/>
            <a:miter lim="800000"/>
            <a:headEnd/>
            <a:tailEnd/>
          </a:ln>
        </p:spPr>
      </p:pic>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Directed acyclic Graph</a:t>
            </a:r>
          </a:p>
        </p:txBody>
      </p:sp>
      <p:sp>
        <p:nvSpPr>
          <p:cNvPr id="3" name="Content Placeholder 2"/>
          <p:cNvSpPr>
            <a:spLocks noGrp="1"/>
          </p:cNvSpPr>
          <p:nvPr>
            <p:ph idx="1"/>
          </p:nvPr>
        </p:nvSpPr>
        <p:spPr/>
        <p:txBody>
          <a:bodyPr/>
          <a:lstStyle/>
          <a:p>
            <a:r>
              <a:rPr lang="en-US" dirty="0"/>
              <a:t>We can represent the unfolded recurrence after </a:t>
            </a:r>
            <a:r>
              <a:rPr lang="en-US" i="1" dirty="0"/>
              <a:t>t </a:t>
            </a:r>
            <a:r>
              <a:rPr lang="en-US" dirty="0"/>
              <a:t>steps with </a:t>
            </a:r>
            <a:r>
              <a:rPr lang="en-US" i="1" dirty="0"/>
              <a:t>g</a:t>
            </a:r>
            <a:r>
              <a:rPr lang="en-US" dirty="0"/>
              <a:t>(</a:t>
            </a:r>
            <a:r>
              <a:rPr lang="en-US" i="1" dirty="0"/>
              <a:t>t</a:t>
            </a:r>
            <a:r>
              <a:rPr lang="en-US" dirty="0"/>
              <a:t>):</a:t>
            </a:r>
          </a:p>
          <a:p>
            <a:endParaRPr 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0405" y="2477639"/>
            <a:ext cx="6505575" cy="1190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4"/>
          <p:cNvSpPr/>
          <p:nvPr/>
        </p:nvSpPr>
        <p:spPr>
          <a:xfrm>
            <a:off x="6724481" y="2270429"/>
            <a:ext cx="4782393" cy="923330"/>
          </a:xfrm>
          <a:prstGeom prst="rect">
            <a:avLst/>
          </a:prstGeom>
        </p:spPr>
        <p:txBody>
          <a:bodyPr wrap="square">
            <a:spAutoFit/>
          </a:bodyPr>
          <a:lstStyle/>
          <a:p>
            <a:r>
              <a:rPr lang="en-US" dirty="0">
                <a:solidFill>
                  <a:srgbClr val="FF0000"/>
                </a:solidFill>
              </a:rPr>
              <a:t>The function </a:t>
            </a:r>
            <a:r>
              <a:rPr lang="en-US" i="1" dirty="0">
                <a:solidFill>
                  <a:srgbClr val="FF0000"/>
                </a:solidFill>
              </a:rPr>
              <a:t>g</a:t>
            </a:r>
            <a:r>
              <a:rPr lang="en-US" dirty="0">
                <a:solidFill>
                  <a:srgbClr val="FF0000"/>
                </a:solidFill>
              </a:rPr>
              <a:t>(</a:t>
            </a:r>
            <a:r>
              <a:rPr lang="en-US" i="1" dirty="0">
                <a:solidFill>
                  <a:srgbClr val="FF0000"/>
                </a:solidFill>
              </a:rPr>
              <a:t>t</a:t>
            </a:r>
            <a:r>
              <a:rPr lang="en-US" dirty="0">
                <a:solidFill>
                  <a:srgbClr val="FF0000"/>
                </a:solidFill>
              </a:rPr>
              <a:t>) takes the whole past sequence (</a:t>
            </a:r>
            <a:r>
              <a:rPr lang="en-US" i="1" dirty="0">
                <a:solidFill>
                  <a:srgbClr val="FF0000"/>
                </a:solidFill>
              </a:rPr>
              <a:t>x</a:t>
            </a:r>
            <a:r>
              <a:rPr lang="en-US" dirty="0">
                <a:solidFill>
                  <a:srgbClr val="FF0000"/>
                </a:solidFill>
              </a:rPr>
              <a:t>(</a:t>
            </a:r>
            <a:r>
              <a:rPr lang="en-US" i="1" dirty="0">
                <a:solidFill>
                  <a:srgbClr val="FF0000"/>
                </a:solidFill>
              </a:rPr>
              <a:t>t</a:t>
            </a:r>
            <a:r>
              <a:rPr lang="en-US" dirty="0">
                <a:solidFill>
                  <a:srgbClr val="FF0000"/>
                </a:solidFill>
              </a:rPr>
              <a:t>)</a:t>
            </a:r>
            <a:r>
              <a:rPr lang="en-US" i="1" dirty="0">
                <a:solidFill>
                  <a:srgbClr val="FF0000"/>
                </a:solidFill>
              </a:rPr>
              <a:t>, x</a:t>
            </a:r>
            <a:r>
              <a:rPr lang="en-US" dirty="0">
                <a:solidFill>
                  <a:srgbClr val="FF0000"/>
                </a:solidFill>
              </a:rPr>
              <a:t>(</a:t>
            </a:r>
            <a:r>
              <a:rPr lang="en-US" i="1" dirty="0">
                <a:solidFill>
                  <a:srgbClr val="FF0000"/>
                </a:solidFill>
              </a:rPr>
              <a:t>t−</a:t>
            </a:r>
            <a:r>
              <a:rPr lang="en-US" dirty="0">
                <a:solidFill>
                  <a:srgbClr val="FF0000"/>
                </a:solidFill>
              </a:rPr>
              <a:t>1)</a:t>
            </a:r>
            <a:r>
              <a:rPr lang="en-US" i="1" dirty="0">
                <a:solidFill>
                  <a:srgbClr val="FF0000"/>
                </a:solidFill>
              </a:rPr>
              <a:t>, x</a:t>
            </a:r>
            <a:r>
              <a:rPr lang="en-US" dirty="0">
                <a:solidFill>
                  <a:srgbClr val="FF0000"/>
                </a:solidFill>
              </a:rPr>
              <a:t>(</a:t>
            </a:r>
            <a:r>
              <a:rPr lang="en-US" i="1" dirty="0">
                <a:solidFill>
                  <a:srgbClr val="FF0000"/>
                </a:solidFill>
              </a:rPr>
              <a:t>t−</a:t>
            </a:r>
            <a:r>
              <a:rPr lang="en-US" dirty="0">
                <a:solidFill>
                  <a:srgbClr val="FF0000"/>
                </a:solidFill>
              </a:rPr>
              <a:t>2)</a:t>
            </a:r>
            <a:r>
              <a:rPr lang="en-US" i="1" dirty="0">
                <a:solidFill>
                  <a:srgbClr val="FF0000"/>
                </a:solidFill>
              </a:rPr>
              <a:t>, . . . , x</a:t>
            </a:r>
            <a:r>
              <a:rPr lang="en-US" dirty="0">
                <a:solidFill>
                  <a:srgbClr val="FF0000"/>
                </a:solidFill>
              </a:rPr>
              <a:t>(2)</a:t>
            </a:r>
            <a:r>
              <a:rPr lang="en-US" i="1" dirty="0">
                <a:solidFill>
                  <a:srgbClr val="FF0000"/>
                </a:solidFill>
              </a:rPr>
              <a:t>, x</a:t>
            </a:r>
            <a:r>
              <a:rPr lang="en-US" dirty="0">
                <a:solidFill>
                  <a:srgbClr val="FF0000"/>
                </a:solidFill>
              </a:rPr>
              <a:t>(1)) as input and produces the current state </a:t>
            </a:r>
            <a:endParaRPr lang="en-US" dirty="0"/>
          </a:p>
        </p:txBody>
      </p:sp>
    </p:spTree>
    <p:extLst>
      <p:ext uri="{BB962C8B-B14F-4D97-AF65-F5344CB8AC3E}">
        <p14:creationId xmlns:p14="http://schemas.microsoft.com/office/powerpoint/2010/main" val="26625824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Unfolding process - Advantages</a:t>
            </a:r>
          </a:p>
        </p:txBody>
      </p:sp>
      <p:sp>
        <p:nvSpPr>
          <p:cNvPr id="3" name="Content Placeholder 2"/>
          <p:cNvSpPr>
            <a:spLocks noGrp="1"/>
          </p:cNvSpPr>
          <p:nvPr>
            <p:ph idx="1"/>
          </p:nvPr>
        </p:nvSpPr>
        <p:spPr>
          <a:xfrm>
            <a:off x="546887" y="1744705"/>
            <a:ext cx="10660582" cy="4351338"/>
          </a:xfrm>
        </p:spPr>
        <p:txBody>
          <a:bodyPr>
            <a:normAutofit/>
          </a:bodyPr>
          <a:lstStyle/>
          <a:p>
            <a:pPr marL="0" indent="0">
              <a:buNone/>
            </a:pPr>
            <a:r>
              <a:rPr lang="en-US" dirty="0"/>
              <a:t>1. Regardless of the sequence length, the </a:t>
            </a:r>
            <a:r>
              <a:rPr lang="en-US" dirty="0">
                <a:solidFill>
                  <a:srgbClr val="FF0000"/>
                </a:solidFill>
              </a:rPr>
              <a:t>learned model always has the same input size, </a:t>
            </a:r>
            <a:r>
              <a:rPr lang="en-US" dirty="0"/>
              <a:t>because it is specified in terms of transition from one state to another state, rather than specified in terms of a variable-length history of states</a:t>
            </a:r>
          </a:p>
          <a:p>
            <a:pPr marL="0" indent="0">
              <a:buNone/>
            </a:pPr>
            <a:r>
              <a:rPr lang="en-US" dirty="0"/>
              <a:t>2. It is possible to use the </a:t>
            </a:r>
            <a:r>
              <a:rPr lang="en-US" i="1" dirty="0">
                <a:solidFill>
                  <a:srgbClr val="FF0000"/>
                </a:solidFill>
              </a:rPr>
              <a:t>same </a:t>
            </a:r>
            <a:r>
              <a:rPr lang="en-US" dirty="0">
                <a:solidFill>
                  <a:srgbClr val="FF0000"/>
                </a:solidFill>
              </a:rPr>
              <a:t>transition function </a:t>
            </a:r>
            <a:r>
              <a:rPr lang="en-US" i="1" dirty="0">
                <a:solidFill>
                  <a:srgbClr val="FF0000"/>
                </a:solidFill>
              </a:rPr>
              <a:t>f </a:t>
            </a:r>
            <a:r>
              <a:rPr lang="en-US" dirty="0">
                <a:solidFill>
                  <a:srgbClr val="FF0000"/>
                </a:solidFill>
              </a:rPr>
              <a:t>with the same </a:t>
            </a:r>
            <a:r>
              <a:rPr lang="en-US" dirty="0"/>
              <a:t>parameters at every time step.</a:t>
            </a:r>
          </a:p>
        </p:txBody>
      </p:sp>
    </p:spTree>
    <p:extLst>
      <p:ext uri="{BB962C8B-B14F-4D97-AF65-F5344CB8AC3E}">
        <p14:creationId xmlns:p14="http://schemas.microsoft.com/office/powerpoint/2010/main" val="12592400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2274" y="154734"/>
            <a:ext cx="10515600" cy="897232"/>
          </a:xfrm>
        </p:spPr>
        <p:txBody>
          <a:bodyPr/>
          <a:lstStyle/>
          <a:p>
            <a:r>
              <a:rPr lang="en-US" b="1" dirty="0"/>
              <a:t>Recurrent Neural Networks</a:t>
            </a:r>
            <a:endParaRPr lang="en-US" dirty="0"/>
          </a:p>
        </p:txBody>
      </p:sp>
      <p:pic>
        <p:nvPicPr>
          <p:cNvPr id="614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3876" y="1301801"/>
            <a:ext cx="5672653" cy="37504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p:cNvSpPr/>
          <p:nvPr/>
        </p:nvSpPr>
        <p:spPr>
          <a:xfrm>
            <a:off x="5211272" y="1437296"/>
            <a:ext cx="6522179" cy="923330"/>
          </a:xfrm>
          <a:prstGeom prst="rect">
            <a:avLst/>
          </a:prstGeom>
        </p:spPr>
        <p:txBody>
          <a:bodyPr wrap="square">
            <a:spAutoFit/>
          </a:bodyPr>
          <a:lstStyle/>
          <a:p>
            <a:pPr algn="just"/>
            <a:r>
              <a:rPr lang="en-US" dirty="0"/>
              <a:t>Figure 10.3: The computational graph to compute the training loss of a recurrent network that maps an input sequence of </a:t>
            </a:r>
            <a:r>
              <a:rPr lang="en-US" i="1" dirty="0"/>
              <a:t>x </a:t>
            </a:r>
            <a:r>
              <a:rPr lang="en-US" dirty="0"/>
              <a:t>values to a corresponding sequence of output </a:t>
            </a:r>
            <a:r>
              <a:rPr lang="en-US" i="1" dirty="0"/>
              <a:t>o </a:t>
            </a:r>
            <a:r>
              <a:rPr lang="en-US" dirty="0"/>
              <a:t>values.</a:t>
            </a:r>
          </a:p>
        </p:txBody>
      </p:sp>
      <p:sp>
        <p:nvSpPr>
          <p:cNvPr id="3" name="Rectangle 2"/>
          <p:cNvSpPr/>
          <p:nvPr/>
        </p:nvSpPr>
        <p:spPr>
          <a:xfrm>
            <a:off x="5686003" y="2512125"/>
            <a:ext cx="6087909" cy="1200329"/>
          </a:xfrm>
          <a:prstGeom prst="rect">
            <a:avLst/>
          </a:prstGeom>
        </p:spPr>
        <p:txBody>
          <a:bodyPr wrap="square">
            <a:spAutoFit/>
          </a:bodyPr>
          <a:lstStyle/>
          <a:p>
            <a:pPr algn="just"/>
            <a:r>
              <a:rPr lang="en-US" dirty="0"/>
              <a:t>A </a:t>
            </a:r>
            <a:r>
              <a:rPr lang="en-US" dirty="0">
                <a:solidFill>
                  <a:srgbClr val="FF0000"/>
                </a:solidFill>
              </a:rPr>
              <a:t>loss </a:t>
            </a:r>
            <a:r>
              <a:rPr lang="en-US" i="1" dirty="0">
                <a:solidFill>
                  <a:srgbClr val="FF0000"/>
                </a:solidFill>
              </a:rPr>
              <a:t>L </a:t>
            </a:r>
            <a:r>
              <a:rPr lang="en-US" dirty="0">
                <a:solidFill>
                  <a:srgbClr val="FF0000"/>
                </a:solidFill>
              </a:rPr>
              <a:t>measures </a:t>
            </a:r>
            <a:r>
              <a:rPr lang="en-US" dirty="0"/>
              <a:t>how far each </a:t>
            </a:r>
            <a:r>
              <a:rPr lang="en-US" i="1" dirty="0"/>
              <a:t>o </a:t>
            </a:r>
            <a:r>
              <a:rPr lang="en-US" dirty="0"/>
              <a:t>is from the corresponding training target </a:t>
            </a:r>
            <a:r>
              <a:rPr lang="en-US" i="1" dirty="0"/>
              <a:t>y </a:t>
            </a:r>
            <a:r>
              <a:rPr lang="en-US" dirty="0"/>
              <a:t>. When using </a:t>
            </a:r>
            <a:r>
              <a:rPr lang="en-US" dirty="0" err="1"/>
              <a:t>softmax</a:t>
            </a:r>
            <a:r>
              <a:rPr lang="en-US" dirty="0"/>
              <a:t> outputs, we assume </a:t>
            </a:r>
            <a:r>
              <a:rPr lang="en-US" i="1" dirty="0"/>
              <a:t>o </a:t>
            </a:r>
            <a:r>
              <a:rPr lang="en-US" dirty="0"/>
              <a:t>is the </a:t>
            </a:r>
            <a:r>
              <a:rPr lang="en-US" dirty="0" err="1"/>
              <a:t>unnormalized</a:t>
            </a:r>
            <a:r>
              <a:rPr lang="en-US" dirty="0"/>
              <a:t> log probabilities. The loss </a:t>
            </a:r>
            <a:r>
              <a:rPr lang="en-US" i="1" dirty="0"/>
              <a:t>L </a:t>
            </a:r>
            <a:r>
              <a:rPr lang="en-US" dirty="0"/>
              <a:t>internally computes ˆ </a:t>
            </a:r>
            <a:r>
              <a:rPr lang="en-US" i="1" dirty="0"/>
              <a:t>y </a:t>
            </a:r>
            <a:r>
              <a:rPr lang="en-US" dirty="0"/>
              <a:t>= </a:t>
            </a:r>
            <a:r>
              <a:rPr lang="en-US" dirty="0" err="1"/>
              <a:t>softmax</a:t>
            </a:r>
            <a:r>
              <a:rPr lang="en-US" dirty="0"/>
              <a:t>(</a:t>
            </a:r>
            <a:r>
              <a:rPr lang="en-US" i="1" dirty="0"/>
              <a:t>o</a:t>
            </a:r>
            <a:r>
              <a:rPr lang="en-US" dirty="0"/>
              <a:t>) and compares this to the target </a:t>
            </a:r>
            <a:r>
              <a:rPr lang="en-US" i="1" dirty="0"/>
              <a:t>y</a:t>
            </a:r>
            <a:r>
              <a:rPr lang="en-US" dirty="0"/>
              <a:t>. </a:t>
            </a:r>
          </a:p>
        </p:txBody>
      </p:sp>
      <p:sp>
        <p:nvSpPr>
          <p:cNvPr id="5" name="Rectangle 4"/>
          <p:cNvSpPr/>
          <p:nvPr/>
        </p:nvSpPr>
        <p:spPr>
          <a:xfrm>
            <a:off x="223876" y="5918711"/>
            <a:ext cx="6727181" cy="646331"/>
          </a:xfrm>
          <a:prstGeom prst="rect">
            <a:avLst/>
          </a:prstGeom>
        </p:spPr>
        <p:txBody>
          <a:bodyPr wrap="square">
            <a:spAutoFit/>
          </a:bodyPr>
          <a:lstStyle/>
          <a:p>
            <a:pPr algn="just"/>
            <a:r>
              <a:rPr lang="en-US" i="1" dirty="0">
                <a:solidFill>
                  <a:srgbClr val="FF0000"/>
                </a:solidFill>
              </a:rPr>
              <a:t>(Right)</a:t>
            </a:r>
            <a:r>
              <a:rPr lang="en-US" dirty="0">
                <a:solidFill>
                  <a:srgbClr val="FF0000"/>
                </a:solidFill>
              </a:rPr>
              <a:t>The same seen as an time unfolded computational graph, where each node is now associated with one particular time instance.</a:t>
            </a:r>
          </a:p>
        </p:txBody>
      </p:sp>
      <p:sp>
        <p:nvSpPr>
          <p:cNvPr id="6" name="Rectangle 5"/>
          <p:cNvSpPr/>
          <p:nvPr/>
        </p:nvSpPr>
        <p:spPr>
          <a:xfrm>
            <a:off x="6060935" y="4045824"/>
            <a:ext cx="5729161" cy="923330"/>
          </a:xfrm>
          <a:prstGeom prst="rect">
            <a:avLst/>
          </a:prstGeom>
        </p:spPr>
        <p:txBody>
          <a:bodyPr wrap="square">
            <a:spAutoFit/>
          </a:bodyPr>
          <a:lstStyle/>
          <a:p>
            <a:pPr algn="just"/>
            <a:r>
              <a:rPr lang="en-US" dirty="0">
                <a:solidFill>
                  <a:srgbClr val="FF0000"/>
                </a:solidFill>
              </a:rPr>
              <a:t>weight matrix </a:t>
            </a:r>
            <a:r>
              <a:rPr lang="en-US" i="1" dirty="0">
                <a:solidFill>
                  <a:srgbClr val="FF0000"/>
                </a:solidFill>
              </a:rPr>
              <a:t>U </a:t>
            </a:r>
            <a:r>
              <a:rPr lang="en-US" i="1" dirty="0"/>
              <a:t>- </a:t>
            </a:r>
            <a:r>
              <a:rPr lang="en-US" dirty="0"/>
              <a:t>input to hidden connections </a:t>
            </a:r>
          </a:p>
          <a:p>
            <a:pPr algn="just"/>
            <a:r>
              <a:rPr lang="en-US" dirty="0">
                <a:solidFill>
                  <a:srgbClr val="FF0000"/>
                </a:solidFill>
              </a:rPr>
              <a:t>weight matrix W- </a:t>
            </a:r>
            <a:r>
              <a:rPr lang="en-US" dirty="0"/>
              <a:t>hidden-to-hidden recurrent connections , </a:t>
            </a:r>
            <a:r>
              <a:rPr lang="en-US" dirty="0">
                <a:solidFill>
                  <a:srgbClr val="FF0000"/>
                </a:solidFill>
              </a:rPr>
              <a:t>weight matrix </a:t>
            </a:r>
            <a:r>
              <a:rPr lang="en-US" i="1" dirty="0">
                <a:solidFill>
                  <a:srgbClr val="FF0000"/>
                </a:solidFill>
              </a:rPr>
              <a:t>V- </a:t>
            </a:r>
            <a:r>
              <a:rPr lang="en-US" dirty="0"/>
              <a:t>hidden-to-output connections </a:t>
            </a:r>
          </a:p>
        </p:txBody>
      </p:sp>
      <p:sp>
        <p:nvSpPr>
          <p:cNvPr id="7" name="Rectangle 6"/>
          <p:cNvSpPr/>
          <p:nvPr/>
        </p:nvSpPr>
        <p:spPr>
          <a:xfrm>
            <a:off x="223876" y="5298443"/>
            <a:ext cx="5945217" cy="369332"/>
          </a:xfrm>
          <a:prstGeom prst="rect">
            <a:avLst/>
          </a:prstGeom>
        </p:spPr>
        <p:txBody>
          <a:bodyPr wrap="none">
            <a:spAutoFit/>
          </a:bodyPr>
          <a:lstStyle/>
          <a:p>
            <a:r>
              <a:rPr lang="en-US" i="1" dirty="0">
                <a:solidFill>
                  <a:srgbClr val="FF0000"/>
                </a:solidFill>
              </a:rPr>
              <a:t>(Left)</a:t>
            </a:r>
            <a:r>
              <a:rPr lang="en-US" dirty="0">
                <a:solidFill>
                  <a:srgbClr val="FF0000"/>
                </a:solidFill>
              </a:rPr>
              <a:t>The RNN and its loss drawn with recurrent connections. </a:t>
            </a:r>
          </a:p>
        </p:txBody>
      </p:sp>
    </p:spTree>
    <p:extLst>
      <p:ext uri="{BB962C8B-B14F-4D97-AF65-F5344CB8AC3E}">
        <p14:creationId xmlns:p14="http://schemas.microsoft.com/office/powerpoint/2010/main" val="377836754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NEXTUNIQUEID" val="10010"/>
  <p:tag name="MMPROD_UIDATA" val="&lt;database version=&quot;11.0&quot;&gt;&lt;object type=&quot;1&quot; unique_id=&quot;10001&quot;&gt;&lt;object type=&quot;2&quot; unique_id=&quot;23890&quot;&gt;&lt;object type=&quot;3&quot; unique_id=&quot;23891&quot;&gt;&lt;property id=&quot;20148&quot; value=&quot;5&quot;/&gt;&lt;property id=&quot;20300&quot; value=&quot;Slide 1&quot;/&gt;&lt;property id=&quot;20307&quot; value=&quot;257&quot;/&gt;&lt;/object&gt;&lt;/object&gt;&lt;object type=&quot;8&quot; unique_id=&quot;23894&quot;&gt;&lt;/object&gt;&lt;/object&gt;&lt;/database&gt;"/>
  <p:tag name="SECTOMILLISECCONVERTED" val="1"/>
</p:tagLst>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5337</TotalTime>
  <Words>5332</Words>
  <Application>Microsoft Office PowerPoint</Application>
  <PresentationFormat>Widescreen</PresentationFormat>
  <Paragraphs>323</Paragraphs>
  <Slides>65</Slides>
  <Notes>0</Notes>
  <HiddenSlides>1</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65</vt:i4>
      </vt:variant>
    </vt:vector>
  </HeadingPairs>
  <TitlesOfParts>
    <vt:vector size="73" baseType="lpstr">
      <vt:lpstr>Arial</vt:lpstr>
      <vt:lpstr>Arial Black</vt:lpstr>
      <vt:lpstr>Calibri</vt:lpstr>
      <vt:lpstr>Calibri Light</vt:lpstr>
      <vt:lpstr>Helvetica-Bold</vt:lpstr>
      <vt:lpstr>Playfair Display</vt:lpstr>
      <vt:lpstr>Wingdings</vt:lpstr>
      <vt:lpstr>Office Theme</vt:lpstr>
      <vt:lpstr>PowerPoint Presentation</vt:lpstr>
      <vt:lpstr>Recurrent neural networks (RNNs)</vt:lpstr>
      <vt:lpstr>Unfolding Computational Graphs</vt:lpstr>
      <vt:lpstr>Directed acyclic Graph</vt:lpstr>
      <vt:lpstr>Directed acyclic Graph</vt:lpstr>
      <vt:lpstr>Directed acyclic Graph</vt:lpstr>
      <vt:lpstr>Directed acyclic Graph</vt:lpstr>
      <vt:lpstr>Unfolding process - Advantages</vt:lpstr>
      <vt:lpstr>Recurrent Neural Networks</vt:lpstr>
      <vt:lpstr>Recurrent Neural Networks</vt:lpstr>
      <vt:lpstr>Recurrent Neural Networks</vt:lpstr>
      <vt:lpstr>Recurrent Neural Networks</vt:lpstr>
      <vt:lpstr>Recurrent Neural Networks</vt:lpstr>
      <vt:lpstr>Recurrent Neural Networks</vt:lpstr>
      <vt:lpstr>Recurrent Neural Networks</vt:lpstr>
      <vt:lpstr>Recurrent Neural Networks</vt:lpstr>
      <vt:lpstr>Teacher Forcing and Networks with Output Recurrence</vt:lpstr>
      <vt:lpstr>Teacher Forcing and Networks with Output Recurrence</vt:lpstr>
      <vt:lpstr>Teacher Forcing and Networks with Output Recurrence</vt:lpstr>
      <vt:lpstr>Teacher Forcing and Networks with Output Recurrence</vt:lpstr>
      <vt:lpstr>Teacher Forcing and Networks with Output Recurrence</vt:lpstr>
      <vt:lpstr>Bidirectional RNNs</vt:lpstr>
      <vt:lpstr>Bidirectional RNNs</vt:lpstr>
      <vt:lpstr>Bidirectional RNNs</vt:lpstr>
      <vt:lpstr>Encoder-Decoder Sequence-to-Sequence Architectures</vt:lpstr>
      <vt:lpstr>Encoder-Decoder Sequence-to-Sequence Architectures</vt:lpstr>
      <vt:lpstr>Encoder-Decoder Sequence-to-Sequence Architectures</vt:lpstr>
      <vt:lpstr>Encoder-Decoder Sequence-to-Sequence Architectures</vt:lpstr>
      <vt:lpstr>Deep Recurrent Networks</vt:lpstr>
      <vt:lpstr>Deep Recurrent Networks</vt:lpstr>
      <vt:lpstr>Deep Recurrent Networks</vt:lpstr>
      <vt:lpstr>Recursive Neural Networks</vt:lpstr>
      <vt:lpstr>Recursive Neural Networks</vt:lpstr>
      <vt:lpstr>Recursive Neural Networks</vt:lpstr>
      <vt:lpstr>The Long Short-Term Memory and Other Gated RNNs</vt:lpstr>
      <vt:lpstr>The Long Short-Term Memory and Other Gated RNNs</vt:lpstr>
      <vt:lpstr>LSTM</vt:lpstr>
      <vt:lpstr>LSTM</vt:lpstr>
      <vt:lpstr>LSTM</vt:lpstr>
      <vt:lpstr>LSTM-Forget Gate</vt:lpstr>
      <vt:lpstr>LSTM-Input Gate</vt:lpstr>
      <vt:lpstr>LSTM</vt:lpstr>
      <vt:lpstr>Other Gated RNNs</vt:lpstr>
      <vt:lpstr>Other Gated RNNs</vt:lpstr>
      <vt:lpstr>Other Gated RNNs</vt:lpstr>
      <vt:lpstr>Echo State Networks</vt:lpstr>
      <vt:lpstr>Echo State Networks</vt:lpstr>
      <vt:lpstr>Echo State Networks</vt:lpstr>
      <vt:lpstr>Echo State Networks</vt:lpstr>
      <vt:lpstr>Echo State Networks</vt:lpstr>
      <vt:lpstr>Computing the Gradient in a Recurrent Neural Network</vt:lpstr>
      <vt:lpstr>Computing the Gradient in a Recurrent Neural Network</vt:lpstr>
      <vt:lpstr>Computing the Gradient in a Recurrent Neural Network</vt:lpstr>
      <vt:lpstr>Computing the Gradient in a Recurrent Neural Network</vt:lpstr>
      <vt:lpstr>Computing the Gradient in a Recurrent Neural Network</vt:lpstr>
      <vt:lpstr>Computing the Gradient in a Recurrent Neural Network</vt:lpstr>
      <vt:lpstr>Computing the Gradient in a Recurrent Neural Network</vt:lpstr>
      <vt:lpstr>Computing the Gradient in a Recurrent Neural Network</vt:lpstr>
      <vt:lpstr>Recurrent Networks as Directed Graphical Models</vt:lpstr>
      <vt:lpstr>Recurrent Networks as Directed Graphical Models</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svm</dc:creator>
  <cp:lastModifiedBy>Sushanth S Rao</cp:lastModifiedBy>
  <cp:revision>286</cp:revision>
  <dcterms:created xsi:type="dcterms:W3CDTF">2020-06-16T07:29:36Z</dcterms:created>
  <dcterms:modified xsi:type="dcterms:W3CDTF">2024-08-18T18:34:24Z</dcterms:modified>
</cp:coreProperties>
</file>